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146846841" r:id="rId3"/>
    <p:sldId id="257" r:id="rId4"/>
    <p:sldId id="258" r:id="rId5"/>
    <p:sldId id="2146846842" r:id="rId6"/>
    <p:sldId id="259" r:id="rId7"/>
    <p:sldId id="260" r:id="rId8"/>
    <p:sldId id="261" r:id="rId9"/>
    <p:sldId id="262" r:id="rId10"/>
    <p:sldId id="263" r:id="rId11"/>
    <p:sldId id="264" r:id="rId12"/>
    <p:sldId id="265" r:id="rId13"/>
    <p:sldId id="266" r:id="rId14"/>
    <p:sldId id="267" r:id="rId15"/>
    <p:sldId id="268" r:id="rId16"/>
    <p:sldId id="269" r:id="rId17"/>
    <p:sldId id="2146846843" r:id="rId18"/>
    <p:sldId id="270" r:id="rId19"/>
    <p:sldId id="2146846844" r:id="rId20"/>
    <p:sldId id="2146846845" r:id="rId21"/>
    <p:sldId id="2146846846" r:id="rId22"/>
    <p:sldId id="2146846847" r:id="rId23"/>
    <p:sldId id="2146846848" r:id="rId24"/>
    <p:sldId id="2146846849" r:id="rId25"/>
    <p:sldId id="2146846850" r:id="rId26"/>
    <p:sldId id="2146846851" r:id="rId27"/>
    <p:sldId id="2146846852" r:id="rId28"/>
    <p:sldId id="2146846853" r:id="rId29"/>
    <p:sldId id="2146846854" r:id="rId30"/>
    <p:sldId id="2146846855" r:id="rId31"/>
    <p:sldId id="2146846856" r:id="rId32"/>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68AD-A35E-EA0D-2412-6036E6964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E323FA1C-B3FB-EE2B-B356-73E6DD832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4E402D13-7F44-DED8-6383-3780FDF1409F}"/>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0634E69A-5CCB-192B-FA6A-CC928018F512}"/>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9601A434-C2EA-AA3C-9818-F34CCEBB0B53}"/>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118176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51C0-A73D-D4DE-5624-C8A4E428002A}"/>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09424E82-AAC3-0887-A57D-A21D3C605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4643FDA7-1DB3-A8F2-4BE8-4E39F4024E21}"/>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4982528D-6E6F-611E-9540-D0377A11041E}"/>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9FF2223D-0332-65BB-9514-63AB60A64F67}"/>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119015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5197D-7AFA-B3DA-3987-7FE3E3A39E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8DDF1D33-0986-E9F3-9CFD-3784E4E46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EC2A2453-FDAB-9916-481D-91B4890565D9}"/>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66701D66-57BB-A1BA-2D08-8EE145F5F5BE}"/>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0CBD94F5-3A12-A29F-2D0A-DE472206A641}"/>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129494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46077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1"/>
        </a:solidFill>
        <a:effectLst/>
      </p:bgPr>
    </p:bg>
    <p:spTree>
      <p:nvGrpSpPr>
        <p:cNvPr id="1" name=""/>
        <p:cNvGrpSpPr/>
        <p:nvPr/>
      </p:nvGrpSpPr>
      <p:grpSpPr>
        <a:xfrm>
          <a:off x="0" y="0"/>
          <a:ext cx="0" cy="0"/>
          <a:chOff x="0" y="0"/>
          <a:chExt cx="0" cy="0"/>
        </a:xfrm>
      </p:grpSpPr>
      <p:sp>
        <p:nvSpPr>
          <p:cNvPr id="7" name="Title 3"/>
          <p:cNvSpPr>
            <a:spLocks noGrp="1"/>
          </p:cNvSpPr>
          <p:nvPr>
            <p:ph type="title"/>
          </p:nvPr>
        </p:nvSpPr>
        <p:spPr>
          <a:xfrm>
            <a:off x="304800" y="271708"/>
            <a:ext cx="5486401" cy="5972459"/>
          </a:xfrm>
        </p:spPr>
        <p:txBody>
          <a:bodyPr/>
          <a:lstStyle>
            <a:lvl1pPr>
              <a:lnSpc>
                <a:spcPct val="90000"/>
              </a:lnSpc>
              <a:defRPr sz="3197" b="0">
                <a:solidFill>
                  <a:schemeClr val="bg2"/>
                </a:solidFill>
              </a:defRPr>
            </a:lvl1pPr>
          </a:lstStyle>
          <a:p>
            <a:r>
              <a:rPr lang="en-US" dirty="0"/>
              <a:t>Click to edit Master title style</a:t>
            </a:r>
          </a:p>
        </p:txBody>
      </p:sp>
      <p:sp>
        <p:nvSpPr>
          <p:cNvPr id="8"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100977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endParaRPr lang="en-US" dirty="0"/>
          </a:p>
        </p:txBody>
      </p:sp>
      <p:sp>
        <p:nvSpPr>
          <p:cNvPr id="4" name="Title 3"/>
          <p:cNvSpPr>
            <a:spLocks noGrp="1"/>
          </p:cNvSpPr>
          <p:nvPr>
            <p:ph type="title"/>
          </p:nvPr>
        </p:nvSpPr>
        <p:spPr>
          <a:xfrm>
            <a:off x="304800" y="271708"/>
            <a:ext cx="5486401" cy="5972459"/>
          </a:xfrm>
        </p:spPr>
        <p:txBody>
          <a:bodyPr/>
          <a:lstStyle>
            <a:lvl1pPr>
              <a:lnSpc>
                <a:spcPct val="90000"/>
              </a:lnSpc>
              <a:defRPr sz="3197"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49" y="6273800"/>
            <a:ext cx="695452" cy="281940"/>
          </a:xfrm>
          <a:prstGeom prst="rect">
            <a:avLst/>
          </a:prstGeom>
        </p:spPr>
      </p:pic>
    </p:spTree>
    <p:extLst>
      <p:ext uri="{BB962C8B-B14F-4D97-AF65-F5344CB8AC3E}">
        <p14:creationId xmlns:p14="http://schemas.microsoft.com/office/powerpoint/2010/main" val="1888345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63494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48313" algn="dec"/>
              </a:tabLst>
              <a:defRPr/>
            </a:lvl1pPr>
            <a:lvl2pPr marL="230487" indent="-230487">
              <a:spcBef>
                <a:spcPts val="0"/>
              </a:spcBef>
              <a:tabLst/>
              <a:defRPr/>
            </a:lvl2pPr>
            <a:lvl3pPr>
              <a:spcBef>
                <a:spcPts val="0"/>
              </a:spcBef>
              <a:defRPr/>
            </a:lvl3pPr>
            <a:lvl4pPr>
              <a:spcBef>
                <a:spcPts val="0"/>
              </a:spcBef>
              <a:defRPr/>
            </a:lvl4pPr>
            <a:lvl5pPr>
              <a:spcBef>
                <a:spcPts val="0"/>
              </a:spcBef>
              <a:defRPr/>
            </a:lvl5pPr>
          </a:lstStyle>
          <a:p>
            <a:pPr marL="0" marR="0" lvl="0"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Click to edit Master text styles</a:t>
            </a:r>
          </a:p>
          <a:p>
            <a:pPr marL="0" marR="0" lvl="1"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Second level</a:t>
            </a:r>
          </a:p>
          <a:p>
            <a:pPr marL="0" marR="0" lvl="2"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Third level</a:t>
            </a:r>
          </a:p>
          <a:p>
            <a:pPr marL="0" marR="0" lvl="3"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Fourth level</a:t>
            </a:r>
          </a:p>
          <a:p>
            <a:pPr marL="0" marR="0" lvl="4"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4831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8990" rtl="0" eaLnBrk="1" fontAlgn="auto" latinLnBrk="0" hangingPunct="1">
              <a:lnSpc>
                <a:spcPct val="100000"/>
              </a:lnSpc>
              <a:spcBef>
                <a:spcPts val="1465"/>
              </a:spcBef>
              <a:spcAft>
                <a:spcPts val="0"/>
              </a:spcAft>
              <a:buClrTx/>
              <a:buSzTx/>
              <a:buFont typeface="Arial"/>
              <a:buNone/>
              <a:tabLst>
                <a:tab pos="5359116" algn="r"/>
              </a:tabLst>
              <a:defRPr/>
            </a:pPr>
            <a:r>
              <a:rPr lang="en-US"/>
              <a:t>Click to edit Master text styles</a:t>
            </a:r>
          </a:p>
          <a:p>
            <a:pPr marL="0" marR="0" lvl="1" indent="0" algn="l" defTabSz="608990" rtl="0" eaLnBrk="1" fontAlgn="auto" latinLnBrk="0" hangingPunct="1">
              <a:lnSpc>
                <a:spcPct val="100000"/>
              </a:lnSpc>
              <a:spcBef>
                <a:spcPts val="1465"/>
              </a:spcBef>
              <a:spcAft>
                <a:spcPts val="0"/>
              </a:spcAft>
              <a:buClrTx/>
              <a:buSzTx/>
              <a:buFont typeface="Arial"/>
              <a:buNone/>
              <a:tabLst>
                <a:tab pos="5359116" algn="r"/>
              </a:tabLst>
              <a:defRPr/>
            </a:pPr>
            <a:r>
              <a:rPr lang="en-US"/>
              <a:t>Second level</a:t>
            </a:r>
          </a:p>
          <a:p>
            <a:pPr marL="0" marR="0" lvl="2" indent="0" algn="l" defTabSz="608990" rtl="0" eaLnBrk="1" fontAlgn="auto" latinLnBrk="0" hangingPunct="1">
              <a:lnSpc>
                <a:spcPct val="100000"/>
              </a:lnSpc>
              <a:spcBef>
                <a:spcPts val="1465"/>
              </a:spcBef>
              <a:spcAft>
                <a:spcPts val="0"/>
              </a:spcAft>
              <a:buClrTx/>
              <a:buSzTx/>
              <a:buFont typeface="Arial"/>
              <a:buNone/>
              <a:tabLst>
                <a:tab pos="5359116" algn="r"/>
              </a:tabLst>
              <a:defRPr/>
            </a:pPr>
            <a:r>
              <a:rPr lang="en-US"/>
              <a:t>Third level</a:t>
            </a:r>
          </a:p>
          <a:p>
            <a:pPr marL="0" marR="0" lvl="3" indent="0" algn="l" defTabSz="608990" rtl="0" eaLnBrk="1" fontAlgn="auto" latinLnBrk="0" hangingPunct="1">
              <a:lnSpc>
                <a:spcPct val="100000"/>
              </a:lnSpc>
              <a:spcBef>
                <a:spcPts val="1465"/>
              </a:spcBef>
              <a:spcAft>
                <a:spcPts val="0"/>
              </a:spcAft>
              <a:buClrTx/>
              <a:buSzTx/>
              <a:buFont typeface="Arial"/>
              <a:buNone/>
              <a:tabLst>
                <a:tab pos="5359116" algn="r"/>
              </a:tabLst>
              <a:defRPr/>
            </a:pPr>
            <a:r>
              <a:rPr lang="en-US"/>
              <a:t>Fourth level</a:t>
            </a:r>
          </a:p>
          <a:p>
            <a:pPr marL="0" marR="0" lvl="4" indent="0" algn="l" defTabSz="608990" rtl="0" eaLnBrk="1" fontAlgn="auto" latinLnBrk="0" hangingPunct="1">
              <a:lnSpc>
                <a:spcPct val="100000"/>
              </a:lnSpc>
              <a:spcBef>
                <a:spcPts val="1465"/>
              </a:spcBef>
              <a:spcAft>
                <a:spcPts val="0"/>
              </a:spcAft>
              <a:buClrTx/>
              <a:buSzTx/>
              <a:buFont typeface="Arial"/>
              <a:buNone/>
              <a:tabLst>
                <a:tab pos="5359116" algn="r"/>
              </a:tabLst>
              <a:defRPr/>
            </a:pPr>
            <a:r>
              <a:rPr lang="en-US"/>
              <a:t>Fifth level</a:t>
            </a:r>
            <a:endParaRPr lang="en-US" dirty="0"/>
          </a:p>
        </p:txBody>
      </p:sp>
    </p:spTree>
    <p:extLst>
      <p:ext uri="{BB962C8B-B14F-4D97-AF65-F5344CB8AC3E}">
        <p14:creationId xmlns:p14="http://schemas.microsoft.com/office/powerpoint/2010/main" val="224302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1">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787"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41838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1">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787"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3586998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6"/>
          </a:xfrm>
        </p:spPr>
        <p:txBody>
          <a:bodyPr/>
          <a:lstStyle>
            <a:lvl1pPr>
              <a:lnSpc>
                <a:spcPct val="90000"/>
              </a:lnSpc>
              <a:defRPr sz="12787"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2972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22CB-AF80-7471-E565-EA464D3B1913}"/>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324E9F08-F6D5-D1B4-CF97-9E7E1C4A8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B113E914-82F2-C875-D7CB-A879A272394B}"/>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F05E8EEB-8365-C9DF-7FC1-B0A4D172B053}"/>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7F8D6C45-3C7F-3E8D-3766-7BA038A0C598}"/>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856798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916616" cy="6027740"/>
          </a:xfrm>
        </p:spPr>
        <p:txBody>
          <a:bodyPr/>
          <a:lstStyle>
            <a:lvl1pPr marL="156477" indent="-156477">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Tree>
    <p:extLst>
      <p:ext uri="{BB962C8B-B14F-4D97-AF65-F5344CB8AC3E}">
        <p14:creationId xmlns:p14="http://schemas.microsoft.com/office/powerpoint/2010/main" val="2548680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6400800" y="658369"/>
            <a:ext cx="5486400" cy="5599640"/>
          </a:xfrm>
        </p:spPr>
        <p:txBody>
          <a:bodyPr/>
          <a:lstStyle>
            <a:lvl1pPr>
              <a:spcBef>
                <a:spcPts val="1465"/>
              </a:spcBef>
              <a:spcAft>
                <a:spcPts val="0"/>
              </a:spcAft>
              <a:defRPr/>
            </a:lvl1pPr>
            <a:lvl2pPr>
              <a:spcBef>
                <a:spcPts val="1465"/>
              </a:spcBef>
              <a:defRPr/>
            </a:lvl2pPr>
            <a:lvl3pPr>
              <a:spcBef>
                <a:spcPts val="1465"/>
              </a:spcBef>
              <a:defRPr/>
            </a:lvl3pPr>
            <a:lvl4pPr>
              <a:spcBef>
                <a:spcPts val="1465"/>
              </a:spcBef>
              <a:defRPr/>
            </a:lvl4pPr>
            <a:lvl5pPr>
              <a:spcBef>
                <a:spcPts val="146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50"/>
          </a:xfrm>
        </p:spPr>
        <p:txBody>
          <a:bodyPr/>
          <a:lstStyle>
            <a:lvl1pPr>
              <a:defRPr sz="1465"/>
            </a:lvl1pPr>
          </a:lstStyle>
          <a:p>
            <a:pPr lvl="0"/>
            <a:r>
              <a:rPr lang="en-US"/>
              <a:t>Click to edit Master text styles</a:t>
            </a:r>
          </a:p>
        </p:txBody>
      </p:sp>
    </p:spTree>
    <p:extLst>
      <p:ext uri="{BB962C8B-B14F-4D97-AF65-F5344CB8AC3E}">
        <p14:creationId xmlns:p14="http://schemas.microsoft.com/office/powerpoint/2010/main" val="2047056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Text Placeholder 7"/>
          <p:cNvSpPr>
            <a:spLocks noGrp="1"/>
          </p:cNvSpPr>
          <p:nvPr>
            <p:ph type="body" sz="quarter" idx="12"/>
          </p:nvPr>
        </p:nvSpPr>
        <p:spPr>
          <a:xfrm>
            <a:off x="304800" y="1499617"/>
            <a:ext cx="5486400" cy="4781126"/>
          </a:xfrm>
        </p:spPr>
        <p:txBody>
          <a:bodyPr/>
          <a:lstStyle>
            <a:lvl1pPr>
              <a:spcBef>
                <a:spcPts val="0"/>
              </a:spcBef>
              <a:defRPr sz="186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6"/>
          </a:xfrm>
        </p:spPr>
        <p:txBody>
          <a:bodyPr/>
          <a:lstStyle>
            <a:lvl1pPr>
              <a:spcBef>
                <a:spcPts val="0"/>
              </a:spcBef>
              <a:defRPr sz="186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674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5"/>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1785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endParaRPr lang="en-US" dirty="0"/>
          </a:p>
        </p:txBody>
      </p:sp>
      <p:sp>
        <p:nvSpPr>
          <p:cNvPr id="6" name="Content Placeholder 5"/>
          <p:cNvSpPr>
            <a:spLocks noGrp="1"/>
          </p:cNvSpPr>
          <p:nvPr>
            <p:ph sz="quarter" idx="12"/>
          </p:nvPr>
        </p:nvSpPr>
        <p:spPr>
          <a:xfrm>
            <a:off x="304800" y="1327359"/>
            <a:ext cx="5486400" cy="4916809"/>
          </a:xfrm>
        </p:spPr>
        <p:txBody>
          <a:bodyPr/>
          <a:lstStyle>
            <a:lvl1pPr>
              <a:defRPr sz="3197"/>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5"/>
            </a:lvl1pPr>
            <a:lvl2pPr>
              <a:defRPr sz="1865"/>
            </a:lvl2pPr>
            <a:lvl3pPr>
              <a:defRPr sz="1865"/>
            </a:lvl3pPr>
            <a:lvl4pPr>
              <a:defRPr sz="1865"/>
            </a:lvl4pPr>
            <a:lvl5pPr>
              <a:defRPr sz="18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9815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5"/>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5"/>
              </a:spcBef>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2136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5"/>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781126"/>
          </a:xfrm>
        </p:spPr>
        <p:txBody>
          <a:bodyPr/>
          <a:lstStyle>
            <a:lvl1pPr>
              <a:defRPr sz="213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26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 Placeholder 6"/>
          <p:cNvSpPr>
            <a:spLocks noGrp="1"/>
          </p:cNvSpPr>
          <p:nvPr>
            <p:ph type="body" sz="quarter" idx="14"/>
          </p:nvPr>
        </p:nvSpPr>
        <p:spPr>
          <a:xfrm>
            <a:off x="304800" y="1463040"/>
            <a:ext cx="2438400" cy="4781126"/>
          </a:xfrm>
        </p:spPr>
        <p:txBody>
          <a:bodyPr/>
          <a:lstStyle>
            <a:lvl1pPr>
              <a:spcBef>
                <a:spcPts val="1465"/>
              </a:spcBef>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6"/>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887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5"/>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0906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598"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5"/>
              </a:spcBef>
              <a:buFontTx/>
              <a:buNone/>
              <a:defRPr sz="1465">
                <a:solidFill>
                  <a:schemeClr val="bg2"/>
                </a:solidFill>
              </a:defRPr>
            </a:lvl2pPr>
            <a:lvl3pPr>
              <a:defRPr sz="1465">
                <a:solidFill>
                  <a:schemeClr val="bg2"/>
                </a:solidFill>
              </a:defRPr>
            </a:lvl3pPr>
            <a:lvl4pPr>
              <a:defRPr sz="1465">
                <a:solidFill>
                  <a:schemeClr val="bg2"/>
                </a:solidFill>
              </a:defRPr>
            </a:lvl4pPr>
            <a:lvl5pPr>
              <a:defRPr sz="146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5"/>
            </a:lvl1pPr>
          </a:lstStyle>
          <a:p>
            <a:pPr lvl="0"/>
            <a:r>
              <a:rPr lang="en-US"/>
              <a:t>Click to edit Master text styles</a:t>
            </a:r>
          </a:p>
        </p:txBody>
      </p:sp>
    </p:spTree>
    <p:extLst>
      <p:ext uri="{BB962C8B-B14F-4D97-AF65-F5344CB8AC3E}">
        <p14:creationId xmlns:p14="http://schemas.microsoft.com/office/powerpoint/2010/main" val="235486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CC7E-6E0E-6394-C004-5924FB93C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AD07662F-BBFF-3F8F-0997-7289FDBD0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16F9C-2989-A33A-6CFF-84755993861F}"/>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D5C94316-ACD8-E2D3-7277-DAE5B396D142}"/>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67242265-BFDD-7B1C-BFDA-91849AB503D7}"/>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358406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63196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5201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82772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2" name="Text Placeholder 11"/>
          <p:cNvSpPr>
            <a:spLocks noGrp="1"/>
          </p:cNvSpPr>
          <p:nvPr>
            <p:ph type="body" sz="quarter" idx="13"/>
          </p:nvPr>
        </p:nvSpPr>
        <p:spPr>
          <a:xfrm>
            <a:off x="304800" y="243840"/>
            <a:ext cx="5486400" cy="400050"/>
          </a:xfrm>
        </p:spPr>
        <p:txBody>
          <a:bodyPr/>
          <a:lstStyle>
            <a:lvl1pPr>
              <a:defRPr sz="2131"/>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2"/>
          </a:xfrm>
        </p:spPr>
        <p:txBody>
          <a:bodyPr/>
          <a:lstStyle>
            <a:lvl1pPr>
              <a:defRPr sz="2131"/>
            </a:lvl1pPr>
            <a:lvl2pPr>
              <a:defRPr sz="1865"/>
            </a:lvl2pPr>
            <a:lvl3pPr>
              <a:defRPr sz="1865"/>
            </a:lvl3pPr>
            <a:lvl4pPr>
              <a:defRPr sz="1865"/>
            </a:lvl4pPr>
            <a:lvl5pPr>
              <a:defRPr sz="18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5">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93075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2815167"/>
          </a:xfrm>
          <a:solidFill>
            <a:schemeClr val="tx1"/>
          </a:solidFill>
        </p:spPr>
        <p:txBody>
          <a:bodyPr lIns="228600" tIns="192024" rIns="228600" bIns="228600"/>
          <a:lstStyle>
            <a:lvl1pPr>
              <a:defRPr sz="1865">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0885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5">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itle 5"/>
          <p:cNvSpPr>
            <a:spLocks noGrp="1"/>
          </p:cNvSpPr>
          <p:nvPr>
            <p:ph type="title"/>
          </p:nvPr>
        </p:nvSpPr>
        <p:spPr>
          <a:xfrm>
            <a:off x="-1" y="-1"/>
            <a:ext cx="12191999" cy="3429002"/>
          </a:xfrm>
          <a:solidFill>
            <a:schemeClr val="tx1"/>
          </a:solidFill>
        </p:spPr>
        <p:txBody>
          <a:bodyPr lIns="228600" tIns="155448" rIns="228600" bIns="228600"/>
          <a:lstStyle>
            <a:lvl1pPr>
              <a:defRPr sz="6394">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560300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197">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983552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2">
                <a:solidFill>
                  <a:schemeClr val="bg2"/>
                </a:solidFill>
              </a:defRPr>
            </a:lvl2pPr>
            <a:lvl3pPr>
              <a:defRPr sz="1332">
                <a:solidFill>
                  <a:schemeClr val="bg2"/>
                </a:solidFill>
              </a:defRPr>
            </a:lvl3pPr>
            <a:lvl4pPr>
              <a:defRPr sz="1332">
                <a:solidFill>
                  <a:schemeClr val="bg2"/>
                </a:solidFill>
              </a:defRPr>
            </a:lvl4pPr>
            <a:lvl5pPr>
              <a:defRPr sz="1332">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835795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1">
                <a:solidFill>
                  <a:schemeClr val="bg2"/>
                </a:solidFill>
              </a:defRPr>
            </a:lvl1pPr>
            <a:lvl2pPr>
              <a:defRPr sz="1465">
                <a:solidFill>
                  <a:schemeClr val="bg2"/>
                </a:solidFill>
              </a:defRPr>
            </a:lvl2pPr>
            <a:lvl3pPr>
              <a:defRPr sz="1465">
                <a:solidFill>
                  <a:schemeClr val="bg2"/>
                </a:solidFill>
              </a:defRPr>
            </a:lvl3pPr>
            <a:lvl4pPr>
              <a:defRPr sz="1465">
                <a:solidFill>
                  <a:schemeClr val="bg2"/>
                </a:solidFill>
              </a:defRPr>
            </a:lvl4pPr>
            <a:lvl5pPr>
              <a:defRPr sz="1465">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5">
                <a:solidFill>
                  <a:schemeClr val="bg2"/>
                </a:solidFill>
              </a:defRPr>
            </a:lvl1pPr>
            <a:lvl2pPr>
              <a:defRPr sz="1465">
                <a:solidFill>
                  <a:schemeClr val="bg2"/>
                </a:solidFill>
              </a:defRPr>
            </a:lvl2pPr>
            <a:lvl3pPr>
              <a:defRPr sz="1465">
                <a:solidFill>
                  <a:schemeClr val="bg2"/>
                </a:solidFill>
              </a:defRPr>
            </a:lvl3pPr>
            <a:lvl4pPr>
              <a:defRPr sz="1465">
                <a:solidFill>
                  <a:schemeClr val="bg2"/>
                </a:solidFill>
              </a:defRPr>
            </a:lvl4pPr>
            <a:lvl5pPr>
              <a:defRPr sz="1465">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5">
                <a:solidFill>
                  <a:schemeClr val="bg2"/>
                </a:solidFill>
              </a:defRPr>
            </a:lvl1pPr>
            <a:lvl2pPr>
              <a:defRPr sz="1465">
                <a:solidFill>
                  <a:schemeClr val="bg2"/>
                </a:solidFill>
              </a:defRPr>
            </a:lvl2pPr>
            <a:lvl3pPr>
              <a:defRPr sz="1465">
                <a:solidFill>
                  <a:schemeClr val="bg2"/>
                </a:solidFill>
              </a:defRPr>
            </a:lvl3pPr>
            <a:lvl4pPr>
              <a:defRPr sz="1465">
                <a:solidFill>
                  <a:schemeClr val="bg2"/>
                </a:solidFill>
              </a:defRPr>
            </a:lvl4pPr>
            <a:lvl5pPr>
              <a:defRPr sz="1465">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5">
                <a:solidFill>
                  <a:schemeClr val="bg2"/>
                </a:solidFill>
              </a:defRPr>
            </a:lvl1pPr>
            <a:lvl2pPr>
              <a:defRPr sz="1465">
                <a:solidFill>
                  <a:schemeClr val="bg2"/>
                </a:solidFill>
              </a:defRPr>
            </a:lvl2pPr>
            <a:lvl3pPr>
              <a:defRPr sz="1465">
                <a:solidFill>
                  <a:schemeClr val="bg2"/>
                </a:solidFill>
              </a:defRPr>
            </a:lvl3pPr>
            <a:lvl4pPr>
              <a:defRPr sz="1465">
                <a:solidFill>
                  <a:schemeClr val="bg2"/>
                </a:solidFill>
              </a:defRPr>
            </a:lvl4pPr>
            <a:lvl5pPr>
              <a:defRPr sz="1465">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2648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411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9095-DD6A-E02D-BC28-405C1B969E4A}"/>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136BA8E7-5F73-BA99-4DD1-E684D3A26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CE866508-5ECA-E4B4-4B06-BD9307D9A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835F04E8-79B1-9BCA-3BF3-3C7AFCA67163}"/>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6" name="Footer Placeholder 5">
            <a:extLst>
              <a:ext uri="{FF2B5EF4-FFF2-40B4-BE49-F238E27FC236}">
                <a16:creationId xmlns:a16="http://schemas.microsoft.com/office/drawing/2014/main" id="{C24887E1-B548-6EEA-EEE4-CD9829CD6FD2}"/>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F3D6BCEE-D605-E6EC-8DD5-D2B3F014B331}"/>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2004421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5"/>
            </a:lvl1pPr>
            <a:lvl2pPr>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65899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5"/>
            </a:lvl1pPr>
            <a:lvl2pPr>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9358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1"/>
            </a:lvl1pPr>
            <a:lvl2pPr>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7"/>
            <a:ext cx="2438400" cy="4608576"/>
          </a:xfrm>
        </p:spPr>
        <p:txBody>
          <a:bodyPr/>
          <a:lstStyle>
            <a:lvl1pPr>
              <a:defRPr sz="1865"/>
            </a:lvl1pPr>
            <a:lvl2pPr marL="0" indent="0">
              <a:buNone/>
              <a:defRPr sz="1332"/>
            </a:lvl2pPr>
            <a:lvl3pPr>
              <a:defRPr sz="1332"/>
            </a:lvl3pPr>
            <a:lvl4pPr>
              <a:defRPr sz="1332"/>
            </a:lvl4pPr>
            <a:lvl5pPr>
              <a:defRPr sz="133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2261433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1"/>
            </a:lvl1pPr>
            <a:lvl2pPr>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8"/>
            <a:ext cx="2438400" cy="4608576"/>
          </a:xfrm>
        </p:spPr>
        <p:txBody>
          <a:bodyPr/>
          <a:lstStyle>
            <a:lvl1pPr>
              <a:defRPr sz="1865"/>
            </a:lvl1pPr>
            <a:lvl2pPr marL="0" indent="0">
              <a:buNone/>
              <a:defRPr sz="1332"/>
            </a:lvl2pPr>
            <a:lvl3pPr>
              <a:defRPr sz="1332"/>
            </a:lvl3pPr>
            <a:lvl4pPr>
              <a:defRPr sz="1332"/>
            </a:lvl4pPr>
            <a:lvl5pPr>
              <a:defRPr sz="133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477" indent="-156477">
              <a:tabLst/>
              <a:defRPr sz="3197"/>
            </a:lvl1pPr>
            <a:lvl2pPr marL="0" indent="0">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669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1"/>
            </a:lvl1pPr>
            <a:lvl2pPr marL="0" indent="0">
              <a:spcBef>
                <a:spcPts val="1465"/>
              </a:spcBef>
              <a:buFontTx/>
              <a:buNone/>
              <a:defRPr sz="1465"/>
            </a:lvl2pPr>
            <a:lvl3pPr>
              <a:defRPr sz="1465"/>
            </a:lvl3pPr>
            <a:lvl4pPr>
              <a:defRPr sz="1465"/>
            </a:lvl4pPr>
            <a:lvl5pPr>
              <a:defRPr sz="14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6"/>
            <a:ext cx="8534400" cy="6129867"/>
          </a:xfrm>
        </p:spPr>
        <p:txBody>
          <a:bodyPr/>
          <a:lstStyle/>
          <a:p>
            <a:r>
              <a:rPr lang="en-US" dirty="0"/>
              <a:t>Click icon to add table</a:t>
            </a:r>
          </a:p>
        </p:txBody>
      </p:sp>
    </p:spTree>
    <p:extLst>
      <p:ext uri="{BB962C8B-B14F-4D97-AF65-F5344CB8AC3E}">
        <p14:creationId xmlns:p14="http://schemas.microsoft.com/office/powerpoint/2010/main" val="5592721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91961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3990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48313" algn="dec"/>
              </a:tabLst>
              <a:defRPr sz="1465"/>
            </a:lvl1pPr>
            <a:lvl2pPr marL="230487" indent="-230487">
              <a:spcBef>
                <a:spcPts val="0"/>
              </a:spcBef>
              <a:tabLst/>
              <a:defRPr/>
            </a:lvl2pPr>
            <a:lvl3pPr>
              <a:spcBef>
                <a:spcPts val="0"/>
              </a:spcBef>
              <a:defRPr/>
            </a:lvl3pPr>
            <a:lvl4pPr>
              <a:spcBef>
                <a:spcPts val="0"/>
              </a:spcBef>
              <a:defRPr/>
            </a:lvl4pPr>
            <a:lvl5pPr>
              <a:spcBef>
                <a:spcPts val="0"/>
              </a:spcBef>
              <a:defRPr/>
            </a:lvl5pPr>
          </a:lstStyle>
          <a:p>
            <a:pPr marL="0" marR="0" lvl="0" indent="0" algn="l" defTabSz="608990" rtl="0" eaLnBrk="1" fontAlgn="auto" latinLnBrk="0" hangingPunct="1">
              <a:lnSpc>
                <a:spcPct val="100000"/>
              </a:lnSpc>
              <a:spcBef>
                <a:spcPts val="0"/>
              </a:spcBef>
              <a:spcAft>
                <a:spcPts val="0"/>
              </a:spcAft>
              <a:buClrTx/>
              <a:buSzTx/>
              <a:buFont typeface="Arial"/>
              <a:buNone/>
              <a:tabLst>
                <a:tab pos="5359116" algn="r"/>
              </a:tabLst>
              <a:defRPr/>
            </a:pPr>
            <a:r>
              <a:rPr lang="en-US"/>
              <a:t>Click to edit Master text styles</a:t>
            </a:r>
          </a:p>
        </p:txBody>
      </p:sp>
    </p:spTree>
    <p:extLst>
      <p:ext uri="{BB962C8B-B14F-4D97-AF65-F5344CB8AC3E}">
        <p14:creationId xmlns:p14="http://schemas.microsoft.com/office/powerpoint/2010/main" val="3277482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endParaRPr lang="en-US" dirty="0"/>
          </a:p>
        </p:txBody>
      </p:sp>
      <p:pic>
        <p:nvPicPr>
          <p:cNvPr id="6" name="Picture 5"/>
          <p:cNvPicPr>
            <a:picLocks noChangeAspect="1"/>
          </p:cNvPicPr>
          <p:nvPr userDrawn="1"/>
        </p:nvPicPr>
        <p:blipFill>
          <a:blip r:embed="rId2"/>
          <a:stretch>
            <a:fillRect/>
          </a:stretch>
        </p:blipFill>
        <p:spPr>
          <a:xfrm>
            <a:off x="5234860" y="2914868"/>
            <a:ext cx="1722280" cy="682822"/>
          </a:xfrm>
          <a:prstGeom prst="rect">
            <a:avLst/>
          </a:prstGeom>
        </p:spPr>
      </p:pic>
    </p:spTree>
    <p:extLst>
      <p:ext uri="{BB962C8B-B14F-4D97-AF65-F5344CB8AC3E}">
        <p14:creationId xmlns:p14="http://schemas.microsoft.com/office/powerpoint/2010/main" val="9464982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ver Slide_Blue_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11558" t="10664" r="10741" b="11633"/>
          <a:stretch/>
        </p:blipFill>
        <p:spPr>
          <a:xfrm>
            <a:off x="596" y="0"/>
            <a:ext cx="12190809" cy="6858000"/>
          </a:xfrm>
          <a:prstGeom prst="rect">
            <a:avLst/>
          </a:prstGeom>
        </p:spPr>
      </p:pic>
      <p:sp>
        <p:nvSpPr>
          <p:cNvPr id="10" name="Title 3"/>
          <p:cNvSpPr>
            <a:spLocks noGrp="1"/>
          </p:cNvSpPr>
          <p:nvPr>
            <p:ph type="title"/>
          </p:nvPr>
        </p:nvSpPr>
        <p:spPr>
          <a:xfrm>
            <a:off x="304800" y="271708"/>
            <a:ext cx="5486401" cy="5972459"/>
          </a:xfrm>
        </p:spPr>
        <p:txBody>
          <a:bodyPr/>
          <a:lstStyle>
            <a:lvl1pPr>
              <a:lnSpc>
                <a:spcPct val="90000"/>
              </a:lnSpc>
              <a:defRPr sz="3197" b="0">
                <a:solidFill>
                  <a:schemeClr val="bg2"/>
                </a:solidFill>
              </a:defRPr>
            </a:lvl1pPr>
          </a:lstStyle>
          <a:p>
            <a:r>
              <a:rPr lang="en-US" dirty="0"/>
              <a:t>Click to edit Master title style</a:t>
            </a:r>
          </a:p>
        </p:txBody>
      </p:sp>
      <p:sp>
        <p:nvSpPr>
          <p:cNvPr id="13"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393602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CD3D-C6CD-1B1C-F59B-566F1FA29D02}"/>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787834BA-5D43-CED8-A5AE-D2B141339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68E59-6E54-1AD9-9028-CDAF7D8CB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BF427A5D-5F70-C79D-D43B-01FB48662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2CFE8-645F-B64A-ECE1-C38A0C69B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F30E2949-B7ED-23DA-FECC-0295C97BD66B}"/>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8" name="Footer Placeholder 7">
            <a:extLst>
              <a:ext uri="{FF2B5EF4-FFF2-40B4-BE49-F238E27FC236}">
                <a16:creationId xmlns:a16="http://schemas.microsoft.com/office/drawing/2014/main" id="{8825F89B-B0EE-3162-C835-80A7690DD29A}"/>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A137065E-DB35-DCCC-E87A-0BD673A27106}"/>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24155382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7471-BE64-4AE1-981C-B1AE48E561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6EA1AE-BBF7-457B-85CC-AA378D2F4FF2}"/>
              </a:ext>
            </a:extLst>
          </p:cNvPr>
          <p:cNvSpPr>
            <a:spLocks noGrp="1"/>
          </p:cNvSpPr>
          <p:nvPr>
            <p:ph type="dt" sz="half" idx="10"/>
          </p:nvPr>
        </p:nvSpPr>
        <p:spPr/>
        <p:txBody>
          <a:bodyPr/>
          <a:lstStyle/>
          <a:p>
            <a:fld id="{11547CA5-394E-4F4F-B727-E75B96ACFBA6}" type="datetimeFigureOut">
              <a:rPr lang="en-CA" smtClean="0"/>
              <a:t>2023-06-02</a:t>
            </a:fld>
            <a:endParaRPr lang="en-CA" dirty="0"/>
          </a:p>
        </p:txBody>
      </p:sp>
      <p:sp>
        <p:nvSpPr>
          <p:cNvPr id="4" name="Footer Placeholder 3">
            <a:extLst>
              <a:ext uri="{FF2B5EF4-FFF2-40B4-BE49-F238E27FC236}">
                <a16:creationId xmlns:a16="http://schemas.microsoft.com/office/drawing/2014/main" id="{6E847C6F-D6A9-4187-88D6-F27FE17FFD3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D0C0C007-EE67-4A27-B290-76B80E8280AB}"/>
              </a:ext>
            </a:extLst>
          </p:cNvPr>
          <p:cNvSpPr>
            <a:spLocks noGrp="1"/>
          </p:cNvSpPr>
          <p:nvPr>
            <p:ph type="sldNum" sz="quarter" idx="12"/>
          </p:nvPr>
        </p:nvSpPr>
        <p:spPr/>
        <p:txBody>
          <a:bodyPr/>
          <a:lstStyle/>
          <a:p>
            <a:fld id="{9ED9D36C-A315-4386-A14B-60844410F9D5}" type="slidenum">
              <a:rPr lang="en-CA" smtClean="0"/>
              <a:t>‹#›</a:t>
            </a:fld>
            <a:endParaRPr lang="en-CA" dirty="0"/>
          </a:p>
        </p:txBody>
      </p:sp>
    </p:spTree>
    <p:extLst>
      <p:ext uri="{BB962C8B-B14F-4D97-AF65-F5344CB8AC3E}">
        <p14:creationId xmlns:p14="http://schemas.microsoft.com/office/powerpoint/2010/main" val="421748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06D8-3EF9-A0E8-A909-E5F281307ECA}"/>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4A3CE388-BFFA-6BE6-6B28-1D647A19B566}"/>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4" name="Footer Placeholder 3">
            <a:extLst>
              <a:ext uri="{FF2B5EF4-FFF2-40B4-BE49-F238E27FC236}">
                <a16:creationId xmlns:a16="http://schemas.microsoft.com/office/drawing/2014/main" id="{85A9A5FD-3D04-4824-5B70-2ADA3D01E77E}"/>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49AE8B5E-4BF7-BF47-4BCD-626CE36410DE}"/>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11170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2CB64-D7CE-EC66-7D18-480D887EF9A0}"/>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3" name="Footer Placeholder 2">
            <a:extLst>
              <a:ext uri="{FF2B5EF4-FFF2-40B4-BE49-F238E27FC236}">
                <a16:creationId xmlns:a16="http://schemas.microsoft.com/office/drawing/2014/main" id="{B26F8168-5D74-4194-D6AB-19E6E942A005}"/>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7FFE9A98-A34A-A940-52AA-0DD2D4F94BFD}"/>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218785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9CD0-004C-8B48-EA4A-7BBF98D54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F13C28B8-B090-FF00-590C-66E1E8D26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E26F5055-F4B4-97DC-813B-AB18F89E6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3E185-1A14-DDAD-683E-C78854CAF897}"/>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6" name="Footer Placeholder 5">
            <a:extLst>
              <a:ext uri="{FF2B5EF4-FFF2-40B4-BE49-F238E27FC236}">
                <a16:creationId xmlns:a16="http://schemas.microsoft.com/office/drawing/2014/main" id="{B98767AF-1FE1-3A09-204F-6A778C9F9227}"/>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FAA8AD3D-D08D-EE20-DF1E-E6F884040F86}"/>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415593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F545-993B-8B4A-DF38-4C92A25AD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82B19107-0657-391D-8BE3-45D22A4E3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6112DCE1-5734-B321-C6EE-B56772A1F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D754A-053C-DC69-56C5-C96587D640AD}"/>
              </a:ext>
            </a:extLst>
          </p:cNvPr>
          <p:cNvSpPr>
            <a:spLocks noGrp="1"/>
          </p:cNvSpPr>
          <p:nvPr>
            <p:ph type="dt" sz="half" idx="10"/>
          </p:nvPr>
        </p:nvSpPr>
        <p:spPr/>
        <p:txBody>
          <a:bodyPr/>
          <a:lstStyle/>
          <a:p>
            <a:fld id="{3935FB48-5648-E64F-A853-43A2A6E035F2}" type="datetimeFigureOut">
              <a:rPr lang="en-KR" smtClean="0"/>
              <a:t>2023/06/02</a:t>
            </a:fld>
            <a:endParaRPr lang="en-KR"/>
          </a:p>
        </p:txBody>
      </p:sp>
      <p:sp>
        <p:nvSpPr>
          <p:cNvPr id="6" name="Footer Placeholder 5">
            <a:extLst>
              <a:ext uri="{FF2B5EF4-FFF2-40B4-BE49-F238E27FC236}">
                <a16:creationId xmlns:a16="http://schemas.microsoft.com/office/drawing/2014/main" id="{14DA8ED6-F019-5B3D-16C6-E4852AAB3C33}"/>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9141E5B3-CB0D-0053-CF93-9542392A287E}"/>
              </a:ext>
            </a:extLst>
          </p:cNvPr>
          <p:cNvSpPr>
            <a:spLocks noGrp="1"/>
          </p:cNvSpPr>
          <p:nvPr>
            <p:ph type="sldNum" sz="quarter" idx="12"/>
          </p:nvPr>
        </p:nvSpPr>
        <p:spPr/>
        <p:txBody>
          <a:bodyPr/>
          <a:lstStyle/>
          <a:p>
            <a:fld id="{8ACF4105-090F-5E48-80E8-1880B4503AEF}" type="slidenum">
              <a:rPr lang="en-KR" smtClean="0"/>
              <a:t>‹#›</a:t>
            </a:fld>
            <a:endParaRPr lang="en-KR"/>
          </a:p>
        </p:txBody>
      </p:sp>
    </p:spTree>
    <p:extLst>
      <p:ext uri="{BB962C8B-B14F-4D97-AF65-F5344CB8AC3E}">
        <p14:creationId xmlns:p14="http://schemas.microsoft.com/office/powerpoint/2010/main" val="381585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theme" Target="../theme/theme2.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F85D3-FA11-5F3E-483C-50E1622AA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F1706F32-D2EF-66CB-4056-24C0E992C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5AB2DB61-6A94-0C82-4403-A8280BF4D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5FB48-5648-E64F-A853-43A2A6E035F2}" type="datetimeFigureOut">
              <a:rPr lang="en-KR" smtClean="0"/>
              <a:t>2023/06/02</a:t>
            </a:fld>
            <a:endParaRPr lang="en-KR"/>
          </a:p>
        </p:txBody>
      </p:sp>
      <p:sp>
        <p:nvSpPr>
          <p:cNvPr id="5" name="Footer Placeholder 4">
            <a:extLst>
              <a:ext uri="{FF2B5EF4-FFF2-40B4-BE49-F238E27FC236}">
                <a16:creationId xmlns:a16="http://schemas.microsoft.com/office/drawing/2014/main" id="{02830A98-E551-1487-E15D-58038C27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3007F667-B91F-BC6D-F436-8E3031A69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F4105-090F-5E48-80E8-1880B4503AEF}" type="slidenum">
              <a:rPr lang="en-KR" smtClean="0"/>
              <a:t>‹#›</a:t>
            </a:fld>
            <a:endParaRPr lang="en-KR"/>
          </a:p>
        </p:txBody>
      </p:sp>
      <p:pic>
        <p:nvPicPr>
          <p:cNvPr id="8" name="Picture 7" descr="A picture containing screenshot, graphics, design&#10;&#10;Description automatically generated">
            <a:extLst>
              <a:ext uri="{FF2B5EF4-FFF2-40B4-BE49-F238E27FC236}">
                <a16:creationId xmlns:a16="http://schemas.microsoft.com/office/drawing/2014/main" id="{84F2E01B-7A0B-A93E-74F6-85F97E83F48E}"/>
              </a:ext>
            </a:extLst>
          </p:cNvPr>
          <p:cNvPicPr>
            <a:picLocks noChangeAspect="1"/>
          </p:cNvPicPr>
          <p:nvPr userDrawn="1"/>
        </p:nvPicPr>
        <p:blipFill>
          <a:blip r:embed="rId14"/>
          <a:stretch>
            <a:fillRect/>
          </a:stretch>
        </p:blipFill>
        <p:spPr>
          <a:xfrm rot="5400000">
            <a:off x="-510492" y="5583637"/>
            <a:ext cx="1782983" cy="1186651"/>
          </a:xfrm>
          <a:prstGeom prst="rect">
            <a:avLst/>
          </a:prstGeom>
        </p:spPr>
      </p:pic>
    </p:spTree>
    <p:extLst>
      <p:ext uri="{BB962C8B-B14F-4D97-AF65-F5344CB8AC3E}">
        <p14:creationId xmlns:p14="http://schemas.microsoft.com/office/powerpoint/2010/main" val="416153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2"/>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799"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799" baseline="0">
                <a:solidFill>
                  <a:schemeClr val="bg2"/>
                </a:solidFill>
                <a:latin typeface="+mn-lt"/>
                <a:ea typeface="Arial" charset="0"/>
                <a:cs typeface="Arial" charset="0"/>
              </a:defRPr>
            </a:lvl1pPr>
          </a:lstStyle>
          <a:p>
            <a:endParaRPr lang="en-US" dirty="0"/>
          </a:p>
        </p:txBody>
      </p:sp>
    </p:spTree>
    <p:extLst>
      <p:ext uri="{BB962C8B-B14F-4D97-AF65-F5344CB8AC3E}">
        <p14:creationId xmlns:p14="http://schemas.microsoft.com/office/powerpoint/2010/main" val="818891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sldNum="0" hdr="0" ftr="0" dt="0"/>
  <p:txStyles>
    <p:titleStyle>
      <a:lvl1pPr algn="l" defTabSz="608990" rtl="0" eaLnBrk="1" latinLnBrk="0" hangingPunct="1">
        <a:lnSpc>
          <a:spcPct val="90000"/>
        </a:lnSpc>
        <a:spcBef>
          <a:spcPct val="0"/>
        </a:spcBef>
        <a:buNone/>
        <a:defRPr sz="3197" kern="1200">
          <a:solidFill>
            <a:schemeClr val="bg2"/>
          </a:solidFill>
          <a:latin typeface="+mj-lt"/>
          <a:ea typeface="Arial" charset="0"/>
          <a:cs typeface="Arial" charset="0"/>
        </a:defRPr>
      </a:lvl1pPr>
    </p:titleStyle>
    <p:bodyStyle>
      <a:lvl1pPr marL="0" indent="0" algn="l" defTabSz="608990" rtl="0" eaLnBrk="1" latinLnBrk="0" hangingPunct="1">
        <a:lnSpc>
          <a:spcPct val="100000"/>
        </a:lnSpc>
        <a:spcBef>
          <a:spcPts val="1465"/>
        </a:spcBef>
        <a:buFont typeface="Arial"/>
        <a:buNone/>
        <a:defRPr sz="1865" kern="1200">
          <a:solidFill>
            <a:schemeClr val="bg2"/>
          </a:solidFill>
          <a:latin typeface="+mn-lt"/>
          <a:ea typeface="Arial" charset="0"/>
          <a:cs typeface="Arial" charset="0"/>
        </a:defRPr>
      </a:lvl1pPr>
      <a:lvl2pPr marL="230487" indent="-230487" algn="l" defTabSz="608990" rtl="0" eaLnBrk="1" latinLnBrk="0" hangingPunct="1">
        <a:lnSpc>
          <a:spcPct val="100000"/>
        </a:lnSpc>
        <a:spcBef>
          <a:spcPts val="1465"/>
        </a:spcBef>
        <a:spcAft>
          <a:spcPts val="0"/>
        </a:spcAft>
        <a:buFont typeface="Arial"/>
        <a:buChar char="–"/>
        <a:defRPr sz="1865" kern="1200">
          <a:solidFill>
            <a:schemeClr val="bg2"/>
          </a:solidFill>
          <a:latin typeface="+mn-lt"/>
          <a:ea typeface="Arial" charset="0"/>
          <a:cs typeface="Arial" charset="0"/>
        </a:defRPr>
      </a:lvl2pPr>
      <a:lvl3pPr marL="528638" indent="-230487" algn="l" defTabSz="608990" rtl="0" eaLnBrk="1" latinLnBrk="0" hangingPunct="1">
        <a:lnSpc>
          <a:spcPct val="100000"/>
        </a:lnSpc>
        <a:spcBef>
          <a:spcPts val="1465"/>
        </a:spcBef>
        <a:spcAft>
          <a:spcPts val="0"/>
        </a:spcAft>
        <a:buFont typeface="Arial"/>
        <a:buChar char="•"/>
        <a:defRPr sz="1865" kern="1200">
          <a:solidFill>
            <a:schemeClr val="bg2"/>
          </a:solidFill>
          <a:latin typeface="+mn-lt"/>
          <a:ea typeface="Arial" charset="0"/>
          <a:cs typeface="Arial" charset="0"/>
        </a:defRPr>
      </a:lvl3pPr>
      <a:lvl4pPr marL="833133" indent="-224142" algn="l" defTabSz="608990" rtl="0" eaLnBrk="1" latinLnBrk="0" hangingPunct="1">
        <a:lnSpc>
          <a:spcPct val="100000"/>
        </a:lnSpc>
        <a:spcBef>
          <a:spcPts val="1465"/>
        </a:spcBef>
        <a:spcAft>
          <a:spcPts val="0"/>
        </a:spcAft>
        <a:buFont typeface="Arial"/>
        <a:buChar char="–"/>
        <a:defRPr sz="1865" kern="1200">
          <a:solidFill>
            <a:schemeClr val="bg2"/>
          </a:solidFill>
          <a:latin typeface="+mn-lt"/>
          <a:ea typeface="Arial" charset="0"/>
          <a:cs typeface="Arial" charset="0"/>
        </a:defRPr>
      </a:lvl4pPr>
      <a:lvl5pPr marL="1069962" indent="-230487" algn="l" defTabSz="608990" rtl="0" eaLnBrk="1" latinLnBrk="0" hangingPunct="1">
        <a:lnSpc>
          <a:spcPct val="100000"/>
        </a:lnSpc>
        <a:spcBef>
          <a:spcPts val="1465"/>
        </a:spcBef>
        <a:spcAft>
          <a:spcPts val="0"/>
        </a:spcAft>
        <a:buFont typeface="Arial"/>
        <a:buChar char="»"/>
        <a:defRPr sz="1865" kern="1200">
          <a:solidFill>
            <a:schemeClr val="bg2"/>
          </a:solidFill>
          <a:latin typeface="+mn-lt"/>
          <a:ea typeface="Arial" charset="0"/>
          <a:cs typeface="Arial" charset="0"/>
        </a:defRPr>
      </a:lvl5pPr>
      <a:lvl6pPr marL="3349447" indent="-304495" algn="l" defTabSz="608990" rtl="0" eaLnBrk="1" latinLnBrk="0" hangingPunct="1">
        <a:spcBef>
          <a:spcPct val="20000"/>
        </a:spcBef>
        <a:buFont typeface="Arial"/>
        <a:buChar char="•"/>
        <a:defRPr sz="2664" kern="1200">
          <a:solidFill>
            <a:schemeClr val="tx1"/>
          </a:solidFill>
          <a:latin typeface="+mn-lt"/>
          <a:ea typeface="+mn-ea"/>
          <a:cs typeface="+mn-cs"/>
        </a:defRPr>
      </a:lvl6pPr>
      <a:lvl7pPr marL="3958438" indent="-304495" algn="l" defTabSz="608990" rtl="0" eaLnBrk="1" latinLnBrk="0" hangingPunct="1">
        <a:spcBef>
          <a:spcPct val="20000"/>
        </a:spcBef>
        <a:buFont typeface="Arial"/>
        <a:buChar char="•"/>
        <a:defRPr sz="2664" kern="1200">
          <a:solidFill>
            <a:schemeClr val="tx1"/>
          </a:solidFill>
          <a:latin typeface="+mn-lt"/>
          <a:ea typeface="+mn-ea"/>
          <a:cs typeface="+mn-cs"/>
        </a:defRPr>
      </a:lvl7pPr>
      <a:lvl8pPr marL="4567428" indent="-304495" algn="l" defTabSz="608990" rtl="0" eaLnBrk="1" latinLnBrk="0" hangingPunct="1">
        <a:spcBef>
          <a:spcPct val="20000"/>
        </a:spcBef>
        <a:buFont typeface="Arial"/>
        <a:buChar char="•"/>
        <a:defRPr sz="2664" kern="1200">
          <a:solidFill>
            <a:schemeClr val="tx1"/>
          </a:solidFill>
          <a:latin typeface="+mn-lt"/>
          <a:ea typeface="+mn-ea"/>
          <a:cs typeface="+mn-cs"/>
        </a:defRPr>
      </a:lvl8pPr>
      <a:lvl9pPr marL="5176418" indent="-304495" algn="l" defTabSz="608990" rtl="0" eaLnBrk="1" latinLnBrk="0" hangingPunct="1">
        <a:spcBef>
          <a:spcPct val="20000"/>
        </a:spcBef>
        <a:buFont typeface="Arial"/>
        <a:buChar char="•"/>
        <a:defRPr sz="2664" kern="1200">
          <a:solidFill>
            <a:schemeClr val="tx1"/>
          </a:solidFill>
          <a:latin typeface="+mn-lt"/>
          <a:ea typeface="+mn-ea"/>
          <a:cs typeface="+mn-cs"/>
        </a:defRPr>
      </a:lvl9pPr>
    </p:bodyStyle>
    <p:otherStyle>
      <a:defPPr>
        <a:defRPr lang="en-US"/>
      </a:defPPr>
      <a:lvl1pPr marL="0" algn="l" defTabSz="608990" rtl="0" eaLnBrk="1" latinLnBrk="0" hangingPunct="1">
        <a:defRPr sz="2398" kern="1200">
          <a:solidFill>
            <a:schemeClr val="tx1"/>
          </a:solidFill>
          <a:latin typeface="+mn-lt"/>
          <a:ea typeface="+mn-ea"/>
          <a:cs typeface="+mn-cs"/>
        </a:defRPr>
      </a:lvl1pPr>
      <a:lvl2pPr marL="608990" algn="l" defTabSz="608990" rtl="0" eaLnBrk="1" latinLnBrk="0" hangingPunct="1">
        <a:defRPr sz="2398" kern="1200">
          <a:solidFill>
            <a:schemeClr val="tx1"/>
          </a:solidFill>
          <a:latin typeface="+mn-lt"/>
          <a:ea typeface="+mn-ea"/>
          <a:cs typeface="+mn-cs"/>
        </a:defRPr>
      </a:lvl2pPr>
      <a:lvl3pPr marL="1217981" algn="l" defTabSz="608990" rtl="0" eaLnBrk="1" latinLnBrk="0" hangingPunct="1">
        <a:defRPr sz="2398" kern="1200">
          <a:solidFill>
            <a:schemeClr val="tx1"/>
          </a:solidFill>
          <a:latin typeface="+mn-lt"/>
          <a:ea typeface="+mn-ea"/>
          <a:cs typeface="+mn-cs"/>
        </a:defRPr>
      </a:lvl3pPr>
      <a:lvl4pPr marL="1826971" algn="l" defTabSz="608990" rtl="0" eaLnBrk="1" latinLnBrk="0" hangingPunct="1">
        <a:defRPr sz="2398" kern="1200">
          <a:solidFill>
            <a:schemeClr val="tx1"/>
          </a:solidFill>
          <a:latin typeface="+mn-lt"/>
          <a:ea typeface="+mn-ea"/>
          <a:cs typeface="+mn-cs"/>
        </a:defRPr>
      </a:lvl4pPr>
      <a:lvl5pPr marL="2435962" algn="l" defTabSz="608990" rtl="0" eaLnBrk="1" latinLnBrk="0" hangingPunct="1">
        <a:defRPr sz="2398" kern="1200">
          <a:solidFill>
            <a:schemeClr val="tx1"/>
          </a:solidFill>
          <a:latin typeface="+mn-lt"/>
          <a:ea typeface="+mn-ea"/>
          <a:cs typeface="+mn-cs"/>
        </a:defRPr>
      </a:lvl5pPr>
      <a:lvl6pPr marL="3044952" algn="l" defTabSz="608990" rtl="0" eaLnBrk="1" latinLnBrk="0" hangingPunct="1">
        <a:defRPr sz="2398" kern="1200">
          <a:solidFill>
            <a:schemeClr val="tx1"/>
          </a:solidFill>
          <a:latin typeface="+mn-lt"/>
          <a:ea typeface="+mn-ea"/>
          <a:cs typeface="+mn-cs"/>
        </a:defRPr>
      </a:lvl6pPr>
      <a:lvl7pPr marL="3653942" algn="l" defTabSz="608990" rtl="0" eaLnBrk="1" latinLnBrk="0" hangingPunct="1">
        <a:defRPr sz="2398" kern="1200">
          <a:solidFill>
            <a:schemeClr val="tx1"/>
          </a:solidFill>
          <a:latin typeface="+mn-lt"/>
          <a:ea typeface="+mn-ea"/>
          <a:cs typeface="+mn-cs"/>
        </a:defRPr>
      </a:lvl7pPr>
      <a:lvl8pPr marL="4262933" algn="l" defTabSz="608990" rtl="0" eaLnBrk="1" latinLnBrk="0" hangingPunct="1">
        <a:defRPr sz="2398" kern="1200">
          <a:solidFill>
            <a:schemeClr val="tx1"/>
          </a:solidFill>
          <a:latin typeface="+mn-lt"/>
          <a:ea typeface="+mn-ea"/>
          <a:cs typeface="+mn-cs"/>
        </a:defRPr>
      </a:lvl8pPr>
      <a:lvl9pPr marL="4871923" algn="l" defTabSz="608990" rtl="0" eaLnBrk="1" latinLnBrk="0"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0097-827F-4907-B8EF-3BC72FF5EEB7}"/>
              </a:ext>
            </a:extLst>
          </p:cNvPr>
          <p:cNvSpPr>
            <a:spLocks noGrp="1"/>
          </p:cNvSpPr>
          <p:nvPr>
            <p:ph type="title"/>
          </p:nvPr>
        </p:nvSpPr>
        <p:spPr>
          <a:xfrm>
            <a:off x="601979" y="504793"/>
            <a:ext cx="9667684" cy="5848413"/>
          </a:xfrm>
        </p:spPr>
        <p:txBody>
          <a:bodyPr/>
          <a:lstStyle/>
          <a:p>
            <a:br>
              <a:rPr lang="en-US" dirty="0"/>
            </a:br>
            <a:br>
              <a:rPr lang="en-US" sz="3200" b="1" dirty="0"/>
            </a:br>
            <a:br>
              <a:rPr lang="en-US" sz="3200" b="1" dirty="0"/>
            </a:br>
            <a:br>
              <a:rPr lang="en-US" sz="3200" b="1" dirty="0"/>
            </a:br>
            <a:br>
              <a:rPr lang="en-US" sz="3200" b="1" dirty="0"/>
            </a:br>
            <a:br>
              <a:rPr lang="en-US" sz="3200" b="1" dirty="0"/>
            </a:br>
            <a:br>
              <a:rPr lang="en-US" sz="3200" b="1" dirty="0"/>
            </a:br>
            <a:br>
              <a:rPr lang="en-US" sz="2000" b="1" dirty="0"/>
            </a:br>
            <a:br>
              <a:rPr lang="en-US" sz="2000" b="1" dirty="0"/>
            </a:br>
            <a:br>
              <a:rPr lang="en-US" sz="2000" b="1" dirty="0"/>
            </a:br>
            <a:br>
              <a:rPr lang="en-US" sz="2000" b="1" dirty="0"/>
            </a:br>
            <a:br>
              <a:rPr lang="en-US" sz="4400" b="1" dirty="0">
                <a:solidFill>
                  <a:schemeClr val="tx1"/>
                </a:solidFill>
              </a:rPr>
            </a:br>
            <a:br>
              <a:rPr lang="en-US" sz="1800" dirty="0">
                <a:solidFill>
                  <a:schemeClr val="tx1"/>
                </a:solidFill>
              </a:rPr>
            </a:br>
            <a:r>
              <a:rPr lang="en-US" altLang="ko-KR" sz="1600" dirty="0">
                <a:latin typeface="IBM Plex Sans Light" panose="020B0403050203000203" pitchFamily="34" charset="0"/>
              </a:rPr>
              <a:t>June</a:t>
            </a:r>
            <a:r>
              <a:rPr lang="en-US" sz="1600" dirty="0">
                <a:latin typeface="IBM Plex Sans Light" panose="020B0403050203000203" pitchFamily="34" charset="0"/>
              </a:rPr>
              <a:t> 2023</a:t>
            </a:r>
            <a:br>
              <a:rPr lang="en-US" sz="1800" dirty="0"/>
            </a:br>
            <a:r>
              <a:rPr lang="en-US" sz="1200" dirty="0"/>
              <a:t>IBM Internal Use Only</a:t>
            </a:r>
            <a:br>
              <a:rPr lang="en-US" sz="1200" dirty="0"/>
            </a:br>
            <a:r>
              <a:rPr lang="en-US" sz="1600" b="1" dirty="0"/>
              <a:t>Sangwon Choi / System Management Specialist</a:t>
            </a:r>
            <a:endParaRPr lang="en-US" b="1" dirty="0"/>
          </a:p>
        </p:txBody>
      </p:sp>
      <p:pic>
        <p:nvPicPr>
          <p:cNvPr id="3" name="Picture 2">
            <a:extLst>
              <a:ext uri="{FF2B5EF4-FFF2-40B4-BE49-F238E27FC236}">
                <a16:creationId xmlns:a16="http://schemas.microsoft.com/office/drawing/2014/main" id="{4F563833-0404-4C90-95D4-8F39CB115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899" y="5719482"/>
            <a:ext cx="1338302" cy="540411"/>
          </a:xfrm>
          <a:prstGeom prst="rect">
            <a:avLst/>
          </a:prstGeom>
        </p:spPr>
      </p:pic>
      <p:sp>
        <p:nvSpPr>
          <p:cNvPr id="5" name="TextBox 4">
            <a:extLst>
              <a:ext uri="{FF2B5EF4-FFF2-40B4-BE49-F238E27FC236}">
                <a16:creationId xmlns:a16="http://schemas.microsoft.com/office/drawing/2014/main" id="{7EFEDF28-3272-1108-6376-0E57C4BE5BAA}"/>
              </a:ext>
            </a:extLst>
          </p:cNvPr>
          <p:cNvSpPr txBox="1"/>
          <p:nvPr/>
        </p:nvSpPr>
        <p:spPr>
          <a:xfrm>
            <a:off x="434340" y="1440180"/>
            <a:ext cx="704088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IBM Plex Sans"/>
                <a:ea typeface="+mn-ea"/>
                <a:cs typeface="+mn-cs"/>
              </a:rPr>
              <a:t>2023 Observability in K8S</a:t>
            </a:r>
            <a:endParaRPr kumimoji="0" lang="en-KR" sz="4400" b="1"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6" name="TextBox 5">
            <a:extLst>
              <a:ext uri="{FF2B5EF4-FFF2-40B4-BE49-F238E27FC236}">
                <a16:creationId xmlns:a16="http://schemas.microsoft.com/office/drawing/2014/main" id="{87A79608-3C81-29F3-0A46-8DC67B9D4F5D}"/>
              </a:ext>
            </a:extLst>
          </p:cNvPr>
          <p:cNvSpPr txBox="1"/>
          <p:nvPr/>
        </p:nvSpPr>
        <p:spPr>
          <a:xfrm>
            <a:off x="322743" y="1081385"/>
            <a:ext cx="704088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IBM Plex Sans"/>
                <a:ea typeface="+mn-ea"/>
                <a:cs typeface="+mn-cs"/>
              </a:rPr>
              <a:t>Kubernetes Week</a:t>
            </a:r>
            <a:endParaRPr kumimoji="0" lang="en-KR" sz="2400" b="1" i="0" u="none" strike="noStrike" kern="1200" cap="none" spc="0" normalizeH="0" baseline="0" noProof="0" dirty="0">
              <a:ln>
                <a:noFill/>
              </a:ln>
              <a:solidFill>
                <a:srgbClr val="FFFF00"/>
              </a:solidFill>
              <a:effectLst/>
              <a:uLnTx/>
              <a:uFillTx/>
              <a:latin typeface="IBM Plex Sans"/>
              <a:ea typeface="+mn-ea"/>
              <a:cs typeface="+mn-cs"/>
            </a:endParaRPr>
          </a:p>
        </p:txBody>
      </p:sp>
    </p:spTree>
    <p:extLst>
      <p:ext uri="{BB962C8B-B14F-4D97-AF65-F5344CB8AC3E}">
        <p14:creationId xmlns:p14="http://schemas.microsoft.com/office/powerpoint/2010/main" val="265714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83DE-8884-42E4-1AB7-2E18EEA55464}"/>
              </a:ext>
            </a:extLst>
          </p:cNvPr>
          <p:cNvSpPr>
            <a:spLocks noGrp="1"/>
          </p:cNvSpPr>
          <p:nvPr>
            <p:ph type="title"/>
          </p:nvPr>
        </p:nvSpPr>
        <p:spPr/>
        <p:txBody>
          <a:bodyPr/>
          <a:lstStyle/>
          <a:p>
            <a:r>
              <a:rPr lang="ko-KR" altLang="en-US" b="0" i="0" dirty="0">
                <a:solidFill>
                  <a:srgbClr val="374151"/>
                </a:solidFill>
                <a:effectLst/>
                <a:latin typeface="Söhne"/>
              </a:rPr>
              <a:t>애플리케이션 성능 모니터링 </a:t>
            </a:r>
            <a:r>
              <a:rPr lang="en-US" altLang="ko-KR" b="0" i="0" dirty="0">
                <a:solidFill>
                  <a:srgbClr val="374151"/>
                </a:solidFill>
                <a:effectLst/>
                <a:latin typeface="Söhne"/>
              </a:rPr>
              <a:t>(</a:t>
            </a:r>
            <a:r>
              <a:rPr lang="en-US" b="0" i="0" dirty="0">
                <a:solidFill>
                  <a:srgbClr val="374151"/>
                </a:solidFill>
                <a:effectLst/>
                <a:latin typeface="Söhne"/>
              </a:rPr>
              <a:t>APM)</a:t>
            </a:r>
            <a:endParaRPr lang="en-KR" dirty="0"/>
          </a:p>
        </p:txBody>
      </p:sp>
      <p:sp>
        <p:nvSpPr>
          <p:cNvPr id="3" name="Content Placeholder 2">
            <a:extLst>
              <a:ext uri="{FF2B5EF4-FFF2-40B4-BE49-F238E27FC236}">
                <a16:creationId xmlns:a16="http://schemas.microsoft.com/office/drawing/2014/main" id="{2C4D34BD-1612-D451-B155-BD40D7C4155D}"/>
              </a:ext>
            </a:extLst>
          </p:cNvPr>
          <p:cNvSpPr>
            <a:spLocks noGrp="1"/>
          </p:cNvSpPr>
          <p:nvPr>
            <p:ph idx="1"/>
          </p:nvPr>
        </p:nvSpPr>
        <p:spPr/>
        <p:txBody>
          <a:bodyPr/>
          <a:lstStyle/>
          <a:p>
            <a:pPr algn="l"/>
            <a:r>
              <a:rPr lang="ko-KR" altLang="en-US" b="0" i="0" dirty="0">
                <a:solidFill>
                  <a:srgbClr val="374151"/>
                </a:solidFill>
                <a:effectLst/>
                <a:latin typeface="Söhne"/>
              </a:rPr>
              <a:t>애플리케이션은 현대적인 비즈니스의 중요한 구성 요소입니다</a:t>
            </a:r>
            <a:r>
              <a:rPr lang="en-US" altLang="ko-KR" b="0" i="0" dirty="0">
                <a:solidFill>
                  <a:srgbClr val="374151"/>
                </a:solidFill>
                <a:effectLst/>
                <a:latin typeface="Söhne"/>
              </a:rPr>
              <a:t>. </a:t>
            </a:r>
            <a:r>
              <a:rPr lang="en-US" b="0" i="0" dirty="0">
                <a:solidFill>
                  <a:srgbClr val="374151"/>
                </a:solidFill>
                <a:effectLst/>
                <a:latin typeface="Söhne"/>
              </a:rPr>
              <a:t>APM</a:t>
            </a:r>
            <a:r>
              <a:rPr lang="ko-KR" altLang="en-US" b="0" i="0" dirty="0">
                <a:solidFill>
                  <a:srgbClr val="374151"/>
                </a:solidFill>
                <a:effectLst/>
                <a:latin typeface="Söhne"/>
              </a:rPr>
              <a:t>은 앱이 현재의 </a:t>
            </a:r>
            <a:r>
              <a:rPr lang="en-US" b="0" i="0" dirty="0">
                <a:solidFill>
                  <a:srgbClr val="374151"/>
                </a:solidFill>
                <a:effectLst/>
                <a:latin typeface="Söhne"/>
              </a:rPr>
              <a:t>IT </a:t>
            </a:r>
            <a:r>
              <a:rPr lang="ko-KR" altLang="en-US" b="0" i="0" dirty="0">
                <a:solidFill>
                  <a:srgbClr val="374151"/>
                </a:solidFill>
                <a:effectLst/>
                <a:latin typeface="Söhne"/>
              </a:rPr>
              <a:t>환경에서 어떻게 동작하는지를 관찰합니다</a:t>
            </a:r>
            <a:r>
              <a:rPr lang="en-US" altLang="ko-KR" b="0" i="0" dirty="0">
                <a:solidFill>
                  <a:srgbClr val="374151"/>
                </a:solidFill>
                <a:effectLst/>
                <a:latin typeface="Söhne"/>
              </a:rPr>
              <a:t>. </a:t>
            </a:r>
            <a:r>
              <a:rPr lang="ko-KR" altLang="en-US" b="0" i="0" dirty="0">
                <a:solidFill>
                  <a:srgbClr val="374151"/>
                </a:solidFill>
                <a:effectLst/>
                <a:latin typeface="Söhne"/>
              </a:rPr>
              <a:t>모니터링의 범위는 기반 인프라 구성 요소와 종속성까지 확장됩니다</a:t>
            </a:r>
            <a:r>
              <a:rPr lang="en-US" altLang="ko-KR" b="0" i="0" dirty="0">
                <a:solidFill>
                  <a:srgbClr val="374151"/>
                </a:solidFill>
                <a:effectLst/>
                <a:latin typeface="Söhne"/>
              </a:rPr>
              <a:t>. </a:t>
            </a:r>
            <a:r>
              <a:rPr lang="en-US" b="0" i="0" dirty="0">
                <a:solidFill>
                  <a:srgbClr val="374151"/>
                </a:solidFill>
                <a:effectLst/>
                <a:latin typeface="Söhne"/>
              </a:rPr>
              <a:t>APM</a:t>
            </a:r>
            <a:r>
              <a:rPr lang="ko-KR" altLang="en-US" b="0" i="0" dirty="0">
                <a:solidFill>
                  <a:srgbClr val="374151"/>
                </a:solidFill>
                <a:effectLst/>
                <a:latin typeface="Söhne"/>
              </a:rPr>
              <a:t>은 들어오는 네트워크 데이터를 집계하고 분석하여 </a:t>
            </a:r>
            <a:r>
              <a:rPr lang="en-US" b="0" i="0" dirty="0">
                <a:solidFill>
                  <a:srgbClr val="374151"/>
                </a:solidFill>
                <a:effectLst/>
                <a:latin typeface="Söhne"/>
              </a:rPr>
              <a:t>IT </a:t>
            </a:r>
            <a:r>
              <a:rPr lang="ko-KR" altLang="en-US" b="0" i="0" dirty="0">
                <a:solidFill>
                  <a:srgbClr val="374151"/>
                </a:solidFill>
                <a:effectLst/>
                <a:latin typeface="Söhne"/>
              </a:rPr>
              <a:t>환경의 상태를 평가하고 앱이 최적으로 동작하지 않을 때 문제의 근본 원인을 식별합니다</a:t>
            </a:r>
            <a:r>
              <a:rPr lang="en-US" altLang="ko-KR" b="0" i="0" dirty="0">
                <a:solidFill>
                  <a:srgbClr val="374151"/>
                </a:solidFill>
                <a:effectLst/>
                <a:latin typeface="Söhne"/>
              </a:rPr>
              <a:t>.</a:t>
            </a:r>
          </a:p>
          <a:p>
            <a:pPr algn="l"/>
            <a:r>
              <a:rPr lang="en-US" b="0" i="0" dirty="0">
                <a:solidFill>
                  <a:srgbClr val="374151"/>
                </a:solidFill>
                <a:effectLst/>
                <a:latin typeface="Söhne"/>
              </a:rPr>
              <a:t>APM </a:t>
            </a:r>
            <a:r>
              <a:rPr lang="ko-KR" altLang="en-US" b="0" i="0" dirty="0" err="1">
                <a:solidFill>
                  <a:srgbClr val="374151"/>
                </a:solidFill>
                <a:effectLst/>
                <a:latin typeface="Söhne"/>
              </a:rPr>
              <a:t>메트릭에는</a:t>
            </a:r>
            <a:r>
              <a:rPr lang="ko-KR" altLang="en-US" b="0" i="0" dirty="0">
                <a:solidFill>
                  <a:srgbClr val="374151"/>
                </a:solidFill>
                <a:effectLst/>
                <a:latin typeface="Söhne"/>
              </a:rPr>
              <a:t> 다음이 포함됩니다</a:t>
            </a:r>
            <a:r>
              <a:rPr lang="en-US" altLang="ko-KR" b="0" i="0" dirty="0">
                <a:solidFill>
                  <a:srgbClr val="374151"/>
                </a:solidFill>
                <a:effectLst/>
                <a:latin typeface="Söhne"/>
              </a:rPr>
              <a:t>:</a:t>
            </a:r>
          </a:p>
          <a:p>
            <a:pPr algn="l"/>
            <a:r>
              <a:rPr lang="ko-KR" altLang="en-US" b="0" i="0" dirty="0">
                <a:solidFill>
                  <a:srgbClr val="374151"/>
                </a:solidFill>
                <a:effectLst/>
                <a:latin typeface="Söhne"/>
              </a:rPr>
              <a:t>리소스 소비 소프트웨어 수준의 </a:t>
            </a:r>
            <a:r>
              <a:rPr lang="ko-KR" altLang="en-US" b="0" i="0" dirty="0" err="1">
                <a:solidFill>
                  <a:srgbClr val="374151"/>
                </a:solidFill>
                <a:effectLst/>
                <a:latin typeface="Söhne"/>
              </a:rPr>
              <a:t>오류율</a:t>
            </a:r>
            <a:r>
              <a:rPr lang="ko-KR" altLang="en-US" b="0" i="0" dirty="0">
                <a:solidFill>
                  <a:srgbClr val="374151"/>
                </a:solidFill>
                <a:effectLst/>
                <a:latin typeface="Söhne"/>
              </a:rPr>
              <a:t> 앱 응답 시간 및 </a:t>
            </a:r>
            <a:r>
              <a:rPr lang="ko-KR" altLang="en-US" b="0" i="0" dirty="0" err="1">
                <a:solidFill>
                  <a:srgbClr val="374151"/>
                </a:solidFill>
                <a:effectLst/>
                <a:latin typeface="Söhne"/>
              </a:rPr>
              <a:t>요청률</a:t>
            </a:r>
            <a:r>
              <a:rPr lang="ko-KR" altLang="en-US" b="0" i="0" dirty="0">
                <a:solidFill>
                  <a:srgbClr val="374151"/>
                </a:solidFill>
                <a:effectLst/>
                <a:latin typeface="Söhne"/>
              </a:rPr>
              <a:t> 고객 경험</a:t>
            </a:r>
          </a:p>
          <a:p>
            <a:endParaRPr lang="en-KR" dirty="0"/>
          </a:p>
        </p:txBody>
      </p:sp>
    </p:spTree>
    <p:extLst>
      <p:ext uri="{BB962C8B-B14F-4D97-AF65-F5344CB8AC3E}">
        <p14:creationId xmlns:p14="http://schemas.microsoft.com/office/powerpoint/2010/main" val="131572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2E70-DBD9-2227-300D-A3936CE3613D}"/>
              </a:ext>
            </a:extLst>
          </p:cNvPr>
          <p:cNvSpPr>
            <a:spLocks noGrp="1"/>
          </p:cNvSpPr>
          <p:nvPr>
            <p:ph type="title"/>
          </p:nvPr>
        </p:nvSpPr>
        <p:spPr/>
        <p:txBody>
          <a:bodyPr/>
          <a:lstStyle/>
          <a:p>
            <a:r>
              <a:rPr lang="ko-KR" altLang="en-US" b="0" i="0" dirty="0">
                <a:solidFill>
                  <a:srgbClr val="374151"/>
                </a:solidFill>
                <a:effectLst/>
                <a:latin typeface="Söhne"/>
              </a:rPr>
              <a:t>실제 사용자 모니터링 </a:t>
            </a:r>
            <a:r>
              <a:rPr lang="en-US" altLang="ko-KR" b="0" i="0" dirty="0">
                <a:solidFill>
                  <a:srgbClr val="374151"/>
                </a:solidFill>
                <a:effectLst/>
                <a:latin typeface="Söhne"/>
              </a:rPr>
              <a:t>(</a:t>
            </a:r>
            <a:r>
              <a:rPr lang="en-US" b="0" i="0" dirty="0">
                <a:solidFill>
                  <a:srgbClr val="374151"/>
                </a:solidFill>
                <a:effectLst/>
                <a:latin typeface="Söhne"/>
              </a:rPr>
              <a:t>RUM)</a:t>
            </a:r>
            <a:endParaRPr lang="en-KR" dirty="0"/>
          </a:p>
        </p:txBody>
      </p:sp>
      <p:sp>
        <p:nvSpPr>
          <p:cNvPr id="3" name="Content Placeholder 2">
            <a:extLst>
              <a:ext uri="{FF2B5EF4-FFF2-40B4-BE49-F238E27FC236}">
                <a16:creationId xmlns:a16="http://schemas.microsoft.com/office/drawing/2014/main" id="{80E27E7C-DD14-29E2-1B32-901494FDBC1A}"/>
              </a:ext>
            </a:extLst>
          </p:cNvPr>
          <p:cNvSpPr>
            <a:spLocks noGrp="1"/>
          </p:cNvSpPr>
          <p:nvPr>
            <p:ph idx="1"/>
          </p:nvPr>
        </p:nvSpPr>
        <p:spPr/>
        <p:txBody>
          <a:bodyPr/>
          <a:lstStyle/>
          <a:p>
            <a:r>
              <a:rPr lang="ko-KR" altLang="en-US" b="0" i="0" dirty="0">
                <a:solidFill>
                  <a:srgbClr val="374151"/>
                </a:solidFill>
                <a:effectLst/>
                <a:latin typeface="Söhne"/>
              </a:rPr>
              <a:t>애플리케이션은 테스트 시뮬레이션 환경과는 다르게 실제 세계에서 다르게 동작합니다</a:t>
            </a:r>
            <a:r>
              <a:rPr lang="en-US" altLang="ko-KR" b="0" i="0" dirty="0">
                <a:solidFill>
                  <a:srgbClr val="374151"/>
                </a:solidFill>
                <a:effectLst/>
                <a:latin typeface="Söhne"/>
              </a:rPr>
              <a:t>. </a:t>
            </a:r>
            <a:r>
              <a:rPr lang="ko-KR" altLang="en-US" b="0" i="0" dirty="0">
                <a:solidFill>
                  <a:srgbClr val="374151"/>
                </a:solidFill>
                <a:effectLst/>
                <a:latin typeface="Söhne"/>
              </a:rPr>
              <a:t>실제 사용자를 대상으로 앱을 테스트하면 사용자가 애플리케이션 또는 서비스 성능에 대해 어떻게 인식하고 반응하는지에 대한 정확한 관점을 제공합니다</a:t>
            </a:r>
            <a:r>
              <a:rPr lang="en-US" altLang="ko-KR" b="0" i="0" dirty="0">
                <a:solidFill>
                  <a:srgbClr val="374151"/>
                </a:solidFill>
                <a:effectLst/>
                <a:latin typeface="Söhne"/>
              </a:rPr>
              <a:t>. </a:t>
            </a:r>
            <a:r>
              <a:rPr lang="ko-KR" altLang="en-US" b="0" i="0" dirty="0">
                <a:solidFill>
                  <a:srgbClr val="374151"/>
                </a:solidFill>
                <a:effectLst/>
                <a:latin typeface="Söhne"/>
              </a:rPr>
              <a:t>예를 들어</a:t>
            </a:r>
            <a:r>
              <a:rPr lang="en-US" altLang="ko-KR" b="0" i="0" dirty="0">
                <a:solidFill>
                  <a:srgbClr val="374151"/>
                </a:solidFill>
                <a:effectLst/>
                <a:latin typeface="Söhne"/>
              </a:rPr>
              <a:t>, </a:t>
            </a:r>
            <a:r>
              <a:rPr lang="ko-KR" altLang="en-US" b="0" i="0" dirty="0">
                <a:solidFill>
                  <a:srgbClr val="374151"/>
                </a:solidFill>
                <a:effectLst/>
                <a:latin typeface="Söhne"/>
              </a:rPr>
              <a:t>링크를 클릭한 후 몇 초 이상 웹사이트에 머무르는 사용자 수는 페이지 로드 속도에 만족하고 머무른 사용자의 수를 나타냅니다</a:t>
            </a:r>
            <a:r>
              <a:rPr lang="en-US" altLang="ko-KR" b="0" i="0" dirty="0">
                <a:solidFill>
                  <a:srgbClr val="374151"/>
                </a:solidFill>
                <a:effectLst/>
                <a:latin typeface="Söhne"/>
              </a:rPr>
              <a:t>. </a:t>
            </a:r>
            <a:r>
              <a:rPr lang="en-US" b="0" i="0" dirty="0">
                <a:solidFill>
                  <a:srgbClr val="374151"/>
                </a:solidFill>
                <a:effectLst/>
                <a:latin typeface="Söhne"/>
              </a:rPr>
              <a:t>RUM</a:t>
            </a:r>
            <a:r>
              <a:rPr lang="ko-KR" altLang="en-US" b="0" i="0" dirty="0">
                <a:solidFill>
                  <a:srgbClr val="374151"/>
                </a:solidFill>
                <a:effectLst/>
                <a:latin typeface="Söhne"/>
              </a:rPr>
              <a:t>은 이러한 상호작용을 기록하고 네트워크를 통해 최종 사용자에게 제공된 서비스의 이력을 제공합니다</a:t>
            </a:r>
            <a:r>
              <a:rPr lang="en-US" altLang="ko-KR" b="0" i="0" dirty="0">
                <a:solidFill>
                  <a:srgbClr val="374151"/>
                </a:solidFill>
                <a:effectLst/>
                <a:latin typeface="Söhne"/>
              </a:rPr>
              <a:t>.</a:t>
            </a:r>
            <a:endParaRPr lang="en-KR" dirty="0"/>
          </a:p>
        </p:txBody>
      </p:sp>
    </p:spTree>
    <p:extLst>
      <p:ext uri="{BB962C8B-B14F-4D97-AF65-F5344CB8AC3E}">
        <p14:creationId xmlns:p14="http://schemas.microsoft.com/office/powerpoint/2010/main" val="369411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A2-11E2-FC7B-2491-949C5E4010A1}"/>
              </a:ext>
            </a:extLst>
          </p:cNvPr>
          <p:cNvSpPr>
            <a:spLocks noGrp="1"/>
          </p:cNvSpPr>
          <p:nvPr>
            <p:ph type="title"/>
          </p:nvPr>
        </p:nvSpPr>
        <p:spPr/>
        <p:txBody>
          <a:bodyPr/>
          <a:lstStyle/>
          <a:p>
            <a:r>
              <a:rPr lang="ko-KR" altLang="en-US" b="0" i="0" dirty="0">
                <a:solidFill>
                  <a:srgbClr val="374151"/>
                </a:solidFill>
                <a:effectLst/>
                <a:latin typeface="Söhne"/>
              </a:rPr>
              <a:t>보안 모니터링</a:t>
            </a:r>
            <a:endParaRPr lang="en-KR" dirty="0"/>
          </a:p>
        </p:txBody>
      </p:sp>
      <p:sp>
        <p:nvSpPr>
          <p:cNvPr id="3" name="Content Placeholder 2">
            <a:extLst>
              <a:ext uri="{FF2B5EF4-FFF2-40B4-BE49-F238E27FC236}">
                <a16:creationId xmlns:a16="http://schemas.microsoft.com/office/drawing/2014/main" id="{2391F1A7-637A-E2FB-34D0-F2637630D72F}"/>
              </a:ext>
            </a:extLst>
          </p:cNvPr>
          <p:cNvSpPr>
            <a:spLocks noGrp="1"/>
          </p:cNvSpPr>
          <p:nvPr>
            <p:ph idx="1"/>
          </p:nvPr>
        </p:nvSpPr>
        <p:spPr/>
        <p:txBody>
          <a:bodyPr>
            <a:normAutofit fontScale="92500"/>
          </a:bodyPr>
          <a:lstStyle/>
          <a:p>
            <a:pPr algn="l"/>
            <a:r>
              <a:rPr lang="ko-KR" altLang="en-US" b="0" i="0" dirty="0">
                <a:solidFill>
                  <a:srgbClr val="000000"/>
                </a:solidFill>
                <a:effectLst/>
                <a:latin typeface="Söhne"/>
              </a:rPr>
              <a:t>보안 공격 및 네트워크 침입은 데이터 트래픽 및 네트워크 동작에 영향을 줍니다</a:t>
            </a:r>
            <a:r>
              <a:rPr lang="en-US" altLang="ko-KR" b="0" i="0" dirty="0">
                <a:solidFill>
                  <a:srgbClr val="000000"/>
                </a:solidFill>
                <a:effectLst/>
                <a:latin typeface="Söhne"/>
              </a:rPr>
              <a:t>. </a:t>
            </a:r>
            <a:r>
              <a:rPr lang="ko-KR" altLang="en-US" b="0" i="0" dirty="0">
                <a:solidFill>
                  <a:srgbClr val="000000"/>
                </a:solidFill>
                <a:effectLst/>
                <a:latin typeface="Söhne"/>
              </a:rPr>
              <a:t>비정상적인 활동은 정보 접근 및 인가에 대한 정책에 대해 추적될 수 있습니다</a:t>
            </a:r>
            <a:r>
              <a:rPr lang="en-US" altLang="ko-KR" b="0" i="0" dirty="0">
                <a:solidFill>
                  <a:srgbClr val="000000"/>
                </a:solidFill>
                <a:effectLst/>
                <a:latin typeface="Söhne"/>
              </a:rPr>
              <a:t>. </a:t>
            </a:r>
            <a:r>
              <a:rPr lang="ko-KR" altLang="en-US" b="0" i="0" dirty="0">
                <a:solidFill>
                  <a:srgbClr val="000000"/>
                </a:solidFill>
                <a:effectLst/>
                <a:latin typeface="Söhne"/>
              </a:rPr>
              <a:t>고급 </a:t>
            </a:r>
            <a:r>
              <a:rPr lang="en-US" b="0" i="0" dirty="0">
                <a:solidFill>
                  <a:srgbClr val="000000"/>
                </a:solidFill>
                <a:effectLst/>
                <a:latin typeface="Söhne"/>
              </a:rPr>
              <a:t>AI </a:t>
            </a:r>
            <a:r>
              <a:rPr lang="ko-KR" altLang="en-US" b="0" i="0" dirty="0">
                <a:solidFill>
                  <a:srgbClr val="000000"/>
                </a:solidFill>
                <a:effectLst/>
                <a:latin typeface="Söhne"/>
              </a:rPr>
              <a:t>기반 솔루션을 사용하여 모니터링된 네트워크 로그 데이터를 이상 동작에 대해 분석할 수 있으며</a:t>
            </a:r>
            <a:r>
              <a:rPr lang="en-US" altLang="ko-KR" b="0" i="0" dirty="0">
                <a:solidFill>
                  <a:srgbClr val="000000"/>
                </a:solidFill>
                <a:effectLst/>
                <a:latin typeface="Söhne"/>
              </a:rPr>
              <a:t>, </a:t>
            </a:r>
            <a:r>
              <a:rPr lang="ko-KR" altLang="en-US" b="0" i="0" dirty="0">
                <a:solidFill>
                  <a:srgbClr val="000000"/>
                </a:solidFill>
                <a:effectLst/>
                <a:latin typeface="Söhne"/>
              </a:rPr>
              <a:t>잠재적인 위협이 비즈니스에 영향을 주기 전에 식별할 수 있습니다</a:t>
            </a:r>
            <a:r>
              <a:rPr lang="en-US" altLang="ko-KR" b="0" i="0" dirty="0">
                <a:solidFill>
                  <a:srgbClr val="000000"/>
                </a:solidFill>
                <a:effectLst/>
                <a:latin typeface="Söhne"/>
              </a:rPr>
              <a:t>.</a:t>
            </a:r>
          </a:p>
          <a:p>
            <a:pPr algn="l"/>
            <a:r>
              <a:rPr lang="ko-KR" altLang="en-US" b="0" i="0" dirty="0">
                <a:solidFill>
                  <a:srgbClr val="000000"/>
                </a:solidFill>
                <a:effectLst/>
                <a:latin typeface="Söhne"/>
              </a:rPr>
              <a:t>현대적인 </a:t>
            </a:r>
            <a:r>
              <a:rPr lang="en-US" b="0" i="0" dirty="0">
                <a:solidFill>
                  <a:srgbClr val="000000"/>
                </a:solidFill>
                <a:effectLst/>
                <a:latin typeface="Söhne"/>
              </a:rPr>
              <a:t>SDLC(Software Development Lifecycle) </a:t>
            </a:r>
            <a:r>
              <a:rPr lang="ko-KR" altLang="en-US" b="0" i="0" dirty="0">
                <a:solidFill>
                  <a:srgbClr val="000000"/>
                </a:solidFill>
                <a:effectLst/>
                <a:latin typeface="Söhne"/>
              </a:rPr>
              <a:t>프레임워크에서의 </a:t>
            </a:r>
            <a:r>
              <a:rPr lang="en-US" b="0" i="0" dirty="0">
                <a:solidFill>
                  <a:srgbClr val="000000"/>
                </a:solidFill>
                <a:effectLst/>
                <a:latin typeface="Söhne"/>
              </a:rPr>
              <a:t>IT </a:t>
            </a:r>
            <a:r>
              <a:rPr lang="ko-KR" altLang="en-US" b="0" i="0" dirty="0">
                <a:solidFill>
                  <a:srgbClr val="000000"/>
                </a:solidFill>
                <a:effectLst/>
                <a:latin typeface="Söhne"/>
              </a:rPr>
              <a:t>모니터링 공학 중심 도메인에서 </a:t>
            </a:r>
            <a:r>
              <a:rPr lang="en-US" b="0" i="0" dirty="0">
                <a:solidFill>
                  <a:srgbClr val="000000"/>
                </a:solidFill>
                <a:effectLst/>
                <a:latin typeface="Söhne"/>
              </a:rPr>
              <a:t>IT </a:t>
            </a:r>
            <a:r>
              <a:rPr lang="ko-KR" altLang="en-US" b="0" i="0" dirty="0">
                <a:solidFill>
                  <a:srgbClr val="000000"/>
                </a:solidFill>
                <a:effectLst/>
                <a:latin typeface="Söhne"/>
              </a:rPr>
              <a:t>모니터링은 </a:t>
            </a:r>
            <a:r>
              <a:rPr lang="en-US" b="0" i="0" dirty="0">
                <a:solidFill>
                  <a:srgbClr val="000000"/>
                </a:solidFill>
                <a:effectLst/>
                <a:latin typeface="Söhne"/>
              </a:rPr>
              <a:t>DevOps</a:t>
            </a:r>
            <a:r>
              <a:rPr lang="ko-KR" altLang="en-US" b="0" i="0" dirty="0">
                <a:solidFill>
                  <a:srgbClr val="000000"/>
                </a:solidFill>
                <a:effectLst/>
                <a:latin typeface="Söhne"/>
              </a:rPr>
              <a:t>와 같은 현대적인 소프트웨어 개발 라이프사이클 </a:t>
            </a:r>
            <a:r>
              <a:rPr lang="en-US" altLang="ko-KR" b="0" i="0" dirty="0">
                <a:solidFill>
                  <a:srgbClr val="000000"/>
                </a:solidFill>
                <a:effectLst/>
                <a:latin typeface="Söhne"/>
              </a:rPr>
              <a:t>(</a:t>
            </a:r>
            <a:r>
              <a:rPr lang="en-US" b="0" i="0" dirty="0">
                <a:solidFill>
                  <a:srgbClr val="000000"/>
                </a:solidFill>
                <a:effectLst/>
                <a:latin typeface="Söhne"/>
              </a:rPr>
              <a:t>SDLC) </a:t>
            </a:r>
            <a:r>
              <a:rPr lang="ko-KR" altLang="en-US" b="0" i="0" dirty="0">
                <a:solidFill>
                  <a:srgbClr val="000000"/>
                </a:solidFill>
                <a:effectLst/>
                <a:latin typeface="Söhne"/>
              </a:rPr>
              <a:t>프레임워크를 가능하게 하는 데 중요한 역할을 합니다</a:t>
            </a:r>
            <a:r>
              <a:rPr lang="en-US" altLang="ko-KR" b="0" i="0" dirty="0">
                <a:solidFill>
                  <a:srgbClr val="000000"/>
                </a:solidFill>
                <a:effectLst/>
                <a:latin typeface="Söhne"/>
              </a:rPr>
              <a:t>. </a:t>
            </a:r>
            <a:r>
              <a:rPr lang="en-US" b="0" i="0" dirty="0">
                <a:solidFill>
                  <a:srgbClr val="000000"/>
                </a:solidFill>
                <a:effectLst/>
                <a:latin typeface="Söhne"/>
              </a:rPr>
              <a:t>IT </a:t>
            </a:r>
            <a:r>
              <a:rPr lang="ko-KR" altLang="en-US" b="0" i="0" dirty="0">
                <a:solidFill>
                  <a:srgbClr val="000000"/>
                </a:solidFill>
                <a:effectLst/>
                <a:latin typeface="Söhne"/>
              </a:rPr>
              <a:t>모니터링의 역</a:t>
            </a:r>
          </a:p>
          <a:p>
            <a:pPr algn="l"/>
            <a:br>
              <a:rPr lang="ko-KR" altLang="en-US" b="0" i="0" dirty="0">
                <a:solidFill>
                  <a:srgbClr val="000000"/>
                </a:solidFill>
                <a:effectLst/>
                <a:latin typeface="Söhne"/>
              </a:rPr>
            </a:br>
            <a:endParaRPr lang="ko-KR" altLang="en-US" b="0" i="0" dirty="0">
              <a:solidFill>
                <a:srgbClr val="000000"/>
              </a:solidFill>
              <a:effectLst/>
              <a:latin typeface="Söhne"/>
            </a:endParaRPr>
          </a:p>
          <a:p>
            <a:endParaRPr lang="en-KR" dirty="0"/>
          </a:p>
        </p:txBody>
      </p:sp>
    </p:spTree>
    <p:extLst>
      <p:ext uri="{BB962C8B-B14F-4D97-AF65-F5344CB8AC3E}">
        <p14:creationId xmlns:p14="http://schemas.microsoft.com/office/powerpoint/2010/main" val="166459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7149-D555-080C-C713-A0DB28B7BF25}"/>
              </a:ext>
            </a:extLst>
          </p:cNvPr>
          <p:cNvSpPr>
            <a:spLocks noGrp="1"/>
          </p:cNvSpPr>
          <p:nvPr>
            <p:ph type="title"/>
          </p:nvPr>
        </p:nvSpPr>
        <p:spPr/>
        <p:txBody>
          <a:bodyPr/>
          <a:lstStyle/>
          <a:p>
            <a:r>
              <a:rPr lang="en-KR" dirty="0"/>
              <a:t>K8S </a:t>
            </a:r>
            <a:r>
              <a:rPr lang="ko-KR" altLang="en-US" dirty="0"/>
              <a:t>모니터링</a:t>
            </a:r>
            <a:endParaRPr lang="en-KR" dirty="0"/>
          </a:p>
        </p:txBody>
      </p:sp>
      <p:sp>
        <p:nvSpPr>
          <p:cNvPr id="3" name="Content Placeholder 2">
            <a:extLst>
              <a:ext uri="{FF2B5EF4-FFF2-40B4-BE49-F238E27FC236}">
                <a16:creationId xmlns:a16="http://schemas.microsoft.com/office/drawing/2014/main" id="{27F5AA8F-CB70-8117-7D21-66BDBFD8E1A6}"/>
              </a:ext>
            </a:extLst>
          </p:cNvPr>
          <p:cNvSpPr>
            <a:spLocks noGrp="1"/>
          </p:cNvSpPr>
          <p:nvPr>
            <p:ph idx="1"/>
          </p:nvPr>
        </p:nvSpPr>
        <p:spPr/>
        <p:txBody>
          <a:bodyPr>
            <a:normAutofit fontScale="85000" lnSpcReduction="20000"/>
          </a:bodyPr>
          <a:lstStyle/>
          <a:p>
            <a:r>
              <a:rPr lang="ko-KR" altLang="en-US" dirty="0" err="1"/>
              <a:t>메트릭</a:t>
            </a:r>
            <a:r>
              <a:rPr lang="ko-KR" altLang="en-US" dirty="0"/>
              <a:t> 서버는 각 노드의 </a:t>
            </a:r>
            <a:r>
              <a:rPr lang="en-US" dirty="0" err="1"/>
              <a:t>kubelet</a:t>
            </a:r>
            <a:r>
              <a:rPr lang="ko-KR" altLang="en-US" dirty="0"/>
              <a:t>에서 수집된 데이터를 집계하여 </a:t>
            </a:r>
            <a:r>
              <a:rPr lang="en-US" dirty="0"/>
              <a:t>Metrics API</a:t>
            </a:r>
            <a:r>
              <a:rPr lang="ko-KR" altLang="en-US" dirty="0" err="1"/>
              <a:t>를</a:t>
            </a:r>
            <a:r>
              <a:rPr lang="ko-KR" altLang="en-US" dirty="0"/>
              <a:t> 통해 전달하며</a:t>
            </a:r>
            <a:r>
              <a:rPr lang="en-US" altLang="ko-KR" dirty="0"/>
              <a:t>, </a:t>
            </a:r>
            <a:r>
              <a:rPr lang="ko-KR" altLang="en-US" dirty="0"/>
              <a:t>이는 여러 시각화 도구와 결합될 수 있습니다</a:t>
            </a:r>
            <a:r>
              <a:rPr lang="en-US" altLang="ko-KR" dirty="0"/>
              <a:t>. </a:t>
            </a:r>
            <a:r>
              <a:rPr lang="ko-KR" altLang="en-US" dirty="0"/>
              <a:t>추적해야 할 일부 주요 </a:t>
            </a:r>
            <a:r>
              <a:rPr lang="ko-KR" altLang="en-US" dirty="0" err="1"/>
              <a:t>메트릭은</a:t>
            </a:r>
            <a:r>
              <a:rPr lang="ko-KR" altLang="en-US" dirty="0"/>
              <a:t> 다음과 같습니다</a:t>
            </a:r>
            <a:r>
              <a:rPr lang="en-US" altLang="ko-KR" dirty="0"/>
              <a:t>:</a:t>
            </a:r>
          </a:p>
          <a:p>
            <a:r>
              <a:rPr lang="ko-KR" altLang="en-US" dirty="0"/>
              <a:t>클러스터 상태 </a:t>
            </a:r>
            <a:r>
              <a:rPr lang="ko-KR" altLang="en-US" dirty="0" err="1"/>
              <a:t>메트릭</a:t>
            </a:r>
            <a:r>
              <a:rPr lang="en-US" altLang="ko-KR" dirty="0"/>
              <a:t>: </a:t>
            </a:r>
            <a:r>
              <a:rPr lang="ko-KR" altLang="en-US" dirty="0" err="1"/>
              <a:t>팟의</a:t>
            </a:r>
            <a:r>
              <a:rPr lang="ko-KR" altLang="en-US" dirty="0"/>
              <a:t> 상태와 가용성을 포함합니다</a:t>
            </a:r>
            <a:r>
              <a:rPr lang="en-US" altLang="ko-KR" dirty="0"/>
              <a:t>.</a:t>
            </a:r>
          </a:p>
          <a:p>
            <a:r>
              <a:rPr lang="ko-KR" altLang="en-US" dirty="0"/>
              <a:t>노드 상태</a:t>
            </a:r>
            <a:r>
              <a:rPr lang="en-US" altLang="ko-KR" dirty="0"/>
              <a:t>: </a:t>
            </a:r>
            <a:r>
              <a:rPr lang="ko-KR" altLang="en-US" dirty="0"/>
              <a:t>준비 상태</a:t>
            </a:r>
            <a:r>
              <a:rPr lang="en-US" altLang="ko-KR" dirty="0"/>
              <a:t>, </a:t>
            </a:r>
            <a:r>
              <a:rPr lang="ko-KR" altLang="en-US" dirty="0"/>
              <a:t>메모리 사용</a:t>
            </a:r>
            <a:r>
              <a:rPr lang="en-US" altLang="ko-KR" dirty="0"/>
              <a:t>, </a:t>
            </a:r>
            <a:r>
              <a:rPr lang="ko-KR" altLang="en-US" dirty="0"/>
              <a:t>디스크 또는 프로세서 과부하</a:t>
            </a:r>
            <a:r>
              <a:rPr lang="en-US" altLang="ko-KR" dirty="0"/>
              <a:t>, </a:t>
            </a:r>
            <a:r>
              <a:rPr lang="ko-KR" altLang="en-US" dirty="0"/>
              <a:t>네트워크 가용성을 포함합니다</a:t>
            </a:r>
            <a:r>
              <a:rPr lang="en-US" altLang="ko-KR" dirty="0"/>
              <a:t>.</a:t>
            </a:r>
          </a:p>
          <a:p>
            <a:r>
              <a:rPr lang="ko-KR" altLang="en-US" dirty="0" err="1"/>
              <a:t>팟</a:t>
            </a:r>
            <a:r>
              <a:rPr lang="ko-KR" altLang="en-US" dirty="0"/>
              <a:t> 가용성</a:t>
            </a:r>
            <a:r>
              <a:rPr lang="en-US" altLang="ko-KR" dirty="0"/>
              <a:t>: </a:t>
            </a:r>
            <a:r>
              <a:rPr lang="ko-KR" altLang="en-US" dirty="0"/>
              <a:t>가용하지 않은 </a:t>
            </a:r>
            <a:r>
              <a:rPr lang="ko-KR" altLang="en-US" dirty="0" err="1"/>
              <a:t>팟은</a:t>
            </a:r>
            <a:r>
              <a:rPr lang="ko-KR" altLang="en-US" dirty="0"/>
              <a:t> 구성 문제나 잘못된 준비 </a:t>
            </a:r>
            <a:r>
              <a:rPr lang="ko-KR" altLang="en-US" dirty="0" err="1"/>
              <a:t>프로브</a:t>
            </a:r>
            <a:r>
              <a:rPr lang="en-US" altLang="ko-KR" dirty="0"/>
              <a:t>(</a:t>
            </a:r>
            <a:r>
              <a:rPr lang="en-US" dirty="0"/>
              <a:t>Readiness Probe) </a:t>
            </a:r>
            <a:r>
              <a:rPr lang="ko-KR" altLang="en-US" dirty="0"/>
              <a:t>설계를 나타낼 수 있습니다</a:t>
            </a:r>
            <a:r>
              <a:rPr lang="en-US" altLang="ko-KR" dirty="0"/>
              <a:t>.</a:t>
            </a:r>
          </a:p>
          <a:p>
            <a:r>
              <a:rPr lang="ko-KR" altLang="en-US" dirty="0" err="1"/>
              <a:t>팟</a:t>
            </a:r>
            <a:r>
              <a:rPr lang="ko-KR" altLang="en-US" dirty="0"/>
              <a:t> 및 노드 수준의 메모리 사용량</a:t>
            </a:r>
            <a:r>
              <a:rPr lang="en-US" altLang="ko-KR" dirty="0"/>
              <a:t>.</a:t>
            </a:r>
          </a:p>
          <a:p>
            <a:r>
              <a:rPr lang="ko-KR" altLang="en-US" dirty="0"/>
              <a:t>파일 시스템 및 인덱스 노드에 공간 부족을 포함한 디스크 사용량</a:t>
            </a:r>
            <a:r>
              <a:rPr lang="en-US" altLang="ko-KR" dirty="0"/>
              <a:t>.</a:t>
            </a:r>
          </a:p>
          <a:p>
            <a:r>
              <a:rPr lang="ko-KR" altLang="en-US" dirty="0" err="1"/>
              <a:t>팟에</a:t>
            </a:r>
            <a:r>
              <a:rPr lang="ko-KR" altLang="en-US" dirty="0"/>
              <a:t> 할당된 </a:t>
            </a:r>
            <a:r>
              <a:rPr lang="en-US" dirty="0"/>
              <a:t>CPU </a:t>
            </a:r>
            <a:r>
              <a:rPr lang="ko-KR" altLang="en-US" dirty="0"/>
              <a:t>자원 양에 대한 </a:t>
            </a:r>
            <a:r>
              <a:rPr lang="en-US" dirty="0"/>
              <a:t>CPU </a:t>
            </a:r>
            <a:r>
              <a:rPr lang="ko-KR" altLang="en-US" dirty="0"/>
              <a:t>사용량</a:t>
            </a:r>
            <a:r>
              <a:rPr lang="en-US" altLang="ko-KR" dirty="0"/>
              <a:t>.</a:t>
            </a:r>
          </a:p>
          <a:p>
            <a:r>
              <a:rPr lang="en-US" dirty="0"/>
              <a:t>API </a:t>
            </a:r>
            <a:r>
              <a:rPr lang="ko-KR" altLang="en-US" dirty="0"/>
              <a:t>요청 대기 시간</a:t>
            </a:r>
            <a:r>
              <a:rPr lang="en-US" altLang="ko-KR" dirty="0"/>
              <a:t>: </a:t>
            </a:r>
            <a:r>
              <a:rPr lang="ko-KR" altLang="en-US" dirty="0" err="1"/>
              <a:t>밀리초</a:t>
            </a:r>
            <a:r>
              <a:rPr lang="ko-KR" altLang="en-US" dirty="0"/>
              <a:t> 단위로 측정되며</a:t>
            </a:r>
            <a:r>
              <a:rPr lang="en-US" altLang="ko-KR" dirty="0"/>
              <a:t>, </a:t>
            </a:r>
            <a:r>
              <a:rPr lang="ko-KR" altLang="en-US" dirty="0"/>
              <a:t>수치가 낮을수록 대기 시간이 더 좋습니다</a:t>
            </a:r>
            <a:r>
              <a:rPr lang="en-US" altLang="ko-KR" dirty="0"/>
              <a:t>.</a:t>
            </a:r>
          </a:p>
          <a:p>
            <a:endParaRPr lang="en-KR" dirty="0"/>
          </a:p>
        </p:txBody>
      </p:sp>
    </p:spTree>
    <p:extLst>
      <p:ext uri="{BB962C8B-B14F-4D97-AF65-F5344CB8AC3E}">
        <p14:creationId xmlns:p14="http://schemas.microsoft.com/office/powerpoint/2010/main" val="232509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0441-1BB8-2FB2-F8F3-47ABE2E1CFCC}"/>
              </a:ext>
            </a:extLst>
          </p:cNvPr>
          <p:cNvSpPr>
            <a:spLocks noGrp="1"/>
          </p:cNvSpPr>
          <p:nvPr>
            <p:ph type="title"/>
          </p:nvPr>
        </p:nvSpPr>
        <p:spPr/>
        <p:txBody>
          <a:bodyPr/>
          <a:lstStyle/>
          <a:p>
            <a:r>
              <a:rPr lang="ko-KR" altLang="en-US" dirty="0" err="1"/>
              <a:t>쿠버네티스</a:t>
            </a:r>
            <a:r>
              <a:rPr lang="ko-KR" altLang="en-US" dirty="0"/>
              <a:t> 모니터링이 왜 중요한가</a:t>
            </a:r>
            <a:endParaRPr lang="en-KR" dirty="0"/>
          </a:p>
        </p:txBody>
      </p:sp>
      <p:sp>
        <p:nvSpPr>
          <p:cNvPr id="3" name="Content Placeholder 2">
            <a:extLst>
              <a:ext uri="{FF2B5EF4-FFF2-40B4-BE49-F238E27FC236}">
                <a16:creationId xmlns:a16="http://schemas.microsoft.com/office/drawing/2014/main" id="{B8EA297C-BBB4-79DA-270E-1C6C5D721263}"/>
              </a:ext>
            </a:extLst>
          </p:cNvPr>
          <p:cNvSpPr>
            <a:spLocks noGrp="1"/>
          </p:cNvSpPr>
          <p:nvPr>
            <p:ph idx="1"/>
          </p:nvPr>
        </p:nvSpPr>
        <p:spPr/>
        <p:txBody>
          <a:bodyPr>
            <a:normAutofit fontScale="25000" lnSpcReduction="20000"/>
          </a:bodyPr>
          <a:lstStyle/>
          <a:p>
            <a:pPr algn="l">
              <a:lnSpc>
                <a:spcPct val="170000"/>
              </a:lnSpc>
              <a:buFont typeface="+mj-lt"/>
              <a:buAutoNum type="arabicPeriod"/>
            </a:pPr>
            <a:r>
              <a:rPr lang="ko-KR" altLang="en-US" sz="4000" dirty="0">
                <a:solidFill>
                  <a:srgbClr val="374151"/>
                </a:solidFill>
                <a:effectLst/>
                <a:latin typeface="IBM Plex Sans" panose="020B0503050203000203" pitchFamily="34" charset="0"/>
              </a:rPr>
              <a:t>애플리케이션 가용성 보장</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기업 수준의 비즈니스에서 컨테이너의 폭발적인 성장은 개발자</a:t>
            </a:r>
            <a:r>
              <a:rPr lang="en-US" altLang="ko-KR" sz="4000" dirty="0">
                <a:solidFill>
                  <a:srgbClr val="374151"/>
                </a:solidFill>
                <a:effectLst/>
                <a:latin typeface="IBM Plex Sans" panose="020B0503050203000203" pitchFamily="34" charset="0"/>
              </a:rPr>
              <a:t>, </a:t>
            </a:r>
            <a:r>
              <a:rPr lang="en-US" sz="4000" dirty="0" err="1">
                <a:solidFill>
                  <a:srgbClr val="374151"/>
                </a:solidFill>
                <a:effectLst/>
                <a:latin typeface="IBM Plex Sans" panose="020B0503050203000203" pitchFamily="34" charset="0"/>
              </a:rPr>
              <a:t>DevSecOps</a:t>
            </a:r>
            <a:r>
              <a:rPr lang="en-US"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및 </a:t>
            </a:r>
            <a:r>
              <a:rPr lang="en-US" sz="4000" dirty="0">
                <a:solidFill>
                  <a:srgbClr val="374151"/>
                </a:solidFill>
                <a:effectLst/>
                <a:latin typeface="IBM Plex Sans" panose="020B0503050203000203" pitchFamily="34" charset="0"/>
              </a:rPr>
              <a:t>IT </a:t>
            </a:r>
            <a:r>
              <a:rPr lang="ko-KR" altLang="en-US" sz="4000" dirty="0">
                <a:solidFill>
                  <a:srgbClr val="374151"/>
                </a:solidFill>
                <a:effectLst/>
                <a:latin typeface="IBM Plex Sans" panose="020B0503050203000203" pitchFamily="34" charset="0"/>
              </a:rPr>
              <a:t>팀에 많은 이점을 제공했습니다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그러나 </a:t>
            </a:r>
            <a:r>
              <a:rPr lang="en-US" sz="4000" dirty="0">
                <a:solidFill>
                  <a:srgbClr val="374151"/>
                </a:solidFill>
                <a:effectLst/>
                <a:latin typeface="IBM Plex Sans" panose="020B0503050203000203" pitchFamily="34" charset="0"/>
              </a:rPr>
              <a:t>Kubernetes</a:t>
            </a:r>
            <a:r>
              <a:rPr lang="ko-KR" altLang="en-US" sz="4000" dirty="0">
                <a:solidFill>
                  <a:srgbClr val="374151"/>
                </a:solidFill>
                <a:effectLst/>
                <a:latin typeface="IBM Plex Sans" panose="020B0503050203000203" pitchFamily="34" charset="0"/>
              </a:rPr>
              <a:t>가 </a:t>
            </a:r>
            <a:r>
              <a:rPr lang="ko-KR" altLang="en-US" sz="4000" dirty="0" err="1">
                <a:solidFill>
                  <a:srgbClr val="374151"/>
                </a:solidFill>
                <a:effectLst/>
                <a:latin typeface="IBM Plex Sans" panose="020B0503050203000203" pitchFamily="34" charset="0"/>
              </a:rPr>
              <a:t>컨테이너화된</a:t>
            </a:r>
            <a:r>
              <a:rPr lang="ko-KR" altLang="en-US" sz="4000" dirty="0">
                <a:solidFill>
                  <a:srgbClr val="374151"/>
                </a:solidFill>
                <a:effectLst/>
                <a:latin typeface="IBM Plex Sans" panose="020B0503050203000203" pitchFamily="34" charset="0"/>
              </a:rPr>
              <a:t> 애플리케이션을 배포하는 데 가져오는 유연성과 확장성은 새로운 도전과제를 제시합니다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애플리케이션과 실행 중인 서버 간에 더 이상 </a:t>
            </a:r>
            <a:r>
              <a:rPr lang="en-US" altLang="ko-KR" sz="4000" dirty="0">
                <a:solidFill>
                  <a:srgbClr val="374151"/>
                </a:solidFill>
                <a:effectLst/>
                <a:latin typeface="IBM Plex Sans" panose="020B0503050203000203" pitchFamily="34" charset="0"/>
              </a:rPr>
              <a:t>1:1</a:t>
            </a:r>
            <a:r>
              <a:rPr lang="ko-KR" altLang="en-US" sz="4000" dirty="0">
                <a:solidFill>
                  <a:srgbClr val="374151"/>
                </a:solidFill>
                <a:effectLst/>
                <a:latin typeface="IBM Plex Sans" panose="020B0503050203000203" pitchFamily="34" charset="0"/>
              </a:rPr>
              <a:t>의 상관 관계가 없기 때문에 컨테이너로 추상화되고 </a:t>
            </a:r>
            <a:r>
              <a:rPr lang="en-US" sz="4000" dirty="0">
                <a:solidFill>
                  <a:srgbClr val="374151"/>
                </a:solidFill>
                <a:effectLst/>
                <a:latin typeface="IBM Plex Sans" panose="020B0503050203000203" pitchFamily="34" charset="0"/>
              </a:rPr>
              <a:t>Kubernetes</a:t>
            </a:r>
            <a:r>
              <a:rPr lang="ko-KR" altLang="en-US" sz="4000" dirty="0">
                <a:solidFill>
                  <a:srgbClr val="374151"/>
                </a:solidFill>
                <a:effectLst/>
                <a:latin typeface="IBM Plex Sans" panose="020B0503050203000203" pitchFamily="34" charset="0"/>
              </a:rPr>
              <a:t>로 다시 추상화되는 애플리케이션의 상태를 추적하는 것은 적절한 도구 없이는 어려울 수 있습니다</a:t>
            </a:r>
            <a:r>
              <a:rPr lang="en-US" altLang="ko-KR" sz="4000" dirty="0">
                <a:solidFill>
                  <a:srgbClr val="374151"/>
                </a:solidFill>
                <a:effectLst/>
                <a:latin typeface="IBM Plex Sans" panose="020B0503050203000203" pitchFamily="34" charset="0"/>
              </a:rPr>
              <a:t>.</a:t>
            </a:r>
          </a:p>
          <a:p>
            <a:pPr algn="l">
              <a:lnSpc>
                <a:spcPct val="170000"/>
              </a:lnSpc>
              <a:buFont typeface="+mj-lt"/>
              <a:buAutoNum type="arabicPeriod"/>
            </a:pPr>
            <a:r>
              <a:rPr lang="ko-KR" altLang="en-US" sz="4000" dirty="0">
                <a:solidFill>
                  <a:srgbClr val="374151"/>
                </a:solidFill>
                <a:effectLst/>
                <a:latin typeface="IBM Plex Sans" panose="020B0503050203000203" pitchFamily="34" charset="0"/>
              </a:rPr>
              <a:t>자원 활용 최적화</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a:solidFill>
                  <a:srgbClr val="374151"/>
                </a:solidFill>
                <a:effectLst/>
                <a:latin typeface="IBM Plex Sans" panose="020B0503050203000203" pitchFamily="34" charset="0"/>
              </a:rPr>
              <a:t>는 수요에 따라 컨테이너의 동적 스케일링과 자원 할당을 제공합니다</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err="1">
                <a:solidFill>
                  <a:srgbClr val="374151"/>
                </a:solidFill>
                <a:effectLst/>
                <a:latin typeface="IBM Plex Sans" panose="020B0503050203000203" pitchFamily="34" charset="0"/>
              </a:rPr>
              <a:t>를</a:t>
            </a:r>
            <a:r>
              <a:rPr lang="ko-KR" altLang="en-US" sz="4000" dirty="0">
                <a:solidFill>
                  <a:srgbClr val="374151"/>
                </a:solidFill>
                <a:effectLst/>
                <a:latin typeface="IBM Plex Sans" panose="020B0503050203000203" pitchFamily="34" charset="0"/>
              </a:rPr>
              <a:t> 모니터링하면 애플리케이션에서 </a:t>
            </a:r>
            <a:r>
              <a:rPr lang="en-US" sz="4000" dirty="0">
                <a:solidFill>
                  <a:srgbClr val="374151"/>
                </a:solidFill>
                <a:effectLst/>
                <a:latin typeface="IBM Plex Sans" panose="020B0503050203000203" pitchFamily="34" charset="0"/>
              </a:rPr>
              <a:t>CPU, </a:t>
            </a:r>
            <a:r>
              <a:rPr lang="ko-KR" altLang="en-US" sz="4000" dirty="0">
                <a:solidFill>
                  <a:srgbClr val="374151"/>
                </a:solidFill>
                <a:effectLst/>
                <a:latin typeface="IBM Plex Sans" panose="020B0503050203000203" pitchFamily="34" charset="0"/>
              </a:rPr>
              <a:t>메모리</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디스크와 같은 자원의 활용 방식을 이해할 수 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이 정보를 통해 자원 할당을 최적화하고 병목 현상을 식별하여 효율적인 자원 활용을 보장할 수 있습니다</a:t>
            </a:r>
            <a:r>
              <a:rPr lang="en-US" altLang="ko-KR" sz="4000" dirty="0">
                <a:solidFill>
                  <a:srgbClr val="374151"/>
                </a:solidFill>
                <a:effectLst/>
                <a:latin typeface="IBM Plex Sans" panose="020B0503050203000203" pitchFamily="34" charset="0"/>
              </a:rPr>
              <a:t>.</a:t>
            </a:r>
          </a:p>
          <a:p>
            <a:pPr algn="l">
              <a:lnSpc>
                <a:spcPct val="170000"/>
              </a:lnSpc>
              <a:buFont typeface="+mj-lt"/>
              <a:buAutoNum type="arabicPeriod"/>
            </a:pPr>
            <a:r>
              <a:rPr lang="ko-KR" altLang="en-US" sz="4000" dirty="0">
                <a:solidFill>
                  <a:srgbClr val="374151"/>
                </a:solidFill>
                <a:effectLst/>
                <a:latin typeface="IBM Plex Sans" panose="020B0503050203000203" pitchFamily="34" charset="0"/>
              </a:rPr>
              <a:t>문제 식별 및 문제 해결</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애플리케이션이 컨테이너로 추상화되고 </a:t>
            </a:r>
            <a:r>
              <a:rPr lang="en-US" sz="4000" dirty="0">
                <a:solidFill>
                  <a:srgbClr val="374151"/>
                </a:solidFill>
                <a:effectLst/>
                <a:latin typeface="IBM Plex Sans" panose="020B0503050203000203" pitchFamily="34" charset="0"/>
              </a:rPr>
              <a:t>Kubernetes</a:t>
            </a:r>
            <a:r>
              <a:rPr lang="ko-KR" altLang="en-US" sz="4000" dirty="0">
                <a:solidFill>
                  <a:srgbClr val="374151"/>
                </a:solidFill>
                <a:effectLst/>
                <a:latin typeface="IBM Plex Sans" panose="020B0503050203000203" pitchFamily="34" charset="0"/>
              </a:rPr>
              <a:t>로 관리되기 때문에 적절한 모니터링 없이 문제의 근본 원인을 찾는 것은 어려울 수 있습니다</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err="1">
                <a:solidFill>
                  <a:srgbClr val="374151"/>
                </a:solidFill>
                <a:effectLst/>
                <a:latin typeface="IBM Plex Sans" panose="020B0503050203000203" pitchFamily="34" charset="0"/>
              </a:rPr>
              <a:t>를</a:t>
            </a:r>
            <a:r>
              <a:rPr lang="ko-KR" altLang="en-US" sz="4000" dirty="0">
                <a:solidFill>
                  <a:srgbClr val="374151"/>
                </a:solidFill>
                <a:effectLst/>
                <a:latin typeface="IBM Plex Sans" panose="020B0503050203000203" pitchFamily="34" charset="0"/>
              </a:rPr>
              <a:t> 모니터링함으로써 클러스터 상태</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노드 상태</a:t>
            </a:r>
            <a:r>
              <a:rPr lang="en-US" altLang="ko-KR" sz="4000" dirty="0">
                <a:solidFill>
                  <a:srgbClr val="374151"/>
                </a:solidFill>
                <a:effectLst/>
                <a:latin typeface="IBM Plex Sans" panose="020B0503050203000203" pitchFamily="34" charset="0"/>
              </a:rPr>
              <a:t>, </a:t>
            </a:r>
            <a:r>
              <a:rPr lang="ko-KR" altLang="en-US" sz="4000" dirty="0" err="1">
                <a:solidFill>
                  <a:srgbClr val="374151"/>
                </a:solidFill>
                <a:effectLst/>
                <a:latin typeface="IBM Plex Sans" panose="020B0503050203000203" pitchFamily="34" charset="0"/>
              </a:rPr>
              <a:t>팟</a:t>
            </a:r>
            <a:r>
              <a:rPr lang="ko-KR" altLang="en-US" sz="4000" dirty="0">
                <a:solidFill>
                  <a:srgbClr val="374151"/>
                </a:solidFill>
                <a:effectLst/>
                <a:latin typeface="IBM Plex Sans" panose="020B0503050203000203" pitchFamily="34" charset="0"/>
              </a:rPr>
              <a:t> 가용성</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자원 활용 등과 관련된 </a:t>
            </a:r>
            <a:r>
              <a:rPr lang="ko-KR" altLang="en-US" sz="4000" dirty="0" err="1">
                <a:solidFill>
                  <a:srgbClr val="374151"/>
                </a:solidFill>
                <a:effectLst/>
                <a:latin typeface="IBM Plex Sans" panose="020B0503050203000203" pitchFamily="34" charset="0"/>
              </a:rPr>
              <a:t>메트릭을</a:t>
            </a:r>
            <a:r>
              <a:rPr lang="ko-KR" altLang="en-US" sz="4000" dirty="0">
                <a:solidFill>
                  <a:srgbClr val="374151"/>
                </a:solidFill>
                <a:effectLst/>
                <a:latin typeface="IBM Plex Sans" panose="020B0503050203000203" pitchFamily="34" charset="0"/>
              </a:rPr>
              <a:t> 추적하고 분석할 수 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이를 통해 구성 문제</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성능 병목 현상</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네트워크 연결 문제와 같은 문제를 신속하게 식별하고 해결할 수 있습니다</a:t>
            </a:r>
            <a:r>
              <a:rPr lang="en-US" altLang="ko-KR" sz="4000" dirty="0">
                <a:solidFill>
                  <a:srgbClr val="374151"/>
                </a:solidFill>
                <a:effectLst/>
                <a:latin typeface="IBM Plex Sans" panose="020B0503050203000203" pitchFamily="34" charset="0"/>
              </a:rPr>
              <a:t>.</a:t>
            </a:r>
          </a:p>
          <a:p>
            <a:pPr algn="l">
              <a:lnSpc>
                <a:spcPct val="170000"/>
              </a:lnSpc>
              <a:buFont typeface="+mj-lt"/>
              <a:buAutoNum type="arabicPeriod"/>
            </a:pPr>
            <a:r>
              <a:rPr lang="ko-KR" altLang="en-US" sz="4000" dirty="0">
                <a:solidFill>
                  <a:srgbClr val="374151"/>
                </a:solidFill>
                <a:effectLst/>
                <a:latin typeface="IBM Plex Sans" panose="020B0503050203000203" pitchFamily="34" charset="0"/>
              </a:rPr>
              <a:t>용량 계획</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err="1">
                <a:solidFill>
                  <a:srgbClr val="374151"/>
                </a:solidFill>
                <a:effectLst/>
                <a:latin typeface="IBM Plex Sans" panose="020B0503050203000203" pitchFamily="34" charset="0"/>
              </a:rPr>
              <a:t>를</a:t>
            </a:r>
            <a:r>
              <a:rPr lang="ko-KR" altLang="en-US" sz="4000" dirty="0">
                <a:solidFill>
                  <a:srgbClr val="374151"/>
                </a:solidFill>
                <a:effectLst/>
                <a:latin typeface="IBM Plex Sans" panose="020B0503050203000203" pitchFamily="34" charset="0"/>
              </a:rPr>
              <a:t> 모니터링함으로써 애플리케이션의 자원 요구 사항을 시간에 따라 이해할 수 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과거 데이터와 트렌드를 분석하여 용량 계획과 스케일링에 대한 정보를 얻을 수 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이를 통해 클러스터가 작업 부하를 처리하기에 충분한 자원을 갖추고 자원 제약으로 인한 잠재적인 성능 문제를 방지할 수 있습니다</a:t>
            </a:r>
            <a:r>
              <a:rPr lang="en-US" altLang="ko-KR" sz="4000" dirty="0">
                <a:solidFill>
                  <a:srgbClr val="374151"/>
                </a:solidFill>
                <a:effectLst/>
                <a:latin typeface="IBM Plex Sans" panose="020B0503050203000203" pitchFamily="34" charset="0"/>
              </a:rPr>
              <a:t>.</a:t>
            </a:r>
          </a:p>
          <a:p>
            <a:pPr algn="l">
              <a:lnSpc>
                <a:spcPct val="170000"/>
              </a:lnSpc>
              <a:buFont typeface="+mj-lt"/>
              <a:buAutoNum type="arabicPeriod"/>
            </a:pPr>
            <a:r>
              <a:rPr lang="ko-KR" altLang="en-US" sz="4000" dirty="0">
                <a:solidFill>
                  <a:srgbClr val="374151"/>
                </a:solidFill>
                <a:effectLst/>
                <a:latin typeface="IBM Plex Sans" panose="020B0503050203000203" pitchFamily="34" charset="0"/>
              </a:rPr>
              <a:t>보안 및 규정 준수</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err="1">
                <a:solidFill>
                  <a:srgbClr val="374151"/>
                </a:solidFill>
                <a:effectLst/>
                <a:latin typeface="IBM Plex Sans" panose="020B0503050203000203" pitchFamily="34" charset="0"/>
              </a:rPr>
              <a:t>를</a:t>
            </a:r>
            <a:r>
              <a:rPr lang="ko-KR" altLang="en-US" sz="4000" dirty="0">
                <a:solidFill>
                  <a:srgbClr val="374151"/>
                </a:solidFill>
                <a:effectLst/>
                <a:latin typeface="IBM Plex Sans" panose="020B0503050203000203" pitchFamily="34" charset="0"/>
              </a:rPr>
              <a:t> 모니터링하는 것은 애플리케이션 및 인프라의 보안과 규정 준수를 보장하는 데에도 도움이 됩니다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네트워크 트래픽</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액세스 로그</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시스템 이벤트와 같은 보안 관련 </a:t>
            </a:r>
            <a:r>
              <a:rPr lang="ko-KR" altLang="en-US" sz="4000" dirty="0" err="1">
                <a:solidFill>
                  <a:srgbClr val="374151"/>
                </a:solidFill>
                <a:effectLst/>
                <a:latin typeface="IBM Plex Sans" panose="020B0503050203000203" pitchFamily="34" charset="0"/>
              </a:rPr>
              <a:t>메트릭을</a:t>
            </a:r>
            <a:r>
              <a:rPr lang="ko-KR" altLang="en-US" sz="4000" dirty="0">
                <a:solidFill>
                  <a:srgbClr val="374151"/>
                </a:solidFill>
                <a:effectLst/>
                <a:latin typeface="IBM Plex Sans" panose="020B0503050203000203" pitchFamily="34" charset="0"/>
              </a:rPr>
              <a:t> 모니터링하여 이상한 활동이나 잠재적인 보안 위협을 감지할 수 있습니다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또한 모니터링을 통해 애플리케이션이 보안 기준에 얼마나 준수하는지를 파악할 수 있습니다</a:t>
            </a:r>
            <a:r>
              <a:rPr lang="en-US" altLang="ko-KR" sz="4000" dirty="0">
                <a:solidFill>
                  <a:srgbClr val="374151"/>
                </a:solidFill>
                <a:effectLst/>
                <a:latin typeface="IBM Plex Sans" panose="020B0503050203000203" pitchFamily="34" charset="0"/>
              </a:rPr>
              <a:t>.</a:t>
            </a:r>
          </a:p>
          <a:p>
            <a:pPr algn="l">
              <a:lnSpc>
                <a:spcPct val="170000"/>
              </a:lnSpc>
            </a:pPr>
            <a:r>
              <a:rPr lang="ko-KR" altLang="en-US" sz="4000" dirty="0">
                <a:solidFill>
                  <a:srgbClr val="374151"/>
                </a:solidFill>
                <a:effectLst/>
                <a:latin typeface="IBM Plex Sans" panose="020B0503050203000203" pitchFamily="34" charset="0"/>
              </a:rPr>
              <a:t>요약하면</a:t>
            </a:r>
            <a:r>
              <a:rPr lang="en-US" altLang="ko-KR" sz="4000" dirty="0">
                <a:solidFill>
                  <a:srgbClr val="374151"/>
                </a:solidFill>
                <a:effectLst/>
                <a:latin typeface="IBM Plex Sans" panose="020B0503050203000203" pitchFamily="34" charset="0"/>
              </a:rPr>
              <a:t>, </a:t>
            </a:r>
            <a:r>
              <a:rPr lang="en-US" sz="4000" dirty="0">
                <a:solidFill>
                  <a:srgbClr val="374151"/>
                </a:solidFill>
                <a:effectLst/>
                <a:latin typeface="IBM Plex Sans" panose="020B0503050203000203" pitchFamily="34" charset="0"/>
              </a:rPr>
              <a:t>Kubernetes</a:t>
            </a:r>
            <a:r>
              <a:rPr lang="ko-KR" altLang="en-US" sz="4000" dirty="0" err="1">
                <a:solidFill>
                  <a:srgbClr val="374151"/>
                </a:solidFill>
                <a:effectLst/>
                <a:latin typeface="IBM Plex Sans" panose="020B0503050203000203" pitchFamily="34" charset="0"/>
              </a:rPr>
              <a:t>를</a:t>
            </a:r>
            <a:r>
              <a:rPr lang="ko-KR" altLang="en-US" sz="4000" dirty="0">
                <a:solidFill>
                  <a:srgbClr val="374151"/>
                </a:solidFill>
                <a:effectLst/>
                <a:latin typeface="IBM Plex Sans" panose="020B0503050203000203" pitchFamily="34" charset="0"/>
              </a:rPr>
              <a:t> 모니터링하는 것은 </a:t>
            </a:r>
            <a:r>
              <a:rPr lang="ko-KR" altLang="en-US" sz="4000" dirty="0" err="1">
                <a:solidFill>
                  <a:srgbClr val="374151"/>
                </a:solidFill>
                <a:effectLst/>
                <a:latin typeface="IBM Plex Sans" panose="020B0503050203000203" pitchFamily="34" charset="0"/>
              </a:rPr>
              <a:t>컨테이너화된</a:t>
            </a:r>
            <a:r>
              <a:rPr lang="ko-KR" altLang="en-US" sz="4000" dirty="0">
                <a:solidFill>
                  <a:srgbClr val="374151"/>
                </a:solidFill>
                <a:effectLst/>
                <a:latin typeface="IBM Plex Sans" panose="020B0503050203000203" pitchFamily="34" charset="0"/>
              </a:rPr>
              <a:t> 애플리케이션의 가용성</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성능 및 보안을 유지하는 데 중요합니다</a:t>
            </a:r>
            <a:r>
              <a:rPr lang="en-US" altLang="ko-KR" sz="4000" dirty="0">
                <a:solidFill>
                  <a:srgbClr val="374151"/>
                </a:solidFill>
                <a:effectLst/>
                <a:latin typeface="IBM Plex Sans" panose="020B0503050203000203" pitchFamily="34" charset="0"/>
              </a:rPr>
              <a:t>. </a:t>
            </a:r>
            <a:r>
              <a:rPr lang="ko-KR" altLang="en-US" sz="4000" dirty="0">
                <a:solidFill>
                  <a:srgbClr val="374151"/>
                </a:solidFill>
                <a:effectLst/>
                <a:latin typeface="IBM Plex Sans" panose="020B0503050203000203" pitchFamily="34" charset="0"/>
              </a:rPr>
              <a:t>이를 통해 문제를 예방하고 자원 활용을 최적화하며 </a:t>
            </a:r>
            <a:r>
              <a:rPr lang="en-US" sz="4000" dirty="0">
                <a:solidFill>
                  <a:srgbClr val="374151"/>
                </a:solidFill>
                <a:effectLst/>
                <a:latin typeface="IBM Plex Sans" panose="020B0503050203000203" pitchFamily="34" charset="0"/>
              </a:rPr>
              <a:t>Kubernetes </a:t>
            </a:r>
            <a:r>
              <a:rPr lang="ko-KR" altLang="en-US" sz="4000" dirty="0">
                <a:solidFill>
                  <a:srgbClr val="374151"/>
                </a:solidFill>
                <a:effectLst/>
                <a:latin typeface="IBM Plex Sans" panose="020B0503050203000203" pitchFamily="34" charset="0"/>
              </a:rPr>
              <a:t>환경을 원활하게 운영할 수 있습니다</a:t>
            </a:r>
            <a:r>
              <a:rPr lang="en-US" altLang="ko-KR" sz="4000" dirty="0">
                <a:solidFill>
                  <a:srgbClr val="374151"/>
                </a:solidFill>
                <a:effectLst/>
                <a:latin typeface="IBM Plex Sans" panose="020B0503050203000203" pitchFamily="34" charset="0"/>
              </a:rPr>
              <a:t>.</a:t>
            </a:r>
          </a:p>
          <a:p>
            <a:pPr>
              <a:lnSpc>
                <a:spcPct val="170000"/>
              </a:lnSpc>
            </a:pPr>
            <a:endParaRPr lang="en-KR" dirty="0">
              <a:latin typeface="IBM Plex Sans" panose="020B0503050203000203" pitchFamily="34" charset="0"/>
            </a:endParaRPr>
          </a:p>
        </p:txBody>
      </p:sp>
    </p:spTree>
    <p:extLst>
      <p:ext uri="{BB962C8B-B14F-4D97-AF65-F5344CB8AC3E}">
        <p14:creationId xmlns:p14="http://schemas.microsoft.com/office/powerpoint/2010/main" val="330430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3922-9D14-4FBC-ED26-EEC220CE2D64}"/>
              </a:ext>
            </a:extLst>
          </p:cNvPr>
          <p:cNvSpPr>
            <a:spLocks noGrp="1"/>
          </p:cNvSpPr>
          <p:nvPr>
            <p:ph type="title"/>
          </p:nvPr>
        </p:nvSpPr>
        <p:spPr>
          <a:xfrm>
            <a:off x="838200" y="836619"/>
            <a:ext cx="10515600" cy="1325563"/>
          </a:xfrm>
        </p:spPr>
        <p:txBody>
          <a:bodyPr>
            <a:normAutofit fontScale="90000"/>
          </a:bodyPr>
          <a:lstStyle/>
          <a:p>
            <a:r>
              <a:rPr lang="en-US" b="0" i="0" dirty="0">
                <a:effectLst/>
                <a:latin typeface="Söhne"/>
              </a:rPr>
              <a:t>What is difference between other monitoring with k8s monitoring ?</a:t>
            </a:r>
            <a:br>
              <a:rPr lang="en-US" b="0" i="0" dirty="0">
                <a:effectLst/>
                <a:latin typeface="Söhne"/>
              </a:rPr>
            </a:br>
            <a:br>
              <a:rPr lang="en-US" b="0" i="0" dirty="0">
                <a:effectLst/>
                <a:latin typeface="Söhne"/>
              </a:rPr>
            </a:br>
            <a:br>
              <a:rPr lang="en-US" b="0" i="0" dirty="0">
                <a:effectLst/>
                <a:latin typeface="Söhne"/>
              </a:rPr>
            </a:br>
            <a:endParaRPr lang="en-KR" dirty="0"/>
          </a:p>
        </p:txBody>
      </p:sp>
      <p:sp>
        <p:nvSpPr>
          <p:cNvPr id="3" name="Content Placeholder 2">
            <a:extLst>
              <a:ext uri="{FF2B5EF4-FFF2-40B4-BE49-F238E27FC236}">
                <a16:creationId xmlns:a16="http://schemas.microsoft.com/office/drawing/2014/main" id="{B32E26B5-216F-3B4E-E24E-2A6E438C1990}"/>
              </a:ext>
            </a:extLst>
          </p:cNvPr>
          <p:cNvSpPr>
            <a:spLocks noGrp="1"/>
          </p:cNvSpPr>
          <p:nvPr>
            <p:ph idx="1"/>
          </p:nvPr>
        </p:nvSpPr>
        <p:spPr>
          <a:xfrm>
            <a:off x="758190" y="1383030"/>
            <a:ext cx="10515600" cy="4988243"/>
          </a:xfrm>
        </p:spPr>
        <p:txBody>
          <a:bodyPr>
            <a:normAutofit fontScale="32500" lnSpcReduction="20000"/>
          </a:bodyPr>
          <a:lstStyle/>
          <a:p>
            <a:pPr algn="l">
              <a:lnSpc>
                <a:spcPct val="170000"/>
              </a:lnSpc>
            </a:pPr>
            <a:r>
              <a:rPr lang="ko-KR" altLang="en-US" dirty="0" err="1">
                <a:solidFill>
                  <a:srgbClr val="374151"/>
                </a:solidFill>
                <a:effectLst/>
                <a:latin typeface="IBM Plex Sans Condensed" panose="020B0506050203000203" pitchFamily="34" charset="77"/>
              </a:rPr>
              <a:t>쿠버네티스</a:t>
            </a:r>
            <a:r>
              <a:rPr lang="en-US" altLang="ko-KR" dirty="0">
                <a:solidFill>
                  <a:srgbClr val="374151"/>
                </a:solidFill>
                <a:effectLst/>
                <a:latin typeface="IBM Plex Sans Condensed" panose="020B0506050203000203" pitchFamily="34" charset="77"/>
              </a:rPr>
              <a:t>(</a:t>
            </a:r>
            <a:r>
              <a:rPr lang="en-US" dirty="0">
                <a:solidFill>
                  <a:srgbClr val="374151"/>
                </a:solidFill>
                <a:effectLst/>
                <a:latin typeface="IBM Plex Sans Condensed" panose="020B0506050203000203" pitchFamily="34" charset="77"/>
              </a:rPr>
              <a:t>Kubernetes) </a:t>
            </a:r>
            <a:r>
              <a:rPr lang="ko-KR" altLang="en-US" dirty="0">
                <a:solidFill>
                  <a:srgbClr val="374151"/>
                </a:solidFill>
                <a:effectLst/>
                <a:latin typeface="IBM Plex Sans Condensed" panose="020B0506050203000203" pitchFamily="34" charset="77"/>
              </a:rPr>
              <a:t>모니터링과 다른 유형의 모니터링 간의 주요 차이점은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환경의 독특한 도전과 특성을 처리하기 위한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모니터링의 특정 초점과 기능에 있습니다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다음은 주요한 차이점입니다</a:t>
            </a:r>
            <a:r>
              <a:rPr lang="en-US" altLang="ko-KR" dirty="0">
                <a:solidFill>
                  <a:srgbClr val="374151"/>
                </a:solidFill>
                <a:effectLst/>
                <a:latin typeface="IBM Plex Sans Condensed" panose="020B0506050203000203" pitchFamily="34" charset="77"/>
              </a:rPr>
              <a:t>:</a:t>
            </a:r>
          </a:p>
          <a:p>
            <a:pPr algn="l">
              <a:lnSpc>
                <a:spcPct val="170000"/>
              </a:lnSpc>
              <a:buFont typeface="+mj-lt"/>
              <a:buAutoNum type="arabicPeriod"/>
            </a:pPr>
            <a:r>
              <a:rPr lang="ko-KR" altLang="en-US" dirty="0">
                <a:solidFill>
                  <a:srgbClr val="374151"/>
                </a:solidFill>
                <a:effectLst/>
                <a:latin typeface="IBM Plex Sans Condensed" panose="020B0506050203000203" pitchFamily="34" charset="77"/>
              </a:rPr>
              <a:t>컨테이너 중심 모니터링</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클러스터에서 실행되는 </a:t>
            </a:r>
            <a:r>
              <a:rPr lang="ko-KR" altLang="en-US" dirty="0" err="1">
                <a:solidFill>
                  <a:srgbClr val="374151"/>
                </a:solidFill>
                <a:effectLst/>
                <a:latin typeface="IBM Plex Sans Condensed" panose="020B0506050203000203" pitchFamily="34" charset="77"/>
              </a:rPr>
              <a:t>컨테이너화된</a:t>
            </a:r>
            <a:r>
              <a:rPr lang="ko-KR" altLang="en-US" dirty="0">
                <a:solidFill>
                  <a:srgbClr val="374151"/>
                </a:solidFill>
                <a:effectLst/>
                <a:latin typeface="IBM Plex Sans Condensed" panose="020B0506050203000203" pitchFamily="34" charset="77"/>
              </a:rPr>
              <a:t> 애플리케이션을 모니터링하는 것을 목표로 합니다</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컨테이너의 동적인 특성과 수명주기를 이해합니다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다른 유형의 모니터링은 서버 모니터링이나 네트워크 모니터링과 같이 인프라의 다른 측면에 초점을 맞출 수도 있는데</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이러한 모니터링은 </a:t>
            </a:r>
            <a:r>
              <a:rPr lang="ko-KR" altLang="en-US" dirty="0" err="1">
                <a:solidFill>
                  <a:srgbClr val="374151"/>
                </a:solidFill>
                <a:effectLst/>
                <a:latin typeface="IBM Plex Sans Condensed" panose="020B0506050203000203" pitchFamily="34" charset="77"/>
              </a:rPr>
              <a:t>컨테이너화된</a:t>
            </a:r>
            <a:r>
              <a:rPr lang="ko-KR" altLang="en-US" dirty="0">
                <a:solidFill>
                  <a:srgbClr val="374151"/>
                </a:solidFill>
                <a:effectLst/>
                <a:latin typeface="IBM Plex Sans Condensed" panose="020B0506050203000203" pitchFamily="34" charset="77"/>
              </a:rPr>
              <a:t> 애플리케이션에 대한 동일한 수준의 가시성을 가질 수 없을 수도 있습니다</a:t>
            </a:r>
            <a:r>
              <a:rPr lang="en-US" altLang="ko-KR" dirty="0">
                <a:solidFill>
                  <a:srgbClr val="374151"/>
                </a:solidFill>
                <a:effectLst/>
                <a:latin typeface="IBM Plex Sans Condensed" panose="020B0506050203000203" pitchFamily="34" charset="77"/>
              </a:rPr>
              <a:t>.</a:t>
            </a:r>
          </a:p>
          <a:p>
            <a:pPr algn="l">
              <a:lnSpc>
                <a:spcPct val="170000"/>
              </a:lnSpc>
              <a:buFont typeface="+mj-lt"/>
              <a:buAutoNum type="arabicPeriod"/>
            </a:pPr>
            <a:r>
              <a:rPr lang="ko-KR" altLang="en-US" dirty="0">
                <a:solidFill>
                  <a:srgbClr val="374151"/>
                </a:solidFill>
                <a:effectLst/>
                <a:latin typeface="IBM Plex Sans Condensed" panose="020B0506050203000203" pitchFamily="34" charset="77"/>
              </a:rPr>
              <a:t>오케스트레이션 레이어 모니터링</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a:t>
            </a:r>
            <a:r>
              <a:rPr lang="en-US" dirty="0">
                <a:solidFill>
                  <a:srgbClr val="374151"/>
                </a:solidFill>
                <a:effectLst/>
                <a:latin typeface="IBM Plex Sans Condensed" panose="020B0506050203000203" pitchFamily="34" charset="77"/>
              </a:rPr>
              <a:t>Kubernetes </a:t>
            </a:r>
            <a:r>
              <a:rPr lang="ko-KR" altLang="en-US" dirty="0">
                <a:solidFill>
                  <a:srgbClr val="374151"/>
                </a:solidFill>
                <a:effectLst/>
                <a:latin typeface="IBM Plex Sans Condensed" panose="020B0506050203000203" pitchFamily="34" charset="77"/>
              </a:rPr>
              <a:t>클러스터 자체의 상태와 성능에 대한 통찰력을 제공합니다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이는 노드</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팟</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디플로이먼트</a:t>
            </a:r>
            <a:r>
              <a:rPr lang="ko-KR" altLang="en-US" dirty="0">
                <a:solidFill>
                  <a:srgbClr val="374151"/>
                </a:solidFill>
                <a:effectLst/>
                <a:latin typeface="IBM Plex Sans Condensed" panose="020B0506050203000203" pitchFamily="34" charset="77"/>
              </a:rPr>
              <a:t> 등 </a:t>
            </a:r>
            <a:r>
              <a:rPr lang="en-US" dirty="0">
                <a:solidFill>
                  <a:srgbClr val="374151"/>
                </a:solidFill>
                <a:effectLst/>
                <a:latin typeface="IBM Plex Sans Condensed" panose="020B0506050203000203" pitchFamily="34" charset="77"/>
              </a:rPr>
              <a:t>Kubernetes </a:t>
            </a:r>
            <a:r>
              <a:rPr lang="ko-KR" altLang="en-US" dirty="0">
                <a:solidFill>
                  <a:srgbClr val="374151"/>
                </a:solidFill>
                <a:effectLst/>
                <a:latin typeface="IBM Plex Sans Condensed" panose="020B0506050203000203" pitchFamily="34" charset="77"/>
              </a:rPr>
              <a:t>자원과 구성 요소에 특화된 </a:t>
            </a:r>
            <a:r>
              <a:rPr lang="ko-KR" altLang="en-US" dirty="0" err="1">
                <a:solidFill>
                  <a:srgbClr val="374151"/>
                </a:solidFill>
                <a:effectLst/>
                <a:latin typeface="IBM Plex Sans Condensed" panose="020B0506050203000203" pitchFamily="34" charset="77"/>
              </a:rPr>
              <a:t>메트릭을</a:t>
            </a:r>
            <a:r>
              <a:rPr lang="ko-KR" altLang="en-US" dirty="0">
                <a:solidFill>
                  <a:srgbClr val="374151"/>
                </a:solidFill>
                <a:effectLst/>
                <a:latin typeface="IBM Plex Sans Condensed" panose="020B0506050203000203" pitchFamily="34" charset="77"/>
              </a:rPr>
              <a:t> 수집합니다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다른 모니터링 솔루션은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오케스트레이션 레이어와 같은 수준의 통합과 가시성을 가질 수 없을 수도 있습니다</a:t>
            </a:r>
            <a:r>
              <a:rPr lang="en-US" altLang="ko-KR" dirty="0">
                <a:solidFill>
                  <a:srgbClr val="374151"/>
                </a:solidFill>
                <a:effectLst/>
                <a:latin typeface="IBM Plex Sans Condensed" panose="020B0506050203000203" pitchFamily="34" charset="77"/>
              </a:rPr>
              <a:t>.</a:t>
            </a:r>
          </a:p>
          <a:p>
            <a:pPr algn="l">
              <a:lnSpc>
                <a:spcPct val="170000"/>
              </a:lnSpc>
              <a:buFont typeface="+mj-lt"/>
              <a:buAutoNum type="arabicPeriod"/>
            </a:pPr>
            <a:r>
              <a:rPr lang="ko-KR" altLang="en-US" dirty="0">
                <a:solidFill>
                  <a:srgbClr val="374151"/>
                </a:solidFill>
                <a:effectLst/>
                <a:latin typeface="IBM Plex Sans Condensed" panose="020B0506050203000203" pitchFamily="34" charset="77"/>
              </a:rPr>
              <a:t>확장성과 동적인 환경</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쿠버네티스는</a:t>
            </a:r>
            <a:r>
              <a:rPr lang="ko-KR" altLang="en-US" dirty="0">
                <a:solidFill>
                  <a:srgbClr val="374151"/>
                </a:solidFill>
                <a:effectLst/>
                <a:latin typeface="IBM Plex Sans Condensed" panose="020B0506050203000203" pitchFamily="34" charset="77"/>
              </a:rPr>
              <a:t> 리소스 요구에 따라 자동으로 </a:t>
            </a:r>
            <a:r>
              <a:rPr lang="ko-KR" altLang="en-US" dirty="0" err="1">
                <a:solidFill>
                  <a:srgbClr val="374151"/>
                </a:solidFill>
                <a:effectLst/>
                <a:latin typeface="IBM Plex Sans Condensed" panose="020B0506050203000203" pitchFamily="34" charset="77"/>
              </a:rPr>
              <a:t>팟을</a:t>
            </a:r>
            <a:r>
              <a:rPr lang="ko-KR" altLang="en-US" dirty="0">
                <a:solidFill>
                  <a:srgbClr val="374151"/>
                </a:solidFill>
                <a:effectLst/>
                <a:latin typeface="IBM Plex Sans Condensed" panose="020B0506050203000203" pitchFamily="34" charset="77"/>
              </a:rPr>
              <a:t> 생성하거나 제거하여 애플리케이션의 동적인 확장을 가능하게 합니다</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클러스터에서 실행되는 </a:t>
            </a:r>
            <a:r>
              <a:rPr lang="ko-KR" altLang="en-US" dirty="0" err="1">
                <a:solidFill>
                  <a:srgbClr val="374151"/>
                </a:solidFill>
                <a:effectLst/>
                <a:latin typeface="IBM Plex Sans Condensed" panose="020B0506050203000203" pitchFamily="34" charset="77"/>
              </a:rPr>
              <a:t>컨테이너화된</a:t>
            </a:r>
            <a:r>
              <a:rPr lang="ko-KR" altLang="en-US" dirty="0">
                <a:solidFill>
                  <a:srgbClr val="374151"/>
                </a:solidFill>
                <a:effectLst/>
                <a:latin typeface="IBM Plex Sans Condensed" panose="020B0506050203000203" pitchFamily="34" charset="77"/>
              </a:rPr>
              <a:t> 애플리케이션의 확장성과 동적인 특성을 처리하기 위해 구축되었습니다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모니터링은 변화하는 </a:t>
            </a:r>
            <a:r>
              <a:rPr lang="ko-KR" altLang="en-US" dirty="0" err="1">
                <a:solidFill>
                  <a:srgbClr val="374151"/>
                </a:solidFill>
                <a:effectLst/>
                <a:latin typeface="IBM Plex Sans Condensed" panose="020B0506050203000203" pitchFamily="34" charset="77"/>
              </a:rPr>
              <a:t>팟과</a:t>
            </a:r>
            <a:r>
              <a:rPr lang="ko-KR" altLang="en-US" dirty="0">
                <a:solidFill>
                  <a:srgbClr val="374151"/>
                </a:solidFill>
                <a:effectLst/>
                <a:latin typeface="IBM Plex Sans Condensed" panose="020B0506050203000203" pitchFamily="34" charset="77"/>
              </a:rPr>
              <a:t> 노드의 수에 대응하여 조정되어</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매우 동적인 환경에서도 효과적으로 작동합니다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다른 모니터링 솔루션은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클러스터의 동적인 특성을 처리하기 위한 동일한 수준의 확장성과 적응성을 제공하지 않을 수도 있습니다</a:t>
            </a:r>
            <a:r>
              <a:rPr lang="en-US" altLang="ko-KR" dirty="0">
                <a:solidFill>
                  <a:srgbClr val="374151"/>
                </a:solidFill>
                <a:effectLst/>
                <a:latin typeface="IBM Plex Sans Condensed" panose="020B0506050203000203" pitchFamily="34" charset="77"/>
              </a:rPr>
              <a:t>.</a:t>
            </a:r>
          </a:p>
          <a:p>
            <a:pPr algn="l">
              <a:lnSpc>
                <a:spcPct val="170000"/>
              </a:lnSpc>
              <a:buFont typeface="+mj-lt"/>
              <a:buAutoNum type="arabicPeriod"/>
            </a:pP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a:t>
            </a:r>
            <a:r>
              <a:rPr lang="en-US" dirty="0">
                <a:solidFill>
                  <a:srgbClr val="374151"/>
                </a:solidFill>
                <a:effectLst/>
                <a:latin typeface="IBM Plex Sans Condensed" panose="020B0506050203000203" pitchFamily="34" charset="77"/>
              </a:rPr>
              <a:t>API</a:t>
            </a:r>
            <a:r>
              <a:rPr lang="ko-KR" altLang="en-US" dirty="0" err="1">
                <a:solidFill>
                  <a:srgbClr val="374151"/>
                </a:solidFill>
                <a:effectLst/>
                <a:latin typeface="IBM Plex Sans Condensed" panose="020B0506050203000203" pitchFamily="34" charset="77"/>
              </a:rPr>
              <a:t>와의</a:t>
            </a:r>
            <a:r>
              <a:rPr lang="ko-KR" altLang="en-US" dirty="0">
                <a:solidFill>
                  <a:srgbClr val="374151"/>
                </a:solidFill>
                <a:effectLst/>
                <a:latin typeface="IBM Plex Sans Condensed" panose="020B0506050203000203" pitchFamily="34" charset="77"/>
              </a:rPr>
              <a:t> 통합</a:t>
            </a:r>
            <a:r>
              <a:rPr lang="en-US" altLang="ko-KR" dirty="0">
                <a:solidFill>
                  <a:srgbClr val="374151"/>
                </a:solidFill>
                <a:effectLst/>
                <a:latin typeface="IBM Plex Sans Condensed" panose="020B0506050203000203" pitchFamily="34" charset="77"/>
              </a:rPr>
              <a:t>: </a:t>
            </a:r>
            <a:r>
              <a:rPr lang="en-US" dirty="0">
                <a:solidFill>
                  <a:srgbClr val="374151"/>
                </a:solidFill>
                <a:effectLst/>
                <a:latin typeface="IBM Plex Sans Condensed" panose="020B0506050203000203" pitchFamily="34" charset="77"/>
              </a:rPr>
              <a:t>Metrics Server</a:t>
            </a:r>
            <a:r>
              <a:rPr lang="ko-KR" altLang="en-US" dirty="0">
                <a:solidFill>
                  <a:srgbClr val="374151"/>
                </a:solidFill>
                <a:effectLst/>
                <a:latin typeface="IBM Plex Sans Condensed" panose="020B0506050203000203" pitchFamily="34" charset="77"/>
              </a:rPr>
              <a:t>와 </a:t>
            </a:r>
            <a:r>
              <a:rPr lang="en-US" dirty="0">
                <a:solidFill>
                  <a:srgbClr val="374151"/>
                </a:solidFill>
                <a:effectLst/>
                <a:latin typeface="IBM Plex Sans Condensed" panose="020B0506050203000203" pitchFamily="34" charset="77"/>
              </a:rPr>
              <a:t>Kubernetes </a:t>
            </a:r>
            <a:r>
              <a:rPr lang="ko-KR" altLang="en-US" dirty="0">
                <a:solidFill>
                  <a:srgbClr val="374151"/>
                </a:solidFill>
                <a:effectLst/>
                <a:latin typeface="IBM Plex Sans Condensed" panose="020B0506050203000203" pitchFamily="34" charset="77"/>
              </a:rPr>
              <a:t>대시보드와 같은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 도구는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a:t>
            </a:r>
            <a:r>
              <a:rPr lang="en-US" dirty="0">
                <a:solidFill>
                  <a:srgbClr val="374151"/>
                </a:solidFill>
                <a:effectLst/>
                <a:latin typeface="IBM Plex Sans Condensed" panose="020B0506050203000203" pitchFamily="34" charset="77"/>
              </a:rPr>
              <a:t>API</a:t>
            </a:r>
            <a:r>
              <a:rPr lang="ko-KR" altLang="en-US" dirty="0" err="1">
                <a:solidFill>
                  <a:srgbClr val="374151"/>
                </a:solidFill>
                <a:effectLst/>
                <a:latin typeface="IBM Plex Sans Condensed" panose="020B0506050203000203" pitchFamily="34" charset="77"/>
              </a:rPr>
              <a:t>를</a:t>
            </a:r>
            <a:r>
              <a:rPr lang="ko-KR" altLang="en-US" dirty="0">
                <a:solidFill>
                  <a:srgbClr val="374151"/>
                </a:solidFill>
                <a:effectLst/>
                <a:latin typeface="IBM Plex Sans Condensed" panose="020B0506050203000203" pitchFamily="34" charset="77"/>
              </a:rPr>
              <a:t> 활용하여 클러스터 구성 요소에서 </a:t>
            </a:r>
            <a:r>
              <a:rPr lang="ko-KR" altLang="en-US" dirty="0" err="1">
                <a:solidFill>
                  <a:srgbClr val="374151"/>
                </a:solidFill>
                <a:effectLst/>
                <a:latin typeface="IBM Plex Sans Condensed" panose="020B0506050203000203" pitchFamily="34" charset="77"/>
              </a:rPr>
              <a:t>메트릭을</a:t>
            </a:r>
            <a:r>
              <a:rPr lang="ko-KR" altLang="en-US" dirty="0">
                <a:solidFill>
                  <a:srgbClr val="374151"/>
                </a:solidFill>
                <a:effectLst/>
                <a:latin typeface="IBM Plex Sans Condensed" panose="020B0506050203000203" pitchFamily="34" charset="77"/>
              </a:rPr>
              <a:t> 수집하고 집계합니다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이러한 긴밀한 통합을 통해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특정 </a:t>
            </a:r>
            <a:r>
              <a:rPr lang="ko-KR" altLang="en-US" dirty="0" err="1">
                <a:solidFill>
                  <a:srgbClr val="374151"/>
                </a:solidFill>
                <a:effectLst/>
                <a:latin typeface="IBM Plex Sans Condensed" panose="020B0506050203000203" pitchFamily="34" charset="77"/>
              </a:rPr>
              <a:t>메트릭을</a:t>
            </a:r>
            <a:r>
              <a:rPr lang="ko-KR" altLang="en-US" dirty="0">
                <a:solidFill>
                  <a:srgbClr val="374151"/>
                </a:solidFill>
                <a:effectLst/>
                <a:latin typeface="IBM Plex Sans Condensed" panose="020B0506050203000203" pitchFamily="34" charset="77"/>
              </a:rPr>
              <a:t> 보다 정확하고 포괄적으로 모니터링할 수 있습니다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다른 모니터링 솔루션은 다른 </a:t>
            </a:r>
            <a:r>
              <a:rPr lang="en-US" dirty="0">
                <a:solidFill>
                  <a:srgbClr val="374151"/>
                </a:solidFill>
                <a:effectLst/>
                <a:latin typeface="IBM Plex Sans Condensed" panose="020B0506050203000203" pitchFamily="34" charset="77"/>
              </a:rPr>
              <a:t>API</a:t>
            </a:r>
            <a:r>
              <a:rPr lang="ko-KR" altLang="en-US" dirty="0">
                <a:solidFill>
                  <a:srgbClr val="374151"/>
                </a:solidFill>
                <a:effectLst/>
                <a:latin typeface="IBM Plex Sans Condensed" panose="020B0506050203000203" pitchFamily="34" charset="77"/>
              </a:rPr>
              <a:t>나 데이터 수집 방법을 사용할 수 있으며</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쿠버네티스와의</a:t>
            </a:r>
            <a:r>
              <a:rPr lang="ko-KR" altLang="en-US" dirty="0">
                <a:solidFill>
                  <a:srgbClr val="374151"/>
                </a:solidFill>
                <a:effectLst/>
                <a:latin typeface="IBM Plex Sans Condensed" panose="020B0506050203000203" pitchFamily="34" charset="77"/>
              </a:rPr>
              <a:t> 동일한 수준의 통합을 제공하지 않을 수도 있습니다</a:t>
            </a:r>
            <a:r>
              <a:rPr lang="en-US" altLang="ko-KR" dirty="0">
                <a:solidFill>
                  <a:srgbClr val="374151"/>
                </a:solidFill>
                <a:effectLst/>
                <a:latin typeface="IBM Plex Sans Condensed" panose="020B0506050203000203" pitchFamily="34" charset="77"/>
              </a:rPr>
              <a:t>.</a:t>
            </a:r>
          </a:p>
          <a:p>
            <a:pPr algn="l">
              <a:lnSpc>
                <a:spcPct val="170000"/>
              </a:lnSpc>
              <a:buFont typeface="+mj-lt"/>
              <a:buAutoNum type="arabicPeriod"/>
            </a:pPr>
            <a:r>
              <a:rPr lang="ko-KR" altLang="en-US" dirty="0">
                <a:solidFill>
                  <a:srgbClr val="374151"/>
                </a:solidFill>
                <a:effectLst/>
                <a:latin typeface="IBM Plex Sans Condensed" panose="020B0506050203000203" pitchFamily="34" charset="77"/>
              </a:rPr>
              <a:t>컨테이너 수준 </a:t>
            </a:r>
            <a:r>
              <a:rPr lang="ko-KR" altLang="en-US" dirty="0" err="1">
                <a:solidFill>
                  <a:srgbClr val="374151"/>
                </a:solidFill>
                <a:effectLst/>
                <a:latin typeface="IBM Plex Sans Condensed" panose="020B0506050203000203" pitchFamily="34" charset="77"/>
              </a:rPr>
              <a:t>메트릭</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컨테이너 수준에서의 리소스 활용</a:t>
            </a:r>
            <a:r>
              <a:rPr lang="en-US" altLang="ko-KR" dirty="0">
                <a:solidFill>
                  <a:srgbClr val="374151"/>
                </a:solidFill>
                <a:effectLst/>
                <a:latin typeface="IBM Plex Sans Condensed" panose="020B0506050203000203" pitchFamily="34" charset="77"/>
              </a:rPr>
              <a:t>, </a:t>
            </a:r>
            <a:r>
              <a:rPr lang="en-US" dirty="0">
                <a:solidFill>
                  <a:srgbClr val="374151"/>
                </a:solidFill>
                <a:effectLst/>
                <a:latin typeface="IBM Plex Sans Condensed" panose="020B0506050203000203" pitchFamily="34" charset="77"/>
              </a:rPr>
              <a:t>CPU, </a:t>
            </a:r>
            <a:r>
              <a:rPr lang="ko-KR" altLang="en-US" dirty="0">
                <a:solidFill>
                  <a:srgbClr val="374151"/>
                </a:solidFill>
                <a:effectLst/>
                <a:latin typeface="IBM Plex Sans Condensed" panose="020B0506050203000203" pitchFamily="34" charset="77"/>
              </a:rPr>
              <a:t>메모리</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디스크 사용 등에 대한 세부적인 통찰력을 제공할 수 있습니다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이는 운영자들이 컨테이너 수준에서의 리소스 병목 현상을 식별하고 리소스 할당을 최적화하며 성능 문제를 해결하는 데 도움을 줍니다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다른 모니터링 솔루션은 보다 넓은 인프라 </a:t>
            </a:r>
            <a:r>
              <a:rPr lang="ko-KR" altLang="en-US" dirty="0" err="1">
                <a:solidFill>
                  <a:srgbClr val="374151"/>
                </a:solidFill>
                <a:effectLst/>
                <a:latin typeface="IBM Plex Sans Condensed" panose="020B0506050203000203" pitchFamily="34" charset="77"/>
              </a:rPr>
              <a:t>메트릭에</a:t>
            </a:r>
            <a:r>
              <a:rPr lang="ko-KR" altLang="en-US" dirty="0">
                <a:solidFill>
                  <a:srgbClr val="374151"/>
                </a:solidFill>
                <a:effectLst/>
                <a:latin typeface="IBM Plex Sans Condensed" panose="020B0506050203000203" pitchFamily="34" charset="77"/>
              </a:rPr>
              <a:t> 중점을 둘 수도 있으며</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컨테이너 수준 </a:t>
            </a:r>
            <a:r>
              <a:rPr lang="ko-KR" altLang="en-US" dirty="0" err="1">
                <a:solidFill>
                  <a:srgbClr val="374151"/>
                </a:solidFill>
                <a:effectLst/>
                <a:latin typeface="IBM Plex Sans Condensed" panose="020B0506050203000203" pitchFamily="34" charset="77"/>
              </a:rPr>
              <a:t>메트릭에</a:t>
            </a:r>
            <a:r>
              <a:rPr lang="ko-KR" altLang="en-US" dirty="0">
                <a:solidFill>
                  <a:srgbClr val="374151"/>
                </a:solidFill>
                <a:effectLst/>
                <a:latin typeface="IBM Plex Sans Condensed" panose="020B0506050203000203" pitchFamily="34" charset="77"/>
              </a:rPr>
              <a:t> 대한 동일한 수준의 가시성을 제공하지 않을 수도 있습니다</a:t>
            </a:r>
            <a:r>
              <a:rPr lang="en-US" altLang="ko-KR" dirty="0">
                <a:solidFill>
                  <a:srgbClr val="374151"/>
                </a:solidFill>
                <a:effectLst/>
                <a:latin typeface="IBM Plex Sans Condensed" panose="020B0506050203000203" pitchFamily="34" charset="77"/>
              </a:rPr>
              <a:t>.</a:t>
            </a:r>
          </a:p>
          <a:p>
            <a:pPr algn="l">
              <a:lnSpc>
                <a:spcPct val="170000"/>
              </a:lnSpc>
            </a:pPr>
            <a:r>
              <a:rPr lang="ko-KR" altLang="en-US" dirty="0">
                <a:solidFill>
                  <a:srgbClr val="374151"/>
                </a:solidFill>
                <a:effectLst/>
                <a:latin typeface="IBM Plex Sans Condensed" panose="020B0506050203000203" pitchFamily="34" charset="77"/>
              </a:rPr>
              <a:t>요약하면</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모니터링은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클러스터에서 실행되는 </a:t>
            </a:r>
            <a:r>
              <a:rPr lang="ko-KR" altLang="en-US" dirty="0" err="1">
                <a:solidFill>
                  <a:srgbClr val="374151"/>
                </a:solidFill>
                <a:effectLst/>
                <a:latin typeface="IBM Plex Sans Condensed" panose="020B0506050203000203" pitchFamily="34" charset="77"/>
              </a:rPr>
              <a:t>컨테이너화된</a:t>
            </a:r>
            <a:r>
              <a:rPr lang="ko-KR" altLang="en-US" dirty="0">
                <a:solidFill>
                  <a:srgbClr val="374151"/>
                </a:solidFill>
                <a:effectLst/>
                <a:latin typeface="IBM Plex Sans Condensed" panose="020B0506050203000203" pitchFamily="34" charset="77"/>
              </a:rPr>
              <a:t> 애플리케이션의 독특한 도전과 특성을 처리하기 위해 개발되었습니다</a:t>
            </a:r>
            <a:r>
              <a:rPr lang="en-US" altLang="ko-KR" dirty="0">
                <a:solidFill>
                  <a:srgbClr val="374151"/>
                </a:solidFill>
                <a:effectLst/>
                <a:latin typeface="IBM Plex Sans Condensed" panose="020B0506050203000203" pitchFamily="34" charset="77"/>
              </a:rPr>
              <a:t>.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오케스트레이션 레이어에 대한 구체적인 통찰력을 제공하며</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동적인 환경의 처리와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a:t>
            </a:r>
            <a:r>
              <a:rPr lang="en-US" dirty="0">
                <a:solidFill>
                  <a:srgbClr val="374151"/>
                </a:solidFill>
                <a:effectLst/>
                <a:latin typeface="IBM Plex Sans Condensed" panose="020B0506050203000203" pitchFamily="34" charset="77"/>
              </a:rPr>
              <a:t>API</a:t>
            </a:r>
            <a:r>
              <a:rPr lang="ko-KR" altLang="en-US" dirty="0" err="1">
                <a:solidFill>
                  <a:srgbClr val="374151"/>
                </a:solidFill>
                <a:effectLst/>
                <a:latin typeface="IBM Plex Sans Condensed" panose="020B0506050203000203" pitchFamily="34" charset="77"/>
              </a:rPr>
              <a:t>와의</a:t>
            </a:r>
            <a:r>
              <a:rPr lang="ko-KR" altLang="en-US" dirty="0">
                <a:solidFill>
                  <a:srgbClr val="374151"/>
                </a:solidFill>
                <a:effectLst/>
                <a:latin typeface="IBM Plex Sans Condensed" panose="020B0506050203000203" pitchFamily="34" charset="77"/>
              </a:rPr>
              <a:t> 긴밀한 통합</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컨테이너 수준의 가시성 및 </a:t>
            </a:r>
            <a:r>
              <a:rPr lang="ko-KR" altLang="en-US" dirty="0" err="1">
                <a:solidFill>
                  <a:srgbClr val="374151"/>
                </a:solidFill>
                <a:effectLst/>
                <a:latin typeface="IBM Plex Sans Condensed" panose="020B0506050203000203" pitchFamily="34" charset="77"/>
              </a:rPr>
              <a:t>메트릭을</a:t>
            </a:r>
            <a:r>
              <a:rPr lang="ko-KR" altLang="en-US" dirty="0">
                <a:solidFill>
                  <a:srgbClr val="374151"/>
                </a:solidFill>
                <a:effectLst/>
                <a:latin typeface="IBM Plex Sans Condensed" panose="020B0506050203000203" pitchFamily="34" charset="77"/>
              </a:rPr>
              <a:t> 제공합니다</a:t>
            </a:r>
            <a:r>
              <a:rPr lang="en-US" altLang="ko-KR" dirty="0">
                <a:solidFill>
                  <a:srgbClr val="374151"/>
                </a:solidFill>
                <a:effectLst/>
                <a:latin typeface="IBM Plex Sans Condensed" panose="020B0506050203000203" pitchFamily="34" charset="77"/>
              </a:rPr>
              <a:t>. </a:t>
            </a:r>
            <a:r>
              <a:rPr lang="ko-KR" altLang="en-US" dirty="0">
                <a:solidFill>
                  <a:srgbClr val="374151"/>
                </a:solidFill>
                <a:effectLst/>
                <a:latin typeface="IBM Plex Sans Condensed" panose="020B0506050203000203" pitchFamily="34" charset="77"/>
              </a:rPr>
              <a:t>이러한 기능들은 </a:t>
            </a:r>
            <a:r>
              <a:rPr lang="ko-KR" altLang="en-US" dirty="0" err="1">
                <a:solidFill>
                  <a:srgbClr val="374151"/>
                </a:solidFill>
                <a:effectLst/>
                <a:latin typeface="IBM Plex Sans Condensed" panose="020B0506050203000203" pitchFamily="34" charset="77"/>
              </a:rPr>
              <a:t>쿠버네티스</a:t>
            </a:r>
            <a:r>
              <a:rPr lang="ko-KR" altLang="en-US" dirty="0">
                <a:solidFill>
                  <a:srgbClr val="374151"/>
                </a:solidFill>
                <a:effectLst/>
                <a:latin typeface="IBM Plex Sans Condensed" panose="020B0506050203000203" pitchFamily="34" charset="77"/>
              </a:rPr>
              <a:t> 배포를 효과적으로 모니터링하고 관리하기 위해 중요합니다</a:t>
            </a:r>
            <a:r>
              <a:rPr lang="en-US" altLang="ko-KR" dirty="0">
                <a:solidFill>
                  <a:srgbClr val="374151"/>
                </a:solidFill>
                <a:effectLst/>
                <a:latin typeface="IBM Plex Sans Condensed" panose="020B0506050203000203" pitchFamily="34" charset="77"/>
              </a:rPr>
              <a:t>.</a:t>
            </a:r>
          </a:p>
          <a:p>
            <a:pPr>
              <a:lnSpc>
                <a:spcPct val="170000"/>
              </a:lnSpc>
            </a:pPr>
            <a:endParaRPr lang="en-KR" dirty="0">
              <a:latin typeface="IBM Plex Sans Condensed" panose="020B0506050203000203" pitchFamily="34" charset="77"/>
            </a:endParaRPr>
          </a:p>
        </p:txBody>
      </p:sp>
    </p:spTree>
    <p:extLst>
      <p:ext uri="{BB962C8B-B14F-4D97-AF65-F5344CB8AC3E}">
        <p14:creationId xmlns:p14="http://schemas.microsoft.com/office/powerpoint/2010/main" val="22732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0097-827F-4907-B8EF-3BC72FF5EEB7}"/>
              </a:ext>
            </a:extLst>
          </p:cNvPr>
          <p:cNvSpPr>
            <a:spLocks noGrp="1"/>
          </p:cNvSpPr>
          <p:nvPr>
            <p:ph type="title"/>
          </p:nvPr>
        </p:nvSpPr>
        <p:spPr>
          <a:xfrm>
            <a:off x="601979" y="504793"/>
            <a:ext cx="9667684" cy="5848413"/>
          </a:xfrm>
        </p:spPr>
        <p:txBody>
          <a:bodyPr>
            <a:normAutofit fontScale="90000"/>
          </a:bodyPr>
          <a:lstStyle/>
          <a:p>
            <a:br>
              <a:rPr lang="en-US" dirty="0"/>
            </a:br>
            <a:br>
              <a:rPr lang="en-US" sz="3200" b="1" dirty="0"/>
            </a:br>
            <a:br>
              <a:rPr lang="en-US" sz="3200" b="1" dirty="0"/>
            </a:br>
            <a:br>
              <a:rPr lang="en-US" sz="3200" b="1" dirty="0"/>
            </a:br>
            <a:br>
              <a:rPr lang="en-US" sz="3200" b="1" dirty="0"/>
            </a:br>
            <a:br>
              <a:rPr lang="en-US" sz="3200" b="1" dirty="0"/>
            </a:br>
            <a:br>
              <a:rPr lang="en-US" sz="3200" b="1" dirty="0"/>
            </a:br>
            <a:br>
              <a:rPr lang="en-US" sz="2000" b="1" dirty="0"/>
            </a:br>
            <a:br>
              <a:rPr lang="en-US" sz="2000" b="1" dirty="0"/>
            </a:br>
            <a:br>
              <a:rPr lang="en-US" sz="2000" b="1" dirty="0"/>
            </a:br>
            <a:br>
              <a:rPr lang="en-US" sz="2000" b="1" dirty="0"/>
            </a:br>
            <a:br>
              <a:rPr lang="en-US" sz="4400" b="1" dirty="0">
                <a:solidFill>
                  <a:schemeClr val="tx1"/>
                </a:solidFill>
              </a:rPr>
            </a:br>
            <a:br>
              <a:rPr lang="en-US" sz="1800" dirty="0">
                <a:solidFill>
                  <a:schemeClr val="tx1"/>
                </a:solidFill>
              </a:rPr>
            </a:br>
            <a:r>
              <a:rPr lang="en-US" altLang="ko-KR" sz="1600" dirty="0">
                <a:latin typeface="IBM Plex Sans Light" panose="020B0403050203000203" pitchFamily="34" charset="0"/>
              </a:rPr>
              <a:t>June</a:t>
            </a:r>
            <a:r>
              <a:rPr lang="en-US" sz="1600" dirty="0">
                <a:latin typeface="IBM Plex Sans Light" panose="020B0403050203000203" pitchFamily="34" charset="0"/>
              </a:rPr>
              <a:t> 2023</a:t>
            </a:r>
            <a:br>
              <a:rPr lang="en-US" sz="1800" dirty="0"/>
            </a:br>
            <a:r>
              <a:rPr lang="en-US" sz="1200" dirty="0"/>
              <a:t>IBM Internal Use Only</a:t>
            </a:r>
            <a:br>
              <a:rPr lang="en-US" sz="1200" dirty="0"/>
            </a:br>
            <a:r>
              <a:rPr lang="en-US" sz="1600" b="1" dirty="0"/>
              <a:t>Sangwon Choi / System Management Specialist</a:t>
            </a:r>
            <a:endParaRPr lang="en-US" b="1" dirty="0"/>
          </a:p>
        </p:txBody>
      </p:sp>
      <p:pic>
        <p:nvPicPr>
          <p:cNvPr id="3" name="Picture 2">
            <a:extLst>
              <a:ext uri="{FF2B5EF4-FFF2-40B4-BE49-F238E27FC236}">
                <a16:creationId xmlns:a16="http://schemas.microsoft.com/office/drawing/2014/main" id="{4F563833-0404-4C90-95D4-8F39CB115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899" y="5719482"/>
            <a:ext cx="1338302" cy="540411"/>
          </a:xfrm>
          <a:prstGeom prst="rect">
            <a:avLst/>
          </a:prstGeom>
        </p:spPr>
      </p:pic>
      <p:sp>
        <p:nvSpPr>
          <p:cNvPr id="5" name="TextBox 4">
            <a:extLst>
              <a:ext uri="{FF2B5EF4-FFF2-40B4-BE49-F238E27FC236}">
                <a16:creationId xmlns:a16="http://schemas.microsoft.com/office/drawing/2014/main" id="{7EFEDF28-3272-1108-6376-0E57C4BE5BAA}"/>
              </a:ext>
            </a:extLst>
          </p:cNvPr>
          <p:cNvSpPr txBox="1"/>
          <p:nvPr/>
        </p:nvSpPr>
        <p:spPr>
          <a:xfrm>
            <a:off x="434340" y="1440180"/>
            <a:ext cx="704088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FFFFFF"/>
                </a:solidFill>
                <a:latin typeface="IBM Plex Sans"/>
              </a:rPr>
              <a:t>Prometheus &amp; Grafana</a:t>
            </a:r>
            <a:endParaRPr kumimoji="0" lang="en-KR" sz="4400" b="1"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6" name="TextBox 5">
            <a:extLst>
              <a:ext uri="{FF2B5EF4-FFF2-40B4-BE49-F238E27FC236}">
                <a16:creationId xmlns:a16="http://schemas.microsoft.com/office/drawing/2014/main" id="{87A79608-3C81-29F3-0A46-8DC67B9D4F5D}"/>
              </a:ext>
            </a:extLst>
          </p:cNvPr>
          <p:cNvSpPr txBox="1"/>
          <p:nvPr/>
        </p:nvSpPr>
        <p:spPr>
          <a:xfrm>
            <a:off x="322743" y="1081385"/>
            <a:ext cx="704088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IBM Plex Sans"/>
                <a:ea typeface="+mn-ea"/>
                <a:cs typeface="+mn-cs"/>
              </a:rPr>
              <a:t>Kubernetes Week</a:t>
            </a:r>
            <a:endParaRPr kumimoji="0" lang="en-KR" sz="2400" b="1" i="0" u="none" strike="noStrike" kern="1200" cap="none" spc="0" normalizeH="0" baseline="0" noProof="0" dirty="0">
              <a:ln>
                <a:noFill/>
              </a:ln>
              <a:solidFill>
                <a:srgbClr val="FFFF00"/>
              </a:solidFill>
              <a:effectLst/>
              <a:uLnTx/>
              <a:uFillTx/>
              <a:latin typeface="IBM Plex Sans"/>
              <a:ea typeface="+mn-ea"/>
              <a:cs typeface="+mn-cs"/>
            </a:endParaRPr>
          </a:p>
        </p:txBody>
      </p:sp>
    </p:spTree>
    <p:extLst>
      <p:ext uri="{BB962C8B-B14F-4D97-AF65-F5344CB8AC3E}">
        <p14:creationId xmlns:p14="http://schemas.microsoft.com/office/powerpoint/2010/main" val="118601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92BE-F15B-1EA5-12C1-675C7FC66848}"/>
              </a:ext>
            </a:extLst>
          </p:cNvPr>
          <p:cNvSpPr>
            <a:spLocks noGrp="1"/>
          </p:cNvSpPr>
          <p:nvPr>
            <p:ph type="title"/>
          </p:nvPr>
        </p:nvSpPr>
        <p:spPr/>
        <p:txBody>
          <a:bodyPr/>
          <a:lstStyle/>
          <a:p>
            <a:endParaRPr lang="en-KR" dirty="0"/>
          </a:p>
        </p:txBody>
      </p:sp>
      <p:sp>
        <p:nvSpPr>
          <p:cNvPr id="3" name="Content Placeholder 2">
            <a:extLst>
              <a:ext uri="{FF2B5EF4-FFF2-40B4-BE49-F238E27FC236}">
                <a16:creationId xmlns:a16="http://schemas.microsoft.com/office/drawing/2014/main" id="{1CEF0F3B-39EF-4DA5-BE37-4B43D50B1242}"/>
              </a:ext>
            </a:extLst>
          </p:cNvPr>
          <p:cNvSpPr>
            <a:spLocks noGrp="1"/>
          </p:cNvSpPr>
          <p:nvPr>
            <p:ph idx="1"/>
          </p:nvPr>
        </p:nvSpPr>
        <p:spPr/>
        <p:txBody>
          <a:bodyPr>
            <a:normAutofit lnSpcReduction="10000"/>
          </a:bodyPr>
          <a:lstStyle/>
          <a:p>
            <a:r>
              <a:rPr lang="en-US" dirty="0"/>
              <a:t>Prometheus </a:t>
            </a:r>
            <a:r>
              <a:rPr lang="ko-KR" altLang="en-US" dirty="0"/>
              <a:t>는 원래 </a:t>
            </a:r>
            <a:r>
              <a:rPr lang="en-US" dirty="0"/>
              <a:t>SoundCloud </a:t>
            </a:r>
            <a:r>
              <a:rPr lang="ko-KR" altLang="en-US" dirty="0"/>
              <a:t>에 구축된 오픈 소스 시스템 모니터링 및 경고 </a:t>
            </a:r>
            <a:r>
              <a:rPr lang="ko-KR" altLang="en-US" dirty="0" err="1"/>
              <a:t>툴킷입니다</a:t>
            </a:r>
            <a:r>
              <a:rPr lang="ko-KR" altLang="en-US" dirty="0"/>
              <a:t> </a:t>
            </a:r>
            <a:r>
              <a:rPr lang="en-US" altLang="ko-KR" dirty="0"/>
              <a:t>. 2012</a:t>
            </a:r>
            <a:r>
              <a:rPr lang="ko-KR" altLang="en-US" dirty="0"/>
              <a:t>년에 시작된 이래로 많은 회사와 조직에서 </a:t>
            </a:r>
            <a:r>
              <a:rPr lang="en-US" dirty="0"/>
              <a:t>Prometheus</a:t>
            </a:r>
            <a:r>
              <a:rPr lang="ko-KR" altLang="en-US" dirty="0" err="1"/>
              <a:t>를</a:t>
            </a:r>
            <a:r>
              <a:rPr lang="ko-KR" altLang="en-US" dirty="0"/>
              <a:t> 채택했으며 프로젝트에는 매우 활발한 개발자 및 사용자 커뮤니티가 있습니다 </a:t>
            </a:r>
            <a:r>
              <a:rPr lang="en-US" altLang="ko-KR" dirty="0"/>
              <a:t>. </a:t>
            </a:r>
            <a:r>
              <a:rPr lang="ko-KR" altLang="en-US" dirty="0"/>
              <a:t>이제 독립 실행형 오픈 소스 프로젝트이며 어떤 </a:t>
            </a:r>
            <a:r>
              <a:rPr lang="ko-KR" altLang="en-US" dirty="0" err="1"/>
              <a:t>회사와도</a:t>
            </a:r>
            <a:r>
              <a:rPr lang="ko-KR" altLang="en-US" dirty="0"/>
              <a:t> 독립적으로 유지 관리됩니다</a:t>
            </a:r>
            <a:r>
              <a:rPr lang="en-US" altLang="ko-KR" dirty="0"/>
              <a:t>. </a:t>
            </a:r>
            <a:r>
              <a:rPr lang="ko-KR" altLang="en-US" dirty="0"/>
              <a:t>이를 강조하고 프로젝트의 거버넌스 구조를 명확히 하기 위해 </a:t>
            </a:r>
            <a:r>
              <a:rPr lang="en-US" dirty="0"/>
              <a:t>Prometheus</a:t>
            </a:r>
            <a:r>
              <a:rPr lang="ko-KR" altLang="en-US" dirty="0"/>
              <a:t>는 </a:t>
            </a:r>
            <a:r>
              <a:rPr lang="en-US" altLang="ko-KR" dirty="0"/>
              <a:t>2016</a:t>
            </a:r>
            <a:r>
              <a:rPr lang="ko-KR" altLang="en-US" dirty="0"/>
              <a:t>년 </a:t>
            </a:r>
            <a:r>
              <a:rPr lang="en-US" dirty="0"/>
              <a:t>Kubernetes </a:t>
            </a:r>
            <a:r>
              <a:rPr lang="ko-KR" altLang="en-US" dirty="0"/>
              <a:t>에 이어 두 번째 호스팅 프로젝트로 </a:t>
            </a:r>
            <a:r>
              <a:rPr lang="en-US" dirty="0"/>
              <a:t>Cloud Native Computing Foundation</a:t>
            </a:r>
            <a:r>
              <a:rPr lang="ko-KR" altLang="en-US" dirty="0"/>
              <a:t>에 합류했습니다 </a:t>
            </a:r>
            <a:r>
              <a:rPr lang="en-US" altLang="ko-KR" dirty="0"/>
              <a:t>.</a:t>
            </a:r>
          </a:p>
          <a:p>
            <a:r>
              <a:rPr lang="en-US" dirty="0"/>
              <a:t>Prometheus</a:t>
            </a:r>
            <a:r>
              <a:rPr lang="ko-KR" altLang="en-US" dirty="0"/>
              <a:t>는 측정항목을 시계열 데이터로 수집하고 저장합니다</a:t>
            </a:r>
            <a:r>
              <a:rPr lang="en-US" altLang="ko-KR" dirty="0"/>
              <a:t>. </a:t>
            </a:r>
            <a:r>
              <a:rPr lang="ko-KR" altLang="en-US" dirty="0"/>
              <a:t>즉</a:t>
            </a:r>
            <a:r>
              <a:rPr lang="en-US" altLang="ko-KR" dirty="0"/>
              <a:t>, </a:t>
            </a:r>
            <a:r>
              <a:rPr lang="ko-KR" altLang="en-US" dirty="0"/>
              <a:t>측정항목 정보는 레이블이라는 선택적 키</a:t>
            </a:r>
            <a:r>
              <a:rPr lang="en-US" altLang="ko-KR" dirty="0"/>
              <a:t>-</a:t>
            </a:r>
            <a:r>
              <a:rPr lang="ko-KR" altLang="en-US" dirty="0"/>
              <a:t>값 쌍과 함께 기록된 타임스탬프와 함께 저장됩니다</a:t>
            </a:r>
            <a:r>
              <a:rPr lang="en-US" altLang="ko-KR" dirty="0"/>
              <a:t>.</a:t>
            </a:r>
            <a:endParaRPr lang="en-KR" dirty="0"/>
          </a:p>
        </p:txBody>
      </p:sp>
    </p:spTree>
    <p:extLst>
      <p:ext uri="{BB962C8B-B14F-4D97-AF65-F5344CB8AC3E}">
        <p14:creationId xmlns:p14="http://schemas.microsoft.com/office/powerpoint/2010/main" val="365351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2F31-06BE-33CE-D088-07EE739BDC08}"/>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BA7075B5-A996-DF5B-95D7-CA7F4DE6CF87}"/>
              </a:ext>
            </a:extLst>
          </p:cNvPr>
          <p:cNvSpPr>
            <a:spLocks noGrp="1"/>
          </p:cNvSpPr>
          <p:nvPr>
            <p:ph idx="1"/>
          </p:nvPr>
        </p:nvSpPr>
        <p:spPr/>
        <p:txBody>
          <a:bodyPr>
            <a:normAutofit lnSpcReduction="10000"/>
          </a:bodyPr>
          <a:lstStyle/>
          <a:p>
            <a:r>
              <a:rPr lang="en-US" dirty="0"/>
              <a:t>Prometheus</a:t>
            </a:r>
            <a:r>
              <a:rPr lang="ko-KR" altLang="en-US" dirty="0"/>
              <a:t>의 주요 기능은 다음과 같습니다</a:t>
            </a:r>
            <a:r>
              <a:rPr lang="en-US" altLang="ko-KR" dirty="0"/>
              <a:t>.</a:t>
            </a:r>
          </a:p>
          <a:p>
            <a:r>
              <a:rPr lang="ko-KR" altLang="en-US" dirty="0" err="1"/>
              <a:t>메트릭</a:t>
            </a:r>
            <a:r>
              <a:rPr lang="ko-KR" altLang="en-US" dirty="0"/>
              <a:t> 이름과 키</a:t>
            </a:r>
            <a:r>
              <a:rPr lang="en-US" altLang="ko-KR" dirty="0"/>
              <a:t>/</a:t>
            </a:r>
            <a:r>
              <a:rPr lang="ko-KR" altLang="en-US" dirty="0"/>
              <a:t>값 쌍으로 식별되는 시계열 데이터가 있는 다차원 데이터 모델</a:t>
            </a:r>
          </a:p>
          <a:p>
            <a:r>
              <a:rPr lang="en-US" dirty="0" err="1"/>
              <a:t>PromQL</a:t>
            </a:r>
            <a:r>
              <a:rPr lang="en-US" dirty="0"/>
              <a:t>, </a:t>
            </a:r>
            <a:r>
              <a:rPr lang="ko-KR" altLang="en-US" dirty="0"/>
              <a:t>이 차원성을 활용하는 유연한 쿼리 언어</a:t>
            </a:r>
          </a:p>
          <a:p>
            <a:r>
              <a:rPr lang="ko-KR" altLang="en-US" dirty="0"/>
              <a:t>분산 스토리지에 의존하지 않음</a:t>
            </a:r>
            <a:r>
              <a:rPr lang="en-US" altLang="ko-KR" dirty="0"/>
              <a:t>; </a:t>
            </a:r>
            <a:r>
              <a:rPr lang="ko-KR" altLang="en-US" dirty="0"/>
              <a:t>단일 서버 노드는 자율적입니다</a:t>
            </a:r>
            <a:r>
              <a:rPr lang="en-US" altLang="ko-KR" dirty="0"/>
              <a:t>.</a:t>
            </a:r>
          </a:p>
          <a:p>
            <a:r>
              <a:rPr lang="ko-KR" altLang="en-US" dirty="0"/>
              <a:t>시계열 수집은 </a:t>
            </a:r>
            <a:r>
              <a:rPr lang="en-US" dirty="0"/>
              <a:t>HTTP</a:t>
            </a:r>
            <a:r>
              <a:rPr lang="ko-KR" altLang="en-US" dirty="0" err="1"/>
              <a:t>를</a:t>
            </a:r>
            <a:r>
              <a:rPr lang="ko-KR" altLang="en-US" dirty="0"/>
              <a:t> 통한 풀 모델을 통해 발생합니다</a:t>
            </a:r>
            <a:r>
              <a:rPr lang="en-US" altLang="ko-KR" dirty="0"/>
              <a:t>.</a:t>
            </a:r>
          </a:p>
          <a:p>
            <a:r>
              <a:rPr lang="ko-KR" altLang="en-US" dirty="0"/>
              <a:t>푸시 시계열은 중간 게이트웨이를 통해 지원됩니다</a:t>
            </a:r>
            <a:r>
              <a:rPr lang="en-US" altLang="ko-KR" dirty="0"/>
              <a:t>.</a:t>
            </a:r>
          </a:p>
          <a:p>
            <a:r>
              <a:rPr lang="ko-KR" altLang="en-US" dirty="0"/>
              <a:t>대상은 서비스 검색 또는 정적 구성을 통해 검색됩니다</a:t>
            </a:r>
            <a:r>
              <a:rPr lang="en-US" altLang="ko-KR" dirty="0"/>
              <a:t>.</a:t>
            </a:r>
          </a:p>
          <a:p>
            <a:r>
              <a:rPr lang="ko-KR" altLang="en-US" dirty="0"/>
              <a:t>다양한 그래프 및 대시보드 지원 모드</a:t>
            </a:r>
          </a:p>
          <a:p>
            <a:endParaRPr lang="en-KR" dirty="0"/>
          </a:p>
        </p:txBody>
      </p:sp>
    </p:spTree>
    <p:extLst>
      <p:ext uri="{BB962C8B-B14F-4D97-AF65-F5344CB8AC3E}">
        <p14:creationId xmlns:p14="http://schemas.microsoft.com/office/powerpoint/2010/main" val="199126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DA55-4186-5295-6607-440DE080200D}"/>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86AB7C50-ACC1-9ED2-F2B8-F27D8EEE7F0F}"/>
              </a:ext>
            </a:extLst>
          </p:cNvPr>
          <p:cNvSpPr>
            <a:spLocks noGrp="1"/>
          </p:cNvSpPr>
          <p:nvPr>
            <p:ph idx="1"/>
          </p:nvPr>
        </p:nvSpPr>
        <p:spPr/>
        <p:txBody>
          <a:bodyPr>
            <a:normAutofit fontScale="92500" lnSpcReduction="10000"/>
          </a:bodyPr>
          <a:lstStyle/>
          <a:p>
            <a:r>
              <a:rPr lang="ko-KR" altLang="en-US" dirty="0" err="1"/>
              <a:t>메트릭이란</a:t>
            </a:r>
            <a:r>
              <a:rPr lang="ko-KR" altLang="en-US" dirty="0"/>
              <a:t> 무엇입니까</a:t>
            </a:r>
            <a:r>
              <a:rPr lang="en-US" altLang="ko-KR" dirty="0"/>
              <a:t>?</a:t>
            </a:r>
          </a:p>
          <a:p>
            <a:r>
              <a:rPr lang="ko-KR" altLang="en-US" dirty="0"/>
              <a:t>평신도 용어로 </a:t>
            </a:r>
            <a:r>
              <a:rPr lang="ko-KR" altLang="en-US" dirty="0" err="1"/>
              <a:t>메트릭은</a:t>
            </a:r>
            <a:r>
              <a:rPr lang="ko-KR" altLang="en-US" dirty="0"/>
              <a:t> 숫자 측정입니다</a:t>
            </a:r>
            <a:r>
              <a:rPr lang="en-US" altLang="ko-KR" dirty="0"/>
              <a:t>. </a:t>
            </a:r>
            <a:r>
              <a:rPr lang="ko-KR" altLang="en-US" dirty="0"/>
              <a:t>시계열은 변경 사항이 시간 경과에 따라 기록됨을 의미합니다</a:t>
            </a:r>
            <a:r>
              <a:rPr lang="en-US" altLang="ko-KR" dirty="0"/>
              <a:t>. </a:t>
            </a:r>
            <a:r>
              <a:rPr lang="ko-KR" altLang="en-US" dirty="0"/>
              <a:t>사용자가 측정하고자 하는 것은 애플리케이션마다 다릅니다</a:t>
            </a:r>
            <a:r>
              <a:rPr lang="en-US" altLang="ko-KR" dirty="0"/>
              <a:t>. </a:t>
            </a:r>
            <a:r>
              <a:rPr lang="ko-KR" altLang="en-US" dirty="0"/>
              <a:t>웹 서버의 경우 요청 시간일 수 있고 데이터베이스의 경우 활성 연결 수 또는 활성 쿼리 수 등일 수 있습니다</a:t>
            </a:r>
            <a:r>
              <a:rPr lang="en-US" altLang="ko-KR" dirty="0"/>
              <a:t>.</a:t>
            </a:r>
          </a:p>
          <a:p>
            <a:r>
              <a:rPr lang="ko-KR" altLang="en-US" dirty="0" err="1"/>
              <a:t>메트릭은</a:t>
            </a:r>
            <a:r>
              <a:rPr lang="ko-KR" altLang="en-US" dirty="0"/>
              <a:t> 애플리케이션이 특정 방식으로 작동하는 이유를 이해하는 데 중요한 역할을 합니다</a:t>
            </a:r>
            <a:r>
              <a:rPr lang="en-US" altLang="ko-KR" dirty="0"/>
              <a:t>. </a:t>
            </a:r>
            <a:r>
              <a:rPr lang="ko-KR" altLang="en-US" dirty="0"/>
              <a:t>웹 애플리케이션을 실행 중이고 애플리케이션이 느리다고 가정해 보겠습니다</a:t>
            </a:r>
            <a:r>
              <a:rPr lang="en-US" altLang="ko-KR" dirty="0"/>
              <a:t>. </a:t>
            </a:r>
            <a:r>
              <a:rPr lang="ko-KR" altLang="en-US" dirty="0"/>
              <a:t>응용 프로그램에 어떤 일이 일어나고 있는지 알아보려면 몇 가지 정보가 필요합니다</a:t>
            </a:r>
            <a:r>
              <a:rPr lang="en-US" altLang="ko-KR" dirty="0"/>
              <a:t>. </a:t>
            </a:r>
            <a:r>
              <a:rPr lang="ko-KR" altLang="en-US" dirty="0"/>
              <a:t>예를 들어 요청 수가 많으면 애플리케이션이 느려질 수 있습니다</a:t>
            </a:r>
            <a:r>
              <a:rPr lang="en-US" altLang="ko-KR" dirty="0"/>
              <a:t>. </a:t>
            </a:r>
            <a:r>
              <a:rPr lang="ko-KR" altLang="en-US" dirty="0"/>
              <a:t>요청 수 </a:t>
            </a:r>
            <a:r>
              <a:rPr lang="ko-KR" altLang="en-US" dirty="0" err="1"/>
              <a:t>메트릭이</a:t>
            </a:r>
            <a:r>
              <a:rPr lang="ko-KR" altLang="en-US" dirty="0"/>
              <a:t> 있는 경우 이유를 파악하고 로드를 처리할 서버 수를 늘릴 수 있습니다</a:t>
            </a:r>
            <a:r>
              <a:rPr lang="en-US" altLang="ko-KR" dirty="0"/>
              <a:t>.</a:t>
            </a:r>
          </a:p>
          <a:p>
            <a:endParaRPr lang="en-KR" dirty="0"/>
          </a:p>
        </p:txBody>
      </p:sp>
    </p:spTree>
    <p:extLst>
      <p:ext uri="{BB962C8B-B14F-4D97-AF65-F5344CB8AC3E}">
        <p14:creationId xmlns:p14="http://schemas.microsoft.com/office/powerpoint/2010/main" val="121784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57205903-F023-C209-0221-115A519ED347}"/>
              </a:ext>
            </a:extLst>
          </p:cNvPr>
          <p:cNvSpPr txBox="1">
            <a:spLocks/>
          </p:cNvSpPr>
          <p:nvPr/>
        </p:nvSpPr>
        <p:spPr>
          <a:xfrm>
            <a:off x="381000" y="220980"/>
            <a:ext cx="6667500" cy="228600"/>
          </a:xfrm>
          <a:prstGeom prst="rect">
            <a:avLst/>
          </a:prstGeom>
        </p:spPr>
        <p:txBody>
          <a:bodyPr vert="horz" lIns="0" tIns="0" rIns="0" bIns="0" rtlCol="0" anchor="t">
            <a:noAutofit/>
          </a:bodyPr>
          <a:lstStyle>
            <a:lvl1pPr marL="0" indent="0" algn="l" defTabSz="914363" rtl="0" eaLnBrk="1" latinLnBrk="0" hangingPunct="1">
              <a:lnSpc>
                <a:spcPct val="105000"/>
              </a:lnSpc>
              <a:spcBef>
                <a:spcPts val="500"/>
              </a:spcBef>
              <a:buFontTx/>
              <a:buNone/>
              <a:tabLst/>
              <a:defRPr sz="1333" b="0" i="0" kern="1200">
                <a:solidFill>
                  <a:schemeClr val="accent1"/>
                </a:solidFill>
                <a:latin typeface="IBM Plex Sans" charset="0"/>
                <a:ea typeface="IBM Plex Sans" charset="0"/>
                <a:cs typeface="IBM Plex Sans" charset="0"/>
              </a:defRPr>
            </a:lvl1pPr>
            <a:lvl2pPr marL="190492" indent="-190492" algn="l" defTabSz="914363" rtl="0" eaLnBrk="1" latinLnBrk="0" hangingPunct="1">
              <a:lnSpc>
                <a:spcPct val="105000"/>
              </a:lnSpc>
              <a:spcBef>
                <a:spcPts val="500"/>
              </a:spcBef>
              <a:buFont typeface="Wingdings" panose="05000000000000000000" pitchFamily="2" charset="2"/>
              <a:buChar char="§"/>
              <a:defRPr lang="en-US" sz="1333" b="0" i="0" kern="1200">
                <a:solidFill>
                  <a:schemeClr val="accent1"/>
                </a:solidFill>
                <a:latin typeface="IBM Plex Sans" charset="0"/>
                <a:ea typeface="IBM Plex Sans" charset="0"/>
                <a:cs typeface="IBM Plex Sans" charset="0"/>
              </a:defRPr>
            </a:lvl2pPr>
            <a:lvl3pPr marL="380985" indent="-190492" algn="l" defTabSz="914363" rtl="0" eaLnBrk="1" latinLnBrk="0" hangingPunct="1">
              <a:lnSpc>
                <a:spcPct val="105000"/>
              </a:lnSpc>
              <a:spcBef>
                <a:spcPts val="500"/>
              </a:spcBef>
              <a:buSzPct val="80000"/>
              <a:buFont typeface="Arial" panose="020B0604020202020204" pitchFamily="34" charset="0"/>
              <a:buChar char="–"/>
              <a:defRPr lang="en-US" sz="1333" b="0" i="0" kern="1200">
                <a:solidFill>
                  <a:schemeClr val="accent1"/>
                </a:solidFill>
                <a:latin typeface="IBM Plex Sans" charset="0"/>
                <a:ea typeface="IBM Plex Sans" charset="0"/>
                <a:cs typeface="IBM Plex Sans" charset="0"/>
              </a:defRPr>
            </a:lvl3pPr>
            <a:lvl4pPr marL="571477" indent="-190492" algn="l" defTabSz="914363" rtl="0" eaLnBrk="1" latinLnBrk="0" hangingPunct="1">
              <a:lnSpc>
                <a:spcPct val="105000"/>
              </a:lnSpc>
              <a:spcBef>
                <a:spcPts val="500"/>
              </a:spcBef>
              <a:buFont typeface="Arial" panose="020B0604020202020204" pitchFamily="34" charset="0"/>
              <a:buChar char="•"/>
              <a:defRPr lang="en-US" sz="1333" b="0" i="0" kern="1200">
                <a:solidFill>
                  <a:schemeClr val="accent1"/>
                </a:solidFill>
                <a:latin typeface="IBM Plex Sans" charset="0"/>
                <a:ea typeface="IBM Plex Sans" charset="0"/>
                <a:cs typeface="IBM Plex Sans" charset="0"/>
              </a:defRPr>
            </a:lvl4pPr>
            <a:lvl5pPr marL="761970" indent="-190492" algn="l" defTabSz="914363" rtl="0" eaLnBrk="1" latinLnBrk="0" hangingPunct="1">
              <a:lnSpc>
                <a:spcPct val="105000"/>
              </a:lnSpc>
              <a:spcBef>
                <a:spcPts val="500"/>
              </a:spcBef>
              <a:buSzPct val="80000"/>
              <a:buFont typeface="Arial" panose="020B0604020202020204" pitchFamily="34" charset="0"/>
              <a:buChar char="–"/>
              <a:defRPr lang="en-US" sz="1667" b="0" i="0" kern="1200" dirty="0">
                <a:solidFill>
                  <a:schemeClr val="tx1"/>
                </a:solidFill>
                <a:latin typeface="IBM Plex Sans" charset="0"/>
                <a:ea typeface="IBM Plex Sans" charset="0"/>
                <a:cs typeface="IBM Plex Sans"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0" hangingPunct="1">
              <a:lnSpc>
                <a:spcPct val="105000"/>
              </a:lnSpc>
              <a:spcBef>
                <a:spcPts val="500"/>
              </a:spcBef>
              <a:spcAft>
                <a:spcPts val="0"/>
              </a:spcAft>
              <a:buClrTx/>
              <a:buSzTx/>
              <a:buFontTx/>
              <a:buNone/>
              <a:tabLst/>
              <a:defRPr/>
            </a:pPr>
            <a:r>
              <a:rPr lang="en-US" altLang="ko-KR" dirty="0">
                <a:solidFill>
                  <a:srgbClr val="0F6DFF"/>
                </a:solidFill>
              </a:rPr>
              <a:t>Observability</a:t>
            </a:r>
            <a:r>
              <a:rPr lang="ko-KR" altLang="en-US" dirty="0">
                <a:solidFill>
                  <a:srgbClr val="0F6DFF"/>
                </a:solidFill>
              </a:rPr>
              <a:t> </a:t>
            </a:r>
            <a:r>
              <a:rPr lang="en-US" altLang="ko-KR" dirty="0">
                <a:solidFill>
                  <a:srgbClr val="0F6DFF"/>
                </a:solidFill>
              </a:rPr>
              <a:t>in</a:t>
            </a:r>
            <a:r>
              <a:rPr lang="ko-KR" altLang="en-US" dirty="0">
                <a:solidFill>
                  <a:srgbClr val="0F6DFF"/>
                </a:solidFill>
              </a:rPr>
              <a:t> </a:t>
            </a:r>
            <a:r>
              <a:rPr lang="en-US" altLang="ko-KR" dirty="0">
                <a:solidFill>
                  <a:srgbClr val="0F6DFF"/>
                </a:solidFill>
              </a:rPr>
              <a:t>Kubernetes</a:t>
            </a:r>
            <a:endParaRPr kumimoji="0" lang="en-US" sz="1333" b="0" i="0" u="none" strike="noStrike" kern="1200" cap="none" spc="0" normalizeH="0" baseline="0" noProof="0" dirty="0">
              <a:ln>
                <a:noFill/>
              </a:ln>
              <a:solidFill>
                <a:srgbClr val="0F6DFF"/>
              </a:solidFill>
              <a:effectLst/>
              <a:uLnTx/>
              <a:uFillTx/>
              <a:latin typeface="IBM Plex Sans" charset="0"/>
            </a:endParaRPr>
          </a:p>
        </p:txBody>
      </p:sp>
      <p:sp>
        <p:nvSpPr>
          <p:cNvPr id="5" name="Title 1">
            <a:extLst>
              <a:ext uri="{FF2B5EF4-FFF2-40B4-BE49-F238E27FC236}">
                <a16:creationId xmlns:a16="http://schemas.microsoft.com/office/drawing/2014/main" id="{41D2AC51-A9F7-BCD7-FB7E-D96AD8AC3719}"/>
              </a:ext>
            </a:extLst>
          </p:cNvPr>
          <p:cNvSpPr txBox="1">
            <a:spLocks/>
          </p:cNvSpPr>
          <p:nvPr/>
        </p:nvSpPr>
        <p:spPr>
          <a:xfrm>
            <a:off x="304800" y="268224"/>
            <a:ext cx="11430000" cy="669544"/>
          </a:xfrm>
          <a:prstGeom prst="rect">
            <a:avLst/>
          </a:prstGeom>
        </p:spPr>
        <p:txBody>
          <a:bodyPr vert="horz" lIns="0" tIns="228600" rIns="0" bIns="0" rtlCol="0" anchor="t">
            <a:noAutofit/>
          </a:bodyPr>
          <a:lstStyle>
            <a:lvl1pPr algn="l" defTabSz="914363" rtl="0" eaLnBrk="1" latinLnBrk="0" hangingPunct="1">
              <a:lnSpc>
                <a:spcPct val="90000"/>
              </a:lnSpc>
              <a:spcBef>
                <a:spcPct val="0"/>
              </a:spcBef>
              <a:buNone/>
              <a:defRPr sz="3000" b="0" i="0" kern="1200">
                <a:solidFill>
                  <a:schemeClr val="tx1"/>
                </a:solidFill>
                <a:latin typeface="IBM Plex Sans" charset="0"/>
                <a:ea typeface="IBM Plex Sans" charset="0"/>
                <a:cs typeface="IBM Plex Sans" charset="0"/>
              </a:defRPr>
            </a:lvl1pPr>
          </a:lstStyle>
          <a:p>
            <a:r>
              <a:rPr lang="ko-KR" altLang="en-US" sz="2800" dirty="0">
                <a:latin typeface="IBM Plex Sans KR" panose="020B0503050203000203" pitchFamily="50" charset="-127"/>
                <a:ea typeface="IBM Plex Sans KR" panose="020B0503050203000203" pitchFamily="50" charset="-127"/>
              </a:rPr>
              <a:t>목차</a:t>
            </a:r>
            <a:endParaRPr lang="en-US" sz="2800" dirty="0">
              <a:latin typeface="IBM Plex Sans KR" panose="020B0503050203000203" pitchFamily="50" charset="-127"/>
              <a:ea typeface="IBM Plex Sans KR" panose="020B0503050203000203" pitchFamily="50" charset="-127"/>
            </a:endParaRPr>
          </a:p>
        </p:txBody>
      </p:sp>
      <p:sp>
        <p:nvSpPr>
          <p:cNvPr id="6" name="TextBox 5">
            <a:extLst>
              <a:ext uri="{FF2B5EF4-FFF2-40B4-BE49-F238E27FC236}">
                <a16:creationId xmlns:a16="http://schemas.microsoft.com/office/drawing/2014/main" id="{D0F86920-FB6E-CC4D-D4B4-76F881804B9E}"/>
              </a:ext>
            </a:extLst>
          </p:cNvPr>
          <p:cNvSpPr txBox="1"/>
          <p:nvPr/>
        </p:nvSpPr>
        <p:spPr>
          <a:xfrm>
            <a:off x="304801" y="967852"/>
            <a:ext cx="11429999" cy="2658100"/>
          </a:xfrm>
          <a:prstGeom prst="rect">
            <a:avLst/>
          </a:prstGeom>
          <a:noFill/>
        </p:spPr>
        <p:txBody>
          <a:bodyPr wrap="square">
            <a:spAutoFit/>
          </a:bodyPr>
          <a:lstStyle/>
          <a:p>
            <a:pPr marL="342900" indent="-342900">
              <a:lnSpc>
                <a:spcPct val="150000"/>
              </a:lnSpc>
              <a:spcBef>
                <a:spcPts val="600"/>
              </a:spcBef>
              <a:buFontTx/>
              <a:buAutoNum type="arabicPeriod"/>
            </a:pPr>
            <a:r>
              <a:rPr lang="ko-KR" altLang="en-US" sz="2000" dirty="0">
                <a:solidFill>
                  <a:srgbClr val="000000"/>
                </a:solidFill>
                <a:latin typeface="IBM Plex Sans KR" panose="020B0503050203000203" pitchFamily="50" charset="-127"/>
                <a:ea typeface="IBM Plex Sans KR" panose="020B0503050203000203" pitchFamily="50" charset="-127"/>
              </a:rPr>
              <a:t>모니터링이란</a:t>
            </a:r>
            <a:r>
              <a:rPr lang="en-US" altLang="ko-KR" sz="2000" dirty="0">
                <a:solidFill>
                  <a:srgbClr val="000000"/>
                </a:solidFill>
                <a:latin typeface="IBM Plex Sans KR" panose="020B0503050203000203" pitchFamily="50" charset="-127"/>
                <a:ea typeface="IBM Plex Sans KR" panose="020B0503050203000203" pitchFamily="50" charset="-127"/>
              </a:rPr>
              <a:t>?</a:t>
            </a:r>
            <a:endParaRPr lang="en-US" sz="2000" dirty="0">
              <a:solidFill>
                <a:srgbClr val="000000"/>
              </a:solidFill>
              <a:latin typeface="IBM Plex Sans KR" panose="020B0503050203000203" pitchFamily="50" charset="-127"/>
              <a:ea typeface="IBM Plex Sans KR" panose="020B0503050203000203" pitchFamily="50" charset="-127"/>
            </a:endParaRPr>
          </a:p>
          <a:p>
            <a:pPr marL="342900" indent="-342900">
              <a:lnSpc>
                <a:spcPct val="150000"/>
              </a:lnSpc>
              <a:spcBef>
                <a:spcPts val="600"/>
              </a:spcBef>
              <a:buFontTx/>
              <a:buAutoNum type="arabicPeriod"/>
            </a:pPr>
            <a:r>
              <a:rPr lang="en-US" altLang="ko-KR" sz="2000" dirty="0">
                <a:solidFill>
                  <a:srgbClr val="000000"/>
                </a:solidFill>
                <a:latin typeface="IBM Plex Sans KR" panose="020B0503050203000203" pitchFamily="50" charset="-127"/>
                <a:ea typeface="IBM Plex Sans KR" panose="020B0503050203000203" pitchFamily="50" charset="-127"/>
              </a:rPr>
              <a:t>Kubernetes</a:t>
            </a:r>
            <a:r>
              <a:rPr lang="ko-KR" altLang="en-US" sz="2000" dirty="0">
                <a:solidFill>
                  <a:srgbClr val="000000"/>
                </a:solidFill>
                <a:latin typeface="IBM Plex Sans KR" panose="020B0503050203000203" pitchFamily="50" charset="-127"/>
                <a:ea typeface="IBM Plex Sans KR" panose="020B0503050203000203" pitchFamily="50" charset="-127"/>
              </a:rPr>
              <a:t>에서의 모니터링</a:t>
            </a:r>
            <a:r>
              <a:rPr lang="en-US" altLang="ko-KR" sz="2000" dirty="0">
                <a:solidFill>
                  <a:srgbClr val="000000"/>
                </a:solidFill>
                <a:latin typeface="IBM Plex Sans KR" panose="020B0503050203000203" pitchFamily="50" charset="-127"/>
                <a:ea typeface="IBM Plex Sans KR" panose="020B0503050203000203" pitchFamily="50" charset="-127"/>
              </a:rPr>
              <a:t>?</a:t>
            </a:r>
          </a:p>
          <a:p>
            <a:pPr marL="342900" indent="-342900">
              <a:lnSpc>
                <a:spcPct val="150000"/>
              </a:lnSpc>
              <a:spcBef>
                <a:spcPts val="600"/>
              </a:spcBef>
              <a:buFontTx/>
              <a:buAutoNum type="arabicPeriod"/>
            </a:pPr>
            <a:r>
              <a:rPr lang="en-US" sz="2000" dirty="0">
                <a:solidFill>
                  <a:srgbClr val="000000"/>
                </a:solidFill>
                <a:latin typeface="IBM Plex Sans KR" panose="020B0503050203000203" pitchFamily="50" charset="-127"/>
                <a:ea typeface="IBM Plex Sans KR" panose="020B0503050203000203" pitchFamily="50" charset="-127"/>
              </a:rPr>
              <a:t>Single Cluster vs Multi Cluster</a:t>
            </a:r>
          </a:p>
          <a:p>
            <a:pPr marL="342900" indent="-342900">
              <a:lnSpc>
                <a:spcPct val="150000"/>
              </a:lnSpc>
              <a:spcBef>
                <a:spcPts val="600"/>
              </a:spcBef>
              <a:buFontTx/>
              <a:buAutoNum type="arabicPeriod"/>
            </a:pPr>
            <a:r>
              <a:rPr lang="en-US" sz="2000" dirty="0">
                <a:solidFill>
                  <a:srgbClr val="000000"/>
                </a:solidFill>
                <a:latin typeface="IBM Plex Sans KR" panose="020B0503050203000203" pitchFamily="50" charset="-127"/>
                <a:ea typeface="IBM Plex Sans KR" panose="020B0503050203000203" pitchFamily="50" charset="-127"/>
              </a:rPr>
              <a:t>Advanced</a:t>
            </a:r>
            <a:r>
              <a:rPr lang="ko-KR" altLang="en-US" sz="2000" dirty="0">
                <a:solidFill>
                  <a:srgbClr val="000000"/>
                </a:solidFill>
                <a:latin typeface="IBM Plex Sans KR" panose="020B0503050203000203" pitchFamily="50" charset="-127"/>
                <a:ea typeface="IBM Plex Sans KR" panose="020B0503050203000203" pitchFamily="50" charset="-127"/>
              </a:rPr>
              <a:t> </a:t>
            </a:r>
            <a:r>
              <a:rPr lang="en-US" altLang="ko-KR" sz="2000" dirty="0">
                <a:solidFill>
                  <a:srgbClr val="000000"/>
                </a:solidFill>
                <a:latin typeface="IBM Plex Sans KR" panose="020B0503050203000203" pitchFamily="50" charset="-127"/>
                <a:ea typeface="IBM Plex Sans KR" panose="020B0503050203000203" pitchFamily="50" charset="-127"/>
              </a:rPr>
              <a:t>level</a:t>
            </a:r>
            <a:endParaRPr lang="en-US" sz="2000" dirty="0">
              <a:solidFill>
                <a:srgbClr val="000000"/>
              </a:solidFill>
              <a:latin typeface="IBM Plex Sans KR" panose="020B0503050203000203" pitchFamily="50" charset="-127"/>
              <a:ea typeface="IBM Plex Sans KR" panose="020B0503050203000203" pitchFamily="50" charset="-127"/>
            </a:endParaRPr>
          </a:p>
          <a:p>
            <a:pPr marL="342900" indent="-342900">
              <a:lnSpc>
                <a:spcPct val="150000"/>
              </a:lnSpc>
              <a:spcBef>
                <a:spcPts val="600"/>
              </a:spcBef>
              <a:buFontTx/>
              <a:buAutoNum type="arabicPeriod"/>
            </a:pPr>
            <a:endParaRPr lang="en-US" sz="2000" dirty="0">
              <a:solidFill>
                <a:srgbClr val="000000"/>
              </a:solidFill>
              <a:latin typeface="IBM Plex Sans KR" panose="020B0503050203000203" pitchFamily="50" charset="-127"/>
              <a:ea typeface="IBM Plex Sans KR" panose="020B0503050203000203" pitchFamily="50" charset="-127"/>
            </a:endParaRPr>
          </a:p>
        </p:txBody>
      </p:sp>
    </p:spTree>
    <p:extLst>
      <p:ext uri="{BB962C8B-B14F-4D97-AF65-F5344CB8AC3E}">
        <p14:creationId xmlns:p14="http://schemas.microsoft.com/office/powerpoint/2010/main" val="66962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C894-16C1-3ADA-564C-1F082B2005C8}"/>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C6E02E39-6FA1-2B3A-7EF5-5DBFD662CE57}"/>
              </a:ext>
            </a:extLst>
          </p:cNvPr>
          <p:cNvSpPr>
            <a:spLocks noGrp="1"/>
          </p:cNvSpPr>
          <p:nvPr>
            <p:ph idx="1"/>
          </p:nvPr>
        </p:nvSpPr>
        <p:spPr/>
        <p:txBody>
          <a:bodyPr>
            <a:normAutofit fontScale="92500"/>
          </a:bodyPr>
          <a:lstStyle/>
          <a:p>
            <a:r>
              <a:rPr lang="ko-KR" altLang="en-US" dirty="0"/>
              <a:t>구성품</a:t>
            </a:r>
          </a:p>
          <a:p>
            <a:r>
              <a:rPr lang="en-US" dirty="0"/>
              <a:t>Prometheus </a:t>
            </a:r>
            <a:r>
              <a:rPr lang="ko-KR" altLang="en-US" dirty="0"/>
              <a:t>생태계는 여러 구성 요소로 구성되며 그 중 다수는 선택 사항입니다</a:t>
            </a:r>
            <a:r>
              <a:rPr lang="en-US" altLang="ko-KR" dirty="0"/>
              <a:t>.</a:t>
            </a:r>
          </a:p>
          <a:p>
            <a:r>
              <a:rPr lang="ko-KR" altLang="en-US" dirty="0"/>
              <a:t>시계열 데이터를 스크랩하고 저장하는 메인 </a:t>
            </a:r>
            <a:r>
              <a:rPr lang="en-US" dirty="0"/>
              <a:t>Prometheus </a:t>
            </a:r>
            <a:r>
              <a:rPr lang="ko-KR" altLang="en-US" dirty="0"/>
              <a:t>서버</a:t>
            </a:r>
          </a:p>
          <a:p>
            <a:r>
              <a:rPr lang="ko-KR" altLang="en-US" dirty="0"/>
              <a:t>애플리케이션 코드 계측을 위한 클라이언트 라이브러리</a:t>
            </a:r>
          </a:p>
          <a:p>
            <a:r>
              <a:rPr lang="ko-KR" altLang="en-US" dirty="0"/>
              <a:t>단기 작업 지원을 위한 푸시 게이트웨이</a:t>
            </a:r>
          </a:p>
          <a:p>
            <a:r>
              <a:rPr lang="en-US" dirty="0" err="1"/>
              <a:t>HAProxy</a:t>
            </a:r>
            <a:r>
              <a:rPr lang="en-US" dirty="0"/>
              <a:t>, </a:t>
            </a:r>
            <a:r>
              <a:rPr lang="en-US" dirty="0" err="1"/>
              <a:t>StatsD</a:t>
            </a:r>
            <a:r>
              <a:rPr lang="en-US" dirty="0"/>
              <a:t>, Graphite </a:t>
            </a:r>
            <a:r>
              <a:rPr lang="ko-KR" altLang="en-US" dirty="0"/>
              <a:t>등과 같은 서비스를 위한 특수 목적 내보내기</a:t>
            </a:r>
          </a:p>
          <a:p>
            <a:r>
              <a:rPr lang="ko-KR" altLang="en-US" dirty="0"/>
              <a:t>경고를 처리하는 경고 관리자</a:t>
            </a:r>
          </a:p>
          <a:p>
            <a:r>
              <a:rPr lang="ko-KR" altLang="en-US" dirty="0"/>
              <a:t>다양한 지원 도구</a:t>
            </a:r>
          </a:p>
          <a:p>
            <a:endParaRPr lang="en-KR" dirty="0"/>
          </a:p>
        </p:txBody>
      </p:sp>
    </p:spTree>
    <p:extLst>
      <p:ext uri="{BB962C8B-B14F-4D97-AF65-F5344CB8AC3E}">
        <p14:creationId xmlns:p14="http://schemas.microsoft.com/office/powerpoint/2010/main" val="63901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D2E2-8F87-8D82-080A-BF6AC2DCB6A4}"/>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04123BF6-F4C7-2A03-5963-E6F01D0B8F6C}"/>
              </a:ext>
            </a:extLst>
          </p:cNvPr>
          <p:cNvSpPr>
            <a:spLocks noGrp="1"/>
          </p:cNvSpPr>
          <p:nvPr>
            <p:ph idx="1"/>
          </p:nvPr>
        </p:nvSpPr>
        <p:spPr/>
        <p:txBody>
          <a:bodyPr/>
          <a:lstStyle/>
          <a:p>
            <a:endParaRPr lang="en-KR"/>
          </a:p>
        </p:txBody>
      </p:sp>
      <p:pic>
        <p:nvPicPr>
          <p:cNvPr id="1026" name="Picture 2" descr="프로메테우스 아키텍처">
            <a:extLst>
              <a:ext uri="{FF2B5EF4-FFF2-40B4-BE49-F238E27FC236}">
                <a16:creationId xmlns:a16="http://schemas.microsoft.com/office/drawing/2014/main" id="{05300647-C8B5-C794-9010-5D8D15127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0"/>
            <a:ext cx="11423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17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E4A1-A5FC-EE56-916E-3CF69CBA7FE5}"/>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1F13AAF7-8DE2-3438-96B5-A3F186880D64}"/>
              </a:ext>
            </a:extLst>
          </p:cNvPr>
          <p:cNvSpPr>
            <a:spLocks noGrp="1"/>
          </p:cNvSpPr>
          <p:nvPr>
            <p:ph idx="1"/>
          </p:nvPr>
        </p:nvSpPr>
        <p:spPr/>
        <p:txBody>
          <a:bodyPr/>
          <a:lstStyle/>
          <a:p>
            <a:r>
              <a:rPr lang="en-US" dirty="0"/>
              <a:t>Prometheus</a:t>
            </a:r>
            <a:r>
              <a:rPr lang="ko-KR" altLang="en-US" dirty="0"/>
              <a:t>는 순전히 숫자로 된 시계열을 기록하는 데 적합합니다</a:t>
            </a:r>
            <a:r>
              <a:rPr lang="en-US" altLang="ko-KR" dirty="0"/>
              <a:t>. </a:t>
            </a:r>
            <a:r>
              <a:rPr lang="ko-KR" altLang="en-US" dirty="0"/>
              <a:t>기계 중심 모니터링과 고도로 동적인 서비스 지향 아키텍처 모니터링 모두에 적합합니다</a:t>
            </a:r>
            <a:r>
              <a:rPr lang="en-US" altLang="ko-KR" dirty="0"/>
              <a:t>. </a:t>
            </a:r>
            <a:r>
              <a:rPr lang="ko-KR" altLang="en-US" dirty="0" err="1"/>
              <a:t>마이크로서비스의</a:t>
            </a:r>
            <a:r>
              <a:rPr lang="ko-KR" altLang="en-US" dirty="0"/>
              <a:t> 세계에서 다차원 데이터 수집 및 쿼리 지원은 특별한 강점입니다</a:t>
            </a:r>
            <a:r>
              <a:rPr lang="en-US" altLang="ko-KR" dirty="0"/>
              <a:t>.</a:t>
            </a:r>
          </a:p>
          <a:p>
            <a:r>
              <a:rPr lang="en-US" dirty="0"/>
              <a:t>Prometheus</a:t>
            </a:r>
            <a:r>
              <a:rPr lang="ko-KR" altLang="en-US" dirty="0"/>
              <a:t>는 중단 중에 신속하게 문제를 진단할 수 있도록 하는 시스템으로서 안정성을 위해 설계되었습니다</a:t>
            </a:r>
            <a:r>
              <a:rPr lang="en-US" altLang="ko-KR" dirty="0"/>
              <a:t>. </a:t>
            </a:r>
            <a:r>
              <a:rPr lang="ko-KR" altLang="en-US" dirty="0"/>
              <a:t>각 </a:t>
            </a:r>
            <a:r>
              <a:rPr lang="en-US" dirty="0"/>
              <a:t>Prometheus </a:t>
            </a:r>
            <a:r>
              <a:rPr lang="ko-KR" altLang="en-US" dirty="0"/>
              <a:t>서버는 </a:t>
            </a:r>
            <a:r>
              <a:rPr lang="ko-KR" altLang="en-US" dirty="0" err="1"/>
              <a:t>독립형이며</a:t>
            </a:r>
            <a:r>
              <a:rPr lang="ko-KR" altLang="en-US" dirty="0"/>
              <a:t> 네트워크 스토리지 또는 기타 원격 서비스에 의존하지 않습니다</a:t>
            </a:r>
            <a:r>
              <a:rPr lang="en-US" altLang="ko-KR" dirty="0"/>
              <a:t>. </a:t>
            </a:r>
            <a:r>
              <a:rPr lang="ko-KR" altLang="en-US" dirty="0"/>
              <a:t>인프라의 다른 부분이 손상되었을 때 이를 사용할 수 있으며 이를 사용하기 위해 광범위한 인프라를 설정할 필요가 없습니다</a:t>
            </a:r>
            <a:r>
              <a:rPr lang="en-US" altLang="ko-KR" dirty="0"/>
              <a:t>.</a:t>
            </a:r>
          </a:p>
          <a:p>
            <a:endParaRPr lang="en-KR" dirty="0"/>
          </a:p>
        </p:txBody>
      </p:sp>
    </p:spTree>
    <p:extLst>
      <p:ext uri="{BB962C8B-B14F-4D97-AF65-F5344CB8AC3E}">
        <p14:creationId xmlns:p14="http://schemas.microsoft.com/office/powerpoint/2010/main" val="76672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3C21-5F5E-2BD5-9D9F-428104CDF38E}"/>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FDCB432F-AECA-FEC4-EE6B-F9572C18C7F7}"/>
              </a:ext>
            </a:extLst>
          </p:cNvPr>
          <p:cNvSpPr>
            <a:spLocks noGrp="1"/>
          </p:cNvSpPr>
          <p:nvPr>
            <p:ph idx="1"/>
          </p:nvPr>
        </p:nvSpPr>
        <p:spPr/>
        <p:txBody>
          <a:bodyPr/>
          <a:lstStyle/>
          <a:p>
            <a:r>
              <a:rPr lang="ko-KR" altLang="en-US" dirty="0"/>
              <a:t>프로메테우스는 신뢰성을 중시합니다</a:t>
            </a:r>
            <a:r>
              <a:rPr lang="en-US" altLang="ko-KR" dirty="0"/>
              <a:t>. </a:t>
            </a:r>
            <a:r>
              <a:rPr lang="ko-KR" altLang="en-US" dirty="0"/>
              <a:t>오류 상태에서도 시스템에 대해 사용 가능한 통계를 항상 볼 수 있습니다</a:t>
            </a:r>
            <a:r>
              <a:rPr lang="en-US" altLang="ko-KR" dirty="0"/>
              <a:t>. </a:t>
            </a:r>
            <a:r>
              <a:rPr lang="ko-KR" altLang="en-US" dirty="0"/>
              <a:t>요청당 청구와 같이 </a:t>
            </a:r>
            <a:r>
              <a:rPr lang="en-US" altLang="ko-KR" dirty="0"/>
              <a:t>100% </a:t>
            </a:r>
            <a:r>
              <a:rPr lang="ko-KR" altLang="en-US" dirty="0"/>
              <a:t>정확도가 필요한 경우 수집된 데이터가 충분히 자세하고 완전하지 않을 가능성이 있으므로 </a:t>
            </a:r>
            <a:r>
              <a:rPr lang="en-US" dirty="0"/>
              <a:t>Prometheus</a:t>
            </a:r>
            <a:r>
              <a:rPr lang="ko-KR" altLang="en-US" dirty="0"/>
              <a:t>는 좋은 선택이 아닙니다</a:t>
            </a:r>
            <a:r>
              <a:rPr lang="en-US" altLang="ko-KR" dirty="0"/>
              <a:t>. </a:t>
            </a:r>
            <a:r>
              <a:rPr lang="ko-KR" altLang="en-US" dirty="0"/>
              <a:t>이러한 경우 청구를 위해 데이터를 수집하고 분석하는 데 다른 시스템을 사용하고 나머지 모니터링을 위해 </a:t>
            </a:r>
            <a:r>
              <a:rPr lang="en-US" dirty="0"/>
              <a:t>Prometheus</a:t>
            </a:r>
            <a:r>
              <a:rPr lang="ko-KR" altLang="en-US" dirty="0" err="1"/>
              <a:t>를</a:t>
            </a:r>
            <a:r>
              <a:rPr lang="ko-KR" altLang="en-US" dirty="0"/>
              <a:t> 사용하는 것이 가장 좋습니다</a:t>
            </a:r>
            <a:r>
              <a:rPr lang="en-US" altLang="ko-KR" dirty="0"/>
              <a:t>.</a:t>
            </a:r>
            <a:endParaRPr lang="en-KR" dirty="0"/>
          </a:p>
        </p:txBody>
      </p:sp>
    </p:spTree>
    <p:extLst>
      <p:ext uri="{BB962C8B-B14F-4D97-AF65-F5344CB8AC3E}">
        <p14:creationId xmlns:p14="http://schemas.microsoft.com/office/powerpoint/2010/main" val="32012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2FC2-69A6-568A-6128-9369A292A647}"/>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6892A6C4-B2BB-5AB1-E23A-6583DDBC66E4}"/>
              </a:ext>
            </a:extLst>
          </p:cNvPr>
          <p:cNvSpPr>
            <a:spLocks noGrp="1"/>
          </p:cNvSpPr>
          <p:nvPr>
            <p:ph idx="1"/>
          </p:nvPr>
        </p:nvSpPr>
        <p:spPr/>
        <p:txBody>
          <a:bodyPr>
            <a:normAutofit fontScale="92500" lnSpcReduction="20000"/>
          </a:bodyPr>
          <a:lstStyle/>
          <a:p>
            <a:r>
              <a:rPr lang="en-US" dirty="0"/>
              <a:t>Prometheus</a:t>
            </a:r>
            <a:r>
              <a:rPr lang="ko-KR" altLang="en-US" dirty="0"/>
              <a:t>는 기본적으로 모든 데이터를 시계열 로 저장합니다 </a:t>
            </a:r>
            <a:r>
              <a:rPr lang="en-US" altLang="ko-KR" dirty="0"/>
              <a:t>. </a:t>
            </a:r>
            <a:r>
              <a:rPr lang="ko-KR" altLang="en-US" dirty="0"/>
              <a:t>즉</a:t>
            </a:r>
            <a:r>
              <a:rPr lang="en-US" altLang="ko-KR" dirty="0"/>
              <a:t>, </a:t>
            </a:r>
            <a:r>
              <a:rPr lang="ko-KR" altLang="en-US" dirty="0"/>
              <a:t>동일한 </a:t>
            </a:r>
            <a:r>
              <a:rPr lang="ko-KR" altLang="en-US" dirty="0" err="1"/>
              <a:t>메트릭과</a:t>
            </a:r>
            <a:r>
              <a:rPr lang="ko-KR" altLang="en-US" dirty="0"/>
              <a:t> 레이블이 지정된 동일한 차원 세트에 속하는 타임스탬프 값의 스트림입니다</a:t>
            </a:r>
            <a:r>
              <a:rPr lang="en-US" altLang="ko-KR" dirty="0"/>
              <a:t>. </a:t>
            </a:r>
            <a:r>
              <a:rPr lang="ko-KR" altLang="en-US" dirty="0"/>
              <a:t>저장된 시계열 외에도 </a:t>
            </a:r>
            <a:r>
              <a:rPr lang="en-US" dirty="0"/>
              <a:t>Prometheus</a:t>
            </a:r>
            <a:r>
              <a:rPr lang="ko-KR" altLang="en-US" dirty="0"/>
              <a:t>는 쿼리 결과로 임시 파생 시계열을 생성할 수 있습니다</a:t>
            </a:r>
            <a:r>
              <a:rPr lang="en-US" altLang="ko-KR" dirty="0"/>
              <a:t>.</a:t>
            </a:r>
          </a:p>
          <a:p>
            <a:endParaRPr lang="en-US" dirty="0"/>
          </a:p>
          <a:p>
            <a:r>
              <a:rPr lang="ko-KR" altLang="en-US" dirty="0" err="1"/>
              <a:t>메트릭</a:t>
            </a:r>
            <a:r>
              <a:rPr lang="ko-KR" altLang="en-US" dirty="0"/>
              <a:t> 이름과 레이블 집합이 주어지면 시계열은 다음 표기법을 사용하여 자주 식별됩니다</a:t>
            </a:r>
            <a:r>
              <a:rPr lang="en-US" altLang="ko-KR" dirty="0"/>
              <a:t>.</a:t>
            </a:r>
          </a:p>
          <a:p>
            <a:r>
              <a:rPr lang="en-US" altLang="ko-KR" dirty="0"/>
              <a:t>&lt;</a:t>
            </a:r>
            <a:r>
              <a:rPr lang="en-US" dirty="0"/>
              <a:t>metric name&gt;{&lt;label name&gt;=&lt;label value&gt;, ...}</a:t>
            </a:r>
          </a:p>
          <a:p>
            <a:r>
              <a:rPr lang="en-US" dirty="0" err="1"/>
              <a:t>api_http_requests_total</a:t>
            </a:r>
            <a:r>
              <a:rPr lang="ko-KR" altLang="en-US" dirty="0"/>
              <a:t>예를 들어 </a:t>
            </a:r>
            <a:r>
              <a:rPr lang="ko-KR" altLang="en-US" dirty="0" err="1"/>
              <a:t>메트릭</a:t>
            </a:r>
            <a:r>
              <a:rPr lang="ko-KR" altLang="en-US" dirty="0"/>
              <a:t> 이름 과 레이블이 있는 시계열은 다음과 같이 작성할 수 있습니다 </a:t>
            </a:r>
            <a:r>
              <a:rPr lang="en-US" dirty="0"/>
              <a:t>method="</a:t>
            </a:r>
            <a:r>
              <a:rPr lang="en-US" dirty="0" err="1"/>
              <a:t>POST".handler</a:t>
            </a:r>
            <a:r>
              <a:rPr lang="en-US" dirty="0"/>
              <a:t>="/messages"</a:t>
            </a:r>
          </a:p>
          <a:p>
            <a:r>
              <a:rPr lang="en-US" dirty="0" err="1"/>
              <a:t>api_http_requests_total</a:t>
            </a:r>
            <a:r>
              <a:rPr lang="en-US" dirty="0"/>
              <a:t>{method="POST", handler="/messages"}</a:t>
            </a:r>
            <a:endParaRPr lang="en-KR" dirty="0"/>
          </a:p>
        </p:txBody>
      </p:sp>
    </p:spTree>
    <p:extLst>
      <p:ext uri="{BB962C8B-B14F-4D97-AF65-F5344CB8AC3E}">
        <p14:creationId xmlns:p14="http://schemas.microsoft.com/office/powerpoint/2010/main" val="256375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803E-0963-494E-0555-AB97D04CFA86}"/>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BF96D598-ED0F-741B-FA89-B0BFF34B1C88}"/>
              </a:ext>
            </a:extLst>
          </p:cNvPr>
          <p:cNvSpPr>
            <a:spLocks noGrp="1"/>
          </p:cNvSpPr>
          <p:nvPr>
            <p:ph idx="1"/>
          </p:nvPr>
        </p:nvSpPr>
        <p:spPr/>
        <p:txBody>
          <a:bodyPr>
            <a:normAutofit fontScale="77500" lnSpcReduction="20000"/>
          </a:bodyPr>
          <a:lstStyle/>
          <a:p>
            <a:r>
              <a:rPr lang="en-US" dirty="0"/>
              <a:t>Prometheus</a:t>
            </a:r>
            <a:r>
              <a:rPr lang="ko-KR" altLang="en-US" dirty="0"/>
              <a:t>는 사용자가 실시간으로 시계열 데이터를 선택하고 집계할 수 있는 </a:t>
            </a:r>
            <a:r>
              <a:rPr lang="en-US" dirty="0" err="1"/>
              <a:t>PromQL</a:t>
            </a:r>
            <a:r>
              <a:rPr lang="en-US" dirty="0"/>
              <a:t>(Prometheus </a:t>
            </a:r>
            <a:r>
              <a:rPr lang="ko-KR" altLang="en-US" dirty="0"/>
              <a:t>쿼리 언어</a:t>
            </a:r>
            <a:r>
              <a:rPr lang="en-US" altLang="ko-KR" dirty="0"/>
              <a:t>)</a:t>
            </a:r>
            <a:r>
              <a:rPr lang="ko-KR" altLang="en-US" dirty="0"/>
              <a:t>이라는 기능 쿼리 언어를 제공합니다</a:t>
            </a:r>
            <a:r>
              <a:rPr lang="en-US" altLang="ko-KR" dirty="0"/>
              <a:t>. </a:t>
            </a:r>
            <a:r>
              <a:rPr lang="ko-KR" altLang="en-US" dirty="0"/>
              <a:t>식의 결과는 그래프로 표시하거나 </a:t>
            </a:r>
            <a:r>
              <a:rPr lang="en-US" dirty="0"/>
              <a:t>Prometheus</a:t>
            </a:r>
            <a:r>
              <a:rPr lang="ko-KR" altLang="en-US" dirty="0"/>
              <a:t>의 식 브라우저에서 표 형식 데이터로 보거나 </a:t>
            </a:r>
            <a:r>
              <a:rPr lang="en-US" dirty="0"/>
              <a:t>HTTP API</a:t>
            </a:r>
            <a:r>
              <a:rPr lang="ko-KR" altLang="en-US" dirty="0" err="1"/>
              <a:t>를</a:t>
            </a:r>
            <a:r>
              <a:rPr lang="ko-KR" altLang="en-US" dirty="0"/>
              <a:t> 통해 외부 시스템에서 사용할 수 있습니다 </a:t>
            </a:r>
            <a:r>
              <a:rPr lang="en-US" altLang="ko-KR" dirty="0"/>
              <a:t>.</a:t>
            </a:r>
          </a:p>
          <a:p>
            <a:r>
              <a:rPr lang="en-US" dirty="0"/>
              <a:t>Expression language data types</a:t>
            </a:r>
          </a:p>
          <a:p>
            <a:r>
              <a:rPr lang="en-US" dirty="0"/>
              <a:t>In Prometheus's expression language, an expression or sub-expression can evaluate to one of four types:</a:t>
            </a:r>
          </a:p>
          <a:p>
            <a:r>
              <a:rPr lang="en-US" dirty="0"/>
              <a:t>Instant vector - a set of time series containing a single sample for each time series, all sharing the same timestamp</a:t>
            </a:r>
          </a:p>
          <a:p>
            <a:r>
              <a:rPr lang="en-US" dirty="0"/>
              <a:t>Range vector - a set of time series containing a range of data points over time for each time series</a:t>
            </a:r>
          </a:p>
          <a:p>
            <a:r>
              <a:rPr lang="en-US" dirty="0"/>
              <a:t>Scalar - a simple numeric floating point value</a:t>
            </a:r>
          </a:p>
          <a:p>
            <a:r>
              <a:rPr lang="en-US" dirty="0"/>
              <a:t>String - a simple string value; currently unused</a:t>
            </a:r>
          </a:p>
          <a:p>
            <a:endParaRPr lang="en-KR" dirty="0"/>
          </a:p>
        </p:txBody>
      </p:sp>
    </p:spTree>
    <p:extLst>
      <p:ext uri="{BB962C8B-B14F-4D97-AF65-F5344CB8AC3E}">
        <p14:creationId xmlns:p14="http://schemas.microsoft.com/office/powerpoint/2010/main" val="45040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B23F-F463-A34E-6A64-50B1E2C5E89F}"/>
              </a:ext>
            </a:extLst>
          </p:cNvPr>
          <p:cNvSpPr>
            <a:spLocks noGrp="1"/>
          </p:cNvSpPr>
          <p:nvPr>
            <p:ph type="title"/>
          </p:nvPr>
        </p:nvSpPr>
        <p:spPr/>
        <p:txBody>
          <a:bodyPr/>
          <a:lstStyle/>
          <a:p>
            <a:r>
              <a:rPr lang="en-US" altLang="ko-KR" dirty="0"/>
              <a:t>storage</a:t>
            </a:r>
            <a:endParaRPr lang="en-KR" dirty="0"/>
          </a:p>
        </p:txBody>
      </p:sp>
      <p:sp>
        <p:nvSpPr>
          <p:cNvPr id="3" name="Content Placeholder 2">
            <a:extLst>
              <a:ext uri="{FF2B5EF4-FFF2-40B4-BE49-F238E27FC236}">
                <a16:creationId xmlns:a16="http://schemas.microsoft.com/office/drawing/2014/main" id="{5F751E90-9D56-933B-FE6E-B347EB3FE203}"/>
              </a:ext>
            </a:extLst>
          </p:cNvPr>
          <p:cNvSpPr>
            <a:spLocks noGrp="1"/>
          </p:cNvSpPr>
          <p:nvPr>
            <p:ph idx="1"/>
          </p:nvPr>
        </p:nvSpPr>
        <p:spPr/>
        <p:txBody>
          <a:bodyPr>
            <a:normAutofit fontScale="85000" lnSpcReduction="10000"/>
          </a:bodyPr>
          <a:lstStyle/>
          <a:p>
            <a:r>
              <a:rPr lang="en-US" dirty="0"/>
              <a:t>Prometheus</a:t>
            </a:r>
            <a:r>
              <a:rPr lang="ko-KR" altLang="en-US" dirty="0"/>
              <a:t>에는 로컬 온디스크 시계열 데이터베이스가 포함되어 있지만 선택적으로 원격 스토리지 시스템과 통합할 수도 있습니다</a:t>
            </a:r>
            <a:r>
              <a:rPr lang="en-US" altLang="ko-KR" dirty="0"/>
              <a:t>.</a:t>
            </a:r>
          </a:p>
          <a:p>
            <a:r>
              <a:rPr lang="en-US" dirty="0"/>
              <a:t>Local Storage : Prometheus</a:t>
            </a:r>
            <a:r>
              <a:rPr lang="ko-KR" altLang="en-US" dirty="0"/>
              <a:t>의 로컬 시계열 데이터베이스는 데이터를 로컬 저장소에 매우 효율적인 맞춤형 형식으로 저장합니다</a:t>
            </a:r>
            <a:r>
              <a:rPr lang="en-US" altLang="ko-KR" dirty="0"/>
              <a:t>.</a:t>
            </a:r>
          </a:p>
          <a:p>
            <a:r>
              <a:rPr lang="en-US" dirty="0"/>
              <a:t>On-disk layout</a:t>
            </a:r>
          </a:p>
          <a:p>
            <a:r>
              <a:rPr lang="en-US" dirty="0"/>
              <a:t>Ingested samples are grouped into blocks of two hours. Each two-hour block consists of a directory containing a chunks subdirectory containing all the time series samples for that window of time, a metadata file, and an index file (which indexes metric names and labels to time series in the chunks directory). The samples in the chunks directory are grouped together into one or more segment files of up to 512MB each by default. When series are deleted via the API, deletion records are stored in separate tombstone files (instead of deleting the data immediately from the chunk segments).</a:t>
            </a:r>
          </a:p>
          <a:p>
            <a:endParaRPr lang="en-US" dirty="0"/>
          </a:p>
          <a:p>
            <a:pPr marL="0" indent="0">
              <a:buNone/>
            </a:pPr>
            <a:endParaRPr lang="en-US" dirty="0"/>
          </a:p>
          <a:p>
            <a:endParaRPr lang="en-KR" dirty="0"/>
          </a:p>
        </p:txBody>
      </p:sp>
    </p:spTree>
    <p:extLst>
      <p:ext uri="{BB962C8B-B14F-4D97-AF65-F5344CB8AC3E}">
        <p14:creationId xmlns:p14="http://schemas.microsoft.com/office/powerpoint/2010/main" val="270013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1DAD-B29B-79F0-211F-0DB60687F5F4}"/>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05273612-2BE0-87EC-CD87-98BD840A903D}"/>
              </a:ext>
            </a:extLst>
          </p:cNvPr>
          <p:cNvSpPr>
            <a:spLocks noGrp="1"/>
          </p:cNvSpPr>
          <p:nvPr>
            <p:ph idx="1"/>
          </p:nvPr>
        </p:nvSpPr>
        <p:spPr/>
        <p:txBody>
          <a:bodyPr/>
          <a:lstStyle/>
          <a:p>
            <a:r>
              <a:rPr lang="en-US" dirty="0"/>
              <a:t>Compaction</a:t>
            </a:r>
          </a:p>
          <a:p>
            <a:r>
              <a:rPr lang="en-US" dirty="0"/>
              <a:t>The initial two-hour blocks are eventually compacted into longer blocks in the background.</a:t>
            </a:r>
          </a:p>
          <a:p>
            <a:r>
              <a:rPr lang="en-US" dirty="0"/>
              <a:t>Compaction will create larger blocks containing data spanning up to 10% of the retention time, or 31 days, whichever is smaller.</a:t>
            </a:r>
          </a:p>
          <a:p>
            <a:endParaRPr lang="en-KR" dirty="0"/>
          </a:p>
        </p:txBody>
      </p:sp>
    </p:spTree>
    <p:extLst>
      <p:ext uri="{BB962C8B-B14F-4D97-AF65-F5344CB8AC3E}">
        <p14:creationId xmlns:p14="http://schemas.microsoft.com/office/powerpoint/2010/main" val="248801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F16-DF4A-0016-72C2-B17A4392E192}"/>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858A26ED-77C8-6A11-77F1-5F466357EE24}"/>
              </a:ext>
            </a:extLst>
          </p:cNvPr>
          <p:cNvSpPr>
            <a:spLocks noGrp="1"/>
          </p:cNvSpPr>
          <p:nvPr>
            <p:ph idx="1"/>
          </p:nvPr>
        </p:nvSpPr>
        <p:spPr/>
        <p:txBody>
          <a:bodyPr>
            <a:normAutofit fontScale="70000" lnSpcReduction="20000"/>
          </a:bodyPr>
          <a:lstStyle/>
          <a:p>
            <a:r>
              <a:rPr lang="en-US" dirty="0"/>
              <a:t>--</a:t>
            </a:r>
            <a:r>
              <a:rPr lang="en-US" dirty="0" err="1"/>
              <a:t>storage.tsdb.path</a:t>
            </a:r>
            <a:r>
              <a:rPr lang="en-US" dirty="0"/>
              <a:t>: Prometheus</a:t>
            </a:r>
            <a:r>
              <a:rPr lang="ko-KR" altLang="en-US" dirty="0"/>
              <a:t>가 데이터베이스를 작성하는 곳입니다</a:t>
            </a:r>
            <a:r>
              <a:rPr lang="en-US" altLang="ko-KR" dirty="0"/>
              <a:t>. </a:t>
            </a:r>
            <a:r>
              <a:rPr lang="ko-KR" altLang="en-US" dirty="0"/>
              <a:t>기본값은 입니다 </a:t>
            </a:r>
            <a:r>
              <a:rPr lang="en-US" dirty="0"/>
              <a:t>data/.</a:t>
            </a:r>
          </a:p>
          <a:p>
            <a:r>
              <a:rPr lang="en-US" dirty="0"/>
              <a:t>--</a:t>
            </a:r>
            <a:r>
              <a:rPr lang="en-US" dirty="0" err="1"/>
              <a:t>storage.tsdb.retention.time</a:t>
            </a:r>
            <a:r>
              <a:rPr lang="en-US" dirty="0"/>
              <a:t>: </a:t>
            </a:r>
            <a:r>
              <a:rPr lang="ko-KR" altLang="en-US" dirty="0"/>
              <a:t>오래된 데이터를 제거할 때</a:t>
            </a:r>
            <a:r>
              <a:rPr lang="en-US" altLang="ko-KR" dirty="0"/>
              <a:t>. </a:t>
            </a:r>
            <a:r>
              <a:rPr lang="ko-KR" altLang="en-US" dirty="0"/>
              <a:t>기본값은 입니다 </a:t>
            </a:r>
            <a:r>
              <a:rPr lang="en-US" altLang="ko-KR" dirty="0"/>
              <a:t>15</a:t>
            </a:r>
            <a:r>
              <a:rPr lang="en-US" dirty="0"/>
              <a:t>d. </a:t>
            </a:r>
            <a:r>
              <a:rPr lang="en-US" dirty="0" err="1"/>
              <a:t>storage.tsdb.retention</a:t>
            </a:r>
            <a:r>
              <a:rPr lang="ko-KR" altLang="en-US" dirty="0"/>
              <a:t>이 플래그가 기본값 이외의 값으로 설정된 경우 재정의합니다 </a:t>
            </a:r>
            <a:r>
              <a:rPr lang="en-US" altLang="ko-KR" dirty="0"/>
              <a:t>.</a:t>
            </a:r>
          </a:p>
          <a:p>
            <a:r>
              <a:rPr lang="en-US" altLang="ko-KR" dirty="0"/>
              <a:t>--</a:t>
            </a:r>
            <a:r>
              <a:rPr lang="en-US" dirty="0" err="1"/>
              <a:t>storage.tsdb.retention.size</a:t>
            </a:r>
            <a:r>
              <a:rPr lang="en-US" dirty="0"/>
              <a:t>: </a:t>
            </a:r>
            <a:r>
              <a:rPr lang="ko-KR" altLang="en-US" dirty="0"/>
              <a:t>보관할 스토리지 블록의 최대 바이트 수입니다</a:t>
            </a:r>
            <a:r>
              <a:rPr lang="en-US" altLang="ko-KR" dirty="0"/>
              <a:t>. </a:t>
            </a:r>
            <a:r>
              <a:rPr lang="ko-KR" altLang="en-US" dirty="0"/>
              <a:t>가장 오래된 데이터가 먼저 제거됩니다</a:t>
            </a:r>
            <a:r>
              <a:rPr lang="en-US" altLang="ko-KR" dirty="0"/>
              <a:t>. </a:t>
            </a:r>
            <a:r>
              <a:rPr lang="ko-KR" altLang="en-US" dirty="0"/>
              <a:t>기본값은 비활성화 </a:t>
            </a:r>
            <a:r>
              <a:rPr lang="en-US" altLang="ko-KR" dirty="0"/>
              <a:t>0</a:t>
            </a:r>
            <a:r>
              <a:rPr lang="ko-KR" altLang="en-US" dirty="0"/>
              <a:t>또는 </a:t>
            </a:r>
            <a:r>
              <a:rPr lang="ko-KR" altLang="en-US" dirty="0" err="1"/>
              <a:t>비활성화입니다</a:t>
            </a:r>
            <a:r>
              <a:rPr lang="en-US" altLang="ko-KR" dirty="0"/>
              <a:t>. </a:t>
            </a:r>
            <a:r>
              <a:rPr lang="ko-KR" altLang="en-US" dirty="0"/>
              <a:t>지원되는 단위</a:t>
            </a:r>
            <a:r>
              <a:rPr lang="en-US" altLang="ko-KR" dirty="0"/>
              <a:t>: </a:t>
            </a:r>
            <a:r>
              <a:rPr lang="en-US" dirty="0"/>
              <a:t>B, KB, MB, GB, TB, PB, EB. </a:t>
            </a:r>
            <a:r>
              <a:rPr lang="ko-KR" altLang="en-US" dirty="0"/>
              <a:t>예</a:t>
            </a:r>
            <a:r>
              <a:rPr lang="en-US" altLang="ko-KR" dirty="0"/>
              <a:t>: "512</a:t>
            </a:r>
            <a:r>
              <a:rPr lang="en-US" dirty="0"/>
              <a:t>MB". 2</a:t>
            </a:r>
            <a:r>
              <a:rPr lang="ko-KR" altLang="en-US" dirty="0"/>
              <a:t>의 거듭제곱을 기반으로 하므로 </a:t>
            </a:r>
            <a:r>
              <a:rPr lang="en-US" altLang="ko-KR" dirty="0"/>
              <a:t>1</a:t>
            </a:r>
            <a:r>
              <a:rPr lang="en-US" dirty="0"/>
              <a:t>KB</a:t>
            </a:r>
            <a:r>
              <a:rPr lang="ko-KR" altLang="en-US" dirty="0"/>
              <a:t>는 </a:t>
            </a:r>
            <a:r>
              <a:rPr lang="en-US" altLang="ko-KR" dirty="0"/>
              <a:t>1024</a:t>
            </a:r>
            <a:r>
              <a:rPr lang="en-US" dirty="0"/>
              <a:t>B</a:t>
            </a:r>
            <a:r>
              <a:rPr lang="ko-KR" altLang="en-US" dirty="0"/>
              <a:t>입니다</a:t>
            </a:r>
            <a:r>
              <a:rPr lang="en-US" altLang="ko-KR" dirty="0"/>
              <a:t>. </a:t>
            </a:r>
            <a:r>
              <a:rPr lang="en-US" dirty="0"/>
              <a:t>WAL </a:t>
            </a:r>
            <a:r>
              <a:rPr lang="ko-KR" altLang="en-US" dirty="0"/>
              <a:t>및 </a:t>
            </a:r>
            <a:r>
              <a:rPr lang="en-US" dirty="0"/>
              <a:t>m-</a:t>
            </a:r>
            <a:r>
              <a:rPr lang="ko-KR" altLang="en-US" dirty="0"/>
              <a:t>매핑 </a:t>
            </a:r>
            <a:r>
              <a:rPr lang="ko-KR" altLang="en-US" dirty="0" err="1"/>
              <a:t>청크가</a:t>
            </a:r>
            <a:r>
              <a:rPr lang="ko-KR" altLang="en-US" dirty="0"/>
              <a:t> 총 크기로 계산되지만 이 보존을 유지하기 위해 영구 블록만 삭제됩니다</a:t>
            </a:r>
            <a:r>
              <a:rPr lang="en-US" altLang="ko-KR" dirty="0"/>
              <a:t>. </a:t>
            </a:r>
            <a:r>
              <a:rPr lang="en-US" dirty="0" err="1"/>
              <a:t>wal</a:t>
            </a:r>
            <a:r>
              <a:rPr lang="ko-KR" altLang="en-US" dirty="0"/>
              <a:t>따라서 디스크에 대한 최소 요구 사항은 </a:t>
            </a:r>
            <a:r>
              <a:rPr lang="en-US" altLang="ko-KR" dirty="0"/>
              <a:t>(</a:t>
            </a:r>
            <a:r>
              <a:rPr lang="en-US" dirty="0"/>
              <a:t>WAL </a:t>
            </a:r>
            <a:r>
              <a:rPr lang="ko-KR" altLang="en-US" dirty="0"/>
              <a:t>및 체크포인트</a:t>
            </a:r>
            <a:r>
              <a:rPr lang="en-US" altLang="ko-KR" dirty="0"/>
              <a:t>) </a:t>
            </a:r>
            <a:r>
              <a:rPr lang="ko-KR" altLang="en-US" dirty="0"/>
              <a:t>및 </a:t>
            </a:r>
            <a:r>
              <a:rPr lang="en-US" dirty="0" err="1"/>
              <a:t>chunks_head</a:t>
            </a:r>
            <a:r>
              <a:rPr lang="en-US" dirty="0"/>
              <a:t>(m-</a:t>
            </a:r>
            <a:r>
              <a:rPr lang="ko-KR" altLang="en-US" dirty="0" err="1"/>
              <a:t>매핑된</a:t>
            </a:r>
            <a:r>
              <a:rPr lang="ko-KR" altLang="en-US" dirty="0"/>
              <a:t> 헤드 </a:t>
            </a:r>
            <a:r>
              <a:rPr lang="ko-KR" altLang="en-US" dirty="0" err="1"/>
              <a:t>청크</a:t>
            </a:r>
            <a:r>
              <a:rPr lang="en-US" altLang="ko-KR" dirty="0"/>
              <a:t>) </a:t>
            </a:r>
            <a:r>
              <a:rPr lang="ko-KR" altLang="en-US" dirty="0"/>
              <a:t>디렉토리가 결합된 최대 공간입니다 </a:t>
            </a:r>
            <a:r>
              <a:rPr lang="en-US" altLang="ko-KR" dirty="0"/>
              <a:t>(2</a:t>
            </a:r>
            <a:r>
              <a:rPr lang="ko-KR" altLang="en-US" dirty="0"/>
              <a:t>시간마다 최대</a:t>
            </a:r>
            <a:r>
              <a:rPr lang="en-US" altLang="ko-KR" dirty="0"/>
              <a:t>).</a:t>
            </a:r>
          </a:p>
          <a:p>
            <a:r>
              <a:rPr lang="en-US" altLang="ko-KR" dirty="0"/>
              <a:t>--</a:t>
            </a:r>
            <a:r>
              <a:rPr lang="en-US" dirty="0" err="1"/>
              <a:t>storage.tsdb.retention</a:t>
            </a:r>
            <a:r>
              <a:rPr lang="en-US" dirty="0"/>
              <a:t>: </a:t>
            </a:r>
            <a:r>
              <a:rPr lang="ko-KR" altLang="en-US" dirty="0"/>
              <a:t>에 찬성하여 더 이상 사용되지 않습니다 </a:t>
            </a:r>
            <a:r>
              <a:rPr lang="en-US" dirty="0" err="1"/>
              <a:t>storage.tsdb.retention.time</a:t>
            </a:r>
            <a:r>
              <a:rPr lang="en-US" dirty="0"/>
              <a:t>.</a:t>
            </a:r>
          </a:p>
          <a:p>
            <a:r>
              <a:rPr lang="en-US" dirty="0"/>
              <a:t>--</a:t>
            </a:r>
            <a:r>
              <a:rPr lang="en-US" dirty="0" err="1"/>
              <a:t>storage.tsdb.wal</a:t>
            </a:r>
            <a:r>
              <a:rPr lang="en-US" dirty="0"/>
              <a:t>-compression: </a:t>
            </a:r>
            <a:r>
              <a:rPr lang="ko-KR" altLang="en-US" dirty="0"/>
              <a:t>미리 쓰기 로그</a:t>
            </a:r>
            <a:r>
              <a:rPr lang="en-US" altLang="ko-KR" dirty="0"/>
              <a:t>(</a:t>
            </a:r>
            <a:r>
              <a:rPr lang="en-US" dirty="0"/>
              <a:t>WAL)</a:t>
            </a:r>
            <a:r>
              <a:rPr lang="ko-KR" altLang="en-US" dirty="0"/>
              <a:t>의 압축을 활성화합니다</a:t>
            </a:r>
            <a:r>
              <a:rPr lang="en-US" altLang="ko-KR" dirty="0"/>
              <a:t>. </a:t>
            </a:r>
            <a:r>
              <a:rPr lang="ko-KR" altLang="en-US" dirty="0"/>
              <a:t>데이터에 따라 약간의 추가 </a:t>
            </a:r>
            <a:r>
              <a:rPr lang="en-US" dirty="0"/>
              <a:t>CPU </a:t>
            </a:r>
            <a:r>
              <a:rPr lang="ko-KR" altLang="en-US" dirty="0"/>
              <a:t>부하로 </a:t>
            </a:r>
            <a:r>
              <a:rPr lang="en-US" dirty="0"/>
              <a:t>WAL </a:t>
            </a:r>
            <a:r>
              <a:rPr lang="ko-KR" altLang="en-US" dirty="0"/>
              <a:t>크기가 절반으로 줄어들 것으로 예상할 수 있습니다</a:t>
            </a:r>
            <a:r>
              <a:rPr lang="en-US" altLang="ko-KR" dirty="0"/>
              <a:t>. </a:t>
            </a:r>
            <a:r>
              <a:rPr lang="ko-KR" altLang="en-US" dirty="0"/>
              <a:t>이 플래그는 </a:t>
            </a:r>
            <a:r>
              <a:rPr lang="en-US" altLang="ko-KR" dirty="0"/>
              <a:t>2.11.0</a:t>
            </a:r>
            <a:r>
              <a:rPr lang="ko-KR" altLang="en-US" dirty="0"/>
              <a:t>에서 도입되었으며 </a:t>
            </a:r>
            <a:r>
              <a:rPr lang="en-US" altLang="ko-KR" dirty="0"/>
              <a:t>2.20.0</a:t>
            </a:r>
            <a:r>
              <a:rPr lang="ko-KR" altLang="en-US" dirty="0"/>
              <a:t>에서 기본적으로 활성화되었습니다</a:t>
            </a:r>
            <a:r>
              <a:rPr lang="en-US" altLang="ko-KR" dirty="0"/>
              <a:t>. </a:t>
            </a:r>
            <a:r>
              <a:rPr lang="ko-KR" altLang="en-US" dirty="0"/>
              <a:t>일단 활성화되면 </a:t>
            </a:r>
            <a:r>
              <a:rPr lang="en-US" dirty="0"/>
              <a:t>Prometheus</a:t>
            </a:r>
            <a:r>
              <a:rPr lang="ko-KR" altLang="en-US" dirty="0" err="1"/>
              <a:t>를</a:t>
            </a:r>
            <a:r>
              <a:rPr lang="ko-KR" altLang="en-US" dirty="0"/>
              <a:t> </a:t>
            </a:r>
            <a:r>
              <a:rPr lang="en-US" altLang="ko-KR" dirty="0"/>
              <a:t>2.11.0 </a:t>
            </a:r>
            <a:r>
              <a:rPr lang="ko-KR" altLang="en-US" dirty="0"/>
              <a:t>이하 버전으로 </a:t>
            </a:r>
            <a:r>
              <a:rPr lang="ko-KR" altLang="en-US" dirty="0" err="1"/>
              <a:t>다운그레이드하려면</a:t>
            </a:r>
            <a:r>
              <a:rPr lang="ko-KR" altLang="en-US" dirty="0"/>
              <a:t> </a:t>
            </a:r>
            <a:r>
              <a:rPr lang="en-US" dirty="0"/>
              <a:t>WAL</a:t>
            </a:r>
            <a:r>
              <a:rPr lang="ko-KR" altLang="en-US" dirty="0"/>
              <a:t>을 삭제해야 합니다</a:t>
            </a:r>
            <a:r>
              <a:rPr lang="en-US" altLang="ko-KR" dirty="0"/>
              <a:t>.</a:t>
            </a:r>
          </a:p>
          <a:p>
            <a:endParaRPr lang="en-KR" dirty="0"/>
          </a:p>
        </p:txBody>
      </p:sp>
    </p:spTree>
    <p:extLst>
      <p:ext uri="{BB962C8B-B14F-4D97-AF65-F5344CB8AC3E}">
        <p14:creationId xmlns:p14="http://schemas.microsoft.com/office/powerpoint/2010/main" val="3857628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75DD-5B0E-553F-E988-0DA3B7C6906F}"/>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99303087-13B3-5F9A-9A71-EDD1AE3AE11B}"/>
              </a:ext>
            </a:extLst>
          </p:cNvPr>
          <p:cNvSpPr>
            <a:spLocks noGrp="1"/>
          </p:cNvSpPr>
          <p:nvPr>
            <p:ph idx="1"/>
          </p:nvPr>
        </p:nvSpPr>
        <p:spPr/>
        <p:txBody>
          <a:bodyPr/>
          <a:lstStyle/>
          <a:p>
            <a:pPr algn="l"/>
            <a:r>
              <a:rPr lang="en-US" b="0" i="0" dirty="0">
                <a:solidFill>
                  <a:srgbClr val="333333"/>
                </a:solidFill>
                <a:effectLst/>
                <a:latin typeface="Open Sans Light" pitchFamily="2" charset="0"/>
              </a:rPr>
              <a:t>Prometheus</a:t>
            </a:r>
            <a:r>
              <a:rPr lang="ko-KR" altLang="en-US" b="0" i="0" dirty="0">
                <a:solidFill>
                  <a:srgbClr val="333333"/>
                </a:solidFill>
                <a:effectLst/>
                <a:latin typeface="Open Sans Light" pitchFamily="2" charset="0"/>
              </a:rPr>
              <a:t>는 </a:t>
            </a:r>
            <a:r>
              <a:rPr lang="ko-KR" altLang="en-US" b="0" i="0" dirty="0" err="1">
                <a:solidFill>
                  <a:srgbClr val="333333"/>
                </a:solidFill>
                <a:effectLst/>
                <a:latin typeface="Open Sans Light" pitchFamily="2" charset="0"/>
              </a:rPr>
              <a:t>샘플당</a:t>
            </a:r>
            <a:r>
              <a:rPr lang="ko-KR" altLang="en-US" b="0" i="0" dirty="0">
                <a:solidFill>
                  <a:srgbClr val="333333"/>
                </a:solidFill>
                <a:effectLst/>
                <a:latin typeface="Open Sans Light" pitchFamily="2" charset="0"/>
              </a:rPr>
              <a:t> 평균 </a:t>
            </a:r>
            <a:r>
              <a:rPr lang="en-US" altLang="ko-KR" b="0" i="0" dirty="0">
                <a:solidFill>
                  <a:srgbClr val="333333"/>
                </a:solidFill>
                <a:effectLst/>
                <a:latin typeface="Open Sans Light" pitchFamily="2" charset="0"/>
              </a:rPr>
              <a:t>1-2</a:t>
            </a:r>
            <a:r>
              <a:rPr lang="ko-KR" altLang="en-US" b="0" i="0" dirty="0">
                <a:solidFill>
                  <a:srgbClr val="333333"/>
                </a:solidFill>
                <a:effectLst/>
                <a:latin typeface="Open Sans Light" pitchFamily="2" charset="0"/>
              </a:rPr>
              <a:t>바이트만 저장합니다</a:t>
            </a:r>
            <a:r>
              <a:rPr lang="en-US" altLang="ko-KR" b="0" i="0" dirty="0">
                <a:solidFill>
                  <a:srgbClr val="333333"/>
                </a:solidFill>
                <a:effectLst/>
                <a:latin typeface="Open Sans Light" pitchFamily="2" charset="0"/>
              </a:rPr>
              <a:t>. </a:t>
            </a:r>
            <a:r>
              <a:rPr lang="ko-KR" altLang="en-US" b="0" i="0" dirty="0">
                <a:solidFill>
                  <a:srgbClr val="333333"/>
                </a:solidFill>
                <a:effectLst/>
                <a:latin typeface="Open Sans Light" pitchFamily="2" charset="0"/>
              </a:rPr>
              <a:t>따라서 </a:t>
            </a:r>
            <a:r>
              <a:rPr lang="en-US" b="0" i="0" dirty="0">
                <a:solidFill>
                  <a:srgbClr val="333333"/>
                </a:solidFill>
                <a:effectLst/>
                <a:latin typeface="Open Sans Light" pitchFamily="2" charset="0"/>
              </a:rPr>
              <a:t>Prometheus </a:t>
            </a:r>
            <a:r>
              <a:rPr lang="ko-KR" altLang="en-US" b="0" i="0" dirty="0">
                <a:solidFill>
                  <a:srgbClr val="333333"/>
                </a:solidFill>
                <a:effectLst/>
                <a:latin typeface="Open Sans Light" pitchFamily="2" charset="0"/>
              </a:rPr>
              <a:t>서버의 용량을 계획하려면 대략적인 공식을 사용할 수 있습니다</a:t>
            </a:r>
            <a:r>
              <a:rPr lang="en-US" altLang="ko-KR" b="0" i="0" dirty="0">
                <a:solidFill>
                  <a:srgbClr val="333333"/>
                </a:solidFill>
                <a:effectLst/>
                <a:latin typeface="Open Sans Light" pitchFamily="2" charset="0"/>
              </a:rPr>
              <a:t>.</a:t>
            </a:r>
          </a:p>
          <a:p>
            <a:r>
              <a:rPr lang="en-US" dirty="0" err="1"/>
              <a:t>needed_disk_space</a:t>
            </a:r>
            <a:r>
              <a:rPr lang="en-US" dirty="0"/>
              <a:t> = </a:t>
            </a:r>
            <a:r>
              <a:rPr lang="en-US" dirty="0" err="1"/>
              <a:t>retention_time_seconds</a:t>
            </a:r>
            <a:r>
              <a:rPr lang="en-US" dirty="0"/>
              <a:t> * </a:t>
            </a:r>
            <a:r>
              <a:rPr lang="en-US" dirty="0" err="1"/>
              <a:t>ingested_samples_per_second</a:t>
            </a:r>
            <a:r>
              <a:rPr lang="en-US" dirty="0"/>
              <a:t> * </a:t>
            </a:r>
            <a:r>
              <a:rPr lang="en-US" dirty="0" err="1"/>
              <a:t>bytes_per_sample</a:t>
            </a:r>
            <a:endParaRPr lang="en-KR" dirty="0"/>
          </a:p>
        </p:txBody>
      </p:sp>
    </p:spTree>
    <p:extLst>
      <p:ext uri="{BB962C8B-B14F-4D97-AF65-F5344CB8AC3E}">
        <p14:creationId xmlns:p14="http://schemas.microsoft.com/office/powerpoint/2010/main" val="95382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0F2A14-8C9B-4888-7322-96F5C6450464}"/>
              </a:ext>
            </a:extLst>
          </p:cNvPr>
          <p:cNvPicPr>
            <a:picLocks noChangeAspect="1"/>
          </p:cNvPicPr>
          <p:nvPr/>
        </p:nvPicPr>
        <p:blipFill>
          <a:blip r:embed="rId2"/>
          <a:stretch>
            <a:fillRect/>
          </a:stretch>
        </p:blipFill>
        <p:spPr>
          <a:xfrm>
            <a:off x="2209800" y="851898"/>
            <a:ext cx="7772400" cy="5154204"/>
          </a:xfrm>
          <a:prstGeom prst="rect">
            <a:avLst/>
          </a:prstGeom>
        </p:spPr>
      </p:pic>
      <p:sp>
        <p:nvSpPr>
          <p:cNvPr id="2" name="Text Placeholder 5">
            <a:extLst>
              <a:ext uri="{FF2B5EF4-FFF2-40B4-BE49-F238E27FC236}">
                <a16:creationId xmlns:a16="http://schemas.microsoft.com/office/drawing/2014/main" id="{07365A83-8F08-C3DA-932F-C71C27C6A8AC}"/>
              </a:ext>
            </a:extLst>
          </p:cNvPr>
          <p:cNvSpPr txBox="1">
            <a:spLocks/>
          </p:cNvSpPr>
          <p:nvPr/>
        </p:nvSpPr>
        <p:spPr>
          <a:xfrm>
            <a:off x="381000" y="220980"/>
            <a:ext cx="6667500" cy="228600"/>
          </a:xfrm>
          <a:prstGeom prst="rect">
            <a:avLst/>
          </a:prstGeom>
        </p:spPr>
        <p:txBody>
          <a:bodyPr vert="horz" lIns="0" tIns="0" rIns="0" bIns="0" rtlCol="0" anchor="t">
            <a:noAutofit/>
          </a:bodyPr>
          <a:lstStyle>
            <a:lvl1pPr marL="0" indent="0" algn="l" defTabSz="914363" rtl="0" eaLnBrk="1" latinLnBrk="0" hangingPunct="1">
              <a:lnSpc>
                <a:spcPct val="105000"/>
              </a:lnSpc>
              <a:spcBef>
                <a:spcPts val="500"/>
              </a:spcBef>
              <a:buFontTx/>
              <a:buNone/>
              <a:tabLst/>
              <a:defRPr sz="1333" b="0" i="0" kern="1200">
                <a:solidFill>
                  <a:schemeClr val="accent1"/>
                </a:solidFill>
                <a:latin typeface="IBM Plex Sans" charset="0"/>
                <a:ea typeface="IBM Plex Sans" charset="0"/>
                <a:cs typeface="IBM Plex Sans" charset="0"/>
              </a:defRPr>
            </a:lvl1pPr>
            <a:lvl2pPr marL="190492" indent="-190492" algn="l" defTabSz="914363" rtl="0" eaLnBrk="1" latinLnBrk="0" hangingPunct="1">
              <a:lnSpc>
                <a:spcPct val="105000"/>
              </a:lnSpc>
              <a:spcBef>
                <a:spcPts val="500"/>
              </a:spcBef>
              <a:buFont typeface="Wingdings" panose="05000000000000000000" pitchFamily="2" charset="2"/>
              <a:buChar char="§"/>
              <a:defRPr lang="en-US" sz="1333" b="0" i="0" kern="1200">
                <a:solidFill>
                  <a:schemeClr val="accent1"/>
                </a:solidFill>
                <a:latin typeface="IBM Plex Sans" charset="0"/>
                <a:ea typeface="IBM Plex Sans" charset="0"/>
                <a:cs typeface="IBM Plex Sans" charset="0"/>
              </a:defRPr>
            </a:lvl2pPr>
            <a:lvl3pPr marL="380985" indent="-190492" algn="l" defTabSz="914363" rtl="0" eaLnBrk="1" latinLnBrk="0" hangingPunct="1">
              <a:lnSpc>
                <a:spcPct val="105000"/>
              </a:lnSpc>
              <a:spcBef>
                <a:spcPts val="500"/>
              </a:spcBef>
              <a:buSzPct val="80000"/>
              <a:buFont typeface="Arial" panose="020B0604020202020204" pitchFamily="34" charset="0"/>
              <a:buChar char="–"/>
              <a:defRPr lang="en-US" sz="1333" b="0" i="0" kern="1200">
                <a:solidFill>
                  <a:schemeClr val="accent1"/>
                </a:solidFill>
                <a:latin typeface="IBM Plex Sans" charset="0"/>
                <a:ea typeface="IBM Plex Sans" charset="0"/>
                <a:cs typeface="IBM Plex Sans" charset="0"/>
              </a:defRPr>
            </a:lvl3pPr>
            <a:lvl4pPr marL="571477" indent="-190492" algn="l" defTabSz="914363" rtl="0" eaLnBrk="1" latinLnBrk="0" hangingPunct="1">
              <a:lnSpc>
                <a:spcPct val="105000"/>
              </a:lnSpc>
              <a:spcBef>
                <a:spcPts val="500"/>
              </a:spcBef>
              <a:buFont typeface="Arial" panose="020B0604020202020204" pitchFamily="34" charset="0"/>
              <a:buChar char="•"/>
              <a:defRPr lang="en-US" sz="1333" b="0" i="0" kern="1200">
                <a:solidFill>
                  <a:schemeClr val="accent1"/>
                </a:solidFill>
                <a:latin typeface="IBM Plex Sans" charset="0"/>
                <a:ea typeface="IBM Plex Sans" charset="0"/>
                <a:cs typeface="IBM Plex Sans" charset="0"/>
              </a:defRPr>
            </a:lvl4pPr>
            <a:lvl5pPr marL="761970" indent="-190492" algn="l" defTabSz="914363" rtl="0" eaLnBrk="1" latinLnBrk="0" hangingPunct="1">
              <a:lnSpc>
                <a:spcPct val="105000"/>
              </a:lnSpc>
              <a:spcBef>
                <a:spcPts val="500"/>
              </a:spcBef>
              <a:buSzPct val="80000"/>
              <a:buFont typeface="Arial" panose="020B0604020202020204" pitchFamily="34" charset="0"/>
              <a:buChar char="–"/>
              <a:defRPr lang="en-US" sz="1667" b="0" i="0" kern="1200" dirty="0">
                <a:solidFill>
                  <a:schemeClr val="tx1"/>
                </a:solidFill>
                <a:latin typeface="IBM Plex Sans" charset="0"/>
                <a:ea typeface="IBM Plex Sans" charset="0"/>
                <a:cs typeface="IBM Plex Sans" charset="0"/>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0" hangingPunct="1">
              <a:lnSpc>
                <a:spcPct val="105000"/>
              </a:lnSpc>
              <a:spcBef>
                <a:spcPts val="500"/>
              </a:spcBef>
              <a:spcAft>
                <a:spcPts val="0"/>
              </a:spcAft>
              <a:buClrTx/>
              <a:buSzTx/>
              <a:buFontTx/>
              <a:buNone/>
              <a:tabLst/>
              <a:defRPr/>
            </a:pPr>
            <a:r>
              <a:rPr lang="en-US" altLang="ko-KR" dirty="0">
                <a:solidFill>
                  <a:srgbClr val="0F6DFF"/>
                </a:solidFill>
              </a:rPr>
              <a:t>Types</a:t>
            </a:r>
            <a:r>
              <a:rPr lang="ko-KR" altLang="en-US" dirty="0">
                <a:solidFill>
                  <a:srgbClr val="0F6DFF"/>
                </a:solidFill>
              </a:rPr>
              <a:t> </a:t>
            </a:r>
            <a:r>
              <a:rPr lang="en-US" altLang="ko-KR" dirty="0">
                <a:solidFill>
                  <a:srgbClr val="0F6DFF"/>
                </a:solidFill>
              </a:rPr>
              <a:t>of</a:t>
            </a:r>
            <a:r>
              <a:rPr lang="ko-KR" altLang="en-US" dirty="0">
                <a:solidFill>
                  <a:srgbClr val="0F6DFF"/>
                </a:solidFill>
              </a:rPr>
              <a:t> </a:t>
            </a:r>
            <a:r>
              <a:rPr lang="en-US" altLang="ko-KR" dirty="0">
                <a:solidFill>
                  <a:srgbClr val="0F6DFF"/>
                </a:solidFill>
              </a:rPr>
              <a:t>monitoring</a:t>
            </a:r>
            <a:endParaRPr kumimoji="0" lang="en-US" sz="1333" b="0" i="0" u="none" strike="noStrike" kern="1200" cap="none" spc="0" normalizeH="0" baseline="0" noProof="0" dirty="0">
              <a:ln>
                <a:noFill/>
              </a:ln>
              <a:solidFill>
                <a:srgbClr val="0F6DFF"/>
              </a:solidFill>
              <a:effectLst/>
              <a:uLnTx/>
              <a:uFillTx/>
              <a:latin typeface="IBM Plex Sans" charset="0"/>
            </a:endParaRPr>
          </a:p>
        </p:txBody>
      </p:sp>
    </p:spTree>
    <p:extLst>
      <p:ext uri="{BB962C8B-B14F-4D97-AF65-F5344CB8AC3E}">
        <p14:creationId xmlns:p14="http://schemas.microsoft.com/office/powerpoint/2010/main" val="274736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A7A0-3FC5-3144-0310-62E4A2CFF655}"/>
              </a:ext>
            </a:extLst>
          </p:cNvPr>
          <p:cNvSpPr>
            <a:spLocks noGrp="1"/>
          </p:cNvSpPr>
          <p:nvPr>
            <p:ph type="title"/>
          </p:nvPr>
        </p:nvSpPr>
        <p:spPr/>
        <p:txBody>
          <a:bodyPr/>
          <a:lstStyle/>
          <a:p>
            <a:endParaRPr lang="en-KR"/>
          </a:p>
        </p:txBody>
      </p:sp>
      <p:sp>
        <p:nvSpPr>
          <p:cNvPr id="3" name="Content Placeholder 2">
            <a:extLst>
              <a:ext uri="{FF2B5EF4-FFF2-40B4-BE49-F238E27FC236}">
                <a16:creationId xmlns:a16="http://schemas.microsoft.com/office/drawing/2014/main" id="{A5656B99-93CA-3271-A1AA-59BD5AB4CF90}"/>
              </a:ext>
            </a:extLst>
          </p:cNvPr>
          <p:cNvSpPr>
            <a:spLocks noGrp="1"/>
          </p:cNvSpPr>
          <p:nvPr>
            <p:ph idx="1"/>
          </p:nvPr>
        </p:nvSpPr>
        <p:spPr/>
        <p:txBody>
          <a:bodyPr/>
          <a:lstStyle/>
          <a:p>
            <a:endParaRPr lang="en-KR"/>
          </a:p>
        </p:txBody>
      </p:sp>
    </p:spTree>
    <p:extLst>
      <p:ext uri="{BB962C8B-B14F-4D97-AF65-F5344CB8AC3E}">
        <p14:creationId xmlns:p14="http://schemas.microsoft.com/office/powerpoint/2010/main" val="340251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13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5000F-80F0-F66F-2556-50A185E0B738}"/>
              </a:ext>
            </a:extLst>
          </p:cNvPr>
          <p:cNvSpPr>
            <a:spLocks noGrp="1"/>
          </p:cNvSpPr>
          <p:nvPr>
            <p:ph idx="1"/>
          </p:nvPr>
        </p:nvSpPr>
        <p:spPr/>
        <p:txBody>
          <a:bodyPr>
            <a:normAutofit/>
          </a:bodyPr>
          <a:lstStyle/>
          <a:p>
            <a:pPr algn="l">
              <a:lnSpc>
                <a:spcPct val="150000"/>
              </a:lnSpc>
            </a:pPr>
            <a:r>
              <a:rPr lang="ko-KR" altLang="en-US" sz="1400" b="0" i="0" dirty="0">
                <a:solidFill>
                  <a:srgbClr val="374151"/>
                </a:solidFill>
                <a:effectLst/>
                <a:latin typeface="Open Sans Light" pitchFamily="2" charset="0"/>
                <a:cs typeface="Open Sans Light" pitchFamily="2" charset="0"/>
              </a:rPr>
              <a:t>시스템 모니터링은 네트워크의 물리적 계층에 있는 인프라 구성 요소의 성능을 평가합니다</a:t>
            </a:r>
            <a:r>
              <a:rPr lang="en-US" altLang="ko-KR" sz="1400" b="0" i="0" dirty="0">
                <a:solidFill>
                  <a:srgbClr val="374151"/>
                </a:solidFill>
                <a:effectLst/>
                <a:latin typeface="Open Sans Light" pitchFamily="2" charset="0"/>
                <a:ea typeface="Open Sans Light" pitchFamily="2" charset="0"/>
                <a:cs typeface="Open Sans Light" pitchFamily="2" charset="0"/>
              </a:rPr>
              <a:t>:</a:t>
            </a:r>
          </a:p>
          <a:p>
            <a:pPr algn="l">
              <a:lnSpc>
                <a:spcPct val="150000"/>
              </a:lnSpc>
            </a:pPr>
            <a:r>
              <a:rPr lang="ko-KR" altLang="en-US" sz="1400" b="0" i="0" dirty="0">
                <a:solidFill>
                  <a:srgbClr val="374151"/>
                </a:solidFill>
                <a:effectLst/>
                <a:latin typeface="Open Sans Light" pitchFamily="2" charset="0"/>
                <a:cs typeface="Open Sans Light" pitchFamily="2" charset="0"/>
              </a:rPr>
              <a:t>각 서버는 개별적으로 모니터링되며</a:t>
            </a:r>
            <a:r>
              <a:rPr lang="en-US" altLang="ko-KR" sz="1400" b="0" i="0" dirty="0">
                <a:solidFill>
                  <a:srgbClr val="374151"/>
                </a:solidFill>
                <a:effectLst/>
                <a:latin typeface="Open Sans Light" pitchFamily="2" charset="0"/>
                <a:ea typeface="Open Sans Light" pitchFamily="2" charset="0"/>
                <a:cs typeface="Open Sans Light" pitchFamily="2" charset="0"/>
              </a:rPr>
              <a:t>, </a:t>
            </a:r>
            <a:r>
              <a:rPr lang="ko-KR" altLang="en-US" sz="1400" b="0" i="0" dirty="0">
                <a:solidFill>
                  <a:srgbClr val="374151"/>
                </a:solidFill>
                <a:effectLst/>
                <a:latin typeface="Open Sans Light" pitchFamily="2" charset="0"/>
                <a:cs typeface="Open Sans Light" pitchFamily="2" charset="0"/>
              </a:rPr>
              <a:t>네트워크 노드의 종합 정보는 네트워크 성능에 미치는 영향을 평가하기 위해 추가로 분석됩니다</a:t>
            </a:r>
            <a:r>
              <a:rPr lang="en-US" altLang="ko-KR" sz="1400" b="0" i="0" dirty="0">
                <a:solidFill>
                  <a:srgbClr val="374151"/>
                </a:solidFill>
                <a:effectLst/>
                <a:latin typeface="Open Sans Light" pitchFamily="2" charset="0"/>
                <a:ea typeface="Open Sans Light" pitchFamily="2" charset="0"/>
                <a:cs typeface="Open Sans Light" pitchFamily="2" charset="0"/>
              </a:rPr>
              <a:t>. </a:t>
            </a:r>
            <a:r>
              <a:rPr lang="ko-KR" altLang="en-US" sz="1400" b="0" i="0" dirty="0">
                <a:solidFill>
                  <a:srgbClr val="374151"/>
                </a:solidFill>
                <a:effectLst/>
                <a:latin typeface="Open Sans Light" pitchFamily="2" charset="0"/>
                <a:cs typeface="Open Sans Light" pitchFamily="2" charset="0"/>
              </a:rPr>
              <a:t>하드웨어 구성 요소의 문제점을 식별하고 필요에 따라 해결합니다</a:t>
            </a:r>
            <a:r>
              <a:rPr lang="en-US" altLang="ko-KR" sz="1400" b="0" i="0" dirty="0">
                <a:solidFill>
                  <a:srgbClr val="374151"/>
                </a:solidFill>
                <a:effectLst/>
                <a:latin typeface="Open Sans Light" pitchFamily="2" charset="0"/>
                <a:ea typeface="Open Sans Light" pitchFamily="2" charset="0"/>
                <a:cs typeface="Open Sans Light" pitchFamily="2" charset="0"/>
              </a:rPr>
              <a:t>. </a:t>
            </a:r>
            <a:r>
              <a:rPr lang="ko-KR" altLang="en-US" sz="1400" b="0" i="0" dirty="0">
                <a:solidFill>
                  <a:srgbClr val="374151"/>
                </a:solidFill>
                <a:effectLst/>
                <a:latin typeface="Open Sans Light" pitchFamily="2" charset="0"/>
                <a:cs typeface="Open Sans Light" pitchFamily="2" charset="0"/>
              </a:rPr>
              <a:t>시스템 모니터링은 가용성 모니터링으로도 알려져 있으며</a:t>
            </a:r>
            <a:r>
              <a:rPr lang="en-US" altLang="ko-KR" sz="1400" b="0" i="0" dirty="0">
                <a:solidFill>
                  <a:srgbClr val="374151"/>
                </a:solidFill>
                <a:effectLst/>
                <a:latin typeface="Open Sans Light" pitchFamily="2" charset="0"/>
                <a:ea typeface="Open Sans Light" pitchFamily="2" charset="0"/>
                <a:cs typeface="Open Sans Light" pitchFamily="2" charset="0"/>
              </a:rPr>
              <a:t>, </a:t>
            </a:r>
            <a:r>
              <a:rPr lang="ko-KR" altLang="en-US" sz="1400" b="0" i="0" dirty="0">
                <a:solidFill>
                  <a:srgbClr val="374151"/>
                </a:solidFill>
                <a:effectLst/>
                <a:latin typeface="Open Sans Light" pitchFamily="2" charset="0"/>
                <a:cs typeface="Open Sans Light" pitchFamily="2" charset="0"/>
              </a:rPr>
              <a:t>서버 가동 시간 및 </a:t>
            </a:r>
            <a:r>
              <a:rPr lang="en-US" sz="1400" b="0" i="0" dirty="0">
                <a:solidFill>
                  <a:srgbClr val="374151"/>
                </a:solidFill>
                <a:effectLst/>
                <a:latin typeface="Open Sans Light" pitchFamily="2" charset="0"/>
                <a:ea typeface="Open Sans Light" pitchFamily="2" charset="0"/>
                <a:cs typeface="Open Sans Light" pitchFamily="2" charset="0"/>
              </a:rPr>
              <a:t>CPU </a:t>
            </a:r>
            <a:r>
              <a:rPr lang="ko-KR" altLang="en-US" sz="1400" b="0" i="0" dirty="0">
                <a:solidFill>
                  <a:srgbClr val="374151"/>
                </a:solidFill>
                <a:effectLst/>
                <a:latin typeface="Open Sans Light" pitchFamily="2" charset="0"/>
                <a:cs typeface="Open Sans Light" pitchFamily="2" charset="0"/>
              </a:rPr>
              <a:t>성능과 같은 </a:t>
            </a:r>
            <a:r>
              <a:rPr lang="ko-KR" altLang="en-US" sz="1400" b="0" i="0" dirty="0" err="1">
                <a:solidFill>
                  <a:srgbClr val="374151"/>
                </a:solidFill>
                <a:effectLst/>
                <a:latin typeface="Open Sans Light" pitchFamily="2" charset="0"/>
                <a:cs typeface="Open Sans Light" pitchFamily="2" charset="0"/>
              </a:rPr>
              <a:t>메트릭을</a:t>
            </a:r>
            <a:r>
              <a:rPr lang="ko-KR" altLang="en-US" sz="1400" b="0" i="0" dirty="0">
                <a:solidFill>
                  <a:srgbClr val="374151"/>
                </a:solidFill>
                <a:effectLst/>
                <a:latin typeface="Open Sans Light" pitchFamily="2" charset="0"/>
                <a:cs typeface="Open Sans Light" pitchFamily="2" charset="0"/>
              </a:rPr>
              <a:t> 다룹니다</a:t>
            </a:r>
            <a:r>
              <a:rPr lang="en-US" altLang="ko-KR" sz="1400" b="0" i="0" dirty="0">
                <a:solidFill>
                  <a:srgbClr val="374151"/>
                </a:solidFill>
                <a:effectLst/>
                <a:latin typeface="Open Sans Light" pitchFamily="2" charset="0"/>
                <a:ea typeface="Open Sans Light" pitchFamily="2" charset="0"/>
                <a:cs typeface="Open Sans Light" pitchFamily="2" charset="0"/>
              </a:rPr>
              <a:t>.</a:t>
            </a:r>
          </a:p>
          <a:p>
            <a:pPr>
              <a:lnSpc>
                <a:spcPct val="150000"/>
              </a:lnSpc>
            </a:pPr>
            <a:endParaRPr lang="en-KR" sz="1400" dirty="0">
              <a:latin typeface="Open Sans Light" pitchFamily="2" charset="0"/>
              <a:ea typeface="Open Sans Light" pitchFamily="2" charset="0"/>
              <a:cs typeface="Open Sans Light" pitchFamily="2" charset="0"/>
            </a:endParaRPr>
          </a:p>
        </p:txBody>
      </p:sp>
      <p:sp>
        <p:nvSpPr>
          <p:cNvPr id="5" name="Title 4">
            <a:extLst>
              <a:ext uri="{FF2B5EF4-FFF2-40B4-BE49-F238E27FC236}">
                <a16:creationId xmlns:a16="http://schemas.microsoft.com/office/drawing/2014/main" id="{A791AA88-BE95-62A8-12DE-BD9E76F4C413}"/>
              </a:ext>
            </a:extLst>
          </p:cNvPr>
          <p:cNvSpPr>
            <a:spLocks noGrp="1"/>
          </p:cNvSpPr>
          <p:nvPr>
            <p:ph type="title"/>
          </p:nvPr>
        </p:nvSpPr>
        <p:spPr/>
        <p:txBody>
          <a:bodyPr>
            <a:normAutofit fontScale="90000"/>
          </a:bodyPr>
          <a:lstStyle/>
          <a:p>
            <a:pPr fontAlgn="base"/>
            <a:r>
              <a:rPr lang="en-US" b="0" i="0" dirty="0">
                <a:solidFill>
                  <a:srgbClr val="232323"/>
                </a:solidFill>
                <a:effectLst/>
                <a:latin typeface="Open Sans Light" pitchFamily="2" charset="0"/>
                <a:ea typeface="Open Sans Light" pitchFamily="2" charset="0"/>
                <a:cs typeface="Open Sans Light" pitchFamily="2" charset="0"/>
              </a:rPr>
              <a:t>System monitoring</a:t>
            </a:r>
            <a:br>
              <a:rPr lang="en-US" b="0" i="0" dirty="0">
                <a:solidFill>
                  <a:srgbClr val="232323"/>
                </a:solidFill>
                <a:effectLst/>
                <a:latin typeface="Open Sans Light" pitchFamily="2" charset="0"/>
                <a:ea typeface="Open Sans Light" pitchFamily="2" charset="0"/>
                <a:cs typeface="Open Sans Light" pitchFamily="2" charset="0"/>
              </a:rPr>
            </a:br>
            <a:br>
              <a:rPr lang="en-US" dirty="0">
                <a:latin typeface="Open Sans Light" pitchFamily="2" charset="0"/>
                <a:ea typeface="Open Sans Light" pitchFamily="2" charset="0"/>
                <a:cs typeface="Open Sans Light" pitchFamily="2" charset="0"/>
              </a:rPr>
            </a:br>
            <a:endParaRPr lang="en-KR"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2944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1F6A-A570-EF22-739C-4DEAE4981388}"/>
              </a:ext>
            </a:extLst>
          </p:cNvPr>
          <p:cNvSpPr>
            <a:spLocks noGrp="1"/>
          </p:cNvSpPr>
          <p:nvPr>
            <p:ph type="title"/>
          </p:nvPr>
        </p:nvSpPr>
        <p:spPr/>
        <p:txBody>
          <a:bodyPr>
            <a:normAutofit fontScale="90000"/>
          </a:bodyPr>
          <a:lstStyle/>
          <a:p>
            <a:pPr fontAlgn="base"/>
            <a:r>
              <a:rPr lang="en-US" b="0" i="0" dirty="0">
                <a:solidFill>
                  <a:srgbClr val="232323"/>
                </a:solidFill>
                <a:effectLst/>
                <a:latin typeface="Open Sans Light" pitchFamily="2" charset="0"/>
              </a:rPr>
              <a:t>Dependency monitoring</a:t>
            </a:r>
            <a:br>
              <a:rPr lang="en-US" b="0" i="0" dirty="0">
                <a:solidFill>
                  <a:srgbClr val="232323"/>
                </a:solidFill>
                <a:effectLst/>
                <a:latin typeface="Open Sans Light" pitchFamily="2" charset="0"/>
              </a:rPr>
            </a:br>
            <a:br>
              <a:rPr lang="en-US" dirty="0"/>
            </a:br>
            <a:endParaRPr lang="en-KR" dirty="0"/>
          </a:p>
        </p:txBody>
      </p:sp>
      <p:sp>
        <p:nvSpPr>
          <p:cNvPr id="3" name="Content Placeholder 2">
            <a:extLst>
              <a:ext uri="{FF2B5EF4-FFF2-40B4-BE49-F238E27FC236}">
                <a16:creationId xmlns:a16="http://schemas.microsoft.com/office/drawing/2014/main" id="{9CE2CDA0-6AD9-FA57-C156-8C2178A681D9}"/>
              </a:ext>
            </a:extLst>
          </p:cNvPr>
          <p:cNvSpPr>
            <a:spLocks noGrp="1"/>
          </p:cNvSpPr>
          <p:nvPr>
            <p:ph idx="1"/>
          </p:nvPr>
        </p:nvSpPr>
        <p:spPr/>
        <p:txBody>
          <a:bodyPr/>
          <a:lstStyle/>
          <a:p>
            <a:r>
              <a:rPr lang="ko-KR" altLang="en-US" b="0" i="0" dirty="0">
                <a:solidFill>
                  <a:srgbClr val="374151"/>
                </a:solidFill>
                <a:effectLst/>
                <a:latin typeface="Söhne"/>
              </a:rPr>
              <a:t>분산된 </a:t>
            </a:r>
            <a:r>
              <a:rPr lang="en-US" b="0" i="0" dirty="0">
                <a:solidFill>
                  <a:srgbClr val="374151"/>
                </a:solidFill>
                <a:effectLst/>
                <a:latin typeface="Söhne"/>
              </a:rPr>
              <a:t>IT </a:t>
            </a:r>
            <a:r>
              <a:rPr lang="ko-KR" altLang="en-US" b="0" i="0" dirty="0">
                <a:solidFill>
                  <a:srgbClr val="374151"/>
                </a:solidFill>
                <a:effectLst/>
                <a:latin typeface="Söhne"/>
              </a:rPr>
              <a:t>인프라에서 실행되는 애플리케이션은 다양한 네트워크 노드</a:t>
            </a:r>
            <a:r>
              <a:rPr lang="en-US" altLang="ko-KR" b="0" i="0" dirty="0">
                <a:solidFill>
                  <a:srgbClr val="374151"/>
                </a:solidFill>
                <a:effectLst/>
                <a:latin typeface="Söhne"/>
              </a:rPr>
              <a:t>, </a:t>
            </a:r>
            <a:r>
              <a:rPr lang="ko-KR" altLang="en-US" b="0" i="0" dirty="0">
                <a:solidFill>
                  <a:srgbClr val="374151"/>
                </a:solidFill>
                <a:effectLst/>
                <a:latin typeface="Söhne"/>
              </a:rPr>
              <a:t>다른 애플리케이션 구성 요소 및 서비스에 종속될 수 있습니다</a:t>
            </a:r>
            <a:r>
              <a:rPr lang="en-US" altLang="ko-KR" b="0" i="0" dirty="0">
                <a:solidFill>
                  <a:srgbClr val="374151"/>
                </a:solidFill>
                <a:effectLst/>
                <a:latin typeface="Söhne"/>
              </a:rPr>
              <a:t>. </a:t>
            </a:r>
            <a:r>
              <a:rPr lang="ko-KR" altLang="en-US" b="0" i="0" dirty="0">
                <a:solidFill>
                  <a:srgbClr val="374151"/>
                </a:solidFill>
                <a:effectLst/>
                <a:latin typeface="Söhne"/>
              </a:rPr>
              <a:t>이러한 종속성은 들어오는 네트워크 연결을 평가함으로써 </a:t>
            </a:r>
            <a:r>
              <a:rPr lang="ko-KR" altLang="en-US" b="0" i="0" dirty="0" err="1">
                <a:solidFill>
                  <a:srgbClr val="374151"/>
                </a:solidFill>
                <a:effectLst/>
                <a:latin typeface="Söhne"/>
              </a:rPr>
              <a:t>매핑됩니다</a:t>
            </a:r>
            <a:r>
              <a:rPr lang="en-US" altLang="ko-KR" b="0" i="0" dirty="0">
                <a:solidFill>
                  <a:srgbClr val="374151"/>
                </a:solidFill>
                <a:effectLst/>
                <a:latin typeface="Söhne"/>
              </a:rPr>
              <a:t>. </a:t>
            </a:r>
            <a:r>
              <a:rPr lang="ko-KR" altLang="en-US" b="0" i="0" dirty="0">
                <a:solidFill>
                  <a:srgbClr val="374151"/>
                </a:solidFill>
                <a:effectLst/>
                <a:latin typeface="Söhne"/>
              </a:rPr>
              <a:t>특정 노드의 리소스 소비는 내부 서버 구성 요소가 애플리케이션 성능과 들어오는 데이터 트래픽에 어떻게 반응하는지를 결정할 수 있습니다</a:t>
            </a:r>
            <a:r>
              <a:rPr lang="en-US" altLang="ko-KR" b="0" i="0" dirty="0">
                <a:solidFill>
                  <a:srgbClr val="374151"/>
                </a:solidFill>
                <a:effectLst/>
                <a:latin typeface="Söhne"/>
              </a:rPr>
              <a:t>. </a:t>
            </a:r>
            <a:r>
              <a:rPr lang="ko-KR" altLang="en-US" b="0" i="0" dirty="0">
                <a:solidFill>
                  <a:srgbClr val="374151"/>
                </a:solidFill>
                <a:effectLst/>
                <a:latin typeface="Söhne"/>
              </a:rPr>
              <a:t>이 정보를 통해 애플리케이션</a:t>
            </a:r>
            <a:r>
              <a:rPr lang="en-US" altLang="ko-KR" b="0" i="0" dirty="0">
                <a:solidFill>
                  <a:srgbClr val="374151"/>
                </a:solidFill>
                <a:effectLst/>
                <a:latin typeface="Söhne"/>
              </a:rPr>
              <a:t>, </a:t>
            </a:r>
            <a:r>
              <a:rPr lang="ko-KR" altLang="en-US" b="0" i="0" dirty="0">
                <a:solidFill>
                  <a:srgbClr val="374151"/>
                </a:solidFill>
                <a:effectLst/>
                <a:latin typeface="Söhne"/>
              </a:rPr>
              <a:t>하드웨어 및 서비스 간의 기반 아키텍처적 종속성을 식별하는 데 도움이 됩니다</a:t>
            </a:r>
            <a:r>
              <a:rPr lang="en-US" altLang="ko-KR" b="0" i="0" dirty="0">
                <a:solidFill>
                  <a:srgbClr val="374151"/>
                </a:solidFill>
                <a:effectLst/>
                <a:latin typeface="Söhne"/>
              </a:rPr>
              <a:t>.</a:t>
            </a:r>
            <a:endParaRPr lang="en-KR" dirty="0"/>
          </a:p>
        </p:txBody>
      </p:sp>
    </p:spTree>
    <p:extLst>
      <p:ext uri="{BB962C8B-B14F-4D97-AF65-F5344CB8AC3E}">
        <p14:creationId xmlns:p14="http://schemas.microsoft.com/office/powerpoint/2010/main" val="113793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4775-3801-2D18-D98E-BC333A50047F}"/>
              </a:ext>
            </a:extLst>
          </p:cNvPr>
          <p:cNvSpPr>
            <a:spLocks noGrp="1"/>
          </p:cNvSpPr>
          <p:nvPr>
            <p:ph type="title"/>
          </p:nvPr>
        </p:nvSpPr>
        <p:spPr/>
        <p:txBody>
          <a:bodyPr>
            <a:normAutofit/>
          </a:bodyPr>
          <a:lstStyle/>
          <a:p>
            <a:r>
              <a:rPr lang="ko-KR" altLang="en-US" sz="4000" b="0" i="0" dirty="0">
                <a:solidFill>
                  <a:srgbClr val="374151"/>
                </a:solidFill>
                <a:effectLst/>
                <a:latin typeface="Open Sans Light" pitchFamily="2" charset="0"/>
                <a:cs typeface="Open Sans Light" pitchFamily="2" charset="0"/>
              </a:rPr>
              <a:t>통합 및 </a:t>
            </a:r>
            <a:r>
              <a:rPr lang="en-US" sz="4000" b="0" i="0" dirty="0">
                <a:solidFill>
                  <a:srgbClr val="374151"/>
                </a:solidFill>
                <a:effectLst/>
                <a:latin typeface="Open Sans Light" pitchFamily="2" charset="0"/>
                <a:ea typeface="Open Sans Light" pitchFamily="2" charset="0"/>
                <a:cs typeface="Open Sans Light" pitchFamily="2" charset="0"/>
              </a:rPr>
              <a:t>API </a:t>
            </a:r>
            <a:r>
              <a:rPr lang="ko-KR" altLang="en-US" sz="4000" b="0" i="0" dirty="0">
                <a:solidFill>
                  <a:srgbClr val="374151"/>
                </a:solidFill>
                <a:effectLst/>
                <a:latin typeface="Open Sans Light" pitchFamily="2" charset="0"/>
                <a:cs typeface="Open Sans Light" pitchFamily="2" charset="0"/>
              </a:rPr>
              <a:t>모니터링</a:t>
            </a:r>
            <a:endParaRPr lang="en-KR" sz="4000" dirty="0">
              <a:latin typeface="Open Sans Light" pitchFamily="2" charset="0"/>
              <a:ea typeface="Open Sans Light" pitchFamily="2" charset="0"/>
              <a:cs typeface="Open Sans Light" pitchFamily="2" charset="0"/>
            </a:endParaRPr>
          </a:p>
        </p:txBody>
      </p:sp>
      <p:sp>
        <p:nvSpPr>
          <p:cNvPr id="3" name="Content Placeholder 2">
            <a:extLst>
              <a:ext uri="{FF2B5EF4-FFF2-40B4-BE49-F238E27FC236}">
                <a16:creationId xmlns:a16="http://schemas.microsoft.com/office/drawing/2014/main" id="{1F83B0D5-66EB-A20E-A8CF-D9BF8BE2D504}"/>
              </a:ext>
            </a:extLst>
          </p:cNvPr>
          <p:cNvSpPr>
            <a:spLocks noGrp="1"/>
          </p:cNvSpPr>
          <p:nvPr>
            <p:ph idx="1"/>
          </p:nvPr>
        </p:nvSpPr>
        <p:spPr/>
        <p:txBody>
          <a:bodyPr/>
          <a:lstStyle/>
          <a:p>
            <a:r>
              <a:rPr lang="ko-KR" altLang="en-US" b="0" i="0" dirty="0">
                <a:solidFill>
                  <a:srgbClr val="374151"/>
                </a:solidFill>
                <a:effectLst/>
                <a:latin typeface="Söhne"/>
              </a:rPr>
              <a:t>현대의 앱과 서비스는 데이터 처리</a:t>
            </a:r>
            <a:r>
              <a:rPr lang="en-US" altLang="ko-KR" b="0" i="0" dirty="0">
                <a:solidFill>
                  <a:srgbClr val="374151"/>
                </a:solidFill>
                <a:effectLst/>
                <a:latin typeface="Söhne"/>
              </a:rPr>
              <a:t>, </a:t>
            </a:r>
            <a:r>
              <a:rPr lang="ko-KR" altLang="en-US" b="0" i="0" dirty="0">
                <a:solidFill>
                  <a:srgbClr val="374151"/>
                </a:solidFill>
                <a:effectLst/>
                <a:latin typeface="Söhne"/>
              </a:rPr>
              <a:t>리소스 용량 및 기능적인 프로세스를 위해 외부 통합에 의존합니다</a:t>
            </a:r>
            <a:r>
              <a:rPr lang="en-US" altLang="ko-KR" b="0" i="0" dirty="0">
                <a:solidFill>
                  <a:srgbClr val="374151"/>
                </a:solidFill>
                <a:effectLst/>
                <a:latin typeface="Söhne"/>
              </a:rPr>
              <a:t>. </a:t>
            </a:r>
            <a:r>
              <a:rPr lang="ko-KR" altLang="en-US" b="0" i="0" dirty="0">
                <a:solidFill>
                  <a:srgbClr val="374151"/>
                </a:solidFill>
                <a:effectLst/>
                <a:latin typeface="Söhne"/>
              </a:rPr>
              <a:t>통합 모니터링은 타사 통합의 가용성과 가동 시간 성능을 식별하는 데 사용됩니다</a:t>
            </a:r>
            <a:r>
              <a:rPr lang="en-US" altLang="ko-KR" b="0" i="0" dirty="0">
                <a:solidFill>
                  <a:srgbClr val="374151"/>
                </a:solidFill>
                <a:effectLst/>
                <a:latin typeface="Söhne"/>
              </a:rPr>
              <a:t>.</a:t>
            </a:r>
            <a:endParaRPr lang="en-KR" dirty="0"/>
          </a:p>
        </p:txBody>
      </p:sp>
    </p:spTree>
    <p:extLst>
      <p:ext uri="{BB962C8B-B14F-4D97-AF65-F5344CB8AC3E}">
        <p14:creationId xmlns:p14="http://schemas.microsoft.com/office/powerpoint/2010/main" val="157447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0FC1-8138-3457-18B9-A4E38D745D34}"/>
              </a:ext>
            </a:extLst>
          </p:cNvPr>
          <p:cNvSpPr>
            <a:spLocks noGrp="1"/>
          </p:cNvSpPr>
          <p:nvPr>
            <p:ph type="title"/>
          </p:nvPr>
        </p:nvSpPr>
        <p:spPr/>
        <p:txBody>
          <a:bodyPr/>
          <a:lstStyle/>
          <a:p>
            <a:r>
              <a:rPr lang="ko-KR" altLang="en-US" b="0" i="0" dirty="0">
                <a:solidFill>
                  <a:srgbClr val="374151"/>
                </a:solidFill>
                <a:effectLst/>
                <a:latin typeface="Söhne"/>
              </a:rPr>
              <a:t>사업 활동 모니터링 </a:t>
            </a:r>
            <a:r>
              <a:rPr lang="en-US" altLang="ko-KR" b="0" i="0" dirty="0">
                <a:solidFill>
                  <a:srgbClr val="374151"/>
                </a:solidFill>
                <a:effectLst/>
                <a:latin typeface="Söhne"/>
              </a:rPr>
              <a:t>(</a:t>
            </a:r>
            <a:r>
              <a:rPr lang="en-US" b="0" i="0" dirty="0">
                <a:solidFill>
                  <a:srgbClr val="374151"/>
                </a:solidFill>
                <a:effectLst/>
                <a:latin typeface="Söhne"/>
              </a:rPr>
              <a:t>BAM)</a:t>
            </a:r>
            <a:endParaRPr lang="en-KR" dirty="0"/>
          </a:p>
        </p:txBody>
      </p:sp>
      <p:sp>
        <p:nvSpPr>
          <p:cNvPr id="3" name="Content Placeholder 2">
            <a:extLst>
              <a:ext uri="{FF2B5EF4-FFF2-40B4-BE49-F238E27FC236}">
                <a16:creationId xmlns:a16="http://schemas.microsoft.com/office/drawing/2014/main" id="{C84F19FF-6234-BB2D-EBA0-47A45382DF4D}"/>
              </a:ext>
            </a:extLst>
          </p:cNvPr>
          <p:cNvSpPr>
            <a:spLocks noGrp="1"/>
          </p:cNvSpPr>
          <p:nvPr>
            <p:ph idx="1"/>
          </p:nvPr>
        </p:nvSpPr>
        <p:spPr/>
        <p:txBody>
          <a:bodyPr/>
          <a:lstStyle/>
          <a:p>
            <a:r>
              <a:rPr lang="ko-KR" altLang="en-US" b="0" i="0" dirty="0">
                <a:solidFill>
                  <a:srgbClr val="374151"/>
                </a:solidFill>
                <a:effectLst/>
                <a:latin typeface="Söhne"/>
              </a:rPr>
              <a:t>사업 활동은 </a:t>
            </a:r>
            <a:r>
              <a:rPr lang="en-US" b="0" i="0" dirty="0">
                <a:solidFill>
                  <a:srgbClr val="374151"/>
                </a:solidFill>
                <a:effectLst/>
                <a:latin typeface="Söhne"/>
              </a:rPr>
              <a:t>IT </a:t>
            </a:r>
            <a:r>
              <a:rPr lang="ko-KR" altLang="en-US" b="0" i="0" dirty="0">
                <a:solidFill>
                  <a:srgbClr val="374151"/>
                </a:solidFill>
                <a:effectLst/>
                <a:latin typeface="Söhne"/>
              </a:rPr>
              <a:t>인프라와 네트워크 성능과 높은 상관관계가 있습니다</a:t>
            </a:r>
            <a:r>
              <a:rPr lang="en-US" altLang="ko-KR" b="0" i="0" dirty="0">
                <a:solidFill>
                  <a:srgbClr val="374151"/>
                </a:solidFill>
                <a:effectLst/>
                <a:latin typeface="Söhne"/>
              </a:rPr>
              <a:t>. </a:t>
            </a:r>
            <a:r>
              <a:rPr lang="ko-KR" altLang="en-US" b="0" i="0" dirty="0">
                <a:solidFill>
                  <a:srgbClr val="374151"/>
                </a:solidFill>
                <a:effectLst/>
                <a:latin typeface="Söhne"/>
              </a:rPr>
              <a:t>리소스 소비 및 트래픽 동작을 평가하는 </a:t>
            </a:r>
            <a:r>
              <a:rPr lang="en-US" b="0" i="0" dirty="0">
                <a:solidFill>
                  <a:srgbClr val="374151"/>
                </a:solidFill>
                <a:effectLst/>
                <a:latin typeface="Söhne"/>
              </a:rPr>
              <a:t>IT </a:t>
            </a:r>
            <a:r>
              <a:rPr lang="ko-KR" altLang="en-US" b="0" i="0" dirty="0">
                <a:solidFill>
                  <a:srgbClr val="374151"/>
                </a:solidFill>
                <a:effectLst/>
                <a:latin typeface="Söhne"/>
              </a:rPr>
              <a:t>모니터링은 비즈니스 활동을 결정하는 데 도움이 됩니다</a:t>
            </a:r>
            <a:r>
              <a:rPr lang="en-US" altLang="ko-KR" b="0" i="0" dirty="0">
                <a:solidFill>
                  <a:srgbClr val="374151"/>
                </a:solidFill>
                <a:effectLst/>
                <a:latin typeface="Söhne"/>
              </a:rPr>
              <a:t>. </a:t>
            </a:r>
            <a:r>
              <a:rPr lang="ko-KR" altLang="en-US" b="0" i="0" dirty="0">
                <a:solidFill>
                  <a:srgbClr val="374151"/>
                </a:solidFill>
                <a:effectLst/>
                <a:latin typeface="Söhne"/>
              </a:rPr>
              <a:t>예를 들어</a:t>
            </a:r>
            <a:r>
              <a:rPr lang="en-US" altLang="ko-KR" b="0" i="0" dirty="0">
                <a:solidFill>
                  <a:srgbClr val="374151"/>
                </a:solidFill>
                <a:effectLst/>
                <a:latin typeface="Söhne"/>
              </a:rPr>
              <a:t>, </a:t>
            </a:r>
            <a:r>
              <a:rPr lang="ko-KR" altLang="en-US" b="0" i="0" dirty="0">
                <a:solidFill>
                  <a:srgbClr val="374151"/>
                </a:solidFill>
                <a:effectLst/>
                <a:latin typeface="Söhne"/>
              </a:rPr>
              <a:t>특정 네트워크 노드와 데이터 센터에서의 사용자 트래픽 및 애플리케이션 다운로드는 해당 지리적 위치에서의 높은 인기를 나타냅니다</a:t>
            </a:r>
            <a:r>
              <a:rPr lang="en-US" altLang="ko-KR" b="0" i="0" dirty="0">
                <a:solidFill>
                  <a:srgbClr val="374151"/>
                </a:solidFill>
                <a:effectLst/>
                <a:latin typeface="Söhne"/>
              </a:rPr>
              <a:t>.</a:t>
            </a:r>
            <a:endParaRPr lang="en-KR" dirty="0"/>
          </a:p>
        </p:txBody>
      </p:sp>
    </p:spTree>
    <p:extLst>
      <p:ext uri="{BB962C8B-B14F-4D97-AF65-F5344CB8AC3E}">
        <p14:creationId xmlns:p14="http://schemas.microsoft.com/office/powerpoint/2010/main" val="66337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836A-3A33-BF79-B939-44D528D3E849}"/>
              </a:ext>
            </a:extLst>
          </p:cNvPr>
          <p:cNvSpPr>
            <a:spLocks noGrp="1"/>
          </p:cNvSpPr>
          <p:nvPr>
            <p:ph type="title"/>
          </p:nvPr>
        </p:nvSpPr>
        <p:spPr/>
        <p:txBody>
          <a:bodyPr/>
          <a:lstStyle/>
          <a:p>
            <a:r>
              <a:rPr lang="ko-KR" altLang="en-US" b="0" i="0" dirty="0">
                <a:solidFill>
                  <a:srgbClr val="374151"/>
                </a:solidFill>
                <a:effectLst/>
                <a:latin typeface="Söhne"/>
              </a:rPr>
              <a:t>웹 성능 모니터링</a:t>
            </a:r>
            <a:endParaRPr lang="en-KR" dirty="0"/>
          </a:p>
        </p:txBody>
      </p:sp>
      <p:sp>
        <p:nvSpPr>
          <p:cNvPr id="3" name="Content Placeholder 2">
            <a:extLst>
              <a:ext uri="{FF2B5EF4-FFF2-40B4-BE49-F238E27FC236}">
                <a16:creationId xmlns:a16="http://schemas.microsoft.com/office/drawing/2014/main" id="{516D4E0A-46F6-A64D-36F4-B33427A244AF}"/>
              </a:ext>
            </a:extLst>
          </p:cNvPr>
          <p:cNvSpPr>
            <a:spLocks noGrp="1"/>
          </p:cNvSpPr>
          <p:nvPr>
            <p:ph idx="1"/>
          </p:nvPr>
        </p:nvSpPr>
        <p:spPr/>
        <p:txBody>
          <a:bodyPr/>
          <a:lstStyle/>
          <a:p>
            <a:r>
              <a:rPr lang="ko-KR" altLang="en-US" b="0" i="0" dirty="0">
                <a:solidFill>
                  <a:srgbClr val="374151"/>
                </a:solidFill>
                <a:effectLst/>
                <a:latin typeface="Söhne"/>
              </a:rPr>
              <a:t>웹 기반 서비스의 구성 요소인 웹사이트와 같은 부분의 동작을 평가하는 모니터링입니다</a:t>
            </a:r>
            <a:r>
              <a:rPr lang="en-US" altLang="ko-KR" b="0" i="0" dirty="0">
                <a:solidFill>
                  <a:srgbClr val="374151"/>
                </a:solidFill>
                <a:effectLst/>
                <a:latin typeface="Söhne"/>
              </a:rPr>
              <a:t>. </a:t>
            </a:r>
            <a:r>
              <a:rPr lang="ko-KR" altLang="en-US" b="0" i="0" dirty="0">
                <a:solidFill>
                  <a:srgbClr val="374151"/>
                </a:solidFill>
                <a:effectLst/>
                <a:latin typeface="Söhne"/>
              </a:rPr>
              <a:t>측정 항목에는 페이지 로드 속도</a:t>
            </a:r>
            <a:r>
              <a:rPr lang="en-US" altLang="ko-KR" b="0" i="0" dirty="0">
                <a:solidFill>
                  <a:srgbClr val="374151"/>
                </a:solidFill>
                <a:effectLst/>
                <a:latin typeface="Söhne"/>
              </a:rPr>
              <a:t>, </a:t>
            </a:r>
            <a:r>
              <a:rPr lang="ko-KR" altLang="en-US" b="0" i="0" dirty="0">
                <a:solidFill>
                  <a:srgbClr val="374151"/>
                </a:solidFill>
                <a:effectLst/>
                <a:latin typeface="Söhne"/>
              </a:rPr>
              <a:t>데이터 전송 오류</a:t>
            </a:r>
            <a:r>
              <a:rPr lang="en-US" altLang="ko-KR" b="0" i="0" dirty="0">
                <a:solidFill>
                  <a:srgbClr val="374151"/>
                </a:solidFill>
                <a:effectLst/>
                <a:latin typeface="Söhne"/>
              </a:rPr>
              <a:t>, </a:t>
            </a:r>
            <a:r>
              <a:rPr lang="ko-KR" altLang="en-US" b="0" i="0" dirty="0">
                <a:solidFill>
                  <a:srgbClr val="374151"/>
                </a:solidFill>
                <a:effectLst/>
                <a:latin typeface="Söhne"/>
              </a:rPr>
              <a:t>로딩 오류 등이 포함됩니다</a:t>
            </a:r>
            <a:r>
              <a:rPr lang="en-US" altLang="ko-KR" b="0" i="0" dirty="0">
                <a:solidFill>
                  <a:srgbClr val="374151"/>
                </a:solidFill>
                <a:effectLst/>
                <a:latin typeface="Söhne"/>
              </a:rPr>
              <a:t>.</a:t>
            </a:r>
          </a:p>
          <a:p>
            <a:endParaRPr lang="en-KR" dirty="0"/>
          </a:p>
        </p:txBody>
      </p:sp>
    </p:spTree>
    <p:extLst>
      <p:ext uri="{BB962C8B-B14F-4D97-AF65-F5344CB8AC3E}">
        <p14:creationId xmlns:p14="http://schemas.microsoft.com/office/powerpoint/2010/main" val="332933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docProps/app.xml><?xml version="1.0" encoding="utf-8"?>
<Properties xmlns="http://schemas.openxmlformats.org/officeDocument/2006/extended-properties" xmlns:vt="http://schemas.openxmlformats.org/officeDocument/2006/docPropsVTypes">
  <TotalTime>4514</TotalTime>
  <Words>2522</Words>
  <Application>Microsoft Macintosh PowerPoint</Application>
  <PresentationFormat>Widescreen</PresentationFormat>
  <Paragraphs>111</Paragraphs>
  <Slides>30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Söhne</vt:lpstr>
      <vt:lpstr>Arial</vt:lpstr>
      <vt:lpstr>Calibri</vt:lpstr>
      <vt:lpstr>Calibri Light</vt:lpstr>
      <vt:lpstr>IBM Plex Sans</vt:lpstr>
      <vt:lpstr>IBM Plex Sans Condensed</vt:lpstr>
      <vt:lpstr>IBM Plex Sans KR</vt:lpstr>
      <vt:lpstr>IBM Plex Sans Light</vt:lpstr>
      <vt:lpstr>Open Sans Light</vt:lpstr>
      <vt:lpstr>Office Theme</vt:lpstr>
      <vt:lpstr>blk_background_2020</vt:lpstr>
      <vt:lpstr>             June 2023 IBM Internal Use Only Sangwon Choi / System Management Specialist</vt:lpstr>
      <vt:lpstr>PowerPoint Presentation</vt:lpstr>
      <vt:lpstr>PowerPoint Presentation</vt:lpstr>
      <vt:lpstr>PowerPoint Presentation</vt:lpstr>
      <vt:lpstr>System monitoring  </vt:lpstr>
      <vt:lpstr>Dependency monitoring  </vt:lpstr>
      <vt:lpstr>통합 및 API 모니터링</vt:lpstr>
      <vt:lpstr>사업 활동 모니터링 (BAM)</vt:lpstr>
      <vt:lpstr>웹 성능 모니터링</vt:lpstr>
      <vt:lpstr>애플리케이션 성능 모니터링 (APM)</vt:lpstr>
      <vt:lpstr>실제 사용자 모니터링 (RUM)</vt:lpstr>
      <vt:lpstr>보안 모니터링</vt:lpstr>
      <vt:lpstr>K8S 모니터링</vt:lpstr>
      <vt:lpstr>쿠버네티스 모니터링이 왜 중요한가</vt:lpstr>
      <vt:lpstr>What is difference between other monitoring with k8s monitoring ?   </vt:lpstr>
      <vt:lpstr>             June 2023 IBM Internal Use Only Sangwon Choi / System Management Specialist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Sangwon Choi</dc:creator>
  <cp:lastModifiedBy>Sangwon Choi</cp:lastModifiedBy>
  <cp:revision>7</cp:revision>
  <dcterms:created xsi:type="dcterms:W3CDTF">2023-05-24T08:58:36Z</dcterms:created>
  <dcterms:modified xsi:type="dcterms:W3CDTF">2023-06-03T09:27:28Z</dcterms:modified>
</cp:coreProperties>
</file>