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4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00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CE39-11BF-4F66-876A-46AF1A36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EBCBD6-D576-480A-BCC9-A07B50711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F7D5D8-BDAA-48F9-90D4-213C40251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7D5D8-BDAA-48F9-90D4-213C40251A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82164-1542-4F97-9A47-FA40ACD4778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4339884"/>
            <a:ext cx="9144000" cy="11493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ko-KR" altLang="en-US" sz="2500" dirty="0"/>
              <a:t>완전 친절한 파이썬 </a:t>
            </a:r>
            <a:br>
              <a:rPr lang="en-US" altLang="ko-KR" dirty="0"/>
            </a:br>
            <a:r>
              <a:rPr lang="ko-KR" altLang="en-US" dirty="0"/>
              <a:t>웹크롤러 대마왕편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Chap 8. HTML </a:t>
            </a:r>
            <a:r>
              <a:rPr lang="ko-KR" altLang="en-US" dirty="0"/>
              <a:t>기본 문법</a:t>
            </a:r>
          </a:p>
        </p:txBody>
      </p:sp>
    </p:spTree>
    <p:extLst>
      <p:ext uri="{BB962C8B-B14F-4D97-AF65-F5344CB8AC3E}">
        <p14:creationId xmlns:p14="http://schemas.microsoft.com/office/powerpoint/2010/main" val="58797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7B4388-4630-4F8B-A2AE-7258187188A6}"/>
              </a:ext>
            </a:extLst>
          </p:cNvPr>
          <p:cNvSpPr/>
          <p:nvPr/>
        </p:nvSpPr>
        <p:spPr>
          <a:xfrm>
            <a:off x="188181" y="1046419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b)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ol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&lt;li&gt;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63E58-3CA1-467E-9D0A-96CE08D1A7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181" y="1627134"/>
            <a:ext cx="5731510" cy="4145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2F4F8F-C00F-4D9A-99F9-CD1B5DBB07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6041" y="2200538"/>
            <a:ext cx="4717415" cy="299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67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57CD05-280B-4A76-8BC6-8C0F59CA1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94091"/>
              </p:ext>
            </p:extLst>
          </p:nvPr>
        </p:nvGraphicFramePr>
        <p:xfrm>
          <a:off x="427840" y="1527939"/>
          <a:ext cx="8414156" cy="41178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9451">
                  <a:extLst>
                    <a:ext uri="{9D8B030D-6E8A-4147-A177-3AD203B41FA5}">
                      <a16:colId xmlns:a16="http://schemas.microsoft.com/office/drawing/2014/main" val="1962219844"/>
                    </a:ext>
                  </a:extLst>
                </a:gridCol>
                <a:gridCol w="6174705">
                  <a:extLst>
                    <a:ext uri="{9D8B030D-6E8A-4147-A177-3AD203B41FA5}">
                      <a16:colId xmlns:a16="http://schemas.microsoft.com/office/drawing/2014/main" val="3784215852"/>
                    </a:ext>
                  </a:extLst>
                </a:gridCol>
              </a:tblGrid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>
                          <a:effectLst/>
                        </a:rPr>
                        <a:t>속성 옵션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>
                          <a:effectLst/>
                        </a:rPr>
                        <a:t>표시값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3239633689"/>
                  </a:ext>
                </a:extLst>
              </a:tr>
              <a:tr h="5987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 dirty="0">
                          <a:effectLst/>
                        </a:rPr>
                        <a:t>숫자</a:t>
                      </a:r>
                      <a:r>
                        <a:rPr lang="en-US" sz="2800" kern="100" dirty="0">
                          <a:effectLst/>
                        </a:rPr>
                        <a:t>(</a:t>
                      </a:r>
                      <a:r>
                        <a:rPr lang="ko-KR" sz="2800" kern="100" dirty="0">
                          <a:effectLst/>
                        </a:rPr>
                        <a:t>옵션지정 없을 경우 기본적용</a:t>
                      </a:r>
                      <a:r>
                        <a:rPr lang="en-US" sz="2800" kern="100" dirty="0">
                          <a:effectLst/>
                        </a:rPr>
                        <a:t>)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3740991102"/>
                  </a:ext>
                </a:extLst>
              </a:tr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>
                          <a:effectLst/>
                        </a:rPr>
                        <a:t>영문 소문자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2325523449"/>
                  </a:ext>
                </a:extLst>
              </a:tr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A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 dirty="0">
                          <a:effectLst/>
                        </a:rPr>
                        <a:t>영문 대문자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2726930090"/>
                  </a:ext>
                </a:extLst>
              </a:tr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i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>
                          <a:effectLst/>
                        </a:rPr>
                        <a:t>로마숫자 소문자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600214889"/>
                  </a:ext>
                </a:extLst>
              </a:tr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I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>
                          <a:effectLst/>
                        </a:rPr>
                        <a:t>로마숫자 대문자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2650623011"/>
                  </a:ext>
                </a:extLst>
              </a:tr>
              <a:tr h="5716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start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 dirty="0">
                          <a:effectLst/>
                        </a:rPr>
                        <a:t>시작되는 번호를 지정할 수 있음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2724106280"/>
                  </a:ext>
                </a:extLst>
              </a:tr>
              <a:tr h="4912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reversed</a:t>
                      </a:r>
                      <a:endParaRPr lang="ko-KR" sz="2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2800" kern="100" dirty="0">
                          <a:effectLst/>
                        </a:rPr>
                        <a:t>번호를 역순으로 출력함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91281" marR="191281" marT="0" marB="0" anchor="ctr"/>
                </a:tc>
                <a:extLst>
                  <a:ext uri="{0D108BD9-81ED-4DB2-BD59-A6C34878D82A}">
                    <a16:rowId xmlns:a16="http://schemas.microsoft.com/office/drawing/2014/main" val="171783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9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B3B1D4-5B3D-4B50-B687-8F5CDCE499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86" y="1562677"/>
            <a:ext cx="5731510" cy="42024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53F1A5-D2E2-4C15-8E98-230D887B85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3899" y="2360988"/>
            <a:ext cx="4615815" cy="2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50691E-6F4D-410D-95AE-35752AED2A7E}"/>
              </a:ext>
            </a:extLst>
          </p:cNvPr>
          <p:cNvSpPr/>
          <p:nvPr/>
        </p:nvSpPr>
        <p:spPr>
          <a:xfrm>
            <a:off x="114286" y="940727"/>
            <a:ext cx="247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중첩된 목록 만들기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66CCA0-4C91-4441-A1E5-E63F924562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86" y="1415751"/>
            <a:ext cx="4793761" cy="49011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678A0-D68F-4628-9C29-216D693640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1470" y="2143812"/>
            <a:ext cx="4396105" cy="36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3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904EAE-2415-4707-B5D4-EE3EFE6A7367}"/>
              </a:ext>
            </a:extLst>
          </p:cNvPr>
          <p:cNvSpPr/>
          <p:nvPr/>
        </p:nvSpPr>
        <p:spPr>
          <a:xfrm>
            <a:off x="239085" y="1033754"/>
            <a:ext cx="7487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d) &lt;dl&gt;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&lt;dt&gt;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&lt;dd&gt;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태그로 목록 만들기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F102A-B142-4B1B-95E5-9FF6C0E4E3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085" y="1601804"/>
            <a:ext cx="4915535" cy="4269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67B1E-8486-4773-9822-A7C9D53678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372914"/>
            <a:ext cx="3818255" cy="31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0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F106DC-BBD8-4ACF-94CE-626E038D5B46}"/>
              </a:ext>
            </a:extLst>
          </p:cNvPr>
          <p:cNvSpPr/>
          <p:nvPr/>
        </p:nvSpPr>
        <p:spPr>
          <a:xfrm>
            <a:off x="114286" y="970918"/>
            <a:ext cx="257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(3)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표를 만드는 태그들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E4AA3B-2FD8-4C1C-8CA1-1D7622B5005B}"/>
              </a:ext>
            </a:extLst>
          </p:cNvPr>
          <p:cNvSpPr/>
          <p:nvPr/>
        </p:nvSpPr>
        <p:spPr>
          <a:xfrm>
            <a:off x="339755" y="1340250"/>
            <a:ext cx="7814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a) &lt;table&gt;, &lt;tr&gt;, &lt;td&gt;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태그를 활용하여 기본적인 표 만들기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1D29D-338C-4961-9001-3592668E10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364" y="1845464"/>
            <a:ext cx="4743973" cy="43673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ABF7CD-6947-4C46-88B7-1646A95469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79310" y="2740895"/>
            <a:ext cx="4739640" cy="277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63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167508-C903-4E62-8220-08CFDA7595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286" y="1057584"/>
            <a:ext cx="5588000" cy="5179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C59DEA-4C5E-4BCB-8381-1BE09BD365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91177" y="2309281"/>
            <a:ext cx="4154805" cy="249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E6C475-7F12-488E-A478-C8B63D4E17C9}"/>
              </a:ext>
            </a:extLst>
          </p:cNvPr>
          <p:cNvSpPr/>
          <p:nvPr/>
        </p:nvSpPr>
        <p:spPr>
          <a:xfrm>
            <a:off x="188751" y="1058921"/>
            <a:ext cx="75542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b)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thead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,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tbody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&gt;,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tfoot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태그로 표 만들기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1D8FC5-03DD-4B2F-97B8-454E2F5DDD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751" y="1428253"/>
            <a:ext cx="4215646" cy="49094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6F2C6-7B5F-4788-93A9-C6BFE93EE2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1949" y="2965842"/>
            <a:ext cx="4813300" cy="32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DD6E25-1CF5-4AFB-8A8B-046766B4F0A9}"/>
              </a:ext>
            </a:extLst>
          </p:cNvPr>
          <p:cNvSpPr/>
          <p:nvPr/>
        </p:nvSpPr>
        <p:spPr>
          <a:xfrm>
            <a:off x="114286" y="1054807"/>
            <a:ext cx="495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(4)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본문에 그림 넣기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b="1" dirty="0"/>
              <a:t>&lt;</a:t>
            </a:r>
            <a:r>
              <a:rPr lang="en-US" altLang="ko-KR" b="1" dirty="0" err="1"/>
              <a:t>img</a:t>
            </a:r>
            <a:r>
              <a:rPr lang="en-US" altLang="ko-KR" b="1" dirty="0"/>
              <a:t> </a:t>
            </a:r>
            <a:r>
              <a:rPr lang="en-US" altLang="ko-KR" b="1" dirty="0" err="1"/>
              <a:t>src</a:t>
            </a:r>
            <a:r>
              <a:rPr lang="en-US" altLang="ko-KR" b="1" dirty="0"/>
              <a:t>=”</a:t>
            </a:r>
            <a:r>
              <a:rPr lang="ko-KR" altLang="ko-KR" b="1" dirty="0"/>
              <a:t>이미지 경로</a:t>
            </a:r>
            <a:r>
              <a:rPr lang="en-US" altLang="ko-KR" b="1" dirty="0"/>
              <a:t>”&gt;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2FEF5-BB72-41FC-9250-2570F2F50A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355" y="1643910"/>
            <a:ext cx="5551805" cy="29578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09943E-7257-435D-9FEC-07564EC1A4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2935" y="1643910"/>
            <a:ext cx="3013710" cy="378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62AEAD-49EB-4383-998E-165218111E83}"/>
              </a:ext>
            </a:extLst>
          </p:cNvPr>
          <p:cNvSpPr/>
          <p:nvPr/>
        </p:nvSpPr>
        <p:spPr>
          <a:xfrm>
            <a:off x="114286" y="1054808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(5)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본문에 하이퍼링크 넣기 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3A7D13-659B-484B-B0B1-DAECD98D40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560" y="1552811"/>
            <a:ext cx="5731510" cy="2947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F7C6CE-C560-4718-9114-B27697F19F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44914" y="4055082"/>
            <a:ext cx="3918970" cy="225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4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4585A2-DDD2-476C-B71A-AC1F21BD8F81}"/>
              </a:ext>
            </a:extLst>
          </p:cNvPr>
          <p:cNvSpPr/>
          <p:nvPr/>
        </p:nvSpPr>
        <p:spPr>
          <a:xfrm>
            <a:off x="200748" y="1079975"/>
            <a:ext cx="3228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HTML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태그의 종류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130E58-EBB8-4A4E-92D3-EE1FED93E2B1}"/>
              </a:ext>
            </a:extLst>
          </p:cNvPr>
          <p:cNvSpPr/>
          <p:nvPr/>
        </p:nvSpPr>
        <p:spPr>
          <a:xfrm>
            <a:off x="460533" y="1509580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(1) &lt;html&gt;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2B34C06-94F8-4BA7-8376-8F1FBE977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797811"/>
              </p:ext>
            </p:extLst>
          </p:nvPr>
        </p:nvGraphicFramePr>
        <p:xfrm>
          <a:off x="460533" y="2045260"/>
          <a:ext cx="8230461" cy="664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5143">
                  <a:extLst>
                    <a:ext uri="{9D8B030D-6E8A-4147-A177-3AD203B41FA5}">
                      <a16:colId xmlns:a16="http://schemas.microsoft.com/office/drawing/2014/main" val="1731048021"/>
                    </a:ext>
                  </a:extLst>
                </a:gridCol>
                <a:gridCol w="1175143">
                  <a:extLst>
                    <a:ext uri="{9D8B030D-6E8A-4147-A177-3AD203B41FA5}">
                      <a16:colId xmlns:a16="http://schemas.microsoft.com/office/drawing/2014/main" val="1623546625"/>
                    </a:ext>
                  </a:extLst>
                </a:gridCol>
                <a:gridCol w="1176035">
                  <a:extLst>
                    <a:ext uri="{9D8B030D-6E8A-4147-A177-3AD203B41FA5}">
                      <a16:colId xmlns:a16="http://schemas.microsoft.com/office/drawing/2014/main" val="1044302206"/>
                    </a:ext>
                  </a:extLst>
                </a:gridCol>
                <a:gridCol w="1176035">
                  <a:extLst>
                    <a:ext uri="{9D8B030D-6E8A-4147-A177-3AD203B41FA5}">
                      <a16:colId xmlns:a16="http://schemas.microsoft.com/office/drawing/2014/main" val="3305388759"/>
                    </a:ext>
                  </a:extLst>
                </a:gridCol>
                <a:gridCol w="1176035">
                  <a:extLst>
                    <a:ext uri="{9D8B030D-6E8A-4147-A177-3AD203B41FA5}">
                      <a16:colId xmlns:a16="http://schemas.microsoft.com/office/drawing/2014/main" val="4279068092"/>
                    </a:ext>
                  </a:extLst>
                </a:gridCol>
                <a:gridCol w="1176035">
                  <a:extLst>
                    <a:ext uri="{9D8B030D-6E8A-4147-A177-3AD203B41FA5}">
                      <a16:colId xmlns:a16="http://schemas.microsoft.com/office/drawing/2014/main" val="942675458"/>
                    </a:ext>
                  </a:extLst>
                </a:gridCol>
                <a:gridCol w="1176035">
                  <a:extLst>
                    <a:ext uri="{9D8B030D-6E8A-4147-A177-3AD203B41FA5}">
                      <a16:colId xmlns:a16="http://schemas.microsoft.com/office/drawing/2014/main" val="3699388684"/>
                    </a:ext>
                  </a:extLst>
                </a:gridCol>
              </a:tblGrid>
              <a:tr h="3321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코드약어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ko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fr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ja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zh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extLst>
                  <a:ext uri="{0D108BD9-81ED-4DB2-BD59-A6C34878D82A}">
                    <a16:rowId xmlns:a16="http://schemas.microsoft.com/office/drawing/2014/main" val="705844386"/>
                  </a:ext>
                </a:extLst>
              </a:tr>
              <a:tr h="33219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언어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한국어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영어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프랑스어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일본어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독일어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중국어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83099" marR="83099" marT="0" marB="0" anchor="ctr"/>
                </a:tc>
                <a:extLst>
                  <a:ext uri="{0D108BD9-81ED-4DB2-BD59-A6C34878D82A}">
                    <a16:rowId xmlns:a16="http://schemas.microsoft.com/office/drawing/2014/main" val="1591430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73CB7B-7D4C-4D87-AD1E-0CB5A1D669EC}"/>
              </a:ext>
            </a:extLst>
          </p:cNvPr>
          <p:cNvSpPr/>
          <p:nvPr/>
        </p:nvSpPr>
        <p:spPr>
          <a:xfrm>
            <a:off x="445303" y="3059668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(2) &lt;head&gt;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3C5F4C18-6197-43EE-B29A-DE8943FD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71" y="4093786"/>
            <a:ext cx="3984028" cy="452438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&lt;title&gt; </a:t>
            </a:r>
            <a:r>
              <a: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제목 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&lt;/title&gt;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AE62D8-0F41-4794-AC54-1868EA78D2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8762" y="3093020"/>
            <a:ext cx="2919935" cy="3231197"/>
          </a:xfrm>
          <a:prstGeom prst="rect">
            <a:avLst/>
          </a:prstGeom>
        </p:spPr>
      </p:pic>
      <p:sp>
        <p:nvSpPr>
          <p:cNvPr id="23" name="Rectangle 2">
            <a:extLst>
              <a:ext uri="{FF2B5EF4-FFF2-40B4-BE49-F238E27FC236}">
                <a16:creationId xmlns:a16="http://schemas.microsoft.com/office/drawing/2014/main" id="{C01C4002-9A1F-4A76-9C95-38C01421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784" y="3136384"/>
            <a:ext cx="1411288" cy="215900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E5DE72-7EB0-4624-8ED2-93E7487C9803}"/>
              </a:ext>
            </a:extLst>
          </p:cNvPr>
          <p:cNvSpPr/>
          <p:nvPr/>
        </p:nvSpPr>
        <p:spPr>
          <a:xfrm>
            <a:off x="587971" y="3534985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a) &lt;title&gt; </a:t>
            </a:r>
            <a:r>
              <a:rPr lang="ko-KR" altLang="ko-KR" b="1" dirty="0">
                <a:cs typeface="Times New Roman" panose="02020603050405020304" pitchFamily="18" charset="0"/>
              </a:rPr>
              <a:t>태그 </a:t>
            </a:r>
            <a:endParaRPr lang="ko-KR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B90C5A79-48EF-4EA3-A640-9D144D1D0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71" y="5348420"/>
            <a:ext cx="3984029" cy="454026"/>
          </a:xfrm>
          <a:prstGeom prst="rect">
            <a:avLst/>
          </a:prstGeom>
          <a:solidFill>
            <a:srgbClr val="FFFFFF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&lt;meta  charset=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”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utf-8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”</a:t>
            </a:r>
            <a:r>
              <a:rPr kumimoji="0" lang="en-US" altLang="ko-KR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96ECB7-B5A1-40E0-BCEC-AFB09BA72C1C}"/>
              </a:ext>
            </a:extLst>
          </p:cNvPr>
          <p:cNvSpPr/>
          <p:nvPr/>
        </p:nvSpPr>
        <p:spPr>
          <a:xfrm>
            <a:off x="445303" y="4854695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b) &lt;meta&gt;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814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6ECC6E-1EED-43D9-9D2C-DDC7C33E2D11}"/>
              </a:ext>
            </a:extLst>
          </p:cNvPr>
          <p:cNvSpPr/>
          <p:nvPr/>
        </p:nvSpPr>
        <p:spPr>
          <a:xfrm>
            <a:off x="255864" y="1067310"/>
            <a:ext cx="7411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(6)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본문 안에 영역을 지정해서 구분하기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div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사용하기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3FEED-A9C7-44B6-BD95-4FAD4641AC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26" y="1650041"/>
            <a:ext cx="5731510" cy="3791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B51B04-FC85-45D0-98B0-BE05FC94AB9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53717" y="1650041"/>
            <a:ext cx="3028489" cy="26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180563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862321-97EE-4CA5-A22A-4B6D735F8063}"/>
              </a:ext>
            </a:extLst>
          </p:cNvPr>
          <p:cNvSpPr/>
          <p:nvPr/>
        </p:nvSpPr>
        <p:spPr>
          <a:xfrm>
            <a:off x="259250" y="1063197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3) &lt;body&gt;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786524-9FB2-485C-8C12-98D1FFCE79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7612" y="1432529"/>
            <a:ext cx="6963206" cy="46023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9FB655E-5F97-4A6D-B14B-A5BC31A10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161" y="3429000"/>
            <a:ext cx="5759377" cy="207417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321FF5-5194-488F-A013-8B6948F07EE4}"/>
              </a:ext>
            </a:extLst>
          </p:cNvPr>
          <p:cNvSpPr/>
          <p:nvPr/>
        </p:nvSpPr>
        <p:spPr>
          <a:xfrm>
            <a:off x="197476" y="1021252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(1)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텍스트와 관련된 주요 태그들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BD7347-6028-4C36-994D-C27CEC9CD453}"/>
              </a:ext>
            </a:extLst>
          </p:cNvPr>
          <p:cNvSpPr/>
          <p:nvPr/>
        </p:nvSpPr>
        <p:spPr>
          <a:xfrm>
            <a:off x="356013" y="1392134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a)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hn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007397-45A6-41F6-AF06-3DEA75CC7B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013" y="1959459"/>
            <a:ext cx="5731510" cy="37947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150F29-4D8E-4BF9-AED9-3499D74A3EF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4262" y="2961692"/>
            <a:ext cx="4403725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75F59B-BDEF-4B7D-B4D2-2CF500CEA407}"/>
              </a:ext>
            </a:extLst>
          </p:cNvPr>
          <p:cNvSpPr/>
          <p:nvPr/>
        </p:nvSpPr>
        <p:spPr>
          <a:xfrm>
            <a:off x="224462" y="1071586"/>
            <a:ext cx="2940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b) &lt;p&gt;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br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A09AC-E399-4169-86A2-A4183DA0E4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827" y="1684314"/>
            <a:ext cx="5383530" cy="410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4F6A8D-98E5-4B8E-B6A2-B402F33688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42886" y="1603770"/>
            <a:ext cx="4403725" cy="24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4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A07FB8-0D16-4ED6-9F8D-D088362A387E}"/>
              </a:ext>
            </a:extLst>
          </p:cNvPr>
          <p:cNvSpPr/>
          <p:nvPr/>
        </p:nvSpPr>
        <p:spPr>
          <a:xfrm>
            <a:off x="213919" y="1016976"/>
            <a:ext cx="717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c) &lt;strong&gt;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&lt;b&gt;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글씨를 굵게 표시하기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F01EB6-8FFC-4EEF-9503-FE14815C8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117" y="1726140"/>
            <a:ext cx="5731510" cy="3909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BDCEF8-541E-44FE-89EF-7D910AD743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5906" y="1568248"/>
            <a:ext cx="4337685" cy="230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90A786-8C07-4137-ADA9-519D1DAC186A}"/>
              </a:ext>
            </a:extLst>
          </p:cNvPr>
          <p:cNvSpPr/>
          <p:nvPr/>
        </p:nvSpPr>
        <p:spPr>
          <a:xfrm>
            <a:off x="180362" y="1100866"/>
            <a:ext cx="6472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d) 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em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en-US" altLang="ko-KR" b="1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이탤릭체로 표시하기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DC5AE-CB72-4B4A-9471-75AE81F745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362" y="1839988"/>
            <a:ext cx="5731510" cy="3664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395C77-7BF3-4807-B50B-1246879AE8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1581995"/>
            <a:ext cx="4462145" cy="23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857999-B7CB-425E-8BC3-1620CF5EBF42}"/>
              </a:ext>
            </a:extLst>
          </p:cNvPr>
          <p:cNvSpPr/>
          <p:nvPr/>
        </p:nvSpPr>
        <p:spPr>
          <a:xfrm>
            <a:off x="213919" y="1126033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e) &lt;span&gt;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특정 영역을 하나로 묶을 때 사용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51433B-1418-4F53-9180-C09AB81BD1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919" y="2295585"/>
            <a:ext cx="5731510" cy="3067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F57A1B-AF3B-4997-BC03-778F482C40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5030" y="1495365"/>
            <a:ext cx="4754880" cy="268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308D392-663B-465B-B6DA-168A99DF7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6" y="269890"/>
            <a:ext cx="6630463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defTabSz="1042988" latinLnBrk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1pPr>
            <a:lvl2pPr marL="847725" indent="-325438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2pPr>
            <a:lvl3pPr marL="1303338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3pPr>
            <a:lvl4pPr marL="18256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4pPr>
            <a:lvl5pPr marL="2346325" indent="-260350" defTabSz="1042988" latinLnBrk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5pPr>
            <a:lvl6pPr marL="28035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6pPr>
            <a:lvl7pPr marL="32607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7pPr>
            <a:lvl8pPr marL="37179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8pPr>
            <a:lvl9pPr marL="4175125" indent="-260350" defTabSz="1042988" eaLnBrk="0" fontAlgn="base" hangingPunct="0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나눔스퀘어" pitchFamily="50" charset="-127"/>
                <a:ea typeface="나눔스퀘어" pitchFamily="50" charset="-127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en-US" altLang="ko-KR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HTML</a:t>
            </a:r>
            <a:r>
              <a:rPr kumimoji="1" lang="ko-KR" altLang="en-US" sz="3200" dirty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 기본 문법</a:t>
            </a:r>
            <a:endParaRPr kumimoji="1" lang="en-US" altLang="ko-KR" sz="3200" dirty="0">
              <a:solidFill>
                <a:srgbClr val="00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CF23E-51F4-4D61-B73D-C46CCFBCE9C4}"/>
              </a:ext>
            </a:extLst>
          </p:cNvPr>
          <p:cNvSpPr/>
          <p:nvPr/>
        </p:nvSpPr>
        <p:spPr>
          <a:xfrm>
            <a:off x="114286" y="1021252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(2)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다양한 목록을 만드는 태그들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C64724-5DB1-495F-8294-6427A5437E09}"/>
              </a:ext>
            </a:extLst>
          </p:cNvPr>
          <p:cNvSpPr/>
          <p:nvPr/>
        </p:nvSpPr>
        <p:spPr>
          <a:xfrm>
            <a:off x="290880" y="1392134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>
              <a:spcAft>
                <a:spcPts val="0"/>
              </a:spcAft>
            </a:pP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a) &lt;ul&gt;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태그와 </a:t>
            </a:r>
            <a:r>
              <a:rPr lang="en-US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&lt;li&gt; </a:t>
            </a:r>
            <a:r>
              <a:rPr lang="ko-KR" altLang="ko-KR" b="1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태그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35BE3E-1FF7-4287-9418-579DFE7D39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32143" y="1865782"/>
            <a:ext cx="5142230" cy="4099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B4836E-B0BA-41A3-A84E-0A121492AF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31000" y="2692022"/>
            <a:ext cx="4245610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343</Words>
  <Application>Microsoft Office PowerPoint</Application>
  <PresentationFormat>화면 슬라이드 쇼(4:3)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나눔스퀘어 ExtraBold</vt:lpstr>
      <vt:lpstr>맑은 고딕</vt:lpstr>
      <vt:lpstr>Arial</vt:lpstr>
      <vt:lpstr>Calibri</vt:lpstr>
      <vt:lpstr>Calibri Light</vt:lpstr>
      <vt:lpstr>Office 테마</vt:lpstr>
      <vt:lpstr>완전 친절한 파이썬  웹크롤러 대마왕편  Chap 8. HTML 기본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완전 친절한 파이썬  웹크롤러 대마왕편</dc:title>
  <dc:creator>진수 서</dc:creator>
  <cp:lastModifiedBy>진수 서</cp:lastModifiedBy>
  <cp:revision>27</cp:revision>
  <dcterms:created xsi:type="dcterms:W3CDTF">2019-08-02T22:09:19Z</dcterms:created>
  <dcterms:modified xsi:type="dcterms:W3CDTF">2019-08-04T00:01:58Z</dcterms:modified>
</cp:coreProperties>
</file>