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66" r:id="rId6"/>
    <p:sldId id="267" r:id="rId7"/>
    <p:sldId id="271" r:id="rId8"/>
    <p:sldId id="268" r:id="rId9"/>
    <p:sldId id="269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081"/>
    <a:srgbClr val="FB6C69"/>
    <a:srgbClr val="8293E1"/>
    <a:srgbClr val="DDAFFF"/>
    <a:srgbClr val="FBFCFF"/>
    <a:srgbClr val="E6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974" y="-4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3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-10868" y="5587999"/>
            <a:ext cx="12236884" cy="1270001"/>
            <a:chOff x="-10160" y="3928083"/>
            <a:chExt cx="12236884" cy="2929917"/>
          </a:xfrm>
        </p:grpSpPr>
        <p:sp>
          <p:nvSpPr>
            <p:cNvPr id="39" name="자유형 38"/>
            <p:cNvSpPr/>
            <p:nvPr/>
          </p:nvSpPr>
          <p:spPr>
            <a:xfrm>
              <a:off x="-10160" y="4010674"/>
              <a:ext cx="12236884" cy="2608892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  <a:gd name="connsiteX0" fmla="*/ 12121082 w 12192000"/>
                <a:gd name="connsiteY0" fmla="*/ 249197 h 3449148"/>
                <a:gd name="connsiteX1" fmla="*/ 12192000 w 12192000"/>
                <a:gd name="connsiteY1" fmla="*/ 3449148 h 3449148"/>
                <a:gd name="connsiteX2" fmla="*/ 0 w 12192000"/>
                <a:gd name="connsiteY2" fmla="*/ 3449148 h 3449148"/>
                <a:gd name="connsiteX3" fmla="*/ 0 w 12192000"/>
                <a:gd name="connsiteY3" fmla="*/ 947127 h 3449148"/>
                <a:gd name="connsiteX4" fmla="*/ 7960 w 12192000"/>
                <a:gd name="connsiteY4" fmla="*/ 949606 h 3449148"/>
                <a:gd name="connsiteX5" fmla="*/ 484935 w 12192000"/>
                <a:gd name="connsiteY5" fmla="*/ 1018459 h 3449148"/>
                <a:gd name="connsiteX6" fmla="*/ 4389432 w 12192000"/>
                <a:gd name="connsiteY6" fmla="*/ 171 h 3449148"/>
                <a:gd name="connsiteX7" fmla="*/ 8717482 w 12192000"/>
                <a:gd name="connsiteY7" fmla="*/ 923199 h 3449148"/>
                <a:gd name="connsiteX8" fmla="*/ 12121082 w 12192000"/>
                <a:gd name="connsiteY8" fmla="*/ 249197 h 3449148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84935 w 12192000"/>
                <a:gd name="connsiteY5" fmla="*/ 873161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327180 w 12192000"/>
                <a:gd name="connsiteY5" fmla="*/ 617046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38354 w 12192000"/>
                <a:gd name="connsiteY4" fmla="*/ 546621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1276524 w 12192000"/>
                <a:gd name="connsiteY4" fmla="*/ 874733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1276524 w 12192000"/>
                <a:gd name="connsiteY4" fmla="*/ 866173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78787 w 12202131"/>
                <a:gd name="connsiteY4" fmla="*/ 1046554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108506 h 3308457"/>
                <a:gd name="connsiteX1" fmla="*/ 12202131 w 12202131"/>
                <a:gd name="connsiteY1" fmla="*/ 3308457 h 3308457"/>
                <a:gd name="connsiteX2" fmla="*/ 10131 w 12202131"/>
                <a:gd name="connsiteY2" fmla="*/ 3308457 h 3308457"/>
                <a:gd name="connsiteX3" fmla="*/ 0 w 12202131"/>
                <a:gd name="connsiteY3" fmla="*/ 799994 h 3308457"/>
                <a:gd name="connsiteX4" fmla="*/ 1015515 w 12202131"/>
                <a:gd name="connsiteY4" fmla="*/ 980720 h 3308457"/>
                <a:gd name="connsiteX5" fmla="*/ 4409696 w 12202131"/>
                <a:gd name="connsiteY5" fmla="*/ 236517 h 3308457"/>
                <a:gd name="connsiteX6" fmla="*/ 8727613 w 12202131"/>
                <a:gd name="connsiteY6" fmla="*/ 727580 h 3308457"/>
                <a:gd name="connsiteX7" fmla="*/ 12131213 w 12202131"/>
                <a:gd name="connsiteY7" fmla="*/ 108506 h 330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2131" h="3308457">
                  <a:moveTo>
                    <a:pt x="12131213" y="108506"/>
                  </a:moveTo>
                  <a:lnTo>
                    <a:pt x="12202131" y="3308457"/>
                  </a:lnTo>
                  <a:lnTo>
                    <a:pt x="10131" y="3308457"/>
                  </a:lnTo>
                  <a:lnTo>
                    <a:pt x="0" y="799994"/>
                  </a:lnTo>
                  <a:cubicBezTo>
                    <a:pt x="15197" y="813558"/>
                    <a:pt x="452970" y="1012252"/>
                    <a:pt x="1015515" y="980720"/>
                  </a:cubicBezTo>
                  <a:cubicBezTo>
                    <a:pt x="1671465" y="953472"/>
                    <a:pt x="3177979" y="209708"/>
                    <a:pt x="4409696" y="236517"/>
                  </a:cubicBezTo>
                  <a:cubicBezTo>
                    <a:pt x="5781787" y="220640"/>
                    <a:pt x="7183357" y="888565"/>
                    <a:pt x="8727613" y="727580"/>
                  </a:cubicBezTo>
                  <a:cubicBezTo>
                    <a:pt x="10028041" y="619873"/>
                    <a:pt x="11552127" y="-312485"/>
                    <a:pt x="12131213" y="108506"/>
                  </a:cubicBezTo>
                  <a:close/>
                </a:path>
              </a:pathLst>
            </a:cu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0" y="3928083"/>
              <a:ext cx="12192000" cy="2929917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715564">
                  <a:moveTo>
                    <a:pt x="12192000" y="77545"/>
                  </a:moveTo>
                  <a:lnTo>
                    <a:pt x="12192000" y="3715564"/>
                  </a:lnTo>
                  <a:lnTo>
                    <a:pt x="0" y="3715564"/>
                  </a:lnTo>
                  <a:lnTo>
                    <a:pt x="0" y="1213543"/>
                  </a:lnTo>
                  <a:lnTo>
                    <a:pt x="7960" y="1216022"/>
                  </a:lnTo>
                  <a:cubicBezTo>
                    <a:pt x="173674" y="1259878"/>
                    <a:pt x="334031" y="1285441"/>
                    <a:pt x="484935" y="1284875"/>
                  </a:cubicBezTo>
                  <a:cubicBezTo>
                    <a:pt x="1692168" y="1280352"/>
                    <a:pt x="3017342" y="282463"/>
                    <a:pt x="4389432" y="266587"/>
                  </a:cubicBezTo>
                  <a:cubicBezTo>
                    <a:pt x="5761523" y="250710"/>
                    <a:pt x="7173226" y="1350600"/>
                    <a:pt x="8717482" y="1189615"/>
                  </a:cubicBezTo>
                  <a:cubicBezTo>
                    <a:pt x="10017910" y="1081908"/>
                    <a:pt x="11612914" y="-343446"/>
                    <a:pt x="12192000" y="77545"/>
                  </a:cubicBezTo>
                  <a:close/>
                </a:path>
              </a:pathLst>
            </a:cu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EEC0795-B169-413E-9FAD-00AD1C16C486}"/>
              </a:ext>
            </a:extLst>
          </p:cNvPr>
          <p:cNvGrpSpPr/>
          <p:nvPr/>
        </p:nvGrpSpPr>
        <p:grpSpPr>
          <a:xfrm>
            <a:off x="7212464" y="1076960"/>
            <a:ext cx="1504414" cy="1187685"/>
            <a:chOff x="5439654" y="847494"/>
            <a:chExt cx="1335840" cy="1054602"/>
          </a:xfrm>
        </p:grpSpPr>
        <p:grpSp>
          <p:nvGrpSpPr>
            <p:cNvPr id="144" name="그룹 143"/>
            <p:cNvGrpSpPr/>
            <p:nvPr/>
          </p:nvGrpSpPr>
          <p:grpSpPr>
            <a:xfrm>
              <a:off x="5439654" y="847494"/>
              <a:ext cx="1335840" cy="1054602"/>
              <a:chOff x="3313416" y="451590"/>
              <a:chExt cx="1335840" cy="1054602"/>
            </a:xfrm>
          </p:grpSpPr>
          <p:sp>
            <p:nvSpPr>
              <p:cNvPr id="121" name="자유형 120"/>
              <p:cNvSpPr/>
              <p:nvPr/>
            </p:nvSpPr>
            <p:spPr>
              <a:xfrm>
                <a:off x="3313416" y="451590"/>
                <a:ext cx="1335840" cy="850565"/>
              </a:xfrm>
              <a:custGeom>
                <a:avLst/>
                <a:gdLst>
                  <a:gd name="connsiteX0" fmla="*/ 802820 w 1316736"/>
                  <a:gd name="connsiteY0" fmla="*/ 0 h 838401"/>
                  <a:gd name="connsiteX1" fmla="*/ 1169771 w 1316736"/>
                  <a:gd name="connsiteY1" fmla="*/ 299073 h 838401"/>
                  <a:gd name="connsiteX2" fmla="*/ 1175885 w 1316736"/>
                  <a:gd name="connsiteY2" fmla="*/ 359728 h 838401"/>
                  <a:gd name="connsiteX3" fmla="*/ 1205198 w 1316736"/>
                  <a:gd name="connsiteY3" fmla="*/ 375639 h 838401"/>
                  <a:gd name="connsiteX4" fmla="*/ 1316736 w 1316736"/>
                  <a:gd name="connsiteY4" fmla="*/ 585417 h 838401"/>
                  <a:gd name="connsiteX5" fmla="*/ 1063752 w 1316736"/>
                  <a:gd name="connsiteY5" fmla="*/ 838401 h 838401"/>
                  <a:gd name="connsiteX6" fmla="*/ 252984 w 1316736"/>
                  <a:gd name="connsiteY6" fmla="*/ 838401 h 838401"/>
                  <a:gd name="connsiteX7" fmla="*/ 0 w 1316736"/>
                  <a:gd name="connsiteY7" fmla="*/ 585417 h 838401"/>
                  <a:gd name="connsiteX8" fmla="*/ 74097 w 1316736"/>
                  <a:gd name="connsiteY8" fmla="*/ 406530 h 838401"/>
                  <a:gd name="connsiteX9" fmla="*/ 103567 w 1316736"/>
                  <a:gd name="connsiteY9" fmla="*/ 382215 h 838401"/>
                  <a:gd name="connsiteX10" fmla="*/ 102796 w 1316736"/>
                  <a:gd name="connsiteY10" fmla="*/ 374560 h 838401"/>
                  <a:gd name="connsiteX11" fmla="*/ 414491 w 1316736"/>
                  <a:gd name="connsiteY11" fmla="*/ 62865 h 838401"/>
                  <a:gd name="connsiteX12" fmla="*/ 535817 w 1316736"/>
                  <a:gd name="connsiteY12" fmla="*/ 87360 h 838401"/>
                  <a:gd name="connsiteX13" fmla="*/ 553450 w 1316736"/>
                  <a:gd name="connsiteY13" fmla="*/ 96931 h 838401"/>
                  <a:gd name="connsiteX14" fmla="*/ 593400 w 1316736"/>
                  <a:gd name="connsiteY14" fmla="*/ 63969 h 838401"/>
                  <a:gd name="connsiteX15" fmla="*/ 802820 w 1316736"/>
                  <a:gd name="connsiteY15" fmla="*/ 0 h 83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16736" h="838401">
                    <a:moveTo>
                      <a:pt x="802820" y="0"/>
                    </a:moveTo>
                    <a:cubicBezTo>
                      <a:pt x="983826" y="0"/>
                      <a:pt x="1134844" y="128392"/>
                      <a:pt x="1169771" y="299073"/>
                    </a:cubicBezTo>
                    <a:lnTo>
                      <a:pt x="1175885" y="359728"/>
                    </a:lnTo>
                    <a:lnTo>
                      <a:pt x="1205198" y="375639"/>
                    </a:lnTo>
                    <a:cubicBezTo>
                      <a:pt x="1272492" y="421102"/>
                      <a:pt x="1316736" y="498093"/>
                      <a:pt x="1316736" y="585417"/>
                    </a:cubicBezTo>
                    <a:cubicBezTo>
                      <a:pt x="1316736" y="725136"/>
                      <a:pt x="1203471" y="838401"/>
                      <a:pt x="1063752" y="838401"/>
                    </a:cubicBezTo>
                    <a:lnTo>
                      <a:pt x="252984" y="838401"/>
                    </a:lnTo>
                    <a:cubicBezTo>
                      <a:pt x="113265" y="838401"/>
                      <a:pt x="0" y="725136"/>
                      <a:pt x="0" y="585417"/>
                    </a:cubicBezTo>
                    <a:cubicBezTo>
                      <a:pt x="0" y="515558"/>
                      <a:pt x="28316" y="452312"/>
                      <a:pt x="74097" y="406530"/>
                    </a:cubicBezTo>
                    <a:lnTo>
                      <a:pt x="103567" y="382215"/>
                    </a:lnTo>
                    <a:lnTo>
                      <a:pt x="102796" y="374560"/>
                    </a:lnTo>
                    <a:cubicBezTo>
                      <a:pt x="102796" y="202416"/>
                      <a:pt x="242347" y="62865"/>
                      <a:pt x="414491" y="62865"/>
                    </a:cubicBezTo>
                    <a:cubicBezTo>
                      <a:pt x="457527" y="62865"/>
                      <a:pt x="498526" y="71587"/>
                      <a:pt x="535817" y="87360"/>
                    </a:cubicBezTo>
                    <a:lnTo>
                      <a:pt x="553450" y="96931"/>
                    </a:lnTo>
                    <a:lnTo>
                      <a:pt x="593400" y="63969"/>
                    </a:lnTo>
                    <a:cubicBezTo>
                      <a:pt x="653180" y="23582"/>
                      <a:pt x="725246" y="0"/>
                      <a:pt x="802820" y="0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rgbClr val="FB6C69"/>
                  </a:solidFill>
                </a:endParaRPr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3745245" y="1215837"/>
                <a:ext cx="568577" cy="290355"/>
              </a:xfrm>
              <a:custGeom>
                <a:avLst/>
                <a:gdLst>
                  <a:gd name="connsiteX0" fmla="*/ 2801 w 668637"/>
                  <a:gd name="connsiteY0" fmla="*/ 46264 h 298376"/>
                  <a:gd name="connsiteX1" fmla="*/ 421901 w 668637"/>
                  <a:gd name="connsiteY1" fmla="*/ 91984 h 298376"/>
                  <a:gd name="connsiteX2" fmla="*/ 429521 w 668637"/>
                  <a:gd name="connsiteY2" fmla="*/ 297724 h 298376"/>
                  <a:gd name="connsiteX3" fmla="*/ 658121 w 668637"/>
                  <a:gd name="connsiteY3" fmla="*/ 15784 h 298376"/>
                  <a:gd name="connsiteX4" fmla="*/ 2801 w 668637"/>
                  <a:gd name="connsiteY4" fmla="*/ 46264 h 298376"/>
                  <a:gd name="connsiteX0" fmla="*/ 2801 w 667493"/>
                  <a:gd name="connsiteY0" fmla="*/ 46264 h 298376"/>
                  <a:gd name="connsiteX1" fmla="*/ 421901 w 667493"/>
                  <a:gd name="connsiteY1" fmla="*/ 91984 h 298376"/>
                  <a:gd name="connsiteX2" fmla="*/ 429521 w 667493"/>
                  <a:gd name="connsiteY2" fmla="*/ 297724 h 298376"/>
                  <a:gd name="connsiteX3" fmla="*/ 658121 w 667493"/>
                  <a:gd name="connsiteY3" fmla="*/ 15784 h 298376"/>
                  <a:gd name="connsiteX4" fmla="*/ 2801 w 667493"/>
                  <a:gd name="connsiteY4" fmla="*/ 46264 h 298376"/>
                  <a:gd name="connsiteX0" fmla="*/ 2801 w 667493"/>
                  <a:gd name="connsiteY0" fmla="*/ 46264 h 297724"/>
                  <a:gd name="connsiteX1" fmla="*/ 421901 w 667493"/>
                  <a:gd name="connsiteY1" fmla="*/ 91984 h 297724"/>
                  <a:gd name="connsiteX2" fmla="*/ 429521 w 667493"/>
                  <a:gd name="connsiteY2" fmla="*/ 297724 h 297724"/>
                  <a:gd name="connsiteX3" fmla="*/ 658121 w 667493"/>
                  <a:gd name="connsiteY3" fmla="*/ 15784 h 297724"/>
                  <a:gd name="connsiteX4" fmla="*/ 2801 w 667493"/>
                  <a:gd name="connsiteY4" fmla="*/ 46264 h 297724"/>
                  <a:gd name="connsiteX0" fmla="*/ 2262 w 666954"/>
                  <a:gd name="connsiteY0" fmla="*/ 45959 h 297419"/>
                  <a:gd name="connsiteX1" fmla="*/ 441682 w 666954"/>
                  <a:gd name="connsiteY1" fmla="*/ 78979 h 297419"/>
                  <a:gd name="connsiteX2" fmla="*/ 428982 w 666954"/>
                  <a:gd name="connsiteY2" fmla="*/ 297419 h 297419"/>
                  <a:gd name="connsiteX3" fmla="*/ 657582 w 666954"/>
                  <a:gd name="connsiteY3" fmla="*/ 15479 h 297419"/>
                  <a:gd name="connsiteX4" fmla="*/ 2262 w 666954"/>
                  <a:gd name="connsiteY4" fmla="*/ 45959 h 297419"/>
                  <a:gd name="connsiteX0" fmla="*/ 3397 w 720145"/>
                  <a:gd name="connsiteY0" fmla="*/ 84916 h 336376"/>
                  <a:gd name="connsiteX1" fmla="*/ 442817 w 720145"/>
                  <a:gd name="connsiteY1" fmla="*/ 117936 h 336376"/>
                  <a:gd name="connsiteX2" fmla="*/ 430117 w 720145"/>
                  <a:gd name="connsiteY2" fmla="*/ 336376 h 336376"/>
                  <a:gd name="connsiteX3" fmla="*/ 712057 w 720145"/>
                  <a:gd name="connsiteY3" fmla="*/ 11256 h 336376"/>
                  <a:gd name="connsiteX4" fmla="*/ 3397 w 720145"/>
                  <a:gd name="connsiteY4" fmla="*/ 84916 h 336376"/>
                  <a:gd name="connsiteX0" fmla="*/ 3719 w 720467"/>
                  <a:gd name="connsiteY0" fmla="*/ 85119 h 336579"/>
                  <a:gd name="connsiteX1" fmla="*/ 432979 w 720467"/>
                  <a:gd name="connsiteY1" fmla="*/ 133379 h 336579"/>
                  <a:gd name="connsiteX2" fmla="*/ 430439 w 720467"/>
                  <a:gd name="connsiteY2" fmla="*/ 336579 h 336579"/>
                  <a:gd name="connsiteX3" fmla="*/ 712379 w 720467"/>
                  <a:gd name="connsiteY3" fmla="*/ 11459 h 336579"/>
                  <a:gd name="connsiteX4" fmla="*/ 3719 w 720467"/>
                  <a:gd name="connsiteY4" fmla="*/ 85119 h 336579"/>
                  <a:gd name="connsiteX0" fmla="*/ 5169 w 776782"/>
                  <a:gd name="connsiteY0" fmla="*/ 89837 h 341297"/>
                  <a:gd name="connsiteX1" fmla="*/ 434429 w 776782"/>
                  <a:gd name="connsiteY1" fmla="*/ 138097 h 341297"/>
                  <a:gd name="connsiteX2" fmla="*/ 431889 w 776782"/>
                  <a:gd name="connsiteY2" fmla="*/ 341297 h 341297"/>
                  <a:gd name="connsiteX3" fmla="*/ 769709 w 776782"/>
                  <a:gd name="connsiteY3" fmla="*/ 11097 h 341297"/>
                  <a:gd name="connsiteX4" fmla="*/ 5169 w 776782"/>
                  <a:gd name="connsiteY4" fmla="*/ 89837 h 341297"/>
                  <a:gd name="connsiteX0" fmla="*/ 5974 w 703348"/>
                  <a:gd name="connsiteY0" fmla="*/ 63588 h 345528"/>
                  <a:gd name="connsiteX1" fmla="*/ 362082 w 703348"/>
                  <a:gd name="connsiteY1" fmla="*/ 142328 h 345528"/>
                  <a:gd name="connsiteX2" fmla="*/ 359542 w 703348"/>
                  <a:gd name="connsiteY2" fmla="*/ 345528 h 345528"/>
                  <a:gd name="connsiteX3" fmla="*/ 697362 w 703348"/>
                  <a:gd name="connsiteY3" fmla="*/ 15328 h 345528"/>
                  <a:gd name="connsiteX4" fmla="*/ 5974 w 703348"/>
                  <a:gd name="connsiteY4" fmla="*/ 63588 h 345528"/>
                  <a:gd name="connsiteX0" fmla="*/ 6023 w 699473"/>
                  <a:gd name="connsiteY0" fmla="*/ 84030 h 341205"/>
                  <a:gd name="connsiteX1" fmla="*/ 358321 w 699473"/>
                  <a:gd name="connsiteY1" fmla="*/ 138005 h 341205"/>
                  <a:gd name="connsiteX2" fmla="*/ 355781 w 699473"/>
                  <a:gd name="connsiteY2" fmla="*/ 341205 h 341205"/>
                  <a:gd name="connsiteX3" fmla="*/ 693601 w 699473"/>
                  <a:gd name="connsiteY3" fmla="*/ 11005 h 341205"/>
                  <a:gd name="connsiteX4" fmla="*/ 6023 w 699473"/>
                  <a:gd name="connsiteY4" fmla="*/ 84030 h 341205"/>
                  <a:gd name="connsiteX0" fmla="*/ 6769 w 647330"/>
                  <a:gd name="connsiteY0" fmla="*/ 88936 h 340396"/>
                  <a:gd name="connsiteX1" fmla="*/ 307632 w 647330"/>
                  <a:gd name="connsiteY1" fmla="*/ 137196 h 340396"/>
                  <a:gd name="connsiteX2" fmla="*/ 305092 w 647330"/>
                  <a:gd name="connsiteY2" fmla="*/ 340396 h 340396"/>
                  <a:gd name="connsiteX3" fmla="*/ 642912 w 647330"/>
                  <a:gd name="connsiteY3" fmla="*/ 10196 h 340396"/>
                  <a:gd name="connsiteX4" fmla="*/ 6769 w 647330"/>
                  <a:gd name="connsiteY4" fmla="*/ 88936 h 340396"/>
                  <a:gd name="connsiteX0" fmla="*/ 58 w 640619"/>
                  <a:gd name="connsiteY0" fmla="*/ 87704 h 339164"/>
                  <a:gd name="connsiteX1" fmla="*/ 300921 w 640619"/>
                  <a:gd name="connsiteY1" fmla="*/ 135964 h 339164"/>
                  <a:gd name="connsiteX2" fmla="*/ 298381 w 640619"/>
                  <a:gd name="connsiteY2" fmla="*/ 339164 h 339164"/>
                  <a:gd name="connsiteX3" fmla="*/ 636201 w 640619"/>
                  <a:gd name="connsiteY3" fmla="*/ 8964 h 339164"/>
                  <a:gd name="connsiteX4" fmla="*/ 58 w 640619"/>
                  <a:gd name="connsiteY4" fmla="*/ 87704 h 3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619" h="339164">
                    <a:moveTo>
                      <a:pt x="58" y="87704"/>
                    </a:moveTo>
                    <a:cubicBezTo>
                      <a:pt x="-4387" y="89821"/>
                      <a:pt x="251201" y="94054"/>
                      <a:pt x="300921" y="135964"/>
                    </a:cubicBezTo>
                    <a:cubicBezTo>
                      <a:pt x="350641" y="177874"/>
                      <a:pt x="299651" y="336624"/>
                      <a:pt x="298381" y="339164"/>
                    </a:cubicBezTo>
                    <a:cubicBezTo>
                      <a:pt x="299651" y="336624"/>
                      <a:pt x="685921" y="50874"/>
                      <a:pt x="636201" y="8964"/>
                    </a:cubicBezTo>
                    <a:cubicBezTo>
                      <a:pt x="586481" y="-32946"/>
                      <a:pt x="4503" y="85587"/>
                      <a:pt x="58" y="87704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rgbClr val="FB6C69"/>
                  </a:solidFill>
                </a:endParaRPr>
              </a:p>
            </p:txBody>
          </p:sp>
        </p:grpSp>
        <p:sp>
          <p:nvSpPr>
            <p:cNvPr id="122" name="자유형 121"/>
            <p:cNvSpPr/>
            <p:nvPr/>
          </p:nvSpPr>
          <p:spPr>
            <a:xfrm>
              <a:off x="6217977" y="949377"/>
              <a:ext cx="284288" cy="242979"/>
            </a:xfrm>
            <a:custGeom>
              <a:avLst/>
              <a:gdLst>
                <a:gd name="connsiteX0" fmla="*/ 1038 w 246662"/>
                <a:gd name="connsiteY0" fmla="*/ 3866 h 462164"/>
                <a:gd name="connsiteX1" fmla="*/ 153438 w 246662"/>
                <a:gd name="connsiteY1" fmla="*/ 211130 h 462164"/>
                <a:gd name="connsiteX2" fmla="*/ 183918 w 246662"/>
                <a:gd name="connsiteY2" fmla="*/ 461066 h 462164"/>
                <a:gd name="connsiteX3" fmla="*/ 238782 w 246662"/>
                <a:gd name="connsiteY3" fmla="*/ 107498 h 462164"/>
                <a:gd name="connsiteX4" fmla="*/ 1038 w 246662"/>
                <a:gd name="connsiteY4" fmla="*/ 3866 h 462164"/>
                <a:gd name="connsiteX0" fmla="*/ 1118 w 264713"/>
                <a:gd name="connsiteY0" fmla="*/ 2496 h 273933"/>
                <a:gd name="connsiteX1" fmla="*/ 153518 w 264713"/>
                <a:gd name="connsiteY1" fmla="*/ 209760 h 273933"/>
                <a:gd name="connsiteX2" fmla="*/ 248768 w 264713"/>
                <a:gd name="connsiteY2" fmla="*/ 269196 h 273933"/>
                <a:gd name="connsiteX3" fmla="*/ 238862 w 264713"/>
                <a:gd name="connsiteY3" fmla="*/ 106128 h 273933"/>
                <a:gd name="connsiteX4" fmla="*/ 1118 w 264713"/>
                <a:gd name="connsiteY4" fmla="*/ 2496 h 273933"/>
                <a:gd name="connsiteX0" fmla="*/ 463 w 253312"/>
                <a:gd name="connsiteY0" fmla="*/ 4717 h 276154"/>
                <a:gd name="connsiteX1" fmla="*/ 152863 w 253312"/>
                <a:gd name="connsiteY1" fmla="*/ 211981 h 276154"/>
                <a:gd name="connsiteX2" fmla="*/ 248113 w 253312"/>
                <a:gd name="connsiteY2" fmla="*/ 271417 h 276154"/>
                <a:gd name="connsiteX3" fmla="*/ 205822 w 253312"/>
                <a:gd name="connsiteY3" fmla="*/ 83584 h 276154"/>
                <a:gd name="connsiteX4" fmla="*/ 463 w 253312"/>
                <a:gd name="connsiteY4" fmla="*/ 4717 h 276154"/>
                <a:gd name="connsiteX0" fmla="*/ 426 w 253275"/>
                <a:gd name="connsiteY0" fmla="*/ 622 h 268963"/>
                <a:gd name="connsiteX1" fmla="*/ 154731 w 253275"/>
                <a:gd name="connsiteY1" fmla="*/ 116446 h 268963"/>
                <a:gd name="connsiteX2" fmla="*/ 248076 w 253275"/>
                <a:gd name="connsiteY2" fmla="*/ 267322 h 268963"/>
                <a:gd name="connsiteX3" fmla="*/ 205785 w 253275"/>
                <a:gd name="connsiteY3" fmla="*/ 79489 h 268963"/>
                <a:gd name="connsiteX4" fmla="*/ 426 w 253275"/>
                <a:gd name="connsiteY4" fmla="*/ 622 h 268963"/>
                <a:gd name="connsiteX0" fmla="*/ 486 w 253964"/>
                <a:gd name="connsiteY0" fmla="*/ 1425 h 269766"/>
                <a:gd name="connsiteX1" fmla="*/ 154791 w 253964"/>
                <a:gd name="connsiteY1" fmla="*/ 117249 h 269766"/>
                <a:gd name="connsiteX2" fmla="*/ 248136 w 253964"/>
                <a:gd name="connsiteY2" fmla="*/ 268125 h 269766"/>
                <a:gd name="connsiteX3" fmla="*/ 209655 w 253964"/>
                <a:gd name="connsiteY3" fmla="*/ 66957 h 269766"/>
                <a:gd name="connsiteX4" fmla="*/ 486 w 253964"/>
                <a:gd name="connsiteY4" fmla="*/ 1425 h 269766"/>
                <a:gd name="connsiteX0" fmla="*/ 486 w 248136"/>
                <a:gd name="connsiteY0" fmla="*/ 1425 h 269766"/>
                <a:gd name="connsiteX1" fmla="*/ 154791 w 248136"/>
                <a:gd name="connsiteY1" fmla="*/ 117249 h 269766"/>
                <a:gd name="connsiteX2" fmla="*/ 248136 w 248136"/>
                <a:gd name="connsiteY2" fmla="*/ 268125 h 269766"/>
                <a:gd name="connsiteX3" fmla="*/ 209655 w 248136"/>
                <a:gd name="connsiteY3" fmla="*/ 66957 h 269766"/>
                <a:gd name="connsiteX4" fmla="*/ 486 w 248136"/>
                <a:gd name="connsiteY4" fmla="*/ 1425 h 269766"/>
                <a:gd name="connsiteX0" fmla="*/ 396 w 248046"/>
                <a:gd name="connsiteY0" fmla="*/ 1425 h 269766"/>
                <a:gd name="connsiteX1" fmla="*/ 154701 w 248046"/>
                <a:gd name="connsiteY1" fmla="*/ 117249 h 269766"/>
                <a:gd name="connsiteX2" fmla="*/ 248046 w 248046"/>
                <a:gd name="connsiteY2" fmla="*/ 268125 h 269766"/>
                <a:gd name="connsiteX3" fmla="*/ 203850 w 248046"/>
                <a:gd name="connsiteY3" fmla="*/ 66957 h 269766"/>
                <a:gd name="connsiteX4" fmla="*/ 396 w 248046"/>
                <a:gd name="connsiteY4" fmla="*/ 1425 h 269766"/>
                <a:gd name="connsiteX0" fmla="*/ 300 w 247950"/>
                <a:gd name="connsiteY0" fmla="*/ 1017 h 269252"/>
                <a:gd name="connsiteX1" fmla="*/ 160320 w 247950"/>
                <a:gd name="connsiteY1" fmla="*/ 107316 h 269252"/>
                <a:gd name="connsiteX2" fmla="*/ 247950 w 247950"/>
                <a:gd name="connsiteY2" fmla="*/ 267717 h 269252"/>
                <a:gd name="connsiteX3" fmla="*/ 203754 w 247950"/>
                <a:gd name="connsiteY3" fmla="*/ 66549 h 269252"/>
                <a:gd name="connsiteX4" fmla="*/ 300 w 247950"/>
                <a:gd name="connsiteY4" fmla="*/ 1017 h 269252"/>
                <a:gd name="connsiteX0" fmla="*/ 208 w 247858"/>
                <a:gd name="connsiteY0" fmla="*/ 1477 h 269712"/>
                <a:gd name="connsiteX1" fmla="*/ 160228 w 247858"/>
                <a:gd name="connsiteY1" fmla="*/ 107776 h 269712"/>
                <a:gd name="connsiteX2" fmla="*/ 247858 w 247858"/>
                <a:gd name="connsiteY2" fmla="*/ 268177 h 269712"/>
                <a:gd name="connsiteX3" fmla="*/ 196042 w 247858"/>
                <a:gd name="connsiteY3" fmla="*/ 61294 h 269712"/>
                <a:gd name="connsiteX4" fmla="*/ 208 w 247858"/>
                <a:gd name="connsiteY4" fmla="*/ 1477 h 269712"/>
                <a:gd name="connsiteX0" fmla="*/ 205 w 236425"/>
                <a:gd name="connsiteY0" fmla="*/ 1275 h 237472"/>
                <a:gd name="connsiteX1" fmla="*/ 160225 w 236425"/>
                <a:gd name="connsiteY1" fmla="*/ 107574 h 237472"/>
                <a:gd name="connsiteX2" fmla="*/ 236425 w 236425"/>
                <a:gd name="connsiteY2" fmla="*/ 235590 h 237472"/>
                <a:gd name="connsiteX3" fmla="*/ 196039 w 236425"/>
                <a:gd name="connsiteY3" fmla="*/ 61092 h 237472"/>
                <a:gd name="connsiteX4" fmla="*/ 205 w 236425"/>
                <a:gd name="connsiteY4" fmla="*/ 1275 h 237472"/>
                <a:gd name="connsiteX0" fmla="*/ 233 w 217403"/>
                <a:gd name="connsiteY0" fmla="*/ 1620 h 228268"/>
                <a:gd name="connsiteX1" fmla="*/ 141203 w 217403"/>
                <a:gd name="connsiteY1" fmla="*/ 98394 h 228268"/>
                <a:gd name="connsiteX2" fmla="*/ 217403 w 217403"/>
                <a:gd name="connsiteY2" fmla="*/ 226410 h 228268"/>
                <a:gd name="connsiteX3" fmla="*/ 177017 w 217403"/>
                <a:gd name="connsiteY3" fmla="*/ 51912 h 228268"/>
                <a:gd name="connsiteX4" fmla="*/ 233 w 217403"/>
                <a:gd name="connsiteY4" fmla="*/ 1620 h 228268"/>
                <a:gd name="connsiteX0" fmla="*/ 188 w 249743"/>
                <a:gd name="connsiteY0" fmla="*/ 1173 h 241190"/>
                <a:gd name="connsiteX1" fmla="*/ 173543 w 249743"/>
                <a:gd name="connsiteY1" fmla="*/ 111282 h 241190"/>
                <a:gd name="connsiteX2" fmla="*/ 249743 w 249743"/>
                <a:gd name="connsiteY2" fmla="*/ 239298 h 241190"/>
                <a:gd name="connsiteX3" fmla="*/ 209357 w 249743"/>
                <a:gd name="connsiteY3" fmla="*/ 64800 h 241190"/>
                <a:gd name="connsiteX4" fmla="*/ 188 w 249743"/>
                <a:gd name="connsiteY4" fmla="*/ 1173 h 241190"/>
                <a:gd name="connsiteX0" fmla="*/ 195 w 244035"/>
                <a:gd name="connsiteY0" fmla="*/ 729 h 269397"/>
                <a:gd name="connsiteX1" fmla="*/ 167835 w 244035"/>
                <a:gd name="connsiteY1" fmla="*/ 139413 h 269397"/>
                <a:gd name="connsiteX2" fmla="*/ 244035 w 244035"/>
                <a:gd name="connsiteY2" fmla="*/ 267429 h 269397"/>
                <a:gd name="connsiteX3" fmla="*/ 203649 w 244035"/>
                <a:gd name="connsiteY3" fmla="*/ 92931 h 269397"/>
                <a:gd name="connsiteX4" fmla="*/ 195 w 244035"/>
                <a:gd name="connsiteY4" fmla="*/ 729 h 269397"/>
                <a:gd name="connsiteX0" fmla="*/ 203 w 280238"/>
                <a:gd name="connsiteY0" fmla="*/ 677 h 239426"/>
                <a:gd name="connsiteX1" fmla="*/ 167843 w 280238"/>
                <a:gd name="connsiteY1" fmla="*/ 139361 h 239426"/>
                <a:gd name="connsiteX2" fmla="*/ 280238 w 280238"/>
                <a:gd name="connsiteY2" fmla="*/ 236897 h 239426"/>
                <a:gd name="connsiteX3" fmla="*/ 203657 w 280238"/>
                <a:gd name="connsiteY3" fmla="*/ 92879 h 239426"/>
                <a:gd name="connsiteX4" fmla="*/ 203 w 280238"/>
                <a:gd name="connsiteY4" fmla="*/ 677 h 239426"/>
                <a:gd name="connsiteX0" fmla="*/ 129 w 280164"/>
                <a:gd name="connsiteY0" fmla="*/ 1965 h 240714"/>
                <a:gd name="connsiteX1" fmla="*/ 167769 w 280164"/>
                <a:gd name="connsiteY1" fmla="*/ 140649 h 240714"/>
                <a:gd name="connsiteX2" fmla="*/ 280164 w 280164"/>
                <a:gd name="connsiteY2" fmla="*/ 238185 h 240714"/>
                <a:gd name="connsiteX3" fmla="*/ 195963 w 280164"/>
                <a:gd name="connsiteY3" fmla="*/ 71307 h 240714"/>
                <a:gd name="connsiteX4" fmla="*/ 129 w 280164"/>
                <a:gd name="connsiteY4" fmla="*/ 1965 h 240714"/>
                <a:gd name="connsiteX0" fmla="*/ 191 w 280226"/>
                <a:gd name="connsiteY0" fmla="*/ 689 h 238766"/>
                <a:gd name="connsiteX1" fmla="*/ 162116 w 280226"/>
                <a:gd name="connsiteY1" fmla="*/ 106988 h 238766"/>
                <a:gd name="connsiteX2" fmla="*/ 280226 w 280226"/>
                <a:gd name="connsiteY2" fmla="*/ 236909 h 238766"/>
                <a:gd name="connsiteX3" fmla="*/ 196025 w 280226"/>
                <a:gd name="connsiteY3" fmla="*/ 70031 h 238766"/>
                <a:gd name="connsiteX4" fmla="*/ 191 w 280226"/>
                <a:gd name="connsiteY4" fmla="*/ 689 h 238766"/>
                <a:gd name="connsiteX0" fmla="*/ 257 w 280292"/>
                <a:gd name="connsiteY0" fmla="*/ 689 h 239564"/>
                <a:gd name="connsiteX1" fmla="*/ 162182 w 280292"/>
                <a:gd name="connsiteY1" fmla="*/ 106988 h 239564"/>
                <a:gd name="connsiteX2" fmla="*/ 280292 w 280292"/>
                <a:gd name="connsiteY2" fmla="*/ 236909 h 239564"/>
                <a:gd name="connsiteX3" fmla="*/ 196091 w 280292"/>
                <a:gd name="connsiteY3" fmla="*/ 70031 h 239564"/>
                <a:gd name="connsiteX4" fmla="*/ 257 w 280292"/>
                <a:gd name="connsiteY4" fmla="*/ 689 h 23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292" h="239564">
                  <a:moveTo>
                    <a:pt x="257" y="689"/>
                  </a:moveTo>
                  <a:cubicBezTo>
                    <a:pt x="-5395" y="6849"/>
                    <a:pt x="83124" y="29518"/>
                    <a:pt x="162182" y="106988"/>
                  </a:cubicBezTo>
                  <a:cubicBezTo>
                    <a:pt x="241240" y="184458"/>
                    <a:pt x="266068" y="254181"/>
                    <a:pt x="280292" y="236909"/>
                  </a:cubicBezTo>
                  <a:cubicBezTo>
                    <a:pt x="275466" y="248212"/>
                    <a:pt x="242764" y="109401"/>
                    <a:pt x="196091" y="70031"/>
                  </a:cubicBezTo>
                  <a:cubicBezTo>
                    <a:pt x="149418" y="30661"/>
                    <a:pt x="5909" y="-5471"/>
                    <a:pt x="257" y="6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4D1EFCE-2122-4038-A0B6-BF503B83DFC9}"/>
              </a:ext>
            </a:extLst>
          </p:cNvPr>
          <p:cNvSpPr txBox="1"/>
          <p:nvPr/>
        </p:nvSpPr>
        <p:spPr>
          <a:xfrm>
            <a:off x="2152751" y="2236070"/>
            <a:ext cx="789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1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시니어세대 식단추천 프로젝트</a:t>
            </a:r>
            <a:endParaRPr lang="ko-KR" altLang="en-US" sz="5400" spc="1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05415" y="3042421"/>
            <a:ext cx="5607890" cy="606867"/>
            <a:chOff x="4362552" y="2857756"/>
            <a:chExt cx="3552576" cy="461665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CD45403-4146-4FA8-9659-382031B1C43F}"/>
                </a:ext>
              </a:extLst>
            </p:cNvPr>
            <p:cNvSpPr txBox="1"/>
            <p:nvPr/>
          </p:nvSpPr>
          <p:spPr>
            <a:xfrm>
              <a:off x="4362552" y="2857756"/>
              <a:ext cx="3552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영양소 있는 식사를 하자</a:t>
              </a:r>
              <a:r>
                <a:rPr lang="en-US" altLang="ko-KR" sz="2400" spc="3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 sz="2400" spc="3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02E36336-33CB-468B-8E2E-0EDE121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4498272" y="2962411"/>
              <a:ext cx="0" cy="12368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3059464C-20A8-4FCB-9B6E-516D74DD42A0}"/>
                </a:ext>
              </a:extLst>
            </p:cNvPr>
            <p:cNvCxnSpPr>
              <a:cxnSpLocks/>
            </p:cNvCxnSpPr>
            <p:nvPr/>
          </p:nvCxnSpPr>
          <p:spPr>
            <a:xfrm>
              <a:off x="7664444" y="2962411"/>
              <a:ext cx="0" cy="12368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7415542-C5A2-4D9D-8393-A0F8FCEA5767}"/>
              </a:ext>
            </a:extLst>
          </p:cNvPr>
          <p:cNvSpPr txBox="1"/>
          <p:nvPr/>
        </p:nvSpPr>
        <p:spPr>
          <a:xfrm>
            <a:off x="3977007" y="3957065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고소영</a:t>
            </a:r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서상원</a:t>
            </a:r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유현욱</a:t>
            </a:r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이선수</a:t>
            </a:r>
            <a:endParaRPr lang="ko-KR" altLang="en-US" sz="28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54CA82FB-D525-4F7E-8979-49603CA6A85C}"/>
              </a:ext>
            </a:extLst>
          </p:cNvPr>
          <p:cNvSpPr/>
          <p:nvPr/>
        </p:nvSpPr>
        <p:spPr>
          <a:xfrm>
            <a:off x="6060000" y="3577288"/>
            <a:ext cx="72000" cy="72000"/>
          </a:xfrm>
          <a:prstGeom prst="ellipse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202BEFAC-213C-4AC1-84B4-37D0994E24D1}"/>
              </a:ext>
            </a:extLst>
          </p:cNvPr>
          <p:cNvCxnSpPr/>
          <p:nvPr/>
        </p:nvCxnSpPr>
        <p:spPr>
          <a:xfrm flipH="1">
            <a:off x="557784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77E2C249-00F5-442C-A56F-C47EDABD2BD9}"/>
              </a:ext>
            </a:extLst>
          </p:cNvPr>
          <p:cNvCxnSpPr/>
          <p:nvPr/>
        </p:nvCxnSpPr>
        <p:spPr>
          <a:xfrm flipH="1">
            <a:off x="630936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7415542-C5A2-4D9D-8393-A0F8FCEA5767}"/>
              </a:ext>
            </a:extLst>
          </p:cNvPr>
          <p:cNvSpPr txBox="1"/>
          <p:nvPr/>
        </p:nvSpPr>
        <p:spPr>
          <a:xfrm>
            <a:off x="7138162" y="1533946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홍태선멘토님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92231" y="108060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고려 요소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04262" y="1654970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NN</a:t>
            </a:r>
            <a:r>
              <a:rPr lang="ko-KR" altLang="en-US" sz="1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접목과 </a:t>
            </a:r>
            <a:r>
              <a:rPr lang="en-US" altLang="ko-KR" sz="1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1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1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852070" y="47786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Q4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7D339FEB-DC41-4884-AE8C-91C3FCA9BDA6}"/>
              </a:ext>
            </a:extLst>
          </p:cNvPr>
          <p:cNvSpPr/>
          <p:nvPr/>
        </p:nvSpPr>
        <p:spPr>
          <a:xfrm>
            <a:off x="4312145" y="2529245"/>
            <a:ext cx="3767646" cy="3767646"/>
          </a:xfrm>
          <a:prstGeom prst="ellipse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914111" y="3185102"/>
            <a:ext cx="2563714" cy="2563714"/>
            <a:chOff x="3811695" y="2442669"/>
            <a:chExt cx="2563714" cy="2563714"/>
          </a:xfrm>
        </p:grpSpPr>
        <p:grpSp>
          <p:nvGrpSpPr>
            <p:cNvPr id="5" name="그룹 4"/>
            <p:cNvGrpSpPr/>
            <p:nvPr/>
          </p:nvGrpSpPr>
          <p:grpSpPr>
            <a:xfrm>
              <a:off x="3811695" y="2442669"/>
              <a:ext cx="2563714" cy="2563714"/>
              <a:chOff x="3811695" y="2442669"/>
              <a:chExt cx="2563714" cy="2563714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3811695" y="2442669"/>
                <a:ext cx="2563714" cy="2563714"/>
              </a:xfrm>
              <a:prstGeom prst="ellipse">
                <a:avLst/>
              </a:prstGeom>
              <a:solidFill>
                <a:srgbClr val="FB6C69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130475" y="2761448"/>
                <a:ext cx="1926156" cy="1926156"/>
              </a:xfrm>
              <a:prstGeom prst="ellipse">
                <a:avLst/>
              </a:pr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001187" y="3146914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83084" y="3346969"/>
              <a:ext cx="10134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고민</a:t>
              </a:r>
              <a:endParaRPr lang="ko-KR" altLang="en-US" sz="4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394555" y="2748523"/>
            <a:ext cx="775597" cy="775597"/>
            <a:chOff x="5987610" y="5448961"/>
            <a:chExt cx="775597" cy="775597"/>
          </a:xfrm>
        </p:grpSpPr>
        <p:sp>
          <p:nvSpPr>
            <p:cNvPr id="42" name="타원 41"/>
            <p:cNvSpPr/>
            <p:nvPr/>
          </p:nvSpPr>
          <p:spPr>
            <a:xfrm>
              <a:off x="5987610" y="5448961"/>
              <a:ext cx="775597" cy="775597"/>
            </a:xfrm>
            <a:prstGeom prst="ellipse">
              <a:avLst/>
            </a:prstGeom>
            <a:solidFill>
              <a:srgbClr val="46508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89111" y="5652093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기타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42140" y="2745460"/>
            <a:ext cx="1753992" cy="1753992"/>
            <a:chOff x="7197179" y="3927658"/>
            <a:chExt cx="1134664" cy="1134664"/>
          </a:xfrm>
        </p:grpSpPr>
        <p:sp>
          <p:nvSpPr>
            <p:cNvPr id="30" name="타원 29"/>
            <p:cNvSpPr/>
            <p:nvPr/>
          </p:nvSpPr>
          <p:spPr>
            <a:xfrm>
              <a:off x="7197179" y="3927658"/>
              <a:ext cx="1134664" cy="1134664"/>
            </a:xfrm>
            <a:prstGeom prst="ellipse">
              <a:avLst/>
            </a:prstGeom>
            <a:solidFill>
              <a:srgbClr val="465081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202877" y="4262099"/>
              <a:ext cx="1123267" cy="783336"/>
              <a:chOff x="7202877" y="4262099"/>
              <a:chExt cx="1123267" cy="78333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202877" y="4262099"/>
                <a:ext cx="1123267" cy="29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머신러닝</a:t>
                </a:r>
                <a:r>
                  <a:rPr lang="ko-KR" altLang="en-US" sz="2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sz="2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</a:t>
                </a:r>
                <a:r>
                  <a:rPr lang="ko-KR" altLang="en-US" sz="2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입</a:t>
                </a:r>
                <a:endParaRPr lang="ko-KR" altLang="en-US" sz="24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62954" y="4460660"/>
                <a:ext cx="10118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40</a:t>
                </a:r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%</a:t>
                </a:r>
                <a:endParaRPr lang="ko-KR" altLang="en-US" sz="3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5615075" y="2050438"/>
            <a:ext cx="1175322" cy="1134664"/>
            <a:chOff x="7176849" y="3927658"/>
            <a:chExt cx="1175322" cy="1134664"/>
          </a:xfrm>
        </p:grpSpPr>
        <p:sp>
          <p:nvSpPr>
            <p:cNvPr id="35" name="타원 34"/>
            <p:cNvSpPr/>
            <p:nvPr/>
          </p:nvSpPr>
          <p:spPr>
            <a:xfrm>
              <a:off x="7197179" y="3927658"/>
              <a:ext cx="1134664" cy="1134664"/>
            </a:xfrm>
            <a:prstGeom prst="ellipse">
              <a:avLst/>
            </a:prstGeom>
            <a:solidFill>
              <a:srgbClr val="465081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176849" y="4126867"/>
              <a:ext cx="1175322" cy="840440"/>
              <a:chOff x="7176849" y="4126867"/>
              <a:chExt cx="1175322" cy="840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176849" y="4126867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관리</a:t>
                </a:r>
                <a:endParaRPr lang="ko-KR" altLang="en-US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10701" y="4382532"/>
                <a:ext cx="9076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15%</a:t>
                </a:r>
                <a:endParaRPr lang="ko-KR" altLang="en-US" sz="3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7307310" y="4862704"/>
            <a:ext cx="1356105" cy="1356105"/>
            <a:chOff x="7197179" y="3927658"/>
            <a:chExt cx="1134664" cy="1134664"/>
          </a:xfrm>
        </p:grpSpPr>
        <p:sp>
          <p:nvSpPr>
            <p:cNvPr id="40" name="타원 39"/>
            <p:cNvSpPr/>
            <p:nvPr/>
          </p:nvSpPr>
          <p:spPr>
            <a:xfrm>
              <a:off x="7197179" y="3927658"/>
              <a:ext cx="1134664" cy="1134664"/>
            </a:xfrm>
            <a:prstGeom prst="ellipse">
              <a:avLst/>
            </a:prstGeom>
            <a:solidFill>
              <a:srgbClr val="465081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274633" y="4126867"/>
              <a:ext cx="979755" cy="840440"/>
              <a:chOff x="7274633" y="4126867"/>
              <a:chExt cx="979755" cy="84044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359592" y="4126867"/>
                <a:ext cx="809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UI </a:t>
                </a:r>
                <a:r>
                  <a:rPr lang="ko-KR" altLang="en-US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구성</a:t>
                </a:r>
                <a:endParaRPr lang="ko-KR" altLang="en-US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74633" y="4382532"/>
                <a:ext cx="979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25</a:t>
                </a:r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%</a:t>
                </a:r>
                <a:endParaRPr lang="ko-KR" altLang="en-US" sz="3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814938" y="6015678"/>
            <a:ext cx="775597" cy="775597"/>
            <a:chOff x="5987610" y="5448961"/>
            <a:chExt cx="775597" cy="775597"/>
          </a:xfrm>
        </p:grpSpPr>
        <p:sp>
          <p:nvSpPr>
            <p:cNvPr id="59" name="타원 58"/>
            <p:cNvSpPr/>
            <p:nvPr/>
          </p:nvSpPr>
          <p:spPr>
            <a:xfrm>
              <a:off x="5987610" y="5448961"/>
              <a:ext cx="775597" cy="775597"/>
            </a:xfrm>
            <a:prstGeom prst="ellipse">
              <a:avLst/>
            </a:prstGeom>
            <a:solidFill>
              <a:srgbClr val="46508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9111" y="5652093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기타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12408" y="3729250"/>
            <a:ext cx="1152881" cy="1134664"/>
            <a:chOff x="7188074" y="3927658"/>
            <a:chExt cx="1152881" cy="1134664"/>
          </a:xfrm>
        </p:grpSpPr>
        <p:sp>
          <p:nvSpPr>
            <p:cNvPr id="61" name="타원 60"/>
            <p:cNvSpPr/>
            <p:nvPr/>
          </p:nvSpPr>
          <p:spPr>
            <a:xfrm>
              <a:off x="7197179" y="3927658"/>
              <a:ext cx="1134664" cy="1134664"/>
            </a:xfrm>
            <a:prstGeom prst="ellipse">
              <a:avLst/>
            </a:prstGeom>
            <a:solidFill>
              <a:srgbClr val="465081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7188074" y="4126867"/>
              <a:ext cx="1152881" cy="840440"/>
              <a:chOff x="7188074" y="4126867"/>
              <a:chExt cx="1152881" cy="84044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188074" y="4126867"/>
                <a:ext cx="115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식단 서비스</a:t>
                </a:r>
                <a:endParaRPr lang="ko-KR" altLang="en-US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10701" y="4382532"/>
                <a:ext cx="9076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15%</a:t>
                </a:r>
                <a:endParaRPr lang="ko-KR" altLang="en-US" sz="3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215021" y="5100791"/>
            <a:ext cx="1134664" cy="1134664"/>
            <a:chOff x="7197179" y="3927658"/>
            <a:chExt cx="1134664" cy="1134664"/>
          </a:xfrm>
        </p:grpSpPr>
        <p:sp>
          <p:nvSpPr>
            <p:cNvPr id="66" name="타원 65"/>
            <p:cNvSpPr/>
            <p:nvPr/>
          </p:nvSpPr>
          <p:spPr>
            <a:xfrm>
              <a:off x="7197179" y="3927658"/>
              <a:ext cx="1134664" cy="1134664"/>
            </a:xfrm>
            <a:prstGeom prst="ellipse">
              <a:avLst/>
            </a:prstGeom>
            <a:solidFill>
              <a:srgbClr val="465081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7298680" y="4126867"/>
              <a:ext cx="931666" cy="840440"/>
              <a:chOff x="7298680" y="4126867"/>
              <a:chExt cx="931666" cy="84044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298680" y="4126867"/>
                <a:ext cx="931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추가기</a:t>
                </a:r>
                <a:r>
                  <a:rPr lang="ko-KR" altLang="en-US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능</a:t>
                </a:r>
                <a:endParaRPr lang="ko-KR" altLang="en-US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400469" y="4382532"/>
                <a:ext cx="7280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r>
                  <a:rPr lang="en-US" altLang="ko-KR" sz="32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%</a:t>
                </a:r>
                <a:endParaRPr lang="ko-KR" altLang="en-US" sz="3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2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1277600" y="-106718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64319" y="-106718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851038" y="-106718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137757" y="-106718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90881" y="-103246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252903" y="2346959"/>
            <a:ext cx="6115623" cy="1968479"/>
            <a:chOff x="3505644" y="5410381"/>
            <a:chExt cx="4745172" cy="1090980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B6F47F2F-09D8-4AA5-BEFA-1DDB24F99318}"/>
                </a:ext>
              </a:extLst>
            </p:cNvPr>
            <p:cNvSpPr/>
            <p:nvPr/>
          </p:nvSpPr>
          <p:spPr>
            <a:xfrm>
              <a:off x="3505644" y="5410381"/>
              <a:ext cx="4745172" cy="1090980"/>
            </a:xfrm>
            <a:prstGeom prst="rect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4D9AC8B-91FB-4826-8EF3-10A0C46CA4B4}"/>
                </a:ext>
              </a:extLst>
            </p:cNvPr>
            <p:cNvSpPr txBox="1"/>
            <p:nvPr/>
          </p:nvSpPr>
          <p:spPr>
            <a:xfrm>
              <a:off x="3609988" y="5479960"/>
              <a:ext cx="4536482" cy="9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88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감사합니다 </a:t>
              </a:r>
              <a:endParaRPr lang="en-US" altLang="ko-KR" sz="88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8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79570" y="-127342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2792336-D0A7-4F48-838A-215E8B4B6732}"/>
              </a:ext>
            </a:extLst>
          </p:cNvPr>
          <p:cNvSpPr txBox="1"/>
          <p:nvPr/>
        </p:nvSpPr>
        <p:spPr>
          <a:xfrm>
            <a:off x="4404968" y="1080600"/>
            <a:ext cx="339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식단 구성 고려사항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C30A68B3-8110-430A-8B42-CB800F01D32B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3" name="자유형 78">
              <a:extLst>
                <a:ext uri="{FF2B5EF4-FFF2-40B4-BE49-F238E27FC236}">
                  <a16:creationId xmlns="" xmlns:a16="http://schemas.microsoft.com/office/drawing/2014/main" id="{F29799F2-E2CD-48D3-9D70-90EFEF3166EA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4" name="자유형 79">
              <a:extLst>
                <a:ext uri="{FF2B5EF4-FFF2-40B4-BE49-F238E27FC236}">
                  <a16:creationId xmlns="" xmlns:a16="http://schemas.microsoft.com/office/drawing/2014/main" id="{A2788005-23A7-4726-83C9-ECBC863C7A52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65B7FCB3-6228-44CC-9A25-F92797AF82EF}"/>
              </a:ext>
            </a:extLst>
          </p:cNvPr>
          <p:cNvSpPr txBox="1"/>
          <p:nvPr/>
        </p:nvSpPr>
        <p:spPr>
          <a:xfrm>
            <a:off x="5811994" y="4778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357139" y="1889557"/>
            <a:ext cx="7491155" cy="4177424"/>
            <a:chOff x="855115" y="1769400"/>
            <a:chExt cx="7491155" cy="4177424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94A76150-ADD7-4B33-9799-F4FA0BD47976}"/>
                </a:ext>
              </a:extLst>
            </p:cNvPr>
            <p:cNvGrpSpPr/>
            <p:nvPr/>
          </p:nvGrpSpPr>
          <p:grpSpPr>
            <a:xfrm>
              <a:off x="902861" y="3925172"/>
              <a:ext cx="6971781" cy="703946"/>
              <a:chOff x="1491133" y="2933256"/>
              <a:chExt cx="5361080" cy="703946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1491133" y="2933256"/>
                <a:ext cx="5361080" cy="703946"/>
              </a:xfrm>
              <a:prstGeom prst="roundRect">
                <a:avLst>
                  <a:gd name="adj" fmla="val 50000"/>
                </a:avLst>
              </a:prstGeom>
              <a:solidFill>
                <a:srgbClr val="8293E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1689030" y="3111355"/>
                <a:ext cx="4776473" cy="29854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689030" y="3111356"/>
                <a:ext cx="3686076" cy="29854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465081"/>
                  </a:gs>
                  <a:gs pos="100000">
                    <a:srgbClr val="8293E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2861" y="1769400"/>
              <a:ext cx="6971781" cy="1044696"/>
              <a:chOff x="4751126" y="4584513"/>
              <a:chExt cx="5361080" cy="1044696"/>
            </a:xfrm>
          </p:grpSpPr>
          <p:sp>
            <p:nvSpPr>
              <p:cNvPr id="86" name="모서리가 둥근 직사각형 29">
                <a:extLst>
                  <a:ext uri="{FF2B5EF4-FFF2-40B4-BE49-F238E27FC236}">
                    <a16:creationId xmlns="" xmlns:a16="http://schemas.microsoft.com/office/drawing/2014/main" id="{FD17BB4A-BADF-4ADB-A204-EDFA0DF9B27E}"/>
                  </a:ext>
                </a:extLst>
              </p:cNvPr>
              <p:cNvSpPr/>
              <p:nvPr/>
            </p:nvSpPr>
            <p:spPr>
              <a:xfrm>
                <a:off x="4751126" y="4584513"/>
                <a:ext cx="5361080" cy="703946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4944101" y="4780375"/>
                <a:ext cx="4776473" cy="338554"/>
                <a:chOff x="4944101" y="4780375"/>
                <a:chExt cx="4776473" cy="338554"/>
              </a:xfrm>
            </p:grpSpPr>
            <p:sp>
              <p:nvSpPr>
                <p:cNvPr id="99" name="모서리가 둥근 직사각형 1">
                  <a:extLst>
                    <a:ext uri="{FF2B5EF4-FFF2-40B4-BE49-F238E27FC236}">
                      <a16:creationId xmlns="" xmlns:a16="http://schemas.microsoft.com/office/drawing/2014/main" id="{0D7EBB0F-1613-48F6-A87B-AB664D8BD5E6}"/>
                    </a:ext>
                  </a:extLst>
                </p:cNvPr>
                <p:cNvSpPr/>
                <p:nvPr/>
              </p:nvSpPr>
              <p:spPr>
                <a:xfrm>
                  <a:off x="4944101" y="4789481"/>
                  <a:ext cx="4776473" cy="2985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00" name="모서리가 둥근 직사각형 22">
                  <a:extLst>
                    <a:ext uri="{FF2B5EF4-FFF2-40B4-BE49-F238E27FC236}">
                      <a16:creationId xmlns="" xmlns:a16="http://schemas.microsoft.com/office/drawing/2014/main" id="{90816EBD-23CA-4461-98CF-891296471FE5}"/>
                    </a:ext>
                  </a:extLst>
                </p:cNvPr>
                <p:cNvSpPr/>
                <p:nvPr/>
              </p:nvSpPr>
              <p:spPr>
                <a:xfrm>
                  <a:off x="4944101" y="4789481"/>
                  <a:ext cx="1957856" cy="29854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="" xmlns:a16="http://schemas.microsoft.com/office/drawing/2014/main" id="{48162056-10B9-44C0-88A8-B0B135920613}"/>
                    </a:ext>
                  </a:extLst>
                </p:cNvPr>
                <p:cNvSpPr txBox="1"/>
                <p:nvPr/>
              </p:nvSpPr>
              <p:spPr>
                <a:xfrm>
                  <a:off x="4986821" y="4780375"/>
                  <a:ext cx="1834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농식품</a:t>
                  </a:r>
                  <a:r>
                    <a:rPr lang="ko-KR" altLang="en-US" sz="16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 종합정보시스템 </a:t>
                  </a:r>
                  <a:r>
                    <a:rPr lang="ko-KR" altLang="en-US" sz="1600" dirty="0" err="1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크롤링</a:t>
                  </a:r>
                  <a:endParaRPr lang="ko-KR" altLang="en-US" sz="16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DB58547E-8377-405C-9749-835B00F9F074}"/>
                  </a:ext>
                </a:extLst>
              </p:cNvPr>
              <p:cNvSpPr txBox="1"/>
              <p:nvPr/>
            </p:nvSpPr>
            <p:spPr>
              <a:xfrm>
                <a:off x="5085131" y="5290655"/>
                <a:ext cx="5001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31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가지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탄수화물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단백질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지방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영양소 정보가 포함된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1200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개의 음식정보 </a:t>
                </a:r>
                <a:r>
                  <a:rPr lang="ko-KR" altLang="en-US" sz="1600" dirty="0" err="1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크롤링</a:t>
                </a:r>
                <a:endParaRPr lang="ko-KR" altLang="en-US" sz="16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2861" y="2894696"/>
              <a:ext cx="7176481" cy="1167061"/>
              <a:chOff x="4751126" y="4584513"/>
              <a:chExt cx="5518488" cy="1167061"/>
            </a:xfrm>
          </p:grpSpPr>
          <p:sp>
            <p:nvSpPr>
              <p:cNvPr id="74" name="모서리가 둥근 직사각형 29">
                <a:extLst>
                  <a:ext uri="{FF2B5EF4-FFF2-40B4-BE49-F238E27FC236}">
                    <a16:creationId xmlns="" xmlns:a16="http://schemas.microsoft.com/office/drawing/2014/main" id="{FD17BB4A-BADF-4ADB-A204-EDFA0DF9B27E}"/>
                  </a:ext>
                </a:extLst>
              </p:cNvPr>
              <p:cNvSpPr/>
              <p:nvPr/>
            </p:nvSpPr>
            <p:spPr>
              <a:xfrm>
                <a:off x="4751126" y="4584513"/>
                <a:ext cx="5361080" cy="703946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944101" y="4789481"/>
                <a:ext cx="4776473" cy="343976"/>
                <a:chOff x="4944101" y="4789481"/>
                <a:chExt cx="4776473" cy="343976"/>
              </a:xfrm>
            </p:grpSpPr>
            <p:sp>
              <p:nvSpPr>
                <p:cNvPr id="77" name="모서리가 둥근 직사각형 1">
                  <a:extLst>
                    <a:ext uri="{FF2B5EF4-FFF2-40B4-BE49-F238E27FC236}">
                      <a16:creationId xmlns="" xmlns:a16="http://schemas.microsoft.com/office/drawing/2014/main" id="{0D7EBB0F-1613-48F6-A87B-AB664D8BD5E6}"/>
                    </a:ext>
                  </a:extLst>
                </p:cNvPr>
                <p:cNvSpPr/>
                <p:nvPr/>
              </p:nvSpPr>
              <p:spPr>
                <a:xfrm>
                  <a:off x="4944101" y="4789481"/>
                  <a:ext cx="4776473" cy="2985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78" name="모서리가 둥근 직사각형 22">
                  <a:extLst>
                    <a:ext uri="{FF2B5EF4-FFF2-40B4-BE49-F238E27FC236}">
                      <a16:creationId xmlns="" xmlns:a16="http://schemas.microsoft.com/office/drawing/2014/main" id="{90816EBD-23CA-4461-98CF-891296471FE5}"/>
                    </a:ext>
                  </a:extLst>
                </p:cNvPr>
                <p:cNvSpPr/>
                <p:nvPr/>
              </p:nvSpPr>
              <p:spPr>
                <a:xfrm>
                  <a:off x="4944102" y="4789481"/>
                  <a:ext cx="2456458" cy="29854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="" xmlns:a16="http://schemas.microsoft.com/office/drawing/2014/main" id="{48162056-10B9-44C0-88A8-B0B135920613}"/>
                    </a:ext>
                  </a:extLst>
                </p:cNvPr>
                <p:cNvSpPr txBox="1"/>
                <p:nvPr/>
              </p:nvSpPr>
              <p:spPr>
                <a:xfrm>
                  <a:off x="4966796" y="4794903"/>
                  <a:ext cx="20124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식단 구성</a:t>
                  </a:r>
                  <a:endParaRPr lang="ko-KR" altLang="en-US" sz="16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DB58547E-8377-405C-9749-835B00F9F074}"/>
                  </a:ext>
                </a:extLst>
              </p:cNvPr>
              <p:cNvSpPr txBox="1"/>
              <p:nvPr/>
            </p:nvSpPr>
            <p:spPr>
              <a:xfrm>
                <a:off x="4901828" y="5166799"/>
                <a:ext cx="5367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 err="1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크롤링된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정보를 바탕으로 단순조합으로 식단을 구성 </a:t>
                </a:r>
                <a:endPara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600" dirty="0" err="1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TestDataSet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(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밥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국</a:t>
                </a:r>
                <a:r>
                  <a:rPr lang="en-US" altLang="ko-KR" sz="16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반찬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1,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반찬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각각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10~15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의 결과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22464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개의 </a:t>
                </a:r>
                <a:r>
                  <a:rPr lang="ko-KR" altLang="en-US" sz="1600" dirty="0" err="1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조합쌍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구성</a:t>
                </a:r>
                <a:endParaRPr lang="ko-KR" altLang="en-US" sz="16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855115" y="4969171"/>
              <a:ext cx="7491155" cy="977653"/>
              <a:chOff x="4650004" y="4608327"/>
              <a:chExt cx="5907146" cy="977653"/>
            </a:xfrm>
          </p:grpSpPr>
          <p:sp>
            <p:nvSpPr>
              <p:cNvPr id="68" name="모서리가 둥근 직사각형 29">
                <a:extLst>
                  <a:ext uri="{FF2B5EF4-FFF2-40B4-BE49-F238E27FC236}">
                    <a16:creationId xmlns="" xmlns:a16="http://schemas.microsoft.com/office/drawing/2014/main" id="{FD17BB4A-BADF-4ADB-A204-EDFA0DF9B27E}"/>
                  </a:ext>
                </a:extLst>
              </p:cNvPr>
              <p:cNvSpPr/>
              <p:nvPr/>
            </p:nvSpPr>
            <p:spPr>
              <a:xfrm>
                <a:off x="4755912" y="4608327"/>
                <a:ext cx="5361080" cy="703946"/>
              </a:xfrm>
              <a:prstGeom prst="roundRect">
                <a:avLst>
                  <a:gd name="adj" fmla="val 50000"/>
                </a:avLst>
              </a:prstGeom>
              <a:solidFill>
                <a:srgbClr val="FB6C69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944101" y="4789481"/>
                <a:ext cx="4844591" cy="340542"/>
                <a:chOff x="4944101" y="4789481"/>
                <a:chExt cx="4844591" cy="340542"/>
              </a:xfrm>
            </p:grpSpPr>
            <p:sp>
              <p:nvSpPr>
                <p:cNvPr id="71" name="모서리가 둥근 직사각형 1">
                  <a:extLst>
                    <a:ext uri="{FF2B5EF4-FFF2-40B4-BE49-F238E27FC236}">
                      <a16:creationId xmlns="" xmlns:a16="http://schemas.microsoft.com/office/drawing/2014/main" id="{0D7EBB0F-1613-48F6-A87B-AB664D8BD5E6}"/>
                    </a:ext>
                  </a:extLst>
                </p:cNvPr>
                <p:cNvSpPr/>
                <p:nvPr/>
              </p:nvSpPr>
              <p:spPr>
                <a:xfrm>
                  <a:off x="4944101" y="4789481"/>
                  <a:ext cx="4776473" cy="2985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72" name="모서리가 둥근 직사각형 22">
                  <a:extLst>
                    <a:ext uri="{FF2B5EF4-FFF2-40B4-BE49-F238E27FC236}">
                      <a16:creationId xmlns="" xmlns:a16="http://schemas.microsoft.com/office/drawing/2014/main" id="{90816EBD-23CA-4461-98CF-891296471FE5}"/>
                    </a:ext>
                  </a:extLst>
                </p:cNvPr>
                <p:cNvSpPr/>
                <p:nvPr/>
              </p:nvSpPr>
              <p:spPr>
                <a:xfrm>
                  <a:off x="4944102" y="4789481"/>
                  <a:ext cx="4839544" cy="2985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FB6C69"/>
                    </a:gs>
                    <a:gs pos="100000">
                      <a:srgbClr val="C0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="" xmlns:a16="http://schemas.microsoft.com/office/drawing/2014/main" id="{48162056-10B9-44C0-88A8-B0B135920613}"/>
                    </a:ext>
                  </a:extLst>
                </p:cNvPr>
                <p:cNvSpPr txBox="1"/>
                <p:nvPr/>
              </p:nvSpPr>
              <p:spPr>
                <a:xfrm>
                  <a:off x="4944101" y="4791469"/>
                  <a:ext cx="48445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전체 데이터에 대해 진행</a:t>
                  </a:r>
                  <a:r>
                    <a:rPr lang="en-US" altLang="ko-KR" sz="16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, </a:t>
                  </a:r>
                  <a:r>
                    <a:rPr lang="ko-KR" altLang="en-US" sz="16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추후 논의사항</a:t>
                  </a:r>
                  <a:endParaRPr lang="ko-KR" altLang="en-US" sz="16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DB58547E-8377-405C-9749-835B00F9F074}"/>
                  </a:ext>
                </a:extLst>
              </p:cNvPr>
              <p:cNvSpPr txBox="1"/>
              <p:nvPr/>
            </p:nvSpPr>
            <p:spPr>
              <a:xfrm>
                <a:off x="4650004" y="5247426"/>
                <a:ext cx="5907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조합 쌍이 증가하는 경우의 처리방향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질병의 고려사항 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 </a:t>
                </a:r>
                <a:r>
                  <a:rPr lang="ko-KR" altLang="en-US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사용자 활동량에 따른 맞춤형 활용방안</a:t>
                </a:r>
                <a:r>
                  <a:rPr lang="en-US" altLang="ko-KR" sz="16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endParaRPr lang="ko-KR" altLang="en-US" sz="16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DB58547E-8377-405C-9749-835B00F9F074}"/>
                </a:ext>
              </a:extLst>
            </p:cNvPr>
            <p:cNvSpPr txBox="1"/>
            <p:nvPr/>
          </p:nvSpPr>
          <p:spPr>
            <a:xfrm>
              <a:off x="2060456" y="4594866"/>
              <a:ext cx="5057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Cosine </a:t>
              </a:r>
              <a:r>
                <a: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Similarity</a:t>
              </a:r>
              <a:r>
                <a:rPr lang="ko-KR" altLang="en-US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</a:t>
              </a:r>
              <a:r>
                <a: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사용하여 </a:t>
              </a:r>
              <a:r>
                <a: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31</a:t>
              </a:r>
              <a:r>
                <a:rPr lang="ko-KR" altLang="en-US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차원의 </a:t>
              </a:r>
              <a:r>
                <a: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Vector</a:t>
              </a:r>
              <a:r>
                <a:rPr lang="ko-KR" altLang="en-US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간 유사성판별</a:t>
              </a:r>
              <a:endParaRPr lang="en-US" altLang="ko-KR" sz="1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(+ </a:t>
              </a:r>
              <a:r>
                <a:rPr lang="ko-KR" altLang="en-US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단순 차이의 결과와 비교 </a:t>
              </a:r>
              <a:r>
                <a:rPr lang="en-US" altLang="ko-KR" sz="16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  <a:alpha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1" name="눈물 방울 110">
            <a:extLst>
              <a:ext uri="{FF2B5EF4-FFF2-40B4-BE49-F238E27FC236}">
                <a16:creationId xmlns="" xmlns:a16="http://schemas.microsoft.com/office/drawing/2014/main" id="{B1130A79-5CC9-47EC-8368-DDAFFDFB3F9B}"/>
              </a:ext>
            </a:extLst>
          </p:cNvPr>
          <p:cNvSpPr/>
          <p:nvPr/>
        </p:nvSpPr>
        <p:spPr>
          <a:xfrm rot="13640222">
            <a:off x="9287217" y="4141072"/>
            <a:ext cx="476465" cy="476465"/>
          </a:xfrm>
          <a:prstGeom prst="teardrop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8F8CC914-1D9F-4153-B978-821CAB0D8A70}"/>
              </a:ext>
            </a:extLst>
          </p:cNvPr>
          <p:cNvSpPr/>
          <p:nvPr/>
        </p:nvSpPr>
        <p:spPr>
          <a:xfrm>
            <a:off x="9346506" y="4201518"/>
            <a:ext cx="357887" cy="357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9E93D74-00AF-496C-B5C9-98819A91E1E6}"/>
              </a:ext>
            </a:extLst>
          </p:cNvPr>
          <p:cNvSpPr txBox="1"/>
          <p:nvPr/>
        </p:nvSpPr>
        <p:spPr>
          <a:xfrm>
            <a:off x="9283235" y="424310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75%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5" name="눈물 방울 114">
            <a:extLst>
              <a:ext uri="{FF2B5EF4-FFF2-40B4-BE49-F238E27FC236}">
                <a16:creationId xmlns="" xmlns:a16="http://schemas.microsoft.com/office/drawing/2014/main" id="{B1130A79-5CC9-47EC-8368-DDAFFDFB3F9B}"/>
              </a:ext>
            </a:extLst>
          </p:cNvPr>
          <p:cNvSpPr/>
          <p:nvPr/>
        </p:nvSpPr>
        <p:spPr>
          <a:xfrm rot="13640222">
            <a:off x="9287218" y="3102180"/>
            <a:ext cx="476465" cy="476465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8F8CC914-1D9F-4153-B978-821CAB0D8A70}"/>
              </a:ext>
            </a:extLst>
          </p:cNvPr>
          <p:cNvSpPr/>
          <p:nvPr/>
        </p:nvSpPr>
        <p:spPr>
          <a:xfrm>
            <a:off x="9346507" y="3162626"/>
            <a:ext cx="357887" cy="357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9E93D74-00AF-496C-B5C9-98819A91E1E6}"/>
              </a:ext>
            </a:extLst>
          </p:cNvPr>
          <p:cNvSpPr txBox="1"/>
          <p:nvPr/>
        </p:nvSpPr>
        <p:spPr>
          <a:xfrm>
            <a:off x="9282436" y="320421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50%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눈물 방울 126">
            <a:extLst>
              <a:ext uri="{FF2B5EF4-FFF2-40B4-BE49-F238E27FC236}">
                <a16:creationId xmlns="" xmlns:a16="http://schemas.microsoft.com/office/drawing/2014/main" id="{90A739D6-174E-4AF2-8625-71BF2661747B}"/>
              </a:ext>
            </a:extLst>
          </p:cNvPr>
          <p:cNvSpPr/>
          <p:nvPr/>
        </p:nvSpPr>
        <p:spPr>
          <a:xfrm rot="13583643">
            <a:off x="9285613" y="2003297"/>
            <a:ext cx="476465" cy="476465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1EF93FD7-A1A9-48EC-AC93-8F9D461C06F9}"/>
              </a:ext>
            </a:extLst>
          </p:cNvPr>
          <p:cNvSpPr/>
          <p:nvPr/>
        </p:nvSpPr>
        <p:spPr>
          <a:xfrm>
            <a:off x="9344902" y="2063743"/>
            <a:ext cx="357887" cy="357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AF4CD769-CAEC-47EC-894C-2F780F2EDEED}"/>
              </a:ext>
            </a:extLst>
          </p:cNvPr>
          <p:cNvSpPr txBox="1"/>
          <p:nvPr/>
        </p:nvSpPr>
        <p:spPr>
          <a:xfrm>
            <a:off x="9283235" y="210533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25%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1" name="눈물 방울 130">
            <a:extLst>
              <a:ext uri="{FF2B5EF4-FFF2-40B4-BE49-F238E27FC236}">
                <a16:creationId xmlns="" xmlns:a16="http://schemas.microsoft.com/office/drawing/2014/main" id="{90A739D6-174E-4AF2-8625-71BF2661747B}"/>
              </a:ext>
            </a:extLst>
          </p:cNvPr>
          <p:cNvSpPr/>
          <p:nvPr/>
        </p:nvSpPr>
        <p:spPr>
          <a:xfrm rot="13583643">
            <a:off x="9284814" y="5181519"/>
            <a:ext cx="476465" cy="476465"/>
          </a:xfrm>
          <a:prstGeom prst="teardrop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1EF93FD7-A1A9-48EC-AC93-8F9D461C06F9}"/>
              </a:ext>
            </a:extLst>
          </p:cNvPr>
          <p:cNvSpPr/>
          <p:nvPr/>
        </p:nvSpPr>
        <p:spPr>
          <a:xfrm>
            <a:off x="9344103" y="5241965"/>
            <a:ext cx="357887" cy="357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AF4CD769-CAEC-47EC-894C-2F780F2EDEED}"/>
              </a:ext>
            </a:extLst>
          </p:cNvPr>
          <p:cNvSpPr txBox="1"/>
          <p:nvPr/>
        </p:nvSpPr>
        <p:spPr>
          <a:xfrm>
            <a:off x="9245568" y="528355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100%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685352" y="4225417"/>
            <a:ext cx="477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보건복지부 영양섭취 기준과 유사도 판별</a:t>
            </a:r>
            <a:endParaRPr lang="ko-KR" altLang="en-US" sz="1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8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B2E5CB1-D90C-4BED-9C69-173FD39D0267}"/>
              </a:ext>
            </a:extLst>
          </p:cNvPr>
          <p:cNvGrpSpPr/>
          <p:nvPr/>
        </p:nvGrpSpPr>
        <p:grpSpPr>
          <a:xfrm>
            <a:off x="4604184" y="2977135"/>
            <a:ext cx="2973560" cy="2973558"/>
            <a:chOff x="4148651" y="5321867"/>
            <a:chExt cx="3884625" cy="3884625"/>
          </a:xfrm>
        </p:grpSpPr>
        <p:sp>
          <p:nvSpPr>
            <p:cNvPr id="6" name="원형 5"/>
            <p:cNvSpPr/>
            <p:nvPr/>
          </p:nvSpPr>
          <p:spPr>
            <a:xfrm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2" name="원형 31"/>
            <p:cNvSpPr/>
            <p:nvPr/>
          </p:nvSpPr>
          <p:spPr>
            <a:xfrm flipV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3" name="원형 32"/>
            <p:cNvSpPr/>
            <p:nvPr/>
          </p:nvSpPr>
          <p:spPr>
            <a:xfrm flipH="1" flipV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4" name="원형 33"/>
            <p:cNvSpPr/>
            <p:nvPr/>
          </p:nvSpPr>
          <p:spPr>
            <a:xfrm flipH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89295" y="5562511"/>
              <a:ext cx="3403336" cy="3403336"/>
            </a:xfrm>
            <a:prstGeom prst="ellipse">
              <a:avLst/>
            </a:prstGeom>
            <a:solidFill>
              <a:srgbClr val="FB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87708" y="5733185"/>
              <a:ext cx="3198828" cy="233325"/>
              <a:chOff x="4487708" y="1313585"/>
              <a:chExt cx="3198828" cy="233325"/>
            </a:xfrm>
          </p:grpSpPr>
          <p:sp>
            <p:nvSpPr>
              <p:cNvPr id="12" name="이등변 삼각형 11"/>
              <p:cNvSpPr/>
              <p:nvPr/>
            </p:nvSpPr>
            <p:spPr>
              <a:xfrm rot="18962673">
                <a:off x="4487708" y="1313585"/>
                <a:ext cx="293195" cy="233325"/>
              </a:xfrm>
              <a:prstGeom prst="triangle">
                <a:avLst/>
              </a:prstGeom>
              <a:solidFill>
                <a:srgbClr val="465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2637327" flipH="1">
                <a:off x="7393341" y="1313585"/>
                <a:ext cx="293195" cy="233325"/>
              </a:xfrm>
              <a:prstGeom prst="triangle">
                <a:avLst/>
              </a:pr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7" name="이등변 삼각형 36"/>
            <p:cNvSpPr/>
            <p:nvPr/>
          </p:nvSpPr>
          <p:spPr>
            <a:xfrm rot="2637327" flipV="1">
              <a:off x="4491549" y="8590284"/>
              <a:ext cx="293195" cy="233325"/>
            </a:xfrm>
            <a:prstGeom prst="triangle">
              <a:avLst/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이등변 삼각형 37"/>
            <p:cNvSpPr/>
            <p:nvPr/>
          </p:nvSpPr>
          <p:spPr>
            <a:xfrm rot="18962673" flipH="1" flipV="1">
              <a:off x="7397182" y="8590284"/>
              <a:ext cx="293195" cy="233325"/>
            </a:xfrm>
            <a:prstGeom prst="triangle">
              <a:avLst/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20785" y="3674394"/>
            <a:ext cx="750430" cy="592440"/>
            <a:chOff x="3313416" y="451590"/>
            <a:chExt cx="1335840" cy="1054602"/>
          </a:xfrm>
        </p:grpSpPr>
        <p:sp>
          <p:nvSpPr>
            <p:cNvPr id="63" name="자유형 62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65508" y="3758201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46324" y="4373692"/>
            <a:ext cx="1489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</a:t>
            </a:r>
            <a:r>
              <a:rPr lang="ko-KR" altLang="en-US" sz="6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</a:t>
            </a:r>
            <a:endParaRPr lang="ko-KR" altLang="en-US" sz="6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93971" y="2407287"/>
            <a:ext cx="101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밥류</a:t>
            </a:r>
            <a:endParaRPr lang="ko-KR" altLang="en-US" sz="4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9230" y="4900236"/>
            <a:ext cx="163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반찬류</a:t>
            </a:r>
            <a:endParaRPr lang="en-US" altLang="ko-KR" sz="40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59054" y="236447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국류</a:t>
            </a:r>
            <a:endParaRPr lang="ko-KR" altLang="en-US" sz="4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82406" y="4900236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</a:t>
            </a:r>
            <a:endParaRPr lang="ko-KR" altLang="en-US" sz="4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DDA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26614" y="3094968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밥류</a:t>
            </a:r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면류</a:t>
            </a:r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빵류</a:t>
            </a:r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죽류</a:t>
            </a:r>
            <a:endParaRPr lang="ko-KR" altLang="en-US" sz="28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99450" y="5574072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간식류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양념류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DDA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42877" y="2977135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냉국류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전골류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찌개류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탕류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C213538-9EB5-4111-BFAA-54A8184E1A84}"/>
              </a:ext>
            </a:extLst>
          </p:cNvPr>
          <p:cNvSpPr txBox="1"/>
          <p:nvPr/>
        </p:nvSpPr>
        <p:spPr>
          <a:xfrm>
            <a:off x="5471763" y="10806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DC410BE-B7FB-4971-B27C-ACAED21BA8A8}"/>
              </a:ext>
            </a:extLst>
          </p:cNvPr>
          <p:cNvSpPr txBox="1"/>
          <p:nvPr/>
        </p:nvSpPr>
        <p:spPr>
          <a:xfrm>
            <a:off x="2726633" y="1654970"/>
            <a:ext cx="6752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농식품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종합정보 시스템 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1200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항목에대하여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수행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8DD30D01-D80D-42C3-BF9E-3207A76CE8BE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4" name="자유형 78">
              <a:extLst>
                <a:ext uri="{FF2B5EF4-FFF2-40B4-BE49-F238E27FC236}">
                  <a16:creationId xmlns="" xmlns:a16="http://schemas.microsoft.com/office/drawing/2014/main" id="{D7A5B909-3E4C-4BF2-8583-859CBE457D1B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85" name="자유형 79">
              <a:extLst>
                <a:ext uri="{FF2B5EF4-FFF2-40B4-BE49-F238E27FC236}">
                  <a16:creationId xmlns="" xmlns:a16="http://schemas.microsoft.com/office/drawing/2014/main" id="{916A37DF-A5E5-4721-85BD-03D9142C26F4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62CFDAA-D4D5-458A-809E-9F00734919F9}"/>
              </a:ext>
            </a:extLst>
          </p:cNvPr>
          <p:cNvSpPr txBox="1"/>
          <p:nvPr/>
        </p:nvSpPr>
        <p:spPr>
          <a:xfrm>
            <a:off x="5862490" y="477866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Q1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5064" y="5564586"/>
            <a:ext cx="3898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김치류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짱아찌류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볶음류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튀김류</a:t>
            </a:r>
            <a:endParaRPr lang="en-US" altLang="ko-KR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구이류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조림류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무침류</a:t>
            </a:r>
            <a:endParaRPr lang="en-US" altLang="ko-KR" sz="24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C213538-9EB5-4111-BFAA-54A8184E1A84}"/>
              </a:ext>
            </a:extLst>
          </p:cNvPr>
          <p:cNvSpPr txBox="1"/>
          <p:nvPr/>
        </p:nvSpPr>
        <p:spPr>
          <a:xfrm>
            <a:off x="5471763" y="10806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DC410BE-B7FB-4971-B27C-ACAED21BA8A8}"/>
              </a:ext>
            </a:extLst>
          </p:cNvPr>
          <p:cNvSpPr txBox="1"/>
          <p:nvPr/>
        </p:nvSpPr>
        <p:spPr>
          <a:xfrm>
            <a:off x="2726633" y="1654970"/>
            <a:ext cx="6752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농식품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종합정보 시스템 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1200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항목에대하여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수행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8DD30D01-D80D-42C3-BF9E-3207A76CE8BE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4" name="자유형 78">
              <a:extLst>
                <a:ext uri="{FF2B5EF4-FFF2-40B4-BE49-F238E27FC236}">
                  <a16:creationId xmlns="" xmlns:a16="http://schemas.microsoft.com/office/drawing/2014/main" id="{D7A5B909-3E4C-4BF2-8583-859CBE457D1B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85" name="자유형 79">
              <a:extLst>
                <a:ext uri="{FF2B5EF4-FFF2-40B4-BE49-F238E27FC236}">
                  <a16:creationId xmlns="" xmlns:a16="http://schemas.microsoft.com/office/drawing/2014/main" id="{916A37DF-A5E5-4721-85BD-03D9142C26F4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62CFDAA-D4D5-458A-809E-9F00734919F9}"/>
              </a:ext>
            </a:extLst>
          </p:cNvPr>
          <p:cNvSpPr txBox="1"/>
          <p:nvPr/>
        </p:nvSpPr>
        <p:spPr>
          <a:xfrm>
            <a:off x="5862490" y="477866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Q1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61" y="2226945"/>
            <a:ext cx="79343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0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5143155" y="1080600"/>
            <a:ext cx="1919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식단 구성</a:t>
            </a:r>
            <a:endParaRPr lang="ko-KR" altLang="en-US" sz="4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091C125-08E2-45BE-90AA-B89B3D888CDB}"/>
              </a:ext>
            </a:extLst>
          </p:cNvPr>
          <p:cNvSpPr txBox="1"/>
          <p:nvPr/>
        </p:nvSpPr>
        <p:spPr>
          <a:xfrm>
            <a:off x="3505217" y="1695610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음식 그룹이 가질 수 있는 식단 조합을 생성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BF2DF5DC-F6E7-4EA5-B468-2E1D9E80287C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>
              <a:extLst>
                <a:ext uri="{FF2B5EF4-FFF2-40B4-BE49-F238E27FC236}">
                  <a16:creationId xmlns="" xmlns:a16="http://schemas.microsoft.com/office/drawing/2014/main" id="{E6C61A50-F76C-4C30-9C24-FAEF60453A86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B6C69"/>
                </a:solidFill>
              </a:endParaRPr>
            </a:p>
          </p:txBody>
        </p:sp>
        <p:sp>
          <p:nvSpPr>
            <p:cNvPr id="80" name="자유형 79">
              <a:extLst>
                <a:ext uri="{FF2B5EF4-FFF2-40B4-BE49-F238E27FC236}">
                  <a16:creationId xmlns="" xmlns:a16="http://schemas.microsoft.com/office/drawing/2014/main" id="{A49CE0E7-F9D1-47C0-9B05-EB2290BFB8C7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C876743-B3CB-42D5-9878-941310F3143F}"/>
              </a:ext>
            </a:extLst>
          </p:cNvPr>
          <p:cNvSpPr txBox="1"/>
          <p:nvPr/>
        </p:nvSpPr>
        <p:spPr>
          <a:xfrm>
            <a:off x="5840046" y="477866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Q2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4" y="2696845"/>
            <a:ext cx="4073525" cy="365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36" y="2696845"/>
            <a:ext cx="4131432" cy="365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468" y="2696845"/>
            <a:ext cx="3543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8903858" y="4184353"/>
            <a:ext cx="3086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Itertools</a:t>
            </a:r>
            <a:r>
              <a:rPr lang="en-US" altLang="ko-KR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endParaRPr lang="en-US" altLang="ko-KR" sz="36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 </a:t>
            </a:r>
            <a:r>
              <a:rPr lang="ko-KR" altLang="en-US" sz="36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6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2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5230520" y="1080600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식단 구성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BF2DF5DC-F6E7-4EA5-B468-2E1D9E80287C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>
              <a:extLst>
                <a:ext uri="{FF2B5EF4-FFF2-40B4-BE49-F238E27FC236}">
                  <a16:creationId xmlns="" xmlns:a16="http://schemas.microsoft.com/office/drawing/2014/main" id="{E6C61A50-F76C-4C30-9C24-FAEF60453A86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80" name="자유형 79">
              <a:extLst>
                <a:ext uri="{FF2B5EF4-FFF2-40B4-BE49-F238E27FC236}">
                  <a16:creationId xmlns="" xmlns:a16="http://schemas.microsoft.com/office/drawing/2014/main" id="{A49CE0E7-F9D1-47C0-9B05-EB2290BFB8C7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C876743-B3CB-42D5-9878-941310F3143F}"/>
              </a:ext>
            </a:extLst>
          </p:cNvPr>
          <p:cNvSpPr txBox="1"/>
          <p:nvPr/>
        </p:nvSpPr>
        <p:spPr>
          <a:xfrm>
            <a:off x="5840046" y="477866"/>
            <a:ext cx="502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Q2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61899" y="165497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식단의 영양소 합을 계산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12" y="2116635"/>
            <a:ext cx="7980824" cy="155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076530" y="3852706"/>
            <a:ext cx="47293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식단의 영양소 합을 계산</a:t>
            </a:r>
            <a:endParaRPr lang="en-US" altLang="ko-KR" sz="28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8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가지에 대한</a:t>
            </a:r>
            <a:endParaRPr lang="en-US" altLang="ko-KR" sz="28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8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식단의 구성 성분이 포함된</a:t>
            </a:r>
            <a:endParaRPr lang="en-US" altLang="ko-KR" sz="28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sz="28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한국인 영양섭취 기준을 비교</a:t>
            </a:r>
            <a:endParaRPr lang="ko-KR" altLang="en-US" sz="28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12" y="3861435"/>
            <a:ext cx="47148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2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4325754" y="1080600"/>
            <a:ext cx="3553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Cosine Similarity</a:t>
            </a:r>
            <a:endParaRPr lang="en-US" altLang="ko-KR" sz="36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BF2DF5DC-F6E7-4EA5-B468-2E1D9E80287C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>
              <a:extLst>
                <a:ext uri="{FF2B5EF4-FFF2-40B4-BE49-F238E27FC236}">
                  <a16:creationId xmlns="" xmlns:a16="http://schemas.microsoft.com/office/drawing/2014/main" id="{E6C61A50-F76C-4C30-9C24-FAEF60453A86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80" name="자유형 79">
              <a:extLst>
                <a:ext uri="{FF2B5EF4-FFF2-40B4-BE49-F238E27FC236}">
                  <a16:creationId xmlns="" xmlns:a16="http://schemas.microsoft.com/office/drawing/2014/main" id="{A49CE0E7-F9D1-47C0-9B05-EB2290BFB8C7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C876743-B3CB-42D5-9878-941310F3143F}"/>
              </a:ext>
            </a:extLst>
          </p:cNvPr>
          <p:cNvSpPr txBox="1"/>
          <p:nvPr/>
        </p:nvSpPr>
        <p:spPr>
          <a:xfrm>
            <a:off x="5844855" y="477866"/>
            <a:ext cx="49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Q3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80"/>
          <a:stretch/>
        </p:blipFill>
        <p:spPr bwMode="auto">
          <a:xfrm>
            <a:off x="349097" y="2116635"/>
            <a:ext cx="5933682" cy="367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" y="5914037"/>
            <a:ext cx="4938466" cy="81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11743" y="609052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최대 유사도 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77% / 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 유사도 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27%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820" r="2394"/>
          <a:stretch/>
        </p:blipFill>
        <p:spPr bwMode="auto">
          <a:xfrm>
            <a:off x="6282778" y="2116635"/>
            <a:ext cx="5380902" cy="387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772184" y="1807370"/>
            <a:ext cx="896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영양 섭취기준과 조합된 식단</a:t>
            </a:r>
            <a:r>
              <a:rPr lang="ko-KR" altLang="en-US" sz="2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코사인 유사도 계산 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( 22464 x 31 / 31 x 6)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4865548" y="1080600"/>
            <a:ext cx="247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Vector </a:t>
            </a:r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BF2DF5DC-F6E7-4EA5-B468-2E1D9E80287C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>
              <a:extLst>
                <a:ext uri="{FF2B5EF4-FFF2-40B4-BE49-F238E27FC236}">
                  <a16:creationId xmlns="" xmlns:a16="http://schemas.microsoft.com/office/drawing/2014/main" id="{E6C61A50-F76C-4C30-9C24-FAEF60453A86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80" name="자유형 79">
              <a:extLst>
                <a:ext uri="{FF2B5EF4-FFF2-40B4-BE49-F238E27FC236}">
                  <a16:creationId xmlns="" xmlns:a16="http://schemas.microsoft.com/office/drawing/2014/main" id="{A49CE0E7-F9D1-47C0-9B05-EB2290BFB8C7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C876743-B3CB-42D5-9878-941310F3143F}"/>
              </a:ext>
            </a:extLst>
          </p:cNvPr>
          <p:cNvSpPr txBox="1"/>
          <p:nvPr/>
        </p:nvSpPr>
        <p:spPr>
          <a:xfrm>
            <a:off x="5844855" y="477866"/>
            <a:ext cx="49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Q3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4297" y="1654970"/>
            <a:ext cx="541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영양섭취 기준으로 식단 조합을 모두 빼 보았다</a:t>
            </a:r>
            <a:endParaRPr lang="ko-KR" altLang="en-US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2" y="2268142"/>
            <a:ext cx="5267325" cy="410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41417" y="2917272"/>
            <a:ext cx="58993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식단 조합의 결과가 많아 져 </a:t>
            </a:r>
            <a:endParaRPr lang="en-US" altLang="ko-KR" sz="24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코사인 유사도 계산시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연산량이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늘어난다</a:t>
            </a:r>
            <a:r>
              <a:rPr lang="en-US" altLang="ko-KR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영양 섭취기준과 식단과의 차이를 정규화를</a:t>
            </a:r>
            <a:endParaRPr lang="en-US" altLang="ko-KR" sz="24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통하여 평균을 구하여 </a:t>
            </a:r>
            <a:r>
              <a:rPr lang="ko-KR" altLang="en-US" sz="2400" dirty="0" err="1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유사도를</a:t>
            </a:r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판단하는 방법으로 </a:t>
            </a:r>
            <a:endParaRPr lang="en-US" altLang="ko-KR" sz="24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</a:t>
            </a:r>
            <a:r>
              <a:rPr lang="ko-KR" altLang="en-US" sz="2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</a:t>
            </a:r>
            <a:endParaRPr lang="en-US" altLang="ko-KR" sz="2400" dirty="0" smtClean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8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3645152" y="10806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 문제점 및 향후 진행 방향</a:t>
            </a:r>
            <a:endParaRPr lang="ko-KR" altLang="en-US" sz="3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BF2DF5DC-F6E7-4EA5-B468-2E1D9E80287C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>
              <a:extLst>
                <a:ext uri="{FF2B5EF4-FFF2-40B4-BE49-F238E27FC236}">
                  <a16:creationId xmlns="" xmlns:a16="http://schemas.microsoft.com/office/drawing/2014/main" id="{E6C61A50-F76C-4C30-9C24-FAEF60453A86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  <p:sp>
          <p:nvSpPr>
            <p:cNvPr id="80" name="자유형 79">
              <a:extLst>
                <a:ext uri="{FF2B5EF4-FFF2-40B4-BE49-F238E27FC236}">
                  <a16:creationId xmlns="" xmlns:a16="http://schemas.microsoft.com/office/drawing/2014/main" id="{A49CE0E7-F9D1-47C0-9B05-EB2290BFB8C7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C876743-B3CB-42D5-9878-941310F3143F}"/>
              </a:ext>
            </a:extLst>
          </p:cNvPr>
          <p:cNvSpPr txBox="1"/>
          <p:nvPr/>
        </p:nvSpPr>
        <p:spPr>
          <a:xfrm>
            <a:off x="5835237" y="477866"/>
            <a:ext cx="511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Q4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396144" y="2233080"/>
            <a:ext cx="10326219" cy="4441113"/>
            <a:chOff x="441423" y="2654196"/>
            <a:chExt cx="7367451" cy="3276618"/>
          </a:xfrm>
        </p:grpSpPr>
        <p:grpSp>
          <p:nvGrpSpPr>
            <p:cNvPr id="62" name="그룹 61"/>
            <p:cNvGrpSpPr/>
            <p:nvPr/>
          </p:nvGrpSpPr>
          <p:grpSpPr>
            <a:xfrm>
              <a:off x="441423" y="2794928"/>
              <a:ext cx="3024110" cy="3024108"/>
              <a:chOff x="2762592" y="2950223"/>
              <a:chExt cx="3024110" cy="3024108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775845" y="3958464"/>
                <a:ext cx="997604" cy="106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rgbClr val="46508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향후</a:t>
                </a:r>
                <a:endParaRPr lang="en-US" altLang="ko-KR" sz="4400" dirty="0" smtClean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rgbClr val="46508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4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rgbClr val="46508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계</a:t>
                </a:r>
                <a:r>
                  <a:rPr lang="ko-KR" altLang="en-US" sz="4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rgbClr val="46508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획</a:t>
                </a:r>
                <a:endParaRPr lang="ko-KR" altLang="en-US" sz="44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rgbClr val="46508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2762592" y="2950223"/>
                <a:ext cx="3024110" cy="3024108"/>
                <a:chOff x="1812321" y="422658"/>
                <a:chExt cx="4763356" cy="4763356"/>
              </a:xfrm>
            </p:grpSpPr>
            <p:sp>
              <p:nvSpPr>
                <p:cNvPr id="110" name="막힌 원호 109"/>
                <p:cNvSpPr/>
                <p:nvPr/>
              </p:nvSpPr>
              <p:spPr>
                <a:xfrm rot="16221885">
                  <a:off x="1812321" y="422658"/>
                  <a:ext cx="4763356" cy="4763356"/>
                </a:xfrm>
                <a:prstGeom prst="blockArc">
                  <a:avLst>
                    <a:gd name="adj1" fmla="val 2804363"/>
                    <a:gd name="adj2" fmla="val 180848"/>
                    <a:gd name="adj3" fmla="val 5092"/>
                  </a:avLst>
                </a:prstGeom>
                <a:solidFill>
                  <a:srgbClr val="E6E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막힌 원호 110"/>
                <p:cNvSpPr/>
                <p:nvPr/>
              </p:nvSpPr>
              <p:spPr>
                <a:xfrm rot="16221885">
                  <a:off x="2213460" y="823796"/>
                  <a:ext cx="3961079" cy="3961079"/>
                </a:xfrm>
                <a:prstGeom prst="blockArc">
                  <a:avLst>
                    <a:gd name="adj1" fmla="val 2804363"/>
                    <a:gd name="adj2" fmla="val 149701"/>
                    <a:gd name="adj3" fmla="val 6029"/>
                  </a:avLst>
                </a:prstGeom>
                <a:solidFill>
                  <a:srgbClr val="E6E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막힌 원호 111"/>
                <p:cNvSpPr/>
                <p:nvPr/>
              </p:nvSpPr>
              <p:spPr>
                <a:xfrm rot="16221885">
                  <a:off x="2650846" y="1261183"/>
                  <a:ext cx="3086307" cy="3086307"/>
                </a:xfrm>
                <a:prstGeom prst="blockArc">
                  <a:avLst>
                    <a:gd name="adj1" fmla="val 2804363"/>
                    <a:gd name="adj2" fmla="val 147361"/>
                    <a:gd name="adj3" fmla="val 7568"/>
                  </a:avLst>
                </a:prstGeom>
                <a:solidFill>
                  <a:srgbClr val="E6E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막힌 원호 112"/>
                <p:cNvSpPr/>
                <p:nvPr/>
              </p:nvSpPr>
              <p:spPr>
                <a:xfrm rot="16221885">
                  <a:off x="1812321" y="422658"/>
                  <a:ext cx="4763356" cy="4763356"/>
                </a:xfrm>
                <a:prstGeom prst="blockArc">
                  <a:avLst>
                    <a:gd name="adj1" fmla="val 8684314"/>
                    <a:gd name="adj2" fmla="val 180848"/>
                    <a:gd name="adj3" fmla="val 5092"/>
                  </a:avLst>
                </a:prstGeom>
                <a:solidFill>
                  <a:srgbClr val="465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막힌 원호 114"/>
                <p:cNvSpPr/>
                <p:nvPr/>
              </p:nvSpPr>
              <p:spPr>
                <a:xfrm rot="16221885">
                  <a:off x="2213460" y="823796"/>
                  <a:ext cx="3961079" cy="3961079"/>
                </a:xfrm>
                <a:prstGeom prst="blockArc">
                  <a:avLst>
                    <a:gd name="adj1" fmla="val 6539711"/>
                    <a:gd name="adj2" fmla="val 149701"/>
                    <a:gd name="adj3" fmla="val 6029"/>
                  </a:avLst>
                </a:prstGeom>
                <a:solidFill>
                  <a:srgbClr val="829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막힌 원호 115"/>
                <p:cNvSpPr/>
                <p:nvPr/>
              </p:nvSpPr>
              <p:spPr>
                <a:xfrm rot="16221885">
                  <a:off x="2650846" y="1261183"/>
                  <a:ext cx="3086307" cy="3086307"/>
                </a:xfrm>
                <a:prstGeom prst="blockArc">
                  <a:avLst>
                    <a:gd name="adj1" fmla="val 3852627"/>
                    <a:gd name="adj2" fmla="val 147361"/>
                    <a:gd name="adj3" fmla="val 7568"/>
                  </a:avLst>
                </a:prstGeom>
                <a:solidFill>
                  <a:srgbClr val="DDA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 rot="178063" flipH="1">
                  <a:off x="4195821" y="427594"/>
                  <a:ext cx="246156" cy="242769"/>
                </a:xfrm>
                <a:prstGeom prst="ellipse">
                  <a:avLst/>
                </a:prstGeom>
                <a:solidFill>
                  <a:srgbClr val="465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 rot="178063" flipH="1">
                  <a:off x="4174281" y="825341"/>
                  <a:ext cx="246156" cy="242769"/>
                </a:xfrm>
                <a:prstGeom prst="ellipse">
                  <a:avLst/>
                </a:prstGeom>
                <a:solidFill>
                  <a:srgbClr val="829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 rot="178063" flipH="1">
                  <a:off x="4148429" y="1262718"/>
                  <a:ext cx="246156" cy="238101"/>
                </a:xfrm>
                <a:prstGeom prst="ellipse">
                  <a:avLst/>
                </a:prstGeom>
                <a:solidFill>
                  <a:srgbClr val="DDA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 rot="178063" flipH="1">
                  <a:off x="5123805" y="1722903"/>
                  <a:ext cx="238101" cy="238101"/>
                </a:xfrm>
                <a:prstGeom prst="ellipse">
                  <a:avLst/>
                </a:prstGeom>
                <a:solidFill>
                  <a:srgbClr val="E6E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 rot="178063" flipH="1">
                  <a:off x="5441300" y="1420242"/>
                  <a:ext cx="238101" cy="238101"/>
                </a:xfrm>
                <a:prstGeom prst="ellipse">
                  <a:avLst/>
                </a:prstGeom>
                <a:solidFill>
                  <a:srgbClr val="E6E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 rot="178063" flipH="1">
                  <a:off x="5731031" y="1144140"/>
                  <a:ext cx="238101" cy="238101"/>
                </a:xfrm>
                <a:prstGeom prst="ellipse">
                  <a:avLst/>
                </a:prstGeom>
                <a:solidFill>
                  <a:srgbClr val="E6E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 rot="178063" flipH="1">
                  <a:off x="5371054" y="2086071"/>
                  <a:ext cx="230400" cy="230400"/>
                </a:xfrm>
                <a:prstGeom prst="ellipse">
                  <a:avLst/>
                </a:prstGeom>
                <a:solidFill>
                  <a:srgbClr val="DDA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 rot="178063" flipH="1">
                  <a:off x="5832198" y="3301810"/>
                  <a:ext cx="237600" cy="237600"/>
                </a:xfrm>
                <a:prstGeom prst="ellipse">
                  <a:avLst/>
                </a:prstGeom>
                <a:solidFill>
                  <a:srgbClr val="829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 rot="178063" flipH="1">
                  <a:off x="5365453" y="4538531"/>
                  <a:ext cx="241200" cy="241200"/>
                </a:xfrm>
                <a:prstGeom prst="ellipse">
                  <a:avLst/>
                </a:prstGeom>
                <a:solidFill>
                  <a:srgbClr val="465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grpSp>
          <p:nvGrpSpPr>
            <p:cNvPr id="63" name="그룹 62"/>
            <p:cNvGrpSpPr/>
            <p:nvPr/>
          </p:nvGrpSpPr>
          <p:grpSpPr>
            <a:xfrm>
              <a:off x="3705067" y="2654196"/>
              <a:ext cx="4103807" cy="3276618"/>
              <a:chOff x="6468639" y="2937880"/>
              <a:chExt cx="4103808" cy="3276618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="" xmlns:a16="http://schemas.microsoft.com/office/drawing/2014/main" id="{0E1BC70C-4591-4A1C-8FED-C7CDC3068752}"/>
                  </a:ext>
                </a:extLst>
              </p:cNvPr>
              <p:cNvGrpSpPr/>
              <p:nvPr/>
            </p:nvGrpSpPr>
            <p:grpSpPr>
              <a:xfrm>
                <a:off x="6468639" y="2937880"/>
                <a:ext cx="3098567" cy="908089"/>
                <a:chOff x="6468639" y="1539177"/>
                <a:chExt cx="3098567" cy="908089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="" xmlns:a16="http://schemas.microsoft.com/office/drawing/2014/main" id="{0C156C89-BF10-4CBD-B3B5-654CDAF90117}"/>
                    </a:ext>
                  </a:extLst>
                </p:cNvPr>
                <p:cNvSpPr txBox="1"/>
                <p:nvPr/>
              </p:nvSpPr>
              <p:spPr>
                <a:xfrm>
                  <a:off x="6468639" y="1997657"/>
                  <a:ext cx="2869715" cy="449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sz="1400" dirty="0" err="1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TestDataSet</a:t>
                  </a:r>
                  <a:r>
                    <a:rPr lang="en-US" altLang="ko-KR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 22000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여건에서 전체 데이터 셋으로 확장</a:t>
                  </a:r>
                  <a:endParaRPr lang="en-US" altLang="ko-KR" sz="1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코사인 유사도 계산시 </a:t>
                  </a:r>
                  <a:r>
                    <a:rPr lang="ko-KR" altLang="en-US" sz="1400" dirty="0" err="1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연산량을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 줄이기 위해서 소분류 진행</a:t>
                  </a:r>
                  <a:endParaRPr lang="en-US" altLang="ko-KR" sz="1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93" name="그룹 92">
                  <a:extLst>
                    <a:ext uri="{FF2B5EF4-FFF2-40B4-BE49-F238E27FC236}">
                      <a16:creationId xmlns="" xmlns:a16="http://schemas.microsoft.com/office/drawing/2014/main" id="{43E80020-9881-467A-A999-8591BC457F0A}"/>
                    </a:ext>
                  </a:extLst>
                </p:cNvPr>
                <p:cNvGrpSpPr/>
                <p:nvPr/>
              </p:nvGrpSpPr>
              <p:grpSpPr>
                <a:xfrm>
                  <a:off x="6534011" y="1539177"/>
                  <a:ext cx="3033195" cy="362343"/>
                  <a:chOff x="7495504" y="1539177"/>
                  <a:chExt cx="3033195" cy="362343"/>
                </a:xfrm>
              </p:grpSpPr>
              <p:grpSp>
                <p:nvGrpSpPr>
                  <p:cNvPr id="94" name="그룹 93">
                    <a:extLst>
                      <a:ext uri="{FF2B5EF4-FFF2-40B4-BE49-F238E27FC236}">
                        <a16:creationId xmlns="" xmlns:a16="http://schemas.microsoft.com/office/drawing/2014/main" id="{D1070256-9A12-4CDA-9A75-2E055E0D37FB}"/>
                      </a:ext>
                    </a:extLst>
                  </p:cNvPr>
                  <p:cNvGrpSpPr/>
                  <p:nvPr/>
                </p:nvGrpSpPr>
                <p:grpSpPr>
                  <a:xfrm>
                    <a:off x="7495504" y="1544437"/>
                    <a:ext cx="1370181" cy="357083"/>
                    <a:chOff x="6613600" y="925179"/>
                    <a:chExt cx="1370181" cy="357083"/>
                  </a:xfrm>
                </p:grpSpPr>
                <p:sp>
                  <p:nvSpPr>
                    <p:cNvPr id="100" name="모서리가 둥근 직사각형 99"/>
                    <p:cNvSpPr/>
                    <p:nvPr/>
                  </p:nvSpPr>
                  <p:spPr>
                    <a:xfrm>
                      <a:off x="6613600" y="925179"/>
                      <a:ext cx="1370181" cy="35708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A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/>
                    </a:p>
                  </p:txBody>
                </p:sp>
                <p:sp>
                  <p:nvSpPr>
                    <p:cNvPr id="101" name="타원 100"/>
                    <p:cNvSpPr/>
                    <p:nvPr/>
                  </p:nvSpPr>
                  <p:spPr>
                    <a:xfrm>
                      <a:off x="6776223" y="1073954"/>
                      <a:ext cx="66622" cy="666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/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810970" y="983013"/>
                      <a:ext cx="938237" cy="2593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n>
                            <a:solidFill>
                              <a:srgbClr val="465081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전체 데이터 셋</a:t>
                      </a:r>
                      <a:endParaRPr lang="ko-KR" altLang="en-US" sz="1400" dirty="0">
                        <a:ln>
                          <a:solidFill>
                            <a:srgbClr val="465081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p:txBody>
                </p: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="" xmlns:a16="http://schemas.microsoft.com/office/drawing/2014/main" id="{FC734615-6797-430A-A452-B4952E653BEA}"/>
                      </a:ext>
                    </a:extLst>
                  </p:cNvPr>
                  <p:cNvCxnSpPr/>
                  <p:nvPr/>
                </p:nvCxnSpPr>
                <p:spPr>
                  <a:xfrm>
                    <a:off x="8880322" y="1693212"/>
                    <a:ext cx="457200" cy="0"/>
                  </a:xfrm>
                  <a:prstGeom prst="line">
                    <a:avLst/>
                  </a:prstGeom>
                  <a:ln>
                    <a:solidFill>
                      <a:srgbClr val="DDA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="" xmlns:a16="http://schemas.microsoft.com/office/drawing/2014/main" id="{F81EB458-BEA7-4549-BD13-A9DA5C439A7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6403" y="1539177"/>
                    <a:ext cx="1032296" cy="3268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ko-KR" sz="1600" dirty="0" smtClean="0">
                        <a:ln>
                          <a:solidFill>
                            <a:srgbClr val="465081">
                              <a:alpha val="0"/>
                            </a:srgbClr>
                          </a:solidFill>
                        </a:ln>
                        <a:solidFill>
                          <a:srgbClr val="DDAFFF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5% -&gt; 100%</a:t>
                    </a:r>
                    <a:endParaRPr lang="ko-KR" altLang="en-US" sz="1600" dirty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rgbClr val="DDAFFF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EB2D0B2-37D4-46C3-8F7C-988CCD380E68}"/>
                  </a:ext>
                </a:extLst>
              </p:cNvPr>
              <p:cNvGrpSpPr/>
              <p:nvPr/>
            </p:nvGrpSpPr>
            <p:grpSpPr>
              <a:xfrm>
                <a:off x="6468640" y="4127405"/>
                <a:ext cx="3275363" cy="902829"/>
                <a:chOff x="6468640" y="2620092"/>
                <a:chExt cx="3275363" cy="902829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="" xmlns:a16="http://schemas.microsoft.com/office/drawing/2014/main" id="{1DF9B37A-4501-466E-9B36-64CD1E6FE6C0}"/>
                    </a:ext>
                  </a:extLst>
                </p:cNvPr>
                <p:cNvSpPr txBox="1"/>
                <p:nvPr/>
              </p:nvSpPr>
              <p:spPr>
                <a:xfrm>
                  <a:off x="6468640" y="3073312"/>
                  <a:ext cx="3154540" cy="449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당뇨</a:t>
                  </a:r>
                  <a:r>
                    <a:rPr lang="en-US" altLang="ko-KR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, 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고혈압</a:t>
                  </a:r>
                  <a:r>
                    <a:rPr lang="en-US" altLang="ko-KR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, </a:t>
                  </a:r>
                  <a:r>
                    <a:rPr lang="ko-KR" altLang="en-US" sz="1400" dirty="0" err="1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골다골증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 등 시니어 세대에서 자주 나타나는 질병에</a:t>
                  </a:r>
                  <a:endParaRPr lang="en-US" altLang="ko-KR" sz="1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대해서 영양요소 고려</a:t>
                  </a:r>
                  <a:endParaRPr lang="ko-KR" altLang="en-US" sz="1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29DCF44B-FD4A-49E1-B68A-41B6ECD459DF}"/>
                    </a:ext>
                  </a:extLst>
                </p:cNvPr>
                <p:cNvGrpSpPr/>
                <p:nvPr/>
              </p:nvGrpSpPr>
              <p:grpSpPr>
                <a:xfrm>
                  <a:off x="6534011" y="2620092"/>
                  <a:ext cx="3209992" cy="357083"/>
                  <a:chOff x="7495504" y="2547211"/>
                  <a:chExt cx="3209992" cy="357083"/>
                </a:xfrm>
              </p:grpSpPr>
              <p:grpSp>
                <p:nvGrpSpPr>
                  <p:cNvPr id="86" name="그룹 85">
                    <a:extLst>
                      <a:ext uri="{FF2B5EF4-FFF2-40B4-BE49-F238E27FC236}">
                        <a16:creationId xmlns="" xmlns:a16="http://schemas.microsoft.com/office/drawing/2014/main" id="{42035AC7-35CC-4513-B24D-9234FA83C8FA}"/>
                      </a:ext>
                    </a:extLst>
                  </p:cNvPr>
                  <p:cNvGrpSpPr/>
                  <p:nvPr/>
                </p:nvGrpSpPr>
                <p:grpSpPr>
                  <a:xfrm>
                    <a:off x="7495504" y="2547211"/>
                    <a:ext cx="1370181" cy="357083"/>
                    <a:chOff x="8038767" y="924143"/>
                    <a:chExt cx="1370181" cy="357083"/>
                  </a:xfrm>
                </p:grpSpPr>
                <p:sp>
                  <p:nvSpPr>
                    <p:cNvPr id="89" name="모서리가 둥근 직사각형 88"/>
                    <p:cNvSpPr/>
                    <p:nvPr/>
                  </p:nvSpPr>
                  <p:spPr>
                    <a:xfrm>
                      <a:off x="8038767" y="924143"/>
                      <a:ext cx="1370181" cy="35708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293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/>
                    </a:p>
                  </p:txBody>
                </p:sp>
                <p:sp>
                  <p:nvSpPr>
                    <p:cNvPr id="90" name="타원 89"/>
                    <p:cNvSpPr/>
                    <p:nvPr/>
                  </p:nvSpPr>
                  <p:spPr>
                    <a:xfrm>
                      <a:off x="8201390" y="1069372"/>
                      <a:ext cx="66622" cy="666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/>
                    </a:p>
                  </p:txBody>
                </p:sp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8249849" y="965221"/>
                      <a:ext cx="910803" cy="2593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n>
                            <a:solidFill>
                              <a:srgbClr val="465081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질병 고려사항</a:t>
                      </a:r>
                      <a:endParaRPr lang="ko-KR" altLang="en-US" sz="1400" dirty="0">
                        <a:ln>
                          <a:solidFill>
                            <a:srgbClr val="465081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p:txBody>
                </p:sp>
              </p:grpSp>
              <p:cxnSp>
                <p:nvCxnSpPr>
                  <p:cNvPr id="87" name="직선 연결선 86">
                    <a:extLst>
                      <a:ext uri="{FF2B5EF4-FFF2-40B4-BE49-F238E27FC236}">
                        <a16:creationId xmlns="" xmlns:a16="http://schemas.microsoft.com/office/drawing/2014/main" id="{824D3948-DE3D-43BB-8F73-33C4F78AC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80322" y="2725752"/>
                    <a:ext cx="457200" cy="0"/>
                  </a:xfrm>
                  <a:prstGeom prst="line">
                    <a:avLst/>
                  </a:prstGeom>
                  <a:ln>
                    <a:solidFill>
                      <a:srgbClr val="8293E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>
                    <a:extLst>
                      <a:ext uri="{FF2B5EF4-FFF2-40B4-BE49-F238E27FC236}">
                        <a16:creationId xmlns="" xmlns:a16="http://schemas.microsoft.com/office/drawing/2014/main" id="{5927EC26-1178-4626-B500-B2BD201A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9496403" y="2555706"/>
                    <a:ext cx="1209093" cy="326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ko-KR" sz="1600" dirty="0" smtClean="0">
                        <a:ln>
                          <a:solidFill>
                            <a:srgbClr val="465081">
                              <a:alpha val="0"/>
                            </a:srgbClr>
                          </a:solidFill>
                        </a:ln>
                        <a:solidFill>
                          <a:srgbClr val="8293E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0% -&gt; 100%</a:t>
                    </a:r>
                    <a:endParaRPr lang="ko-KR" altLang="en-US" sz="1600" dirty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rgbClr val="8293E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0D9014A9-0D28-4E96-96B1-60E9167A80DA}"/>
                  </a:ext>
                </a:extLst>
              </p:cNvPr>
              <p:cNvGrpSpPr/>
              <p:nvPr/>
            </p:nvGrpSpPr>
            <p:grpSpPr>
              <a:xfrm>
                <a:off x="6468639" y="5311669"/>
                <a:ext cx="4103808" cy="902829"/>
                <a:chOff x="6468639" y="3695747"/>
                <a:chExt cx="4103808" cy="902829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A971E4D5-7A62-4610-9ECC-7DC9270EF17C}"/>
                    </a:ext>
                  </a:extLst>
                </p:cNvPr>
                <p:cNvSpPr txBox="1"/>
                <p:nvPr/>
              </p:nvSpPr>
              <p:spPr>
                <a:xfrm>
                  <a:off x="6468639" y="4148967"/>
                  <a:ext cx="4103808" cy="449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사용자 칼로리의 계산을 위해  거의 활동하지 않음 </a:t>
                  </a:r>
                  <a:r>
                    <a:rPr lang="en-US" altLang="ko-KR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, 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조금 활동적</a:t>
                  </a:r>
                  <a:r>
                    <a:rPr lang="en-US" altLang="ko-KR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, 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활동적</a:t>
                  </a:r>
                  <a:r>
                    <a:rPr lang="en-US" altLang="ko-KR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, </a:t>
                  </a: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활발한 활동</a:t>
                  </a:r>
                  <a:endParaRPr lang="en-US" altLang="ko-KR" sz="1400" dirty="0" smtClean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ko-KR" altLang="en-US" sz="1400" dirty="0" smtClean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의 카테고리로 나누어 진행</a:t>
                  </a:r>
                  <a:endParaRPr lang="en-US" altLang="ko-KR" sz="1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51D0387F-5993-4479-ACCD-1A505AFD7C66}"/>
                    </a:ext>
                  </a:extLst>
                </p:cNvPr>
                <p:cNvGrpSpPr/>
                <p:nvPr/>
              </p:nvGrpSpPr>
              <p:grpSpPr>
                <a:xfrm>
                  <a:off x="6534011" y="3695747"/>
                  <a:ext cx="3496855" cy="357084"/>
                  <a:chOff x="7495504" y="3728527"/>
                  <a:chExt cx="3496855" cy="357084"/>
                </a:xfrm>
              </p:grpSpPr>
              <p:grpSp>
                <p:nvGrpSpPr>
                  <p:cNvPr id="70" name="그룹 69">
                    <a:extLst>
                      <a:ext uri="{FF2B5EF4-FFF2-40B4-BE49-F238E27FC236}">
                        <a16:creationId xmlns="" xmlns:a16="http://schemas.microsoft.com/office/drawing/2014/main" id="{20BB9646-8AD4-434B-95F8-0026AC9A5DD5}"/>
                      </a:ext>
                    </a:extLst>
                  </p:cNvPr>
                  <p:cNvGrpSpPr/>
                  <p:nvPr/>
                </p:nvGrpSpPr>
                <p:grpSpPr>
                  <a:xfrm>
                    <a:off x="7495504" y="3728527"/>
                    <a:ext cx="1384817" cy="357084"/>
                    <a:chOff x="9539680" y="912158"/>
                    <a:chExt cx="1384817" cy="357084"/>
                  </a:xfrm>
                </p:grpSpPr>
                <p:sp>
                  <p:nvSpPr>
                    <p:cNvPr id="73" name="모서리가 둥근 직사각형 72"/>
                    <p:cNvSpPr/>
                    <p:nvPr/>
                  </p:nvSpPr>
                  <p:spPr>
                    <a:xfrm>
                      <a:off x="9539680" y="912158"/>
                      <a:ext cx="1384817" cy="35708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65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/>
                    </a:p>
                  </p:txBody>
                </p:sp>
                <p:sp>
                  <p:nvSpPr>
                    <p:cNvPr id="74" name="타원 73"/>
                    <p:cNvSpPr/>
                    <p:nvPr/>
                  </p:nvSpPr>
                  <p:spPr>
                    <a:xfrm>
                      <a:off x="9702303" y="1053841"/>
                      <a:ext cx="66622" cy="666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9727333" y="969574"/>
                      <a:ext cx="1182528" cy="2593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n>
                            <a:solidFill>
                              <a:srgbClr val="465081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 활동량 고려</a:t>
                      </a:r>
                      <a:endParaRPr lang="ko-KR" altLang="en-US" sz="1400" dirty="0">
                        <a:ln>
                          <a:solidFill>
                            <a:srgbClr val="465081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p:txBody>
                </p:sp>
              </p:grpSp>
              <p:cxnSp>
                <p:nvCxnSpPr>
                  <p:cNvPr id="71" name="직선 연결선 70">
                    <a:extLst>
                      <a:ext uri="{FF2B5EF4-FFF2-40B4-BE49-F238E27FC236}">
                        <a16:creationId xmlns="" xmlns:a16="http://schemas.microsoft.com/office/drawing/2014/main" id="{E4C46B95-BFE3-433B-BF0E-FE4F9A85E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80322" y="3835966"/>
                    <a:ext cx="457200" cy="0"/>
                  </a:xfrm>
                  <a:prstGeom prst="line">
                    <a:avLst/>
                  </a:prstGeom>
                  <a:ln>
                    <a:solidFill>
                      <a:srgbClr val="4650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>
                    <a:extLst>
                      <a:ext uri="{FF2B5EF4-FFF2-40B4-BE49-F238E27FC236}">
                        <a16:creationId xmlns="" xmlns:a16="http://schemas.microsoft.com/office/drawing/2014/main" id="{67FFB8CB-84A9-4636-A67C-77D56E7FE784}"/>
                      </a:ext>
                    </a:extLst>
                  </p:cNvPr>
                  <p:cNvSpPr txBox="1"/>
                  <p:nvPr/>
                </p:nvSpPr>
                <p:spPr>
                  <a:xfrm>
                    <a:off x="9496402" y="3737023"/>
                    <a:ext cx="1495957" cy="326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ko-KR" sz="1600" dirty="0" smtClean="0">
                        <a:ln>
                          <a:solidFill>
                            <a:srgbClr val="465081">
                              <a:alpha val="0"/>
                            </a:srgbClr>
                          </a:solidFill>
                        </a:ln>
                        <a:solidFill>
                          <a:srgbClr val="46508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0 % -&gt; 100%</a:t>
                    </a:r>
                    <a:endParaRPr lang="ko-KR" altLang="en-US" sz="1600" dirty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rgbClr val="46508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</p:grpSp>
          </p:grpSp>
        </p:grpSp>
      </p:grpSp>
      <p:sp>
        <p:nvSpPr>
          <p:cNvPr id="60" name="TextBox 59"/>
          <p:cNvSpPr txBox="1"/>
          <p:nvPr/>
        </p:nvSpPr>
        <p:spPr>
          <a:xfrm>
            <a:off x="4150879" y="1654970"/>
            <a:ext cx="390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관리 시스템의 </a:t>
            </a:r>
            <a:r>
              <a:rPr lang="en-US" altLang="ko-KR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Relation Schema </a:t>
            </a:r>
            <a:r>
              <a:rPr lang="ko-KR" altLang="en-US" dirty="0" smtClean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8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398</Words>
  <Application>Microsoft Office PowerPoint</Application>
  <PresentationFormat>사용자 지정</PresentationFormat>
  <Paragraphs>99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Windows 사용자</cp:lastModifiedBy>
  <cp:revision>73</cp:revision>
  <dcterms:created xsi:type="dcterms:W3CDTF">2018-05-04T06:04:42Z</dcterms:created>
  <dcterms:modified xsi:type="dcterms:W3CDTF">2019-10-11T14:07:25Z</dcterms:modified>
</cp:coreProperties>
</file>