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Covered By Your Grace"/>
      <p:regular r:id="rId13"/>
    </p:embeddedFont>
    <p:embeddedFont>
      <p:font typeface="Arvo"/>
      <p:regular r:id="rId14"/>
      <p:bold r:id="rId15"/>
      <p:italic r:id="rId16"/>
      <p:boldItalic r:id="rId17"/>
    </p:embeddedFont>
    <p:embeddedFont>
      <p:font typeface="Jua"/>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K3Sq8299OocpaN8qCdD0wjKDT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veredByYourGrac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vo-bold.fntdata"/><Relationship Id="rId14" Type="http://schemas.openxmlformats.org/officeDocument/2006/relationships/font" Target="fonts/Arvo-regular.fntdata"/><Relationship Id="rId17" Type="http://schemas.openxmlformats.org/officeDocument/2006/relationships/font" Target="fonts/Arvo-boldItalic.fntdata"/><Relationship Id="rId16" Type="http://schemas.openxmlformats.org/officeDocument/2006/relationships/font" Target="fonts/Arvo-italic.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Ju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이제 공부한 리액트 개념으로 진행한 프로젝트에 대해 설명하겠습니다.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설명하기에 앞서 npm으로 create-react-app을 설치해서 진행하였습니다. </a:t>
            </a:r>
            <a:r>
              <a:rPr lang="en">
                <a:solidFill>
                  <a:schemeClr val="dk1"/>
                </a:solidFill>
              </a:rPr>
              <a:t>create-react-app을 사용하면 webpack을 통한 모듈 번들 설정등 개발에 필요한 환경 설정들이 갖추어져 있는 페이스북에서 만든 reactjs 웹개발용 보일러 플레이트입니다.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react app에는 다음과 같은 설정들이 갖추어져 있다고 합니다.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d369727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3d3697273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프로젝트를 진행하기 위해 크게 플로우차트를 그려봤습니다. 가장 바깥쪽에 있는 화면 구성 컴포넌트는 크게 상단 메뉴와 본문으로 구분됩니다. 본문은 다시 상단 정보, 하단 정보, 처리 정보로 나눕니다. 하단 정보는 검색 입력과 결과 정보로 나눠었습니다. 이때 반복 사용할 컴포넌트는 고용 컴포넌트로 구성했습니다. 예를 들어 버튼 컴포넌트를 하나 구현하게 되면 여러 종류의 버튼 (매도, 매수, 검색 등)을 만들 수 있게 됩니다.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상단 메뉴는 페이지 이동 기능이 필요합니다.</a:t>
            </a:r>
            <a:endParaRPr/>
          </a:p>
          <a:p>
            <a:pPr indent="0" lvl="0" marL="0" rtl="0" algn="l">
              <a:lnSpc>
                <a:spcPct val="100000"/>
              </a:lnSpc>
              <a:spcBef>
                <a:spcPts val="0"/>
              </a:spcBef>
              <a:spcAft>
                <a:spcPts val="0"/>
              </a:spcAft>
              <a:buSzPts val="1400"/>
              <a:buNone/>
            </a:pPr>
            <a:r>
              <a:rPr lang="en"/>
              <a:t>     - 홈으로 돌아오기</a:t>
            </a:r>
            <a:endParaRPr/>
          </a:p>
          <a:p>
            <a:pPr indent="0" lvl="0" marL="0" rtl="0" algn="l">
              <a:lnSpc>
                <a:spcPct val="100000"/>
              </a:lnSpc>
              <a:spcBef>
                <a:spcPts val="0"/>
              </a:spcBef>
              <a:spcAft>
                <a:spcPts val="0"/>
              </a:spcAft>
              <a:buSzPts val="1400"/>
              <a:buNone/>
            </a:pPr>
            <a:r>
              <a:rPr lang="en"/>
              <a:t>     - 회원가입: 회원 가입 모달 띄우기</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본문 안에 있는 상단 정보를 보면 거래를 위한 기능들이 필요한 것을 볼 수 있습니다.</a:t>
            </a:r>
            <a:endParaRPr/>
          </a:p>
          <a:p>
            <a:pPr indent="0" lvl="0" marL="0" rtl="0" algn="l">
              <a:lnSpc>
                <a:spcPct val="100000"/>
              </a:lnSpc>
              <a:spcBef>
                <a:spcPts val="0"/>
              </a:spcBef>
              <a:spcAft>
                <a:spcPts val="0"/>
              </a:spcAft>
              <a:buSzPts val="1400"/>
              <a:buNone/>
            </a:pPr>
            <a:r>
              <a:rPr lang="en"/>
              <a:t>    - 코인 목록 보기: 가상 코인 목록 데이터를 받아 리스트로 보여주기</a:t>
            </a:r>
            <a:endParaRPr/>
          </a:p>
          <a:p>
            <a:pPr indent="0" lvl="0" marL="0" rtl="0" algn="l">
              <a:lnSpc>
                <a:spcPct val="100000"/>
              </a:lnSpc>
              <a:spcBef>
                <a:spcPts val="0"/>
              </a:spcBef>
              <a:spcAft>
                <a:spcPts val="0"/>
              </a:spcAft>
              <a:buSzPts val="1400"/>
              <a:buNone/>
            </a:pPr>
            <a:r>
              <a:rPr lang="en"/>
              <a:t>    - 구매하기: [구매] 버튼을 누르면 구매 관련 모달을 띄워줌</a:t>
            </a:r>
            <a:endParaRPr/>
          </a:p>
          <a:p>
            <a:pPr indent="0" lvl="0" marL="0" rtl="0" algn="l">
              <a:lnSpc>
                <a:spcPct val="100000"/>
              </a:lnSpc>
              <a:spcBef>
                <a:spcPts val="0"/>
              </a:spcBef>
              <a:spcAft>
                <a:spcPts val="0"/>
              </a:spcAft>
              <a:buSzPts val="1400"/>
              <a:buNone/>
            </a:pPr>
            <a:r>
              <a:rPr lang="en"/>
              <a:t>    - 판매하기: [판매] 버튼을 누르면 판매 관련 모달을 띄워줌</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하단 정보를 보면 가상 코인 거래 정보를 요청하거나 검색하는 기능</a:t>
            </a:r>
            <a:endParaRPr/>
          </a:p>
          <a:p>
            <a:pPr indent="0" lvl="0" marL="0" rtl="0" algn="l">
              <a:lnSpc>
                <a:spcPct val="100000"/>
              </a:lnSpc>
              <a:spcBef>
                <a:spcPts val="0"/>
              </a:spcBef>
              <a:spcAft>
                <a:spcPts val="0"/>
              </a:spcAft>
              <a:buSzPts val="1400"/>
              <a:buNone/>
            </a:pPr>
            <a:r>
              <a:rPr lang="en"/>
              <a:t>    - 검색 결과 목록 보기: 검색 결과 목록 보여주기</a:t>
            </a:r>
            <a:endParaRPr/>
          </a:p>
          <a:p>
            <a:pPr indent="0" lvl="0" marL="0" rtl="0" algn="l">
              <a:lnSpc>
                <a:spcPct val="100000"/>
              </a:lnSpc>
              <a:spcBef>
                <a:spcPts val="0"/>
              </a:spcBef>
              <a:spcAft>
                <a:spcPts val="0"/>
              </a:spcAft>
              <a:buSzPts val="1400"/>
              <a:buNone/>
            </a:pPr>
            <a:r>
              <a:rPr lang="en"/>
              <a:t>    - 검색 요청하기: 서버에 데이터 요청</a:t>
            </a:r>
            <a:endParaRPr/>
          </a:p>
          <a:p>
            <a:pPr indent="0" lvl="0" marL="0" rtl="0" algn="l">
              <a:lnSpc>
                <a:spcPct val="100000"/>
              </a:lnSpc>
              <a:spcBef>
                <a:spcPts val="0"/>
              </a:spcBef>
              <a:spcAft>
                <a:spcPts val="0"/>
              </a:spcAft>
              <a:buSzPts val="1400"/>
              <a:buNone/>
            </a:pPr>
            <a:r>
              <a:rPr lang="en"/>
              <a:t>    - 검색어 입력하기: 검색어 입력</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처리 정보를 보면 알림 기능과 같습니다.</a:t>
            </a:r>
            <a:endParaRPr/>
          </a:p>
          <a:p>
            <a:pPr indent="0" lvl="0" marL="0" rtl="0" algn="l">
              <a:lnSpc>
                <a:spcPct val="100000"/>
              </a:lnSpc>
              <a:spcBef>
                <a:spcPts val="0"/>
              </a:spcBef>
              <a:spcAft>
                <a:spcPts val="0"/>
              </a:spcAft>
              <a:buSzPts val="1400"/>
              <a:buNone/>
            </a:pPr>
            <a:r>
              <a:rPr lang="en"/>
              <a:t>    - 화면 알림: 서버에 처리 정보 결과 요청</a:t>
            </a:r>
            <a:endParaRPr/>
          </a:p>
          <a:p>
            <a:pPr indent="0" lvl="0" marL="0" rtl="0" algn="l">
              <a:lnSpc>
                <a:spcPct val="100000"/>
              </a:lnSpc>
              <a:spcBef>
                <a:spcPts val="0"/>
              </a:spcBef>
              <a:spcAft>
                <a:spcPts val="0"/>
              </a:spcAft>
              <a:buSzPts val="1400"/>
              <a:buNone/>
            </a:pPr>
            <a:r>
              <a:rPr lang="en"/>
              <a:t>    - 처리 결과 표시: 서버에서 전달받은 메세지를 표시하기, 00초 뒤 메세지 사라지게 하기</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d369727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d36972731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현재 개발하고 있는 환경에는 처음에 만든 create-react-app 서버와 데이터베이스를 노드 서버와 연결하기 위해 가상의 데이터 서버를 구성했습니다. 진짜 데이터 서버를 구현하기엔 공부가 더 필요하여 가상으로 데이터베이스 서버로 진행했습니다. 그리고 데이터 서버 (json-server)와 리액트 서버는 그림에서 보듯 독립적으로 구성되어 있어 두 서버를 동시에 구동해야 합니다. 즉, 클라이언트에서 localhost:3000의 서버에서는 화면 컴포넌트를 받고, 데이터들은 모두 localhost:4000에서 받고 있습니다.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d3697273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3d36972731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 다음은 가상 데이터 서버, 가상 코인 거래소, 리덕스 스토어에서 데이터가 흐르는 과정을 나타낸 그림입니다. 하단 정보의 검색 입력과 결과 정보에서 axios를 통해 데이터를 REST API 형식으로 조회하고 결과를 보내주는 형식으로 구현했습니다. 검색 입력 컴포넌트에서 response 데이터를 받아 조회를 했고 결과 정보 컴포넌트는 리덕스 스토어와 연결된 하단 정보 컴포넌트로부터 데이터를 전달받기 때문에 스토어의 데이터가 변경되면 결과 정보 컴포넌트에도 반영될 것입니다.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https://pixabay.com/en/typewriter-book-notebook-paper-801921/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38"/>
          <p:cNvPicPr preferRelativeResize="0"/>
          <p:nvPr/>
        </p:nvPicPr>
        <p:blipFill rotWithShape="1">
          <a:blip r:embed="rId3">
            <a:alphaModFix/>
          </a:blip>
          <a:srcRect b="0" l="0" r="0" t="0"/>
          <a:stretch/>
        </p:blipFill>
        <p:spPr>
          <a:xfrm>
            <a:off x="0" y="0"/>
            <a:ext cx="9141291" cy="5143500"/>
          </a:xfrm>
          <a:prstGeom prst="rect">
            <a:avLst/>
          </a:prstGeom>
          <a:noFill/>
          <a:ln>
            <a:noFill/>
          </a:ln>
          <a:effectLst>
            <a:outerShdw blurRad="57150" rotWithShape="0" algn="bl" dir="5400000" dist="19050">
              <a:srgbClr val="000000">
                <a:alpha val="94510"/>
              </a:srgbClr>
            </a:outerShdw>
          </a:effectLst>
        </p:spPr>
      </p:pic>
      <p:sp>
        <p:nvSpPr>
          <p:cNvPr id="55" name="Google Shape;55;p38"/>
          <p:cNvSpPr txBox="1"/>
          <p:nvPr/>
        </p:nvSpPr>
        <p:spPr>
          <a:xfrm>
            <a:off x="0" y="0"/>
            <a:ext cx="8912400" cy="50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FFFFFF"/>
                </a:solidFill>
                <a:highlight>
                  <a:srgbClr val="4A86E8"/>
                </a:highlight>
                <a:latin typeface="Arvo"/>
                <a:ea typeface="Arvo"/>
                <a:cs typeface="Arvo"/>
                <a:sym typeface="Arvo"/>
              </a:rPr>
              <a:t>리액트</a:t>
            </a:r>
            <a:endParaRPr b="1" i="0" sz="6000" u="none" cap="none" strike="noStrike">
              <a:solidFill>
                <a:srgbClr val="FFFFFF"/>
              </a:solidFill>
              <a:highlight>
                <a:srgbClr val="4A86E8"/>
              </a:highlight>
              <a:latin typeface="Arvo"/>
              <a:ea typeface="Arvo"/>
              <a:cs typeface="Arvo"/>
              <a:sym typeface="Arvo"/>
            </a:endParaRPr>
          </a:p>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FFFFFF"/>
                </a:solidFill>
                <a:latin typeface="Arvo"/>
                <a:ea typeface="Arvo"/>
                <a:cs typeface="Arvo"/>
                <a:sym typeface="Arvo"/>
              </a:rPr>
              <a:t>사용기</a:t>
            </a:r>
            <a:endParaRPr b="1" i="0" sz="6000" u="none" cap="none" strike="noStrike">
              <a:solidFill>
                <a:srgbClr val="FFFFFF"/>
              </a:solidFill>
              <a:latin typeface="Arvo"/>
              <a:ea typeface="Arvo"/>
              <a:cs typeface="Arvo"/>
              <a:sym typeface="Arvo"/>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Arvo"/>
              <a:ea typeface="Arvo"/>
              <a:cs typeface="Arvo"/>
              <a:sym typeface="Arvo"/>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Arvo"/>
              <a:ea typeface="Arvo"/>
              <a:cs typeface="Arvo"/>
              <a:sym typeface="Arvo"/>
            </a:endParaRPr>
          </a:p>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vo"/>
                <a:ea typeface="Arvo"/>
                <a:cs typeface="Arvo"/>
                <a:sym typeface="Arvo"/>
              </a:rPr>
              <a:t>가상 코인 거래소 구현</a:t>
            </a:r>
            <a:endParaRPr b="1" i="0" sz="4800" u="none" cap="none" strike="noStrike">
              <a:solidFill>
                <a:srgbClr val="FFFFFF"/>
              </a:solidFill>
              <a:latin typeface="Arvo"/>
              <a:ea typeface="Arvo"/>
              <a:cs typeface="Arvo"/>
              <a:sym typeface="Ar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0"/>
          <p:cNvSpPr/>
          <p:nvPr/>
        </p:nvSpPr>
        <p:spPr>
          <a:xfrm>
            <a:off x="0" y="0"/>
            <a:ext cx="9144000" cy="420600"/>
          </a:xfrm>
          <a:prstGeom prst="rect">
            <a:avLst/>
          </a:prstGeom>
          <a:solidFill>
            <a:srgbClr val="6D9EEB"/>
          </a:solidFill>
          <a:ln>
            <a:noFill/>
          </a:ln>
          <a:effectLst>
            <a:outerShdw blurRad="57150" rotWithShape="0" algn="bl" dir="2520000" dist="28575">
              <a:srgbClr val="1C4587"/>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Jua"/>
                <a:ea typeface="Jua"/>
                <a:cs typeface="Jua"/>
                <a:sym typeface="Jua"/>
              </a:rPr>
              <a:t>가상 코인 거래소 구현</a:t>
            </a:r>
            <a:endParaRPr b="1" i="0" sz="2400" u="none" cap="none" strike="noStrike">
              <a:solidFill>
                <a:srgbClr val="FFFFFF"/>
              </a:solidFill>
              <a:latin typeface="Jua"/>
              <a:ea typeface="Jua"/>
              <a:cs typeface="Jua"/>
              <a:sym typeface="Jua"/>
            </a:endParaRPr>
          </a:p>
        </p:txBody>
      </p:sp>
      <p:pic>
        <p:nvPicPr>
          <p:cNvPr id="61" name="Google Shape;61;p40"/>
          <p:cNvPicPr preferRelativeResize="0"/>
          <p:nvPr/>
        </p:nvPicPr>
        <p:blipFill rotWithShape="1">
          <a:blip r:embed="rId3">
            <a:alphaModFix/>
          </a:blip>
          <a:srcRect b="0" l="0" r="0" t="0"/>
          <a:stretch/>
        </p:blipFill>
        <p:spPr>
          <a:xfrm>
            <a:off x="1161825" y="1825475"/>
            <a:ext cx="6573375" cy="2971075"/>
          </a:xfrm>
          <a:prstGeom prst="rect">
            <a:avLst/>
          </a:prstGeom>
          <a:noFill/>
          <a:ln>
            <a:noFill/>
          </a:ln>
        </p:spPr>
      </p:pic>
      <p:sp>
        <p:nvSpPr>
          <p:cNvPr id="62" name="Google Shape;62;p40"/>
          <p:cNvSpPr txBox="1"/>
          <p:nvPr/>
        </p:nvSpPr>
        <p:spPr>
          <a:xfrm>
            <a:off x="69325" y="537775"/>
            <a:ext cx="6881100" cy="7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npm install</a:t>
            </a:r>
            <a:r>
              <a:rPr b="1" i="0" lang="en" sz="3000" u="none" cap="none" strike="noStrike">
                <a:solidFill>
                  <a:srgbClr val="000000"/>
                </a:solidFill>
                <a:latin typeface="Arial"/>
                <a:ea typeface="Arial"/>
                <a:cs typeface="Arial"/>
                <a:sym typeface="Arial"/>
              </a:rPr>
              <a:t> create-react-app </a:t>
            </a:r>
            <a:endParaRPr b="1" i="0" sz="3000" u="none" cap="none" strike="noStrike">
              <a:solidFill>
                <a:srgbClr val="000000"/>
              </a:solidFill>
              <a:latin typeface="Arial"/>
              <a:ea typeface="Arial"/>
              <a:cs typeface="Arial"/>
              <a:sym typeface="Arial"/>
            </a:endParaRPr>
          </a:p>
        </p:txBody>
      </p:sp>
      <p:sp>
        <p:nvSpPr>
          <p:cNvPr id="63" name="Google Shape;63;p40"/>
          <p:cNvSpPr txBox="1"/>
          <p:nvPr/>
        </p:nvSpPr>
        <p:spPr>
          <a:xfrm>
            <a:off x="1960800" y="1217125"/>
            <a:ext cx="7183200" cy="9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&gt; </a:t>
            </a:r>
            <a:r>
              <a:rPr b="0" i="0" lang="en" sz="1800" u="none" cap="none" strike="noStrike">
                <a:solidFill>
                  <a:srgbClr val="333333"/>
                </a:solidFill>
                <a:latin typeface="Arial"/>
                <a:ea typeface="Arial"/>
                <a:cs typeface="Arial"/>
                <a:sym typeface="Arial"/>
              </a:rPr>
              <a:t>페이스북에서 만든 ReactJS 웹 개발용 Boilerplate이다.</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1"/>
          <p:cNvSpPr txBox="1"/>
          <p:nvPr/>
        </p:nvSpPr>
        <p:spPr>
          <a:xfrm>
            <a:off x="0" y="1028700"/>
            <a:ext cx="9144000" cy="3000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Webpack</a:t>
            </a:r>
            <a:r>
              <a:rPr b="0" i="0" lang="en" sz="1800" u="none" cap="none" strike="noStrike">
                <a:solidFill>
                  <a:srgbClr val="000000"/>
                </a:solidFill>
                <a:latin typeface="Arial"/>
                <a:ea typeface="Arial"/>
                <a:cs typeface="Arial"/>
                <a:sym typeface="Arial"/>
              </a:rPr>
              <a:t> : minify, uglify 등을 포함한 모듈 번들링 도구</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Babel</a:t>
            </a:r>
            <a:r>
              <a:rPr b="0" i="0" lang="en" sz="1800" u="none" cap="none" strike="noStrike">
                <a:solidFill>
                  <a:srgbClr val="000000"/>
                </a:solidFill>
                <a:latin typeface="Arial"/>
                <a:ea typeface="Arial"/>
                <a:cs typeface="Arial"/>
                <a:sym typeface="Arial"/>
              </a:rPr>
              <a:t> : ES6, React 등의 문법을 ES5 코드로 변환시켜주는 트랜스파일러</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Autoprefixer</a:t>
            </a:r>
            <a:r>
              <a:rPr b="0" i="0" lang="en" sz="1800" u="none" cap="none" strike="noStrike">
                <a:solidFill>
                  <a:srgbClr val="000000"/>
                </a:solidFill>
                <a:latin typeface="Arial"/>
                <a:ea typeface="Arial"/>
                <a:cs typeface="Arial"/>
                <a:sym typeface="Arial"/>
              </a:rPr>
              <a:t> : 다양한 벤더(브라우저)들에게 적절한 CSS 가 적용될 수 있도록 prefix 를 붙여준다.</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ESLint</a:t>
            </a:r>
            <a:r>
              <a:rPr b="0" i="0" lang="en" sz="1800" u="none" cap="none" strike="noStrike">
                <a:solidFill>
                  <a:srgbClr val="000000"/>
                </a:solidFill>
                <a:latin typeface="Arial"/>
                <a:ea typeface="Arial"/>
                <a:cs typeface="Arial"/>
                <a:sym typeface="Arial"/>
              </a:rPr>
              <a:t> : 자바스크립트 lint, 코드 컨벤션과 오류 등을 잡아준다.</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Jest</a:t>
            </a:r>
            <a:r>
              <a:rPr b="0" i="0" lang="en" sz="1800" u="none" cap="none" strike="noStrike">
                <a:solidFill>
                  <a:srgbClr val="000000"/>
                </a:solidFill>
                <a:latin typeface="Arial"/>
                <a:ea typeface="Arial"/>
                <a:cs typeface="Arial"/>
                <a:sym typeface="Arial"/>
              </a:rPr>
              <a:t> : 자바스크립트 테스트 도구</a:t>
            </a:r>
            <a:endParaRPr b="0" i="0" sz="1800" u="none" cap="none" strike="noStrike">
              <a:solidFill>
                <a:srgbClr val="000000"/>
              </a:solidFill>
              <a:latin typeface="Arial"/>
              <a:ea typeface="Arial"/>
              <a:cs typeface="Arial"/>
              <a:sym typeface="Arial"/>
            </a:endParaRPr>
          </a:p>
        </p:txBody>
      </p:sp>
      <p:sp>
        <p:nvSpPr>
          <p:cNvPr id="69" name="Google Shape;69;p41"/>
          <p:cNvSpPr txBox="1"/>
          <p:nvPr/>
        </p:nvSpPr>
        <p:spPr>
          <a:xfrm>
            <a:off x="0" y="0"/>
            <a:ext cx="3437100" cy="5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22222"/>
                </a:solidFill>
                <a:latin typeface="Arial"/>
                <a:ea typeface="Arial"/>
                <a:cs typeface="Arial"/>
                <a:sym typeface="Arial"/>
              </a:rPr>
              <a:t>create-react-app을 사용하면</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3d36972731_0_23"/>
          <p:cNvSpPr/>
          <p:nvPr/>
        </p:nvSpPr>
        <p:spPr>
          <a:xfrm>
            <a:off x="0" y="0"/>
            <a:ext cx="9144000" cy="420600"/>
          </a:xfrm>
          <a:prstGeom prst="rect">
            <a:avLst/>
          </a:prstGeom>
          <a:solidFill>
            <a:srgbClr val="6D9EEB"/>
          </a:solidFill>
          <a:ln>
            <a:noFill/>
          </a:ln>
          <a:effectLst>
            <a:outerShdw blurRad="57150" rotWithShape="0" algn="bl" dir="2520000" dist="28575">
              <a:srgbClr val="1C4587"/>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Jua"/>
                <a:ea typeface="Jua"/>
                <a:cs typeface="Jua"/>
                <a:sym typeface="Jua"/>
              </a:rPr>
              <a:t>가상 코인 거래소 화면 구현 계획</a:t>
            </a:r>
            <a:endParaRPr b="1" i="0" sz="2400" u="none" cap="none" strike="noStrike">
              <a:solidFill>
                <a:srgbClr val="FFFFFF"/>
              </a:solidFill>
              <a:latin typeface="Jua"/>
              <a:ea typeface="Jua"/>
              <a:cs typeface="Jua"/>
              <a:sym typeface="Jua"/>
            </a:endParaRPr>
          </a:p>
        </p:txBody>
      </p:sp>
      <p:sp>
        <p:nvSpPr>
          <p:cNvPr id="75" name="Google Shape;75;g13d36972731_0_23"/>
          <p:cNvSpPr/>
          <p:nvPr/>
        </p:nvSpPr>
        <p:spPr>
          <a:xfrm>
            <a:off x="3416550" y="78802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화면 구성 컴포넌트</a:t>
            </a:r>
            <a:endParaRPr b="0" i="0" sz="1400" u="none" cap="none" strike="noStrike">
              <a:solidFill>
                <a:srgbClr val="000000"/>
              </a:solidFill>
              <a:latin typeface="Arial"/>
              <a:ea typeface="Arial"/>
              <a:cs typeface="Arial"/>
              <a:sym typeface="Arial"/>
            </a:endParaRPr>
          </a:p>
        </p:txBody>
      </p:sp>
      <p:sp>
        <p:nvSpPr>
          <p:cNvPr id="76" name="Google Shape;76;g13d36972731_0_23"/>
          <p:cNvSpPr/>
          <p:nvPr/>
        </p:nvSpPr>
        <p:spPr>
          <a:xfrm>
            <a:off x="573950" y="206057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상단 메뉴</a:t>
            </a:r>
            <a:endParaRPr b="0" i="0" sz="1400" u="none" cap="none" strike="noStrike">
              <a:solidFill>
                <a:srgbClr val="000000"/>
              </a:solidFill>
              <a:latin typeface="Arial"/>
              <a:ea typeface="Arial"/>
              <a:cs typeface="Arial"/>
              <a:sym typeface="Arial"/>
            </a:endParaRPr>
          </a:p>
        </p:txBody>
      </p:sp>
      <p:sp>
        <p:nvSpPr>
          <p:cNvPr id="77" name="Google Shape;77;g13d36972731_0_23"/>
          <p:cNvSpPr/>
          <p:nvPr/>
        </p:nvSpPr>
        <p:spPr>
          <a:xfrm>
            <a:off x="3416550" y="206057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본 문</a:t>
            </a:r>
            <a:endParaRPr b="0" i="0" sz="1400" u="none" cap="none" strike="noStrike">
              <a:solidFill>
                <a:srgbClr val="000000"/>
              </a:solidFill>
              <a:latin typeface="Arial"/>
              <a:ea typeface="Arial"/>
              <a:cs typeface="Arial"/>
              <a:sym typeface="Arial"/>
            </a:endParaRPr>
          </a:p>
        </p:txBody>
      </p:sp>
      <p:sp>
        <p:nvSpPr>
          <p:cNvPr id="78" name="Google Shape;78;g13d36972731_0_23"/>
          <p:cNvSpPr/>
          <p:nvPr/>
        </p:nvSpPr>
        <p:spPr>
          <a:xfrm>
            <a:off x="6259150" y="206057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처리 정보</a:t>
            </a:r>
            <a:endParaRPr b="0" i="0" sz="1400" u="none" cap="none" strike="noStrike">
              <a:solidFill>
                <a:srgbClr val="000000"/>
              </a:solidFill>
              <a:latin typeface="Arial"/>
              <a:ea typeface="Arial"/>
              <a:cs typeface="Arial"/>
              <a:sym typeface="Arial"/>
            </a:endParaRPr>
          </a:p>
        </p:txBody>
      </p:sp>
      <p:sp>
        <p:nvSpPr>
          <p:cNvPr id="79" name="Google Shape;79;g13d36972731_0_23"/>
          <p:cNvSpPr/>
          <p:nvPr/>
        </p:nvSpPr>
        <p:spPr>
          <a:xfrm>
            <a:off x="2013475" y="3239900"/>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상단 정보</a:t>
            </a:r>
            <a:endParaRPr b="0" i="0" sz="1400" u="none" cap="none" strike="noStrike">
              <a:solidFill>
                <a:srgbClr val="000000"/>
              </a:solidFill>
              <a:latin typeface="Arial"/>
              <a:ea typeface="Arial"/>
              <a:cs typeface="Arial"/>
              <a:sym typeface="Arial"/>
            </a:endParaRPr>
          </a:p>
        </p:txBody>
      </p:sp>
      <p:sp>
        <p:nvSpPr>
          <p:cNvPr id="80" name="Google Shape;80;g13d36972731_0_23"/>
          <p:cNvSpPr/>
          <p:nvPr/>
        </p:nvSpPr>
        <p:spPr>
          <a:xfrm>
            <a:off x="4966575" y="3239900"/>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하단 정보</a:t>
            </a:r>
            <a:endParaRPr b="0" i="0" sz="1400" u="none" cap="none" strike="noStrike">
              <a:solidFill>
                <a:srgbClr val="000000"/>
              </a:solidFill>
              <a:latin typeface="Arial"/>
              <a:ea typeface="Arial"/>
              <a:cs typeface="Arial"/>
              <a:sym typeface="Arial"/>
            </a:endParaRPr>
          </a:p>
        </p:txBody>
      </p:sp>
      <p:sp>
        <p:nvSpPr>
          <p:cNvPr id="81" name="Google Shape;81;g13d36972731_0_23"/>
          <p:cNvSpPr/>
          <p:nvPr/>
        </p:nvSpPr>
        <p:spPr>
          <a:xfrm>
            <a:off x="6259150" y="441922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결과 정보</a:t>
            </a:r>
            <a:endParaRPr b="0" i="0" sz="1400" u="none" cap="none" strike="noStrike">
              <a:solidFill>
                <a:srgbClr val="000000"/>
              </a:solidFill>
              <a:latin typeface="Arial"/>
              <a:ea typeface="Arial"/>
              <a:cs typeface="Arial"/>
              <a:sym typeface="Arial"/>
            </a:endParaRPr>
          </a:p>
        </p:txBody>
      </p:sp>
      <p:sp>
        <p:nvSpPr>
          <p:cNvPr id="82" name="Google Shape;82;g13d36972731_0_23"/>
          <p:cNvSpPr/>
          <p:nvPr/>
        </p:nvSpPr>
        <p:spPr>
          <a:xfrm>
            <a:off x="3532925" y="4419225"/>
            <a:ext cx="2310900" cy="596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검색 입력</a:t>
            </a:r>
            <a:endParaRPr b="0" i="0" sz="1400" u="none" cap="none" strike="noStrike">
              <a:solidFill>
                <a:srgbClr val="000000"/>
              </a:solidFill>
              <a:latin typeface="Arial"/>
              <a:ea typeface="Arial"/>
              <a:cs typeface="Arial"/>
              <a:sym typeface="Arial"/>
            </a:endParaRPr>
          </a:p>
        </p:txBody>
      </p:sp>
      <p:cxnSp>
        <p:nvCxnSpPr>
          <p:cNvPr id="83" name="Google Shape;83;g13d36972731_0_23"/>
          <p:cNvCxnSpPr>
            <a:stCxn id="76" idx="0"/>
            <a:endCxn id="75" idx="2"/>
          </p:cNvCxnSpPr>
          <p:nvPr/>
        </p:nvCxnSpPr>
        <p:spPr>
          <a:xfrm flipH="1" rot="10800000">
            <a:off x="1729400" y="1384375"/>
            <a:ext cx="2842500" cy="676200"/>
          </a:xfrm>
          <a:prstGeom prst="straightConnector1">
            <a:avLst/>
          </a:prstGeom>
          <a:noFill/>
          <a:ln cap="flat" cmpd="sng" w="9525">
            <a:solidFill>
              <a:srgbClr val="0000FF"/>
            </a:solidFill>
            <a:prstDash val="solid"/>
            <a:round/>
            <a:headEnd len="sm" w="sm" type="none"/>
            <a:tailEnd len="sm" w="sm" type="none"/>
          </a:ln>
        </p:spPr>
      </p:cxnSp>
      <p:cxnSp>
        <p:nvCxnSpPr>
          <p:cNvPr id="84" name="Google Shape;84;g13d36972731_0_23"/>
          <p:cNvCxnSpPr>
            <a:stCxn id="75" idx="2"/>
            <a:endCxn id="77" idx="0"/>
          </p:cNvCxnSpPr>
          <p:nvPr/>
        </p:nvCxnSpPr>
        <p:spPr>
          <a:xfrm>
            <a:off x="4572000" y="1384425"/>
            <a:ext cx="0" cy="676200"/>
          </a:xfrm>
          <a:prstGeom prst="straightConnector1">
            <a:avLst/>
          </a:prstGeom>
          <a:noFill/>
          <a:ln cap="flat" cmpd="sng" w="9525">
            <a:solidFill>
              <a:srgbClr val="0000FF"/>
            </a:solidFill>
            <a:prstDash val="solid"/>
            <a:round/>
            <a:headEnd len="sm" w="sm" type="none"/>
            <a:tailEnd len="sm" w="sm" type="none"/>
          </a:ln>
        </p:spPr>
      </p:cxnSp>
      <p:cxnSp>
        <p:nvCxnSpPr>
          <p:cNvPr id="85" name="Google Shape;85;g13d36972731_0_23"/>
          <p:cNvCxnSpPr>
            <a:stCxn id="75" idx="2"/>
            <a:endCxn id="78" idx="0"/>
          </p:cNvCxnSpPr>
          <p:nvPr/>
        </p:nvCxnSpPr>
        <p:spPr>
          <a:xfrm>
            <a:off x="4572000" y="1384425"/>
            <a:ext cx="2842500" cy="676200"/>
          </a:xfrm>
          <a:prstGeom prst="straightConnector1">
            <a:avLst/>
          </a:prstGeom>
          <a:noFill/>
          <a:ln cap="flat" cmpd="sng" w="9525">
            <a:solidFill>
              <a:srgbClr val="0000FF"/>
            </a:solidFill>
            <a:prstDash val="solid"/>
            <a:round/>
            <a:headEnd len="sm" w="sm" type="none"/>
            <a:tailEnd len="sm" w="sm" type="none"/>
          </a:ln>
        </p:spPr>
      </p:cxnSp>
      <p:cxnSp>
        <p:nvCxnSpPr>
          <p:cNvPr id="86" name="Google Shape;86;g13d36972731_0_23"/>
          <p:cNvCxnSpPr>
            <a:stCxn id="79" idx="0"/>
            <a:endCxn id="77" idx="2"/>
          </p:cNvCxnSpPr>
          <p:nvPr/>
        </p:nvCxnSpPr>
        <p:spPr>
          <a:xfrm flipH="1" rot="10800000">
            <a:off x="3168925" y="2657000"/>
            <a:ext cx="1403100" cy="582900"/>
          </a:xfrm>
          <a:prstGeom prst="straightConnector1">
            <a:avLst/>
          </a:prstGeom>
          <a:noFill/>
          <a:ln cap="flat" cmpd="sng" w="9525">
            <a:solidFill>
              <a:srgbClr val="0000FF"/>
            </a:solidFill>
            <a:prstDash val="solid"/>
            <a:round/>
            <a:headEnd len="sm" w="sm" type="none"/>
            <a:tailEnd len="sm" w="sm" type="none"/>
          </a:ln>
        </p:spPr>
      </p:cxnSp>
      <p:cxnSp>
        <p:nvCxnSpPr>
          <p:cNvPr id="87" name="Google Shape;87;g13d36972731_0_23"/>
          <p:cNvCxnSpPr>
            <a:stCxn id="77" idx="2"/>
            <a:endCxn id="80" idx="0"/>
          </p:cNvCxnSpPr>
          <p:nvPr/>
        </p:nvCxnSpPr>
        <p:spPr>
          <a:xfrm>
            <a:off x="4572000" y="2656975"/>
            <a:ext cx="1550100" cy="582900"/>
          </a:xfrm>
          <a:prstGeom prst="straightConnector1">
            <a:avLst/>
          </a:prstGeom>
          <a:noFill/>
          <a:ln cap="flat" cmpd="sng" w="9525">
            <a:solidFill>
              <a:srgbClr val="0000FF"/>
            </a:solidFill>
            <a:prstDash val="solid"/>
            <a:round/>
            <a:headEnd len="sm" w="sm" type="none"/>
            <a:tailEnd len="sm" w="sm" type="none"/>
          </a:ln>
        </p:spPr>
      </p:cxnSp>
      <p:cxnSp>
        <p:nvCxnSpPr>
          <p:cNvPr id="88" name="Google Shape;88;g13d36972731_0_23"/>
          <p:cNvCxnSpPr>
            <a:stCxn id="82" idx="0"/>
            <a:endCxn id="80" idx="2"/>
          </p:cNvCxnSpPr>
          <p:nvPr/>
        </p:nvCxnSpPr>
        <p:spPr>
          <a:xfrm flipH="1" rot="10800000">
            <a:off x="4688375" y="3836325"/>
            <a:ext cx="1433700" cy="582900"/>
          </a:xfrm>
          <a:prstGeom prst="straightConnector1">
            <a:avLst/>
          </a:prstGeom>
          <a:noFill/>
          <a:ln cap="flat" cmpd="sng" w="9525">
            <a:solidFill>
              <a:srgbClr val="0000FF"/>
            </a:solidFill>
            <a:prstDash val="solid"/>
            <a:round/>
            <a:headEnd len="sm" w="sm" type="none"/>
            <a:tailEnd len="sm" w="sm" type="none"/>
          </a:ln>
        </p:spPr>
      </p:cxnSp>
      <p:cxnSp>
        <p:nvCxnSpPr>
          <p:cNvPr id="89" name="Google Shape;89;g13d36972731_0_23"/>
          <p:cNvCxnSpPr>
            <a:stCxn id="80" idx="2"/>
            <a:endCxn id="81" idx="0"/>
          </p:cNvCxnSpPr>
          <p:nvPr/>
        </p:nvCxnSpPr>
        <p:spPr>
          <a:xfrm>
            <a:off x="6122025" y="3836300"/>
            <a:ext cx="1292700" cy="58290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3"/>
          <p:cNvSpPr/>
          <p:nvPr/>
        </p:nvSpPr>
        <p:spPr>
          <a:xfrm>
            <a:off x="0" y="0"/>
            <a:ext cx="9144000" cy="420600"/>
          </a:xfrm>
          <a:prstGeom prst="rect">
            <a:avLst/>
          </a:prstGeom>
          <a:solidFill>
            <a:srgbClr val="6D9EEB"/>
          </a:solidFill>
          <a:ln>
            <a:noFill/>
          </a:ln>
          <a:effectLst>
            <a:outerShdw blurRad="57150" rotWithShape="0" algn="bl" dir="2520000" dist="28575">
              <a:srgbClr val="1C4587"/>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Jua"/>
                <a:ea typeface="Jua"/>
                <a:cs typeface="Jua"/>
                <a:sym typeface="Jua"/>
              </a:rPr>
              <a:t>가상 코인 거래소</a:t>
            </a:r>
            <a:endParaRPr b="1" i="0" sz="2400" u="none" cap="none" strike="noStrike">
              <a:solidFill>
                <a:srgbClr val="FFFFFF"/>
              </a:solidFill>
              <a:latin typeface="Jua"/>
              <a:ea typeface="Jua"/>
              <a:cs typeface="Jua"/>
              <a:sym typeface="Jua"/>
            </a:endParaRPr>
          </a:p>
        </p:txBody>
      </p:sp>
      <p:pic>
        <p:nvPicPr>
          <p:cNvPr id="95" name="Google Shape;95;p43"/>
          <p:cNvPicPr preferRelativeResize="0"/>
          <p:nvPr/>
        </p:nvPicPr>
        <p:blipFill rotWithShape="1">
          <a:blip r:embed="rId3">
            <a:alphaModFix/>
          </a:blip>
          <a:srcRect b="0" l="0" r="0" t="0"/>
          <a:stretch/>
        </p:blipFill>
        <p:spPr>
          <a:xfrm>
            <a:off x="259025" y="553750"/>
            <a:ext cx="8625951" cy="4426699"/>
          </a:xfrm>
          <a:prstGeom prst="rect">
            <a:avLst/>
          </a:prstGeom>
          <a:noFill/>
          <a:ln>
            <a:noFill/>
          </a:ln>
        </p:spPr>
      </p:pic>
      <p:sp>
        <p:nvSpPr>
          <p:cNvPr id="96" name="Google Shape;96;p43"/>
          <p:cNvSpPr/>
          <p:nvPr/>
        </p:nvSpPr>
        <p:spPr>
          <a:xfrm>
            <a:off x="109950" y="420600"/>
            <a:ext cx="8924100" cy="6123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3"/>
          <p:cNvSpPr/>
          <p:nvPr/>
        </p:nvSpPr>
        <p:spPr>
          <a:xfrm>
            <a:off x="109950" y="1096850"/>
            <a:ext cx="8924100" cy="3982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3"/>
          <p:cNvSpPr txBox="1"/>
          <p:nvPr/>
        </p:nvSpPr>
        <p:spPr>
          <a:xfrm>
            <a:off x="7031875" y="181025"/>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상단 메뉴</a:t>
            </a:r>
            <a:endParaRPr b="1" i="0" sz="2000" u="none" cap="none" strike="noStrike">
              <a:solidFill>
                <a:srgbClr val="0000FF"/>
              </a:solidFill>
              <a:latin typeface="Arial"/>
              <a:ea typeface="Arial"/>
              <a:cs typeface="Arial"/>
              <a:sym typeface="Arial"/>
            </a:endParaRPr>
          </a:p>
        </p:txBody>
      </p:sp>
      <p:sp>
        <p:nvSpPr>
          <p:cNvPr id="99" name="Google Shape;99;p43"/>
          <p:cNvSpPr txBox="1"/>
          <p:nvPr/>
        </p:nvSpPr>
        <p:spPr>
          <a:xfrm>
            <a:off x="7307525" y="1096850"/>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본 문</a:t>
            </a:r>
            <a:endParaRPr b="1" i="0" sz="2000" u="none" cap="none" strike="noStrike">
              <a:solidFill>
                <a:srgbClr val="0000FF"/>
              </a:solidFill>
              <a:latin typeface="Arial"/>
              <a:ea typeface="Arial"/>
              <a:cs typeface="Arial"/>
              <a:sym typeface="Arial"/>
            </a:endParaRPr>
          </a:p>
        </p:txBody>
      </p:sp>
      <p:sp>
        <p:nvSpPr>
          <p:cNvPr id="100" name="Google Shape;100;p43"/>
          <p:cNvSpPr/>
          <p:nvPr/>
        </p:nvSpPr>
        <p:spPr>
          <a:xfrm>
            <a:off x="259025" y="1096850"/>
            <a:ext cx="3326100" cy="10683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3"/>
          <p:cNvSpPr txBox="1"/>
          <p:nvPr/>
        </p:nvSpPr>
        <p:spPr>
          <a:xfrm>
            <a:off x="3585125" y="1384700"/>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상단 정보</a:t>
            </a:r>
            <a:endParaRPr b="1" i="0" sz="2000" u="none" cap="none" strike="noStrike">
              <a:solidFill>
                <a:srgbClr val="0000FF"/>
              </a:solidFill>
              <a:latin typeface="Arial"/>
              <a:ea typeface="Arial"/>
              <a:cs typeface="Arial"/>
              <a:sym typeface="Arial"/>
            </a:endParaRPr>
          </a:p>
        </p:txBody>
      </p:sp>
      <p:sp>
        <p:nvSpPr>
          <p:cNvPr id="102" name="Google Shape;102;p43"/>
          <p:cNvSpPr/>
          <p:nvPr/>
        </p:nvSpPr>
        <p:spPr>
          <a:xfrm>
            <a:off x="259125" y="2265700"/>
            <a:ext cx="8625900" cy="27147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3"/>
          <p:cNvSpPr txBox="1"/>
          <p:nvPr/>
        </p:nvSpPr>
        <p:spPr>
          <a:xfrm>
            <a:off x="7031875" y="1877300"/>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하단 정보</a:t>
            </a:r>
            <a:endParaRPr b="1" i="0" sz="2000" u="none" cap="none" strike="noStrike">
              <a:solidFill>
                <a:srgbClr val="0000FF"/>
              </a:solidFill>
              <a:latin typeface="Arial"/>
              <a:ea typeface="Arial"/>
              <a:cs typeface="Arial"/>
              <a:sym typeface="Arial"/>
            </a:endParaRPr>
          </a:p>
        </p:txBody>
      </p:sp>
      <p:sp>
        <p:nvSpPr>
          <p:cNvPr id="104" name="Google Shape;104;p43"/>
          <p:cNvSpPr/>
          <p:nvPr/>
        </p:nvSpPr>
        <p:spPr>
          <a:xfrm>
            <a:off x="321775" y="2547875"/>
            <a:ext cx="8486100" cy="612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3"/>
          <p:cNvSpPr/>
          <p:nvPr/>
        </p:nvSpPr>
        <p:spPr>
          <a:xfrm>
            <a:off x="321775" y="3214300"/>
            <a:ext cx="8486100" cy="17661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3"/>
          <p:cNvSpPr/>
          <p:nvPr/>
        </p:nvSpPr>
        <p:spPr>
          <a:xfrm>
            <a:off x="6656325" y="4331825"/>
            <a:ext cx="2228700" cy="492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3"/>
          <p:cNvSpPr txBox="1"/>
          <p:nvPr/>
        </p:nvSpPr>
        <p:spPr>
          <a:xfrm>
            <a:off x="4898975" y="2607725"/>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검색 정보</a:t>
            </a:r>
            <a:endParaRPr b="1" i="0" sz="2000" u="none" cap="none" strike="noStrike">
              <a:solidFill>
                <a:srgbClr val="0000FF"/>
              </a:solidFill>
              <a:latin typeface="Arial"/>
              <a:ea typeface="Arial"/>
              <a:cs typeface="Arial"/>
              <a:sym typeface="Arial"/>
            </a:endParaRPr>
          </a:p>
        </p:txBody>
      </p:sp>
      <p:sp>
        <p:nvSpPr>
          <p:cNvPr id="108" name="Google Shape;108;p43"/>
          <p:cNvSpPr txBox="1"/>
          <p:nvPr/>
        </p:nvSpPr>
        <p:spPr>
          <a:xfrm>
            <a:off x="5600450" y="3376750"/>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결과 정보</a:t>
            </a:r>
            <a:endParaRPr b="1" i="0" sz="2000" u="none" cap="none" strike="noStrike">
              <a:solidFill>
                <a:srgbClr val="0000FF"/>
              </a:solidFill>
              <a:latin typeface="Arial"/>
              <a:ea typeface="Arial"/>
              <a:cs typeface="Arial"/>
              <a:sym typeface="Arial"/>
            </a:endParaRPr>
          </a:p>
        </p:txBody>
      </p:sp>
      <p:sp>
        <p:nvSpPr>
          <p:cNvPr id="109" name="Google Shape;109;p43"/>
          <p:cNvSpPr txBox="1"/>
          <p:nvPr/>
        </p:nvSpPr>
        <p:spPr>
          <a:xfrm>
            <a:off x="7463350" y="3916900"/>
            <a:ext cx="1235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FF"/>
                </a:solidFill>
                <a:latin typeface="Arial"/>
                <a:ea typeface="Arial"/>
                <a:cs typeface="Arial"/>
                <a:sym typeface="Arial"/>
              </a:rPr>
              <a:t>처리 정보</a:t>
            </a:r>
            <a:endParaRPr b="1" i="0" sz="20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d36972731_0_53"/>
          <p:cNvSpPr/>
          <p:nvPr/>
        </p:nvSpPr>
        <p:spPr>
          <a:xfrm>
            <a:off x="0" y="0"/>
            <a:ext cx="9144000" cy="420600"/>
          </a:xfrm>
          <a:prstGeom prst="rect">
            <a:avLst/>
          </a:prstGeom>
          <a:solidFill>
            <a:srgbClr val="6D9EEB"/>
          </a:solidFill>
          <a:ln>
            <a:noFill/>
          </a:ln>
          <a:effectLst>
            <a:outerShdw blurRad="57150" rotWithShape="0" algn="bl" dir="2520000" dist="28575">
              <a:srgbClr val="1C4587"/>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Jua"/>
                <a:ea typeface="Jua"/>
                <a:cs typeface="Jua"/>
                <a:sym typeface="Jua"/>
              </a:rPr>
              <a:t>가상 코인 거래소 흐름</a:t>
            </a:r>
            <a:endParaRPr b="1" i="0" sz="2400" u="none" cap="none" strike="noStrike">
              <a:solidFill>
                <a:srgbClr val="FFFFFF"/>
              </a:solidFill>
              <a:latin typeface="Jua"/>
              <a:ea typeface="Jua"/>
              <a:cs typeface="Jua"/>
              <a:sym typeface="Jua"/>
            </a:endParaRPr>
          </a:p>
        </p:txBody>
      </p:sp>
      <p:sp>
        <p:nvSpPr>
          <p:cNvPr id="115" name="Google Shape;115;g13d36972731_0_53"/>
          <p:cNvSpPr/>
          <p:nvPr/>
        </p:nvSpPr>
        <p:spPr>
          <a:xfrm>
            <a:off x="553750" y="1884875"/>
            <a:ext cx="1735800" cy="1874250"/>
          </a:xfrm>
          <a:prstGeom prst="flowChartMagneticDisk">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create-react-app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서버</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localhost:3000</a:t>
            </a:r>
            <a:endParaRPr b="0" i="0" sz="1400" u="none" cap="none" strike="noStrike">
              <a:solidFill>
                <a:srgbClr val="000000"/>
              </a:solidFill>
              <a:latin typeface="Arial"/>
              <a:ea typeface="Arial"/>
              <a:cs typeface="Arial"/>
              <a:sym typeface="Arial"/>
            </a:endParaRPr>
          </a:p>
        </p:txBody>
      </p:sp>
      <p:sp>
        <p:nvSpPr>
          <p:cNvPr id="116" name="Google Shape;116;g13d36972731_0_53"/>
          <p:cNvSpPr/>
          <p:nvPr/>
        </p:nvSpPr>
        <p:spPr>
          <a:xfrm>
            <a:off x="6854450" y="1975425"/>
            <a:ext cx="1735800" cy="1874250"/>
          </a:xfrm>
          <a:prstGeom prst="flowChartMagneticDisk">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데이터 서버</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(json-server)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localhost:4000</a:t>
            </a:r>
            <a:endParaRPr b="0" i="0" sz="1400" u="none" cap="none" strike="noStrike">
              <a:solidFill>
                <a:srgbClr val="000000"/>
              </a:solidFill>
              <a:latin typeface="Arial"/>
              <a:ea typeface="Arial"/>
              <a:cs typeface="Arial"/>
              <a:sym typeface="Arial"/>
            </a:endParaRPr>
          </a:p>
        </p:txBody>
      </p:sp>
      <p:sp>
        <p:nvSpPr>
          <p:cNvPr id="117" name="Google Shape;117;g13d36972731_0_53"/>
          <p:cNvSpPr/>
          <p:nvPr/>
        </p:nvSpPr>
        <p:spPr>
          <a:xfrm>
            <a:off x="3783900" y="3045625"/>
            <a:ext cx="1576200" cy="1746300"/>
          </a:xfrm>
          <a:prstGeom prst="foldedCorner">
            <a:avLst>
              <a:gd fmla="val 16667" name="adj"/>
            </a:avLst>
          </a:prstGeom>
          <a:solidFill>
            <a:schemeClr val="lt1"/>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http://localhost:3000/</a:t>
            </a:r>
            <a:endParaRPr b="0" i="0" sz="1400" u="none" cap="none" strike="noStrike">
              <a:solidFill>
                <a:srgbClr val="000000"/>
              </a:solidFill>
              <a:latin typeface="Arial"/>
              <a:ea typeface="Arial"/>
              <a:cs typeface="Arial"/>
              <a:sym typeface="Arial"/>
            </a:endParaRPr>
          </a:p>
        </p:txBody>
      </p:sp>
      <p:sp>
        <p:nvSpPr>
          <p:cNvPr id="118" name="Google Shape;118;g13d36972731_0_53"/>
          <p:cNvSpPr txBox="1"/>
          <p:nvPr/>
        </p:nvSpPr>
        <p:spPr>
          <a:xfrm>
            <a:off x="4146000" y="2621900"/>
            <a:ext cx="852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웹페이지</a:t>
            </a:r>
            <a:endParaRPr b="0" i="0" sz="1500" u="none" cap="none" strike="noStrike">
              <a:solidFill>
                <a:srgbClr val="0000FF"/>
              </a:solidFill>
              <a:latin typeface="Arial"/>
              <a:ea typeface="Arial"/>
              <a:cs typeface="Arial"/>
              <a:sym typeface="Arial"/>
            </a:endParaRPr>
          </a:p>
        </p:txBody>
      </p:sp>
      <p:cxnSp>
        <p:nvCxnSpPr>
          <p:cNvPr id="119" name="Google Shape;119;g13d36972731_0_53"/>
          <p:cNvCxnSpPr/>
          <p:nvPr/>
        </p:nvCxnSpPr>
        <p:spPr>
          <a:xfrm rot="10800000">
            <a:off x="2470500" y="2481300"/>
            <a:ext cx="1043700" cy="862500"/>
          </a:xfrm>
          <a:prstGeom prst="straightConnector1">
            <a:avLst/>
          </a:prstGeom>
          <a:noFill/>
          <a:ln cap="flat" cmpd="sng" w="38100">
            <a:solidFill>
              <a:schemeClr val="dk2"/>
            </a:solidFill>
            <a:prstDash val="solid"/>
            <a:round/>
            <a:headEnd len="sm" w="sm" type="none"/>
            <a:tailEnd len="med" w="med" type="stealth"/>
          </a:ln>
        </p:spPr>
      </p:cxnSp>
      <p:cxnSp>
        <p:nvCxnSpPr>
          <p:cNvPr id="120" name="Google Shape;120;g13d36972731_0_53"/>
          <p:cNvCxnSpPr/>
          <p:nvPr/>
        </p:nvCxnSpPr>
        <p:spPr>
          <a:xfrm>
            <a:off x="2449275" y="3301200"/>
            <a:ext cx="990600" cy="788100"/>
          </a:xfrm>
          <a:prstGeom prst="straightConnector1">
            <a:avLst/>
          </a:prstGeom>
          <a:noFill/>
          <a:ln cap="flat" cmpd="sng" w="38100">
            <a:solidFill>
              <a:schemeClr val="dk2"/>
            </a:solidFill>
            <a:prstDash val="solid"/>
            <a:round/>
            <a:headEnd len="sm" w="sm" type="none"/>
            <a:tailEnd len="med" w="med" type="stealth"/>
          </a:ln>
        </p:spPr>
      </p:cxnSp>
      <p:cxnSp>
        <p:nvCxnSpPr>
          <p:cNvPr id="121" name="Google Shape;121;g13d36972731_0_53"/>
          <p:cNvCxnSpPr/>
          <p:nvPr/>
        </p:nvCxnSpPr>
        <p:spPr>
          <a:xfrm flipH="1" rot="10800000">
            <a:off x="5577475" y="2555900"/>
            <a:ext cx="1110300" cy="716700"/>
          </a:xfrm>
          <a:prstGeom prst="straightConnector1">
            <a:avLst/>
          </a:prstGeom>
          <a:noFill/>
          <a:ln cap="flat" cmpd="sng" w="38100">
            <a:solidFill>
              <a:schemeClr val="dk2"/>
            </a:solidFill>
            <a:prstDash val="solid"/>
            <a:round/>
            <a:headEnd len="sm" w="sm" type="none"/>
            <a:tailEnd len="med" w="med" type="stealth"/>
          </a:ln>
        </p:spPr>
      </p:cxnSp>
      <p:cxnSp>
        <p:nvCxnSpPr>
          <p:cNvPr id="122" name="Google Shape;122;g13d36972731_0_53"/>
          <p:cNvCxnSpPr/>
          <p:nvPr/>
        </p:nvCxnSpPr>
        <p:spPr>
          <a:xfrm flipH="1">
            <a:off x="5601475" y="3301200"/>
            <a:ext cx="1054200" cy="660300"/>
          </a:xfrm>
          <a:prstGeom prst="straightConnector1">
            <a:avLst/>
          </a:prstGeom>
          <a:noFill/>
          <a:ln cap="flat" cmpd="sng" w="38100">
            <a:solidFill>
              <a:schemeClr val="dk2"/>
            </a:solidFill>
            <a:prstDash val="solid"/>
            <a:round/>
            <a:headEnd len="sm" w="sm" type="none"/>
            <a:tailEnd len="med" w="med" type="stealth"/>
          </a:ln>
        </p:spPr>
      </p:cxnSp>
      <p:sp>
        <p:nvSpPr>
          <p:cNvPr id="123" name="Google Shape;123;g13d36972731_0_53"/>
          <p:cNvSpPr txBox="1"/>
          <p:nvPr/>
        </p:nvSpPr>
        <p:spPr>
          <a:xfrm rot="2207357">
            <a:off x="1906828" y="1843610"/>
            <a:ext cx="2473142" cy="64638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http://localhost:3000/</a:t>
            </a:r>
            <a:endParaRPr b="0" i="0" sz="15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http://localhost:3000/app.js</a:t>
            </a:r>
            <a:endParaRPr b="0" i="0" sz="1500" u="none" cap="none" strike="noStrike">
              <a:solidFill>
                <a:srgbClr val="0000FF"/>
              </a:solidFill>
              <a:latin typeface="Arial"/>
              <a:ea typeface="Arial"/>
              <a:cs typeface="Arial"/>
              <a:sym typeface="Arial"/>
            </a:endParaRPr>
          </a:p>
        </p:txBody>
      </p:sp>
      <p:sp>
        <p:nvSpPr>
          <p:cNvPr id="124" name="Google Shape;124;g13d36972731_0_53"/>
          <p:cNvSpPr txBox="1"/>
          <p:nvPr/>
        </p:nvSpPr>
        <p:spPr>
          <a:xfrm rot="2259540">
            <a:off x="1405288" y="3913231"/>
            <a:ext cx="2666293" cy="64656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&lt;html&gt;&lt;body&gt;...</a:t>
            </a:r>
            <a:endParaRPr b="0" i="0" sz="15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const react = (function() …</a:t>
            </a:r>
            <a:endParaRPr b="0" i="0" sz="1500" u="none" cap="none" strike="noStrike">
              <a:solidFill>
                <a:srgbClr val="0000FF"/>
              </a:solidFill>
              <a:latin typeface="Arial"/>
              <a:ea typeface="Arial"/>
              <a:cs typeface="Arial"/>
              <a:sym typeface="Arial"/>
            </a:endParaRPr>
          </a:p>
        </p:txBody>
      </p:sp>
      <p:sp>
        <p:nvSpPr>
          <p:cNvPr id="125" name="Google Shape;125;g13d36972731_0_53"/>
          <p:cNvSpPr txBox="1"/>
          <p:nvPr/>
        </p:nvSpPr>
        <p:spPr>
          <a:xfrm rot="-1998958">
            <a:off x="5019573" y="1843464"/>
            <a:ext cx="2077175" cy="646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fetch(‘//localhost:4000/transactions’)</a:t>
            </a:r>
            <a:endParaRPr b="0" i="0" sz="1500" u="none" cap="none" strike="noStrike">
              <a:solidFill>
                <a:srgbClr val="0000FF"/>
              </a:solidFill>
              <a:latin typeface="Arial"/>
              <a:ea typeface="Arial"/>
              <a:cs typeface="Arial"/>
              <a:sym typeface="Arial"/>
            </a:endParaRPr>
          </a:p>
        </p:txBody>
      </p:sp>
      <p:sp>
        <p:nvSpPr>
          <p:cNvPr id="126" name="Google Shape;126;g13d36972731_0_53"/>
          <p:cNvSpPr txBox="1"/>
          <p:nvPr/>
        </p:nvSpPr>
        <p:spPr>
          <a:xfrm rot="-1878000">
            <a:off x="5619003" y="3975477"/>
            <a:ext cx="1735836" cy="64632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 id: 1, name: … }</a:t>
            </a:r>
            <a:endParaRPr b="0" i="0" sz="1500" u="none" cap="none" strike="noStrike">
              <a:solidFill>
                <a:srgbClr val="0000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Arial"/>
                <a:ea typeface="Arial"/>
                <a:cs typeface="Arial"/>
                <a:sym typeface="Arial"/>
              </a:rPr>
              <a:t>{id: 2, name: … }</a:t>
            </a:r>
            <a:endParaRPr b="0" i="0" sz="1500" u="none" cap="none" strike="noStrike">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3d36972731_0_135"/>
          <p:cNvSpPr/>
          <p:nvPr/>
        </p:nvSpPr>
        <p:spPr>
          <a:xfrm>
            <a:off x="0" y="0"/>
            <a:ext cx="9144000" cy="420600"/>
          </a:xfrm>
          <a:prstGeom prst="rect">
            <a:avLst/>
          </a:prstGeom>
          <a:solidFill>
            <a:srgbClr val="6D9EEB"/>
          </a:solidFill>
          <a:ln>
            <a:noFill/>
          </a:ln>
          <a:effectLst>
            <a:outerShdw blurRad="57150" rotWithShape="0" algn="bl" dir="2520000" dist="28575">
              <a:srgbClr val="1C4587"/>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Jua"/>
                <a:ea typeface="Jua"/>
                <a:cs typeface="Jua"/>
                <a:sym typeface="Jua"/>
              </a:rPr>
              <a:t>가상 코인 거래소 구체적인 구현 계획</a:t>
            </a:r>
            <a:endParaRPr b="1" i="0" sz="2400" u="none" cap="none" strike="noStrike">
              <a:solidFill>
                <a:srgbClr val="FFFFFF"/>
              </a:solidFill>
              <a:latin typeface="Jua"/>
              <a:ea typeface="Jua"/>
              <a:cs typeface="Jua"/>
              <a:sym typeface="Jua"/>
            </a:endParaRPr>
          </a:p>
        </p:txBody>
      </p:sp>
      <p:sp>
        <p:nvSpPr>
          <p:cNvPr id="132" name="Google Shape;132;g13d36972731_0_135"/>
          <p:cNvSpPr/>
          <p:nvPr/>
        </p:nvSpPr>
        <p:spPr>
          <a:xfrm>
            <a:off x="3477751" y="819975"/>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화면 구성 컴포넌트</a:t>
            </a:r>
            <a:endParaRPr b="0" i="0" sz="1400" u="none" cap="none" strike="noStrike">
              <a:solidFill>
                <a:srgbClr val="000000"/>
              </a:solidFill>
              <a:latin typeface="Arial"/>
              <a:ea typeface="Arial"/>
              <a:cs typeface="Arial"/>
              <a:sym typeface="Arial"/>
            </a:endParaRPr>
          </a:p>
        </p:txBody>
      </p:sp>
      <p:sp>
        <p:nvSpPr>
          <p:cNvPr id="133" name="Google Shape;133;g13d36972731_0_135"/>
          <p:cNvSpPr/>
          <p:nvPr/>
        </p:nvSpPr>
        <p:spPr>
          <a:xfrm>
            <a:off x="785400" y="2025261"/>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상단 메뉴</a:t>
            </a:r>
            <a:endParaRPr b="0" i="0" sz="1400" u="none" cap="none" strike="noStrike">
              <a:solidFill>
                <a:srgbClr val="000000"/>
              </a:solidFill>
              <a:latin typeface="Arial"/>
              <a:ea typeface="Arial"/>
              <a:cs typeface="Arial"/>
              <a:sym typeface="Arial"/>
            </a:endParaRPr>
          </a:p>
        </p:txBody>
      </p:sp>
      <p:sp>
        <p:nvSpPr>
          <p:cNvPr id="134" name="Google Shape;134;g13d36972731_0_135"/>
          <p:cNvSpPr/>
          <p:nvPr/>
        </p:nvSpPr>
        <p:spPr>
          <a:xfrm>
            <a:off x="3477751" y="2025261"/>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본 문</a:t>
            </a:r>
            <a:endParaRPr b="0" i="0" sz="1400" u="none" cap="none" strike="noStrike">
              <a:solidFill>
                <a:srgbClr val="000000"/>
              </a:solidFill>
              <a:latin typeface="Arial"/>
              <a:ea typeface="Arial"/>
              <a:cs typeface="Arial"/>
              <a:sym typeface="Arial"/>
            </a:endParaRPr>
          </a:p>
        </p:txBody>
      </p:sp>
      <p:sp>
        <p:nvSpPr>
          <p:cNvPr id="135" name="Google Shape;135;g13d36972731_0_135"/>
          <p:cNvSpPr/>
          <p:nvPr/>
        </p:nvSpPr>
        <p:spPr>
          <a:xfrm>
            <a:off x="6170102" y="2025261"/>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처리 정보</a:t>
            </a:r>
            <a:endParaRPr b="0" i="0" sz="1400" u="none" cap="none" strike="noStrike">
              <a:solidFill>
                <a:srgbClr val="000000"/>
              </a:solidFill>
              <a:latin typeface="Arial"/>
              <a:ea typeface="Arial"/>
              <a:cs typeface="Arial"/>
              <a:sym typeface="Arial"/>
            </a:endParaRPr>
          </a:p>
        </p:txBody>
      </p:sp>
      <p:sp>
        <p:nvSpPr>
          <p:cNvPr id="136" name="Google Shape;136;g13d36972731_0_135"/>
          <p:cNvSpPr/>
          <p:nvPr/>
        </p:nvSpPr>
        <p:spPr>
          <a:xfrm>
            <a:off x="2148837" y="3142250"/>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상단 정보</a:t>
            </a:r>
            <a:endParaRPr b="0" i="0" sz="1400" u="none" cap="none" strike="noStrike">
              <a:solidFill>
                <a:srgbClr val="000000"/>
              </a:solidFill>
              <a:latin typeface="Arial"/>
              <a:ea typeface="Arial"/>
              <a:cs typeface="Arial"/>
              <a:sym typeface="Arial"/>
            </a:endParaRPr>
          </a:p>
        </p:txBody>
      </p:sp>
      <p:sp>
        <p:nvSpPr>
          <p:cNvPr id="137" name="Google Shape;137;g13d36972731_0_135"/>
          <p:cNvSpPr/>
          <p:nvPr/>
        </p:nvSpPr>
        <p:spPr>
          <a:xfrm>
            <a:off x="4945848" y="3142250"/>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하단 정보</a:t>
            </a:r>
            <a:endParaRPr b="0" i="0" sz="1400" u="none" cap="none" strike="noStrike">
              <a:solidFill>
                <a:srgbClr val="000000"/>
              </a:solidFill>
              <a:latin typeface="Arial"/>
              <a:ea typeface="Arial"/>
              <a:cs typeface="Arial"/>
              <a:sym typeface="Arial"/>
            </a:endParaRPr>
          </a:p>
        </p:txBody>
      </p:sp>
      <p:sp>
        <p:nvSpPr>
          <p:cNvPr id="138" name="Google Shape;138;g13d36972731_0_135"/>
          <p:cNvSpPr/>
          <p:nvPr/>
        </p:nvSpPr>
        <p:spPr>
          <a:xfrm>
            <a:off x="6170102" y="4259239"/>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결과 정보</a:t>
            </a:r>
            <a:endParaRPr b="0" i="0" sz="1400" u="none" cap="none" strike="noStrike">
              <a:solidFill>
                <a:srgbClr val="000000"/>
              </a:solidFill>
              <a:latin typeface="Arial"/>
              <a:ea typeface="Arial"/>
              <a:cs typeface="Arial"/>
              <a:sym typeface="Arial"/>
            </a:endParaRPr>
          </a:p>
        </p:txBody>
      </p:sp>
      <p:sp>
        <p:nvSpPr>
          <p:cNvPr id="139" name="Google Shape;139;g13d36972731_0_135"/>
          <p:cNvSpPr/>
          <p:nvPr/>
        </p:nvSpPr>
        <p:spPr>
          <a:xfrm>
            <a:off x="3587975" y="4259239"/>
            <a:ext cx="2188500" cy="564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검색 입력</a:t>
            </a:r>
            <a:endParaRPr b="0" i="0" sz="1400" u="none" cap="none" strike="noStrike">
              <a:solidFill>
                <a:srgbClr val="000000"/>
              </a:solidFill>
              <a:latin typeface="Arial"/>
              <a:ea typeface="Arial"/>
              <a:cs typeface="Arial"/>
              <a:sym typeface="Arial"/>
            </a:endParaRPr>
          </a:p>
        </p:txBody>
      </p:sp>
      <p:cxnSp>
        <p:nvCxnSpPr>
          <p:cNvPr id="140" name="Google Shape;140;g13d36972731_0_135"/>
          <p:cNvCxnSpPr>
            <a:stCxn id="133" idx="0"/>
            <a:endCxn id="132" idx="2"/>
          </p:cNvCxnSpPr>
          <p:nvPr/>
        </p:nvCxnSpPr>
        <p:spPr>
          <a:xfrm flipH="1" rot="10800000">
            <a:off x="1879650" y="1384761"/>
            <a:ext cx="2692500" cy="640500"/>
          </a:xfrm>
          <a:prstGeom prst="straightConnector1">
            <a:avLst/>
          </a:prstGeom>
          <a:noFill/>
          <a:ln cap="flat" cmpd="sng" w="9525">
            <a:solidFill>
              <a:srgbClr val="0000FF"/>
            </a:solidFill>
            <a:prstDash val="solid"/>
            <a:round/>
            <a:headEnd len="sm" w="sm" type="none"/>
            <a:tailEnd len="sm" w="sm" type="none"/>
          </a:ln>
        </p:spPr>
      </p:cxnSp>
      <p:cxnSp>
        <p:nvCxnSpPr>
          <p:cNvPr id="141" name="Google Shape;141;g13d36972731_0_135"/>
          <p:cNvCxnSpPr>
            <a:stCxn id="132" idx="2"/>
            <a:endCxn id="134" idx="0"/>
          </p:cNvCxnSpPr>
          <p:nvPr/>
        </p:nvCxnSpPr>
        <p:spPr>
          <a:xfrm>
            <a:off x="4572001" y="1384875"/>
            <a:ext cx="0" cy="640500"/>
          </a:xfrm>
          <a:prstGeom prst="straightConnector1">
            <a:avLst/>
          </a:prstGeom>
          <a:noFill/>
          <a:ln cap="flat" cmpd="sng" w="9525">
            <a:solidFill>
              <a:srgbClr val="0000FF"/>
            </a:solidFill>
            <a:prstDash val="solid"/>
            <a:round/>
            <a:headEnd len="sm" w="sm" type="none"/>
            <a:tailEnd len="sm" w="sm" type="none"/>
          </a:ln>
        </p:spPr>
      </p:cxnSp>
      <p:cxnSp>
        <p:nvCxnSpPr>
          <p:cNvPr id="142" name="Google Shape;142;g13d36972731_0_135"/>
          <p:cNvCxnSpPr>
            <a:stCxn id="132" idx="2"/>
            <a:endCxn id="135" idx="0"/>
          </p:cNvCxnSpPr>
          <p:nvPr/>
        </p:nvCxnSpPr>
        <p:spPr>
          <a:xfrm>
            <a:off x="4572001" y="1384875"/>
            <a:ext cx="2692500" cy="640500"/>
          </a:xfrm>
          <a:prstGeom prst="straightConnector1">
            <a:avLst/>
          </a:prstGeom>
          <a:noFill/>
          <a:ln cap="flat" cmpd="sng" w="9525">
            <a:solidFill>
              <a:srgbClr val="0000FF"/>
            </a:solidFill>
            <a:prstDash val="solid"/>
            <a:round/>
            <a:headEnd len="sm" w="sm" type="none"/>
            <a:tailEnd len="sm" w="sm" type="none"/>
          </a:ln>
        </p:spPr>
      </p:cxnSp>
      <p:cxnSp>
        <p:nvCxnSpPr>
          <p:cNvPr id="143" name="Google Shape;143;g13d36972731_0_135"/>
          <p:cNvCxnSpPr>
            <a:stCxn id="136" idx="0"/>
            <a:endCxn id="134" idx="2"/>
          </p:cNvCxnSpPr>
          <p:nvPr/>
        </p:nvCxnSpPr>
        <p:spPr>
          <a:xfrm flipH="1" rot="10800000">
            <a:off x="3243087" y="2590250"/>
            <a:ext cx="1329000" cy="552000"/>
          </a:xfrm>
          <a:prstGeom prst="straightConnector1">
            <a:avLst/>
          </a:prstGeom>
          <a:noFill/>
          <a:ln cap="flat" cmpd="sng" w="9525">
            <a:solidFill>
              <a:srgbClr val="0000FF"/>
            </a:solidFill>
            <a:prstDash val="solid"/>
            <a:round/>
            <a:headEnd len="sm" w="sm" type="none"/>
            <a:tailEnd len="sm" w="sm" type="none"/>
          </a:ln>
        </p:spPr>
      </p:cxnSp>
      <p:cxnSp>
        <p:nvCxnSpPr>
          <p:cNvPr id="144" name="Google Shape;144;g13d36972731_0_135"/>
          <p:cNvCxnSpPr>
            <a:stCxn id="134" idx="2"/>
            <a:endCxn id="137" idx="0"/>
          </p:cNvCxnSpPr>
          <p:nvPr/>
        </p:nvCxnSpPr>
        <p:spPr>
          <a:xfrm>
            <a:off x="4572001" y="2590161"/>
            <a:ext cx="1468200" cy="552000"/>
          </a:xfrm>
          <a:prstGeom prst="straightConnector1">
            <a:avLst/>
          </a:prstGeom>
          <a:noFill/>
          <a:ln cap="flat" cmpd="sng" w="9525">
            <a:solidFill>
              <a:srgbClr val="0000FF"/>
            </a:solidFill>
            <a:prstDash val="solid"/>
            <a:round/>
            <a:headEnd len="sm" w="sm" type="none"/>
            <a:tailEnd len="sm" w="sm" type="none"/>
          </a:ln>
        </p:spPr>
      </p:cxnSp>
      <p:cxnSp>
        <p:nvCxnSpPr>
          <p:cNvPr id="145" name="Google Shape;145;g13d36972731_0_135"/>
          <p:cNvCxnSpPr>
            <a:stCxn id="139" idx="0"/>
            <a:endCxn id="137" idx="2"/>
          </p:cNvCxnSpPr>
          <p:nvPr/>
        </p:nvCxnSpPr>
        <p:spPr>
          <a:xfrm flipH="1" rot="10800000">
            <a:off x="4682225" y="3707239"/>
            <a:ext cx="1357800" cy="552000"/>
          </a:xfrm>
          <a:prstGeom prst="straightConnector1">
            <a:avLst/>
          </a:prstGeom>
          <a:noFill/>
          <a:ln cap="flat" cmpd="sng" w="9525">
            <a:solidFill>
              <a:srgbClr val="0000FF"/>
            </a:solidFill>
            <a:prstDash val="solid"/>
            <a:round/>
            <a:headEnd len="sm" w="sm" type="none"/>
            <a:tailEnd len="sm" w="sm" type="none"/>
          </a:ln>
        </p:spPr>
      </p:cxnSp>
      <p:cxnSp>
        <p:nvCxnSpPr>
          <p:cNvPr id="146" name="Google Shape;146;g13d36972731_0_135"/>
          <p:cNvCxnSpPr>
            <a:stCxn id="137" idx="2"/>
            <a:endCxn id="138" idx="0"/>
          </p:cNvCxnSpPr>
          <p:nvPr/>
        </p:nvCxnSpPr>
        <p:spPr>
          <a:xfrm>
            <a:off x="6040098" y="3707150"/>
            <a:ext cx="1224300" cy="552000"/>
          </a:xfrm>
          <a:prstGeom prst="straightConnector1">
            <a:avLst/>
          </a:prstGeom>
          <a:noFill/>
          <a:ln cap="flat" cmpd="sng" w="9525">
            <a:solidFill>
              <a:srgbClr val="0000FF"/>
            </a:solidFill>
            <a:prstDash val="solid"/>
            <a:round/>
            <a:headEnd len="sm" w="sm" type="none"/>
            <a:tailEnd len="sm" w="sm" type="none"/>
          </a:ln>
        </p:spPr>
      </p:cxnSp>
      <p:sp>
        <p:nvSpPr>
          <p:cNvPr id="147" name="Google Shape;147;g13d36972731_0_135"/>
          <p:cNvSpPr/>
          <p:nvPr/>
        </p:nvSpPr>
        <p:spPr>
          <a:xfrm>
            <a:off x="330100" y="3727175"/>
            <a:ext cx="1224300" cy="1288450"/>
          </a:xfrm>
          <a:prstGeom prst="flowChartMagneticDisk">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가상</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데이터</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서버</a:t>
            </a:r>
            <a:endParaRPr b="0" i="0" sz="1400" u="none" cap="none" strike="noStrike">
              <a:solidFill>
                <a:srgbClr val="000000"/>
              </a:solidFill>
              <a:latin typeface="Arial"/>
              <a:ea typeface="Arial"/>
              <a:cs typeface="Arial"/>
              <a:sym typeface="Arial"/>
            </a:endParaRPr>
          </a:p>
        </p:txBody>
      </p:sp>
      <p:sp>
        <p:nvSpPr>
          <p:cNvPr id="148" name="Google Shape;148;g13d36972731_0_135"/>
          <p:cNvSpPr/>
          <p:nvPr/>
        </p:nvSpPr>
        <p:spPr>
          <a:xfrm>
            <a:off x="7944200" y="3133250"/>
            <a:ext cx="979800" cy="5829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리덕스</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스토어</a:t>
            </a:r>
            <a:endParaRPr b="0" i="0" sz="1400" u="none" cap="none" strike="noStrike">
              <a:solidFill>
                <a:srgbClr val="000000"/>
              </a:solidFill>
              <a:latin typeface="Arial"/>
              <a:ea typeface="Arial"/>
              <a:cs typeface="Arial"/>
              <a:sym typeface="Arial"/>
            </a:endParaRPr>
          </a:p>
        </p:txBody>
      </p:sp>
      <p:cxnSp>
        <p:nvCxnSpPr>
          <p:cNvPr id="149" name="Google Shape;149;g13d36972731_0_135"/>
          <p:cNvCxnSpPr>
            <a:stCxn id="147" idx="4"/>
            <a:endCxn id="137" idx="1"/>
          </p:cNvCxnSpPr>
          <p:nvPr/>
        </p:nvCxnSpPr>
        <p:spPr>
          <a:xfrm flipH="1" rot="10800000">
            <a:off x="1554400" y="3424600"/>
            <a:ext cx="3391500" cy="946800"/>
          </a:xfrm>
          <a:prstGeom prst="straightConnector1">
            <a:avLst/>
          </a:prstGeom>
          <a:noFill/>
          <a:ln cap="flat" cmpd="sng" w="38100">
            <a:solidFill>
              <a:srgbClr val="0000FF"/>
            </a:solidFill>
            <a:prstDash val="solid"/>
            <a:round/>
            <a:headEnd len="med" w="med" type="stealth"/>
            <a:tailEnd len="med" w="med" type="stealth"/>
          </a:ln>
        </p:spPr>
      </p:cxnSp>
      <p:sp>
        <p:nvSpPr>
          <p:cNvPr id="150" name="Google Shape;150;g13d36972731_0_135"/>
          <p:cNvSpPr txBox="1"/>
          <p:nvPr/>
        </p:nvSpPr>
        <p:spPr>
          <a:xfrm>
            <a:off x="1554400" y="3590200"/>
            <a:ext cx="112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axios.get()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response</a:t>
            </a:r>
            <a:endParaRPr b="0" i="0" sz="1400" u="none" cap="none" strike="noStrike">
              <a:solidFill>
                <a:srgbClr val="000000"/>
              </a:solidFill>
              <a:latin typeface="Arial"/>
              <a:ea typeface="Arial"/>
              <a:cs typeface="Arial"/>
              <a:sym typeface="Arial"/>
            </a:endParaRPr>
          </a:p>
        </p:txBody>
      </p:sp>
      <p:cxnSp>
        <p:nvCxnSpPr>
          <p:cNvPr id="151" name="Google Shape;151;g13d36972731_0_135"/>
          <p:cNvCxnSpPr>
            <a:endCxn id="139" idx="1"/>
          </p:cNvCxnSpPr>
          <p:nvPr/>
        </p:nvCxnSpPr>
        <p:spPr>
          <a:xfrm flipH="1" rot="10800000">
            <a:off x="1544075" y="4541689"/>
            <a:ext cx="2043900" cy="69300"/>
          </a:xfrm>
          <a:prstGeom prst="straightConnector1">
            <a:avLst/>
          </a:prstGeom>
          <a:noFill/>
          <a:ln cap="flat" cmpd="sng" w="38100">
            <a:solidFill>
              <a:srgbClr val="0000FF"/>
            </a:solidFill>
            <a:prstDash val="solid"/>
            <a:round/>
            <a:headEnd len="med" w="med" type="stealth"/>
            <a:tailEnd len="med" w="med" type="stealth"/>
          </a:ln>
        </p:spPr>
      </p:cxnSp>
      <p:sp>
        <p:nvSpPr>
          <p:cNvPr id="152" name="Google Shape;152;g13d36972731_0_135"/>
          <p:cNvSpPr txBox="1"/>
          <p:nvPr/>
        </p:nvSpPr>
        <p:spPr>
          <a:xfrm>
            <a:off x="2006738" y="4527900"/>
            <a:ext cx="112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axios.get()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response</a:t>
            </a:r>
            <a:endParaRPr b="0" i="0" sz="1400" u="none" cap="none" strike="noStrike">
              <a:solidFill>
                <a:srgbClr val="000000"/>
              </a:solidFill>
              <a:latin typeface="Arial"/>
              <a:ea typeface="Arial"/>
              <a:cs typeface="Arial"/>
              <a:sym typeface="Arial"/>
            </a:endParaRPr>
          </a:p>
        </p:txBody>
      </p:sp>
      <p:sp>
        <p:nvSpPr>
          <p:cNvPr id="153" name="Google Shape;153;g13d36972731_0_135"/>
          <p:cNvSpPr txBox="1"/>
          <p:nvPr/>
        </p:nvSpPr>
        <p:spPr>
          <a:xfrm>
            <a:off x="6040101" y="3783150"/>
            <a:ext cx="1224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transcations</a:t>
            </a:r>
            <a:endParaRPr b="0" i="0" sz="1400" u="none" cap="none" strike="noStrike">
              <a:solidFill>
                <a:srgbClr val="000000"/>
              </a:solidFill>
              <a:latin typeface="Arial"/>
              <a:ea typeface="Arial"/>
              <a:cs typeface="Arial"/>
              <a:sym typeface="Arial"/>
            </a:endParaRPr>
          </a:p>
        </p:txBody>
      </p:sp>
      <p:cxnSp>
        <p:nvCxnSpPr>
          <p:cNvPr id="154" name="Google Shape;154;g13d36972731_0_135"/>
          <p:cNvCxnSpPr/>
          <p:nvPr/>
        </p:nvCxnSpPr>
        <p:spPr>
          <a:xfrm>
            <a:off x="7315900" y="3258625"/>
            <a:ext cx="447300" cy="0"/>
          </a:xfrm>
          <a:prstGeom prst="straightConnector1">
            <a:avLst/>
          </a:prstGeom>
          <a:noFill/>
          <a:ln cap="flat" cmpd="sng" w="38100">
            <a:solidFill>
              <a:srgbClr val="0000FF"/>
            </a:solidFill>
            <a:prstDash val="solid"/>
            <a:round/>
            <a:headEnd len="sm" w="sm" type="none"/>
            <a:tailEnd len="med" w="med" type="stealth"/>
          </a:ln>
        </p:spPr>
      </p:cxnSp>
      <p:cxnSp>
        <p:nvCxnSpPr>
          <p:cNvPr id="155" name="Google Shape;155;g13d36972731_0_135"/>
          <p:cNvCxnSpPr/>
          <p:nvPr/>
        </p:nvCxnSpPr>
        <p:spPr>
          <a:xfrm>
            <a:off x="7326550" y="3556800"/>
            <a:ext cx="415200" cy="0"/>
          </a:xfrm>
          <a:prstGeom prst="straightConnector1">
            <a:avLst/>
          </a:prstGeom>
          <a:noFill/>
          <a:ln cap="flat" cmpd="sng" w="38100">
            <a:solidFill>
              <a:srgbClr val="0000FF"/>
            </a:solidFill>
            <a:prstDash val="solid"/>
            <a:round/>
            <a:headEnd len="med" w="med" type="stealth"/>
            <a:tailEnd len="sm" w="sm" type="none"/>
          </a:ln>
        </p:spPr>
      </p:cxnSp>
      <p:sp>
        <p:nvSpPr>
          <p:cNvPr id="156" name="Google Shape;156;g13d36972731_0_135"/>
          <p:cNvSpPr txBox="1"/>
          <p:nvPr/>
        </p:nvSpPr>
        <p:spPr>
          <a:xfrm>
            <a:off x="6927400" y="2616588"/>
            <a:ext cx="1224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dispatch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(action)</a:t>
            </a:r>
            <a:endParaRPr b="0" i="0" sz="1400" u="none" cap="none" strike="noStrike">
              <a:solidFill>
                <a:srgbClr val="000000"/>
              </a:solidFill>
              <a:latin typeface="Arial"/>
              <a:ea typeface="Arial"/>
              <a:cs typeface="Arial"/>
              <a:sym typeface="Arial"/>
            </a:endParaRPr>
          </a:p>
        </p:txBody>
      </p:sp>
      <p:sp>
        <p:nvSpPr>
          <p:cNvPr id="157" name="Google Shape;157;g13d36972731_0_135"/>
          <p:cNvSpPr txBox="1"/>
          <p:nvPr/>
        </p:nvSpPr>
        <p:spPr>
          <a:xfrm>
            <a:off x="7264401" y="3707925"/>
            <a:ext cx="1224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connect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typewriter-801921_1920.jpg" id="162" name="Google Shape;162;p49"/>
          <p:cNvPicPr preferRelativeResize="0"/>
          <p:nvPr/>
        </p:nvPicPr>
        <p:blipFill rotWithShape="1">
          <a:blip r:embed="rId3">
            <a:alphaModFix/>
          </a:blip>
          <a:srcRect b="7811" l="0" r="0" t="7804"/>
          <a:stretch/>
        </p:blipFill>
        <p:spPr>
          <a:xfrm>
            <a:off x="0" y="0"/>
            <a:ext cx="9144000" cy="5143501"/>
          </a:xfrm>
          <a:prstGeom prst="rect">
            <a:avLst/>
          </a:prstGeom>
          <a:noFill/>
          <a:ln>
            <a:noFill/>
          </a:ln>
        </p:spPr>
      </p:pic>
      <p:sp>
        <p:nvSpPr>
          <p:cNvPr id="163" name="Google Shape;163;p49"/>
          <p:cNvSpPr/>
          <p:nvPr/>
        </p:nvSpPr>
        <p:spPr>
          <a:xfrm>
            <a:off x="0" y="1165225"/>
            <a:ext cx="9144000" cy="5143500"/>
          </a:xfrm>
          <a:prstGeom prst="rect">
            <a:avLst/>
          </a:prstGeom>
          <a:solidFill>
            <a:srgbClr val="000000">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9"/>
          <p:cNvSpPr/>
          <p:nvPr/>
        </p:nvSpPr>
        <p:spPr>
          <a:xfrm>
            <a:off x="195300" y="252450"/>
            <a:ext cx="8753400" cy="4638600"/>
          </a:xfrm>
          <a:prstGeom prst="rect">
            <a:avLst/>
          </a:prstGeom>
          <a:noFill/>
          <a:ln cap="flat" cmpd="sng" w="9525">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9"/>
          <p:cNvSpPr txBox="1"/>
          <p:nvPr/>
        </p:nvSpPr>
        <p:spPr>
          <a:xfrm>
            <a:off x="1152150" y="1862000"/>
            <a:ext cx="6839700" cy="11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200"/>
              <a:buFont typeface="Arial"/>
              <a:buNone/>
            </a:pPr>
            <a:r>
              <a:rPr b="0" i="0" lang="en" sz="8200" u="none" cap="none" strike="noStrike">
                <a:solidFill>
                  <a:srgbClr val="2CACE9"/>
                </a:solidFill>
                <a:latin typeface="Impact"/>
                <a:ea typeface="Impact"/>
                <a:cs typeface="Impact"/>
                <a:sym typeface="Impact"/>
              </a:rPr>
              <a:t>Thank You</a:t>
            </a:r>
            <a:endParaRPr b="0" i="0" sz="8200" u="none" cap="none" strike="noStrike">
              <a:solidFill>
                <a:srgbClr val="2CACE9"/>
              </a:solidFill>
              <a:latin typeface="Impact"/>
              <a:ea typeface="Impact"/>
              <a:cs typeface="Impact"/>
              <a:sym typeface="Impact"/>
            </a:endParaRPr>
          </a:p>
        </p:txBody>
      </p:sp>
      <p:grpSp>
        <p:nvGrpSpPr>
          <p:cNvPr id="166" name="Google Shape;166;p49"/>
          <p:cNvGrpSpPr/>
          <p:nvPr/>
        </p:nvGrpSpPr>
        <p:grpSpPr>
          <a:xfrm>
            <a:off x="2447911" y="3134064"/>
            <a:ext cx="781134" cy="60237"/>
            <a:chOff x="1318125" y="1398800"/>
            <a:chExt cx="1050900" cy="60225"/>
          </a:xfrm>
        </p:grpSpPr>
        <p:cxnSp>
          <p:nvCxnSpPr>
            <p:cNvPr id="167" name="Google Shape;167;p49"/>
            <p:cNvCxnSpPr/>
            <p:nvPr/>
          </p:nvCxnSpPr>
          <p:spPr>
            <a:xfrm>
              <a:off x="1318125" y="1398800"/>
              <a:ext cx="1050900" cy="0"/>
            </a:xfrm>
            <a:prstGeom prst="straightConnector1">
              <a:avLst/>
            </a:prstGeom>
            <a:noFill/>
            <a:ln cap="flat" cmpd="sng" w="28575">
              <a:solidFill>
                <a:srgbClr val="FFD966"/>
              </a:solidFill>
              <a:prstDash val="solid"/>
              <a:round/>
              <a:headEnd len="sm" w="sm" type="none"/>
              <a:tailEnd len="sm" w="sm" type="none"/>
            </a:ln>
          </p:spPr>
        </p:cxnSp>
        <p:cxnSp>
          <p:nvCxnSpPr>
            <p:cNvPr id="168" name="Google Shape;168;p49"/>
            <p:cNvCxnSpPr/>
            <p:nvPr/>
          </p:nvCxnSpPr>
          <p:spPr>
            <a:xfrm>
              <a:off x="1318125" y="1459025"/>
              <a:ext cx="1050900" cy="0"/>
            </a:xfrm>
            <a:prstGeom prst="straightConnector1">
              <a:avLst/>
            </a:prstGeom>
            <a:noFill/>
            <a:ln cap="flat" cmpd="sng" w="28575">
              <a:solidFill>
                <a:srgbClr val="FFD966"/>
              </a:solidFill>
              <a:prstDash val="solid"/>
              <a:round/>
              <a:headEnd len="sm" w="sm" type="none"/>
              <a:tailEnd len="sm" w="sm" type="none"/>
            </a:ln>
          </p:spPr>
        </p:cxnSp>
      </p:grpSp>
      <p:grpSp>
        <p:nvGrpSpPr>
          <p:cNvPr id="169" name="Google Shape;169;p49"/>
          <p:cNvGrpSpPr/>
          <p:nvPr/>
        </p:nvGrpSpPr>
        <p:grpSpPr>
          <a:xfrm>
            <a:off x="5924536" y="3134064"/>
            <a:ext cx="781134" cy="60237"/>
            <a:chOff x="1318125" y="1398800"/>
            <a:chExt cx="1050900" cy="60225"/>
          </a:xfrm>
        </p:grpSpPr>
        <p:cxnSp>
          <p:nvCxnSpPr>
            <p:cNvPr id="170" name="Google Shape;170;p49"/>
            <p:cNvCxnSpPr/>
            <p:nvPr/>
          </p:nvCxnSpPr>
          <p:spPr>
            <a:xfrm>
              <a:off x="1318125" y="1398800"/>
              <a:ext cx="1050900" cy="0"/>
            </a:xfrm>
            <a:prstGeom prst="straightConnector1">
              <a:avLst/>
            </a:prstGeom>
            <a:noFill/>
            <a:ln cap="flat" cmpd="sng" w="28575">
              <a:solidFill>
                <a:srgbClr val="FFD966"/>
              </a:solidFill>
              <a:prstDash val="solid"/>
              <a:round/>
              <a:headEnd len="sm" w="sm" type="none"/>
              <a:tailEnd len="sm" w="sm" type="none"/>
            </a:ln>
          </p:spPr>
        </p:cxnSp>
        <p:cxnSp>
          <p:nvCxnSpPr>
            <p:cNvPr id="171" name="Google Shape;171;p49"/>
            <p:cNvCxnSpPr/>
            <p:nvPr/>
          </p:nvCxnSpPr>
          <p:spPr>
            <a:xfrm>
              <a:off x="1318125" y="1459025"/>
              <a:ext cx="1050900" cy="0"/>
            </a:xfrm>
            <a:prstGeom prst="straightConnector1">
              <a:avLst/>
            </a:prstGeom>
            <a:noFill/>
            <a:ln cap="flat" cmpd="sng" w="28575">
              <a:solidFill>
                <a:srgbClr val="FFD966"/>
              </a:solidFill>
              <a:prstDash val="solid"/>
              <a:round/>
              <a:headEnd len="sm" w="sm" type="none"/>
              <a:tailEnd len="sm" w="sm" type="none"/>
            </a:ln>
          </p:spPr>
        </p:cxnSp>
      </p:grpSp>
      <p:sp>
        <p:nvSpPr>
          <p:cNvPr id="172" name="Google Shape;172;p49"/>
          <p:cNvSpPr txBox="1"/>
          <p:nvPr/>
        </p:nvSpPr>
        <p:spPr>
          <a:xfrm>
            <a:off x="2867100" y="2933638"/>
            <a:ext cx="3409800" cy="46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FFD966"/>
                </a:solidFill>
                <a:latin typeface="Covered By Your Grace"/>
                <a:ea typeface="Covered By Your Grace"/>
                <a:cs typeface="Covered By Your Grace"/>
                <a:sym typeface="Covered By Your Grace"/>
              </a:rPr>
              <a:t>For Your Attention</a:t>
            </a:r>
            <a:endParaRPr b="0" i="0" sz="2800" u="none" cap="none" strike="noStrike">
              <a:solidFill>
                <a:srgbClr val="FFD966"/>
              </a:solidFill>
              <a:latin typeface="Covered By Your Grace"/>
              <a:ea typeface="Covered By Your Grace"/>
              <a:cs typeface="Covered By Your Grace"/>
              <a:sym typeface="Covered By Your Grac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