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9" r:id="rId2"/>
    <p:sldId id="281" r:id="rId3"/>
    <p:sldId id="285" r:id="rId4"/>
    <p:sldId id="284" r:id="rId5"/>
    <p:sldId id="282" r:id="rId6"/>
    <p:sldId id="283" r:id="rId7"/>
    <p:sldId id="280" r:id="rId8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EAEAEA"/>
    <a:srgbClr val="DDDDDD"/>
    <a:srgbClr val="DEDEDE"/>
    <a:srgbClr val="FCFCFC"/>
    <a:srgbClr val="F2F2F2"/>
    <a:srgbClr val="FF7A00"/>
    <a:srgbClr val="0066CB"/>
    <a:srgbClr val="7FA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3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-3576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B90C6-478F-4020-94F7-7A365D69A3A0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D6749-F4CB-46B3-8E5E-41259A5AA4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246" y="2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C34AF-9FD1-4FB2-A2EC-FD937BF46C9F}" type="datetimeFigureOut">
              <a:rPr lang="ko-KR" altLang="en-US" smtClean="0"/>
              <a:pPr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063" y="4690596"/>
            <a:ext cx="5437550" cy="444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246" y="9379560"/>
            <a:ext cx="2945955" cy="4930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59F33-ECD9-4BDA-AD1D-6D387FA581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59F33-ECD9-4BDA-AD1D-6D387FA581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2" name="Picture 340" descr="image_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5722938" y="2166938"/>
            <a:ext cx="1454150" cy="1454150"/>
          </a:xfrm>
          <a:prstGeom prst="rect">
            <a:avLst/>
          </a:prstGeom>
          <a:noFill/>
        </p:spPr>
      </p:pic>
      <p:pic>
        <p:nvPicPr>
          <p:cNvPr id="3414" name="Picture 342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4238625" y="2166938"/>
            <a:ext cx="1460500" cy="1460500"/>
          </a:xfrm>
          <a:prstGeom prst="rect">
            <a:avLst/>
          </a:prstGeom>
          <a:noFill/>
        </p:spPr>
      </p:pic>
      <p:pic>
        <p:nvPicPr>
          <p:cNvPr id="3415" name="Picture 343" descr="image_0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gray">
          <a:xfrm>
            <a:off x="7194550" y="2166938"/>
            <a:ext cx="1463675" cy="1463675"/>
          </a:xfrm>
          <a:prstGeom prst="rect">
            <a:avLst/>
          </a:prstGeom>
          <a:noFill/>
        </p:spPr>
      </p:pic>
      <p:pic>
        <p:nvPicPr>
          <p:cNvPr id="3416" name="Picture 344" descr="image_0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gray">
          <a:xfrm>
            <a:off x="2752725" y="2166938"/>
            <a:ext cx="1460500" cy="1460500"/>
          </a:xfrm>
          <a:prstGeom prst="rect">
            <a:avLst/>
          </a:prstGeom>
          <a:noFill/>
        </p:spPr>
      </p:pic>
      <p:sp>
        <p:nvSpPr>
          <p:cNvPr id="3404" name="Rectangle 332"/>
          <p:cNvSpPr>
            <a:spLocks noChangeArrowheads="1"/>
          </p:cNvSpPr>
          <p:nvPr/>
        </p:nvSpPr>
        <p:spPr bwMode="gray">
          <a:xfrm>
            <a:off x="4240213" y="2163763"/>
            <a:ext cx="1460500" cy="14620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05" name="Rectangle 333"/>
          <p:cNvSpPr>
            <a:spLocks noChangeArrowheads="1"/>
          </p:cNvSpPr>
          <p:nvPr/>
        </p:nvSpPr>
        <p:spPr bwMode="gray">
          <a:xfrm>
            <a:off x="7200900" y="2162175"/>
            <a:ext cx="1454150" cy="1470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3410" name="Group 338"/>
          <p:cNvGrpSpPr>
            <a:grpSpLocks/>
          </p:cNvGrpSpPr>
          <p:nvPr/>
        </p:nvGrpSpPr>
        <p:grpSpPr bwMode="auto">
          <a:xfrm>
            <a:off x="914400" y="0"/>
            <a:ext cx="685800" cy="685800"/>
            <a:chOff x="576" y="0"/>
            <a:chExt cx="454" cy="475"/>
          </a:xfrm>
        </p:grpSpPr>
        <p:sp>
          <p:nvSpPr>
            <p:cNvPr id="3407" name="Rectangle 335"/>
            <p:cNvSpPr>
              <a:spLocks noChangeArrowheads="1"/>
            </p:cNvSpPr>
            <p:nvPr userDrawn="1"/>
          </p:nvSpPr>
          <p:spPr bwMode="gray">
            <a:xfrm>
              <a:off x="576" y="0"/>
              <a:ext cx="229" cy="221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408" name="Rectangle 336"/>
            <p:cNvSpPr>
              <a:spLocks noChangeArrowheads="1"/>
            </p:cNvSpPr>
            <p:nvPr userDrawn="1"/>
          </p:nvSpPr>
          <p:spPr bwMode="gray">
            <a:xfrm>
              <a:off x="795" y="222"/>
              <a:ext cx="235" cy="25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grpSp>
        <p:nvGrpSpPr>
          <p:cNvPr id="3444" name="Group 372"/>
          <p:cNvGrpSpPr>
            <a:grpSpLocks/>
          </p:cNvGrpSpPr>
          <p:nvPr/>
        </p:nvGrpSpPr>
        <p:grpSpPr bwMode="auto">
          <a:xfrm>
            <a:off x="409575" y="3576638"/>
            <a:ext cx="8258175" cy="119062"/>
            <a:chOff x="288" y="1248"/>
            <a:chExt cx="5229" cy="96"/>
          </a:xfrm>
        </p:grpSpPr>
        <p:grpSp>
          <p:nvGrpSpPr>
            <p:cNvPr id="3440" name="Group 368"/>
            <p:cNvGrpSpPr>
              <a:grpSpLocks/>
            </p:cNvGrpSpPr>
            <p:nvPr userDrawn="1"/>
          </p:nvGrpSpPr>
          <p:grpSpPr bwMode="auto">
            <a:xfrm>
              <a:off x="288" y="1248"/>
              <a:ext cx="5229" cy="96"/>
              <a:chOff x="192" y="498"/>
              <a:chExt cx="5376" cy="78"/>
            </a:xfrm>
          </p:grpSpPr>
          <p:sp>
            <p:nvSpPr>
              <p:cNvPr id="3441" name="Rectangle 369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442" name="Line 370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3443" name="Picture 371" descr="Untitled-4 copy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gray">
            <a:xfrm>
              <a:off x="346" y="1254"/>
              <a:ext cx="71" cy="77"/>
            </a:xfrm>
            <a:prstGeom prst="rect">
              <a:avLst/>
            </a:prstGeom>
            <a:noFill/>
          </p:spPr>
        </p:pic>
      </p:grp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6019800" y="6324600"/>
            <a:ext cx="2874963" cy="320675"/>
          </a:xfrm>
        </p:spPr>
        <p:txBody>
          <a:bodyPr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3445" name="Rectangle 373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267200" y="6400800"/>
            <a:ext cx="838200" cy="261938"/>
          </a:xfrm>
        </p:spPr>
        <p:txBody>
          <a:bodyPr/>
          <a:lstStyle>
            <a:lvl1pPr>
              <a:defRPr/>
            </a:lvl1pPr>
          </a:lstStyle>
          <a:p>
            <a:fld id="{31755E00-65C9-4511-88A1-C7F05C3CA98F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3446" name="Rectangle 374"/>
          <p:cNvSpPr>
            <a:spLocks noGrp="1" noChangeArrowheads="1"/>
          </p:cNvSpPr>
          <p:nvPr>
            <p:ph type="dt" sz="half" idx="2"/>
          </p:nvPr>
        </p:nvSpPr>
        <p:spPr>
          <a:xfrm>
            <a:off x="381000" y="6400800"/>
            <a:ext cx="1905000" cy="261938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848100"/>
            <a:ext cx="8001000" cy="533400"/>
          </a:xfrm>
        </p:spPr>
        <p:txBody>
          <a:bodyPr/>
          <a:lstStyle>
            <a:lvl1pPr algn="r">
              <a:defRPr sz="4800" b="1"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7250" y="4495800"/>
            <a:ext cx="785495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pic>
        <p:nvPicPr>
          <p:cNvPr id="3451" name="Picture 379" descr="image_0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7197725" y="687388"/>
            <a:ext cx="1460500" cy="1460500"/>
          </a:xfrm>
          <a:prstGeom prst="rect">
            <a:avLst/>
          </a:prstGeom>
          <a:noFill/>
        </p:spPr>
      </p:pic>
      <p:sp>
        <p:nvSpPr>
          <p:cNvPr id="3452" name="Rectangle 380"/>
          <p:cNvSpPr>
            <a:spLocks noChangeArrowheads="1"/>
          </p:cNvSpPr>
          <p:nvPr/>
        </p:nvSpPr>
        <p:spPr bwMode="gray">
          <a:xfrm>
            <a:off x="5715000" y="685800"/>
            <a:ext cx="1460500" cy="14620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3454" name="Picture 382" descr="logo-1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200" y="3124200"/>
            <a:ext cx="1255713" cy="34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3DFC5D-DCA2-4F3C-8CC8-AFD773AA5C7B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E8876FA-5F50-4D89-A2B0-94B99FA737C5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48E62B4-1100-45BC-9361-663C6466A65C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AED5E0-AC89-4939-92B3-9DD07712431E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251DA-2FDD-4AC3-ABDA-FD6E0B94E8B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110B-DE2F-404B-B2AB-7550757661C3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9" name="날짜 개체 틀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F9473E-73B6-4713-A151-236AEA514641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2B9DC28-4699-4AED-8FBD-E239D42001B7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6FD8539-88B5-441E-BF66-777EA194B2C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EA5A44-3E32-4FC0-B422-39EC18FA6816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6629400" y="64833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14800" y="6477000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굴림" pitchFamily="50" charset="-127"/>
              </a:defRPr>
            </a:lvl1pPr>
          </a:lstStyle>
          <a:p>
            <a:fld id="{059F4425-E62D-465E-BDDD-F3BAC8C7853A}" type="slidenum">
              <a:rPr lang="ko-KR" altLang="en-US"/>
              <a:pPr/>
              <a:t>‹#›</a:t>
            </a:fld>
            <a:endParaRPr lang="en-US" altLang="ko-K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04800" y="6477000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048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altLang="ko-KR" smtClean="0"/>
          </a:p>
        </p:txBody>
      </p:sp>
      <p:grpSp>
        <p:nvGrpSpPr>
          <p:cNvPr id="1215" name="Group 191"/>
          <p:cNvGrpSpPr>
            <a:grpSpLocks/>
          </p:cNvGrpSpPr>
          <p:nvPr/>
        </p:nvGrpSpPr>
        <p:grpSpPr bwMode="auto">
          <a:xfrm>
            <a:off x="304800" y="800100"/>
            <a:ext cx="8377238" cy="131763"/>
            <a:chOff x="192" y="498"/>
            <a:chExt cx="5376" cy="78"/>
          </a:xfrm>
        </p:grpSpPr>
        <p:grpSp>
          <p:nvGrpSpPr>
            <p:cNvPr id="1216" name="Group 192"/>
            <p:cNvGrpSpPr>
              <a:grpSpLocks/>
            </p:cNvGrpSpPr>
            <p:nvPr userDrawn="1"/>
          </p:nvGrpSpPr>
          <p:grpSpPr bwMode="auto">
            <a:xfrm>
              <a:off x="192" y="498"/>
              <a:ext cx="5376" cy="78"/>
              <a:chOff x="192" y="498"/>
              <a:chExt cx="5376" cy="78"/>
            </a:xfrm>
          </p:grpSpPr>
          <p:sp>
            <p:nvSpPr>
              <p:cNvPr id="1217" name="Rectangle 193"/>
              <p:cNvSpPr>
                <a:spLocks noChangeArrowheads="1"/>
              </p:cNvSpPr>
              <p:nvPr userDrawn="1"/>
            </p:nvSpPr>
            <p:spPr bwMode="gray">
              <a:xfrm>
                <a:off x="192" y="498"/>
                <a:ext cx="1488" cy="78"/>
              </a:xfrm>
              <a:prstGeom prst="rect">
                <a:avLst/>
              </a:prstGeom>
              <a:solidFill>
                <a:schemeClr val="tx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18" name="Line 194"/>
              <p:cNvSpPr>
                <a:spLocks noChangeShapeType="1"/>
              </p:cNvSpPr>
              <p:nvPr userDrawn="1"/>
            </p:nvSpPr>
            <p:spPr bwMode="gray">
              <a:xfrm>
                <a:off x="192" y="576"/>
                <a:ext cx="53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ko-KR" altLang="en-US"/>
              </a:p>
            </p:txBody>
          </p:sp>
        </p:grpSp>
        <p:pic>
          <p:nvPicPr>
            <p:cNvPr id="1219" name="Picture 195" descr="Untitled-4 copy"/>
            <p:cNvPicPr>
              <a:picLocks noChangeAspect="1" noChangeArrowheads="1"/>
            </p:cNvPicPr>
            <p:nvPr userDrawn="1"/>
          </p:nvPicPr>
          <p:blipFill>
            <a:blip r:embed="rId14" cstate="print"/>
            <a:srcRect/>
            <a:stretch>
              <a:fillRect/>
            </a:stretch>
          </p:blipFill>
          <p:spPr bwMode="gray">
            <a:xfrm>
              <a:off x="300" y="504"/>
              <a:ext cx="72" cy="72"/>
            </a:xfrm>
            <a:prstGeom prst="rect">
              <a:avLst/>
            </a:prstGeom>
            <a:noFill/>
          </p:spPr>
        </p:pic>
      </p:grpSp>
      <p:graphicFrame>
        <p:nvGraphicFramePr>
          <p:cNvPr id="1246" name="Object 222"/>
          <p:cNvGraphicFramePr>
            <a:graphicFrameLocks noChangeAspect="1"/>
          </p:cNvGraphicFramePr>
          <p:nvPr/>
        </p:nvGraphicFramePr>
        <p:xfrm>
          <a:off x="6324600" y="457200"/>
          <a:ext cx="2362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" name="Image" r:id="rId15" imgW="5600000" imgH="1117460" progId="">
                  <p:embed/>
                </p:oleObj>
              </mc:Choice>
              <mc:Fallback>
                <p:oleObj name="Image" r:id="rId15" imgW="5600000" imgH="1117460" progId="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6324600" y="457200"/>
                        <a:ext cx="2362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1AE6B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ED9C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7" name="Rectangle 223"/>
          <p:cNvSpPr>
            <a:spLocks noChangeArrowheads="1"/>
          </p:cNvSpPr>
          <p:nvPr/>
        </p:nvSpPr>
        <p:spPr bwMode="gray">
          <a:xfrm>
            <a:off x="7753350" y="469900"/>
            <a:ext cx="457200" cy="4508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48" name="Rectangle 224"/>
          <p:cNvSpPr>
            <a:spLocks noChangeArrowheads="1"/>
          </p:cNvSpPr>
          <p:nvPr/>
        </p:nvSpPr>
        <p:spPr bwMode="gray">
          <a:xfrm>
            <a:off x="8220075" y="0"/>
            <a:ext cx="457200" cy="457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04800" y="152400"/>
            <a:ext cx="61722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ubversion.tigris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ortoisesvn.ne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e:\svnrepos\swl\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e:\svnrepos\sandbox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bel.isa.uma.es/mrpt/" TargetMode="External"/><Relationship Id="rId5" Type="http://schemas.openxmlformats.org/officeDocument/2006/relationships/hyperlink" Target="http://opencv.willowgarage.com/wiki/" TargetMode="External"/><Relationship Id="rId4" Type="http://schemas.openxmlformats.org/officeDocument/2006/relationships/hyperlink" Target="http://sourceforge.net/projects/opencvlibrar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4400" dirty="0" smtClean="0">
                <a:ea typeface="굴림" pitchFamily="50" charset="-127"/>
              </a:rPr>
              <a:t>Project Setting</a:t>
            </a:r>
            <a:endParaRPr lang="en-US" altLang="ko-KR" sz="4400" dirty="0">
              <a:ea typeface="굴림" pitchFamily="50" charset="-127"/>
            </a:endParaRPr>
          </a:p>
        </p:txBody>
      </p:sp>
      <p:sp>
        <p:nvSpPr>
          <p:cNvPr id="300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 smtClean="0">
                <a:ea typeface="굴림" pitchFamily="50" charset="-127"/>
              </a:rPr>
              <a:t>Development Environment</a:t>
            </a:r>
            <a:endParaRPr lang="en-US" altLang="ko-KR" sz="2400" dirty="0">
              <a:ea typeface="굴림" pitchFamily="50" charset="-127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 bwMode="gray">
          <a:xfrm>
            <a:off x="857224" y="5286388"/>
            <a:ext cx="7854950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Sang-</a:t>
            </a:r>
            <a:r>
              <a:rPr kumimoji="0" lang="en-US" altLang="ko-KR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Wook</a:t>
            </a:r>
            <a:r>
              <a:rPr kumimoji="0" lang="en-US" altLang="ko-KR" sz="2400" b="1" i="0" u="none" strike="noStrike" kern="0" cap="none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 Lee</a:t>
            </a:r>
            <a:endParaRPr kumimoji="0" lang="en-US" altLang="ko-KR" sz="2400" b="1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굴림" pitchFamily="50" charset="-127"/>
              <a:cs typeface="+mn-cs"/>
            </a:endParaRPr>
          </a:p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ko-KR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굴림" pitchFamily="50" charset="-127"/>
                <a:cs typeface="+mn-cs"/>
              </a:rPr>
              <a:t>2009.06.17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OS</a:t>
            </a:r>
          </a:p>
          <a:p>
            <a:pPr lvl="1"/>
            <a:r>
              <a:rPr lang="en-US" altLang="ko-KR" dirty="0" smtClean="0"/>
              <a:t>Windows XP</a:t>
            </a:r>
          </a:p>
          <a:p>
            <a:pPr lvl="1"/>
            <a:r>
              <a:rPr lang="en-US" altLang="ko-KR" dirty="0" smtClean="0"/>
              <a:t>Service Pack 3</a:t>
            </a:r>
          </a:p>
          <a:p>
            <a:r>
              <a:rPr lang="en-US" altLang="ko-KR" dirty="0" smtClean="0"/>
              <a:t>Compiler</a:t>
            </a:r>
          </a:p>
          <a:p>
            <a:pPr lvl="1"/>
            <a:r>
              <a:rPr lang="en-US" altLang="ko-KR" dirty="0" smtClean="0"/>
              <a:t>C/C++ Compiler</a:t>
            </a:r>
          </a:p>
          <a:p>
            <a:pPr lvl="2"/>
            <a:r>
              <a:rPr lang="en-US" altLang="ko-KR" dirty="0" smtClean="0"/>
              <a:t>Microsoft Visual C++ 8</a:t>
            </a:r>
          </a:p>
          <a:p>
            <a:pPr lvl="1"/>
            <a:r>
              <a:rPr lang="en-US" altLang="ko-KR" dirty="0" smtClean="0"/>
              <a:t>IDE</a:t>
            </a:r>
          </a:p>
          <a:p>
            <a:pPr lvl="2"/>
            <a:r>
              <a:rPr lang="en-US" altLang="ko-KR" dirty="0" smtClean="0"/>
              <a:t>Visual Studio 2005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Environment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Version Control System</a:t>
            </a:r>
          </a:p>
          <a:p>
            <a:pPr lvl="1"/>
            <a:r>
              <a:rPr lang="en-US" altLang="ko-KR" dirty="0" smtClean="0"/>
              <a:t>Subversion</a:t>
            </a:r>
          </a:p>
          <a:p>
            <a:pPr lvl="2"/>
            <a:r>
              <a:rPr lang="en-US" altLang="ko-KR" dirty="0" smtClean="0"/>
              <a:t>Server</a:t>
            </a:r>
          </a:p>
          <a:p>
            <a:pPr lvl="3"/>
            <a:r>
              <a:rPr lang="en-US" altLang="ko-KR" dirty="0" smtClean="0">
                <a:hlinkClick r:id="rId3"/>
              </a:rPr>
              <a:t>http://subversion.tigris.org/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Client</a:t>
            </a:r>
          </a:p>
          <a:p>
            <a:pPr lvl="3"/>
            <a:r>
              <a:rPr lang="en-US" altLang="ko-KR" dirty="0" err="1" smtClean="0"/>
              <a:t>TortoiseSVN</a:t>
            </a:r>
            <a:endParaRPr lang="en-US" altLang="ko-KR" dirty="0" smtClean="0"/>
          </a:p>
          <a:p>
            <a:pPr lvl="3"/>
            <a:r>
              <a:rPr lang="en-US" altLang="ko-KR" dirty="0" smtClean="0">
                <a:hlinkClick r:id="rId4"/>
              </a:rPr>
              <a:t>http://tortoisesvn.net/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Web Browser</a:t>
            </a:r>
            <a:r>
              <a:rPr lang="ko-KR" altLang="en-US" dirty="0" smtClean="0"/>
              <a:t>를 이용하는 경우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Subversion repository URL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web browser</a:t>
            </a:r>
            <a:r>
              <a:rPr lang="ko-KR" altLang="en-US" dirty="0" smtClean="0"/>
              <a:t>의 주소창에 입력하면 </a:t>
            </a:r>
            <a:r>
              <a:rPr lang="en-US" altLang="ko-KR" dirty="0" smtClean="0"/>
              <a:t>repository</a:t>
            </a:r>
            <a:r>
              <a:rPr lang="ko-KR" altLang="en-US" dirty="0" smtClean="0"/>
              <a:t>의 내용을 볼 수 있음</a:t>
            </a:r>
            <a:endParaRPr lang="en-US" altLang="ko-KR" dirty="0" smtClean="0"/>
          </a:p>
          <a:p>
            <a:pPr lvl="4"/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수정은 되지 않음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SSL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사설 인증서를 사용하고 있어 접속 시 보안 경고가 나오나 무시하고 계속 진행하면 됨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Compiler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MFC Shared DLLs</a:t>
            </a:r>
          </a:p>
          <a:p>
            <a:r>
              <a:rPr lang="en-US" altLang="ko-KR" dirty="0" smtClean="0"/>
              <a:t>Use Unicode Character Set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571744"/>
            <a:ext cx="5443538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6643702" y="4000504"/>
            <a:ext cx="1285884" cy="21431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6643702" y="4357694"/>
            <a:ext cx="1428760" cy="21431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Compiler Setting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Use Multi-threaded Runtime Libraries</a:t>
            </a:r>
            <a:endParaRPr lang="ko-KR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868" y="2571744"/>
            <a:ext cx="5443538" cy="418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 bwMode="auto">
          <a:xfrm>
            <a:off x="6643702" y="3643314"/>
            <a:ext cx="857256" cy="214314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Subversion Repository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SWL project</a:t>
            </a:r>
          </a:p>
          <a:p>
            <a:pPr lvl="1"/>
            <a:r>
              <a:rPr lang="en-US" altLang="ko-KR" dirty="0" smtClean="0">
                <a:hlinkClick r:id="rId3" action="ppaction://hlinkfile"/>
              </a:rPr>
              <a:t>file:///e:/svnrepos/swl/</a:t>
            </a:r>
            <a:endParaRPr lang="en-US" altLang="ko-KR" dirty="0" smtClean="0"/>
          </a:p>
          <a:p>
            <a:r>
              <a:rPr lang="en-US" altLang="ko-KR" dirty="0" smtClean="0"/>
              <a:t>Sandbox project</a:t>
            </a:r>
          </a:p>
          <a:p>
            <a:pPr lvl="1"/>
            <a:r>
              <a:rPr lang="en-US" altLang="ko-KR" dirty="0" smtClean="0"/>
              <a:t>Subversion test</a:t>
            </a:r>
            <a:r>
              <a:rPr lang="ko-KR" altLang="en-US" dirty="0" smtClean="0"/>
              <a:t>를 위한 </a:t>
            </a:r>
            <a:r>
              <a:rPr lang="en-US" altLang="ko-KR" dirty="0" smtClean="0"/>
              <a:t>project</a:t>
            </a:r>
          </a:p>
          <a:p>
            <a:pPr lvl="1"/>
            <a:r>
              <a:rPr lang="en-US" altLang="ko-KR" dirty="0" smtClean="0">
                <a:hlinkClick r:id="rId4" action="ppaction://hlinkfile"/>
              </a:rPr>
              <a:t>file:///e:/svnrepos/sandbox</a:t>
            </a:r>
            <a:endParaRPr lang="en-US" altLang="ko-KR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dirty="0" smtClean="0"/>
              <a:t> Party Library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70000" lnSpcReduction="20000"/>
          </a:bodyPr>
          <a:lstStyle/>
          <a:p>
            <a:r>
              <a:rPr lang="en-US" altLang="ko-KR" dirty="0" smtClean="0"/>
              <a:t>Boost</a:t>
            </a:r>
          </a:p>
          <a:p>
            <a:pPr lvl="1"/>
            <a:r>
              <a:rPr lang="en-US" altLang="ko-KR" dirty="0" smtClean="0"/>
              <a:t>Version: 1.39.0</a:t>
            </a:r>
          </a:p>
          <a:p>
            <a:pPr lvl="1"/>
            <a:r>
              <a:rPr lang="en-US" altLang="ko-KR" dirty="0" smtClean="0"/>
              <a:t>Site</a:t>
            </a:r>
          </a:p>
          <a:p>
            <a:pPr lvl="2"/>
            <a:r>
              <a:rPr lang="en-US" altLang="ko-KR" dirty="0" smtClean="0">
                <a:hlinkClick r:id="rId3"/>
              </a:rPr>
              <a:t>http://www.boost.org/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Library directory</a:t>
            </a:r>
          </a:p>
          <a:p>
            <a:pPr lvl="2"/>
            <a:r>
              <a:rPr lang="en-US" altLang="ko-KR" dirty="0" smtClean="0"/>
              <a:t>${</a:t>
            </a:r>
            <a:r>
              <a:rPr lang="en-US" altLang="ko-KR" dirty="0" smtClean="0"/>
              <a:t>SWL_REPO}/</a:t>
            </a:r>
            <a:r>
              <a:rPr lang="en-US" altLang="ko-KR" dirty="0" smtClean="0"/>
              <a:t>3rd</a:t>
            </a:r>
            <a:r>
              <a:rPr lang="en-US" altLang="ko-KR" dirty="0" smtClean="0"/>
              <a:t>/include/</a:t>
            </a:r>
            <a:r>
              <a:rPr lang="en-US" altLang="ko-KR" dirty="0" smtClean="0"/>
              <a:t>boost </a:t>
            </a:r>
            <a:r>
              <a:rPr lang="en-US" altLang="ko-KR" dirty="0" smtClean="0"/>
              <a:t>OpenCV</a:t>
            </a:r>
          </a:p>
          <a:p>
            <a:pPr lvl="1"/>
            <a:r>
              <a:rPr lang="en-US" altLang="ko-KR" dirty="0" smtClean="0"/>
              <a:t>Version: 1.0.0</a:t>
            </a:r>
          </a:p>
          <a:p>
            <a:pPr lvl="1"/>
            <a:r>
              <a:rPr lang="en-US" altLang="ko-KR" dirty="0" smtClean="0"/>
              <a:t>Site</a:t>
            </a:r>
          </a:p>
          <a:p>
            <a:pPr lvl="2"/>
            <a:r>
              <a:rPr lang="en-US" altLang="ko-KR" dirty="0" smtClean="0">
                <a:hlinkClick r:id="rId4"/>
              </a:rPr>
              <a:t>http://sourceforge.net/projects/opencvlibrary/ </a:t>
            </a:r>
            <a:endParaRPr lang="en-US" altLang="ko-KR" dirty="0" smtClean="0"/>
          </a:p>
          <a:p>
            <a:pPr lvl="2"/>
            <a:r>
              <a:rPr lang="en-US" altLang="ko-KR" dirty="0" smtClean="0">
                <a:hlinkClick r:id="rId5"/>
              </a:rPr>
              <a:t>http://opencv.willowgarage.com/wiki/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Library directory</a:t>
            </a:r>
          </a:p>
          <a:p>
            <a:pPr lvl="2"/>
            <a:r>
              <a:rPr lang="en-US" altLang="ko-KR" dirty="0" smtClean="0"/>
              <a:t>${</a:t>
            </a:r>
            <a:r>
              <a:rPr lang="en-US" altLang="ko-KR" dirty="0" smtClean="0"/>
              <a:t>SWL_REPO}/</a:t>
            </a:r>
            <a:r>
              <a:rPr lang="en-US" altLang="ko-KR" dirty="0" smtClean="0"/>
              <a:t>3rd/include/</a:t>
            </a:r>
            <a:r>
              <a:rPr lang="en-US" altLang="ko-KR" dirty="0" err="1" smtClean="0"/>
              <a:t>opencv</a:t>
            </a:r>
            <a:endParaRPr lang="en-US" altLang="ko-KR" dirty="0" smtClean="0"/>
          </a:p>
          <a:p>
            <a:r>
              <a:rPr lang="en-US" altLang="ko-KR" dirty="0" smtClean="0"/>
              <a:t>MRPT</a:t>
            </a:r>
          </a:p>
          <a:p>
            <a:pPr lvl="1"/>
            <a:r>
              <a:rPr lang="en-US" altLang="ko-KR" dirty="0" smtClean="0"/>
              <a:t>Version: 0.7.0</a:t>
            </a:r>
          </a:p>
          <a:p>
            <a:pPr lvl="1"/>
            <a:r>
              <a:rPr lang="en-US" altLang="ko-KR" dirty="0" smtClean="0"/>
              <a:t>Site</a:t>
            </a:r>
          </a:p>
          <a:p>
            <a:pPr lvl="2"/>
            <a:r>
              <a:rPr lang="en-US" altLang="ko-KR" dirty="0" smtClean="0">
                <a:hlinkClick r:id="rId6"/>
              </a:rPr>
              <a:t>http://babel.isa.uma.es/mrpt/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Library directory</a:t>
            </a:r>
          </a:p>
          <a:p>
            <a:pPr lvl="2"/>
            <a:r>
              <a:rPr lang="en-US" altLang="ko-KR" smtClean="0"/>
              <a:t>${</a:t>
            </a:r>
            <a:r>
              <a:rPr lang="en-US" altLang="ko-KR" dirty="0" smtClean="0"/>
              <a:t>SWL_REPO}/</a:t>
            </a:r>
            <a:r>
              <a:rPr lang="en-US" altLang="ko-KR" dirty="0" smtClean="0"/>
              <a:t>3rd</a:t>
            </a:r>
            <a:r>
              <a:rPr lang="en-US" altLang="ko-KR" dirty="0" smtClean="0"/>
              <a:t>/include/</a:t>
            </a:r>
            <a:r>
              <a:rPr lang="en-US" altLang="ko-KR" dirty="0" err="1" smtClean="0"/>
              <a:t>mrpt</a:t>
            </a:r>
            <a:endParaRPr lang="en-US" altLang="ko-KR" dirty="0" smtClean="0"/>
          </a:p>
          <a:p>
            <a:endParaRPr lang="en-US" altLang="ko-KR" dirty="0" smtClean="0"/>
          </a:p>
          <a:p>
            <a:pPr lvl="2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01TGp_general_light">
  <a:themeElements>
    <a:clrScheme name="s2 3">
      <a:dk1>
        <a:srgbClr val="000000"/>
      </a:dk1>
      <a:lt1>
        <a:srgbClr val="FFFFFF"/>
      </a:lt1>
      <a:dk2>
        <a:srgbClr val="660033"/>
      </a:dk2>
      <a:lt2>
        <a:srgbClr val="DED9CC"/>
      </a:lt2>
      <a:accent1>
        <a:srgbClr val="B1AE6B"/>
      </a:accent1>
      <a:accent2>
        <a:srgbClr val="ADB9AD"/>
      </a:accent2>
      <a:accent3>
        <a:srgbClr val="FFFFFF"/>
      </a:accent3>
      <a:accent4>
        <a:srgbClr val="000000"/>
      </a:accent4>
      <a:accent5>
        <a:srgbClr val="D5D3BA"/>
      </a:accent5>
      <a:accent6>
        <a:srgbClr val="9CA79C"/>
      </a:accent6>
      <a:hlink>
        <a:srgbClr val="C0590C"/>
      </a:hlink>
      <a:folHlink>
        <a:srgbClr val="53B57F"/>
      </a:folHlink>
    </a:clrScheme>
    <a:fontScheme name="s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2 1">
        <a:dk1>
          <a:srgbClr val="000000"/>
        </a:dk1>
        <a:lt1>
          <a:srgbClr val="FFFFFF"/>
        </a:lt1>
        <a:dk2>
          <a:srgbClr val="006699"/>
        </a:dk2>
        <a:lt2>
          <a:srgbClr val="C0C0C0"/>
        </a:lt2>
        <a:accent1>
          <a:srgbClr val="8EC072"/>
        </a:accent1>
        <a:accent2>
          <a:srgbClr val="5DB8CD"/>
        </a:accent2>
        <a:accent3>
          <a:srgbClr val="FFFFFF"/>
        </a:accent3>
        <a:accent4>
          <a:srgbClr val="000000"/>
        </a:accent4>
        <a:accent5>
          <a:srgbClr val="C6DCBC"/>
        </a:accent5>
        <a:accent6>
          <a:srgbClr val="53A6BA"/>
        </a:accent6>
        <a:hlink>
          <a:srgbClr val="D68B40"/>
        </a:hlink>
        <a:folHlink>
          <a:srgbClr val="CBC65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2">
        <a:dk1>
          <a:srgbClr val="000000"/>
        </a:dk1>
        <a:lt1>
          <a:srgbClr val="FFFFFF"/>
        </a:lt1>
        <a:dk2>
          <a:srgbClr val="3D337A"/>
        </a:dk2>
        <a:lt2>
          <a:srgbClr val="DDDDDD"/>
        </a:lt2>
        <a:accent1>
          <a:srgbClr val="7FAFD3"/>
        </a:accent1>
        <a:accent2>
          <a:srgbClr val="B7CB7F"/>
        </a:accent2>
        <a:accent3>
          <a:srgbClr val="FFFFFF"/>
        </a:accent3>
        <a:accent4>
          <a:srgbClr val="000000"/>
        </a:accent4>
        <a:accent5>
          <a:srgbClr val="C0D4E6"/>
        </a:accent5>
        <a:accent6>
          <a:srgbClr val="A6B872"/>
        </a:accent6>
        <a:hlink>
          <a:srgbClr val="F6BD6A"/>
        </a:hlink>
        <a:folHlink>
          <a:srgbClr val="B797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2 3">
        <a:dk1>
          <a:srgbClr val="000000"/>
        </a:dk1>
        <a:lt1>
          <a:srgbClr val="FFFFFF"/>
        </a:lt1>
        <a:dk2>
          <a:srgbClr val="660033"/>
        </a:dk2>
        <a:lt2>
          <a:srgbClr val="DED9CC"/>
        </a:lt2>
        <a:accent1>
          <a:srgbClr val="B1AE6B"/>
        </a:accent1>
        <a:accent2>
          <a:srgbClr val="ADB9AD"/>
        </a:accent2>
        <a:accent3>
          <a:srgbClr val="FFFFFF"/>
        </a:accent3>
        <a:accent4>
          <a:srgbClr val="000000"/>
        </a:accent4>
        <a:accent5>
          <a:srgbClr val="D5D3BA"/>
        </a:accent5>
        <a:accent6>
          <a:srgbClr val="9CA79C"/>
        </a:accent6>
        <a:hlink>
          <a:srgbClr val="C0590C"/>
        </a:hlink>
        <a:folHlink>
          <a:srgbClr val="53B57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301TGp_general_light</Template>
  <TotalTime>812</TotalTime>
  <Words>180</Words>
  <Application>Microsoft Office PowerPoint</Application>
  <PresentationFormat>화면 슬라이드 쇼(4:3)</PresentationFormat>
  <Paragraphs>62</Paragraphs>
  <Slides>7</Slides>
  <Notes>7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굴림</vt:lpstr>
      <vt:lpstr>맑은 고딕</vt:lpstr>
      <vt:lpstr>Arial</vt:lpstr>
      <vt:lpstr>Wingdings</vt:lpstr>
      <vt:lpstr>301TGp_general_light</vt:lpstr>
      <vt:lpstr>Image</vt:lpstr>
      <vt:lpstr>Project Setting</vt:lpstr>
      <vt:lpstr>Environment</vt:lpstr>
      <vt:lpstr>Environment</vt:lpstr>
      <vt:lpstr>Compiler Setting</vt:lpstr>
      <vt:lpstr>Compiler Setting</vt:lpstr>
      <vt:lpstr>Subversion Repository</vt:lpstr>
      <vt:lpstr>3rd Party Library</vt:lpstr>
    </vt:vector>
  </TitlesOfParts>
  <Company>Korea Advanced Institute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Sang-Wook Lee</dc:creator>
  <cp:lastModifiedBy>Sang-Wook Lee</cp:lastModifiedBy>
  <cp:revision>255</cp:revision>
  <dcterms:created xsi:type="dcterms:W3CDTF">2008-11-26T12:32:50Z</dcterms:created>
  <dcterms:modified xsi:type="dcterms:W3CDTF">2024-11-05T02:12:01Z</dcterms:modified>
</cp:coreProperties>
</file>