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2" r:id="rId3"/>
    <p:sldId id="259" r:id="rId4"/>
    <p:sldId id="264" r:id="rId5"/>
    <p:sldId id="266" r:id="rId6"/>
    <p:sldId id="265" r:id="rId7"/>
    <p:sldId id="270" r:id="rId8"/>
    <p:sldId id="267" r:id="rId9"/>
    <p:sldId id="268" r:id="rId10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  <a:srgbClr val="1A1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67" autoAdjust="0"/>
  </p:normalViewPr>
  <p:slideViewPr>
    <p:cSldViewPr snapToGrid="0">
      <p:cViewPr varScale="1">
        <p:scale>
          <a:sx n="102" d="100"/>
          <a:sy n="102" d="100"/>
        </p:scale>
        <p:origin x="898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3513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22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707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463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934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187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70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스터디 </a:t>
            </a:r>
            <a:r>
              <a:rPr lang="ko-KR" altLang="en-US" sz="2500" b="1" dirty="0">
                <a:solidFill>
                  <a:srgbClr val="19264B"/>
                </a:solidFill>
              </a:rPr>
              <a:t>강화학습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</a:t>
            </a:r>
            <a:r>
              <a:rPr lang="en-US" altLang="ko" dirty="0">
                <a:solidFill>
                  <a:srgbClr val="19264B"/>
                </a:solidFill>
              </a:rPr>
              <a:t>10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04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r>
              <a:rPr lang="ko-KR" altLang="en-US" sz="1100" dirty="0">
                <a:solidFill>
                  <a:srgbClr val="19264B"/>
                </a:solidFill>
              </a:rPr>
              <a:t>김유선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팀원 소개 및 수강 강좌 소개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E67922-4070-D914-6CFD-13E0D84BC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1214145"/>
            <a:ext cx="2029108" cy="185763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813871-C178-8CFE-326A-5859842AE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958" y="1214145"/>
            <a:ext cx="4826833" cy="338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9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강화 학습 이란</a:t>
            </a:r>
            <a:r>
              <a:rPr lang="en-US" altLang="ko-KR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?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118324-B9D4-6D90-D70C-125063B81EC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465843" y="1400092"/>
            <a:ext cx="4320000" cy="18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A369B2-469F-F14C-5C04-DBBBFF1FAFD9}"/>
              </a:ext>
            </a:extLst>
          </p:cNvPr>
          <p:cNvSpPr txBox="1"/>
          <p:nvPr/>
        </p:nvSpPr>
        <p:spPr>
          <a:xfrm>
            <a:off x="1408975" y="3684534"/>
            <a:ext cx="71914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구성 요소 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환경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미로</a:t>
            </a:r>
            <a:r>
              <a:rPr lang="en-US" altLang="ko-KR" dirty="0">
                <a:latin typeface="+mj-ea"/>
                <a:ea typeface="+mj-ea"/>
              </a:rPr>
              <a:t>), </a:t>
            </a:r>
            <a:r>
              <a:rPr lang="ko-KR" altLang="en-US" dirty="0">
                <a:latin typeface="+mj-ea"/>
                <a:ea typeface="+mj-ea"/>
              </a:rPr>
              <a:t>에이전트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쥐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목표 </a:t>
            </a:r>
            <a:r>
              <a:rPr lang="en-US" altLang="ko-KR" dirty="0">
                <a:latin typeface="+mj-ea"/>
                <a:ea typeface="+mj-ea"/>
              </a:rPr>
              <a:t>: </a:t>
            </a:r>
          </a:p>
          <a:p>
            <a:pPr algn="ctr"/>
            <a:r>
              <a:rPr lang="ko-KR" altLang="en-US" dirty="0">
                <a:latin typeface="+mj-ea"/>
                <a:ea typeface="+mj-ea"/>
              </a:rPr>
              <a:t>          에이전트는 상태라는 상황에서 </a:t>
            </a:r>
            <a:r>
              <a:rPr lang="en-US" altLang="ko-KR" dirty="0">
                <a:latin typeface="+mj-ea"/>
                <a:ea typeface="+mj-ea"/>
              </a:rPr>
              <a:t>action</a:t>
            </a:r>
            <a:r>
              <a:rPr lang="ko-KR" altLang="en-US" dirty="0">
                <a:latin typeface="+mj-ea"/>
                <a:ea typeface="+mj-ea"/>
              </a:rPr>
              <a:t>을 취하고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그에 대한 </a:t>
            </a:r>
            <a:r>
              <a:rPr lang="en-US" altLang="ko-KR" dirty="0">
                <a:latin typeface="+mj-ea"/>
                <a:ea typeface="+mj-ea"/>
              </a:rPr>
              <a:t>reward</a:t>
            </a:r>
            <a:r>
              <a:rPr lang="ko-KR" altLang="en-US" dirty="0">
                <a:latin typeface="+mj-ea"/>
                <a:ea typeface="+mj-ea"/>
              </a:rPr>
              <a:t>을 돌려받는다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이러한 </a:t>
            </a:r>
            <a:r>
              <a:rPr lang="en-US" altLang="ko-KR" dirty="0">
                <a:latin typeface="+mj-ea"/>
                <a:ea typeface="+mj-ea"/>
              </a:rPr>
              <a:t>reward</a:t>
            </a:r>
            <a:r>
              <a:rPr lang="ko-KR" altLang="en-US" dirty="0">
                <a:latin typeface="+mj-ea"/>
                <a:ea typeface="+mj-ea"/>
              </a:rPr>
              <a:t>를 최대화 할 수 있도록 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194590-07C2-B182-315B-F52F323C6E87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531368" y="959371"/>
            <a:ext cx="3240000" cy="216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114F0F-491C-438A-A970-675DD2A1CF30}"/>
              </a:ext>
            </a:extLst>
          </p:cNvPr>
          <p:cNvSpPr txBox="1"/>
          <p:nvPr/>
        </p:nvSpPr>
        <p:spPr>
          <a:xfrm>
            <a:off x="2490696" y="1949786"/>
            <a:ext cx="57478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+mj-ea"/>
                <a:ea typeface="+mj-ea"/>
              </a:rPr>
              <a:t>그래서 </a:t>
            </a:r>
            <a:r>
              <a:rPr lang="en-US" altLang="ko-KR" dirty="0">
                <a:latin typeface="+mj-ea"/>
                <a:ea typeface="+mj-ea"/>
              </a:rPr>
              <a:t>1) Action</a:t>
            </a:r>
            <a:r>
              <a:rPr lang="ko-KR" altLang="en-US" dirty="0">
                <a:latin typeface="+mj-ea"/>
                <a:ea typeface="+mj-ea"/>
              </a:rPr>
              <a:t>을 어떻게 하느냐가 중요함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algn="ctr"/>
            <a:endParaRPr lang="en-US" altLang="ko-KR" dirty="0">
              <a:latin typeface="+mj-ea"/>
              <a:ea typeface="+mj-ea"/>
            </a:endParaRPr>
          </a:p>
          <a:p>
            <a:pPr algn="ctr"/>
            <a:r>
              <a:rPr lang="en-US" altLang="ko-KR" dirty="0"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+mj-ea"/>
                <a:ea typeface="+mj-ea"/>
              </a:rPr>
              <a:t> Q learning : </a:t>
            </a:r>
            <a:r>
              <a:rPr lang="ko-KR" altLang="en-US" dirty="0">
                <a:latin typeface="+mj-ea"/>
                <a:ea typeface="+mj-ea"/>
              </a:rPr>
              <a:t>현재 상태에서 취한 행동의 보상에 대한 </a:t>
            </a:r>
            <a:r>
              <a:rPr lang="en-US" altLang="ko-KR" dirty="0">
                <a:latin typeface="+mj-ea"/>
                <a:ea typeface="+mj-ea"/>
              </a:rPr>
              <a:t>quality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574D23-01E1-6441-2C3A-906724817AF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664609" y="3169156"/>
            <a:ext cx="5400000" cy="18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FBA48A-78AB-E4F0-C48A-EC48C35F4F3F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664609" y="0"/>
            <a:ext cx="54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5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F60CF3-9BC5-661E-C00F-4393EAC710A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380223" y="520198"/>
            <a:ext cx="5400000" cy="25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0F7980-E154-D9C5-483D-DD313B6389B0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611442" y="3751505"/>
            <a:ext cx="2710337" cy="10181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14BD55-668A-1021-6261-99FE52E0BC8F}"/>
              </a:ext>
            </a:extLst>
          </p:cNvPr>
          <p:cNvSpPr txBox="1"/>
          <p:nvPr/>
        </p:nvSpPr>
        <p:spPr>
          <a:xfrm>
            <a:off x="4489555" y="3751505"/>
            <a:ext cx="424364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R</a:t>
            </a:r>
            <a:r>
              <a:rPr lang="en-US" altLang="ko-KR" sz="1200" dirty="0">
                <a:latin typeface="+mn-ea"/>
                <a:ea typeface="+mn-ea"/>
              </a:rPr>
              <a:t>t</a:t>
            </a:r>
            <a:r>
              <a:rPr lang="ko-KR" altLang="en-US" dirty="0">
                <a:latin typeface="+mn-ea"/>
                <a:ea typeface="+mn-ea"/>
              </a:rPr>
              <a:t>은 </a:t>
            </a:r>
            <a:r>
              <a:rPr lang="en-US" altLang="ko-KR" dirty="0">
                <a:latin typeface="+mn-ea"/>
                <a:ea typeface="+mn-ea"/>
              </a:rPr>
              <a:t>t </a:t>
            </a:r>
            <a:r>
              <a:rPr lang="ko-KR" altLang="en-US" dirty="0">
                <a:latin typeface="+mn-ea"/>
                <a:ea typeface="+mn-ea"/>
              </a:rPr>
              <a:t>이후의 </a:t>
            </a:r>
            <a:r>
              <a:rPr lang="en-US" altLang="ko-KR" dirty="0">
                <a:latin typeface="+mn-ea"/>
                <a:ea typeface="+mn-ea"/>
              </a:rPr>
              <a:t>reward</a:t>
            </a:r>
            <a:r>
              <a:rPr lang="ko-KR" altLang="en-US" dirty="0">
                <a:latin typeface="+mn-ea"/>
                <a:ea typeface="+mn-ea"/>
              </a:rPr>
              <a:t>의 총 합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endParaRPr lang="en-US" altLang="ko-KR" dirty="0">
              <a:latin typeface="+mn-ea"/>
              <a:ea typeface="+mn-ea"/>
            </a:endParaRPr>
          </a:p>
          <a:p>
            <a:pPr algn="ctr"/>
            <a:endParaRPr lang="en-US" altLang="ko-KR" dirty="0">
              <a:latin typeface="+mn-ea"/>
              <a:ea typeface="+mn-ea"/>
            </a:endParaRPr>
          </a:p>
          <a:p>
            <a:pPr algn="ctr"/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en-US" altLang="ko-KR" dirty="0">
                <a:latin typeface="+mn-ea"/>
                <a:ea typeface="+mn-ea"/>
              </a:rPr>
              <a:t>Q</a:t>
            </a:r>
            <a:r>
              <a:rPr lang="ko-KR" altLang="en-US" dirty="0">
                <a:latin typeface="+mn-ea"/>
                <a:ea typeface="+mn-ea"/>
              </a:rPr>
              <a:t>는 </a:t>
            </a:r>
            <a:r>
              <a:rPr lang="en-US" altLang="ko-KR" dirty="0">
                <a:latin typeface="+mn-ea"/>
                <a:ea typeface="+mn-ea"/>
              </a:rPr>
              <a:t>(state, action) </a:t>
            </a:r>
            <a:r>
              <a:rPr lang="ko-KR" altLang="en-US" dirty="0">
                <a:latin typeface="+mn-ea"/>
                <a:ea typeface="+mn-ea"/>
              </a:rPr>
              <a:t>이 주어질 때의 </a:t>
            </a:r>
            <a:r>
              <a:rPr lang="en-US" altLang="ko-KR" dirty="0">
                <a:latin typeface="+mn-ea"/>
                <a:ea typeface="+mn-ea"/>
              </a:rPr>
              <a:t>quality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835606C-E177-61C3-FE6D-89A1F887517F}"/>
              </a:ext>
            </a:extLst>
          </p:cNvPr>
          <p:cNvSpPr/>
          <p:nvPr/>
        </p:nvSpPr>
        <p:spPr>
          <a:xfrm>
            <a:off x="6225379" y="4111428"/>
            <a:ext cx="771993" cy="449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0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574D23-01E1-6441-2C3A-906724817AF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552182" y="342962"/>
            <a:ext cx="5400000" cy="1800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12AFBDE-2268-A83A-5FC6-5E160BE3B677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552182" y="2280538"/>
            <a:ext cx="540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9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DE3F55-78C1-1A0C-EFDA-B9CB4F562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224" y="490074"/>
            <a:ext cx="4929827" cy="416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2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C6A313C-CE37-7091-8B8C-30E1967C2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230" y="663236"/>
            <a:ext cx="5248071" cy="3586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5B207D-6335-CCCC-9408-56FBE2473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329" y="407482"/>
            <a:ext cx="1935648" cy="432853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BD85A7D-BA01-EFDF-A268-658E896B7398}"/>
              </a:ext>
            </a:extLst>
          </p:cNvPr>
          <p:cNvCxnSpPr>
            <a:cxnSpLocks/>
          </p:cNvCxnSpPr>
          <p:nvPr/>
        </p:nvCxnSpPr>
        <p:spPr>
          <a:xfrm>
            <a:off x="3095468" y="1116885"/>
            <a:ext cx="1349116" cy="73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BCB1B14-564C-621C-33F6-356797C8E34A}"/>
              </a:ext>
            </a:extLst>
          </p:cNvPr>
          <p:cNvCxnSpPr/>
          <p:nvPr/>
        </p:nvCxnSpPr>
        <p:spPr>
          <a:xfrm>
            <a:off x="3095468" y="1341620"/>
            <a:ext cx="2473377" cy="50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F5CF54-7A1D-19D2-5321-0B9F93735468}"/>
              </a:ext>
            </a:extLst>
          </p:cNvPr>
          <p:cNvCxnSpPr>
            <a:cxnSpLocks/>
          </p:cNvCxnSpPr>
          <p:nvPr/>
        </p:nvCxnSpPr>
        <p:spPr>
          <a:xfrm>
            <a:off x="3095468" y="1565844"/>
            <a:ext cx="3582650" cy="292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68A4554-2DDC-8844-84A6-A76A1B468096}"/>
              </a:ext>
            </a:extLst>
          </p:cNvPr>
          <p:cNvCxnSpPr>
            <a:cxnSpLocks/>
          </p:cNvCxnSpPr>
          <p:nvPr/>
        </p:nvCxnSpPr>
        <p:spPr>
          <a:xfrm>
            <a:off x="3095468" y="1776330"/>
            <a:ext cx="4739192" cy="8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382DC6-863F-0F7E-89CE-FFCE913F21A9}"/>
              </a:ext>
            </a:extLst>
          </p:cNvPr>
          <p:cNvCxnSpPr>
            <a:cxnSpLocks/>
          </p:cNvCxnSpPr>
          <p:nvPr/>
        </p:nvCxnSpPr>
        <p:spPr>
          <a:xfrm>
            <a:off x="3095468" y="2426948"/>
            <a:ext cx="3642610" cy="10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55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098338-06DA-5E01-C068-BBFE8ADC7767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43" y="298314"/>
            <a:ext cx="2880000" cy="216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1D387B0-A7F9-42B7-4AEC-629D5E97B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043" y="522104"/>
            <a:ext cx="3702082" cy="10668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E269A1B-6131-18D4-0198-9A150B0CF4B6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581143" y="3154367"/>
            <a:ext cx="3600000" cy="16908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0AD4F6-4BC6-B789-753A-6127D95B4105}"/>
              </a:ext>
            </a:extLst>
          </p:cNvPr>
          <p:cNvSpPr txBox="1"/>
          <p:nvPr/>
        </p:nvSpPr>
        <p:spPr>
          <a:xfrm>
            <a:off x="5371125" y="3415000"/>
            <a:ext cx="360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+mn-ea"/>
                <a:ea typeface="+mn-ea"/>
              </a:rPr>
              <a:t>변형된 </a:t>
            </a:r>
            <a:r>
              <a:rPr lang="en-US" altLang="ko-KR" dirty="0">
                <a:latin typeface="+mn-ea"/>
                <a:ea typeface="+mn-ea"/>
              </a:rPr>
              <a:t>R</a:t>
            </a:r>
            <a:r>
              <a:rPr lang="ko-KR" altLang="en-US" dirty="0">
                <a:latin typeface="+mn-ea"/>
                <a:ea typeface="+mn-ea"/>
              </a:rPr>
              <a:t>을 </a:t>
            </a:r>
            <a:r>
              <a:rPr lang="en-US" altLang="ko-KR" dirty="0">
                <a:latin typeface="+mn-ea"/>
                <a:ea typeface="+mn-ea"/>
              </a:rPr>
              <a:t>Q</a:t>
            </a:r>
            <a:r>
              <a:rPr lang="ko-KR" altLang="en-US" dirty="0">
                <a:latin typeface="+mn-ea"/>
                <a:ea typeface="+mn-ea"/>
              </a:rPr>
              <a:t>에도 적용하여 현 시점이 아닌 값에 대한 </a:t>
            </a:r>
            <a:r>
              <a:rPr lang="en-US" altLang="ko-KR" dirty="0">
                <a:latin typeface="+mn-ea"/>
                <a:ea typeface="+mn-ea"/>
              </a:rPr>
              <a:t>Discount</a:t>
            </a:r>
            <a:r>
              <a:rPr lang="ko-KR" altLang="en-US">
                <a:latin typeface="+mn-ea"/>
                <a:ea typeface="+mn-ea"/>
              </a:rPr>
              <a:t>를 적용</a:t>
            </a:r>
            <a:endParaRPr lang="en-US" altLang="ko-KR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48611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110</Words>
  <Application>Microsoft Office PowerPoint</Application>
  <PresentationFormat>화면 슬라이드 쇼(16:9)</PresentationFormat>
  <Paragraphs>20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Becky</dc:creator>
  <cp:lastModifiedBy>김유선</cp:lastModifiedBy>
  <cp:revision>12</cp:revision>
  <dcterms:modified xsi:type="dcterms:W3CDTF">2022-10-04T07:38:04Z</dcterms:modified>
</cp:coreProperties>
</file>