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2" r:id="rId5"/>
    <p:sldId id="261" r:id="rId6"/>
    <p:sldId id="260" r:id="rId7"/>
    <p:sldId id="264" r:id="rId8"/>
    <p:sldId id="267" r:id="rId9"/>
    <p:sldId id="268" r:id="rId10"/>
    <p:sldId id="266" r:id="rId11"/>
    <p:sldId id="265" r:id="rId12"/>
    <p:sldId id="263" r:id="rId13"/>
    <p:sldId id="273" r:id="rId14"/>
    <p:sldId id="270" r:id="rId15"/>
    <p:sldId id="269" r:id="rId16"/>
  </p:sldIdLst>
  <p:sldSz cx="9144000" cy="5143500" type="screen16x9"/>
  <p:notesSz cx="6858000" cy="9144000"/>
  <p:embeddedFontLst>
    <p:embeddedFont>
      <p:font typeface="NanumGothic ExtraBold" panose="020B0600000101010101" charset="-12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0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557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747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623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549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11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42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110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5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00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0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27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9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35546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강화학습 스터디</a:t>
            </a:r>
            <a:r>
              <a:rPr lang="en-US" altLang="ko-KR" sz="2500" b="1" dirty="0">
                <a:solidFill>
                  <a:srgbClr val="19264B"/>
                </a:solidFill>
              </a:rPr>
              <a:t>(CS234 2</a:t>
            </a:r>
            <a:r>
              <a:rPr lang="ko-KR" altLang="en-US" sz="2500" b="1" dirty="0">
                <a:solidFill>
                  <a:srgbClr val="19264B"/>
                </a:solidFill>
              </a:rPr>
              <a:t>강</a:t>
            </a:r>
            <a:r>
              <a:rPr lang="en-US" altLang="ko-KR" sz="2500" b="1" dirty="0">
                <a:solidFill>
                  <a:srgbClr val="19264B"/>
                </a:solidFill>
              </a:rPr>
              <a:t>)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정승혁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Markov Decision Process (MDP)</a:t>
            </a: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3075E5A0-4698-3E3B-5C97-E41CDFFC57A3}"/>
              </a:ext>
            </a:extLst>
          </p:cNvPr>
          <p:cNvSpPr txBox="1"/>
          <p:nvPr/>
        </p:nvSpPr>
        <p:spPr>
          <a:xfrm>
            <a:off x="1408975" y="1019850"/>
            <a:ext cx="7149809" cy="222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MDP = MRP + action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algn="l"/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  S :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Markov State s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의 집합</a:t>
            </a:r>
            <a:endParaRPr lang="en-US" altLang="ko-KR" b="0" i="0" dirty="0">
              <a:solidFill>
                <a:srgbClr val="002060"/>
              </a:solidFill>
              <a:effectLst/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algn="l"/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  A :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actions 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의 집합</a:t>
            </a:r>
            <a:endParaRPr lang="en-US" altLang="ko-KR" b="0" i="0" dirty="0">
              <a:solidFill>
                <a:srgbClr val="002060"/>
              </a:solidFill>
              <a:effectLst/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algn="l"/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  P :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각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action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에 따른 </a:t>
            </a:r>
            <a:r>
              <a:rPr lang="en-US" altLang="ko-KR" b="0" i="0" dirty="0" err="1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dymanics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/transition model </a:t>
            </a:r>
          </a:p>
          <a:p>
            <a:pPr algn="l"/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  R :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각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state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와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action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에 따른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reward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r>
              <a:rPr lang="ko-KR" altLang="en-US" b="0" i="0" dirty="0" err="1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기댓값</a:t>
            </a:r>
            <a:endParaRPr lang="en-US" altLang="ko-KR" b="0" i="0" dirty="0">
              <a:solidFill>
                <a:srgbClr val="002060"/>
              </a:solidFill>
              <a:effectLst/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algn="l"/>
            <a:endParaRPr lang="en-US" altLang="ko-KR" dirty="0">
              <a:solidFill>
                <a:srgbClr val="002060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   MDP</a:t>
            </a:r>
            <a:r>
              <a:rPr lang="ko-KR" alt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은 </a:t>
            </a:r>
            <a:r>
              <a:rPr lang="ko-KR" altLang="en-US" dirty="0" err="1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튜플</a:t>
            </a:r>
            <a:r>
              <a:rPr lang="ko-KR" alt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(S, A, P, R, </a:t>
            </a:r>
            <a:r>
              <a:rPr lang="el-GR" altLang="ko-KR" b="0" i="0" dirty="0">
                <a:solidFill>
                  <a:srgbClr val="333333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ᵞ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로 표현 가능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</a:t>
            </a:r>
            <a:endParaRPr lang="en-US" altLang="ko-KR" b="0" i="0" dirty="0">
              <a:solidFill>
                <a:srgbClr val="002060"/>
              </a:solidFill>
              <a:effectLst/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411F33F-614C-0FA0-D8BF-80C576E1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35" y="2349457"/>
            <a:ext cx="3316224" cy="24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1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MDP + Policy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272083E-4E4D-1FE1-FD4F-A2FA01B9D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36" y="845454"/>
            <a:ext cx="2965464" cy="22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80796E0-722A-95C7-A1DB-7D51CA86F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59" y="845454"/>
            <a:ext cx="2965464" cy="22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BA38F4ED-E4B7-DEA0-1DF5-4A4D62FF7F91}"/>
              </a:ext>
            </a:extLst>
          </p:cNvPr>
          <p:cNvSpPr txBox="1"/>
          <p:nvPr/>
        </p:nvSpPr>
        <p:spPr>
          <a:xfrm>
            <a:off x="1408975" y="3187757"/>
            <a:ext cx="7149809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Policy :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각각의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state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에서 어떤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action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할지 선택하는 것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(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결정론적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or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확률적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lang="en-US" altLang="ko-KR" b="0" i="0" dirty="0">
              <a:solidFill>
                <a:srgbClr val="002060"/>
              </a:solidFill>
              <a:effectLst/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Policy</a:t>
            </a:r>
            <a:r>
              <a:rPr lang="ko-KR" alt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:</a:t>
            </a:r>
            <a:r>
              <a:rPr lang="ko-KR" alt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r>
              <a:rPr lang="el-GR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π(</a:t>
            </a:r>
            <a:r>
              <a:rPr lang="en-US" altLang="ko-KR" b="0" i="0" dirty="0" err="1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a|s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) = P(at = a | </a:t>
            </a:r>
            <a:r>
              <a:rPr lang="en-US" altLang="ko-KR" b="0" i="0" dirty="0" err="1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st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= s) 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002060"/>
              </a:solidFill>
              <a:latin typeface="NanumGothic ExtraBold" panose="020B0600000101010101" charset="-127"/>
              <a:ea typeface="NanumGothic ExtraBold" panose="020B0600000101010101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  MDP + Policy : MRP</a:t>
            </a:r>
            <a:r>
              <a:rPr lang="ko-KR" alt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에서 </a:t>
            </a: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R, P</a:t>
            </a:r>
            <a:r>
              <a:rPr lang="ko-KR" alt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를 각각 </a:t>
            </a: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R</a:t>
            </a:r>
            <a:r>
              <a:rPr lang="el-GR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π</a:t>
            </a: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와</a:t>
            </a: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P</a:t>
            </a:r>
            <a:r>
              <a:rPr lang="el-GR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π</a:t>
            </a: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로 바꿔주면 됨</a:t>
            </a: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  -&gt; evaluation </a:t>
            </a:r>
            <a:r>
              <a:rPr lang="ko-KR" alt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시 </a:t>
            </a: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MRP</a:t>
            </a:r>
            <a:r>
              <a:rPr lang="ko-KR" alt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만 사용하면 된다</a:t>
            </a: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 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MDP + </a:t>
            </a:r>
            <a:r>
              <a:rPr lang="el-GR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π(</a:t>
            </a:r>
            <a:r>
              <a:rPr lang="en-US" altLang="ko-KR" b="0" i="0" dirty="0" err="1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a|s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) = MRP</a:t>
            </a:r>
            <a:endParaRPr lang="en-US" altLang="ko-KR" dirty="0">
              <a:solidFill>
                <a:srgbClr val="002060"/>
              </a:solidFill>
              <a:latin typeface="NanumGothic ExtraBold" panose="020B0600000101010101" charset="-127"/>
              <a:ea typeface="NanumGothic ExtraBold" panose="020B0600000101010101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5475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MDP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Policy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Iteration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(PI)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9FA3BBF-D664-C67C-640A-C85644B0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47" y="1735706"/>
            <a:ext cx="3319997" cy="25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48815026-942E-5458-FBCB-F26505C080DF}"/>
              </a:ext>
            </a:extLst>
          </p:cNvPr>
          <p:cNvSpPr txBox="1"/>
          <p:nvPr/>
        </p:nvSpPr>
        <p:spPr>
          <a:xfrm>
            <a:off x="1408975" y="1055550"/>
            <a:ext cx="7149809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Policy Search :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최적의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policy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찾는 것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altLang="ko-KR" dirty="0">
              <a:solidFill>
                <a:srgbClr val="002060"/>
              </a:solidFill>
              <a:latin typeface="NanumGothic ExtraBold" panose="020B0600000101010101" charset="-127"/>
              <a:ea typeface="NanumGothic ExtraBold" panose="020B0600000101010101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  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7CE763F-C6FB-8988-2F5A-DB8E57F8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84" y="1733920"/>
            <a:ext cx="3436347" cy="25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85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New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Definition : State-Action Value Q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48815026-942E-5458-FBCB-F26505C080DF}"/>
              </a:ext>
            </a:extLst>
          </p:cNvPr>
          <p:cNvSpPr txBox="1"/>
          <p:nvPr/>
        </p:nvSpPr>
        <p:spPr>
          <a:xfrm>
            <a:off x="1408975" y="1055550"/>
            <a:ext cx="7149809" cy="215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 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이 때 필요한 것이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State-Action Value Function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Q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 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강화학습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하면 유명한 영상인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벽돌깨기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알고리즘이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DQN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이라고 해서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, Deep Q Learning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줄임말인데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Q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그만큼 정말 중요한 개념인 것이다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V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Q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의 차이점이 무엇인지 보다 자세하게 알아보자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 Vπ(s)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는 상태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에 있을 때 행동지침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를 따르면 받게 될 보상의 현재 가치였다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반면에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Qπ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는 행동지침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를 따르긴 할 건데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지금 당장이 아니라 행동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a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를 취한 다음에 행동지침에 따라 움직이겠다는 것이다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행동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a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는 행동지침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가 시키는 것과 다를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  </a:t>
            </a:r>
            <a:endParaRPr lang="en-US" altLang="ko-KR" dirty="0">
              <a:solidFill>
                <a:srgbClr val="19264B"/>
              </a:solidFill>
              <a:latin typeface="NanumGothic ExtraBold" panose="020B0600000101010101" charset="-127"/>
              <a:ea typeface="NanumGothic ExtraBold" panose="020B0600000101010101" charset="-127"/>
              <a:cs typeface="NanumGothic ExtraBold"/>
              <a:sym typeface="NanumGothic ExtraBold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D3484B1-2BA4-C004-05B5-08EBFC565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79" y="2941038"/>
            <a:ext cx="2789780" cy="20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63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Policy Improvement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에 대한 개념적인 설명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dirty="0">
              <a:solidFill>
                <a:srgbClr val="002060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71A6F1C2-0FC8-20E6-7066-1C6363051051}"/>
              </a:ext>
            </a:extLst>
          </p:cNvPr>
          <p:cNvSpPr txBox="1"/>
          <p:nvPr/>
        </p:nvSpPr>
        <p:spPr>
          <a:xfrm>
            <a:off x="1408975" y="957132"/>
            <a:ext cx="7149809" cy="387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핵심 원리를 수학적으로 이해하지 못하겠으니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개념적으로 먼저 이해하고 넘어가도록 하자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 policy improvement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의 원리는 수 없이 많은 선택의 연속으로 이뤄진 행동지침에서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어떤 행동의 변화가 전체 행동지침의 가치를 높여준다면 그 선택을 밀고 나가야 한다는 것이다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친환경 의류 생산 회사에서 일하는 당신이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공연 기획사로 이직할 수 있는 기로에 서 있다고 가정하자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그리고 모든 요소를 고려한 결과 이직을 해서 현재 삶이 나아졌지만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가끔씩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여전히 그 회사에 있었으면 어땠을까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?"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하는 고민을 하곤 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 policy improvement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는 그런 고민이 전혀 쓸 데 없다는 것을 말한다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분명히 현재 상태보다 좋지 않았을 것이니 헛소리 하지 말고 어서 다음 행동이나 고민하라고 재촉한다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이렇게 확신을 가질 수 있는 이유는 강화학습이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Markov Process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에서 이뤄지기 때문이라고 생각된다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어쨌거나 현재 상태는 과거의 모든 정보를 담고 있기에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현재 상태에서 내린 결론은 어떻게 봐도 최선의 선택인 것이다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 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계속 친환경 회사를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다녔다녀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갑자기 해외출장이나 승진의 기회가 찾아오지는 않았을까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?"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하는 공상은 백일몽에 지나지 않는다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바이든이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미국 대선에서 이기면서 친환경 산업 붐 열풍이 불어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아 그냥 계속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다닐걸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"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하는 후회를 하는 것은 모든 정보를 담지 못한 탓이다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. 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  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5299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 Value Iteration (VI)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F40E3DAD-649E-0F89-82F5-F15E0332CE54}"/>
              </a:ext>
            </a:extLst>
          </p:cNvPr>
          <p:cNvSpPr txBox="1"/>
          <p:nvPr/>
        </p:nvSpPr>
        <p:spPr>
          <a:xfrm>
            <a:off x="1408975" y="1055550"/>
            <a:ext cx="7149809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Policy Iteration: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Policy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랜덤으로 취한 뒤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policy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가장 좋은 것으로 바꾸어 감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Value Iteration :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처음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time step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으로 시작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모든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state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에서 가능한 최선의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action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만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취해서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policy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만들어나감</a:t>
            </a:r>
            <a:endParaRPr lang="en-US" altLang="ko-KR" dirty="0">
              <a:solidFill>
                <a:srgbClr val="002060"/>
              </a:solidFill>
              <a:latin typeface="NanumGothic ExtraBold" panose="020B0600000101010101" charset="-127"/>
              <a:ea typeface="NanumGothic ExtraBold" panose="020B0600000101010101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  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7CF33A6-4B07-F368-7F59-F5CE94585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1" y="2302765"/>
            <a:ext cx="3218688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5B3612A0-2F0B-C2F4-5DD2-153892B0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39" y="2340956"/>
            <a:ext cx="3327559" cy="249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61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F5150-6139-1E15-B8A4-0D8C342DD779}"/>
              </a:ext>
            </a:extLst>
          </p:cNvPr>
          <p:cNvSpPr txBox="1"/>
          <p:nvPr/>
        </p:nvSpPr>
        <p:spPr>
          <a:xfrm>
            <a:off x="1408975" y="1097280"/>
            <a:ext cx="5279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NanumGothic ExtraBold" panose="020B0600000101010101" charset="-127"/>
                <a:ea typeface="NanumGothic ExtraBold" panose="020B0600000101010101" charset="-127"/>
              </a:rPr>
              <a:t>Markov Process ( + Markov Chain)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NanumGothic ExtraBold" panose="020B0600000101010101" charset="-127"/>
                <a:ea typeface="NanumGothic ExtraBold" panose="020B0600000101010101" charset="-127"/>
              </a:rPr>
              <a:t>Markov Reward Process (MRP)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NanumGothic ExtraBold" panose="020B0600000101010101" charset="-127"/>
                <a:ea typeface="NanumGothic ExtraBold" panose="020B0600000101010101" charset="-127"/>
              </a:rPr>
              <a:t>Markov Decision Process (MDP)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NanumGothic ExtraBold" panose="020B0600000101010101" charset="-127"/>
                <a:ea typeface="NanumGothic ExtraBold" panose="020B0600000101010101" charset="-127"/>
              </a:rPr>
              <a:t>Policy Iteration (PI)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NanumGothic ExtraBold" panose="020B0600000101010101" charset="-127"/>
                <a:ea typeface="NanumGothic ExtraBold" panose="020B0600000101010101" charset="-127"/>
              </a:rPr>
              <a:t>Value Iteration (VI)</a:t>
            </a:r>
            <a:endParaRPr lang="ko-KR" altLang="en-US" sz="2000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37E453-A4FA-6619-FFEA-122D2EFF1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82" y="2489841"/>
            <a:ext cx="3246701" cy="24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NanumGothic ExtraBold" panose="020B0600000101010101" charset="-127"/>
                <a:ea typeface="NanumGothic ExtraBold" panose="020B0600000101010101" charset="-127"/>
              </a:rPr>
              <a:t>1. Markov Process ( + Markov Chain)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6D722-3FFF-5907-AAFB-0DE4074F10FF}"/>
              </a:ext>
            </a:extLst>
          </p:cNvPr>
          <p:cNvSpPr txBox="1"/>
          <p:nvPr/>
        </p:nvSpPr>
        <p:spPr>
          <a:xfrm>
            <a:off x="1408975" y="1104846"/>
            <a:ext cx="6998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   Markov Process : Markov </a:t>
            </a: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한 상태를 띄는 랜덤 </a:t>
            </a:r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states. Action, Reward </a:t>
            </a: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둘 다 없다</a:t>
            </a:r>
            <a:endParaRPr lang="en-US" altLang="ko-KR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endParaRPr lang="en-US" altLang="ko-KR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endParaRPr lang="en-US" altLang="ko-KR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   S : states</a:t>
            </a: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의 유한 집합</a:t>
            </a:r>
            <a:endParaRPr lang="en-US" altLang="ko-KR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endParaRPr lang="en-US" altLang="ko-KR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   P : </a:t>
            </a: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현재 </a:t>
            </a:r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state s</a:t>
            </a: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에 대해 다음 </a:t>
            </a:r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state s’</a:t>
            </a: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을 나타내는 </a:t>
            </a:r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dynamics/transition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Markov Chain Example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4245517F-B11C-C301-1C49-234C456E7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09" y="2479738"/>
            <a:ext cx="3142517" cy="235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C861E7C1-1111-F849-C506-7E4399E7280F}"/>
              </a:ext>
            </a:extLst>
          </p:cNvPr>
          <p:cNvSpPr txBox="1"/>
          <p:nvPr/>
        </p:nvSpPr>
        <p:spPr>
          <a:xfrm>
            <a:off x="1408975" y="1230200"/>
            <a:ext cx="49794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숫자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각각 행동을 취할 확률을 의미함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36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Markov Reward Process (MRP)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8FB65C5-8AA1-1277-7E17-06CE04FE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56" y="2387673"/>
            <a:ext cx="3265268" cy="244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5BE00F86-BB8A-9BC0-0D6C-C25333201E93}"/>
              </a:ext>
            </a:extLst>
          </p:cNvPr>
          <p:cNvSpPr txBox="1"/>
          <p:nvPr/>
        </p:nvSpPr>
        <p:spPr>
          <a:xfrm>
            <a:off x="1408974" y="1190795"/>
            <a:ext cx="7149809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MRP = Markov Process + Reward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S, P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동일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R = reward function(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현재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state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대한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reward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기댓값을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표현하는 함수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</a:t>
            </a:r>
            <a:r>
              <a:rPr lang="el-GR" altLang="ko-KR" b="1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ᵞ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는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[0,1] 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범위를 갖는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discount factor(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현재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reward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와 나중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reward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의 차이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  Action</a:t>
            </a:r>
            <a:r>
              <a:rPr lang="ko-KR" altLang="en-US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은 여전히 없다</a:t>
            </a:r>
            <a:r>
              <a:rPr lang="en-US" altLang="ko-KR" dirty="0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.</a:t>
            </a:r>
            <a:endParaRPr dirty="0">
              <a:solidFill>
                <a:srgbClr val="002060"/>
              </a:solidFill>
              <a:latin typeface="NanumGothic ExtraBold" panose="020B0600000101010101" charset="-127"/>
              <a:ea typeface="NanumGothic ExtraBold" panose="020B0600000101010101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4966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Return &amp; Value Function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CB5EEE-1DA1-83D8-B80C-AB782845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32" y="2535174"/>
            <a:ext cx="3087624" cy="23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FD45B98F-4A93-638F-972D-E024C0925827}"/>
              </a:ext>
            </a:extLst>
          </p:cNvPr>
          <p:cNvSpPr txBox="1"/>
          <p:nvPr/>
        </p:nvSpPr>
        <p:spPr>
          <a:xfrm>
            <a:off x="1408974" y="1190795"/>
            <a:ext cx="7149809" cy="191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Horizon : process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time step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개수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Return function Gt : time step t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부터 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horizon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까지의 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reward x </a:t>
            </a:r>
            <a:r>
              <a:rPr lang="el-GR" altLang="ko-KR" b="1" i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ᵞ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합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.(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실제 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reward)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02060"/>
              </a:solidFill>
              <a:latin typeface="NanumGothic ExtraBold" panose="020B0600000101010101" charset="-127"/>
              <a:ea typeface="NanumGothic ExtraBold" panose="020B0600000101010101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  State Value Function V(s) : state s </a:t>
            </a:r>
            <a:r>
              <a:rPr lang="ko-KR" altLang="en-US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에서 얻는 </a:t>
            </a:r>
            <a:r>
              <a:rPr lang="en-US" altLang="ko-KR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reward</a:t>
            </a:r>
            <a:r>
              <a:rPr lang="ko-KR" altLang="en-US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의 기댓값</a:t>
            </a:r>
            <a:r>
              <a:rPr lang="en-US" altLang="ko-KR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02060"/>
              </a:solidFill>
              <a:latin typeface="NanumGothic ExtraBold" panose="020B0600000101010101" charset="-127"/>
              <a:ea typeface="NanumGothic ExtraBold" panose="020B0600000101010101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   V(s)</a:t>
            </a:r>
            <a:r>
              <a:rPr lang="ko-KR" altLang="en-US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를 </a:t>
            </a:r>
            <a:r>
              <a:rPr lang="en-US" altLang="ko-KR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Gt</a:t>
            </a:r>
            <a:r>
              <a:rPr lang="ko-KR" altLang="en-US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의 기댓값으로 표현할 수도 있음</a:t>
            </a:r>
            <a:r>
              <a:rPr lang="en-US" altLang="ko-KR">
                <a:solidFill>
                  <a:srgbClr val="002060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.</a:t>
            </a:r>
            <a:endParaRPr lang="en-US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0365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Discount factor  </a:t>
            </a:r>
            <a:r>
              <a:rPr lang="el-GR" altLang="ko-KR" sz="3000" b="1" i="0" dirty="0">
                <a:solidFill>
                  <a:srgbClr val="00206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ᵞ</a:t>
            </a:r>
            <a:endParaRPr sz="3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7821759C-9059-E07F-0398-6F30DB2E14B4}"/>
              </a:ext>
            </a:extLst>
          </p:cNvPr>
          <p:cNvSpPr txBox="1"/>
          <p:nvPr/>
        </p:nvSpPr>
        <p:spPr>
          <a:xfrm>
            <a:off x="1408974" y="1190795"/>
            <a:ext cx="7149809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[0,1]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범위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0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이면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future reward 0, 1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이면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immediate = future.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B29368D-D811-4181-3143-81170B956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0" y="2468329"/>
            <a:ext cx="3157728" cy="23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F7B56EC-9407-7E6C-A74E-6DC8841BD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81" y="1906929"/>
            <a:ext cx="3836200" cy="287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8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MRP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계산하는 방법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1DD8E59-68CC-D646-ED87-C7158103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375" y="473100"/>
            <a:ext cx="1913853" cy="143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DC793532-DD17-BE7F-EFF4-A070CE66495F}"/>
              </a:ext>
            </a:extLst>
          </p:cNvPr>
          <p:cNvSpPr txBox="1"/>
          <p:nvPr/>
        </p:nvSpPr>
        <p:spPr>
          <a:xfrm>
            <a:off x="1408975" y="1019850"/>
            <a:ext cx="7149809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방법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 : simulation (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경우의 수 계산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).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가정이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필요없다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방법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 :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수학적 분석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(matrix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사용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AAA9B4AA-6218-734C-CA36-87BB17F6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19" y="2079154"/>
            <a:ext cx="3550202" cy="26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EACA27E-9862-5EB1-1515-9EDE7608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21" y="2082886"/>
            <a:ext cx="3545226" cy="26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3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MRP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계산하는 방법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DC793532-DD17-BE7F-EFF4-A070CE66495F}"/>
              </a:ext>
            </a:extLst>
          </p:cNvPr>
          <p:cNvSpPr txBox="1"/>
          <p:nvPr/>
        </p:nvSpPr>
        <p:spPr>
          <a:xfrm>
            <a:off x="1408975" y="1019850"/>
            <a:ext cx="7149809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방법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 : Dynamic Programming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C21B478-2FB6-678F-D69B-EDABB380B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24" y="1452246"/>
            <a:ext cx="4133088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4416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812</Words>
  <Application>Microsoft Office PowerPoint</Application>
  <PresentationFormat>화면 슬라이드 쇼(16:9)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 Hyeok Jeong</dc:creator>
  <cp:lastModifiedBy>정승혁</cp:lastModifiedBy>
  <cp:revision>19</cp:revision>
  <dcterms:modified xsi:type="dcterms:W3CDTF">2022-09-22T07:23:41Z</dcterms:modified>
</cp:coreProperties>
</file>