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60" r:id="rId3"/>
    <p:sldId id="361" r:id="rId4"/>
    <p:sldId id="362" r:id="rId5"/>
    <p:sldId id="363" r:id="rId6"/>
    <p:sldId id="382" r:id="rId7"/>
    <p:sldId id="383" r:id="rId8"/>
    <p:sldId id="385" r:id="rId9"/>
    <p:sldId id="364" r:id="rId10"/>
    <p:sldId id="365" r:id="rId11"/>
    <p:sldId id="366" r:id="rId12"/>
    <p:sldId id="367" r:id="rId13"/>
    <p:sldId id="376" r:id="rId14"/>
    <p:sldId id="381" r:id="rId15"/>
    <p:sldId id="377" r:id="rId16"/>
    <p:sldId id="378" r:id="rId17"/>
    <p:sldId id="379" r:id="rId18"/>
    <p:sldId id="384" r:id="rId1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99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727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200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005BA4"/>
    <a:srgbClr val="E03B0F"/>
    <a:srgbClr val="F71B25"/>
    <a:srgbClr val="EAEAEA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6410" autoAdjust="0"/>
  </p:normalViewPr>
  <p:slideViewPr>
    <p:cSldViewPr>
      <p:cViewPr varScale="1">
        <p:scale>
          <a:sx n="89" d="100"/>
          <a:sy n="89" d="100"/>
        </p:scale>
        <p:origin x="1795" y="58"/>
      </p:cViewPr>
      <p:guideLst>
        <p:guide pos="2699"/>
        <p:guide pos="2880"/>
        <p:guide pos="5727"/>
        <p:guide orient="horz" pos="618"/>
        <p:guide orient="horz" pos="799"/>
        <p:guide pos="200"/>
        <p:guide orient="horz" pos="16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48" y="78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16:52:09.245" idx="1">
    <p:pos x="10" y="10"/>
    <p:text>Open API : 웹 사이트가 가진 기능을 이용할 수 있도록 공개한 프로그래밍 인터페이스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68F10-41D1-4C3F-AEC7-8CE57D2CA0A6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48AE1-4FD5-4839-8FD6-7BDAD14712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3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50DA2-FDB6-4AFC-A3B8-EF617D114300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84E72-F4C6-4E13-8BB8-A43DBEFE31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53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1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6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50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3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8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9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8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10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4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0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5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5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6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E72-F4C6-4E13-8BB8-A43DBEFE315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94956" y="692696"/>
            <a:ext cx="8568952" cy="0"/>
          </a:xfrm>
          <a:prstGeom prst="line">
            <a:avLst/>
          </a:prstGeom>
          <a:noFill/>
          <a:ln w="19050" cap="flat" cmpd="sng" algn="ctr">
            <a:solidFill>
              <a:srgbClr val="F0050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/>
          <p:cNvSpPr/>
          <p:nvPr userDrawn="1"/>
        </p:nvSpPr>
        <p:spPr>
          <a:xfrm>
            <a:off x="-3059" y="260648"/>
            <a:ext cx="31543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4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93073" y="6669360"/>
            <a:ext cx="450927" cy="168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1">
                <a:solidFill>
                  <a:schemeClr val="tx1"/>
                </a:solidFill>
              </a:defRPr>
            </a:lvl1pPr>
          </a:lstStyle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91" y="229256"/>
            <a:ext cx="526612" cy="247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pic>
        <p:nvPicPr>
          <p:cNvPr id="7" name="Picture 3" descr="C:\Users\User\Desktop\about AJ\AJ logo\AJ가족사로고2015_0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419614"/>
            <a:ext cx="9144000" cy="43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20688"/>
            <a:ext cx="833142" cy="391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4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1pPr>
            <a:lvl2pPr marL="389584" indent="0">
              <a:buNone/>
              <a:defRPr sz="1534">
                <a:solidFill>
                  <a:schemeClr val="tx1">
                    <a:tint val="75000"/>
                  </a:schemeClr>
                </a:solidFill>
              </a:defRPr>
            </a:lvl2pPr>
            <a:lvl3pPr marL="779168" indent="0">
              <a:buNone/>
              <a:defRPr sz="1363">
                <a:solidFill>
                  <a:schemeClr val="tx1">
                    <a:tint val="75000"/>
                  </a:schemeClr>
                </a:solidFill>
              </a:defRPr>
            </a:lvl3pPr>
            <a:lvl4pPr marL="1168753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4pPr>
            <a:lvl5pPr marL="1558336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5pPr>
            <a:lvl6pPr marL="1947921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6pPr>
            <a:lvl7pPr marL="2337505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7pPr>
            <a:lvl8pPr marL="2727088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8pPr>
            <a:lvl9pPr marL="3116673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386"/>
            </a:lvl1pPr>
            <a:lvl2pPr>
              <a:defRPr sz="2045"/>
            </a:lvl2pPr>
            <a:lvl3pPr>
              <a:defRPr sz="1704"/>
            </a:lvl3pPr>
            <a:lvl4pPr>
              <a:defRPr sz="1534"/>
            </a:lvl4pPr>
            <a:lvl5pPr>
              <a:defRPr sz="1534"/>
            </a:lvl5pPr>
            <a:lvl6pPr>
              <a:defRPr sz="1534"/>
            </a:lvl6pPr>
            <a:lvl7pPr>
              <a:defRPr sz="1534"/>
            </a:lvl7pPr>
            <a:lvl8pPr>
              <a:defRPr sz="1534"/>
            </a:lvl8pPr>
            <a:lvl9pPr>
              <a:defRPr sz="153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386"/>
            </a:lvl1pPr>
            <a:lvl2pPr>
              <a:defRPr sz="2045"/>
            </a:lvl2pPr>
            <a:lvl3pPr>
              <a:defRPr sz="1704"/>
            </a:lvl3pPr>
            <a:lvl4pPr>
              <a:defRPr sz="1534"/>
            </a:lvl4pPr>
            <a:lvl5pPr>
              <a:defRPr sz="1534"/>
            </a:lvl5pPr>
            <a:lvl6pPr>
              <a:defRPr sz="1534"/>
            </a:lvl6pPr>
            <a:lvl7pPr>
              <a:defRPr sz="1534"/>
            </a:lvl7pPr>
            <a:lvl8pPr>
              <a:defRPr sz="1534"/>
            </a:lvl8pPr>
            <a:lvl9pPr>
              <a:defRPr sz="153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45" b="1"/>
            </a:lvl1pPr>
            <a:lvl2pPr marL="389584" indent="0">
              <a:buNone/>
              <a:defRPr sz="1704" b="1"/>
            </a:lvl2pPr>
            <a:lvl3pPr marL="779168" indent="0">
              <a:buNone/>
              <a:defRPr sz="1534" b="1"/>
            </a:lvl3pPr>
            <a:lvl4pPr marL="1168753" indent="0">
              <a:buNone/>
              <a:defRPr sz="1363" b="1"/>
            </a:lvl4pPr>
            <a:lvl5pPr marL="1558336" indent="0">
              <a:buNone/>
              <a:defRPr sz="1363" b="1"/>
            </a:lvl5pPr>
            <a:lvl6pPr marL="1947921" indent="0">
              <a:buNone/>
              <a:defRPr sz="1363" b="1"/>
            </a:lvl6pPr>
            <a:lvl7pPr marL="2337505" indent="0">
              <a:buNone/>
              <a:defRPr sz="1363" b="1"/>
            </a:lvl7pPr>
            <a:lvl8pPr marL="2727088" indent="0">
              <a:buNone/>
              <a:defRPr sz="1363" b="1"/>
            </a:lvl8pPr>
            <a:lvl9pPr marL="3116673" indent="0">
              <a:buNone/>
              <a:defRPr sz="136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45"/>
            </a:lvl1pPr>
            <a:lvl2pPr>
              <a:defRPr sz="1704"/>
            </a:lvl2pPr>
            <a:lvl3pPr>
              <a:defRPr sz="1534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045" b="1"/>
            </a:lvl1pPr>
            <a:lvl2pPr marL="389584" indent="0">
              <a:buNone/>
              <a:defRPr sz="1704" b="1"/>
            </a:lvl2pPr>
            <a:lvl3pPr marL="779168" indent="0">
              <a:buNone/>
              <a:defRPr sz="1534" b="1"/>
            </a:lvl3pPr>
            <a:lvl4pPr marL="1168753" indent="0">
              <a:buNone/>
              <a:defRPr sz="1363" b="1"/>
            </a:lvl4pPr>
            <a:lvl5pPr marL="1558336" indent="0">
              <a:buNone/>
              <a:defRPr sz="1363" b="1"/>
            </a:lvl5pPr>
            <a:lvl6pPr marL="1947921" indent="0">
              <a:buNone/>
              <a:defRPr sz="1363" b="1"/>
            </a:lvl6pPr>
            <a:lvl7pPr marL="2337505" indent="0">
              <a:buNone/>
              <a:defRPr sz="1363" b="1"/>
            </a:lvl7pPr>
            <a:lvl8pPr marL="2727088" indent="0">
              <a:buNone/>
              <a:defRPr sz="1363" b="1"/>
            </a:lvl8pPr>
            <a:lvl9pPr marL="3116673" indent="0">
              <a:buNone/>
              <a:defRPr sz="136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045"/>
            </a:lvl1pPr>
            <a:lvl2pPr>
              <a:defRPr sz="1704"/>
            </a:lvl2pPr>
            <a:lvl3pPr>
              <a:defRPr sz="1534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70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2727"/>
            </a:lvl1pPr>
            <a:lvl2pPr>
              <a:defRPr sz="2386"/>
            </a:lvl2pPr>
            <a:lvl3pPr>
              <a:defRPr sz="2045"/>
            </a:lvl3pPr>
            <a:lvl4pPr>
              <a:defRPr sz="1704"/>
            </a:lvl4pPr>
            <a:lvl5pPr>
              <a:defRPr sz="1704"/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193"/>
            </a:lvl1pPr>
            <a:lvl2pPr marL="389584" indent="0">
              <a:buNone/>
              <a:defRPr sz="1023"/>
            </a:lvl2pPr>
            <a:lvl3pPr marL="779168" indent="0">
              <a:buNone/>
              <a:defRPr sz="852"/>
            </a:lvl3pPr>
            <a:lvl4pPr marL="1168753" indent="0">
              <a:buNone/>
              <a:defRPr sz="767"/>
            </a:lvl4pPr>
            <a:lvl5pPr marL="1558336" indent="0">
              <a:buNone/>
              <a:defRPr sz="767"/>
            </a:lvl5pPr>
            <a:lvl6pPr marL="1947921" indent="0">
              <a:buNone/>
              <a:defRPr sz="767"/>
            </a:lvl6pPr>
            <a:lvl7pPr marL="2337505" indent="0">
              <a:buNone/>
              <a:defRPr sz="767"/>
            </a:lvl7pPr>
            <a:lvl8pPr marL="2727088" indent="0">
              <a:buNone/>
              <a:defRPr sz="767"/>
            </a:lvl8pPr>
            <a:lvl9pPr marL="3116673" indent="0">
              <a:buNone/>
              <a:defRPr sz="7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70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727"/>
            </a:lvl1pPr>
            <a:lvl2pPr marL="389584" indent="0">
              <a:buNone/>
              <a:defRPr sz="2386"/>
            </a:lvl2pPr>
            <a:lvl3pPr marL="779168" indent="0">
              <a:buNone/>
              <a:defRPr sz="2045"/>
            </a:lvl3pPr>
            <a:lvl4pPr marL="1168753" indent="0">
              <a:buNone/>
              <a:defRPr sz="1704"/>
            </a:lvl4pPr>
            <a:lvl5pPr marL="1558336" indent="0">
              <a:buNone/>
              <a:defRPr sz="1704"/>
            </a:lvl5pPr>
            <a:lvl6pPr marL="1947921" indent="0">
              <a:buNone/>
              <a:defRPr sz="1704"/>
            </a:lvl6pPr>
            <a:lvl7pPr marL="2337505" indent="0">
              <a:buNone/>
              <a:defRPr sz="1704"/>
            </a:lvl7pPr>
            <a:lvl8pPr marL="2727088" indent="0">
              <a:buNone/>
              <a:defRPr sz="1704"/>
            </a:lvl8pPr>
            <a:lvl9pPr marL="3116673" indent="0">
              <a:buNone/>
              <a:defRPr sz="170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93"/>
            </a:lvl1pPr>
            <a:lvl2pPr marL="389584" indent="0">
              <a:buNone/>
              <a:defRPr sz="1023"/>
            </a:lvl2pPr>
            <a:lvl3pPr marL="779168" indent="0">
              <a:buNone/>
              <a:defRPr sz="852"/>
            </a:lvl3pPr>
            <a:lvl4pPr marL="1168753" indent="0">
              <a:buNone/>
              <a:defRPr sz="767"/>
            </a:lvl4pPr>
            <a:lvl5pPr marL="1558336" indent="0">
              <a:buNone/>
              <a:defRPr sz="767"/>
            </a:lvl5pPr>
            <a:lvl6pPr marL="1947921" indent="0">
              <a:buNone/>
              <a:defRPr sz="767"/>
            </a:lvl6pPr>
            <a:lvl7pPr marL="2337505" indent="0">
              <a:buNone/>
              <a:defRPr sz="767"/>
            </a:lvl7pPr>
            <a:lvl8pPr marL="2727088" indent="0">
              <a:buNone/>
              <a:defRPr sz="767"/>
            </a:lvl8pPr>
            <a:lvl9pPr marL="3116673" indent="0">
              <a:buNone/>
              <a:defRPr sz="7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0400" y="64729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1">
                <a:solidFill>
                  <a:schemeClr val="tx1"/>
                </a:solidFill>
              </a:defRPr>
            </a:lvl1pPr>
          </a:lstStyle>
          <a:p>
            <a:fld id="{80298D3B-30EE-458A-AE4A-3A7A7E6BE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9168" rtl="0" eaLnBrk="1" latinLnBrk="1" hangingPunct="1">
        <a:spcBef>
          <a:spcPct val="0"/>
        </a:spcBef>
        <a:buNone/>
        <a:defRPr sz="3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88" indent="-292188" algn="l" defTabSz="779168" rtl="0" eaLnBrk="1" latinLnBrk="1" hangingPunct="1">
        <a:spcBef>
          <a:spcPct val="20000"/>
        </a:spcBef>
        <a:buFont typeface="Arial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33074" indent="-243490" algn="l" defTabSz="779168" rtl="0" eaLnBrk="1" latinLnBrk="1" hangingPunct="1">
        <a:spcBef>
          <a:spcPct val="20000"/>
        </a:spcBef>
        <a:buFont typeface="Arial" pitchFamily="34" charset="0"/>
        <a:buChar char="–"/>
        <a:defRPr sz="2386" kern="1200">
          <a:solidFill>
            <a:schemeClr val="tx1"/>
          </a:solidFill>
          <a:latin typeface="+mn-lt"/>
          <a:ea typeface="+mn-ea"/>
          <a:cs typeface="+mn-cs"/>
        </a:defRPr>
      </a:lvl2pPr>
      <a:lvl3pPr marL="973960" indent="-194792" algn="l" defTabSz="779168" rtl="0" eaLnBrk="1" latinLnBrk="1" hangingPunct="1">
        <a:spcBef>
          <a:spcPct val="20000"/>
        </a:spcBef>
        <a:buFont typeface="Arial" pitchFamily="34" charset="0"/>
        <a:buChar char="•"/>
        <a:defRPr sz="2045" kern="1200">
          <a:solidFill>
            <a:schemeClr val="tx1"/>
          </a:solidFill>
          <a:latin typeface="+mn-lt"/>
          <a:ea typeface="+mn-ea"/>
          <a:cs typeface="+mn-cs"/>
        </a:defRPr>
      </a:lvl3pPr>
      <a:lvl4pPr marL="1363544" indent="-194792" algn="l" defTabSz="779168" rtl="0" eaLnBrk="1" latinLnBrk="1" hangingPunct="1">
        <a:spcBef>
          <a:spcPct val="20000"/>
        </a:spcBef>
        <a:buFont typeface="Arial" pitchFamily="34" charset="0"/>
        <a:buChar char="–"/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53128" indent="-194792" algn="l" defTabSz="779168" rtl="0" eaLnBrk="1" latinLnBrk="1" hangingPunct="1">
        <a:spcBef>
          <a:spcPct val="20000"/>
        </a:spcBef>
        <a:buFont typeface="Arial" pitchFamily="34" charset="0"/>
        <a:buChar char="»"/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42712" indent="-194792" algn="l" defTabSz="779168" rtl="0" eaLnBrk="1" latinLnBrk="1" hangingPunct="1">
        <a:spcBef>
          <a:spcPct val="20000"/>
        </a:spcBef>
        <a:buFont typeface="Arial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32297" indent="-194792" algn="l" defTabSz="779168" rtl="0" eaLnBrk="1" latinLnBrk="1" hangingPunct="1">
        <a:spcBef>
          <a:spcPct val="20000"/>
        </a:spcBef>
        <a:buFont typeface="Arial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2921880" indent="-194792" algn="l" defTabSz="779168" rtl="0" eaLnBrk="1" latinLnBrk="1" hangingPunct="1">
        <a:spcBef>
          <a:spcPct val="20000"/>
        </a:spcBef>
        <a:buFont typeface="Arial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311464" indent="-194792" algn="l" defTabSz="779168" rtl="0" eaLnBrk="1" latinLnBrk="1" hangingPunct="1">
        <a:spcBef>
          <a:spcPct val="20000"/>
        </a:spcBef>
        <a:buFont typeface="Arial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84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68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53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36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21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05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088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673" algn="l" defTabSz="779168" rtl="0" eaLnBrk="1" latinLnBrk="1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commons.wikimedia.org/wiki/File:Telegram_logo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2780928"/>
            <a:ext cx="8195026" cy="59303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84382" tIns="42192" rIns="84382" bIns="42192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3300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날씨 알림 서비스</a:t>
            </a:r>
            <a:endParaRPr lang="ko-KR" altLang="en-US" sz="3300" b="1" spc="-138" dirty="0">
              <a:latin typeface="맑은 고딕" pitchFamily="50" charset="-127"/>
              <a:ea typeface="맑은 고딕" pitchFamily="50" charset="-127"/>
              <a:cs typeface="YoonGothic Bold" pitchFamily="18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42028" y="5223662"/>
            <a:ext cx="2259196" cy="98045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84382" tIns="42192" rIns="84382" bIns="42192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662" b="1" spc="-138" dirty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2019. </a:t>
            </a:r>
            <a:r>
              <a:rPr lang="en-US" altLang="ko-KR" sz="1662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04. </a:t>
            </a:r>
            <a:r>
              <a:rPr lang="en-US" altLang="ko-KR" sz="1662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18</a:t>
            </a:r>
            <a:endParaRPr lang="en-US" altLang="ko-KR" sz="1662" b="1" spc="-138" dirty="0">
              <a:latin typeface="맑은 고딕" pitchFamily="50" charset="-127"/>
              <a:ea typeface="맑은 고딕" pitchFamily="50" charset="-127"/>
              <a:cs typeface="YoonGothic Bold" pitchFamily="18" charset="-127"/>
            </a:endParaRPr>
          </a:p>
          <a:p>
            <a:pPr algn="ctr">
              <a:spcBef>
                <a:spcPct val="50000"/>
              </a:spcBef>
              <a:defRPr/>
            </a:pPr>
            <a:r>
              <a:rPr lang="ko-KR" altLang="en-US" sz="1662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지주부문</a:t>
            </a:r>
            <a:r>
              <a:rPr lang="ko-KR" altLang="en-US" sz="1662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 </a:t>
            </a:r>
            <a:r>
              <a:rPr lang="en-US" altLang="ko-KR" sz="1662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IT </a:t>
            </a:r>
            <a:r>
              <a:rPr lang="ko-KR" altLang="en-US" sz="1662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센터 </a:t>
            </a:r>
            <a:r>
              <a:rPr lang="ko-KR" altLang="en-US" sz="1662" b="1" spc="-138" dirty="0" err="1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렌탈팀</a:t>
            </a:r>
            <a:r>
              <a:rPr lang="ko-KR" altLang="en-US" sz="1662" b="1" spc="-138" dirty="0" smtClean="0">
                <a:latin typeface="맑은 고딕" pitchFamily="50" charset="-127"/>
                <a:ea typeface="맑은 고딕" pitchFamily="50" charset="-127"/>
                <a:cs typeface="YoonGothic Bold" pitchFamily="18" charset="-127"/>
              </a:rPr>
              <a:t> 유상렬</a:t>
            </a:r>
            <a:endParaRPr lang="ko-KR" altLang="en-US" sz="1662" b="1" spc="-138" dirty="0">
              <a:latin typeface="맑은 고딕" pitchFamily="50" charset="-127"/>
              <a:ea typeface="맑은 고딕" pitchFamily="50" charset="-127"/>
              <a:cs typeface="YoonGothic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r>
              <a:rPr lang="en-US" altLang="ko-KR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95536" y="998060"/>
            <a:ext cx="6646892" cy="300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개발 환경 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(PC)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385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400" kern="0" dirty="0">
                <a:ln w="1905"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Windows 10 Pro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400" kern="0" dirty="0" smtClean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    - Eclipse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400" kern="0" dirty="0" smtClean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    - Java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1400" kern="0" dirty="0" smtClean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    - Jason-simple-1.1.1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5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25082" y="831825"/>
            <a:ext cx="1453617" cy="4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시스템 흐름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95536" y="1328977"/>
            <a:ext cx="5616624" cy="5340383"/>
            <a:chOff x="611560" y="1256969"/>
            <a:chExt cx="5904656" cy="5340383"/>
          </a:xfrm>
        </p:grpSpPr>
        <p:sp>
          <p:nvSpPr>
            <p:cNvPr id="91" name="직사각형 90"/>
            <p:cNvSpPr/>
            <p:nvPr/>
          </p:nvSpPr>
          <p:spPr>
            <a:xfrm>
              <a:off x="611560" y="1256969"/>
              <a:ext cx="5904656" cy="5340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043608" y="1529291"/>
              <a:ext cx="4968552" cy="4708021"/>
              <a:chOff x="1763688" y="1506180"/>
              <a:chExt cx="4968552" cy="4852037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3664232" y="1506180"/>
                <a:ext cx="1224136" cy="1115570"/>
                <a:chOff x="6804248" y="3062056"/>
                <a:chExt cx="1224136" cy="1375056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6804248" y="3062056"/>
                  <a:ext cx="1224136" cy="137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832584" y="3068960"/>
                  <a:ext cx="119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Main</a:t>
                  </a:r>
                  <a:endParaRPr lang="ko-KR" altLang="en-US" dirty="0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507553" y="3573016"/>
                <a:ext cx="1224687" cy="1217919"/>
                <a:chOff x="3923377" y="4077072"/>
                <a:chExt cx="1224687" cy="1375056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923928" y="4077072"/>
                  <a:ext cx="1224136" cy="137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23377" y="4077072"/>
                  <a:ext cx="119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Telegram</a:t>
                  </a:r>
                  <a:endParaRPr lang="ko-KR" altLang="en-US" dirty="0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1763688" y="3573016"/>
                <a:ext cx="1224136" cy="1224136"/>
                <a:chOff x="1115616" y="3068960"/>
                <a:chExt cx="1224136" cy="1375056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1115616" y="3068960"/>
                  <a:ext cx="1224136" cy="137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43952" y="3068960"/>
                  <a:ext cx="119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Dust</a:t>
                  </a:r>
                  <a:endParaRPr lang="ko-KR" altLang="en-US" dirty="0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650021" y="3573016"/>
                <a:ext cx="1224136" cy="1217919"/>
                <a:chOff x="3923928" y="953499"/>
                <a:chExt cx="1224136" cy="1375056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3923928" y="953499"/>
                  <a:ext cx="1224136" cy="137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2264" y="980728"/>
                  <a:ext cx="119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Weather</a:t>
                  </a:r>
                  <a:endParaRPr lang="ko-KR" altLang="en-US" dirty="0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1763688" y="5742201"/>
                <a:ext cx="4968551" cy="616016"/>
                <a:chOff x="1115616" y="3068960"/>
                <a:chExt cx="1224136" cy="1375056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1115616" y="3068960"/>
                  <a:ext cx="1224136" cy="137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143952" y="3068960"/>
                  <a:ext cx="119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 smtClean="0"/>
                    <a:t>Api</a:t>
                  </a:r>
                  <a:endParaRPr lang="ko-KR" altLang="en-US" dirty="0"/>
                </a:p>
              </p:txBody>
            </p:sp>
          </p:grpSp>
          <p:cxnSp>
            <p:nvCxnSpPr>
              <p:cNvPr id="78" name="직선 화살표 연결선 77"/>
              <p:cNvCxnSpPr>
                <a:stCxn id="15" idx="2"/>
                <a:endCxn id="17" idx="0"/>
              </p:cNvCxnSpPr>
              <p:nvPr/>
            </p:nvCxnSpPr>
            <p:spPr>
              <a:xfrm>
                <a:off x="4276300" y="2621750"/>
                <a:ext cx="1843872" cy="951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stCxn id="17" idx="2"/>
                <a:endCxn id="64" idx="0"/>
              </p:cNvCxnSpPr>
              <p:nvPr/>
            </p:nvCxnSpPr>
            <p:spPr>
              <a:xfrm flipH="1">
                <a:off x="4305469" y="4790935"/>
                <a:ext cx="1814703" cy="951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stCxn id="15" idx="2"/>
                <a:endCxn id="21" idx="0"/>
              </p:cNvCxnSpPr>
              <p:nvPr/>
            </p:nvCxnSpPr>
            <p:spPr>
              <a:xfrm flipH="1">
                <a:off x="2389924" y="2621750"/>
                <a:ext cx="1886376" cy="951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15" idx="2"/>
                <a:endCxn id="8" idx="0"/>
              </p:cNvCxnSpPr>
              <p:nvPr/>
            </p:nvCxnSpPr>
            <p:spPr>
              <a:xfrm flipH="1">
                <a:off x="4262089" y="2621750"/>
                <a:ext cx="14211" cy="951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>
                <a:stCxn id="16" idx="2"/>
                <a:endCxn id="63" idx="0"/>
              </p:cNvCxnSpPr>
              <p:nvPr/>
            </p:nvCxnSpPr>
            <p:spPr>
              <a:xfrm>
                <a:off x="2375756" y="4797152"/>
                <a:ext cx="1872208" cy="9450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>
                <a:stCxn id="8" idx="2"/>
              </p:cNvCxnSpPr>
              <p:nvPr/>
            </p:nvCxnSpPr>
            <p:spPr>
              <a:xfrm>
                <a:off x="4262089" y="4790935"/>
                <a:ext cx="0" cy="9574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그룹 94"/>
          <p:cNvGrpSpPr/>
          <p:nvPr/>
        </p:nvGrpSpPr>
        <p:grpSpPr>
          <a:xfrm>
            <a:off x="7740352" y="3680932"/>
            <a:ext cx="1224136" cy="646331"/>
            <a:chOff x="7740352" y="3680932"/>
            <a:chExt cx="1224136" cy="646331"/>
          </a:xfrm>
        </p:grpSpPr>
        <p:sp>
          <p:nvSpPr>
            <p:cNvPr id="93" name="직사각형 92"/>
            <p:cNvSpPr/>
            <p:nvPr/>
          </p:nvSpPr>
          <p:spPr>
            <a:xfrm>
              <a:off x="7740352" y="3680932"/>
              <a:ext cx="1224136" cy="636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781068" y="3680932"/>
              <a:ext cx="1137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윈도우 스케줄러</a:t>
              </a:r>
              <a:endParaRPr lang="en-US" altLang="ko-KR" dirty="0" smtClean="0"/>
            </a:p>
          </p:txBody>
        </p:sp>
      </p:grpSp>
      <p:cxnSp>
        <p:nvCxnSpPr>
          <p:cNvPr id="97" name="직선 화살표 연결선 96"/>
          <p:cNvCxnSpPr>
            <a:stCxn id="91" idx="3"/>
            <a:endCxn id="93" idx="1"/>
          </p:cNvCxnSpPr>
          <p:nvPr/>
        </p:nvCxnSpPr>
        <p:spPr>
          <a:xfrm flipV="1">
            <a:off x="6012160" y="3999168"/>
            <a:ext cx="17281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22920" y="3563724"/>
            <a:ext cx="9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4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코드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528" y="764704"/>
            <a:ext cx="6646892" cy="69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en-US" altLang="ko-KR" sz="1385" b="1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GetURLConnect</a:t>
            </a:r>
            <a:endParaRPr lang="en-US" altLang="ko-KR" sz="1385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- API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에 접속해서 원하는 정보는 </a:t>
            </a:r>
            <a:r>
              <a:rPr lang="en-US" altLang="ko-KR" sz="1292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JSONOBject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형태로 얻어오는 기능을 함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92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6791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코드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528" y="759577"/>
            <a:ext cx="6143021" cy="129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en-US" altLang="ko-KR" sz="1385" b="1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ParsingData</a:t>
            </a:r>
            <a:r>
              <a:rPr lang="en-US" altLang="ko-KR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385" b="1" kern="0" dirty="0" smtClean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92" kern="0" dirty="0">
                <a:ln w="1905"/>
                <a:latin typeface="맑은 고딕" pitchFamily="50" charset="-127"/>
              </a:rPr>
              <a:t>- </a:t>
            </a:r>
            <a:r>
              <a:rPr lang="ko-KR" altLang="en-US" sz="1292" kern="0" dirty="0">
                <a:ln w="1905"/>
                <a:latin typeface="맑은 고딕" pitchFamily="50" charset="-127"/>
              </a:rPr>
              <a:t>데이터를 토큰으로 분해하고 </a:t>
            </a:r>
            <a:r>
              <a:rPr lang="en-US" altLang="ko-KR" sz="1292" kern="0" dirty="0">
                <a:ln w="1905"/>
                <a:latin typeface="맑은 고딕" pitchFamily="50" charset="-127"/>
              </a:rPr>
              <a:t>Parse Tree</a:t>
            </a:r>
            <a:r>
              <a:rPr lang="ko-KR" altLang="en-US" sz="1292" kern="0" dirty="0">
                <a:ln w="1905"/>
                <a:latin typeface="맑은 고딕" pitchFamily="50" charset="-127"/>
              </a:rPr>
              <a:t>를 만드는 과정</a:t>
            </a:r>
            <a:r>
              <a:rPr lang="en-US" altLang="ko-KR" sz="1292" kern="0" dirty="0">
                <a:ln w="1905"/>
                <a:latin typeface="맑은 고딕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기상청 데이터를 </a:t>
            </a:r>
            <a:r>
              <a:rPr lang="en-US" altLang="ko-KR" sz="1292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JSONObject</a:t>
            </a:r>
            <a:r>
              <a:rPr lang="ko-KR" altLang="en-US" sz="1292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객체로 받음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필요한 정보인 강수량 데이터는 첫 번째 자료인 것을 확인 후 결과값만 이용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69" y="3393680"/>
            <a:ext cx="5389741" cy="2273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528" y="2337929"/>
            <a:ext cx="322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동네예보정보조회</a:t>
            </a:r>
            <a:r>
              <a:rPr lang="en-US" altLang="ko-KR" sz="1400" dirty="0" smtClean="0">
                <a:latin typeface="+mn-ea"/>
              </a:rPr>
              <a:t>]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293060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&lt;Parse tree&gt;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35" y="3401354"/>
            <a:ext cx="2050130" cy="236553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79600" y="4797152"/>
            <a:ext cx="79858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0"/>
          </p:cNvCxnSpPr>
          <p:nvPr/>
        </p:nvCxnSpPr>
        <p:spPr>
          <a:xfrm flipV="1">
            <a:off x="1978894" y="4077072"/>
            <a:ext cx="818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0014" y="3783290"/>
            <a:ext cx="125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강수량 카테고리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코드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008" y="149939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&lt;Parse tree&gt;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008" y="821020"/>
            <a:ext cx="322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 smtClean="0">
                <a:latin typeface="+mn-ea"/>
              </a:rPr>
              <a:t>대기오염정보조회</a:t>
            </a:r>
            <a:r>
              <a:rPr lang="en-US" altLang="ko-KR" sz="1400" dirty="0" smtClean="0">
                <a:latin typeface="+mn-ea"/>
              </a:rPr>
              <a:t>]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14" y="2060848"/>
            <a:ext cx="5040560" cy="12757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7" y="2060848"/>
            <a:ext cx="2668764" cy="38164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208" y="4581128"/>
            <a:ext cx="1355560" cy="16113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80866" y="4797152"/>
            <a:ext cx="120290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80866" y="5589240"/>
            <a:ext cx="120290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51920" y="4740473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pm10Grade1h : </a:t>
            </a:r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시간 미세먼지 등급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pm25Grade1h : </a:t>
            </a:r>
            <a:r>
              <a:rPr lang="ko-KR" altLang="en-US" sz="1200" dirty="0" smtClean="0"/>
              <a:t>최근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시간 </a:t>
            </a:r>
            <a:r>
              <a:rPr lang="ko-KR" altLang="en-US" sz="1200" dirty="0" err="1" smtClean="0"/>
              <a:t>초미세먼지</a:t>
            </a:r>
            <a:r>
              <a:rPr lang="ko-KR" altLang="en-US" sz="1200" dirty="0" smtClean="0"/>
              <a:t> 등급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1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코드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95536" y="890896"/>
            <a:ext cx="6646892" cy="189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en-US" altLang="ko-KR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Telegram </a:t>
            </a: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메시지 전송</a:t>
            </a:r>
            <a:endParaRPr lang="en-US" altLang="ko-KR" sz="1385" b="1" kern="0" dirty="0" smtClean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92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사용법과 동일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받는 내용으로 전송에 성공했다는 결과를 받을 수 있음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   - Telegram Bot Father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를 통해 메시지를 전송해줄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Bot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   - URL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에 보낼 메시지 내용을 포함해서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로 전달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보낼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292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인코딩을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한 후 보내야 한글과 공백을 보낼 수 있음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92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22" y="3225527"/>
            <a:ext cx="8096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코드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54087" y="1006439"/>
            <a:ext cx="6646892" cy="35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조건 제어</a:t>
            </a:r>
            <a:endParaRPr lang="en-US" altLang="ko-KR" sz="1292" b="1" kern="0" dirty="0" smtClean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12" y="2575317"/>
            <a:ext cx="2707710" cy="799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893" y="5336569"/>
            <a:ext cx="3028950" cy="962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1827927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예상강수량의 </a:t>
            </a:r>
            <a:r>
              <a:rPr lang="en-US" altLang="ko-KR" sz="1400" dirty="0" smtClean="0"/>
              <a:t>%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40% </a:t>
            </a:r>
            <a:r>
              <a:rPr lang="ko-KR" altLang="en-US" sz="1400" dirty="0" smtClean="0"/>
              <a:t>이상일 경우 메시지를 전달함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197810"/>
            <a:ext cx="65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소스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453110"/>
            <a:ext cx="109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우산 조건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75895"/>
              </p:ext>
            </p:extLst>
          </p:nvPr>
        </p:nvGraphicFramePr>
        <p:xfrm>
          <a:off x="755577" y="4490102"/>
          <a:ext cx="7704855" cy="336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971"/>
                <a:gridCol w="1540971"/>
                <a:gridCol w="1540971"/>
                <a:gridCol w="1540971"/>
                <a:gridCol w="1540971"/>
              </a:tblGrid>
              <a:tr h="1778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등급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좋음</a:t>
                      </a:r>
                      <a:endParaRPr lang="ko-KR" sz="900" b="1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보통</a:t>
                      </a:r>
                      <a:endParaRPr lang="ko-KR" sz="9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나쁨</a:t>
                      </a:r>
                      <a:endParaRPr lang="ko-KR" sz="900" b="1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매우나쁨</a:t>
                      </a:r>
                      <a:endParaRPr lang="ko-KR" sz="900" b="1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  <a:tr h="1587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Grade </a:t>
                      </a:r>
                      <a:r>
                        <a:rPr lang="ko-KR" sz="1000" kern="100" dirty="0">
                          <a:effectLst/>
                        </a:rPr>
                        <a:t>값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5576" y="4091849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미세먼지와 </a:t>
            </a:r>
            <a:r>
              <a:rPr lang="ko-KR" altLang="en-US" sz="1400" dirty="0" err="1" smtClean="0"/>
              <a:t>초미세먼지의</a:t>
            </a:r>
            <a:r>
              <a:rPr lang="ko-KR" altLang="en-US" sz="1400" dirty="0" smtClean="0"/>
              <a:t> 등급으로 한 가지라도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나쁨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일 경우 메시지를 전달함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7535" y="4968681"/>
            <a:ext cx="65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소스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0462" y="369853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마스크 조건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t="8914"/>
          <a:stretch/>
        </p:blipFill>
        <p:spPr>
          <a:xfrm>
            <a:off x="755576" y="5418487"/>
            <a:ext cx="2295525" cy="7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12008" y="980728"/>
            <a:ext cx="6646892" cy="35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en-US" altLang="ko-KR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Java -&gt; batch -&gt; </a:t>
            </a: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윈도우 스케줄러</a:t>
            </a:r>
            <a:endParaRPr lang="en-US" altLang="ko-KR" sz="1385" b="1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0" y="3789040"/>
            <a:ext cx="3168352" cy="240233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494042" y="1628800"/>
            <a:ext cx="2565790" cy="1656184"/>
            <a:chOff x="494042" y="1628800"/>
            <a:chExt cx="2971194" cy="19442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09" y="1628800"/>
              <a:ext cx="2945127" cy="1944216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94042" y="2996952"/>
              <a:ext cx="297119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/>
          <p:cNvCxnSpPr>
            <a:stCxn id="13" idx="2"/>
          </p:cNvCxnSpPr>
          <p:nvPr/>
        </p:nvCxnSpPr>
        <p:spPr>
          <a:xfrm>
            <a:off x="1788192" y="3284984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622" y="2794263"/>
            <a:ext cx="3696539" cy="1724016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937757" y="3530257"/>
            <a:ext cx="792088" cy="25202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b="1" kern="0" spc="-150" dirty="0" smtClean="0">
                <a:ln w="1905"/>
                <a:latin typeface="맑은 고딕" pitchFamily="50" charset="-127"/>
                <a:ea typeface="맑은 고딕" pitchFamily="50" charset="-127"/>
              </a:rPr>
              <a:t>실행 화면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1354" y="827420"/>
            <a:ext cx="4100171" cy="1563812"/>
            <a:chOff x="1038225" y="2081213"/>
            <a:chExt cx="4100171" cy="15638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225" y="2081213"/>
              <a:ext cx="4100171" cy="15638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835696" y="2659759"/>
              <a:ext cx="1872208" cy="193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2008" y="8274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008" y="250419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3"/>
          </p:cNvCxnSpPr>
          <p:nvPr/>
        </p:nvCxnSpPr>
        <p:spPr>
          <a:xfrm flipV="1">
            <a:off x="3351033" y="1502554"/>
            <a:ext cx="222907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0152" y="1348665"/>
            <a:ext cx="179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출근 시간 설정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0" y="2688865"/>
            <a:ext cx="2618477" cy="37044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32145" y="5581846"/>
            <a:ext cx="439655" cy="151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43808" y="6093296"/>
            <a:ext cx="576064" cy="3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50" dirty="0" smtClean="0">
                <a:ln w="1905"/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000" b="1" kern="0" spc="-15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54087" y="1099033"/>
            <a:ext cx="6646892" cy="7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개발 목표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92" kern="0" dirty="0">
                <a:ln w="1905"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서비스 제공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92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67544" y="2036988"/>
            <a:ext cx="6646892" cy="132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92" kern="0" dirty="0">
                <a:ln w="1905"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Library, Open API</a:t>
            </a:r>
            <a:endParaRPr lang="en-US" altLang="ko-KR" sz="1292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개발 환경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(PC)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kern="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시스템 흐름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92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67544" y="3641674"/>
            <a:ext cx="6646892" cy="72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>
                <a:ln w="1905"/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292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67544" y="4581128"/>
            <a:ext cx="6646892" cy="7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실행 결과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92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292" kern="0" dirty="0">
                <a:ln w="1905"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실행 화면 </a:t>
            </a:r>
            <a:r>
              <a:rPr lang="ko-KR" altLang="en-US" sz="1400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캡처</a:t>
            </a:r>
            <a:r>
              <a:rPr lang="en-US" altLang="ko-KR" sz="1292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92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5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50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50" dirty="0" smtClean="0">
                <a:ln w="1905"/>
                <a:latin typeface="맑은 고딕" pitchFamily="50" charset="-127"/>
                <a:ea typeface="맑은 고딕" pitchFamily="50" charset="-127"/>
              </a:rPr>
              <a:t>개발 목표</a:t>
            </a:r>
            <a:r>
              <a:rPr lang="en-US" altLang="ko-KR" sz="2000" b="1" kern="0" spc="-15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kern="0" spc="-15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54087" y="1099033"/>
            <a:ext cx="8238986" cy="7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Open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를 사용해서 기상 상태를 받아온다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동네예보정보조회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대기오염정보조회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공공데이터포털</a:t>
            </a:r>
            <a:endParaRPr lang="ko-KR" altLang="en-US" sz="1400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37470" y="2276872"/>
            <a:ext cx="8238986" cy="7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>
                <a:ln w="1905"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Open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를 사용해서 채팅 플랫폼으로 전달한다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- Telegram</a:t>
            </a:r>
            <a:endParaRPr lang="ko-KR" altLang="en-US" sz="1400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67544" y="3544787"/>
            <a:ext cx="8238986" cy="74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>
                <a:ln w="1905"/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윈도우 스케줄러를 사용해서 출근시간에 작동하도록 한다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905"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Java -&gt; Batch File –&gt; Windows </a:t>
            </a:r>
            <a:r>
              <a:rPr lang="ko-KR" altLang="en-US" sz="1400" kern="0" dirty="0" smtClean="0">
                <a:ln w="1905"/>
                <a:latin typeface="맑은 고딕" pitchFamily="50" charset="-127"/>
                <a:ea typeface="맑은 고딕" pitchFamily="50" charset="-127"/>
              </a:rPr>
              <a:t>작업 스케줄러 등록</a:t>
            </a:r>
            <a:endParaRPr lang="ko-KR" altLang="en-US" sz="1400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5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r>
              <a:rPr lang="en-US" altLang="ko-KR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54087" y="1273888"/>
            <a:ext cx="2101689" cy="3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85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JSON-simple-1.1.1</a:t>
            </a:r>
            <a:endParaRPr lang="ko-KR" altLang="en-US" sz="1292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4104455" cy="3600400"/>
          </a:xfrm>
          <a:prstGeom prst="rect">
            <a:avLst/>
          </a:prstGeom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358743" y="1268760"/>
            <a:ext cx="2101689" cy="3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Telegram</a:t>
            </a:r>
            <a:endParaRPr lang="ko-KR" altLang="en-US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Telegram logo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7687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528" y="915624"/>
            <a:ext cx="1021569" cy="4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OpenAPI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5818"/>
            <a:ext cx="9144000" cy="2669366"/>
          </a:xfrm>
          <a:prstGeom prst="rect">
            <a:avLst/>
          </a:prstGeom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23528" y="1412776"/>
            <a:ext cx="8640960" cy="40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dirty="0"/>
              <a:t>하나의 웹 </a:t>
            </a:r>
            <a:r>
              <a:rPr lang="ko-KR" altLang="en-US" sz="1400" dirty="0" smtClean="0"/>
              <a:t>사이트에서 </a:t>
            </a:r>
            <a:r>
              <a:rPr lang="ko-KR" altLang="en-US" sz="1400" dirty="0"/>
              <a:t>가진 기능을 이용할 수 있도록 공개한 프로그래밍 인터페이스가 오픈 </a:t>
            </a:r>
            <a:r>
              <a:rPr lang="en-US" altLang="ko-KR" sz="1400" dirty="0"/>
              <a:t>API</a:t>
            </a:r>
            <a:r>
              <a:rPr lang="ko-KR" altLang="en-US" sz="1400" dirty="0"/>
              <a:t>이다</a:t>
            </a:r>
            <a:endParaRPr lang="en-US" altLang="ko-KR" sz="1400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528" y="915624"/>
            <a:ext cx="3600400" cy="4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1-1 </a:t>
            </a:r>
            <a:r>
              <a:rPr lang="en-US" altLang="ko-KR" sz="1500" b="1" kern="0" dirty="0" err="1" smtClean="0">
                <a:ln w="1905"/>
                <a:latin typeface="맑은 고딕" pitchFamily="50" charset="-127"/>
                <a:ea typeface="맑은 고딕" pitchFamily="50" charset="-127"/>
              </a:rPr>
              <a:t>OpenAPI</a:t>
            </a:r>
            <a:r>
              <a:rPr lang="en-US" altLang="ko-KR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440000"/>
            <a:ext cx="820201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528" y="937938"/>
            <a:ext cx="3600400" cy="3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>
                <a:ln w="1905"/>
                <a:latin typeface="맑은 고딕" pitchFamily="50" charset="-127"/>
              </a:rPr>
              <a:t>1-1 </a:t>
            </a:r>
            <a:r>
              <a:rPr lang="en-US" altLang="ko-KR" sz="1500" b="1" kern="0" dirty="0" err="1">
                <a:ln w="1905"/>
                <a:latin typeface="맑은 고딕" pitchFamily="50" charset="-127"/>
              </a:rPr>
              <a:t>OpenAPI</a:t>
            </a:r>
            <a:r>
              <a:rPr lang="en-US" altLang="ko-KR" sz="1500" b="1" kern="0" dirty="0">
                <a:ln w="1905"/>
                <a:latin typeface="맑은 고딕" pitchFamily="50" charset="-127"/>
              </a:rPr>
              <a:t> </a:t>
            </a:r>
            <a:r>
              <a:rPr lang="ko-KR" altLang="en-US" sz="1500" b="1" kern="0" dirty="0">
                <a:ln w="1905"/>
                <a:latin typeface="맑은 고딕" pitchFamily="50" charset="-127"/>
              </a:rPr>
              <a:t>정보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440000"/>
            <a:ext cx="78866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kern="0" spc="-138" dirty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개발 구성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528" y="937938"/>
            <a:ext cx="3600400" cy="3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b="1" kern="0" dirty="0">
                <a:ln w="1905"/>
                <a:latin typeface="맑은 고딕" pitchFamily="50" charset="-127"/>
              </a:rPr>
              <a:t>1-1 </a:t>
            </a:r>
            <a:r>
              <a:rPr lang="en-US" altLang="ko-KR" sz="1500" b="1" kern="0" dirty="0" err="1">
                <a:ln w="1905"/>
                <a:latin typeface="맑은 고딕" pitchFamily="50" charset="-127"/>
              </a:rPr>
              <a:t>OpenAPI</a:t>
            </a:r>
            <a:r>
              <a:rPr lang="en-US" altLang="ko-KR" sz="1500" b="1" kern="0" dirty="0">
                <a:ln w="1905"/>
                <a:latin typeface="맑은 고딕" pitchFamily="50" charset="-127"/>
              </a:rPr>
              <a:t> </a:t>
            </a:r>
            <a:r>
              <a:rPr lang="ko-KR" altLang="en-US" sz="1500" b="1" kern="0" dirty="0">
                <a:ln w="1905"/>
                <a:latin typeface="맑은 고딕" pitchFamily="50" charset="-127"/>
              </a:rPr>
              <a:t>정보</a:t>
            </a:r>
            <a:endParaRPr lang="en-US" altLang="ko-KR" sz="1500" b="1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792"/>
            <a:ext cx="3672408" cy="48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98D3B-30EE-458A-AE4A-3A7A7E6BEBB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12008" y="182603"/>
            <a:ext cx="4838865" cy="38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defRPr/>
            </a:pP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spc="-150" dirty="0" smtClean="0">
                <a:ln w="1905"/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2000" b="1" kern="0" spc="-138" dirty="0" smtClean="0">
                <a:ln w="1905"/>
                <a:latin typeface="맑은 고딕" pitchFamily="50" charset="-127"/>
                <a:ea typeface="맑은 고딕" pitchFamily="50" charset="-127"/>
              </a:rPr>
              <a:t> 구성</a:t>
            </a:r>
            <a:endParaRPr lang="ko-KR" altLang="en-US" sz="2000" b="1" kern="0" spc="-138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3528" y="908720"/>
            <a:ext cx="6646892" cy="3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132" tIns="39066" rIns="78132" bIns="39066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dirty="0" smtClean="0">
                <a:ln w="1905"/>
                <a:latin typeface="맑은 고딕" pitchFamily="50" charset="-127"/>
                <a:ea typeface="맑은 고딕" pitchFamily="50" charset="-127"/>
              </a:rPr>
              <a:t>윈도우 작업 스케줄러</a:t>
            </a:r>
            <a:endParaRPr lang="ko-KR" altLang="en-US" sz="1500" kern="0" dirty="0">
              <a:ln w="1905"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323528" y="1484784"/>
            <a:ext cx="81929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23285</TotalTime>
  <Words>455</Words>
  <Application>Microsoft Office PowerPoint</Application>
  <PresentationFormat>화면 슬라이드 쇼(4:3)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YoonGothic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User</cp:lastModifiedBy>
  <cp:revision>1205</cp:revision>
  <cp:lastPrinted>2019-01-08T07:50:47Z</cp:lastPrinted>
  <dcterms:created xsi:type="dcterms:W3CDTF">2015-03-02T09:35:11Z</dcterms:created>
  <dcterms:modified xsi:type="dcterms:W3CDTF">2019-04-18T04:57:57Z</dcterms:modified>
</cp:coreProperties>
</file>