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9" autoAdjust="0"/>
    <p:restoredTop sz="94618" autoAdjust="0"/>
  </p:normalViewPr>
  <p:slideViewPr>
    <p:cSldViewPr snapToGrid="0">
      <p:cViewPr varScale="1">
        <p:scale>
          <a:sx n="59" d="100"/>
          <a:sy n="59" d="100"/>
        </p:scale>
        <p:origin x="84" y="1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351B1-F314-47CA-AE53-D116F6C84319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D912A-C9F6-4FA3-97E1-4258CC3F67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108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F05B-39E8-4EE4-8BDC-50E5ED39DAAE}" type="datetimeFigureOut">
              <a:rPr lang="ko-KR" altLang="en-US" smtClean="0"/>
              <a:t>2021-10-01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7484-369C-466A-A26F-82C3207D07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9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F05B-39E8-4EE4-8BDC-50E5ED39DAAE}" type="datetimeFigureOut">
              <a:rPr lang="ko-KR" altLang="en-US" smtClean="0"/>
              <a:t>2021-10-01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7484-369C-466A-A26F-82C3207D07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44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F05B-39E8-4EE4-8BDC-50E5ED39DAAE}" type="datetimeFigureOut">
              <a:rPr lang="ko-KR" altLang="en-US" smtClean="0"/>
              <a:t>2021-10-01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7484-369C-466A-A26F-82C3207D07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8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F05B-39E8-4EE4-8BDC-50E5ED39DAAE}" type="datetimeFigureOut">
              <a:rPr lang="ko-KR" altLang="en-US" smtClean="0"/>
              <a:t>2021-10-01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7484-369C-466A-A26F-82C3207D07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3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F05B-39E8-4EE4-8BDC-50E5ED39DAAE}" type="datetimeFigureOut">
              <a:rPr lang="ko-KR" altLang="en-US" smtClean="0"/>
              <a:t>2021-10-01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7484-369C-466A-A26F-82C3207D07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2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F05B-39E8-4EE4-8BDC-50E5ED39DAAE}" type="datetimeFigureOut">
              <a:rPr lang="ko-KR" altLang="en-US" smtClean="0"/>
              <a:t>2021-10-01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7484-369C-466A-A26F-82C3207D07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F05B-39E8-4EE4-8BDC-50E5ED39DAAE}" type="datetimeFigureOut">
              <a:rPr lang="ko-KR" altLang="en-US" smtClean="0"/>
              <a:t>2021-10-01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7484-369C-466A-A26F-82C3207D07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35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F05B-39E8-4EE4-8BDC-50E5ED39DAAE}" type="datetimeFigureOut">
              <a:rPr lang="ko-KR" altLang="en-US" smtClean="0"/>
              <a:t>2021-10-01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7484-369C-466A-A26F-82C3207D07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52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F05B-39E8-4EE4-8BDC-50E5ED39DAAE}" type="datetimeFigureOut">
              <a:rPr lang="ko-KR" altLang="en-US" smtClean="0"/>
              <a:t>2021-10-01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7484-369C-466A-A26F-82C3207D07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2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F05B-39E8-4EE4-8BDC-50E5ED39DAAE}" type="datetimeFigureOut">
              <a:rPr lang="ko-KR" altLang="en-US" smtClean="0"/>
              <a:t>2021-10-01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7484-369C-466A-A26F-82C3207D07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056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F05B-39E8-4EE4-8BDC-50E5ED39DAAE}" type="datetimeFigureOut">
              <a:rPr lang="ko-KR" altLang="en-US" smtClean="0"/>
              <a:t>2021-10-01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7484-369C-466A-A26F-82C3207D07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57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3F05B-39E8-4EE4-8BDC-50E5ED39DAAE}" type="datetimeFigureOut">
              <a:rPr lang="ko-KR" altLang="en-US" smtClean="0"/>
              <a:t>2021-10-01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07484-369C-466A-A26F-82C3207D07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66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1456" y="438410"/>
            <a:ext cx="10597019" cy="450938"/>
          </a:xfrm>
        </p:spPr>
        <p:txBody>
          <a:bodyPr/>
          <a:lstStyle/>
          <a:p>
            <a:pPr algn="l"/>
            <a:r>
              <a:rPr lang="en-US" altLang="ko-KR" dirty="0" smtClean="0"/>
              <a:t>21. 09. 27(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01456" y="1097280"/>
            <a:ext cx="107416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지난 주에</a:t>
            </a:r>
            <a:r>
              <a:rPr lang="en-US" altLang="ko-KR" dirty="0"/>
              <a:t> </a:t>
            </a:r>
            <a:r>
              <a:rPr lang="ko-KR" altLang="en-US" dirty="0" smtClean="0"/>
              <a:t>완성한 </a:t>
            </a:r>
            <a:r>
              <a:rPr lang="en-US" altLang="ko-KR" dirty="0" smtClean="0"/>
              <a:t>MDS, PCA</a:t>
            </a:r>
            <a:r>
              <a:rPr lang="ko-KR" altLang="en-US" dirty="0" smtClean="0"/>
              <a:t>를 적용한 </a:t>
            </a:r>
            <a:r>
              <a:rPr lang="en-US" altLang="ko-KR" dirty="0" smtClean="0"/>
              <a:t>scatter plot </a:t>
            </a:r>
            <a:r>
              <a:rPr lang="ko-KR" altLang="en-US" dirty="0" smtClean="0"/>
              <a:t>그래프에서 파일 선택 기능을 삭제하고 고정 데이터를 삽입해야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파일 선택과 선택된 파일의 형식을 파악해서 데이터를 찍는 </a:t>
            </a:r>
            <a:r>
              <a:rPr lang="ko-KR" altLang="en-US" dirty="0" err="1" smtClean="0"/>
              <a:t>조건문을</a:t>
            </a:r>
            <a:r>
              <a:rPr lang="ko-KR" altLang="en-US" dirty="0" smtClean="0"/>
              <a:t> 삭제하고 하나의 파일을 고정해서 그 파일의 데이터만 띄울 수 있도록 코드를 수정했다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파일을 선택해서 불러오는 기능을 담당하던 </a:t>
            </a:r>
            <a:r>
              <a:rPr lang="en-US" altLang="ko-KR" dirty="0" err="1" smtClean="0"/>
              <a:t>processFile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 부분을 제거하고 </a:t>
            </a:r>
            <a:r>
              <a:rPr lang="en-US" altLang="ko-KR" dirty="0" smtClean="0"/>
              <a:t>d3.json</a:t>
            </a:r>
            <a:r>
              <a:rPr lang="ko-KR" altLang="en-US" dirty="0" smtClean="0"/>
              <a:t>을 활용해서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파일을 불러오도록 수정했다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71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701456" y="438410"/>
            <a:ext cx="10597019" cy="450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21. 09. 28(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456" y="1137542"/>
            <a:ext cx="105970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데이터를 다루는 과정을 보다 쉽게 보기 위해서 변수를 추가했다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- </a:t>
            </a:r>
            <a:r>
              <a:rPr lang="en-US" altLang="ko-KR" dirty="0" err="1" smtClean="0"/>
              <a:t>SepalLength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sLen</a:t>
            </a:r>
            <a:r>
              <a:rPr lang="en-US" altLang="ko-KR" dirty="0" smtClean="0"/>
              <a:t>[]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SepalWidth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SWd</a:t>
            </a:r>
            <a:r>
              <a:rPr lang="en-US" altLang="ko-KR" dirty="0" smtClean="0"/>
              <a:t>[]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petalLength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pLen</a:t>
            </a:r>
            <a:r>
              <a:rPr lang="en-US" altLang="ko-KR" dirty="0" smtClean="0"/>
              <a:t>[]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petalWidth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var</a:t>
            </a:r>
            <a:r>
              <a:rPr lang="en-US" altLang="ko-KR" dirty="0"/>
              <a:t> </a:t>
            </a:r>
            <a:r>
              <a:rPr lang="en-US" altLang="ko-KR" dirty="0" err="1" smtClean="0"/>
              <a:t>pWd</a:t>
            </a:r>
            <a:r>
              <a:rPr lang="en-US" altLang="ko-KR" dirty="0" smtClean="0"/>
              <a:t>[]</a:t>
            </a:r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또한 슬라이드바의 최소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최대값을 정하기 쉽게 다룰 수 있도록 변수를 추가했다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sLen_min</a:t>
            </a:r>
            <a:r>
              <a:rPr lang="en-US" altLang="ko-KR" dirty="0" smtClean="0"/>
              <a:t>;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/>
              <a:t>var</a:t>
            </a:r>
            <a:r>
              <a:rPr lang="en-US" altLang="ko-KR" dirty="0"/>
              <a:t> </a:t>
            </a:r>
            <a:r>
              <a:rPr lang="en-US" altLang="ko-KR" dirty="0" err="1"/>
              <a:t>sLen_max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/>
              <a:t>var</a:t>
            </a:r>
            <a:r>
              <a:rPr lang="en-US" altLang="ko-KR" dirty="0"/>
              <a:t> </a:t>
            </a:r>
            <a:r>
              <a:rPr lang="en-US" altLang="ko-KR" dirty="0" err="1"/>
              <a:t>sWd_min</a:t>
            </a:r>
            <a:r>
              <a:rPr lang="en-US" altLang="ko-KR" dirty="0"/>
              <a:t>;</a:t>
            </a:r>
          </a:p>
          <a:p>
            <a:r>
              <a:rPr lang="en-US" altLang="ko-KR" dirty="0" smtClean="0"/>
              <a:t> - </a:t>
            </a:r>
            <a:r>
              <a:rPr lang="en-US" altLang="ko-KR" dirty="0" err="1"/>
              <a:t>var</a:t>
            </a:r>
            <a:r>
              <a:rPr lang="en-US" altLang="ko-KR" dirty="0"/>
              <a:t> </a:t>
            </a:r>
            <a:r>
              <a:rPr lang="en-US" altLang="ko-KR" dirty="0" err="1"/>
              <a:t>sWd_max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/>
              <a:t>var</a:t>
            </a:r>
            <a:r>
              <a:rPr lang="en-US" altLang="ko-KR" dirty="0"/>
              <a:t> </a:t>
            </a:r>
            <a:r>
              <a:rPr lang="en-US" altLang="ko-KR" dirty="0" err="1"/>
              <a:t>pLen_min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/>
              <a:t>var</a:t>
            </a:r>
            <a:r>
              <a:rPr lang="en-US" altLang="ko-KR" dirty="0"/>
              <a:t> </a:t>
            </a:r>
            <a:r>
              <a:rPr lang="en-US" altLang="ko-KR" dirty="0" err="1"/>
              <a:t>pLen_max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/>
              <a:t>var</a:t>
            </a:r>
            <a:r>
              <a:rPr lang="en-US" altLang="ko-KR" dirty="0"/>
              <a:t> </a:t>
            </a:r>
            <a:r>
              <a:rPr lang="en-US" altLang="ko-KR" dirty="0" err="1"/>
              <a:t>pWd_min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/>
              <a:t>var</a:t>
            </a:r>
            <a:r>
              <a:rPr lang="en-US" altLang="ko-KR" dirty="0"/>
              <a:t> </a:t>
            </a:r>
            <a:r>
              <a:rPr lang="en-US" altLang="ko-KR" dirty="0" err="1"/>
              <a:t>pWd_max</a:t>
            </a:r>
            <a:r>
              <a:rPr lang="en-US" altLang="ko-KR" dirty="0" smtClean="0"/>
              <a:t>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778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701456" y="438410"/>
            <a:ext cx="10597019" cy="450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21. 09. 28(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1456" y="1137542"/>
            <a:ext cx="10597019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데이터를 담기 위한 새로운 배열에 값을 할당해줬다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- for</a:t>
            </a:r>
            <a:r>
              <a:rPr lang="en-US" altLang="ko-KR" dirty="0"/>
              <a:t> (</a:t>
            </a:r>
            <a:r>
              <a:rPr lang="en-US" altLang="ko-KR" dirty="0" err="1"/>
              <a:t>var</a:t>
            </a:r>
            <a:r>
              <a:rPr lang="en-US" altLang="ko-KR" dirty="0"/>
              <a:t> n1 = 0; n1 &lt; data2.length; n1++) {</a:t>
            </a:r>
          </a:p>
          <a:p>
            <a:r>
              <a:rPr lang="en-US" altLang="ko-KR" dirty="0"/>
              <a:t>                    </a:t>
            </a:r>
            <a:r>
              <a:rPr lang="en-US" altLang="ko-KR" dirty="0" err="1"/>
              <a:t>sLen.push</a:t>
            </a:r>
            <a:r>
              <a:rPr lang="en-US" altLang="ko-KR" dirty="0"/>
              <a:t>(data2[n1][0]);</a:t>
            </a:r>
          </a:p>
          <a:p>
            <a:r>
              <a:rPr lang="en-US" altLang="ko-KR" dirty="0"/>
              <a:t>                } </a:t>
            </a:r>
            <a:r>
              <a:rPr lang="en-US" altLang="ko-KR" i="1" dirty="0"/>
              <a:t>//sepal Length array</a:t>
            </a:r>
            <a:endParaRPr lang="en-US" altLang="ko-KR" dirty="0"/>
          </a:p>
          <a:p>
            <a:r>
              <a:rPr lang="en-US" altLang="ko-KR" dirty="0" smtClean="0"/>
              <a:t> - for</a:t>
            </a:r>
            <a:r>
              <a:rPr lang="en-US" altLang="ko-KR" dirty="0"/>
              <a:t> (</a:t>
            </a:r>
            <a:r>
              <a:rPr lang="en-US" altLang="ko-KR" dirty="0" err="1"/>
              <a:t>var</a:t>
            </a:r>
            <a:r>
              <a:rPr lang="en-US" altLang="ko-KR" dirty="0"/>
              <a:t> n2 = 0; n2 &lt; data2.length; n2++) {</a:t>
            </a:r>
          </a:p>
          <a:p>
            <a:r>
              <a:rPr lang="en-US" altLang="ko-KR" dirty="0"/>
              <a:t>                    </a:t>
            </a:r>
            <a:r>
              <a:rPr lang="en-US" altLang="ko-KR" dirty="0" err="1"/>
              <a:t>sWd.push</a:t>
            </a:r>
            <a:r>
              <a:rPr lang="en-US" altLang="ko-KR" dirty="0"/>
              <a:t>(data2[n2][1]);</a:t>
            </a:r>
          </a:p>
          <a:p>
            <a:r>
              <a:rPr lang="en-US" altLang="ko-KR" dirty="0"/>
              <a:t>                } </a:t>
            </a:r>
            <a:r>
              <a:rPr lang="en-US" altLang="ko-KR" i="1" dirty="0"/>
              <a:t>//sepal width array</a:t>
            </a:r>
            <a:endParaRPr lang="en-US" altLang="ko-KR" dirty="0"/>
          </a:p>
          <a:p>
            <a:r>
              <a:rPr lang="en-US" altLang="ko-KR" dirty="0" smtClean="0"/>
              <a:t> - for</a:t>
            </a:r>
            <a:r>
              <a:rPr lang="en-US" altLang="ko-KR" dirty="0"/>
              <a:t> (</a:t>
            </a:r>
            <a:r>
              <a:rPr lang="en-US" altLang="ko-KR" dirty="0" err="1"/>
              <a:t>var</a:t>
            </a:r>
            <a:r>
              <a:rPr lang="en-US" altLang="ko-KR" dirty="0"/>
              <a:t> n3 = 0; n3 &lt; data2.length; n3++) {</a:t>
            </a:r>
          </a:p>
          <a:p>
            <a:r>
              <a:rPr lang="en-US" altLang="ko-KR" dirty="0"/>
              <a:t>                    </a:t>
            </a:r>
            <a:r>
              <a:rPr lang="en-US" altLang="ko-KR" dirty="0" err="1"/>
              <a:t>pLen.push</a:t>
            </a:r>
            <a:r>
              <a:rPr lang="en-US" altLang="ko-KR" dirty="0"/>
              <a:t>(data2[n3][2]);</a:t>
            </a:r>
          </a:p>
          <a:p>
            <a:r>
              <a:rPr lang="en-US" altLang="ko-KR" dirty="0"/>
              <a:t>                } </a:t>
            </a:r>
            <a:r>
              <a:rPr lang="en-US" altLang="ko-KR" i="1" dirty="0"/>
              <a:t>//petal length array</a:t>
            </a:r>
            <a:endParaRPr lang="en-US" altLang="ko-KR" dirty="0"/>
          </a:p>
          <a:p>
            <a:r>
              <a:rPr lang="en-US" altLang="ko-KR" dirty="0" smtClean="0"/>
              <a:t> - for</a:t>
            </a:r>
            <a:r>
              <a:rPr lang="en-US" altLang="ko-KR" dirty="0"/>
              <a:t> (</a:t>
            </a:r>
            <a:r>
              <a:rPr lang="en-US" altLang="ko-KR" dirty="0" err="1"/>
              <a:t>var</a:t>
            </a:r>
            <a:r>
              <a:rPr lang="en-US" altLang="ko-KR" dirty="0"/>
              <a:t> n4 = 0; n4 &lt; data2.length; n4++) {</a:t>
            </a:r>
          </a:p>
          <a:p>
            <a:r>
              <a:rPr lang="en-US" altLang="ko-KR" dirty="0"/>
              <a:t>                    </a:t>
            </a:r>
            <a:r>
              <a:rPr lang="en-US" altLang="ko-KR" dirty="0" err="1"/>
              <a:t>pWd.push</a:t>
            </a:r>
            <a:r>
              <a:rPr lang="en-US" altLang="ko-KR" dirty="0"/>
              <a:t>(data2[n4][3]);</a:t>
            </a:r>
          </a:p>
          <a:p>
            <a:r>
              <a:rPr lang="en-US" altLang="ko-KR" dirty="0"/>
              <a:t>                } </a:t>
            </a:r>
            <a:r>
              <a:rPr lang="en-US" altLang="ko-KR" i="1" dirty="0"/>
              <a:t>//petal width </a:t>
            </a:r>
            <a:r>
              <a:rPr lang="en-US" altLang="ko-KR" i="1" dirty="0" smtClean="0"/>
              <a:t>array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871" y="1895065"/>
            <a:ext cx="3819525" cy="419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870" y="2766067"/>
            <a:ext cx="3819525" cy="371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870" y="3647949"/>
            <a:ext cx="3819525" cy="390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1870" y="4503227"/>
            <a:ext cx="3819525" cy="361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오른쪽 화살표 10"/>
          <p:cNvSpPr/>
          <p:nvPr/>
        </p:nvSpPr>
        <p:spPr>
          <a:xfrm>
            <a:off x="5759437" y="1999840"/>
            <a:ext cx="770709" cy="209550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5759435" y="2847029"/>
            <a:ext cx="770709" cy="209550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>
            <a:off x="5759437" y="3711783"/>
            <a:ext cx="770709" cy="209550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5759435" y="4558972"/>
            <a:ext cx="770709" cy="209550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718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701456" y="438410"/>
            <a:ext cx="10597019" cy="450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21. 09. 28(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9285" y="1638584"/>
            <a:ext cx="4850258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sLen_min</a:t>
            </a:r>
            <a:r>
              <a:rPr lang="en-US" altLang="ko-KR" dirty="0">
                <a:latin typeface="Consolas" panose="020B0609020204030204" pitchFamily="49" charset="0"/>
              </a:rPr>
              <a:t> = </a:t>
            </a:r>
            <a:r>
              <a:rPr lang="en-US" altLang="ko-KR" dirty="0" err="1">
                <a:latin typeface="Consolas" panose="020B0609020204030204" pitchFamily="49" charset="0"/>
              </a:rPr>
              <a:t>Math.min.apply</a:t>
            </a:r>
            <a:r>
              <a:rPr lang="en-US" altLang="ko-KR" dirty="0">
                <a:latin typeface="Consolas" panose="020B0609020204030204" pitchFamily="49" charset="0"/>
              </a:rPr>
              <a:t>(null, </a:t>
            </a:r>
            <a:r>
              <a:rPr lang="en-US" altLang="ko-KR" dirty="0" err="1">
                <a:latin typeface="Consolas" panose="020B0609020204030204" pitchFamily="49" charset="0"/>
              </a:rPr>
              <a:t>sLen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 err="1" smtClean="0">
                <a:latin typeface="Consolas" panose="020B0609020204030204" pitchFamily="49" charset="0"/>
              </a:rPr>
              <a:t>sLen_max</a:t>
            </a:r>
            <a:r>
              <a:rPr lang="en-US" altLang="ko-KR" dirty="0">
                <a:latin typeface="Consolas" panose="020B0609020204030204" pitchFamily="49" charset="0"/>
              </a:rPr>
              <a:t> = </a:t>
            </a:r>
            <a:r>
              <a:rPr lang="en-US" altLang="ko-KR" dirty="0" err="1">
                <a:latin typeface="Consolas" panose="020B0609020204030204" pitchFamily="49" charset="0"/>
              </a:rPr>
              <a:t>Math.max.apply</a:t>
            </a:r>
            <a:r>
              <a:rPr lang="en-US" altLang="ko-KR" dirty="0">
                <a:latin typeface="Consolas" panose="020B0609020204030204" pitchFamily="49" charset="0"/>
              </a:rPr>
              <a:t>(null, </a:t>
            </a:r>
            <a:r>
              <a:rPr lang="en-US" altLang="ko-KR" dirty="0" err="1">
                <a:latin typeface="Consolas" panose="020B0609020204030204" pitchFamily="49" charset="0"/>
              </a:rPr>
              <a:t>sLen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 err="1" smtClean="0">
                <a:latin typeface="Consolas" panose="020B0609020204030204" pitchFamily="49" charset="0"/>
              </a:rPr>
              <a:t>sWd_min</a:t>
            </a:r>
            <a:r>
              <a:rPr lang="en-US" altLang="ko-KR" dirty="0">
                <a:latin typeface="Consolas" panose="020B0609020204030204" pitchFamily="49" charset="0"/>
              </a:rPr>
              <a:t> = </a:t>
            </a:r>
            <a:r>
              <a:rPr lang="en-US" altLang="ko-KR" dirty="0" err="1">
                <a:latin typeface="Consolas" panose="020B0609020204030204" pitchFamily="49" charset="0"/>
              </a:rPr>
              <a:t>Math.min.apply</a:t>
            </a:r>
            <a:r>
              <a:rPr lang="en-US" altLang="ko-KR" dirty="0">
                <a:latin typeface="Consolas" panose="020B0609020204030204" pitchFamily="49" charset="0"/>
              </a:rPr>
              <a:t>(null, </a:t>
            </a:r>
            <a:r>
              <a:rPr lang="en-US" altLang="ko-KR" dirty="0" err="1">
                <a:latin typeface="Consolas" panose="020B0609020204030204" pitchFamily="49" charset="0"/>
              </a:rPr>
              <a:t>sWd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 err="1" smtClean="0">
                <a:latin typeface="Consolas" panose="020B0609020204030204" pitchFamily="49" charset="0"/>
              </a:rPr>
              <a:t>sWd_max</a:t>
            </a:r>
            <a:r>
              <a:rPr lang="en-US" altLang="ko-KR" dirty="0">
                <a:latin typeface="Consolas" panose="020B0609020204030204" pitchFamily="49" charset="0"/>
              </a:rPr>
              <a:t> = </a:t>
            </a:r>
            <a:r>
              <a:rPr lang="en-US" altLang="ko-KR" dirty="0" err="1">
                <a:latin typeface="Consolas" panose="020B0609020204030204" pitchFamily="49" charset="0"/>
              </a:rPr>
              <a:t>Math.max.apply</a:t>
            </a:r>
            <a:r>
              <a:rPr lang="en-US" altLang="ko-KR" dirty="0">
                <a:latin typeface="Consolas" panose="020B0609020204030204" pitchFamily="49" charset="0"/>
              </a:rPr>
              <a:t>(null, </a:t>
            </a:r>
            <a:r>
              <a:rPr lang="en-US" altLang="ko-KR" dirty="0" err="1">
                <a:latin typeface="Consolas" panose="020B0609020204030204" pitchFamily="49" charset="0"/>
              </a:rPr>
              <a:t>sWd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 err="1" smtClean="0">
                <a:latin typeface="Consolas" panose="020B0609020204030204" pitchFamily="49" charset="0"/>
              </a:rPr>
              <a:t>pLen_min</a:t>
            </a:r>
            <a:r>
              <a:rPr lang="en-US" altLang="ko-KR" dirty="0">
                <a:latin typeface="Consolas" panose="020B0609020204030204" pitchFamily="49" charset="0"/>
              </a:rPr>
              <a:t> = </a:t>
            </a:r>
            <a:r>
              <a:rPr lang="en-US" altLang="ko-KR" dirty="0" err="1">
                <a:latin typeface="Consolas" panose="020B0609020204030204" pitchFamily="49" charset="0"/>
              </a:rPr>
              <a:t>Math.min.apply</a:t>
            </a:r>
            <a:r>
              <a:rPr lang="en-US" altLang="ko-KR" dirty="0">
                <a:latin typeface="Consolas" panose="020B0609020204030204" pitchFamily="49" charset="0"/>
              </a:rPr>
              <a:t>(null, </a:t>
            </a:r>
            <a:r>
              <a:rPr lang="en-US" altLang="ko-KR" dirty="0" err="1">
                <a:latin typeface="Consolas" panose="020B0609020204030204" pitchFamily="49" charset="0"/>
              </a:rPr>
              <a:t>pLen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 err="1" smtClean="0">
                <a:latin typeface="Consolas" panose="020B0609020204030204" pitchFamily="49" charset="0"/>
              </a:rPr>
              <a:t>pLen_max</a:t>
            </a:r>
            <a:r>
              <a:rPr lang="en-US" altLang="ko-KR" dirty="0">
                <a:latin typeface="Consolas" panose="020B0609020204030204" pitchFamily="49" charset="0"/>
              </a:rPr>
              <a:t> = </a:t>
            </a:r>
            <a:r>
              <a:rPr lang="en-US" altLang="ko-KR" dirty="0" err="1">
                <a:latin typeface="Consolas" panose="020B0609020204030204" pitchFamily="49" charset="0"/>
              </a:rPr>
              <a:t>Math.max.apply</a:t>
            </a:r>
            <a:r>
              <a:rPr lang="en-US" altLang="ko-KR" dirty="0">
                <a:latin typeface="Consolas" panose="020B0609020204030204" pitchFamily="49" charset="0"/>
              </a:rPr>
              <a:t>(null, </a:t>
            </a:r>
            <a:r>
              <a:rPr lang="en-US" altLang="ko-KR" dirty="0" err="1">
                <a:latin typeface="Consolas" panose="020B0609020204030204" pitchFamily="49" charset="0"/>
              </a:rPr>
              <a:t>pLen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 err="1" smtClean="0">
                <a:latin typeface="Consolas" panose="020B0609020204030204" pitchFamily="49" charset="0"/>
              </a:rPr>
              <a:t>pWd_min</a:t>
            </a:r>
            <a:r>
              <a:rPr lang="en-US" altLang="ko-KR" dirty="0">
                <a:latin typeface="Consolas" panose="020B0609020204030204" pitchFamily="49" charset="0"/>
              </a:rPr>
              <a:t> = </a:t>
            </a:r>
            <a:r>
              <a:rPr lang="en-US" altLang="ko-KR" dirty="0" err="1">
                <a:latin typeface="Consolas" panose="020B0609020204030204" pitchFamily="49" charset="0"/>
              </a:rPr>
              <a:t>Math.min.apply</a:t>
            </a:r>
            <a:r>
              <a:rPr lang="en-US" altLang="ko-KR" dirty="0">
                <a:latin typeface="Consolas" panose="020B0609020204030204" pitchFamily="49" charset="0"/>
              </a:rPr>
              <a:t>(null, </a:t>
            </a:r>
            <a:r>
              <a:rPr lang="en-US" altLang="ko-KR" dirty="0" err="1">
                <a:latin typeface="Consolas" panose="020B0609020204030204" pitchFamily="49" charset="0"/>
              </a:rPr>
              <a:t>pWd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200000"/>
              </a:lnSpc>
            </a:pPr>
            <a:r>
              <a:rPr lang="en-US" altLang="ko-KR" dirty="0" err="1" smtClean="0">
                <a:latin typeface="Consolas" panose="020B0609020204030204" pitchFamily="49" charset="0"/>
              </a:rPr>
              <a:t>pWd_max</a:t>
            </a:r>
            <a:r>
              <a:rPr lang="en-US" altLang="ko-KR" dirty="0">
                <a:latin typeface="Consolas" panose="020B0609020204030204" pitchFamily="49" charset="0"/>
              </a:rPr>
              <a:t> = </a:t>
            </a:r>
            <a:r>
              <a:rPr lang="en-US" altLang="ko-KR" dirty="0" err="1">
                <a:latin typeface="Consolas" panose="020B0609020204030204" pitchFamily="49" charset="0"/>
              </a:rPr>
              <a:t>Math.max.apply</a:t>
            </a:r>
            <a:r>
              <a:rPr lang="en-US" altLang="ko-KR" dirty="0">
                <a:latin typeface="Consolas" panose="020B0609020204030204" pitchFamily="49" charset="0"/>
              </a:rPr>
              <a:t>(null, </a:t>
            </a:r>
            <a:r>
              <a:rPr lang="en-US" altLang="ko-KR" dirty="0" err="1">
                <a:latin typeface="Consolas" panose="020B0609020204030204" pitchFamily="49" charset="0"/>
              </a:rPr>
              <a:t>pWd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456" y="1079300"/>
            <a:ext cx="1059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en-US" altLang="ko-KR" dirty="0" err="1" smtClean="0"/>
              <a:t>Math.min</a:t>
            </a:r>
            <a:r>
              <a:rPr lang="en-US" altLang="ko-KR" dirty="0" smtClean="0"/>
              <a:t>(or max).apply(null, 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을 통해 최소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최대값을 할당했다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214" y="1638584"/>
            <a:ext cx="1664426" cy="45243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오른쪽 화살표 7"/>
          <p:cNvSpPr/>
          <p:nvPr/>
        </p:nvSpPr>
        <p:spPr>
          <a:xfrm>
            <a:off x="6698524" y="3646626"/>
            <a:ext cx="770709" cy="508230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943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045" y="3503145"/>
            <a:ext cx="1806613" cy="24143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부제목 2"/>
          <p:cNvSpPr txBox="1">
            <a:spLocks/>
          </p:cNvSpPr>
          <p:nvPr/>
        </p:nvSpPr>
        <p:spPr>
          <a:xfrm>
            <a:off x="701456" y="438410"/>
            <a:ext cx="10597019" cy="450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21. 09. 28(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1455" y="2156445"/>
            <a:ext cx="10597019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Select </a:t>
            </a:r>
            <a:r>
              <a:rPr lang="ko-KR" altLang="en-US" dirty="0" smtClean="0"/>
              <a:t>박스의 </a:t>
            </a:r>
            <a:r>
              <a:rPr lang="en-US" altLang="ko-KR" dirty="0" err="1" smtClean="0"/>
              <a:t>onchange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이벤트에 따라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값을 받을 수 있도록 코드를 추가했다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&lt;</a:t>
            </a:r>
            <a:r>
              <a:rPr lang="en-US" altLang="ko-KR" dirty="0"/>
              <a:t>select id="mod" </a:t>
            </a:r>
            <a:r>
              <a:rPr lang="en-US" altLang="ko-KR" dirty="0" err="1"/>
              <a:t>onchange</a:t>
            </a:r>
            <a:r>
              <a:rPr lang="en-US" altLang="ko-KR" dirty="0"/>
              <a:t>="</a:t>
            </a:r>
            <a:r>
              <a:rPr lang="en-US" altLang="ko-KR" dirty="0" err="1"/>
              <a:t>changeMod</a:t>
            </a:r>
            <a:r>
              <a:rPr lang="en-US" altLang="ko-KR" dirty="0"/>
              <a:t>()"&gt;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-&gt; d3.json()</a:t>
            </a:r>
            <a:r>
              <a:rPr lang="ko-KR" altLang="en-US" dirty="0" smtClean="0"/>
              <a:t>내부와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changeMod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내부에 </a:t>
            </a:r>
            <a:r>
              <a:rPr lang="en-US" altLang="ko-KR" dirty="0" err="1"/>
              <a:t>var</a:t>
            </a:r>
            <a:r>
              <a:rPr lang="en-US" altLang="ko-KR" dirty="0"/>
              <a:t> mod = 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("mod</a:t>
            </a:r>
            <a:r>
              <a:rPr lang="en-US" altLang="ko-KR" dirty="0" smtClean="0"/>
              <a:t>"); </a:t>
            </a:r>
            <a:r>
              <a:rPr lang="ko-KR" altLang="en-US" dirty="0" smtClean="0"/>
              <a:t>를 </a:t>
            </a:r>
            <a:endParaRPr lang="en-US" altLang="ko-KR" dirty="0" smtClean="0"/>
          </a:p>
          <a:p>
            <a:r>
              <a:rPr lang="ko-KR" altLang="en-US" dirty="0" smtClean="0"/>
              <a:t>추가해서 </a:t>
            </a:r>
            <a:r>
              <a:rPr lang="en-US" altLang="ko-KR" dirty="0" smtClean="0"/>
              <a:t>mod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를 받을 수 있도록 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5635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701456" y="438410"/>
            <a:ext cx="10597019" cy="450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21. 09. 28(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455" y="889348"/>
            <a:ext cx="10597019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어제 제출한 </a:t>
            </a:r>
            <a:r>
              <a:rPr lang="en-US" altLang="ko-KR" dirty="0" smtClean="0"/>
              <a:t>PCA, MDS</a:t>
            </a:r>
            <a:r>
              <a:rPr lang="ko-KR" altLang="en-US" dirty="0" smtClean="0"/>
              <a:t>자료에 도메인으로 접속했을 시 생기는 오류의 해결과 </a:t>
            </a:r>
            <a:r>
              <a:rPr lang="en-US" altLang="ko-KR" dirty="0" err="1" smtClean="0"/>
              <a:t>mouseover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자료에 추가해야 할 기능이 생겼다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PCA, MDS</a:t>
            </a:r>
            <a:r>
              <a:rPr lang="ko-KR" altLang="en-US" dirty="0" smtClean="0"/>
              <a:t>자료를 도메인 주소로 연결했을 때 </a:t>
            </a:r>
            <a:r>
              <a:rPr lang="en-US" altLang="ko-KR" dirty="0" err="1" smtClean="0"/>
              <a:t>druidJs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자료가 </a:t>
            </a:r>
            <a:r>
              <a:rPr lang="en-US" altLang="ko-KR" dirty="0" smtClean="0"/>
              <a:t>CSP</a:t>
            </a:r>
            <a:r>
              <a:rPr lang="ko-KR" altLang="en-US" dirty="0" smtClean="0"/>
              <a:t>보안 설정에 의해 오류가 생겨 정상적으로 출력이 되지 않는 것을 확인할 수 있었다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mouseover</a:t>
            </a:r>
            <a:r>
              <a:rPr lang="ko-KR" altLang="en-US" dirty="0" smtClean="0"/>
              <a:t>자료에 수정할 내용은 </a:t>
            </a:r>
            <a:r>
              <a:rPr lang="en-US" altLang="ko-KR" dirty="0" err="1" smtClean="0"/>
              <a:t>svg</a:t>
            </a:r>
            <a:r>
              <a:rPr lang="ko-KR" altLang="en-US" dirty="0" smtClean="0"/>
              <a:t>사이즈 확대와 마우스 클릭 이벤트 추가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 마우스 오버 시에 </a:t>
            </a:r>
            <a:r>
              <a:rPr lang="ko-KR" altLang="en-US" dirty="0" err="1" smtClean="0"/>
              <a:t>툴팁이</a:t>
            </a:r>
            <a:r>
              <a:rPr lang="ko-KR" altLang="en-US" dirty="0" smtClean="0"/>
              <a:t> 보였다 안보였다 하는 현상을 고쳐야 하는 것이다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mouseover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자료 먼저 진행하기로 하였고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툴팁이</a:t>
            </a:r>
            <a:r>
              <a:rPr lang="ko-KR" altLang="en-US" dirty="0" smtClean="0"/>
              <a:t> 보였다 안보였다 하는 현상부터 수정을 시도했다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애니메이션 제거를 위해 </a:t>
            </a:r>
            <a:r>
              <a:rPr lang="en-US" altLang="ko-KR" dirty="0" smtClean="0"/>
              <a:t>.transition()</a:t>
            </a:r>
            <a:r>
              <a:rPr lang="ko-KR" altLang="en-US" dirty="0" smtClean="0"/>
              <a:t>을 제거하였다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- </a:t>
            </a:r>
            <a:r>
              <a:rPr lang="en-US" altLang="ko-KR" dirty="0" err="1" smtClean="0"/>
              <a:t>mouseover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mouseenter</a:t>
            </a:r>
            <a:r>
              <a:rPr lang="ko-KR" altLang="en-US" dirty="0" smtClean="0"/>
              <a:t>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mouseout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mouseleave</a:t>
            </a:r>
            <a:r>
              <a:rPr lang="ko-KR" altLang="en-US" dirty="0" smtClean="0"/>
              <a:t>로 수정하였다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9690" y="4645302"/>
            <a:ext cx="5460274" cy="20928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 smtClean="0">
                <a:latin typeface="Consolas" panose="020B0609020204030204" pitchFamily="49" charset="0"/>
              </a:rPr>
              <a:t>.on("</a:t>
            </a:r>
            <a:r>
              <a:rPr lang="en-US" altLang="ko-KR" sz="1300" dirty="0" err="1" smtClean="0">
                <a:latin typeface="Consolas" panose="020B0609020204030204" pitchFamily="49" charset="0"/>
              </a:rPr>
              <a:t>mouseenter</a:t>
            </a:r>
            <a:r>
              <a:rPr lang="en-US" altLang="ko-KR" sz="1300" dirty="0" smtClean="0">
                <a:latin typeface="Consolas" panose="020B0609020204030204" pitchFamily="49" charset="0"/>
              </a:rPr>
              <a:t>", </a:t>
            </a:r>
            <a:r>
              <a:rPr lang="en-US" altLang="ko-KR" sz="1300" i="1" dirty="0" smtClean="0">
                <a:latin typeface="Consolas" panose="020B0609020204030204" pitchFamily="49" charset="0"/>
              </a:rPr>
              <a:t>function</a:t>
            </a:r>
            <a:r>
              <a:rPr lang="en-US" altLang="ko-KR" sz="1300" dirty="0" smtClean="0">
                <a:latin typeface="Consolas" panose="020B0609020204030204" pitchFamily="49" charset="0"/>
              </a:rPr>
              <a:t>(d) {</a:t>
            </a: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300" dirty="0" err="1" smtClean="0">
                <a:latin typeface="Consolas" panose="020B0609020204030204" pitchFamily="49" charset="0"/>
              </a:rPr>
              <a:t>tooltip.style</a:t>
            </a:r>
            <a:r>
              <a:rPr lang="en-US" altLang="ko-KR" sz="1300" dirty="0" smtClean="0">
                <a:latin typeface="Consolas" panose="020B0609020204030204" pitchFamily="49" charset="0"/>
              </a:rPr>
              <a:t>("opacity", 1)</a:t>
            </a: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                    .text("name : " + d.name + "\n" + "</a:t>
            </a:r>
            <a:r>
              <a:rPr lang="en-US" altLang="ko-KR" sz="1300" dirty="0" err="1" smtClean="0">
                <a:latin typeface="Consolas" panose="020B0609020204030204" pitchFamily="49" charset="0"/>
              </a:rPr>
              <a:t>hp</a:t>
            </a:r>
            <a:r>
              <a:rPr lang="en-US" altLang="ko-KR" sz="1300" dirty="0" smtClean="0">
                <a:latin typeface="Consolas" panose="020B0609020204030204" pitchFamily="49" charset="0"/>
              </a:rPr>
              <a:t> : " + </a:t>
            </a:r>
            <a:r>
              <a:rPr lang="en-US" altLang="ko-KR" sz="1300" dirty="0" err="1" smtClean="0">
                <a:latin typeface="Consolas" panose="020B0609020204030204" pitchFamily="49" charset="0"/>
              </a:rPr>
              <a:t>d.hp</a:t>
            </a:r>
            <a:r>
              <a:rPr lang="en-US" altLang="ko-KR" sz="1300" dirty="0" smtClean="0">
                <a:latin typeface="Consolas" panose="020B0609020204030204" pitchFamily="49" charset="0"/>
              </a:rPr>
              <a:t> + "\n" + "speed : " + </a:t>
            </a:r>
            <a:r>
              <a:rPr lang="en-US" altLang="ko-KR" sz="1300" dirty="0" err="1" smtClean="0">
                <a:latin typeface="Consolas" panose="020B0609020204030204" pitchFamily="49" charset="0"/>
              </a:rPr>
              <a:t>d.speed</a:t>
            </a:r>
            <a:r>
              <a:rPr lang="en-US" altLang="ko-KR" sz="1300" dirty="0" smtClean="0">
                <a:latin typeface="Consolas" panose="020B0609020204030204" pitchFamily="49" charset="0"/>
              </a:rPr>
              <a:t> + "\n" + "attack : " + </a:t>
            </a:r>
            <a:r>
              <a:rPr lang="en-US" altLang="ko-KR" sz="1300" dirty="0" err="1" smtClean="0">
                <a:latin typeface="Consolas" panose="020B0609020204030204" pitchFamily="49" charset="0"/>
              </a:rPr>
              <a:t>d.attck</a:t>
            </a:r>
            <a:r>
              <a:rPr lang="en-US" altLang="ko-KR" sz="1300" dirty="0" smtClean="0">
                <a:latin typeface="Consolas" panose="020B0609020204030204" pitchFamily="49" charset="0"/>
              </a:rPr>
              <a:t> + "\n" + "defense : " + </a:t>
            </a:r>
            <a:r>
              <a:rPr lang="en-US" altLang="ko-KR" sz="1300" dirty="0" err="1" smtClean="0">
                <a:latin typeface="Consolas" panose="020B0609020204030204" pitchFamily="49" charset="0"/>
              </a:rPr>
              <a:t>d.defense</a:t>
            </a:r>
            <a:r>
              <a:rPr lang="en-US" altLang="ko-KR" sz="1300" dirty="0" smtClean="0">
                <a:latin typeface="Consolas" panose="020B0609020204030204" pitchFamily="49" charset="0"/>
              </a:rPr>
              <a:t> + "\n" + "</a:t>
            </a:r>
            <a:r>
              <a:rPr lang="en-US" altLang="ko-KR" sz="1300" dirty="0" err="1" smtClean="0">
                <a:latin typeface="Consolas" panose="020B0609020204030204" pitchFamily="49" charset="0"/>
              </a:rPr>
              <a:t>sp_attack</a:t>
            </a:r>
            <a:r>
              <a:rPr lang="en-US" altLang="ko-KR" sz="1300" dirty="0" smtClean="0">
                <a:latin typeface="Consolas" panose="020B0609020204030204" pitchFamily="49" charset="0"/>
              </a:rPr>
              <a:t> : " + </a:t>
            </a:r>
            <a:r>
              <a:rPr lang="en-US" altLang="ko-KR" sz="1300" dirty="0" err="1" smtClean="0">
                <a:latin typeface="Consolas" panose="020B0609020204030204" pitchFamily="49" charset="0"/>
              </a:rPr>
              <a:t>d.sp_attack</a:t>
            </a:r>
            <a:r>
              <a:rPr lang="en-US" altLang="ko-KR" sz="1300" dirty="0" smtClean="0">
                <a:latin typeface="Consolas" panose="020B0609020204030204" pitchFamily="49" charset="0"/>
              </a:rPr>
              <a:t> + "\n" + "</a:t>
            </a:r>
            <a:r>
              <a:rPr lang="en-US" altLang="ko-KR" sz="1300" dirty="0" err="1" smtClean="0">
                <a:latin typeface="Consolas" panose="020B0609020204030204" pitchFamily="49" charset="0"/>
              </a:rPr>
              <a:t>sp_defense</a:t>
            </a:r>
            <a:r>
              <a:rPr lang="en-US" altLang="ko-KR" sz="1300" dirty="0" smtClean="0">
                <a:latin typeface="Consolas" panose="020B0609020204030204" pitchFamily="49" charset="0"/>
              </a:rPr>
              <a:t> : " + </a:t>
            </a:r>
            <a:r>
              <a:rPr lang="en-US" altLang="ko-KR" sz="1300" dirty="0" err="1" smtClean="0">
                <a:latin typeface="Consolas" panose="020B0609020204030204" pitchFamily="49" charset="0"/>
              </a:rPr>
              <a:t>d.sp_defense</a:t>
            </a:r>
            <a:r>
              <a:rPr lang="en-US" altLang="ko-KR" sz="1300" dirty="0" smtClean="0">
                <a:latin typeface="Consolas" panose="020B0609020204030204" pitchFamily="49" charset="0"/>
              </a:rPr>
              <a:t> + "\n" + "</a:t>
            </a:r>
            <a:r>
              <a:rPr lang="en-US" altLang="ko-KR" sz="1300" dirty="0" err="1" smtClean="0">
                <a:latin typeface="Consolas" panose="020B0609020204030204" pitchFamily="49" charset="0"/>
              </a:rPr>
              <a:t>is_legendary</a:t>
            </a:r>
            <a:r>
              <a:rPr lang="en-US" altLang="ko-KR" sz="1300" dirty="0" smtClean="0">
                <a:latin typeface="Consolas" panose="020B0609020204030204" pitchFamily="49" charset="0"/>
              </a:rPr>
              <a:t> : " + </a:t>
            </a:r>
            <a:r>
              <a:rPr lang="en-US" altLang="ko-KR" sz="1300" dirty="0" err="1" smtClean="0">
                <a:latin typeface="Consolas" panose="020B0609020204030204" pitchFamily="49" charset="0"/>
              </a:rPr>
              <a:t>d.is_legendary</a:t>
            </a:r>
            <a:r>
              <a:rPr lang="en-US" altLang="ko-KR" sz="13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                    .style("left", `${d3.event.pageX}</a:t>
            </a:r>
            <a:r>
              <a:rPr lang="en-US" altLang="ko-KR" sz="1300" dirty="0" err="1" smtClean="0">
                <a:latin typeface="Consolas" panose="020B0609020204030204" pitchFamily="49" charset="0"/>
              </a:rPr>
              <a:t>px</a:t>
            </a:r>
            <a:r>
              <a:rPr lang="en-US" altLang="ko-KR" sz="1300" dirty="0" smtClean="0">
                <a:latin typeface="Consolas" panose="020B0609020204030204" pitchFamily="49" charset="0"/>
              </a:rPr>
              <a:t>`)</a:t>
            </a: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                    .style("top", `${d3.event.pageY}</a:t>
            </a:r>
            <a:r>
              <a:rPr lang="en-US" altLang="ko-KR" sz="1300" dirty="0" err="1" smtClean="0">
                <a:latin typeface="Consolas" panose="020B0609020204030204" pitchFamily="49" charset="0"/>
              </a:rPr>
              <a:t>px</a:t>
            </a:r>
            <a:r>
              <a:rPr lang="en-US" altLang="ko-KR" sz="1300" dirty="0" smtClean="0">
                <a:latin typeface="Consolas" panose="020B0609020204030204" pitchFamily="49" charset="0"/>
              </a:rPr>
              <a:t>`);</a:t>
            </a: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            })</a:t>
            </a:r>
            <a:endParaRPr lang="en-US" altLang="ko-KR" sz="13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31281" y="5322410"/>
            <a:ext cx="468521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.on("</a:t>
            </a:r>
            <a:r>
              <a:rPr lang="en-US" altLang="ko-KR" sz="1400" dirty="0" err="1">
                <a:latin typeface="Consolas" panose="020B0609020204030204" pitchFamily="49" charset="0"/>
              </a:rPr>
              <a:t>mouseleave</a:t>
            </a:r>
            <a:r>
              <a:rPr lang="en-US" altLang="ko-KR" sz="1400" dirty="0">
                <a:latin typeface="Consolas" panose="020B0609020204030204" pitchFamily="49" charset="0"/>
              </a:rPr>
              <a:t>", </a:t>
            </a:r>
            <a:r>
              <a:rPr lang="en-US" altLang="ko-KR" sz="1400" i="1" dirty="0"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latin typeface="Consolas" panose="020B0609020204030204" pitchFamily="49" charset="0"/>
              </a:rPr>
              <a:t>(d) 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400" dirty="0" err="1">
                <a:latin typeface="Consolas" panose="020B0609020204030204" pitchFamily="49" charset="0"/>
              </a:rPr>
              <a:t>tooltip.style</a:t>
            </a:r>
            <a:r>
              <a:rPr lang="en-US" altLang="ko-KR" sz="1400" dirty="0">
                <a:latin typeface="Consolas" panose="020B0609020204030204" pitchFamily="49" charset="0"/>
              </a:rPr>
              <a:t>("opacity", 0);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            });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0276" y="4260041"/>
            <a:ext cx="31437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mouseover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mouseenter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45533" y="4953078"/>
            <a:ext cx="30610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mouseout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mouseleave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122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701456" y="438410"/>
            <a:ext cx="10597019" cy="450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21. 09. 28(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1456" y="1738433"/>
            <a:ext cx="1059701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또한 마우스 오버 기능에 생기는 문제 해결법으로 마우스 오버를 통해 보여주는 </a:t>
            </a:r>
            <a:r>
              <a:rPr lang="en-US" altLang="ko-KR" dirty="0" smtClean="0"/>
              <a:t>tooltip </a:t>
            </a:r>
            <a:r>
              <a:rPr lang="ko-KR" altLang="en-US" dirty="0" smtClean="0"/>
              <a:t>부분에</a:t>
            </a:r>
            <a:endParaRPr lang="en-US" altLang="ko-KR" dirty="0" smtClean="0"/>
          </a:p>
          <a:p>
            <a:r>
              <a:rPr lang="en-US" altLang="ko-KR" dirty="0" smtClean="0"/>
              <a:t>pointer-events: none;</a:t>
            </a:r>
            <a:r>
              <a:rPr lang="ko-KR" altLang="en-US" dirty="0"/>
              <a:t> </a:t>
            </a:r>
            <a:r>
              <a:rPr lang="ko-KR" altLang="en-US" dirty="0" smtClean="0"/>
              <a:t>를 적용하면 개선될 수 있다고 해서 마우스 커서 이벤트에 대한 기능을 필요 없기 때문에 적용하고 작동시켜 보았다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56" y="2661763"/>
            <a:ext cx="5057775" cy="1219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56" y="3880963"/>
            <a:ext cx="5057775" cy="2552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999965" y="2898701"/>
            <a:ext cx="510757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수정 전과는 다르게 마우스 커서를 올리고 있음에도 </a:t>
            </a:r>
            <a:r>
              <a:rPr lang="en-US" altLang="ko-KR" dirty="0" smtClean="0"/>
              <a:t>opacity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되는 현상이 사라진 것을 확인할 수 있었다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1456" y="4342628"/>
            <a:ext cx="1059701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마우스 오버 시 나타나는 </a:t>
            </a:r>
            <a:r>
              <a:rPr lang="en-US" altLang="ko-KR" dirty="0" smtClean="0"/>
              <a:t>tooltip</a:t>
            </a:r>
            <a:r>
              <a:rPr lang="ko-KR" altLang="en-US" dirty="0" smtClean="0"/>
              <a:t>의 모양도 </a:t>
            </a:r>
            <a:r>
              <a:rPr lang="en-US" altLang="ko-KR" dirty="0" smtClean="0"/>
              <a:t>click </a:t>
            </a:r>
            <a:r>
              <a:rPr lang="ko-KR" altLang="en-US" dirty="0" smtClean="0"/>
              <a:t>이벤트 시 발생하도록 만들 그래프 우측의 새로운 </a:t>
            </a:r>
            <a:r>
              <a:rPr lang="ko-KR" altLang="en-US" dirty="0" err="1" smtClean="0"/>
              <a:t>툴팁을</a:t>
            </a:r>
            <a:r>
              <a:rPr lang="ko-KR" altLang="en-US" dirty="0" smtClean="0"/>
              <a:t> 가리지 않기 위해 가로에서 세로로 바꿔야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0944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701456" y="438410"/>
            <a:ext cx="10597019" cy="450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21. 09. 28(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01456" y="889348"/>
            <a:ext cx="10597019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.on("</a:t>
            </a:r>
            <a:r>
              <a:rPr lang="en-US" altLang="ko-KR" sz="1400" dirty="0" err="1">
                <a:latin typeface="Consolas" panose="020B0609020204030204" pitchFamily="49" charset="0"/>
              </a:rPr>
              <a:t>mouseenter</a:t>
            </a:r>
            <a:r>
              <a:rPr lang="en-US" altLang="ko-KR" sz="1400" dirty="0">
                <a:latin typeface="Consolas" panose="020B0609020204030204" pitchFamily="49" charset="0"/>
              </a:rPr>
              <a:t>", </a:t>
            </a:r>
            <a:r>
              <a:rPr lang="en-US" altLang="ko-KR" sz="1400" i="1" dirty="0"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latin typeface="Consolas" panose="020B0609020204030204" pitchFamily="49" charset="0"/>
              </a:rPr>
              <a:t>(d) 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400" dirty="0" err="1">
                <a:latin typeface="Consolas" panose="020B0609020204030204" pitchFamily="49" charset="0"/>
              </a:rPr>
              <a:t>tooltip.style</a:t>
            </a:r>
            <a:r>
              <a:rPr lang="en-US" altLang="ko-KR" sz="1400" dirty="0">
                <a:latin typeface="Consolas" panose="020B0609020204030204" pitchFamily="49" charset="0"/>
              </a:rPr>
              <a:t>("opacity", 1)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1400" dirty="0" smtClean="0">
                <a:latin typeface="Consolas" panose="020B0609020204030204" pitchFamily="49" charset="0"/>
              </a:rPr>
              <a:t>.text("</a:t>
            </a:r>
            <a:r>
              <a:rPr lang="en-US" altLang="ko-KR" sz="1400" dirty="0">
                <a:latin typeface="Consolas" panose="020B0609020204030204" pitchFamily="49" charset="0"/>
              </a:rPr>
              <a:t>name : " + d.name + </a:t>
            </a:r>
            <a:r>
              <a:rPr lang="en-US" altLang="ko-KR" sz="1400" dirty="0" smtClean="0">
                <a:latin typeface="Consolas" panose="020B0609020204030204" pitchFamily="49" charset="0"/>
              </a:rPr>
              <a:t>“\n"</a:t>
            </a:r>
            <a:r>
              <a:rPr lang="en-US" altLang="ko-KR" sz="1400" dirty="0">
                <a:latin typeface="Consolas" panose="020B0609020204030204" pitchFamily="49" charset="0"/>
              </a:rPr>
              <a:t> + "</a:t>
            </a:r>
            <a:r>
              <a:rPr lang="en-US" altLang="ko-KR" sz="1400" dirty="0" err="1">
                <a:latin typeface="Consolas" panose="020B0609020204030204" pitchFamily="49" charset="0"/>
              </a:rPr>
              <a:t>hp</a:t>
            </a:r>
            <a:r>
              <a:rPr lang="en-US" altLang="ko-KR" sz="1400" dirty="0">
                <a:latin typeface="Consolas" panose="020B0609020204030204" pitchFamily="49" charset="0"/>
              </a:rPr>
              <a:t> : " + </a:t>
            </a:r>
            <a:r>
              <a:rPr lang="en-US" altLang="ko-KR" sz="1400" dirty="0" err="1">
                <a:latin typeface="Consolas" panose="020B0609020204030204" pitchFamily="49" charset="0"/>
              </a:rPr>
              <a:t>d.hp</a:t>
            </a:r>
            <a:r>
              <a:rPr lang="en-US" altLang="ko-KR" sz="1400" dirty="0">
                <a:latin typeface="Consolas" panose="020B0609020204030204" pitchFamily="49" charset="0"/>
              </a:rPr>
              <a:t> + </a:t>
            </a:r>
            <a:r>
              <a:rPr lang="en-US" altLang="ko-KR" sz="1400" dirty="0" smtClean="0">
                <a:latin typeface="Consolas" panose="020B0609020204030204" pitchFamily="49" charset="0"/>
              </a:rPr>
              <a:t>“\n"</a:t>
            </a:r>
            <a:r>
              <a:rPr lang="en-US" altLang="ko-KR" sz="1400" dirty="0">
                <a:latin typeface="Consolas" panose="020B0609020204030204" pitchFamily="49" charset="0"/>
              </a:rPr>
              <a:t> + "speed : " + </a:t>
            </a:r>
            <a:r>
              <a:rPr lang="en-US" altLang="ko-KR" sz="1400" dirty="0" err="1">
                <a:latin typeface="Consolas" panose="020B0609020204030204" pitchFamily="49" charset="0"/>
              </a:rPr>
              <a:t>d.speed</a:t>
            </a:r>
            <a:r>
              <a:rPr lang="en-US" altLang="ko-KR" sz="1400" dirty="0">
                <a:latin typeface="Consolas" panose="020B0609020204030204" pitchFamily="49" charset="0"/>
              </a:rPr>
              <a:t> + </a:t>
            </a:r>
            <a:r>
              <a:rPr lang="en-US" altLang="ko-KR" sz="1400" dirty="0" smtClean="0">
                <a:latin typeface="Consolas" panose="020B0609020204030204" pitchFamily="49" charset="0"/>
              </a:rPr>
              <a:t>“\n"</a:t>
            </a:r>
            <a:r>
              <a:rPr lang="en-US" altLang="ko-KR" sz="1400" dirty="0">
                <a:latin typeface="Consolas" panose="020B0609020204030204" pitchFamily="49" charset="0"/>
              </a:rPr>
              <a:t> + "attack : " + </a:t>
            </a:r>
            <a:r>
              <a:rPr lang="en-US" altLang="ko-KR" sz="1400" dirty="0" err="1">
                <a:latin typeface="Consolas" panose="020B0609020204030204" pitchFamily="49" charset="0"/>
              </a:rPr>
              <a:t>d.attck</a:t>
            </a:r>
            <a:r>
              <a:rPr lang="en-US" altLang="ko-KR" sz="1400" dirty="0">
                <a:latin typeface="Consolas" panose="020B0609020204030204" pitchFamily="49" charset="0"/>
              </a:rPr>
              <a:t> + "\n" + "defense : " + </a:t>
            </a:r>
            <a:r>
              <a:rPr lang="en-US" altLang="ko-KR" sz="1400" dirty="0" err="1">
                <a:latin typeface="Consolas" panose="020B0609020204030204" pitchFamily="49" charset="0"/>
              </a:rPr>
              <a:t>d.defense</a:t>
            </a:r>
            <a:r>
              <a:rPr lang="en-US" altLang="ko-KR" sz="1400" dirty="0">
                <a:latin typeface="Consolas" panose="020B0609020204030204" pitchFamily="49" charset="0"/>
              </a:rPr>
              <a:t> + "\n" + "</a:t>
            </a:r>
            <a:r>
              <a:rPr lang="en-US" altLang="ko-KR" sz="1400" dirty="0" err="1">
                <a:latin typeface="Consolas" panose="020B0609020204030204" pitchFamily="49" charset="0"/>
              </a:rPr>
              <a:t>sp_attack</a:t>
            </a:r>
            <a:r>
              <a:rPr lang="en-US" altLang="ko-KR" sz="1400" dirty="0">
                <a:latin typeface="Consolas" panose="020B0609020204030204" pitchFamily="49" charset="0"/>
              </a:rPr>
              <a:t> : " + </a:t>
            </a:r>
            <a:r>
              <a:rPr lang="en-US" altLang="ko-KR" sz="1400" dirty="0" err="1">
                <a:latin typeface="Consolas" panose="020B0609020204030204" pitchFamily="49" charset="0"/>
              </a:rPr>
              <a:t>d.sp_attack</a:t>
            </a:r>
            <a:r>
              <a:rPr lang="en-US" altLang="ko-KR" sz="1400" dirty="0">
                <a:latin typeface="Consolas" panose="020B0609020204030204" pitchFamily="49" charset="0"/>
              </a:rPr>
              <a:t> + "\n" + "</a:t>
            </a:r>
            <a:r>
              <a:rPr lang="en-US" altLang="ko-KR" sz="1400" dirty="0" err="1">
                <a:latin typeface="Consolas" panose="020B0609020204030204" pitchFamily="49" charset="0"/>
              </a:rPr>
              <a:t>sp_defense</a:t>
            </a:r>
            <a:r>
              <a:rPr lang="en-US" altLang="ko-KR" sz="1400" dirty="0">
                <a:latin typeface="Consolas" panose="020B0609020204030204" pitchFamily="49" charset="0"/>
              </a:rPr>
              <a:t> : " + </a:t>
            </a:r>
            <a:r>
              <a:rPr lang="en-US" altLang="ko-KR" sz="1400" dirty="0" err="1">
                <a:latin typeface="Consolas" panose="020B0609020204030204" pitchFamily="49" charset="0"/>
              </a:rPr>
              <a:t>d.sp_defense</a:t>
            </a:r>
            <a:r>
              <a:rPr lang="en-US" altLang="ko-KR" sz="1400" dirty="0">
                <a:latin typeface="Consolas" panose="020B0609020204030204" pitchFamily="49" charset="0"/>
              </a:rPr>
              <a:t> + "\n" + "</a:t>
            </a:r>
            <a:r>
              <a:rPr lang="en-US" altLang="ko-KR" sz="1400" dirty="0" err="1">
                <a:latin typeface="Consolas" panose="020B0609020204030204" pitchFamily="49" charset="0"/>
              </a:rPr>
              <a:t>is_legendary</a:t>
            </a:r>
            <a:r>
              <a:rPr lang="en-US" altLang="ko-KR" sz="1400" dirty="0">
                <a:latin typeface="Consolas" panose="020B0609020204030204" pitchFamily="49" charset="0"/>
              </a:rPr>
              <a:t> : " + </a:t>
            </a:r>
            <a:r>
              <a:rPr lang="en-US" altLang="ko-KR" sz="1400" dirty="0" err="1">
                <a:latin typeface="Consolas" panose="020B0609020204030204" pitchFamily="49" charset="0"/>
              </a:rPr>
              <a:t>d.is_legendary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                    .style("left", `${d3.event.pageX}</a:t>
            </a:r>
            <a:r>
              <a:rPr lang="en-US" altLang="ko-KR" sz="1400" dirty="0" err="1">
                <a:latin typeface="Consolas" panose="020B0609020204030204" pitchFamily="49" charset="0"/>
              </a:rPr>
              <a:t>px</a:t>
            </a:r>
            <a:r>
              <a:rPr lang="en-US" altLang="ko-KR" sz="1400" dirty="0">
                <a:latin typeface="Consolas" panose="020B0609020204030204" pitchFamily="49" charset="0"/>
              </a:rPr>
              <a:t>`)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                    .style("top", `${d3.event.pageY}</a:t>
            </a:r>
            <a:r>
              <a:rPr lang="en-US" altLang="ko-KR" sz="1400" dirty="0" err="1">
                <a:latin typeface="Consolas" panose="020B0609020204030204" pitchFamily="49" charset="0"/>
              </a:rPr>
              <a:t>px</a:t>
            </a:r>
            <a:r>
              <a:rPr lang="en-US" altLang="ko-KR" sz="1400" dirty="0">
                <a:latin typeface="Consolas" panose="020B0609020204030204" pitchFamily="49" charset="0"/>
              </a:rPr>
              <a:t>`);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            })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43200" y="1384663"/>
            <a:ext cx="535577" cy="1828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320521" y="1384663"/>
            <a:ext cx="535577" cy="1828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773921" y="1384663"/>
            <a:ext cx="535577" cy="1828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641874" y="1397726"/>
            <a:ext cx="535577" cy="1828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306632" y="1588284"/>
            <a:ext cx="535577" cy="1828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766976" y="1588284"/>
            <a:ext cx="535577" cy="1828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498183" y="1614409"/>
            <a:ext cx="535577" cy="1828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058194" y="1797289"/>
            <a:ext cx="535577" cy="1828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01455" y="3404166"/>
            <a:ext cx="10597019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.on("</a:t>
            </a:r>
            <a:r>
              <a:rPr lang="en-US" altLang="ko-KR" sz="1400" dirty="0" err="1">
                <a:latin typeface="Consolas" panose="020B0609020204030204" pitchFamily="49" charset="0"/>
              </a:rPr>
              <a:t>mouseenter</a:t>
            </a:r>
            <a:r>
              <a:rPr lang="en-US" altLang="ko-KR" sz="1400" dirty="0">
                <a:latin typeface="Consolas" panose="020B0609020204030204" pitchFamily="49" charset="0"/>
              </a:rPr>
              <a:t>", </a:t>
            </a:r>
            <a:r>
              <a:rPr lang="en-US" altLang="ko-KR" sz="1400" i="1" dirty="0"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latin typeface="Consolas" panose="020B0609020204030204" pitchFamily="49" charset="0"/>
              </a:rPr>
              <a:t>(d) 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400" dirty="0" err="1">
                <a:latin typeface="Consolas" panose="020B0609020204030204" pitchFamily="49" charset="0"/>
              </a:rPr>
              <a:t>tooltip.style</a:t>
            </a:r>
            <a:r>
              <a:rPr lang="en-US" altLang="ko-KR" sz="1400" dirty="0">
                <a:latin typeface="Consolas" panose="020B0609020204030204" pitchFamily="49" charset="0"/>
              </a:rPr>
              <a:t>("opacity", 1)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                    .html("name : " + d.name + "&lt;</a:t>
            </a:r>
            <a:r>
              <a:rPr lang="en-US" altLang="ko-KR" sz="1400" dirty="0" err="1">
                <a:latin typeface="Consolas" panose="020B0609020204030204" pitchFamily="49" charset="0"/>
              </a:rPr>
              <a:t>br</a:t>
            </a:r>
            <a:r>
              <a:rPr lang="en-US" altLang="ko-KR" sz="1400" dirty="0">
                <a:latin typeface="Consolas" panose="020B0609020204030204" pitchFamily="49" charset="0"/>
              </a:rPr>
              <a:t>/&gt;" + "</a:t>
            </a:r>
            <a:r>
              <a:rPr lang="en-US" altLang="ko-KR" sz="1400" dirty="0" err="1">
                <a:latin typeface="Consolas" panose="020B0609020204030204" pitchFamily="49" charset="0"/>
              </a:rPr>
              <a:t>hp</a:t>
            </a:r>
            <a:r>
              <a:rPr lang="en-US" altLang="ko-KR" sz="1400" dirty="0">
                <a:latin typeface="Consolas" panose="020B0609020204030204" pitchFamily="49" charset="0"/>
              </a:rPr>
              <a:t> : " + </a:t>
            </a:r>
            <a:r>
              <a:rPr lang="en-US" altLang="ko-KR" sz="1400" dirty="0" err="1">
                <a:latin typeface="Consolas" panose="020B0609020204030204" pitchFamily="49" charset="0"/>
              </a:rPr>
              <a:t>d.hp</a:t>
            </a:r>
            <a:r>
              <a:rPr lang="en-US" altLang="ko-KR" sz="1400" dirty="0">
                <a:latin typeface="Consolas" panose="020B0609020204030204" pitchFamily="49" charset="0"/>
              </a:rPr>
              <a:t> + "&lt;</a:t>
            </a:r>
            <a:r>
              <a:rPr lang="en-US" altLang="ko-KR" sz="1400" dirty="0" err="1">
                <a:latin typeface="Consolas" panose="020B0609020204030204" pitchFamily="49" charset="0"/>
              </a:rPr>
              <a:t>br</a:t>
            </a:r>
            <a:r>
              <a:rPr lang="en-US" altLang="ko-KR" sz="1400" dirty="0">
                <a:latin typeface="Consolas" panose="020B0609020204030204" pitchFamily="49" charset="0"/>
              </a:rPr>
              <a:t>/&gt;" + "speed : " + </a:t>
            </a:r>
            <a:r>
              <a:rPr lang="en-US" altLang="ko-KR" sz="1400" dirty="0" err="1">
                <a:latin typeface="Consolas" panose="020B0609020204030204" pitchFamily="49" charset="0"/>
              </a:rPr>
              <a:t>d.speed</a:t>
            </a:r>
            <a:r>
              <a:rPr lang="en-US" altLang="ko-KR" sz="1400" dirty="0">
                <a:latin typeface="Consolas" panose="020B0609020204030204" pitchFamily="49" charset="0"/>
              </a:rPr>
              <a:t> + "&lt;</a:t>
            </a:r>
            <a:r>
              <a:rPr lang="en-US" altLang="ko-KR" sz="1400" dirty="0" err="1">
                <a:latin typeface="Consolas" panose="020B0609020204030204" pitchFamily="49" charset="0"/>
              </a:rPr>
              <a:t>br</a:t>
            </a:r>
            <a:r>
              <a:rPr lang="en-US" altLang="ko-KR" sz="1400" dirty="0">
                <a:latin typeface="Consolas" panose="020B0609020204030204" pitchFamily="49" charset="0"/>
              </a:rPr>
              <a:t>/&gt;" + "attack : " + </a:t>
            </a:r>
            <a:r>
              <a:rPr lang="en-US" altLang="ko-KR" sz="1400" dirty="0" err="1">
                <a:latin typeface="Consolas" panose="020B0609020204030204" pitchFamily="49" charset="0"/>
              </a:rPr>
              <a:t>d.attck</a:t>
            </a:r>
            <a:r>
              <a:rPr lang="en-US" altLang="ko-KR" sz="1400" dirty="0">
                <a:latin typeface="Consolas" panose="020B0609020204030204" pitchFamily="49" charset="0"/>
              </a:rPr>
              <a:t> + "&lt;</a:t>
            </a:r>
            <a:r>
              <a:rPr lang="en-US" altLang="ko-KR" sz="1400" dirty="0" err="1">
                <a:latin typeface="Consolas" panose="020B0609020204030204" pitchFamily="49" charset="0"/>
              </a:rPr>
              <a:t>br</a:t>
            </a:r>
            <a:r>
              <a:rPr lang="en-US" altLang="ko-KR" sz="1400" dirty="0">
                <a:latin typeface="Consolas" panose="020B0609020204030204" pitchFamily="49" charset="0"/>
              </a:rPr>
              <a:t>/&gt;" + "defense : " + </a:t>
            </a:r>
            <a:r>
              <a:rPr lang="en-US" altLang="ko-KR" sz="1400" dirty="0" err="1">
                <a:latin typeface="Consolas" panose="020B0609020204030204" pitchFamily="49" charset="0"/>
              </a:rPr>
              <a:t>d.defense</a:t>
            </a:r>
            <a:r>
              <a:rPr lang="en-US" altLang="ko-KR" sz="1400" dirty="0">
                <a:latin typeface="Consolas" panose="020B0609020204030204" pitchFamily="49" charset="0"/>
              </a:rPr>
              <a:t> + "&lt;</a:t>
            </a:r>
            <a:r>
              <a:rPr lang="en-US" altLang="ko-KR" sz="1400" dirty="0" err="1">
                <a:latin typeface="Consolas" panose="020B0609020204030204" pitchFamily="49" charset="0"/>
              </a:rPr>
              <a:t>br</a:t>
            </a:r>
            <a:r>
              <a:rPr lang="en-US" altLang="ko-KR" sz="1400" dirty="0">
                <a:latin typeface="Consolas" panose="020B0609020204030204" pitchFamily="49" charset="0"/>
              </a:rPr>
              <a:t>/&gt;" + "</a:t>
            </a:r>
            <a:r>
              <a:rPr lang="en-US" altLang="ko-KR" sz="1400" dirty="0" err="1">
                <a:latin typeface="Consolas" panose="020B0609020204030204" pitchFamily="49" charset="0"/>
              </a:rPr>
              <a:t>sp_attack</a:t>
            </a:r>
            <a:r>
              <a:rPr lang="en-US" altLang="ko-KR" sz="1400" dirty="0">
                <a:latin typeface="Consolas" panose="020B0609020204030204" pitchFamily="49" charset="0"/>
              </a:rPr>
              <a:t> : " + </a:t>
            </a:r>
            <a:r>
              <a:rPr lang="en-US" altLang="ko-KR" sz="1400" dirty="0" err="1">
                <a:latin typeface="Consolas" panose="020B0609020204030204" pitchFamily="49" charset="0"/>
              </a:rPr>
              <a:t>d.sp_attack</a:t>
            </a:r>
            <a:r>
              <a:rPr lang="en-US" altLang="ko-KR" sz="1400" dirty="0">
                <a:latin typeface="Consolas" panose="020B0609020204030204" pitchFamily="49" charset="0"/>
              </a:rPr>
              <a:t> + "&lt;</a:t>
            </a:r>
            <a:r>
              <a:rPr lang="en-US" altLang="ko-KR" sz="1400" dirty="0" err="1">
                <a:latin typeface="Consolas" panose="020B0609020204030204" pitchFamily="49" charset="0"/>
              </a:rPr>
              <a:t>br</a:t>
            </a:r>
            <a:r>
              <a:rPr lang="en-US" altLang="ko-KR" sz="1400" dirty="0">
                <a:latin typeface="Consolas" panose="020B0609020204030204" pitchFamily="49" charset="0"/>
              </a:rPr>
              <a:t>/&gt;" + "</a:t>
            </a:r>
            <a:r>
              <a:rPr lang="en-US" altLang="ko-KR" sz="1400" dirty="0" err="1">
                <a:latin typeface="Consolas" panose="020B0609020204030204" pitchFamily="49" charset="0"/>
              </a:rPr>
              <a:t>sp_defense</a:t>
            </a:r>
            <a:r>
              <a:rPr lang="en-US" altLang="ko-KR" sz="1400" dirty="0">
                <a:latin typeface="Consolas" panose="020B0609020204030204" pitchFamily="49" charset="0"/>
              </a:rPr>
              <a:t> : " + </a:t>
            </a:r>
            <a:r>
              <a:rPr lang="en-US" altLang="ko-KR" sz="1400" dirty="0" err="1">
                <a:latin typeface="Consolas" panose="020B0609020204030204" pitchFamily="49" charset="0"/>
              </a:rPr>
              <a:t>d.sp_defense</a:t>
            </a:r>
            <a:r>
              <a:rPr lang="en-US" altLang="ko-KR" sz="1400" dirty="0">
                <a:latin typeface="Consolas" panose="020B0609020204030204" pitchFamily="49" charset="0"/>
              </a:rPr>
              <a:t> + "&lt;</a:t>
            </a:r>
            <a:r>
              <a:rPr lang="en-US" altLang="ko-KR" sz="1400" dirty="0" err="1">
                <a:latin typeface="Consolas" panose="020B0609020204030204" pitchFamily="49" charset="0"/>
              </a:rPr>
              <a:t>br</a:t>
            </a:r>
            <a:r>
              <a:rPr lang="en-US" altLang="ko-KR" sz="1400" dirty="0">
                <a:latin typeface="Consolas" panose="020B0609020204030204" pitchFamily="49" charset="0"/>
              </a:rPr>
              <a:t>/&gt;" + "</a:t>
            </a:r>
            <a:r>
              <a:rPr lang="en-US" altLang="ko-KR" sz="1400" dirty="0" err="1">
                <a:latin typeface="Consolas" panose="020B0609020204030204" pitchFamily="49" charset="0"/>
              </a:rPr>
              <a:t>is_legendary</a:t>
            </a:r>
            <a:r>
              <a:rPr lang="en-US" altLang="ko-KR" sz="1400" dirty="0">
                <a:latin typeface="Consolas" panose="020B0609020204030204" pitchFamily="49" charset="0"/>
              </a:rPr>
              <a:t> : " + </a:t>
            </a:r>
            <a:r>
              <a:rPr lang="en-US" altLang="ko-KR" sz="1400" dirty="0" err="1">
                <a:latin typeface="Consolas" panose="020B0609020204030204" pitchFamily="49" charset="0"/>
              </a:rPr>
              <a:t>d.is_legendary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                    .style("left", `${d3.event.pageX}</a:t>
            </a:r>
            <a:r>
              <a:rPr lang="en-US" altLang="ko-KR" sz="1400" dirty="0" err="1">
                <a:latin typeface="Consolas" panose="020B0609020204030204" pitchFamily="49" charset="0"/>
              </a:rPr>
              <a:t>px</a:t>
            </a:r>
            <a:r>
              <a:rPr lang="en-US" altLang="ko-KR" sz="1400" dirty="0">
                <a:latin typeface="Consolas" panose="020B0609020204030204" pitchFamily="49" charset="0"/>
              </a:rPr>
              <a:t>`)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                    .style("top", `${d3.event.pageY}</a:t>
            </a:r>
            <a:r>
              <a:rPr lang="en-US" altLang="ko-KR" sz="1400" dirty="0" err="1">
                <a:latin typeface="Consolas" panose="020B0609020204030204" pitchFamily="49" charset="0"/>
              </a:rPr>
              <a:t>px</a:t>
            </a:r>
            <a:r>
              <a:rPr lang="en-US" altLang="ko-KR" sz="1400" dirty="0">
                <a:latin typeface="Consolas" panose="020B0609020204030204" pitchFamily="49" charset="0"/>
              </a:rPr>
              <a:t>`);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            })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5738707" y="2817410"/>
            <a:ext cx="522514" cy="474575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1455" y="5355771"/>
            <a:ext cx="10689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en-US" altLang="ko-KR" dirty="0" err="1" smtClean="0"/>
              <a:t>mouseenter</a:t>
            </a:r>
            <a:r>
              <a:rPr lang="ko-KR" altLang="en-US" dirty="0" smtClean="0"/>
              <a:t>에 반응해 발생하는 </a:t>
            </a:r>
            <a:r>
              <a:rPr lang="en-US" altLang="ko-KR" dirty="0" smtClean="0"/>
              <a:t>.text(data)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.html(data)</a:t>
            </a:r>
            <a:r>
              <a:rPr lang="ko-KR" altLang="en-US" dirty="0" smtClean="0"/>
              <a:t>로 변경하고 </a:t>
            </a:r>
            <a:r>
              <a:rPr lang="ko-KR" altLang="en-US" dirty="0" err="1" smtClean="0"/>
              <a:t>개행</a:t>
            </a:r>
            <a:r>
              <a:rPr lang="ko-KR" altLang="en-US" dirty="0" smtClean="0"/>
              <a:t> 문자</a:t>
            </a:r>
            <a:r>
              <a:rPr lang="en-US" altLang="ko-KR" dirty="0" smtClean="0">
                <a:latin typeface="Consolas" panose="020B0609020204030204" pitchFamily="49" charset="0"/>
              </a:rPr>
              <a:t>“\</a:t>
            </a:r>
            <a:r>
              <a:rPr lang="en-US" altLang="ko-KR" dirty="0">
                <a:latin typeface="Consolas" panose="020B0609020204030204" pitchFamily="49" charset="0"/>
              </a:rPr>
              <a:t>n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latin typeface="Consolas" panose="020B0609020204030204" pitchFamily="49" charset="0"/>
              </a:rPr>
              <a:t>를 </a:t>
            </a:r>
            <a:r>
              <a:rPr lang="en-US" altLang="ko-KR" dirty="0" smtClean="0">
                <a:latin typeface="Consolas" panose="020B0609020204030204" pitchFamily="49" charset="0"/>
              </a:rPr>
              <a:t>“&lt;</a:t>
            </a:r>
            <a:r>
              <a:rPr lang="en-US" altLang="ko-KR" dirty="0" err="1" smtClean="0">
                <a:latin typeface="Consolas" panose="020B0609020204030204" pitchFamily="49" charset="0"/>
              </a:rPr>
              <a:t>br</a:t>
            </a:r>
            <a:r>
              <a:rPr lang="en-US" altLang="ko-KR" dirty="0" smtClean="0">
                <a:latin typeface="Consolas" panose="020B0609020204030204" pitchFamily="49" charset="0"/>
              </a:rPr>
              <a:t>/&gt;”</a:t>
            </a:r>
            <a:r>
              <a:rPr lang="ko-KR" altLang="en-US" dirty="0" smtClean="0">
                <a:latin typeface="Consolas" panose="020B0609020204030204" pitchFamily="49" charset="0"/>
              </a:rPr>
              <a:t>로 변경했다</a:t>
            </a:r>
            <a:r>
              <a:rPr lang="en-US" altLang="ko-KR" dirty="0" smtClean="0">
                <a:latin typeface="Consolas" panose="020B0609020204030204" pitchFamily="49" charset="0"/>
              </a:rPr>
              <a:t>. </a:t>
            </a:r>
            <a:r>
              <a:rPr lang="ko-KR" altLang="en-US" dirty="0" smtClean="0">
                <a:latin typeface="Consolas" panose="020B0609020204030204" pitchFamily="49" charset="0"/>
              </a:rPr>
              <a:t>또한 </a:t>
            </a:r>
            <a:r>
              <a:rPr lang="en-US" altLang="ko-KR" dirty="0" smtClean="0">
                <a:latin typeface="Consolas" panose="020B0609020204030204" pitchFamily="49" charset="0"/>
              </a:rPr>
              <a:t>style </a:t>
            </a:r>
            <a:r>
              <a:rPr lang="ko-KR" altLang="en-US" dirty="0" smtClean="0">
                <a:latin typeface="Consolas" panose="020B0609020204030204" pitchFamily="49" charset="0"/>
              </a:rPr>
              <a:t>부분에서 </a:t>
            </a:r>
            <a:r>
              <a:rPr lang="en-US" altLang="ko-KR" dirty="0" smtClean="0">
                <a:latin typeface="Consolas" panose="020B0609020204030204" pitchFamily="49" charset="0"/>
              </a:rPr>
              <a:t>text-align</a:t>
            </a:r>
            <a:r>
              <a:rPr lang="ko-KR" altLang="en-US" dirty="0" smtClean="0">
                <a:latin typeface="Consolas" panose="020B0609020204030204" pitchFamily="49" charset="0"/>
              </a:rPr>
              <a:t>을 </a:t>
            </a:r>
            <a:r>
              <a:rPr lang="en-US" altLang="ko-KR" dirty="0" smtClean="0">
                <a:latin typeface="Consolas" panose="020B0609020204030204" pitchFamily="49" charset="0"/>
              </a:rPr>
              <a:t>center</a:t>
            </a:r>
            <a:r>
              <a:rPr lang="ko-KR" altLang="en-US" dirty="0" smtClean="0">
                <a:latin typeface="Consolas" panose="020B0609020204030204" pitchFamily="49" charset="0"/>
              </a:rPr>
              <a:t>에서 </a:t>
            </a:r>
            <a:r>
              <a:rPr lang="en-US" altLang="ko-KR" dirty="0" smtClean="0">
                <a:latin typeface="Consolas" panose="020B0609020204030204" pitchFamily="49" charset="0"/>
              </a:rPr>
              <a:t>left</a:t>
            </a:r>
            <a:r>
              <a:rPr lang="ko-KR" altLang="en-US" dirty="0" smtClean="0">
                <a:latin typeface="Consolas" panose="020B0609020204030204" pitchFamily="49" charset="0"/>
              </a:rPr>
              <a:t>로 변경했다</a:t>
            </a:r>
            <a:r>
              <a:rPr lang="en-US" altLang="ko-KR" dirty="0" smtClean="0">
                <a:latin typeface="Consolas" panose="020B0609020204030204" pitchFamily="49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3977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56" y="1446908"/>
            <a:ext cx="5057775" cy="17796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부제목 2"/>
          <p:cNvSpPr txBox="1">
            <a:spLocks/>
          </p:cNvSpPr>
          <p:nvPr/>
        </p:nvSpPr>
        <p:spPr>
          <a:xfrm>
            <a:off x="701456" y="438410"/>
            <a:ext cx="10597019" cy="450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21. 09. 28(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56" y="3955187"/>
            <a:ext cx="5057775" cy="1743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아래쪽 화살표 6"/>
          <p:cNvSpPr/>
          <p:nvPr/>
        </p:nvSpPr>
        <p:spPr>
          <a:xfrm>
            <a:off x="2969086" y="3353569"/>
            <a:ext cx="522514" cy="474575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3417" y="3267690"/>
            <a:ext cx="5185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그 결과 한 줄에 하나의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가 출력되는 것을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376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 txBox="1">
            <a:spLocks/>
          </p:cNvSpPr>
          <p:nvPr/>
        </p:nvSpPr>
        <p:spPr>
          <a:xfrm>
            <a:off x="701456" y="438410"/>
            <a:ext cx="10597019" cy="450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21. 09. 28(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50" y="2874516"/>
            <a:ext cx="10393025" cy="31082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905450" y="1204619"/>
            <a:ext cx="10189029" cy="7848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.on("click", </a:t>
            </a:r>
            <a:r>
              <a:rPr lang="en-US" altLang="ko-KR" sz="1500" i="1" dirty="0">
                <a:latin typeface="Consolas" panose="020B0609020204030204" pitchFamily="49" charset="0"/>
              </a:rPr>
              <a:t>function</a:t>
            </a:r>
            <a:r>
              <a:rPr lang="en-US" altLang="ko-KR" sz="1500" dirty="0">
                <a:latin typeface="Consolas" panose="020B0609020204030204" pitchFamily="49" charset="0"/>
              </a:rPr>
              <a:t>(d) 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                info.html("X </a:t>
            </a:r>
            <a:r>
              <a:rPr lang="ko-KR" altLang="en-US" sz="1500" dirty="0">
                <a:latin typeface="Consolas" panose="020B0609020204030204" pitchFamily="49" charset="0"/>
              </a:rPr>
              <a:t>좌표 </a:t>
            </a:r>
            <a:r>
              <a:rPr lang="en-US" altLang="ko-KR" sz="1500" dirty="0">
                <a:latin typeface="Consolas" panose="020B0609020204030204" pitchFamily="49" charset="0"/>
              </a:rPr>
              <a:t>: "</a:t>
            </a:r>
            <a:r>
              <a:rPr lang="ko-KR" altLang="en-US" sz="1500" dirty="0">
                <a:latin typeface="Consolas" panose="020B0609020204030204" pitchFamily="49" charset="0"/>
              </a:rPr>
              <a:t> </a:t>
            </a:r>
            <a:r>
              <a:rPr lang="en-US" altLang="ko-KR" sz="1500" dirty="0">
                <a:latin typeface="Consolas" panose="020B0609020204030204" pitchFamily="49" charset="0"/>
              </a:rPr>
              <a:t>+</a:t>
            </a:r>
            <a:r>
              <a:rPr lang="ko-KR" altLang="en-US" sz="1500" dirty="0">
                <a:latin typeface="Consolas" panose="020B0609020204030204" pitchFamily="49" charset="0"/>
              </a:rPr>
              <a:t> </a:t>
            </a:r>
            <a:r>
              <a:rPr lang="en-US" altLang="ko-KR" sz="1500" dirty="0" err="1">
                <a:latin typeface="Consolas" panose="020B0609020204030204" pitchFamily="49" charset="0"/>
              </a:rPr>
              <a:t>d.X</a:t>
            </a:r>
            <a:r>
              <a:rPr lang="en-US" altLang="ko-KR" sz="1500" dirty="0">
                <a:latin typeface="Consolas" panose="020B0609020204030204" pitchFamily="49" charset="0"/>
              </a:rPr>
              <a:t> + "&lt;</a:t>
            </a:r>
            <a:r>
              <a:rPr lang="en-US" altLang="ko-KR" sz="1500" dirty="0" err="1">
                <a:latin typeface="Consolas" panose="020B0609020204030204" pitchFamily="49" charset="0"/>
              </a:rPr>
              <a:t>br</a:t>
            </a:r>
            <a:r>
              <a:rPr lang="en-US" altLang="ko-KR" sz="1500" dirty="0">
                <a:latin typeface="Consolas" panose="020B0609020204030204" pitchFamily="49" charset="0"/>
              </a:rPr>
              <a:t>/&gt;" + "Y </a:t>
            </a:r>
            <a:r>
              <a:rPr lang="ko-KR" altLang="en-US" sz="1500" dirty="0">
                <a:latin typeface="Consolas" panose="020B0609020204030204" pitchFamily="49" charset="0"/>
              </a:rPr>
              <a:t>좌표 </a:t>
            </a:r>
            <a:r>
              <a:rPr lang="en-US" altLang="ko-KR" sz="1500" dirty="0">
                <a:latin typeface="Consolas" panose="020B0609020204030204" pitchFamily="49" charset="0"/>
              </a:rPr>
              <a:t>: "</a:t>
            </a:r>
            <a:r>
              <a:rPr lang="ko-KR" altLang="en-US" sz="1500" dirty="0">
                <a:latin typeface="Consolas" panose="020B0609020204030204" pitchFamily="49" charset="0"/>
              </a:rPr>
              <a:t> </a:t>
            </a:r>
            <a:r>
              <a:rPr lang="en-US" altLang="ko-KR" sz="1500" dirty="0">
                <a:latin typeface="Consolas" panose="020B0609020204030204" pitchFamily="49" charset="0"/>
              </a:rPr>
              <a:t>+</a:t>
            </a:r>
            <a:r>
              <a:rPr lang="ko-KR" altLang="en-US" sz="1500" dirty="0">
                <a:latin typeface="Consolas" panose="020B0609020204030204" pitchFamily="49" charset="0"/>
              </a:rPr>
              <a:t> </a:t>
            </a:r>
            <a:r>
              <a:rPr lang="en-US" altLang="ko-KR" sz="1500" dirty="0" err="1">
                <a:latin typeface="Consolas" panose="020B0609020204030204" pitchFamily="49" charset="0"/>
              </a:rPr>
              <a:t>d.Y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            });</a:t>
            </a:r>
            <a:endParaRPr lang="en-US" altLang="ko-KR" sz="15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5450" y="2108817"/>
            <a:ext cx="10189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- on click </a:t>
            </a:r>
            <a:r>
              <a:rPr lang="ko-KR" altLang="en-US" dirty="0" smtClean="0"/>
              <a:t>이벤트를 추가해서 마우스로 클릭한 위치의 </a:t>
            </a:r>
            <a:r>
              <a:rPr lang="en-US" altLang="ko-KR" dirty="0" smtClean="0"/>
              <a:t>X</a:t>
            </a:r>
            <a:r>
              <a:rPr lang="ko-KR" altLang="en-US" dirty="0" smtClean="0"/>
              <a:t>좌표와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좌표를 따로 마련한 공간에 출력할 수 있도록 구성했다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>
            <a:off x="9444446" y="3344091"/>
            <a:ext cx="548640" cy="630526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0969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701456" y="438410"/>
            <a:ext cx="10597019" cy="450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21. 09. 29(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456" y="889348"/>
            <a:ext cx="10189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다음으로 슬라이드 바를 통한 </a:t>
            </a:r>
            <a:r>
              <a:rPr lang="en-US" altLang="ko-KR" dirty="0" err="1" smtClean="0"/>
              <a:t>flitering</a:t>
            </a:r>
            <a:r>
              <a:rPr lang="ko-KR" altLang="en-US" dirty="0" smtClean="0"/>
              <a:t>이 적용되는 </a:t>
            </a:r>
            <a:r>
              <a:rPr lang="en-US" altLang="ko-KR" dirty="0" smtClean="0"/>
              <a:t>scatter plot</a:t>
            </a:r>
            <a:r>
              <a:rPr lang="ko-KR" altLang="en-US" dirty="0" smtClean="0"/>
              <a:t>을 구현하고자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슬라이드 바의 </a:t>
            </a:r>
            <a:r>
              <a:rPr lang="en-US" altLang="ko-KR" dirty="0" smtClean="0"/>
              <a:t>min, max, value</a:t>
            </a:r>
            <a:r>
              <a:rPr lang="ko-KR" altLang="en-US" dirty="0" smtClean="0"/>
              <a:t>를 각 카테고리의 최소값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평균값을 통해 실시간으로 변할 수 있도록 수정하려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어제 </a:t>
            </a:r>
            <a:r>
              <a:rPr lang="en-US" altLang="ko-KR" dirty="0" smtClean="0"/>
              <a:t>min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max</a:t>
            </a:r>
            <a:r>
              <a:rPr lang="ko-KR" altLang="en-US" dirty="0" smtClean="0"/>
              <a:t>만 할당했기 때문에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를 할당하기 위한 평균을 구했다</a:t>
            </a:r>
            <a:r>
              <a:rPr lang="en-US" altLang="ko-KR" dirty="0" smtClean="0"/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01457" y="2089677"/>
            <a:ext cx="10189028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sLen_avg</a:t>
            </a:r>
            <a:r>
              <a:rPr lang="en-US" altLang="ko-KR" dirty="0">
                <a:latin typeface="Consolas" panose="020B0609020204030204" pitchFamily="49" charset="0"/>
              </a:rPr>
              <a:t> = (</a:t>
            </a:r>
            <a:r>
              <a:rPr lang="en-US" altLang="ko-KR" dirty="0" err="1">
                <a:latin typeface="Consolas" panose="020B0609020204030204" pitchFamily="49" charset="0"/>
              </a:rPr>
              <a:t>sLen.reduce</a:t>
            </a:r>
            <a:r>
              <a:rPr lang="en-US" altLang="ko-KR" dirty="0">
                <a:latin typeface="Consolas" panose="020B0609020204030204" pitchFamily="49" charset="0"/>
              </a:rPr>
              <a:t>((a, b) </a:t>
            </a:r>
            <a:r>
              <a:rPr lang="en-US" altLang="ko-KR" i="1" dirty="0">
                <a:latin typeface="Consolas" panose="020B0609020204030204" pitchFamily="49" charset="0"/>
              </a:rPr>
              <a:t>=&gt;</a:t>
            </a:r>
            <a:r>
              <a:rPr lang="en-US" altLang="ko-KR" dirty="0">
                <a:latin typeface="Consolas" panose="020B0609020204030204" pitchFamily="49" charset="0"/>
              </a:rPr>
              <a:t> a + b)) / </a:t>
            </a:r>
            <a:r>
              <a:rPr lang="en-US" altLang="ko-KR" dirty="0" err="1">
                <a:latin typeface="Consolas" panose="020B0609020204030204" pitchFamily="49" charset="0"/>
              </a:rPr>
              <a:t>sLen.length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ko-KR" dirty="0" err="1">
                <a:latin typeface="Consolas" panose="020B0609020204030204" pitchFamily="49" charset="0"/>
              </a:rPr>
              <a:t>sLen_avg</a:t>
            </a:r>
            <a:r>
              <a:rPr lang="en-US" altLang="ko-KR" dirty="0">
                <a:latin typeface="Consolas" panose="020B0609020204030204" pitchFamily="49" charset="0"/>
              </a:rPr>
              <a:t> = </a:t>
            </a:r>
            <a:r>
              <a:rPr lang="en-US" altLang="ko-KR" dirty="0" err="1">
                <a:latin typeface="Consolas" panose="020B0609020204030204" pitchFamily="49" charset="0"/>
              </a:rPr>
              <a:t>sLen_avg.toFixed</a:t>
            </a:r>
            <a:r>
              <a:rPr lang="en-US" altLang="ko-KR" dirty="0">
                <a:latin typeface="Consolas" panose="020B0609020204030204" pitchFamily="49" charset="0"/>
              </a:rPr>
              <a:t>(1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/>
              <a:t>sWd_avg</a:t>
            </a:r>
            <a:r>
              <a:rPr lang="en-US" altLang="ko-KR" dirty="0"/>
              <a:t> = (</a:t>
            </a:r>
            <a:r>
              <a:rPr lang="en-US" altLang="ko-KR" dirty="0" err="1"/>
              <a:t>sWd.reduce</a:t>
            </a:r>
            <a:r>
              <a:rPr lang="en-US" altLang="ko-KR" dirty="0"/>
              <a:t>((a, b) </a:t>
            </a:r>
            <a:r>
              <a:rPr lang="en-US" altLang="ko-KR" i="1" dirty="0"/>
              <a:t>=&gt;</a:t>
            </a:r>
            <a:r>
              <a:rPr lang="en-US" altLang="ko-KR" dirty="0"/>
              <a:t> a + b)) / </a:t>
            </a:r>
            <a:r>
              <a:rPr lang="en-US" altLang="ko-KR" dirty="0" err="1"/>
              <a:t>sWd.length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                </a:t>
            </a:r>
            <a:r>
              <a:rPr lang="en-US" altLang="ko-KR" dirty="0" err="1"/>
              <a:t>sWd_avg</a:t>
            </a:r>
            <a:r>
              <a:rPr lang="en-US" altLang="ko-KR" dirty="0"/>
              <a:t> = </a:t>
            </a:r>
            <a:r>
              <a:rPr lang="en-US" altLang="ko-KR" dirty="0" err="1"/>
              <a:t>sWd_avg.toFixed</a:t>
            </a:r>
            <a:r>
              <a:rPr lang="en-US" altLang="ko-KR" dirty="0"/>
              <a:t>(1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r>
              <a:rPr lang="en-US" altLang="ko-KR" dirty="0" err="1"/>
              <a:t>pLen_avg</a:t>
            </a:r>
            <a:r>
              <a:rPr lang="en-US" altLang="ko-KR" dirty="0"/>
              <a:t> = (</a:t>
            </a:r>
            <a:r>
              <a:rPr lang="en-US" altLang="ko-KR" dirty="0" err="1"/>
              <a:t>pLen.reduce</a:t>
            </a:r>
            <a:r>
              <a:rPr lang="en-US" altLang="ko-KR" dirty="0"/>
              <a:t>((a, b) </a:t>
            </a:r>
            <a:r>
              <a:rPr lang="en-US" altLang="ko-KR" i="1" dirty="0"/>
              <a:t>=&gt;</a:t>
            </a:r>
            <a:r>
              <a:rPr lang="en-US" altLang="ko-KR" dirty="0"/>
              <a:t> a + b)) / </a:t>
            </a:r>
            <a:r>
              <a:rPr lang="en-US" altLang="ko-KR" dirty="0" err="1"/>
              <a:t>pLen.length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                </a:t>
            </a:r>
            <a:r>
              <a:rPr lang="en-US" altLang="ko-KR" dirty="0" err="1"/>
              <a:t>pLen_avg</a:t>
            </a:r>
            <a:r>
              <a:rPr lang="en-US" altLang="ko-KR" dirty="0"/>
              <a:t> = </a:t>
            </a:r>
            <a:r>
              <a:rPr lang="en-US" altLang="ko-KR" dirty="0" err="1"/>
              <a:t>pLen_avg.toFixed</a:t>
            </a:r>
            <a:r>
              <a:rPr lang="en-US" altLang="ko-KR" dirty="0"/>
              <a:t>(1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r>
              <a:rPr lang="en-US" altLang="ko-KR" dirty="0" err="1"/>
              <a:t>pWd_avg</a:t>
            </a:r>
            <a:r>
              <a:rPr lang="en-US" altLang="ko-KR" dirty="0"/>
              <a:t> = (</a:t>
            </a:r>
            <a:r>
              <a:rPr lang="en-US" altLang="ko-KR" dirty="0" err="1"/>
              <a:t>pWd.reduce</a:t>
            </a:r>
            <a:r>
              <a:rPr lang="en-US" altLang="ko-KR" dirty="0"/>
              <a:t>((a, b) </a:t>
            </a:r>
            <a:r>
              <a:rPr lang="en-US" altLang="ko-KR" i="1" dirty="0"/>
              <a:t>=&gt;</a:t>
            </a:r>
            <a:r>
              <a:rPr lang="en-US" altLang="ko-KR" dirty="0"/>
              <a:t> a + b)) / </a:t>
            </a:r>
            <a:r>
              <a:rPr lang="en-US" altLang="ko-KR" dirty="0" err="1"/>
              <a:t>pWd.length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                </a:t>
            </a:r>
            <a:r>
              <a:rPr lang="en-US" altLang="ko-KR" dirty="0" err="1"/>
              <a:t>pWd_avg</a:t>
            </a:r>
            <a:r>
              <a:rPr lang="en-US" altLang="ko-KR" dirty="0"/>
              <a:t> = </a:t>
            </a:r>
            <a:r>
              <a:rPr lang="en-US" altLang="ko-KR" dirty="0" err="1"/>
              <a:t>pWd_avg.toFixed</a:t>
            </a:r>
            <a:r>
              <a:rPr lang="en-US" altLang="ko-KR" dirty="0"/>
              <a:t>(1</a:t>
            </a:r>
            <a:r>
              <a:rPr lang="en-US" altLang="ko-KR" dirty="0" smtClean="0"/>
              <a:t>);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701456" y="5451067"/>
            <a:ext cx="10189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자바스크립트에는 </a:t>
            </a:r>
            <a:r>
              <a:rPr lang="ko-KR" altLang="en-US" dirty="0" err="1" smtClean="0"/>
              <a:t>파이썬의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sum</a:t>
            </a:r>
            <a:r>
              <a:rPr lang="ko-KR" altLang="en-US" dirty="0" smtClean="0"/>
              <a:t>과 같은 내장 함수가 없어서 </a:t>
            </a:r>
            <a:r>
              <a:rPr lang="en-US" altLang="ko-KR" dirty="0" smtClean="0"/>
              <a:t>reduce()</a:t>
            </a:r>
            <a:r>
              <a:rPr lang="ko-KR" altLang="en-US" dirty="0" smtClean="0"/>
              <a:t>를 활용해 배열 요소의 총 합을 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 합을 배열의 길이로 나누어 평균값을 구하고 </a:t>
            </a:r>
            <a:r>
              <a:rPr lang="en-US" altLang="ko-KR" dirty="0" err="1" smtClean="0"/>
              <a:t>toFixex</a:t>
            </a:r>
            <a:r>
              <a:rPr lang="en-US" altLang="ko-KR" dirty="0" smtClean="0"/>
              <a:t>(1)</a:t>
            </a:r>
            <a:r>
              <a:rPr lang="ko-KR" altLang="en-US" dirty="0" smtClean="0"/>
              <a:t>를 통해 소수점 첫번째 자리까지 나오도록 반올림했다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434" y="2104476"/>
            <a:ext cx="1864051" cy="31245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333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764024"/>
            <a:ext cx="11129554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latin typeface="Consolas" panose="020B0609020204030204" pitchFamily="49" charset="0"/>
              </a:rPr>
              <a:t>processFile</a:t>
            </a:r>
            <a:r>
              <a:rPr lang="en-US" altLang="ko-KR" sz="1000" dirty="0"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</a:t>
            </a:r>
            <a:r>
              <a:rPr lang="en-US" altLang="ko-KR" sz="1000" dirty="0" err="1"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latin typeface="Consolas" panose="020B0609020204030204" pitchFamily="49" charset="0"/>
              </a:rPr>
              <a:t>fileSize</a:t>
            </a:r>
            <a:r>
              <a:rPr lang="en-US" altLang="ko-KR" sz="1000" dirty="0">
                <a:latin typeface="Consolas" panose="020B0609020204030204" pitchFamily="49" charset="0"/>
              </a:rPr>
              <a:t> = 0;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</a:t>
            </a:r>
            <a:r>
              <a:rPr lang="en-US" altLang="ko-KR" sz="1000" dirty="0" err="1"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latin typeface="Consolas" panose="020B0609020204030204" pitchFamily="49" charset="0"/>
              </a:rPr>
              <a:t>idx</a:t>
            </a:r>
            <a:r>
              <a:rPr lang="en-US" altLang="ko-KR" sz="1000" dirty="0">
                <a:latin typeface="Consolas" panose="020B0609020204030204" pitchFamily="49" charset="0"/>
              </a:rPr>
              <a:t> = [];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</a:t>
            </a:r>
            <a:r>
              <a:rPr lang="en-US" altLang="ko-KR" sz="1000" dirty="0" err="1"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latin typeface="Consolas" panose="020B0609020204030204" pitchFamily="49" charset="0"/>
              </a:rPr>
              <a:t>theFile</a:t>
            </a:r>
            <a:r>
              <a:rPr lang="en-US" altLang="ko-KR" sz="1000" dirty="0">
                <a:latin typeface="Consolas" panose="020B0609020204030204" pitchFamily="49" charset="0"/>
              </a:rPr>
              <a:t> = </a:t>
            </a:r>
            <a:r>
              <a:rPr lang="en-US" altLang="ko-KR" sz="1000" dirty="0" err="1">
                <a:latin typeface="Consolas" panose="020B0609020204030204" pitchFamily="49" charset="0"/>
              </a:rPr>
              <a:t>document.getElementById</a:t>
            </a:r>
            <a:r>
              <a:rPr lang="en-US" altLang="ko-KR" sz="1000" dirty="0">
                <a:latin typeface="Consolas" panose="020B0609020204030204" pitchFamily="49" charset="0"/>
              </a:rPr>
              <a:t>("</a:t>
            </a:r>
            <a:r>
              <a:rPr lang="en-US" altLang="ko-KR" sz="1000" dirty="0" err="1">
                <a:latin typeface="Consolas" panose="020B0609020204030204" pitchFamily="49" charset="0"/>
              </a:rPr>
              <a:t>myFile</a:t>
            </a:r>
            <a:r>
              <a:rPr lang="en-US" altLang="ko-KR" sz="10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</a:t>
            </a:r>
            <a:r>
              <a:rPr lang="en-US" altLang="ko-KR" sz="1000" dirty="0" err="1"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latin typeface="Consolas" panose="020B0609020204030204" pitchFamily="49" charset="0"/>
              </a:rPr>
              <a:t> regex = /^([a-zA-Z0-9\s_\\.\-:])+(.</a:t>
            </a:r>
            <a:r>
              <a:rPr lang="en-US" altLang="ko-KR" sz="1000" dirty="0" err="1">
                <a:latin typeface="Consolas" panose="020B0609020204030204" pitchFamily="49" charset="0"/>
              </a:rPr>
              <a:t>csv|.txt</a:t>
            </a:r>
            <a:r>
              <a:rPr lang="en-US" altLang="ko-KR" sz="1000" dirty="0">
                <a:latin typeface="Consolas" panose="020B0609020204030204" pitchFamily="49" charset="0"/>
              </a:rPr>
              <a:t>)$/;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if (true) 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if (</a:t>
            </a:r>
            <a:r>
              <a:rPr lang="en-US" altLang="ko-KR" sz="1000" dirty="0" err="1">
                <a:latin typeface="Consolas" panose="020B0609020204030204" pitchFamily="49" charset="0"/>
              </a:rPr>
              <a:t>typeof</a:t>
            </a:r>
            <a:r>
              <a:rPr lang="en-US" altLang="ko-KR" sz="1000" dirty="0"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latin typeface="Consolas" panose="020B0609020204030204" pitchFamily="49" charset="0"/>
              </a:rPr>
              <a:t>FileReader</a:t>
            </a:r>
            <a:r>
              <a:rPr lang="en-US" altLang="ko-KR" sz="1000" dirty="0">
                <a:latin typeface="Consolas" panose="020B0609020204030204" pitchFamily="49" charset="0"/>
              </a:rPr>
              <a:t>) != "undefined") 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1000" dirty="0" err="1"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latin typeface="Consolas" panose="020B0609020204030204" pitchFamily="49" charset="0"/>
              </a:rPr>
              <a:t> table = </a:t>
            </a:r>
            <a:r>
              <a:rPr lang="en-US" altLang="ko-KR" sz="1000" dirty="0" err="1">
                <a:latin typeface="Consolas" panose="020B0609020204030204" pitchFamily="49" charset="0"/>
              </a:rPr>
              <a:t>document.getElementById</a:t>
            </a:r>
            <a:r>
              <a:rPr lang="en-US" altLang="ko-KR" sz="1000" dirty="0">
                <a:latin typeface="Consolas" panose="020B0609020204030204" pitchFamily="49" charset="0"/>
              </a:rPr>
              <a:t>("</a:t>
            </a:r>
            <a:r>
              <a:rPr lang="en-US" altLang="ko-KR" sz="1000" dirty="0" err="1">
                <a:latin typeface="Consolas" panose="020B0609020204030204" pitchFamily="49" charset="0"/>
              </a:rPr>
              <a:t>myTable</a:t>
            </a:r>
            <a:r>
              <a:rPr lang="en-US" altLang="ko-KR" sz="10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1000" dirty="0" err="1"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latin typeface="Consolas" panose="020B0609020204030204" pitchFamily="49" charset="0"/>
              </a:rPr>
              <a:t>headerLine</a:t>
            </a:r>
            <a:r>
              <a:rPr lang="en-US" altLang="ko-KR" sz="1000" dirty="0">
                <a:latin typeface="Consolas" panose="020B0609020204030204" pitchFamily="49" charset="0"/>
              </a:rPr>
              <a:t> = "";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1000" dirty="0" err="1"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latin typeface="Consolas" panose="020B0609020204030204" pitchFamily="49" charset="0"/>
              </a:rPr>
              <a:t>myReader</a:t>
            </a:r>
            <a:r>
              <a:rPr lang="en-US" altLang="ko-KR" sz="1000" dirty="0">
                <a:latin typeface="Consolas" panose="020B0609020204030204" pitchFamily="49" charset="0"/>
              </a:rPr>
              <a:t> = new </a:t>
            </a:r>
            <a:r>
              <a:rPr lang="en-US" altLang="ko-KR" sz="1000" dirty="0" err="1">
                <a:latin typeface="Consolas" panose="020B0609020204030204" pitchFamily="49" charset="0"/>
              </a:rPr>
              <a:t>FileReader</a:t>
            </a:r>
            <a:r>
              <a:rPr lang="en-US" altLang="ko-KR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1000" dirty="0" err="1">
                <a:latin typeface="Consolas" panose="020B0609020204030204" pitchFamily="49" charset="0"/>
              </a:rPr>
              <a:t>myReader.onload</a:t>
            </a:r>
            <a:r>
              <a:rPr lang="en-US" altLang="ko-KR" sz="1000" dirty="0">
                <a:latin typeface="Consolas" panose="020B0609020204030204" pitchFamily="49" charset="0"/>
              </a:rPr>
              <a:t> = </a:t>
            </a:r>
            <a:r>
              <a:rPr lang="en-US" altLang="ko-KR" sz="1000" i="1" dirty="0"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latin typeface="Consolas" panose="020B0609020204030204" pitchFamily="49" charset="0"/>
              </a:rPr>
              <a:t>(e) 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        let </a:t>
            </a:r>
            <a:r>
              <a:rPr lang="en-US" altLang="ko-KR" sz="1000" dirty="0" err="1">
                <a:latin typeface="Consolas" panose="020B0609020204030204" pitchFamily="49" charset="0"/>
              </a:rPr>
              <a:t>path_name</a:t>
            </a:r>
            <a:r>
              <a:rPr lang="en-US" altLang="ko-KR" sz="1000" dirty="0">
                <a:latin typeface="Consolas" panose="020B0609020204030204" pitchFamily="49" charset="0"/>
              </a:rPr>
              <a:t> = </a:t>
            </a:r>
            <a:r>
              <a:rPr lang="en-US" altLang="ko-KR" sz="1000" dirty="0" err="1">
                <a:latin typeface="Consolas" panose="020B0609020204030204" pitchFamily="49" charset="0"/>
              </a:rPr>
              <a:t>theFile.value</a:t>
            </a:r>
            <a:r>
              <a:rPr lang="en-US" altLang="ko-KR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        let </a:t>
            </a:r>
            <a:r>
              <a:rPr lang="en-US" altLang="ko-KR" sz="1000" dirty="0" err="1">
                <a:latin typeface="Consolas" panose="020B0609020204030204" pitchFamily="49" charset="0"/>
              </a:rPr>
              <a:t>fileFormat</a:t>
            </a:r>
            <a:r>
              <a:rPr lang="en-US" altLang="ko-KR" sz="1000" dirty="0">
                <a:latin typeface="Consolas" panose="020B0609020204030204" pitchFamily="49" charset="0"/>
              </a:rPr>
              <a:t> = </a:t>
            </a:r>
            <a:r>
              <a:rPr lang="en-US" altLang="ko-KR" sz="1000" dirty="0" err="1">
                <a:latin typeface="Consolas" panose="020B0609020204030204" pitchFamily="49" charset="0"/>
              </a:rPr>
              <a:t>path_name.slice</a:t>
            </a:r>
            <a:r>
              <a:rPr lang="en-US" altLang="ko-KR" sz="1000" dirty="0"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latin typeface="Consolas" panose="020B0609020204030204" pitchFamily="49" charset="0"/>
              </a:rPr>
              <a:t>path_name.lastIndexOf</a:t>
            </a:r>
            <a:r>
              <a:rPr lang="en-US" altLang="ko-KR" sz="1000" dirty="0">
                <a:latin typeface="Consolas" panose="020B0609020204030204" pitchFamily="49" charset="0"/>
              </a:rPr>
              <a:t>(".") + 1);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latin typeface="Consolas" panose="020B0609020204030204" pitchFamily="49" charset="0"/>
              </a:rPr>
            </a:br>
            <a:r>
              <a:rPr lang="en-US" altLang="ko-KR" sz="1000" dirty="0"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1000" dirty="0" err="1"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latin typeface="Consolas" panose="020B0609020204030204" pitchFamily="49" charset="0"/>
              </a:rPr>
              <a:t> content = </a:t>
            </a:r>
            <a:r>
              <a:rPr lang="en-US" altLang="ko-KR" sz="1000" dirty="0" err="1">
                <a:latin typeface="Consolas" panose="020B0609020204030204" pitchFamily="49" charset="0"/>
              </a:rPr>
              <a:t>myReader.result</a:t>
            </a:r>
            <a:r>
              <a:rPr lang="en-US" altLang="ko-KR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        if (</a:t>
            </a:r>
            <a:r>
              <a:rPr lang="en-US" altLang="ko-KR" sz="1000" dirty="0" err="1">
                <a:latin typeface="Consolas" panose="020B0609020204030204" pitchFamily="49" charset="0"/>
              </a:rPr>
              <a:t>fileFormat</a:t>
            </a:r>
            <a:r>
              <a:rPr lang="en-US" altLang="ko-KR" sz="1000" dirty="0">
                <a:latin typeface="Consolas" panose="020B0609020204030204" pitchFamily="49" charset="0"/>
              </a:rPr>
              <a:t> == "csv") 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ko-KR" sz="1000" dirty="0" err="1"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latin typeface="Consolas" panose="020B0609020204030204" pitchFamily="49" charset="0"/>
              </a:rPr>
              <a:t> lines = </a:t>
            </a:r>
            <a:r>
              <a:rPr lang="en-US" altLang="ko-KR" sz="1000" dirty="0" err="1">
                <a:latin typeface="Consolas" panose="020B0609020204030204" pitchFamily="49" charset="0"/>
              </a:rPr>
              <a:t>content.split</a:t>
            </a:r>
            <a:r>
              <a:rPr lang="en-US" altLang="ko-KR" sz="1000" dirty="0">
                <a:latin typeface="Consolas" panose="020B0609020204030204" pitchFamily="49" charset="0"/>
              </a:rPr>
              <a:t>("\r");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            for (</a:t>
            </a:r>
            <a:r>
              <a:rPr lang="en-US" altLang="ko-KR" sz="1000" dirty="0" err="1"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latin typeface="Consolas" panose="020B0609020204030204" pitchFamily="49" charset="0"/>
              </a:rPr>
              <a:t> count = 0; count &lt; </a:t>
            </a:r>
            <a:r>
              <a:rPr lang="en-US" altLang="ko-KR" sz="1000" dirty="0" err="1">
                <a:latin typeface="Consolas" panose="020B0609020204030204" pitchFamily="49" charset="0"/>
              </a:rPr>
              <a:t>lines.length</a:t>
            </a:r>
            <a:r>
              <a:rPr lang="en-US" altLang="ko-KR" sz="1000" dirty="0">
                <a:latin typeface="Consolas" panose="020B0609020204030204" pitchFamily="49" charset="0"/>
              </a:rPr>
              <a:t>; count++) 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000" dirty="0" err="1"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latin typeface="Consolas" panose="020B0609020204030204" pitchFamily="49" charset="0"/>
              </a:rPr>
              <a:t>rowContent</a:t>
            </a:r>
            <a:r>
              <a:rPr lang="en-US" altLang="ko-KR" sz="1000" dirty="0">
                <a:latin typeface="Consolas" panose="020B0609020204030204" pitchFamily="49" charset="0"/>
              </a:rPr>
              <a:t> = lines[count].split(","); </a:t>
            </a:r>
            <a:r>
              <a:rPr lang="en-US" altLang="ko-KR" sz="1000" i="1" dirty="0">
                <a:latin typeface="Consolas" panose="020B0609020204030204" pitchFamily="49" charset="0"/>
              </a:rPr>
              <a:t>//</a:t>
            </a:r>
            <a:r>
              <a:rPr lang="en-US" altLang="ko-KR" sz="1000" i="1" dirty="0" err="1">
                <a:latin typeface="Consolas" panose="020B0609020204030204" pitchFamily="49" charset="0"/>
              </a:rPr>
              <a:t>str</a:t>
            </a:r>
            <a:r>
              <a:rPr lang="ko-KR" altLang="en-US" sz="1000" i="1" dirty="0">
                <a:latin typeface="Consolas" panose="020B0609020204030204" pitchFamily="49" charset="0"/>
              </a:rPr>
              <a:t>로 변환</a:t>
            </a:r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ko-KR" altLang="en-US" sz="1000" dirty="0"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000" dirty="0" err="1"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latin typeface="Consolas" panose="020B0609020204030204" pitchFamily="49" charset="0"/>
              </a:rPr>
              <a:t>csv_data</a:t>
            </a:r>
            <a:r>
              <a:rPr lang="en-US" altLang="ko-KR" sz="1000" dirty="0">
                <a:latin typeface="Consolas" panose="020B0609020204030204" pitchFamily="49" charset="0"/>
              </a:rPr>
              <a:t> = new Object();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                for (</a:t>
            </a:r>
            <a:r>
              <a:rPr lang="en-US" altLang="ko-KR" sz="1000" dirty="0" err="1"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latin typeface="Consolas" panose="020B0609020204030204" pitchFamily="49" charset="0"/>
              </a:rPr>
              <a:t> = 0; </a:t>
            </a:r>
            <a:r>
              <a:rPr lang="en-US" altLang="ko-KR" sz="1000" dirty="0" err="1"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latin typeface="Consolas" panose="020B0609020204030204" pitchFamily="49" charset="0"/>
              </a:rPr>
              <a:t> &lt; </a:t>
            </a:r>
            <a:r>
              <a:rPr lang="en-US" altLang="ko-KR" sz="1000" dirty="0" err="1">
                <a:latin typeface="Consolas" panose="020B0609020204030204" pitchFamily="49" charset="0"/>
              </a:rPr>
              <a:t>rowContent.length</a:t>
            </a:r>
            <a:r>
              <a:rPr lang="en-US" altLang="ko-KR" sz="1000" dirty="0">
                <a:latin typeface="Consolas" panose="020B0609020204030204" pitchFamily="49" charset="0"/>
              </a:rPr>
              <a:t>; </a:t>
            </a:r>
            <a:r>
              <a:rPr lang="en-US" altLang="ko-KR" sz="1000" dirty="0" err="1"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latin typeface="Consolas" panose="020B0609020204030204" pitchFamily="49" charset="0"/>
              </a:rPr>
              <a:t>++) 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                    if (count != 0 &amp;&amp; </a:t>
            </a:r>
            <a:r>
              <a:rPr lang="en-US" altLang="ko-KR" sz="1000" dirty="0" err="1"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latin typeface="Consolas" panose="020B0609020204030204" pitchFamily="49" charset="0"/>
              </a:rPr>
              <a:t> == 0) 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                        </a:t>
            </a:r>
            <a:r>
              <a:rPr lang="en-US" altLang="ko-KR" sz="1000" dirty="0" err="1">
                <a:latin typeface="Consolas" panose="020B0609020204030204" pitchFamily="49" charset="0"/>
              </a:rPr>
              <a:t>rowContent</a:t>
            </a:r>
            <a:r>
              <a:rPr lang="en-US" altLang="ko-KR" sz="1000" dirty="0"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latin typeface="Consolas" panose="020B0609020204030204" pitchFamily="49" charset="0"/>
              </a:rPr>
              <a:t>] = </a:t>
            </a:r>
            <a:r>
              <a:rPr lang="en-US" altLang="ko-KR" sz="1000" dirty="0" err="1">
                <a:latin typeface="Consolas" panose="020B0609020204030204" pitchFamily="49" charset="0"/>
              </a:rPr>
              <a:t>rowContent</a:t>
            </a:r>
            <a:r>
              <a:rPr lang="en-US" altLang="ko-KR" sz="1000" dirty="0"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latin typeface="Consolas" panose="020B0609020204030204" pitchFamily="49" charset="0"/>
              </a:rPr>
              <a:t>].substring(1, 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                    }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                    if (count != 0 &amp;&amp; </a:t>
            </a:r>
            <a:r>
              <a:rPr lang="en-US" altLang="ko-KR" sz="1000" dirty="0" err="1"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latin typeface="Consolas" panose="020B0609020204030204" pitchFamily="49" charset="0"/>
              </a:rPr>
              <a:t> != 4) 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                        </a:t>
            </a:r>
            <a:r>
              <a:rPr lang="en-US" altLang="ko-KR" sz="1000" dirty="0" err="1">
                <a:latin typeface="Consolas" panose="020B0609020204030204" pitchFamily="49" charset="0"/>
              </a:rPr>
              <a:t>rowContent</a:t>
            </a:r>
            <a:r>
              <a:rPr lang="en-US" altLang="ko-KR" sz="1000" dirty="0"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latin typeface="Consolas" panose="020B0609020204030204" pitchFamily="49" charset="0"/>
              </a:rPr>
              <a:t>] = </a:t>
            </a:r>
            <a:r>
              <a:rPr lang="en-US" altLang="ko-KR" sz="1000" dirty="0" err="1">
                <a:latin typeface="Consolas" panose="020B0609020204030204" pitchFamily="49" charset="0"/>
              </a:rPr>
              <a:t>parseFloat</a:t>
            </a:r>
            <a:r>
              <a:rPr lang="en-US" altLang="ko-KR" sz="1000" dirty="0"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latin typeface="Consolas" panose="020B0609020204030204" pitchFamily="49" charset="0"/>
              </a:rPr>
              <a:t>rowContent</a:t>
            </a:r>
            <a:r>
              <a:rPr lang="en-US" altLang="ko-KR" sz="1000" dirty="0"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                    }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                    if (count == 0) 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                        </a:t>
            </a:r>
            <a:r>
              <a:rPr lang="en-US" altLang="ko-KR" sz="1000" dirty="0" err="1">
                <a:latin typeface="Consolas" panose="020B0609020204030204" pitchFamily="49" charset="0"/>
              </a:rPr>
              <a:t>idx.push</a:t>
            </a:r>
            <a:r>
              <a:rPr lang="en-US" altLang="ko-KR" sz="1000" dirty="0"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latin typeface="Consolas" panose="020B0609020204030204" pitchFamily="49" charset="0"/>
              </a:rPr>
              <a:t>rowContent</a:t>
            </a:r>
            <a:r>
              <a:rPr lang="en-US" altLang="ko-KR" sz="1000" dirty="0"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                    } else 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                        </a:t>
            </a:r>
            <a:r>
              <a:rPr lang="en-US" altLang="ko-KR" sz="1000" dirty="0" err="1">
                <a:latin typeface="Consolas" panose="020B0609020204030204" pitchFamily="49" charset="0"/>
              </a:rPr>
              <a:t>csv_data</a:t>
            </a:r>
            <a:r>
              <a:rPr lang="en-US" altLang="ko-KR" sz="1000" dirty="0"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latin typeface="Consolas" panose="020B0609020204030204" pitchFamily="49" charset="0"/>
              </a:rPr>
              <a:t>idx</a:t>
            </a:r>
            <a:r>
              <a:rPr lang="en-US" altLang="ko-KR" sz="1000" dirty="0"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latin typeface="Consolas" panose="020B0609020204030204" pitchFamily="49" charset="0"/>
              </a:rPr>
              <a:t>]] = </a:t>
            </a:r>
            <a:r>
              <a:rPr lang="en-US" altLang="ko-KR" sz="1000" dirty="0" err="1">
                <a:latin typeface="Consolas" panose="020B0609020204030204" pitchFamily="49" charset="0"/>
              </a:rPr>
              <a:t>rowContent</a:t>
            </a:r>
            <a:r>
              <a:rPr lang="en-US" altLang="ko-KR" sz="1000" dirty="0"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                    }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                    </a:t>
            </a:r>
            <a:r>
              <a:rPr lang="en-US" altLang="ko-KR" sz="1000" dirty="0" err="1"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latin typeface="Consolas" panose="020B0609020204030204" pitchFamily="49" charset="0"/>
              </a:rPr>
              <a:t>cellContent</a:t>
            </a:r>
            <a:r>
              <a:rPr lang="en-US" altLang="ko-KR" sz="1000" dirty="0">
                <a:latin typeface="Consolas" panose="020B0609020204030204" pitchFamily="49" charset="0"/>
              </a:rPr>
              <a:t> = </a:t>
            </a:r>
            <a:r>
              <a:rPr lang="en-US" altLang="ko-KR" sz="1000" dirty="0" err="1">
                <a:latin typeface="Consolas" panose="020B0609020204030204" pitchFamily="49" charset="0"/>
              </a:rPr>
              <a:t>document.createTextNode</a:t>
            </a:r>
            <a:r>
              <a:rPr lang="en-US" altLang="ko-KR" sz="1000" dirty="0"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latin typeface="Consolas" panose="020B0609020204030204" pitchFamily="49" charset="0"/>
              </a:rPr>
              <a:t>rowContent</a:t>
            </a:r>
            <a:r>
              <a:rPr lang="en-US" altLang="ko-KR" sz="1000" dirty="0"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                }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ko-KR" sz="1000" dirty="0" err="1">
                <a:latin typeface="Consolas" panose="020B0609020204030204" pitchFamily="49" charset="0"/>
              </a:rPr>
              <a:t>data.push</a:t>
            </a:r>
            <a:r>
              <a:rPr lang="en-US" altLang="ko-KR" sz="1000" dirty="0"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latin typeface="Consolas" panose="020B0609020204030204" pitchFamily="49" charset="0"/>
              </a:rPr>
              <a:t>csv_data</a:t>
            </a:r>
            <a:r>
              <a:rPr lang="en-US" altLang="ko-KR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            }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            data = </a:t>
            </a:r>
            <a:r>
              <a:rPr lang="en-US" altLang="ko-KR" sz="1000" dirty="0" err="1">
                <a:latin typeface="Consolas" panose="020B0609020204030204" pitchFamily="49" charset="0"/>
              </a:rPr>
              <a:t>data.slice</a:t>
            </a:r>
            <a:r>
              <a:rPr lang="en-US" altLang="ko-KR" sz="1000" dirty="0">
                <a:latin typeface="Consolas" panose="020B0609020204030204" pitchFamily="49" charset="0"/>
              </a:rPr>
              <a:t>(1, </a:t>
            </a:r>
            <a:r>
              <a:rPr lang="en-US" altLang="ko-KR" sz="1000" dirty="0" smtClean="0">
                <a:latin typeface="Consolas" panose="020B0609020204030204" pitchFamily="49" charset="0"/>
              </a:rPr>
              <a:t>); </a:t>
            </a:r>
            <a:r>
              <a:rPr lang="ko-KR" altLang="en-US" sz="1000" dirty="0"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1000" dirty="0">
                <a:latin typeface="Consolas" panose="020B0609020204030204" pitchFamily="49" charset="0"/>
              </a:rPr>
              <a:t>}</a:t>
            </a:r>
            <a:r>
              <a:rPr lang="ko-KR" altLang="en-US" sz="1000" dirty="0"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latin typeface="Consolas" panose="020B0609020204030204" pitchFamily="49" charset="0"/>
              </a:rPr>
              <a:t>else { </a:t>
            </a:r>
            <a:r>
              <a:rPr lang="en-US" altLang="ko-KR" sz="1000" i="1" dirty="0">
                <a:latin typeface="Consolas" panose="020B0609020204030204" pitchFamily="49" charset="0"/>
              </a:rPr>
              <a:t>//</a:t>
            </a:r>
            <a:r>
              <a:rPr lang="en-US" altLang="ko-KR" sz="1000" i="1" dirty="0" err="1">
                <a:latin typeface="Consolas" panose="020B0609020204030204" pitchFamily="49" charset="0"/>
              </a:rPr>
              <a:t>json</a:t>
            </a:r>
            <a:endParaRPr lang="en-US" altLang="ko-KR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            data = </a:t>
            </a:r>
            <a:r>
              <a:rPr lang="en-US" altLang="ko-KR" sz="1000" dirty="0" err="1">
                <a:latin typeface="Consolas" panose="020B0609020204030204" pitchFamily="49" charset="0"/>
              </a:rPr>
              <a:t>JSON.parse</a:t>
            </a:r>
            <a:r>
              <a:rPr lang="en-US" altLang="ko-KR" sz="1000" dirty="0">
                <a:latin typeface="Consolas" panose="020B0609020204030204" pitchFamily="49" charset="0"/>
              </a:rPr>
              <a:t>(content);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        }</a:t>
            </a:r>
            <a:endParaRPr lang="en-US" altLang="ko-KR" sz="1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701456" y="438410"/>
            <a:ext cx="10597019" cy="450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21. 09. 27(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040879" y="3004574"/>
            <a:ext cx="5002834" cy="12464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latin typeface="Consolas" panose="020B0609020204030204" pitchFamily="49" charset="0"/>
              </a:rPr>
              <a:t>옆의 내용을 제거하고 </a:t>
            </a:r>
            <a:endParaRPr lang="en-US" altLang="ko-KR" sz="1500" dirty="0" smtClean="0">
              <a:latin typeface="Consolas" panose="020B0609020204030204" pitchFamily="49" charset="0"/>
            </a:endParaRPr>
          </a:p>
          <a:p>
            <a:r>
              <a:rPr lang="en-US" altLang="ko-KR" sz="1500" dirty="0" smtClean="0">
                <a:latin typeface="Consolas" panose="020B0609020204030204" pitchFamily="49" charset="0"/>
              </a:rPr>
              <a:t>data</a:t>
            </a:r>
            <a:r>
              <a:rPr lang="en-US" altLang="ko-KR" sz="1500" dirty="0">
                <a:latin typeface="Consolas" panose="020B0609020204030204" pitchFamily="49" charset="0"/>
              </a:rPr>
              <a:t> = d3.json("https://raw.githubusercontent.com/sangyeop910/iris/main/iris(150).</a:t>
            </a:r>
            <a:r>
              <a:rPr lang="en-US" altLang="ko-KR" sz="1500" dirty="0" err="1">
                <a:latin typeface="Consolas" panose="020B0609020204030204" pitchFamily="49" charset="0"/>
              </a:rPr>
              <a:t>json</a:t>
            </a:r>
            <a:r>
              <a:rPr lang="en-US" altLang="ko-KR" sz="1500" dirty="0">
                <a:latin typeface="Consolas" panose="020B0609020204030204" pitchFamily="49" charset="0"/>
              </a:rPr>
              <a:t>", </a:t>
            </a:r>
            <a:r>
              <a:rPr lang="en-US" altLang="ko-KR" sz="1500" i="1" dirty="0">
                <a:latin typeface="Consolas" panose="020B0609020204030204" pitchFamily="49" charset="0"/>
              </a:rPr>
              <a:t>function</a:t>
            </a:r>
            <a:r>
              <a:rPr lang="en-US" altLang="ko-KR" sz="1500" dirty="0">
                <a:latin typeface="Consolas" panose="020B0609020204030204" pitchFamily="49" charset="0"/>
              </a:rPr>
              <a:t>(d) </a:t>
            </a:r>
            <a:r>
              <a:rPr lang="en-US" altLang="ko-KR" sz="1500" dirty="0" smtClean="0">
                <a:latin typeface="Consolas" panose="020B0609020204030204" pitchFamily="49" charset="0"/>
              </a:rPr>
              <a:t>{}</a:t>
            </a:r>
          </a:p>
          <a:p>
            <a:r>
              <a:rPr lang="ko-KR" altLang="en-US" sz="1500" dirty="0" smtClean="0">
                <a:latin typeface="Consolas" panose="020B0609020204030204" pitchFamily="49" charset="0"/>
              </a:rPr>
              <a:t>위의 코드로 데이터를 찍는 부분을 감싸 주었다</a:t>
            </a:r>
            <a:r>
              <a:rPr lang="en-US" altLang="ko-KR" sz="1500" dirty="0" smtClean="0">
                <a:latin typeface="Consolas" panose="020B0609020204030204" pitchFamily="49" charset="0"/>
              </a:rPr>
              <a:t>.</a:t>
            </a:r>
            <a:endParaRPr lang="en-US" altLang="ko-KR" sz="15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455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753708" y="287141"/>
            <a:ext cx="10597019" cy="450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21. 09. 29(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738079"/>
            <a:ext cx="470262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i="1" dirty="0">
                <a:latin typeface="Consolas" panose="020B0609020204030204" pitchFamily="49" charset="0"/>
              </a:rPr>
              <a:t>function</a:t>
            </a:r>
            <a:r>
              <a:rPr lang="en-US" altLang="ko-KR" sz="1100" dirty="0"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latin typeface="Consolas" panose="020B0609020204030204" pitchFamily="49" charset="0"/>
              </a:rPr>
              <a:t>changeMod</a:t>
            </a:r>
            <a:r>
              <a:rPr lang="en-US" altLang="ko-KR" sz="1100" dirty="0">
                <a:latin typeface="Consolas" panose="020B0609020204030204" pitchFamily="49" charset="0"/>
              </a:rPr>
              <a:t>() { </a:t>
            </a:r>
            <a:r>
              <a:rPr lang="en-US" altLang="ko-KR" sz="1100" i="1" dirty="0">
                <a:latin typeface="Consolas" panose="020B0609020204030204" pitchFamily="49" charset="0"/>
              </a:rPr>
              <a:t>//option</a:t>
            </a:r>
            <a:r>
              <a:rPr lang="ko-KR" altLang="en-US" sz="1100" i="1" dirty="0">
                <a:latin typeface="Consolas" panose="020B0609020204030204" pitchFamily="49" charset="0"/>
              </a:rPr>
              <a:t>에 따른 </a:t>
            </a:r>
            <a:r>
              <a:rPr lang="en-US" altLang="ko-KR" sz="1100" i="1" dirty="0" err="1">
                <a:latin typeface="Consolas" panose="020B0609020204030204" pitchFamily="49" charset="0"/>
              </a:rPr>
              <a:t>onchange</a:t>
            </a:r>
            <a:r>
              <a:rPr lang="en-US" altLang="ko-KR" sz="1100" i="1" dirty="0">
                <a:latin typeface="Consolas" panose="020B0609020204030204" pitchFamily="49" charset="0"/>
              </a:rPr>
              <a:t> event </a:t>
            </a:r>
            <a:r>
              <a:rPr lang="ko-KR" altLang="en-US" sz="1100" i="1" dirty="0">
                <a:latin typeface="Consolas" panose="020B0609020204030204" pitchFamily="49" charset="0"/>
              </a:rPr>
              <a:t>처리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ko-KR" altLang="en-US" sz="1100" dirty="0">
                <a:latin typeface="Consolas" panose="020B0609020204030204" pitchFamily="49" charset="0"/>
              </a:rPr>
              <a:t>            </a:t>
            </a:r>
            <a:r>
              <a:rPr lang="en-US" altLang="ko-KR" sz="1100" dirty="0" err="1">
                <a:latin typeface="Consolas" panose="020B0609020204030204" pitchFamily="49" charset="0"/>
              </a:rPr>
              <a:t>var</a:t>
            </a:r>
            <a:r>
              <a:rPr lang="en-US" altLang="ko-KR" sz="1100" dirty="0">
                <a:latin typeface="Consolas" panose="020B0609020204030204" pitchFamily="49" charset="0"/>
              </a:rPr>
              <a:t> mod = </a:t>
            </a:r>
            <a:r>
              <a:rPr lang="en-US" altLang="ko-KR" sz="1100" dirty="0" err="1">
                <a:latin typeface="Consolas" panose="020B0609020204030204" pitchFamily="49" charset="0"/>
              </a:rPr>
              <a:t>document.getElementById</a:t>
            </a:r>
            <a:r>
              <a:rPr lang="en-US" altLang="ko-KR" sz="1100" dirty="0">
                <a:latin typeface="Consolas" panose="020B0609020204030204" pitchFamily="49" charset="0"/>
              </a:rPr>
              <a:t>("mod");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/>
            </a:r>
            <a:br>
              <a:rPr lang="en-US" altLang="ko-KR" sz="1100" dirty="0">
                <a:latin typeface="Consolas" panose="020B0609020204030204" pitchFamily="49" charset="0"/>
              </a:rPr>
            </a:br>
            <a:r>
              <a:rPr lang="en-US" altLang="ko-KR" sz="1100" dirty="0">
                <a:latin typeface="Consolas" panose="020B0609020204030204" pitchFamily="49" charset="0"/>
              </a:rPr>
              <a:t>            if (</a:t>
            </a:r>
            <a:r>
              <a:rPr lang="en-US" altLang="ko-KR" sz="1100" dirty="0" err="1">
                <a:latin typeface="Consolas" panose="020B0609020204030204" pitchFamily="49" charset="0"/>
              </a:rPr>
              <a:t>mod.value</a:t>
            </a:r>
            <a:r>
              <a:rPr lang="en-US" altLang="ko-KR" sz="1100" dirty="0">
                <a:latin typeface="Consolas" panose="020B0609020204030204" pitchFamily="49" charset="0"/>
              </a:rPr>
              <a:t> == "</a:t>
            </a:r>
            <a:r>
              <a:rPr lang="en-US" altLang="ko-KR" sz="1100" dirty="0" err="1">
                <a:latin typeface="Consolas" panose="020B0609020204030204" pitchFamily="49" charset="0"/>
              </a:rPr>
              <a:t>SepalLength</a:t>
            </a:r>
            <a:r>
              <a:rPr lang="en-US" altLang="ko-KR" sz="1100" dirty="0">
                <a:latin typeface="Consolas" panose="020B0609020204030204" pitchFamily="49" charset="0"/>
              </a:rPr>
              <a:t>") {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dirty="0" err="1">
                <a:latin typeface="Consolas" panose="020B0609020204030204" pitchFamily="49" charset="0"/>
              </a:rPr>
              <a:t>size_slider.min</a:t>
            </a:r>
            <a:r>
              <a:rPr lang="en-US" altLang="ko-KR" sz="1100" dirty="0">
                <a:latin typeface="Consolas" panose="020B0609020204030204" pitchFamily="49" charset="0"/>
              </a:rPr>
              <a:t> = </a:t>
            </a:r>
            <a:r>
              <a:rPr lang="en-US" altLang="ko-KR" sz="1100" dirty="0" err="1">
                <a:latin typeface="Consolas" panose="020B0609020204030204" pitchFamily="49" charset="0"/>
              </a:rPr>
              <a:t>sLen_min</a:t>
            </a:r>
            <a:r>
              <a:rPr lang="en-US" altLang="ko-KR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dirty="0" err="1">
                <a:latin typeface="Consolas" panose="020B0609020204030204" pitchFamily="49" charset="0"/>
              </a:rPr>
              <a:t>size_slider.max</a:t>
            </a:r>
            <a:r>
              <a:rPr lang="en-US" altLang="ko-KR" sz="1100" dirty="0">
                <a:latin typeface="Consolas" panose="020B0609020204030204" pitchFamily="49" charset="0"/>
              </a:rPr>
              <a:t> = </a:t>
            </a:r>
            <a:r>
              <a:rPr lang="en-US" altLang="ko-KR" sz="1100" dirty="0" err="1">
                <a:latin typeface="Consolas" panose="020B0609020204030204" pitchFamily="49" charset="0"/>
              </a:rPr>
              <a:t>sLen_max</a:t>
            </a:r>
            <a:r>
              <a:rPr lang="en-US" altLang="ko-KR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dirty="0" err="1">
                <a:latin typeface="Consolas" panose="020B0609020204030204" pitchFamily="49" charset="0"/>
              </a:rPr>
              <a:t>size_slider.value</a:t>
            </a:r>
            <a:r>
              <a:rPr lang="en-US" altLang="ko-KR" sz="1100" dirty="0">
                <a:latin typeface="Consolas" panose="020B0609020204030204" pitchFamily="49" charset="0"/>
              </a:rPr>
              <a:t> = </a:t>
            </a:r>
            <a:r>
              <a:rPr lang="en-US" altLang="ko-KR" sz="1100" dirty="0" err="1">
                <a:latin typeface="Consolas" panose="020B0609020204030204" pitchFamily="49" charset="0"/>
              </a:rPr>
              <a:t>sLen_avg</a:t>
            </a:r>
            <a:r>
              <a:rPr lang="en-US" altLang="ko-KR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dirty="0" err="1">
                <a:latin typeface="Consolas" panose="020B0609020204030204" pitchFamily="49" charset="0"/>
              </a:rPr>
              <a:t>size_num.min</a:t>
            </a:r>
            <a:r>
              <a:rPr lang="en-US" altLang="ko-KR" sz="1100" dirty="0">
                <a:latin typeface="Consolas" panose="020B0609020204030204" pitchFamily="49" charset="0"/>
              </a:rPr>
              <a:t> = </a:t>
            </a:r>
            <a:r>
              <a:rPr lang="en-US" altLang="ko-KR" sz="1100" dirty="0" err="1">
                <a:latin typeface="Consolas" panose="020B0609020204030204" pitchFamily="49" charset="0"/>
              </a:rPr>
              <a:t>sLen_min</a:t>
            </a:r>
            <a:r>
              <a:rPr lang="en-US" altLang="ko-KR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dirty="0" err="1">
                <a:latin typeface="Consolas" panose="020B0609020204030204" pitchFamily="49" charset="0"/>
              </a:rPr>
              <a:t>size_num.max</a:t>
            </a:r>
            <a:r>
              <a:rPr lang="en-US" altLang="ko-KR" sz="1100" dirty="0">
                <a:latin typeface="Consolas" panose="020B0609020204030204" pitchFamily="49" charset="0"/>
              </a:rPr>
              <a:t> = </a:t>
            </a:r>
            <a:r>
              <a:rPr lang="en-US" altLang="ko-KR" sz="1100" dirty="0" err="1">
                <a:latin typeface="Consolas" panose="020B0609020204030204" pitchFamily="49" charset="0"/>
              </a:rPr>
              <a:t>sLen_max</a:t>
            </a:r>
            <a:r>
              <a:rPr lang="en-US" altLang="ko-KR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dirty="0" err="1">
                <a:latin typeface="Consolas" panose="020B0609020204030204" pitchFamily="49" charset="0"/>
              </a:rPr>
              <a:t>size_num.value</a:t>
            </a:r>
            <a:r>
              <a:rPr lang="en-US" altLang="ko-KR" sz="1100" dirty="0">
                <a:latin typeface="Consolas" panose="020B0609020204030204" pitchFamily="49" charset="0"/>
              </a:rPr>
              <a:t> = </a:t>
            </a:r>
            <a:r>
              <a:rPr lang="en-US" altLang="ko-KR" sz="1100" dirty="0" err="1">
                <a:latin typeface="Consolas" panose="020B0609020204030204" pitchFamily="49" charset="0"/>
              </a:rPr>
              <a:t>sLen_avg</a:t>
            </a:r>
            <a:r>
              <a:rPr lang="en-US" altLang="ko-KR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if (</a:t>
            </a:r>
            <a:r>
              <a:rPr lang="en-US" altLang="ko-KR" sz="1100" dirty="0" err="1">
                <a:latin typeface="Consolas" panose="020B0609020204030204" pitchFamily="49" charset="0"/>
              </a:rPr>
              <a:t>mod.value</a:t>
            </a:r>
            <a:r>
              <a:rPr lang="en-US" altLang="ko-KR" sz="1100" dirty="0">
                <a:latin typeface="Consolas" panose="020B0609020204030204" pitchFamily="49" charset="0"/>
              </a:rPr>
              <a:t> == "</a:t>
            </a:r>
            <a:r>
              <a:rPr lang="en-US" altLang="ko-KR" sz="1100" dirty="0" err="1">
                <a:latin typeface="Consolas" panose="020B0609020204030204" pitchFamily="49" charset="0"/>
              </a:rPr>
              <a:t>SepalWidth</a:t>
            </a:r>
            <a:r>
              <a:rPr lang="en-US" altLang="ko-KR" sz="1100" dirty="0">
                <a:latin typeface="Consolas" panose="020B0609020204030204" pitchFamily="49" charset="0"/>
              </a:rPr>
              <a:t>") {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dirty="0" err="1">
                <a:latin typeface="Consolas" panose="020B0609020204030204" pitchFamily="49" charset="0"/>
              </a:rPr>
              <a:t>size_slider.min</a:t>
            </a:r>
            <a:r>
              <a:rPr lang="en-US" altLang="ko-KR" sz="1100" dirty="0">
                <a:latin typeface="Consolas" panose="020B0609020204030204" pitchFamily="49" charset="0"/>
              </a:rPr>
              <a:t> = </a:t>
            </a:r>
            <a:r>
              <a:rPr lang="en-US" altLang="ko-KR" sz="1100" dirty="0" err="1">
                <a:latin typeface="Consolas" panose="020B0609020204030204" pitchFamily="49" charset="0"/>
              </a:rPr>
              <a:t>sWd_min</a:t>
            </a:r>
            <a:r>
              <a:rPr lang="en-US" altLang="ko-KR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dirty="0" err="1">
                <a:latin typeface="Consolas" panose="020B0609020204030204" pitchFamily="49" charset="0"/>
              </a:rPr>
              <a:t>size_slider.max</a:t>
            </a:r>
            <a:r>
              <a:rPr lang="en-US" altLang="ko-KR" sz="1100" dirty="0">
                <a:latin typeface="Consolas" panose="020B0609020204030204" pitchFamily="49" charset="0"/>
              </a:rPr>
              <a:t> = </a:t>
            </a:r>
            <a:r>
              <a:rPr lang="en-US" altLang="ko-KR" sz="1100" dirty="0" err="1">
                <a:latin typeface="Consolas" panose="020B0609020204030204" pitchFamily="49" charset="0"/>
              </a:rPr>
              <a:t>sWd_max</a:t>
            </a:r>
            <a:r>
              <a:rPr lang="en-US" altLang="ko-KR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dirty="0" err="1">
                <a:latin typeface="Consolas" panose="020B0609020204030204" pitchFamily="49" charset="0"/>
              </a:rPr>
              <a:t>size_slider.value</a:t>
            </a:r>
            <a:r>
              <a:rPr lang="en-US" altLang="ko-KR" sz="1100" dirty="0">
                <a:latin typeface="Consolas" panose="020B0609020204030204" pitchFamily="49" charset="0"/>
              </a:rPr>
              <a:t> = </a:t>
            </a:r>
            <a:r>
              <a:rPr lang="en-US" altLang="ko-KR" sz="1100" dirty="0" err="1">
                <a:latin typeface="Consolas" panose="020B0609020204030204" pitchFamily="49" charset="0"/>
              </a:rPr>
              <a:t>sWd_avg</a:t>
            </a:r>
            <a:r>
              <a:rPr lang="en-US" altLang="ko-KR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dirty="0" err="1">
                <a:latin typeface="Consolas" panose="020B0609020204030204" pitchFamily="49" charset="0"/>
              </a:rPr>
              <a:t>size_num.min</a:t>
            </a:r>
            <a:r>
              <a:rPr lang="en-US" altLang="ko-KR" sz="1100" dirty="0">
                <a:latin typeface="Consolas" panose="020B0609020204030204" pitchFamily="49" charset="0"/>
              </a:rPr>
              <a:t> = </a:t>
            </a:r>
            <a:r>
              <a:rPr lang="en-US" altLang="ko-KR" sz="1100" dirty="0" err="1">
                <a:latin typeface="Consolas" panose="020B0609020204030204" pitchFamily="49" charset="0"/>
              </a:rPr>
              <a:t>sWd_min</a:t>
            </a:r>
            <a:r>
              <a:rPr lang="en-US" altLang="ko-KR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dirty="0" err="1">
                <a:latin typeface="Consolas" panose="020B0609020204030204" pitchFamily="49" charset="0"/>
              </a:rPr>
              <a:t>size_num.max</a:t>
            </a:r>
            <a:r>
              <a:rPr lang="en-US" altLang="ko-KR" sz="1100" dirty="0">
                <a:latin typeface="Consolas" panose="020B0609020204030204" pitchFamily="49" charset="0"/>
              </a:rPr>
              <a:t> = </a:t>
            </a:r>
            <a:r>
              <a:rPr lang="en-US" altLang="ko-KR" sz="1100" dirty="0" err="1">
                <a:latin typeface="Consolas" panose="020B0609020204030204" pitchFamily="49" charset="0"/>
              </a:rPr>
              <a:t>sWd_max</a:t>
            </a:r>
            <a:r>
              <a:rPr lang="en-US" altLang="ko-KR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dirty="0" err="1">
                <a:latin typeface="Consolas" panose="020B0609020204030204" pitchFamily="49" charset="0"/>
              </a:rPr>
              <a:t>size_num.value</a:t>
            </a:r>
            <a:r>
              <a:rPr lang="en-US" altLang="ko-KR" sz="1100" dirty="0">
                <a:latin typeface="Consolas" panose="020B0609020204030204" pitchFamily="49" charset="0"/>
              </a:rPr>
              <a:t> = </a:t>
            </a:r>
            <a:r>
              <a:rPr lang="en-US" altLang="ko-KR" sz="1100" dirty="0" err="1">
                <a:latin typeface="Consolas" panose="020B0609020204030204" pitchFamily="49" charset="0"/>
              </a:rPr>
              <a:t>sWd_avg</a:t>
            </a:r>
            <a:r>
              <a:rPr lang="en-US" altLang="ko-KR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if (</a:t>
            </a:r>
            <a:r>
              <a:rPr lang="en-US" altLang="ko-KR" sz="1100" dirty="0" err="1">
                <a:latin typeface="Consolas" panose="020B0609020204030204" pitchFamily="49" charset="0"/>
              </a:rPr>
              <a:t>mod.value</a:t>
            </a:r>
            <a:r>
              <a:rPr lang="en-US" altLang="ko-KR" sz="1100" dirty="0">
                <a:latin typeface="Consolas" panose="020B0609020204030204" pitchFamily="49" charset="0"/>
              </a:rPr>
              <a:t> == "</a:t>
            </a:r>
            <a:r>
              <a:rPr lang="en-US" altLang="ko-KR" sz="1100" dirty="0" err="1">
                <a:latin typeface="Consolas" panose="020B0609020204030204" pitchFamily="49" charset="0"/>
              </a:rPr>
              <a:t>PetalLength</a:t>
            </a:r>
            <a:r>
              <a:rPr lang="en-US" altLang="ko-KR" sz="1100" dirty="0">
                <a:latin typeface="Consolas" panose="020B0609020204030204" pitchFamily="49" charset="0"/>
              </a:rPr>
              <a:t>") {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dirty="0" err="1">
                <a:latin typeface="Consolas" panose="020B0609020204030204" pitchFamily="49" charset="0"/>
              </a:rPr>
              <a:t>size_slider.min</a:t>
            </a:r>
            <a:r>
              <a:rPr lang="en-US" altLang="ko-KR" sz="1100" dirty="0">
                <a:latin typeface="Consolas" panose="020B0609020204030204" pitchFamily="49" charset="0"/>
              </a:rPr>
              <a:t> = </a:t>
            </a:r>
            <a:r>
              <a:rPr lang="en-US" altLang="ko-KR" sz="1100" dirty="0" err="1">
                <a:latin typeface="Consolas" panose="020B0609020204030204" pitchFamily="49" charset="0"/>
              </a:rPr>
              <a:t>pLen_min</a:t>
            </a:r>
            <a:r>
              <a:rPr lang="en-US" altLang="ko-KR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dirty="0" err="1">
                <a:latin typeface="Consolas" panose="020B0609020204030204" pitchFamily="49" charset="0"/>
              </a:rPr>
              <a:t>size_slider.max</a:t>
            </a:r>
            <a:r>
              <a:rPr lang="en-US" altLang="ko-KR" sz="1100" dirty="0">
                <a:latin typeface="Consolas" panose="020B0609020204030204" pitchFamily="49" charset="0"/>
              </a:rPr>
              <a:t> = </a:t>
            </a:r>
            <a:r>
              <a:rPr lang="en-US" altLang="ko-KR" sz="1100" dirty="0" err="1">
                <a:latin typeface="Consolas" panose="020B0609020204030204" pitchFamily="49" charset="0"/>
              </a:rPr>
              <a:t>pLen_max</a:t>
            </a:r>
            <a:r>
              <a:rPr lang="en-US" altLang="ko-KR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dirty="0" err="1">
                <a:latin typeface="Consolas" panose="020B0609020204030204" pitchFamily="49" charset="0"/>
              </a:rPr>
              <a:t>size_slider.value</a:t>
            </a:r>
            <a:r>
              <a:rPr lang="en-US" altLang="ko-KR" sz="1100" dirty="0">
                <a:latin typeface="Consolas" panose="020B0609020204030204" pitchFamily="49" charset="0"/>
              </a:rPr>
              <a:t> = </a:t>
            </a:r>
            <a:r>
              <a:rPr lang="en-US" altLang="ko-KR" sz="1100" dirty="0" err="1">
                <a:latin typeface="Consolas" panose="020B0609020204030204" pitchFamily="49" charset="0"/>
              </a:rPr>
              <a:t>pLen_avg</a:t>
            </a:r>
            <a:r>
              <a:rPr lang="en-US" altLang="ko-KR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dirty="0" err="1">
                <a:latin typeface="Consolas" panose="020B0609020204030204" pitchFamily="49" charset="0"/>
              </a:rPr>
              <a:t>size_num.min</a:t>
            </a:r>
            <a:r>
              <a:rPr lang="en-US" altLang="ko-KR" sz="1100" dirty="0">
                <a:latin typeface="Consolas" panose="020B0609020204030204" pitchFamily="49" charset="0"/>
              </a:rPr>
              <a:t> = </a:t>
            </a:r>
            <a:r>
              <a:rPr lang="en-US" altLang="ko-KR" sz="1100" dirty="0" err="1">
                <a:latin typeface="Consolas" panose="020B0609020204030204" pitchFamily="49" charset="0"/>
              </a:rPr>
              <a:t>pLen_min</a:t>
            </a:r>
            <a:r>
              <a:rPr lang="en-US" altLang="ko-KR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dirty="0" err="1">
                <a:latin typeface="Consolas" panose="020B0609020204030204" pitchFamily="49" charset="0"/>
              </a:rPr>
              <a:t>size_num.max</a:t>
            </a:r>
            <a:r>
              <a:rPr lang="en-US" altLang="ko-KR" sz="1100" dirty="0">
                <a:latin typeface="Consolas" panose="020B0609020204030204" pitchFamily="49" charset="0"/>
              </a:rPr>
              <a:t> = </a:t>
            </a:r>
            <a:r>
              <a:rPr lang="en-US" altLang="ko-KR" sz="1100" dirty="0" err="1">
                <a:latin typeface="Consolas" panose="020B0609020204030204" pitchFamily="49" charset="0"/>
              </a:rPr>
              <a:t>pLen_max</a:t>
            </a:r>
            <a:r>
              <a:rPr lang="en-US" altLang="ko-KR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dirty="0" err="1">
                <a:latin typeface="Consolas" panose="020B0609020204030204" pitchFamily="49" charset="0"/>
              </a:rPr>
              <a:t>size_num.value</a:t>
            </a:r>
            <a:r>
              <a:rPr lang="en-US" altLang="ko-KR" sz="1100" dirty="0">
                <a:latin typeface="Consolas" panose="020B0609020204030204" pitchFamily="49" charset="0"/>
              </a:rPr>
              <a:t> = </a:t>
            </a:r>
            <a:r>
              <a:rPr lang="en-US" altLang="ko-KR" sz="1100" dirty="0" err="1">
                <a:latin typeface="Consolas" panose="020B0609020204030204" pitchFamily="49" charset="0"/>
              </a:rPr>
              <a:t>pLen_avg</a:t>
            </a:r>
            <a:r>
              <a:rPr lang="en-US" altLang="ko-KR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if (</a:t>
            </a:r>
            <a:r>
              <a:rPr lang="en-US" altLang="ko-KR" sz="1100" dirty="0" err="1">
                <a:latin typeface="Consolas" panose="020B0609020204030204" pitchFamily="49" charset="0"/>
              </a:rPr>
              <a:t>mod.value</a:t>
            </a:r>
            <a:r>
              <a:rPr lang="en-US" altLang="ko-KR" sz="1100" dirty="0">
                <a:latin typeface="Consolas" panose="020B0609020204030204" pitchFamily="49" charset="0"/>
              </a:rPr>
              <a:t> == "</a:t>
            </a:r>
            <a:r>
              <a:rPr lang="en-US" altLang="ko-KR" sz="1100" dirty="0" err="1">
                <a:latin typeface="Consolas" panose="020B0609020204030204" pitchFamily="49" charset="0"/>
              </a:rPr>
              <a:t>PetalWidth</a:t>
            </a:r>
            <a:r>
              <a:rPr lang="en-US" altLang="ko-KR" sz="1100" dirty="0">
                <a:latin typeface="Consolas" panose="020B0609020204030204" pitchFamily="49" charset="0"/>
              </a:rPr>
              <a:t>") {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dirty="0" err="1">
                <a:latin typeface="Consolas" panose="020B0609020204030204" pitchFamily="49" charset="0"/>
              </a:rPr>
              <a:t>size_slider.min</a:t>
            </a:r>
            <a:r>
              <a:rPr lang="en-US" altLang="ko-KR" sz="1100" dirty="0">
                <a:latin typeface="Consolas" panose="020B0609020204030204" pitchFamily="49" charset="0"/>
              </a:rPr>
              <a:t> = </a:t>
            </a:r>
            <a:r>
              <a:rPr lang="en-US" altLang="ko-KR" sz="1100" dirty="0" err="1">
                <a:latin typeface="Consolas" panose="020B0609020204030204" pitchFamily="49" charset="0"/>
              </a:rPr>
              <a:t>pWd_min</a:t>
            </a:r>
            <a:r>
              <a:rPr lang="en-US" altLang="ko-KR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dirty="0" err="1">
                <a:latin typeface="Consolas" panose="020B0609020204030204" pitchFamily="49" charset="0"/>
              </a:rPr>
              <a:t>size_slider.max</a:t>
            </a:r>
            <a:r>
              <a:rPr lang="en-US" altLang="ko-KR" sz="1100" dirty="0">
                <a:latin typeface="Consolas" panose="020B0609020204030204" pitchFamily="49" charset="0"/>
              </a:rPr>
              <a:t> = </a:t>
            </a:r>
            <a:r>
              <a:rPr lang="en-US" altLang="ko-KR" sz="1100" dirty="0" err="1">
                <a:latin typeface="Consolas" panose="020B0609020204030204" pitchFamily="49" charset="0"/>
              </a:rPr>
              <a:t>pWd_max</a:t>
            </a:r>
            <a:r>
              <a:rPr lang="en-US" altLang="ko-KR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dirty="0" err="1">
                <a:latin typeface="Consolas" panose="020B0609020204030204" pitchFamily="49" charset="0"/>
              </a:rPr>
              <a:t>size_slider.value</a:t>
            </a:r>
            <a:r>
              <a:rPr lang="en-US" altLang="ko-KR" sz="1100" dirty="0">
                <a:latin typeface="Consolas" panose="020B0609020204030204" pitchFamily="49" charset="0"/>
              </a:rPr>
              <a:t> = </a:t>
            </a:r>
            <a:r>
              <a:rPr lang="en-US" altLang="ko-KR" sz="1100" dirty="0" err="1">
                <a:latin typeface="Consolas" panose="020B0609020204030204" pitchFamily="49" charset="0"/>
              </a:rPr>
              <a:t>pWd_avg</a:t>
            </a:r>
            <a:r>
              <a:rPr lang="en-US" altLang="ko-KR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dirty="0" err="1">
                <a:latin typeface="Consolas" panose="020B0609020204030204" pitchFamily="49" charset="0"/>
              </a:rPr>
              <a:t>size_num.min</a:t>
            </a:r>
            <a:r>
              <a:rPr lang="en-US" altLang="ko-KR" sz="1100" dirty="0">
                <a:latin typeface="Consolas" panose="020B0609020204030204" pitchFamily="49" charset="0"/>
              </a:rPr>
              <a:t> = </a:t>
            </a:r>
            <a:r>
              <a:rPr lang="en-US" altLang="ko-KR" sz="1100" dirty="0" err="1">
                <a:latin typeface="Consolas" panose="020B0609020204030204" pitchFamily="49" charset="0"/>
              </a:rPr>
              <a:t>pWd_min</a:t>
            </a:r>
            <a:r>
              <a:rPr lang="en-US" altLang="ko-KR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dirty="0" err="1">
                <a:latin typeface="Consolas" panose="020B0609020204030204" pitchFamily="49" charset="0"/>
              </a:rPr>
              <a:t>size_num.max</a:t>
            </a:r>
            <a:r>
              <a:rPr lang="en-US" altLang="ko-KR" sz="1100" dirty="0">
                <a:latin typeface="Consolas" panose="020B0609020204030204" pitchFamily="49" charset="0"/>
              </a:rPr>
              <a:t> = </a:t>
            </a:r>
            <a:r>
              <a:rPr lang="en-US" altLang="ko-KR" sz="1100" dirty="0" err="1">
                <a:latin typeface="Consolas" panose="020B0609020204030204" pitchFamily="49" charset="0"/>
              </a:rPr>
              <a:t>pWd_max</a:t>
            </a:r>
            <a:r>
              <a:rPr lang="en-US" altLang="ko-KR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dirty="0" err="1">
                <a:latin typeface="Consolas" panose="020B0609020204030204" pitchFamily="49" charset="0"/>
              </a:rPr>
              <a:t>size_num.value</a:t>
            </a:r>
            <a:r>
              <a:rPr lang="en-US" altLang="ko-KR" sz="1100" dirty="0">
                <a:latin typeface="Consolas" panose="020B0609020204030204" pitchFamily="49" charset="0"/>
              </a:rPr>
              <a:t> = </a:t>
            </a:r>
            <a:r>
              <a:rPr lang="en-US" altLang="ko-KR" sz="1100" dirty="0" err="1">
                <a:latin typeface="Consolas" panose="020B0609020204030204" pitchFamily="49" charset="0"/>
              </a:rPr>
              <a:t>pWd_avg</a:t>
            </a:r>
            <a:r>
              <a:rPr lang="en-US" altLang="ko-KR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</a:t>
            </a:r>
            <a:r>
              <a:rPr lang="en-US" altLang="ko-KR" sz="11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b="0" dirty="0" smtClean="0">
                <a:effectLst/>
                <a:latin typeface="Consolas" panose="020B0609020204030204" pitchFamily="49" charset="0"/>
              </a:rPr>
              <a:t>}</a:t>
            </a:r>
            <a:endParaRPr lang="en-US" altLang="ko-KR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738079"/>
            <a:ext cx="4545874" cy="6119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64332" y="999336"/>
            <a:ext cx="6348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err="1" smtClean="0"/>
              <a:t>조건문을</a:t>
            </a:r>
            <a:r>
              <a:rPr lang="ko-KR" altLang="en-US" dirty="0" smtClean="0"/>
              <a:t> 하나하나 걸어주어서 </a:t>
            </a:r>
            <a:r>
              <a:rPr lang="en-US" altLang="ko-KR" dirty="0" smtClean="0"/>
              <a:t>“mod”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가 바뀔 때 마다 슬라이드 바의 </a:t>
            </a:r>
            <a:r>
              <a:rPr lang="en-US" altLang="ko-KR" dirty="0" smtClean="0"/>
              <a:t>min, max, value</a:t>
            </a:r>
            <a:r>
              <a:rPr lang="ko-KR" altLang="en-US" dirty="0" smtClean="0"/>
              <a:t>가 재설정될 수 있도록 코드를 수정했다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979" y="2848459"/>
            <a:ext cx="2349175" cy="46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629" y="2857986"/>
            <a:ext cx="2412000" cy="4653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1154" y="2842830"/>
            <a:ext cx="2419350" cy="485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4530" y="3736792"/>
            <a:ext cx="2438400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2629" y="3731617"/>
            <a:ext cx="2428875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2930" y="3732029"/>
            <a:ext cx="2419350" cy="485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4530" y="4571044"/>
            <a:ext cx="2438400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02629" y="4582557"/>
            <a:ext cx="2428875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17635" y="4575806"/>
            <a:ext cx="2428875" cy="466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79235" y="5410058"/>
            <a:ext cx="2438400" cy="485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40782" y="5400533"/>
            <a:ext cx="2419350" cy="495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02930" y="5419583"/>
            <a:ext cx="2428875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7447480" y="2287719"/>
            <a:ext cx="169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value(average)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59543" y="2282175"/>
            <a:ext cx="169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min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835417" y="2260089"/>
            <a:ext cx="169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445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753708" y="287141"/>
            <a:ext cx="10597019" cy="450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21. 09. 29(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4583" y="927463"/>
            <a:ext cx="1063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데이터를 담고 있는 배열의 요소에 접근해서 값을 사용할 수 있도록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08" y="1721310"/>
            <a:ext cx="3426406" cy="4300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558938" y="2971032"/>
            <a:ext cx="66489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y</a:t>
            </a:r>
            <a:r>
              <a:rPr lang="ko-KR" altLang="en-US" dirty="0" smtClean="0"/>
              <a:t>축의 데이터를 담당할 배열 </a:t>
            </a:r>
            <a:r>
              <a:rPr lang="en-US" altLang="ko-KR" dirty="0" err="1" smtClean="0"/>
              <a:t>sLen</a:t>
            </a:r>
            <a:r>
              <a:rPr lang="ko-KR" altLang="en-US" dirty="0" smtClean="0"/>
              <a:t>의 데이터는 </a:t>
            </a:r>
            <a:r>
              <a:rPr lang="en-US" altLang="ko-KR" dirty="0" err="1" smtClean="0"/>
              <a:t>sLen</a:t>
            </a:r>
            <a:r>
              <a:rPr lang="ko-KR" altLang="en-US" dirty="0" smtClean="0"/>
              <a:t>으로</a:t>
            </a:r>
            <a:r>
              <a:rPr lang="en-US" altLang="ko-KR" dirty="0"/>
              <a:t> </a:t>
            </a:r>
            <a:r>
              <a:rPr lang="ko-KR" altLang="en-US" dirty="0" smtClean="0"/>
              <a:t>접근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x</a:t>
            </a:r>
            <a:r>
              <a:rPr lang="ko-KR" altLang="en-US" dirty="0" smtClean="0"/>
              <a:t>축의 데이터를 담당할 </a:t>
            </a:r>
            <a:r>
              <a:rPr lang="en-US" altLang="ko-KR" dirty="0" err="1" smtClean="0"/>
              <a:t>sLen</a:t>
            </a:r>
            <a:r>
              <a:rPr lang="ko-KR" altLang="en-US" dirty="0" smtClean="0"/>
              <a:t>의 인덱스</a:t>
            </a:r>
            <a:r>
              <a:rPr lang="en-US" altLang="ko-KR" dirty="0" smtClean="0"/>
              <a:t>(key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Object.keys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sLen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접근할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이를 활용해서 우선적으로 디폴트 값이 될 그래프를 찍어보려고 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397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 txBox="1">
            <a:spLocks/>
          </p:cNvSpPr>
          <p:nvPr/>
        </p:nvSpPr>
        <p:spPr>
          <a:xfrm>
            <a:off x="701456" y="438410"/>
            <a:ext cx="10597019" cy="450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21. 09. 29(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1456" y="889348"/>
            <a:ext cx="10189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en-US" altLang="ko-KR" dirty="0" err="1" smtClean="0"/>
              <a:t>sLen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Object.keys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sLen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이전 코드와 유사하게 넣어 실행해본 결과 원하는 대로 나오지 않는 것을 확인할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79134" y="1535679"/>
            <a:ext cx="7293013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let </a:t>
            </a:r>
            <a:r>
              <a:rPr lang="en-US" altLang="ko-KR" dirty="0" err="1">
                <a:latin typeface="Consolas" panose="020B0609020204030204" pitchFamily="49" charset="0"/>
              </a:rPr>
              <a:t>gs</a:t>
            </a:r>
            <a:r>
              <a:rPr lang="en-US" altLang="ko-KR" dirty="0">
                <a:latin typeface="Consolas" panose="020B0609020204030204" pitchFamily="49" charset="0"/>
              </a:rPr>
              <a:t> = </a:t>
            </a:r>
            <a:r>
              <a:rPr lang="en-US" altLang="ko-KR" dirty="0" err="1">
                <a:latin typeface="Consolas" panose="020B0609020204030204" pitchFamily="49" charset="0"/>
              </a:rPr>
              <a:t>svg.selectAll</a:t>
            </a:r>
            <a:r>
              <a:rPr lang="en-US" altLang="ko-KR" dirty="0">
                <a:latin typeface="Consolas" panose="020B0609020204030204" pitchFamily="49" charset="0"/>
              </a:rPr>
              <a:t>(".point")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    </a:t>
            </a:r>
            <a:r>
              <a:rPr lang="en-US" altLang="ko-KR" dirty="0">
                <a:latin typeface="Consolas" panose="020B0609020204030204" pitchFamily="49" charset="0"/>
              </a:rPr>
              <a:t>        .enter()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           .</a:t>
            </a:r>
            <a:r>
              <a:rPr lang="en-US" altLang="ko-KR" dirty="0" err="1">
                <a:latin typeface="Consolas" panose="020B0609020204030204" pitchFamily="49" charset="0"/>
              </a:rPr>
              <a:t>attr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px</a:t>
            </a:r>
            <a:r>
              <a:rPr lang="en-US" altLang="ko-KR" dirty="0">
                <a:latin typeface="Consolas" panose="020B0609020204030204" pitchFamily="49" charset="0"/>
              </a:rPr>
              <a:t>", </a:t>
            </a:r>
            <a:r>
              <a:rPr lang="en-US" altLang="ko-KR" dirty="0" err="1">
                <a:latin typeface="Consolas" panose="020B0609020204030204" pitchFamily="49" charset="0"/>
              </a:rPr>
              <a:t>Object.keys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sLen</a:t>
            </a:r>
            <a:r>
              <a:rPr lang="en-US" altLang="ko-KR" dirty="0">
                <a:latin typeface="Consolas" panose="020B0609020204030204" pitchFamily="49" charset="0"/>
              </a:rPr>
              <a:t>))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            .</a:t>
            </a:r>
            <a:r>
              <a:rPr lang="en-US" altLang="ko-KR" dirty="0" err="1">
                <a:latin typeface="Consolas" panose="020B0609020204030204" pitchFamily="49" charset="0"/>
              </a:rPr>
              <a:t>attr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py</a:t>
            </a:r>
            <a:r>
              <a:rPr lang="en-US" altLang="ko-KR" dirty="0">
                <a:latin typeface="Consolas" panose="020B0609020204030204" pitchFamily="49" charset="0"/>
              </a:rPr>
              <a:t>", </a:t>
            </a:r>
            <a:r>
              <a:rPr lang="en-US" altLang="ko-KR" dirty="0" err="1">
                <a:latin typeface="Consolas" panose="020B0609020204030204" pitchFamily="49" charset="0"/>
              </a:rPr>
              <a:t>sLen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            .append("g")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           .</a:t>
            </a:r>
            <a:r>
              <a:rPr lang="en-US" altLang="ko-KR" dirty="0" err="1">
                <a:latin typeface="Consolas" panose="020B0609020204030204" pitchFamily="49" charset="0"/>
              </a:rPr>
              <a:t>attr</a:t>
            </a:r>
            <a:r>
              <a:rPr lang="en-US" altLang="ko-KR" dirty="0">
                <a:latin typeface="Consolas" panose="020B0609020204030204" pitchFamily="49" charset="0"/>
              </a:rPr>
              <a:t>("class", "point")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          .</a:t>
            </a:r>
            <a:r>
              <a:rPr lang="en-US" altLang="ko-KR" dirty="0" err="1">
                <a:latin typeface="Consolas" panose="020B0609020204030204" pitchFamily="49" charset="0"/>
              </a:rPr>
              <a:t>attr</a:t>
            </a:r>
            <a:r>
              <a:rPr lang="en-US" altLang="ko-KR" dirty="0">
                <a:latin typeface="Consolas" panose="020B0609020204030204" pitchFamily="49" charset="0"/>
              </a:rPr>
              <a:t>("fill", "none")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  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         .</a:t>
            </a:r>
            <a:r>
              <a:rPr lang="en-US" altLang="ko-KR" dirty="0" err="1">
                <a:latin typeface="Consolas" panose="020B0609020204030204" pitchFamily="49" charset="0"/>
              </a:rPr>
              <a:t>attr</a:t>
            </a:r>
            <a:r>
              <a:rPr lang="en-US" altLang="ko-KR" dirty="0">
                <a:latin typeface="Consolas" panose="020B0609020204030204" pitchFamily="49" charset="0"/>
              </a:rPr>
              <a:t>("stroke", (d, 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) </a:t>
            </a:r>
            <a:r>
              <a:rPr lang="en-US" altLang="ko-KR" i="1" dirty="0">
                <a:latin typeface="Consolas" panose="020B0609020204030204" pitchFamily="49" charset="0"/>
              </a:rPr>
              <a:t>=&gt;</a:t>
            </a:r>
            <a:r>
              <a:rPr lang="en-US" altLang="ko-KR" dirty="0">
                <a:latin typeface="Consolas" panose="020B0609020204030204" pitchFamily="49" charset="0"/>
              </a:rPr>
              <a:t> color(classes2[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]))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7897740" y="2477843"/>
            <a:ext cx="783771" cy="391886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104" y="1340286"/>
            <a:ext cx="2800350" cy="2667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34" y="3981160"/>
            <a:ext cx="5210175" cy="27690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6426925" y="4904014"/>
            <a:ext cx="4323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웹에서 </a:t>
            </a:r>
            <a:r>
              <a:rPr lang="en-US" altLang="ko-KR" dirty="0" smtClean="0"/>
              <a:t>elements</a:t>
            </a:r>
            <a:r>
              <a:rPr lang="ko-KR" altLang="en-US" dirty="0" smtClean="0"/>
              <a:t>를 확인했을 때</a:t>
            </a:r>
            <a:r>
              <a:rPr lang="en-US" altLang="ko-KR" dirty="0" smtClean="0"/>
              <a:t>, scatter plot</a:t>
            </a:r>
            <a:r>
              <a:rPr lang="ko-KR" altLang="en-US" dirty="0" smtClean="0"/>
              <a:t>이 찍힐 공간인 </a:t>
            </a:r>
            <a:r>
              <a:rPr lang="en-US" altLang="ko-KR" dirty="0" err="1" smtClean="0"/>
              <a:t>svg</a:t>
            </a:r>
            <a:r>
              <a:rPr lang="ko-KR" altLang="en-US" dirty="0" smtClean="0"/>
              <a:t>가 잡혀있지 않은 것을 확인할 수 있었다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6946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701456" y="438410"/>
            <a:ext cx="10597019" cy="450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21. 09. 30(</a:t>
            </a:r>
            <a:r>
              <a:rPr lang="ko-KR" altLang="en-US" dirty="0" smtClean="0"/>
              <a:t>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9446" y="1385289"/>
            <a:ext cx="10189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디폴트 값이 될 </a:t>
            </a:r>
            <a:r>
              <a:rPr lang="en-US" altLang="ko-KR" dirty="0" smtClean="0"/>
              <a:t>scatter plot</a:t>
            </a:r>
            <a:r>
              <a:rPr lang="ko-KR" altLang="en-US" dirty="0" smtClean="0"/>
              <a:t>을 찍으려 여러가지를 시도해보던 중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축을 각각 설정하고 </a:t>
            </a:r>
            <a:r>
              <a:rPr lang="en-US" altLang="ko-KR" dirty="0" smtClean="0"/>
              <a:t>.append(“circle”)</a:t>
            </a:r>
            <a:r>
              <a:rPr lang="ko-KR" altLang="en-US" dirty="0" smtClean="0"/>
              <a:t>를 활용해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circle</a:t>
            </a:r>
            <a:r>
              <a:rPr lang="ko-KR" altLang="en-US" dirty="0" smtClean="0"/>
              <a:t>요소를 추가한 후 </a:t>
            </a:r>
            <a:r>
              <a:rPr lang="en-US" altLang="ko-KR" dirty="0" smtClean="0"/>
              <a:t>x</a:t>
            </a:r>
            <a:r>
              <a:rPr lang="ko-KR" altLang="en-US" dirty="0" smtClean="0"/>
              <a:t>축이 될 인덱스와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축이 될 </a:t>
            </a:r>
            <a:r>
              <a:rPr lang="en-US" altLang="ko-KR" dirty="0" err="1" smtClean="0"/>
              <a:t>SepalLength</a:t>
            </a:r>
            <a:r>
              <a:rPr lang="ko-KR" altLang="en-US" dirty="0" smtClean="0"/>
              <a:t>값들을 각각 </a:t>
            </a:r>
            <a:r>
              <a:rPr lang="en-US" altLang="ko-KR" dirty="0" smtClean="0"/>
              <a:t>cx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cy</a:t>
            </a:r>
            <a:r>
              <a:rPr lang="ko-KR" altLang="en-US" dirty="0" smtClean="0"/>
              <a:t>에 새롭게 부여해서 </a:t>
            </a:r>
            <a:r>
              <a:rPr lang="en-US" altLang="ko-KR" dirty="0" smtClean="0"/>
              <a:t>scatter plot</a:t>
            </a:r>
            <a:r>
              <a:rPr lang="ko-KR" altLang="en-US" dirty="0" smtClean="0"/>
              <a:t>을 찍었다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76786" y="2896894"/>
            <a:ext cx="4419184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let x = d3.scaleLinear()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            .domain([0, 150])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            .range([-250, 12000]);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 smtClean="0">
                <a:latin typeface="Consolas" panose="020B0609020204030204" pitchFamily="49" charset="0"/>
              </a:rPr>
              <a:t>let</a:t>
            </a:r>
            <a:r>
              <a:rPr lang="en-US" altLang="ko-KR" dirty="0">
                <a:latin typeface="Consolas" panose="020B0609020204030204" pitchFamily="49" charset="0"/>
              </a:rPr>
              <a:t> y = d3.scaleLinear()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            .domain([0, 10])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            .range([-150, 1000]);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7045" y="3727891"/>
            <a:ext cx="441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x</a:t>
            </a:r>
            <a:r>
              <a:rPr lang="ko-KR" altLang="en-US" dirty="0" smtClean="0"/>
              <a:t>축과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 각각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7641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48690"/>
            <a:ext cx="917012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let </a:t>
            </a:r>
            <a:r>
              <a:rPr lang="en-US" altLang="ko-KR" sz="1400" dirty="0" err="1">
                <a:latin typeface="Consolas" panose="020B0609020204030204" pitchFamily="49" charset="0"/>
              </a:rPr>
              <a:t>svg</a:t>
            </a:r>
            <a:r>
              <a:rPr lang="en-US" altLang="ko-KR" sz="1400" dirty="0">
                <a:latin typeface="Consolas" panose="020B0609020204030204" pitchFamily="49" charset="0"/>
              </a:rPr>
              <a:t> = d3.select("body")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                    .append("</a:t>
            </a:r>
            <a:r>
              <a:rPr lang="en-US" altLang="ko-KR" sz="1400" dirty="0" err="1">
                <a:latin typeface="Consolas" panose="020B0609020204030204" pitchFamily="49" charset="0"/>
              </a:rPr>
              <a:t>svg</a:t>
            </a:r>
            <a:r>
              <a:rPr lang="en-US" altLang="ko-KR" sz="14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                    .</a:t>
            </a:r>
            <a:r>
              <a:rPr lang="en-US" altLang="ko-KR" sz="1400" dirty="0" err="1">
                <a:latin typeface="Consolas" panose="020B0609020204030204" pitchFamily="49" charset="0"/>
              </a:rPr>
              <a:t>attr</a:t>
            </a:r>
            <a:r>
              <a:rPr lang="en-US" altLang="ko-KR" sz="1400" dirty="0">
                <a:latin typeface="Consolas" panose="020B0609020204030204" pitchFamily="49" charset="0"/>
              </a:rPr>
              <a:t>("width", W)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                    .</a:t>
            </a:r>
            <a:r>
              <a:rPr lang="en-US" altLang="ko-KR" sz="1400" dirty="0" err="1">
                <a:latin typeface="Consolas" panose="020B0609020204030204" pitchFamily="49" charset="0"/>
              </a:rPr>
              <a:t>attr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viewBox</a:t>
            </a:r>
            <a:r>
              <a:rPr lang="en-US" altLang="ko-KR" sz="1400" dirty="0">
                <a:latin typeface="Consolas" panose="020B0609020204030204" pitchFamily="49" charset="0"/>
              </a:rPr>
              <a:t>", [0, 0, W, W]);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>let</a:t>
            </a:r>
            <a:r>
              <a:rPr lang="en-US" altLang="ko-KR" sz="1400" dirty="0">
                <a:latin typeface="Consolas" panose="020B0609020204030204" pitchFamily="49" charset="0"/>
              </a:rPr>
              <a:t> </a:t>
            </a:r>
            <a:r>
              <a:rPr lang="en-US" altLang="ko-KR" sz="1400" dirty="0" err="1">
                <a:latin typeface="Consolas" panose="020B0609020204030204" pitchFamily="49" charset="0"/>
              </a:rPr>
              <a:t>gs</a:t>
            </a:r>
            <a:r>
              <a:rPr lang="en-US" altLang="ko-KR" sz="1400" dirty="0">
                <a:latin typeface="Consolas" panose="020B0609020204030204" pitchFamily="49" charset="0"/>
              </a:rPr>
              <a:t> = </a:t>
            </a:r>
            <a:r>
              <a:rPr lang="en-US" altLang="ko-KR" sz="1400" dirty="0" err="1">
                <a:latin typeface="Consolas" panose="020B0609020204030204" pitchFamily="49" charset="0"/>
              </a:rPr>
              <a:t>svg.selectAll</a:t>
            </a:r>
            <a:r>
              <a:rPr lang="en-US" altLang="ko-KR" sz="1400" dirty="0">
                <a:latin typeface="Consolas" panose="020B0609020204030204" pitchFamily="49" charset="0"/>
              </a:rPr>
              <a:t>(".point")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                    .data(data2)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                    .enter()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                    .append("g")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                    .append("circle")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                    .</a:t>
            </a:r>
            <a:r>
              <a:rPr lang="en-US" altLang="ko-KR" sz="1400" dirty="0" err="1">
                <a:latin typeface="Consolas" panose="020B0609020204030204" pitchFamily="49" charset="0"/>
              </a:rPr>
              <a:t>attr</a:t>
            </a:r>
            <a:r>
              <a:rPr lang="en-US" altLang="ko-KR" sz="1400" dirty="0">
                <a:latin typeface="Consolas" panose="020B0609020204030204" pitchFamily="49" charset="0"/>
              </a:rPr>
              <a:t>("cx", </a:t>
            </a:r>
            <a:r>
              <a:rPr lang="en-US" altLang="ko-KR" sz="1400" i="1" dirty="0"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latin typeface="Consolas" panose="020B0609020204030204" pitchFamily="49" charset="0"/>
              </a:rPr>
              <a:t>(d) 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                        return x(</a:t>
            </a:r>
            <a:r>
              <a:rPr lang="en-US" altLang="ko-KR" sz="1400" dirty="0" err="1">
                <a:latin typeface="Consolas" panose="020B0609020204030204" pitchFamily="49" charset="0"/>
              </a:rPr>
              <a:t>Object.keys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sLen</a:t>
            </a:r>
            <a:r>
              <a:rPr lang="en-US" altLang="ko-KR" sz="1400" dirty="0"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                    })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                    .</a:t>
            </a:r>
            <a:r>
              <a:rPr lang="en-US" altLang="ko-KR" sz="1400" dirty="0" err="1">
                <a:latin typeface="Consolas" panose="020B0609020204030204" pitchFamily="49" charset="0"/>
              </a:rPr>
              <a:t>attr</a:t>
            </a:r>
            <a:r>
              <a:rPr lang="en-US" altLang="ko-KR" sz="1400" dirty="0">
                <a:latin typeface="Consolas" panose="020B0609020204030204" pitchFamily="49" charset="0"/>
              </a:rPr>
              <a:t>("cy", </a:t>
            </a:r>
            <a:r>
              <a:rPr lang="en-US" altLang="ko-KR" sz="1400" i="1" dirty="0"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latin typeface="Consolas" panose="020B0609020204030204" pitchFamily="49" charset="0"/>
              </a:rPr>
              <a:t>(d) 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                        return y(</a:t>
            </a:r>
            <a:r>
              <a:rPr lang="en-US" altLang="ko-KR" sz="1400" dirty="0" err="1">
                <a:latin typeface="Consolas" panose="020B0609020204030204" pitchFamily="49" charset="0"/>
              </a:rPr>
              <a:t>sLen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                    })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                    .</a:t>
            </a:r>
            <a:r>
              <a:rPr lang="en-US" altLang="ko-KR" sz="1400" dirty="0" err="1">
                <a:latin typeface="Consolas" panose="020B0609020204030204" pitchFamily="49" charset="0"/>
              </a:rPr>
              <a:t>attr</a:t>
            </a:r>
            <a:r>
              <a:rPr lang="en-US" altLang="ko-KR" sz="1400" dirty="0">
                <a:latin typeface="Consolas" panose="020B0609020204030204" pitchFamily="49" charset="0"/>
              </a:rPr>
              <a:t>("r", 6)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                    .</a:t>
            </a:r>
            <a:r>
              <a:rPr lang="en-US" altLang="ko-KR" sz="1400" dirty="0" err="1">
                <a:latin typeface="Consolas" panose="020B0609020204030204" pitchFamily="49" charset="0"/>
              </a:rPr>
              <a:t>attr</a:t>
            </a:r>
            <a:r>
              <a:rPr lang="en-US" altLang="ko-KR" sz="1400" dirty="0">
                <a:latin typeface="Consolas" panose="020B0609020204030204" pitchFamily="49" charset="0"/>
              </a:rPr>
              <a:t>("class", "point")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                    .</a:t>
            </a:r>
            <a:r>
              <a:rPr lang="en-US" altLang="ko-KR" sz="1400" dirty="0" err="1">
                <a:latin typeface="Consolas" panose="020B0609020204030204" pitchFamily="49" charset="0"/>
              </a:rPr>
              <a:t>attr</a:t>
            </a:r>
            <a:r>
              <a:rPr lang="en-US" altLang="ko-KR" sz="1400" dirty="0">
                <a:latin typeface="Consolas" panose="020B0609020204030204" pitchFamily="49" charset="0"/>
              </a:rPr>
              <a:t>("fill", "none")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                    .</a:t>
            </a:r>
            <a:r>
              <a:rPr lang="en-US" altLang="ko-KR" sz="1400" dirty="0" err="1">
                <a:latin typeface="Consolas" panose="020B0609020204030204" pitchFamily="49" charset="0"/>
              </a:rPr>
              <a:t>attr</a:t>
            </a:r>
            <a:r>
              <a:rPr lang="en-US" altLang="ko-KR" sz="1400" dirty="0">
                <a:latin typeface="Consolas" panose="020B0609020204030204" pitchFamily="49" charset="0"/>
              </a:rPr>
              <a:t>("stroke", (d, </a:t>
            </a:r>
            <a:r>
              <a:rPr lang="en-US" altLang="ko-KR" sz="1400" dirty="0" err="1"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</a:rPr>
              <a:t>) </a:t>
            </a:r>
            <a:r>
              <a:rPr lang="en-US" altLang="ko-KR" sz="1400" i="1" dirty="0"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latin typeface="Consolas" panose="020B0609020204030204" pitchFamily="49" charset="0"/>
              </a:rPr>
              <a:t> color(classes1[</a:t>
            </a:r>
            <a:r>
              <a:rPr lang="en-US" altLang="ko-KR" sz="1400" dirty="0" err="1"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</a:rPr>
              <a:t>]));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latin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400" dirty="0" err="1">
                <a:latin typeface="Consolas" panose="020B0609020204030204" pitchFamily="49" charset="0"/>
              </a:rPr>
              <a:t>gs.append</a:t>
            </a:r>
            <a:r>
              <a:rPr lang="en-US" altLang="ko-KR" sz="1400" dirty="0">
                <a:latin typeface="Consolas" panose="020B0609020204030204" pitchFamily="49" charset="0"/>
              </a:rPr>
              <a:t>("path")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                    .</a:t>
            </a:r>
            <a:r>
              <a:rPr lang="en-US" altLang="ko-KR" sz="1400" dirty="0" err="1">
                <a:latin typeface="Consolas" panose="020B0609020204030204" pitchFamily="49" charset="0"/>
              </a:rPr>
              <a:t>attr</a:t>
            </a:r>
            <a:r>
              <a:rPr lang="en-US" altLang="ko-KR" sz="1400" dirty="0">
                <a:latin typeface="Consolas" panose="020B0609020204030204" pitchFamily="49" charset="0"/>
              </a:rPr>
              <a:t>("d", (d, </a:t>
            </a:r>
            <a:r>
              <a:rPr lang="en-US" altLang="ko-KR" sz="1400" dirty="0" err="1"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</a:rPr>
              <a:t>) </a:t>
            </a:r>
            <a:r>
              <a:rPr lang="en-US" altLang="ko-KR" sz="1400" i="1" dirty="0"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latin typeface="Consolas" panose="020B0609020204030204" pitchFamily="49" charset="0"/>
              </a:rPr>
              <a:t> shape(classes1[</a:t>
            </a:r>
            <a:r>
              <a:rPr lang="en-US" altLang="ko-KR" sz="1400" dirty="0" err="1"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</a:rPr>
              <a:t>]));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>let</a:t>
            </a:r>
            <a:r>
              <a:rPr lang="en-US" altLang="ko-KR" sz="1400" dirty="0">
                <a:latin typeface="Consolas" panose="020B0609020204030204" pitchFamily="49" charset="0"/>
              </a:rPr>
              <a:t> point = </a:t>
            </a:r>
            <a:r>
              <a:rPr lang="en-US" altLang="ko-KR" sz="1400" dirty="0" err="1">
                <a:latin typeface="Consolas" panose="020B0609020204030204" pitchFamily="49" charset="0"/>
              </a:rPr>
              <a:t>svg.selectAll</a:t>
            </a:r>
            <a:r>
              <a:rPr lang="en-US" altLang="ko-KR" sz="1400" dirty="0">
                <a:latin typeface="Consolas" panose="020B0609020204030204" pitchFamily="49" charset="0"/>
              </a:rPr>
              <a:t>(".point")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                    .data(data2)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                    .</a:t>
            </a:r>
            <a:r>
              <a:rPr lang="en-US" altLang="ko-KR" sz="1400" dirty="0" err="1">
                <a:latin typeface="Consolas" panose="020B0609020204030204" pitchFamily="49" charset="0"/>
              </a:rPr>
              <a:t>attr</a:t>
            </a:r>
            <a:r>
              <a:rPr lang="en-US" altLang="ko-KR" sz="1400" dirty="0">
                <a:latin typeface="Consolas" panose="020B0609020204030204" pitchFamily="49" charset="0"/>
              </a:rPr>
              <a:t>("transform", (([</a:t>
            </a:r>
            <a:r>
              <a:rPr lang="en-US" altLang="ko-KR" sz="1400" dirty="0" err="1">
                <a:latin typeface="Consolas" panose="020B0609020204030204" pitchFamily="49" charset="0"/>
              </a:rPr>
              <a:t>px</a:t>
            </a:r>
            <a:r>
              <a:rPr lang="en-US" altLang="ko-KR" sz="1400" dirty="0">
                <a:latin typeface="Consolas" panose="020B0609020204030204" pitchFamily="49" charset="0"/>
              </a:rPr>
              <a:t>, </a:t>
            </a:r>
            <a:r>
              <a:rPr lang="en-US" altLang="ko-KR" sz="1400" dirty="0" err="1">
                <a:latin typeface="Consolas" panose="020B0609020204030204" pitchFamily="49" charset="0"/>
              </a:rPr>
              <a:t>py</a:t>
            </a:r>
            <a:r>
              <a:rPr lang="en-US" altLang="ko-KR" sz="1400" dirty="0">
                <a:latin typeface="Consolas" panose="020B0609020204030204" pitchFamily="49" charset="0"/>
              </a:rPr>
              <a:t>], </a:t>
            </a:r>
            <a:r>
              <a:rPr lang="en-US" altLang="ko-KR" sz="1400" dirty="0" err="1"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</a:rPr>
              <a:t>) </a:t>
            </a:r>
            <a:r>
              <a:rPr lang="en-US" altLang="ko-KR" sz="1400" i="1" dirty="0"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latin typeface="Consolas" panose="020B0609020204030204" pitchFamily="49" charset="0"/>
              </a:rPr>
              <a:t> `translate(${x(</a:t>
            </a:r>
            <a:r>
              <a:rPr lang="en-US" altLang="ko-KR" sz="1400" dirty="0" err="1">
                <a:latin typeface="Consolas" panose="020B0609020204030204" pitchFamily="49" charset="0"/>
              </a:rPr>
              <a:t>px</a:t>
            </a:r>
            <a:r>
              <a:rPr lang="en-US" altLang="ko-KR" sz="1400" dirty="0">
                <a:latin typeface="Consolas" panose="020B0609020204030204" pitchFamily="49" charset="0"/>
              </a:rPr>
              <a:t>)}, ${y(</a:t>
            </a:r>
            <a:r>
              <a:rPr lang="en-US" altLang="ko-KR" sz="1400" dirty="0" err="1">
                <a:latin typeface="Consolas" panose="020B0609020204030204" pitchFamily="49" charset="0"/>
              </a:rPr>
              <a:t>py</a:t>
            </a:r>
            <a:r>
              <a:rPr lang="en-US" altLang="ko-KR" sz="1400" dirty="0">
                <a:latin typeface="Consolas" panose="020B0609020204030204" pitchFamily="49" charset="0"/>
              </a:rPr>
              <a:t>)})`));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701456" y="438410"/>
            <a:ext cx="10597019" cy="450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21. 09. 30(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원호 7"/>
          <p:cNvSpPr/>
          <p:nvPr/>
        </p:nvSpPr>
        <p:spPr>
          <a:xfrm rot="14116741">
            <a:off x="1311905" y="2476216"/>
            <a:ext cx="3161212" cy="3140813"/>
          </a:xfrm>
          <a:prstGeom prst="arc">
            <a:avLst>
              <a:gd name="adj1" fmla="val 14585090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40225" y="933156"/>
            <a:ext cx="4781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우선적으로 </a:t>
            </a:r>
            <a:r>
              <a:rPr lang="en-US" altLang="ko-KR" dirty="0" err="1" smtClean="0"/>
              <a:t>SepalLength</a:t>
            </a:r>
            <a:r>
              <a:rPr lang="ko-KR" altLang="en-US" dirty="0" smtClean="0"/>
              <a:t>의 데이터를 받아 최초 화면에 띄울 </a:t>
            </a:r>
            <a:r>
              <a:rPr lang="en-US" altLang="ko-KR" dirty="0" smtClean="0"/>
              <a:t>scatter plot</a:t>
            </a:r>
            <a:r>
              <a:rPr lang="ko-KR" altLang="en-US" dirty="0" smtClean="0"/>
              <a:t>을 출력했다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086" y="1595021"/>
            <a:ext cx="3847284" cy="3525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오른쪽 화살표 10"/>
          <p:cNvSpPr/>
          <p:nvPr/>
        </p:nvSpPr>
        <p:spPr>
          <a:xfrm>
            <a:off x="6413863" y="3357830"/>
            <a:ext cx="826362" cy="404949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2140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701456" y="438410"/>
            <a:ext cx="10597019" cy="450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21. 09. 30(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1456" y="889348"/>
            <a:ext cx="10189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scatter plot</a:t>
            </a:r>
            <a:r>
              <a:rPr lang="ko-KR" altLang="en-US" dirty="0" smtClean="0"/>
              <a:t>을 찍는 위의 코드를 함수로 묶고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</a:t>
            </a:r>
            <a:r>
              <a:rPr lang="ko-KR" altLang="en-US" dirty="0" err="1" smtClean="0"/>
              <a:t>조건문에서</a:t>
            </a:r>
            <a:r>
              <a:rPr lang="ko-KR" altLang="en-US" dirty="0"/>
              <a:t> </a:t>
            </a:r>
            <a:r>
              <a:rPr lang="ko-KR" altLang="en-US" dirty="0" smtClean="0"/>
              <a:t>매개변수를 통해 활용하려고 한다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1695229"/>
            <a:ext cx="684493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i="1" dirty="0">
                <a:latin typeface="Consolas" panose="020B0609020204030204" pitchFamily="49" charset="0"/>
              </a:rPr>
              <a:t>function</a:t>
            </a:r>
            <a:r>
              <a:rPr lang="en-US" altLang="ko-KR" sz="1100" dirty="0">
                <a:latin typeface="Consolas" panose="020B0609020204030204" pitchFamily="49" charset="0"/>
              </a:rPr>
              <a:t> draw(q) {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let </a:t>
            </a:r>
            <a:r>
              <a:rPr lang="en-US" altLang="ko-KR" sz="1100" dirty="0" err="1">
                <a:latin typeface="Consolas" panose="020B0609020204030204" pitchFamily="49" charset="0"/>
              </a:rPr>
              <a:t>svg</a:t>
            </a:r>
            <a:r>
              <a:rPr lang="en-US" altLang="ko-KR" sz="1100" dirty="0">
                <a:latin typeface="Consolas" panose="020B0609020204030204" pitchFamily="49" charset="0"/>
              </a:rPr>
              <a:t> = d3.select("body")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    .append("</a:t>
            </a:r>
            <a:r>
              <a:rPr lang="en-US" altLang="ko-KR" sz="1100" dirty="0" err="1">
                <a:latin typeface="Consolas" panose="020B0609020204030204" pitchFamily="49" charset="0"/>
              </a:rPr>
              <a:t>svg</a:t>
            </a:r>
            <a:r>
              <a:rPr lang="en-US" altLang="ko-KR" sz="11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    .</a:t>
            </a:r>
            <a:r>
              <a:rPr lang="en-US" altLang="ko-KR" sz="1100" dirty="0" err="1">
                <a:latin typeface="Consolas" panose="020B0609020204030204" pitchFamily="49" charset="0"/>
              </a:rPr>
              <a:t>attr</a:t>
            </a:r>
            <a:r>
              <a:rPr lang="en-US" altLang="ko-KR" sz="1100" dirty="0">
                <a:latin typeface="Consolas" panose="020B0609020204030204" pitchFamily="49" charset="0"/>
              </a:rPr>
              <a:t>("width", W)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    .</a:t>
            </a:r>
            <a:r>
              <a:rPr lang="en-US" altLang="ko-KR" sz="1100" dirty="0" err="1">
                <a:latin typeface="Consolas" panose="020B0609020204030204" pitchFamily="49" charset="0"/>
              </a:rPr>
              <a:t>attr</a:t>
            </a:r>
            <a:r>
              <a:rPr lang="en-US" altLang="ko-KR" sz="1100" dirty="0">
                <a:latin typeface="Consolas" panose="020B0609020204030204" pitchFamily="49" charset="0"/>
              </a:rPr>
              <a:t>("</a:t>
            </a:r>
            <a:r>
              <a:rPr lang="en-US" altLang="ko-KR" sz="1100" dirty="0" err="1">
                <a:latin typeface="Consolas" panose="020B0609020204030204" pitchFamily="49" charset="0"/>
              </a:rPr>
              <a:t>viewBox</a:t>
            </a:r>
            <a:r>
              <a:rPr lang="en-US" altLang="ko-KR" sz="1100" dirty="0">
                <a:latin typeface="Consolas" panose="020B0609020204030204" pitchFamily="49" charset="0"/>
              </a:rPr>
              <a:t>", [0, 0, W, W]);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/>
            </a:r>
            <a:br>
              <a:rPr lang="en-US" altLang="ko-KR" sz="1100" dirty="0">
                <a:latin typeface="Consolas" panose="020B0609020204030204" pitchFamily="49" charset="0"/>
              </a:rPr>
            </a:br>
            <a:r>
              <a:rPr lang="en-US" altLang="ko-KR" sz="1100" dirty="0">
                <a:latin typeface="Consolas" panose="020B0609020204030204" pitchFamily="49" charset="0"/>
              </a:rPr>
              <a:t>            let </a:t>
            </a:r>
            <a:r>
              <a:rPr lang="en-US" altLang="ko-KR" sz="1100" dirty="0" err="1">
                <a:latin typeface="Consolas" panose="020B0609020204030204" pitchFamily="49" charset="0"/>
              </a:rPr>
              <a:t>gs</a:t>
            </a:r>
            <a:r>
              <a:rPr lang="en-US" altLang="ko-KR" sz="1100" dirty="0">
                <a:latin typeface="Consolas" panose="020B0609020204030204" pitchFamily="49" charset="0"/>
              </a:rPr>
              <a:t> = </a:t>
            </a:r>
            <a:r>
              <a:rPr lang="en-US" altLang="ko-KR" sz="1100" dirty="0" err="1">
                <a:latin typeface="Consolas" panose="020B0609020204030204" pitchFamily="49" charset="0"/>
              </a:rPr>
              <a:t>svg.selectAll</a:t>
            </a:r>
            <a:r>
              <a:rPr lang="en-US" altLang="ko-KR" sz="1100" dirty="0">
                <a:latin typeface="Consolas" panose="020B0609020204030204" pitchFamily="49" charset="0"/>
              </a:rPr>
              <a:t>(".point")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    .data(data2)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    .enter()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    .append("g")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    .append("circle")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    .</a:t>
            </a:r>
            <a:r>
              <a:rPr lang="en-US" altLang="ko-KR" sz="1100" dirty="0" err="1">
                <a:latin typeface="Consolas" panose="020B0609020204030204" pitchFamily="49" charset="0"/>
              </a:rPr>
              <a:t>attr</a:t>
            </a:r>
            <a:r>
              <a:rPr lang="en-US" altLang="ko-KR" sz="1100" dirty="0">
                <a:latin typeface="Consolas" panose="020B0609020204030204" pitchFamily="49" charset="0"/>
              </a:rPr>
              <a:t>("cx", </a:t>
            </a:r>
            <a:r>
              <a:rPr lang="en-US" altLang="ko-KR" sz="1100" i="1" dirty="0">
                <a:latin typeface="Consolas" panose="020B0609020204030204" pitchFamily="49" charset="0"/>
              </a:rPr>
              <a:t>function</a:t>
            </a:r>
            <a:r>
              <a:rPr lang="en-US" altLang="ko-KR" sz="1100" dirty="0">
                <a:latin typeface="Consolas" panose="020B0609020204030204" pitchFamily="49" charset="0"/>
              </a:rPr>
              <a:t>(d) {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        return x(</a:t>
            </a:r>
            <a:r>
              <a:rPr lang="en-US" altLang="ko-KR" sz="1100" dirty="0" err="1">
                <a:latin typeface="Consolas" panose="020B0609020204030204" pitchFamily="49" charset="0"/>
              </a:rPr>
              <a:t>Object.keys</a:t>
            </a:r>
            <a:r>
              <a:rPr lang="en-US" altLang="ko-KR" sz="1100" dirty="0">
                <a:latin typeface="Consolas" panose="020B0609020204030204" pitchFamily="49" charset="0"/>
              </a:rPr>
              <a:t>(q));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    })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    .</a:t>
            </a:r>
            <a:r>
              <a:rPr lang="en-US" altLang="ko-KR" sz="1100" dirty="0" err="1">
                <a:latin typeface="Consolas" panose="020B0609020204030204" pitchFamily="49" charset="0"/>
              </a:rPr>
              <a:t>attr</a:t>
            </a:r>
            <a:r>
              <a:rPr lang="en-US" altLang="ko-KR" sz="1100" dirty="0">
                <a:latin typeface="Consolas" panose="020B0609020204030204" pitchFamily="49" charset="0"/>
              </a:rPr>
              <a:t>("cy", </a:t>
            </a:r>
            <a:r>
              <a:rPr lang="en-US" altLang="ko-KR" sz="1100" i="1" dirty="0">
                <a:latin typeface="Consolas" panose="020B0609020204030204" pitchFamily="49" charset="0"/>
              </a:rPr>
              <a:t>function</a:t>
            </a:r>
            <a:r>
              <a:rPr lang="en-US" altLang="ko-KR" sz="1100" dirty="0">
                <a:latin typeface="Consolas" panose="020B0609020204030204" pitchFamily="49" charset="0"/>
              </a:rPr>
              <a:t>(d) {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        return y(q);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    })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    .</a:t>
            </a:r>
            <a:r>
              <a:rPr lang="en-US" altLang="ko-KR" sz="1100" dirty="0" err="1">
                <a:latin typeface="Consolas" panose="020B0609020204030204" pitchFamily="49" charset="0"/>
              </a:rPr>
              <a:t>attr</a:t>
            </a:r>
            <a:r>
              <a:rPr lang="en-US" altLang="ko-KR" sz="1100" dirty="0">
                <a:latin typeface="Consolas" panose="020B0609020204030204" pitchFamily="49" charset="0"/>
              </a:rPr>
              <a:t>("r", 6)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    .</a:t>
            </a:r>
            <a:r>
              <a:rPr lang="en-US" altLang="ko-KR" sz="1100" dirty="0" err="1">
                <a:latin typeface="Consolas" panose="020B0609020204030204" pitchFamily="49" charset="0"/>
              </a:rPr>
              <a:t>attr</a:t>
            </a:r>
            <a:r>
              <a:rPr lang="en-US" altLang="ko-KR" sz="1100" dirty="0">
                <a:latin typeface="Consolas" panose="020B0609020204030204" pitchFamily="49" charset="0"/>
              </a:rPr>
              <a:t>("class", "point")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    .</a:t>
            </a:r>
            <a:r>
              <a:rPr lang="en-US" altLang="ko-KR" sz="1100" dirty="0" err="1">
                <a:latin typeface="Consolas" panose="020B0609020204030204" pitchFamily="49" charset="0"/>
              </a:rPr>
              <a:t>attr</a:t>
            </a:r>
            <a:r>
              <a:rPr lang="en-US" altLang="ko-KR" sz="1100" dirty="0">
                <a:latin typeface="Consolas" panose="020B0609020204030204" pitchFamily="49" charset="0"/>
              </a:rPr>
              <a:t>("fill", "none")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    .</a:t>
            </a:r>
            <a:r>
              <a:rPr lang="en-US" altLang="ko-KR" sz="1100" dirty="0" err="1">
                <a:latin typeface="Consolas" panose="020B0609020204030204" pitchFamily="49" charset="0"/>
              </a:rPr>
              <a:t>attr</a:t>
            </a:r>
            <a:r>
              <a:rPr lang="en-US" altLang="ko-KR" sz="1100" dirty="0">
                <a:latin typeface="Consolas" panose="020B0609020204030204" pitchFamily="49" charset="0"/>
              </a:rPr>
              <a:t>("stroke", (d, </a:t>
            </a:r>
            <a:r>
              <a:rPr lang="en-US" altLang="ko-KR" sz="1100" dirty="0" err="1"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latin typeface="Consolas" panose="020B0609020204030204" pitchFamily="49" charset="0"/>
              </a:rPr>
              <a:t>) </a:t>
            </a:r>
            <a:r>
              <a:rPr lang="en-US" altLang="ko-KR" sz="1100" i="1" dirty="0">
                <a:latin typeface="Consolas" panose="020B0609020204030204" pitchFamily="49" charset="0"/>
              </a:rPr>
              <a:t>=&gt;</a:t>
            </a:r>
            <a:r>
              <a:rPr lang="en-US" altLang="ko-KR" sz="1100" dirty="0">
                <a:latin typeface="Consolas" panose="020B0609020204030204" pitchFamily="49" charset="0"/>
              </a:rPr>
              <a:t> color(classes1[</a:t>
            </a:r>
            <a:r>
              <a:rPr lang="en-US" altLang="ko-KR" sz="1100" dirty="0" err="1"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latin typeface="Consolas" panose="020B0609020204030204" pitchFamily="49" charset="0"/>
              </a:rPr>
              <a:t>]));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/>
            </a:r>
            <a:br>
              <a:rPr lang="en-US" altLang="ko-KR" sz="1100" dirty="0">
                <a:latin typeface="Consolas" panose="020B0609020204030204" pitchFamily="49" charset="0"/>
              </a:rPr>
            </a:br>
            <a:r>
              <a:rPr lang="en-US" altLang="ko-KR" sz="1100" dirty="0">
                <a:latin typeface="Consolas" panose="020B0609020204030204" pitchFamily="49" charset="0"/>
              </a:rPr>
              <a:t>            </a:t>
            </a:r>
            <a:r>
              <a:rPr lang="en-US" altLang="ko-KR" sz="1100" dirty="0" err="1">
                <a:latin typeface="Consolas" panose="020B0609020204030204" pitchFamily="49" charset="0"/>
              </a:rPr>
              <a:t>gs.append</a:t>
            </a:r>
            <a:r>
              <a:rPr lang="en-US" altLang="ko-KR" sz="1100" dirty="0">
                <a:latin typeface="Consolas" panose="020B0609020204030204" pitchFamily="49" charset="0"/>
              </a:rPr>
              <a:t>("path")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    .</a:t>
            </a:r>
            <a:r>
              <a:rPr lang="en-US" altLang="ko-KR" sz="1100" dirty="0" err="1">
                <a:latin typeface="Consolas" panose="020B0609020204030204" pitchFamily="49" charset="0"/>
              </a:rPr>
              <a:t>attr</a:t>
            </a:r>
            <a:r>
              <a:rPr lang="en-US" altLang="ko-KR" sz="1100" dirty="0">
                <a:latin typeface="Consolas" panose="020B0609020204030204" pitchFamily="49" charset="0"/>
              </a:rPr>
              <a:t>("d", (d, </a:t>
            </a:r>
            <a:r>
              <a:rPr lang="en-US" altLang="ko-KR" sz="1100" dirty="0" err="1"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latin typeface="Consolas" panose="020B0609020204030204" pitchFamily="49" charset="0"/>
              </a:rPr>
              <a:t>) </a:t>
            </a:r>
            <a:r>
              <a:rPr lang="en-US" altLang="ko-KR" sz="1100" i="1" dirty="0">
                <a:latin typeface="Consolas" panose="020B0609020204030204" pitchFamily="49" charset="0"/>
              </a:rPr>
              <a:t>=&gt;</a:t>
            </a:r>
            <a:r>
              <a:rPr lang="en-US" altLang="ko-KR" sz="1100" dirty="0">
                <a:latin typeface="Consolas" panose="020B0609020204030204" pitchFamily="49" charset="0"/>
              </a:rPr>
              <a:t> shape(classes1[</a:t>
            </a:r>
            <a:r>
              <a:rPr lang="en-US" altLang="ko-KR" sz="1100" dirty="0" err="1"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latin typeface="Consolas" panose="020B0609020204030204" pitchFamily="49" charset="0"/>
              </a:rPr>
              <a:t>]));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/>
            </a:r>
            <a:br>
              <a:rPr lang="en-US" altLang="ko-KR" sz="1100" dirty="0">
                <a:latin typeface="Consolas" panose="020B0609020204030204" pitchFamily="49" charset="0"/>
              </a:rPr>
            </a:br>
            <a:r>
              <a:rPr lang="en-US" altLang="ko-KR" sz="1100" dirty="0">
                <a:latin typeface="Consolas" panose="020B0609020204030204" pitchFamily="49" charset="0"/>
              </a:rPr>
              <a:t>            let point = </a:t>
            </a:r>
            <a:r>
              <a:rPr lang="en-US" altLang="ko-KR" sz="1100" dirty="0" err="1">
                <a:latin typeface="Consolas" panose="020B0609020204030204" pitchFamily="49" charset="0"/>
              </a:rPr>
              <a:t>svg.selectAll</a:t>
            </a:r>
            <a:r>
              <a:rPr lang="en-US" altLang="ko-KR" sz="1100" dirty="0">
                <a:latin typeface="Consolas" panose="020B0609020204030204" pitchFamily="49" charset="0"/>
              </a:rPr>
              <a:t>(".point")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    .data(data2)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                .</a:t>
            </a:r>
            <a:r>
              <a:rPr lang="en-US" altLang="ko-KR" sz="1100" dirty="0" err="1">
                <a:latin typeface="Consolas" panose="020B0609020204030204" pitchFamily="49" charset="0"/>
              </a:rPr>
              <a:t>attr</a:t>
            </a:r>
            <a:r>
              <a:rPr lang="en-US" altLang="ko-KR" sz="1100" dirty="0">
                <a:latin typeface="Consolas" panose="020B0609020204030204" pitchFamily="49" charset="0"/>
              </a:rPr>
              <a:t>("transform", (([</a:t>
            </a:r>
            <a:r>
              <a:rPr lang="en-US" altLang="ko-KR" sz="1100" dirty="0" err="1">
                <a:latin typeface="Consolas" panose="020B0609020204030204" pitchFamily="49" charset="0"/>
              </a:rPr>
              <a:t>px</a:t>
            </a:r>
            <a:r>
              <a:rPr lang="en-US" altLang="ko-KR" sz="1100" dirty="0">
                <a:latin typeface="Consolas" panose="020B0609020204030204" pitchFamily="49" charset="0"/>
              </a:rPr>
              <a:t>, </a:t>
            </a:r>
            <a:r>
              <a:rPr lang="en-US" altLang="ko-KR" sz="1100" dirty="0" err="1">
                <a:latin typeface="Consolas" panose="020B0609020204030204" pitchFamily="49" charset="0"/>
              </a:rPr>
              <a:t>py</a:t>
            </a:r>
            <a:r>
              <a:rPr lang="en-US" altLang="ko-KR" sz="1100" dirty="0">
                <a:latin typeface="Consolas" panose="020B0609020204030204" pitchFamily="49" charset="0"/>
              </a:rPr>
              <a:t>], </a:t>
            </a:r>
            <a:r>
              <a:rPr lang="en-US" altLang="ko-KR" sz="1100" dirty="0" err="1"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latin typeface="Consolas" panose="020B0609020204030204" pitchFamily="49" charset="0"/>
              </a:rPr>
              <a:t>) </a:t>
            </a:r>
            <a:r>
              <a:rPr lang="en-US" altLang="ko-KR" sz="1100" i="1" dirty="0">
                <a:latin typeface="Consolas" panose="020B0609020204030204" pitchFamily="49" charset="0"/>
              </a:rPr>
              <a:t>=&gt;</a:t>
            </a:r>
            <a:r>
              <a:rPr lang="en-US" altLang="ko-KR" sz="1100" dirty="0">
                <a:latin typeface="Consolas" panose="020B0609020204030204" pitchFamily="49" charset="0"/>
              </a:rPr>
              <a:t> `translate(${x(</a:t>
            </a:r>
            <a:r>
              <a:rPr lang="en-US" altLang="ko-KR" sz="1100" dirty="0" err="1">
                <a:latin typeface="Consolas" panose="020B0609020204030204" pitchFamily="49" charset="0"/>
              </a:rPr>
              <a:t>px</a:t>
            </a:r>
            <a:r>
              <a:rPr lang="en-US" altLang="ko-KR" sz="1100" dirty="0">
                <a:latin typeface="Consolas" panose="020B0609020204030204" pitchFamily="49" charset="0"/>
              </a:rPr>
              <a:t>)}, ${y(</a:t>
            </a:r>
            <a:r>
              <a:rPr lang="en-US" altLang="ko-KR" sz="1100" dirty="0" err="1">
                <a:latin typeface="Consolas" panose="020B0609020204030204" pitchFamily="49" charset="0"/>
              </a:rPr>
              <a:t>py</a:t>
            </a:r>
            <a:r>
              <a:rPr lang="en-US" altLang="ko-KR" sz="1100" dirty="0">
                <a:latin typeface="Consolas" panose="020B0609020204030204" pitchFamily="49" charset="0"/>
              </a:rPr>
              <a:t>)})`));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/>
            </a:r>
            <a:br>
              <a:rPr lang="en-US" altLang="ko-KR" sz="1100" dirty="0">
                <a:latin typeface="Consolas" panose="020B0609020204030204" pitchFamily="49" charset="0"/>
              </a:rPr>
            </a:br>
            <a:r>
              <a:rPr lang="en-US" altLang="ko-KR" sz="1100" dirty="0">
                <a:latin typeface="Consolas" panose="020B0609020204030204" pitchFamily="49" charset="0"/>
              </a:rPr>
              <a:t>        </a:t>
            </a:r>
            <a:r>
              <a:rPr lang="en-US" altLang="ko-KR" sz="110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타원 8"/>
          <p:cNvSpPr/>
          <p:nvPr/>
        </p:nvSpPr>
        <p:spPr>
          <a:xfrm>
            <a:off x="1084216" y="1695229"/>
            <a:ext cx="261257" cy="29138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216330" y="4242426"/>
            <a:ext cx="261257" cy="29138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161211" y="3715617"/>
            <a:ext cx="261257" cy="29138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87611" y="1535679"/>
            <a:ext cx="4101737" cy="4939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 - q=</a:t>
            </a:r>
            <a:r>
              <a:rPr lang="en-US" altLang="ko-KR" sz="1500" dirty="0" err="1" smtClean="0"/>
              <a:t>sLen</a:t>
            </a:r>
            <a:r>
              <a:rPr lang="ko-KR" altLang="en-US" sz="1500" dirty="0" smtClean="0"/>
              <a:t>을 대입하여 놓고 각각의 </a:t>
            </a:r>
            <a:r>
              <a:rPr lang="ko-KR" altLang="en-US" sz="1500" dirty="0" err="1" smtClean="0"/>
              <a:t>조건문에서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q</a:t>
            </a:r>
            <a:r>
              <a:rPr lang="ko-KR" altLang="en-US" sz="1500" dirty="0" smtClean="0"/>
              <a:t>를 바꿔준다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 smtClean="0"/>
              <a:t>If(mod == “</a:t>
            </a:r>
            <a:r>
              <a:rPr lang="en-US" altLang="ko-KR" sz="1500" dirty="0" err="1" smtClean="0"/>
              <a:t>SepalLength</a:t>
            </a:r>
            <a:r>
              <a:rPr lang="en-US" altLang="ko-KR" sz="1500" dirty="0" smtClean="0"/>
              <a:t>”){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smtClean="0"/>
              <a:t>q = </a:t>
            </a:r>
            <a:r>
              <a:rPr lang="en-US" altLang="ko-KR" sz="1500" dirty="0" err="1" smtClean="0"/>
              <a:t>sLen</a:t>
            </a:r>
            <a:r>
              <a:rPr lang="en-US" altLang="ko-KR" sz="1500" dirty="0" smtClean="0"/>
              <a:t>;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smtClean="0"/>
              <a:t>draw(q);</a:t>
            </a:r>
          </a:p>
          <a:p>
            <a:r>
              <a:rPr lang="en-US" altLang="ko-KR" sz="1500" dirty="0" smtClean="0"/>
              <a:t>}</a:t>
            </a:r>
          </a:p>
          <a:p>
            <a:r>
              <a:rPr lang="en-US" altLang="ko-KR" sz="1500" dirty="0"/>
              <a:t>If(mod == “</a:t>
            </a:r>
            <a:r>
              <a:rPr lang="en-US" altLang="ko-KR" sz="1500" dirty="0" err="1" smtClean="0"/>
              <a:t>SepalWidth</a:t>
            </a:r>
            <a:r>
              <a:rPr lang="en-US" altLang="ko-KR" sz="1500" dirty="0" smtClean="0"/>
              <a:t>”){</a:t>
            </a:r>
            <a:endParaRPr lang="en-US" altLang="ko-KR" sz="1500" dirty="0"/>
          </a:p>
          <a:p>
            <a:r>
              <a:rPr lang="en-US" altLang="ko-KR" sz="1500" dirty="0"/>
              <a:t>	q </a:t>
            </a:r>
            <a:r>
              <a:rPr lang="en-US" altLang="ko-KR" sz="1500" dirty="0" smtClean="0"/>
              <a:t>=</a:t>
            </a:r>
            <a:r>
              <a:rPr lang="en-US" altLang="ko-KR" sz="1500" dirty="0" err="1" smtClean="0"/>
              <a:t>sWd</a:t>
            </a:r>
            <a:r>
              <a:rPr lang="en-US" altLang="ko-KR" sz="1500" dirty="0" smtClean="0"/>
              <a:t>;</a:t>
            </a:r>
            <a:endParaRPr lang="en-US" altLang="ko-KR" sz="1500" dirty="0"/>
          </a:p>
          <a:p>
            <a:r>
              <a:rPr lang="en-US" altLang="ko-KR" sz="1500" dirty="0"/>
              <a:t>	draw(q);</a:t>
            </a:r>
          </a:p>
          <a:p>
            <a:r>
              <a:rPr lang="en-US" altLang="ko-KR" sz="1500" dirty="0"/>
              <a:t>}</a:t>
            </a:r>
            <a:endParaRPr lang="ko-KR" altLang="en-US" sz="1500" dirty="0"/>
          </a:p>
          <a:p>
            <a:endParaRPr lang="en-US" altLang="ko-KR" sz="1500" dirty="0" smtClean="0"/>
          </a:p>
          <a:p>
            <a:r>
              <a:rPr lang="en-US" altLang="ko-KR" sz="1500" dirty="0"/>
              <a:t>If(mod == </a:t>
            </a:r>
            <a:r>
              <a:rPr lang="en-US" altLang="ko-KR" sz="1500" dirty="0" smtClean="0"/>
              <a:t>“</a:t>
            </a:r>
            <a:r>
              <a:rPr lang="en-US" altLang="ko-KR" sz="1500" dirty="0" err="1"/>
              <a:t>P</a:t>
            </a:r>
            <a:r>
              <a:rPr lang="en-US" altLang="ko-KR" sz="1500" dirty="0" err="1" smtClean="0"/>
              <a:t>etalLength</a:t>
            </a:r>
            <a:r>
              <a:rPr lang="en-US" altLang="ko-KR" sz="1500" dirty="0"/>
              <a:t>”){</a:t>
            </a:r>
          </a:p>
          <a:p>
            <a:r>
              <a:rPr lang="en-US" altLang="ko-KR" sz="1500" dirty="0"/>
              <a:t>	q = </a:t>
            </a:r>
            <a:r>
              <a:rPr lang="en-US" altLang="ko-KR" sz="1500" dirty="0" err="1" smtClean="0"/>
              <a:t>pLen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	draw(q);</a:t>
            </a:r>
          </a:p>
          <a:p>
            <a:r>
              <a:rPr lang="en-US" altLang="ko-KR" sz="1500" dirty="0"/>
              <a:t>}</a:t>
            </a:r>
            <a:endParaRPr lang="ko-KR" altLang="en-US" sz="1500" dirty="0"/>
          </a:p>
          <a:p>
            <a:endParaRPr lang="en-US" altLang="ko-KR" sz="1500" dirty="0" smtClean="0"/>
          </a:p>
          <a:p>
            <a:r>
              <a:rPr lang="en-US" altLang="ko-KR" sz="1500" dirty="0"/>
              <a:t>If(mod == </a:t>
            </a:r>
            <a:r>
              <a:rPr lang="en-US" altLang="ko-KR" sz="1500" dirty="0" smtClean="0"/>
              <a:t>“</a:t>
            </a:r>
            <a:r>
              <a:rPr lang="en-US" altLang="ko-KR" sz="1500" dirty="0" err="1" smtClean="0"/>
              <a:t>PetalWidth</a:t>
            </a:r>
            <a:r>
              <a:rPr lang="en-US" altLang="ko-KR" sz="1500" dirty="0" smtClean="0"/>
              <a:t>”){</a:t>
            </a:r>
            <a:endParaRPr lang="en-US" altLang="ko-KR" sz="1500" dirty="0"/>
          </a:p>
          <a:p>
            <a:r>
              <a:rPr lang="en-US" altLang="ko-KR" sz="1500" dirty="0"/>
              <a:t>	q = </a:t>
            </a:r>
            <a:r>
              <a:rPr lang="en-US" altLang="ko-KR" sz="1500" dirty="0" err="1" smtClean="0"/>
              <a:t>pLen</a:t>
            </a:r>
            <a:r>
              <a:rPr lang="en-US" altLang="ko-KR" sz="1500" dirty="0" smtClean="0"/>
              <a:t>;</a:t>
            </a:r>
            <a:endParaRPr lang="en-US" altLang="ko-KR" sz="1500" dirty="0"/>
          </a:p>
          <a:p>
            <a:r>
              <a:rPr lang="en-US" altLang="ko-KR" sz="1500" dirty="0"/>
              <a:t>	draw(q);</a:t>
            </a:r>
          </a:p>
          <a:p>
            <a:r>
              <a:rPr lang="en-US" altLang="ko-KR" sz="1500" dirty="0" smtClean="0"/>
              <a:t>}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052006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22" y="1258680"/>
            <a:ext cx="4877709" cy="46747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부제목 2"/>
          <p:cNvSpPr txBox="1">
            <a:spLocks/>
          </p:cNvSpPr>
          <p:nvPr/>
        </p:nvSpPr>
        <p:spPr>
          <a:xfrm>
            <a:off x="701456" y="438410"/>
            <a:ext cx="10597019" cy="450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21. 09. 30(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49774"/>
          <a:stretch/>
        </p:blipFill>
        <p:spPr>
          <a:xfrm>
            <a:off x="6569585" y="1249000"/>
            <a:ext cx="3879805" cy="4010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338251" y="889348"/>
            <a:ext cx="18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웹 </a:t>
            </a:r>
            <a:r>
              <a:rPr lang="ko-KR" altLang="en-US" dirty="0" err="1" smtClean="0"/>
              <a:t>결과창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0674" y="1443346"/>
            <a:ext cx="18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SepalLength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73680" y="1443346"/>
            <a:ext cx="18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SepalLength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40674" y="3966395"/>
            <a:ext cx="18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PetalLength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73680" y="3972098"/>
            <a:ext cx="18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PetalWidth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14754" y="1249000"/>
            <a:ext cx="12801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smtClean="0"/>
              <a:t>sLen</a:t>
            </a:r>
            <a:endParaRPr lang="ko-KR" altLang="en-US" sz="1300" dirty="0"/>
          </a:p>
        </p:txBody>
      </p:sp>
      <p:sp>
        <p:nvSpPr>
          <p:cNvPr id="13" name="TextBox 12"/>
          <p:cNvSpPr txBox="1"/>
          <p:nvPr/>
        </p:nvSpPr>
        <p:spPr>
          <a:xfrm>
            <a:off x="7014754" y="2198234"/>
            <a:ext cx="12801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/>
              <a:t>sWd</a:t>
            </a:r>
            <a:endParaRPr lang="ko-KR" altLang="en-US" sz="1300" dirty="0"/>
          </a:p>
        </p:txBody>
      </p:sp>
      <p:sp>
        <p:nvSpPr>
          <p:cNvPr id="14" name="TextBox 13"/>
          <p:cNvSpPr txBox="1"/>
          <p:nvPr/>
        </p:nvSpPr>
        <p:spPr>
          <a:xfrm>
            <a:off x="7014754" y="3262211"/>
            <a:ext cx="12801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/>
              <a:t>pLen</a:t>
            </a:r>
            <a:endParaRPr lang="ko-KR" altLang="en-US" sz="1300" dirty="0"/>
          </a:p>
        </p:txBody>
      </p:sp>
      <p:sp>
        <p:nvSpPr>
          <p:cNvPr id="15" name="TextBox 14"/>
          <p:cNvSpPr txBox="1"/>
          <p:nvPr/>
        </p:nvSpPr>
        <p:spPr>
          <a:xfrm>
            <a:off x="7014754" y="4195236"/>
            <a:ext cx="12801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/>
              <a:t>pWd</a:t>
            </a:r>
            <a:endParaRPr lang="ko-KR" altLang="en-US" sz="1300" dirty="0"/>
          </a:p>
        </p:txBody>
      </p:sp>
      <p:sp>
        <p:nvSpPr>
          <p:cNvPr id="16" name="TextBox 15"/>
          <p:cNvSpPr txBox="1"/>
          <p:nvPr/>
        </p:nvSpPr>
        <p:spPr>
          <a:xfrm>
            <a:off x="6569585" y="5384283"/>
            <a:ext cx="3879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q</a:t>
            </a:r>
            <a:r>
              <a:rPr lang="ko-KR" altLang="en-US" dirty="0" smtClean="0"/>
              <a:t>는 정상적으로 데이터가 변하고 있는 것을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9922" y="5979568"/>
            <a:ext cx="4814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고정된 위치에서 그래프가 갱신되지 않고 빈 공간에 새롭게 생겨나고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006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701456" y="438410"/>
            <a:ext cx="10597019" cy="450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21. 09. 30(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1456" y="1660057"/>
            <a:ext cx="101890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중간 결과를 보면 여러가지 문제점을 찾을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1) </a:t>
            </a:r>
            <a:r>
              <a:rPr lang="en-US" altLang="ko-KR" dirty="0" err="1" smtClean="0"/>
              <a:t>sLen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sWd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pLen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pWd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모두 </a:t>
            </a:r>
            <a:r>
              <a:rPr lang="en-US" altLang="ko-KR" dirty="0" smtClean="0"/>
              <a:t>scatter plot</a:t>
            </a:r>
            <a:r>
              <a:rPr lang="ko-KR" altLang="en-US" dirty="0" smtClean="0"/>
              <a:t>의 모양이 같다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2) select options</a:t>
            </a:r>
            <a:r>
              <a:rPr lang="ko-KR" altLang="en-US" dirty="0" smtClean="0"/>
              <a:t>을 변경했을 때 기존에 있던 </a:t>
            </a:r>
            <a:r>
              <a:rPr lang="en-US" altLang="ko-KR" dirty="0" smtClean="0"/>
              <a:t>scatter plot</a:t>
            </a:r>
            <a:r>
              <a:rPr lang="ko-KR" altLang="en-US" dirty="0" smtClean="0"/>
              <a:t>이 사라지고 해당 </a:t>
            </a:r>
            <a:r>
              <a:rPr lang="en-US" altLang="ko-KR" dirty="0" smtClean="0"/>
              <a:t>option</a:t>
            </a:r>
            <a:r>
              <a:rPr lang="ko-KR" altLang="en-US" dirty="0" smtClean="0"/>
              <a:t>의 그래프가 나타나는 것이 아닌 기존 </a:t>
            </a:r>
            <a:r>
              <a:rPr lang="en-US" altLang="ko-KR" dirty="0" smtClean="0"/>
              <a:t>scatter plot</a:t>
            </a:r>
            <a:r>
              <a:rPr lang="ko-KR" altLang="en-US" dirty="0" smtClean="0"/>
              <a:t>을 그대로 둔 채 남은 공간에 새 그래프가 그려진다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- 1)</a:t>
            </a:r>
            <a:r>
              <a:rPr lang="ko-KR" altLang="en-US" dirty="0" smtClean="0"/>
              <a:t>의 문제에 대해 생각해본 방법으로는 담겨있는 데이터가 모두 다르기 때문에 그래프의 모양이 같을 수는 없고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반복문만</a:t>
            </a:r>
            <a:r>
              <a:rPr lang="ko-KR" altLang="en-US" dirty="0" smtClean="0"/>
              <a:t> 계속 찍히고 있는 것은 아닌 지 확인 필요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- 2)</a:t>
            </a:r>
            <a:r>
              <a:rPr lang="ko-KR" altLang="en-US" dirty="0" smtClean="0"/>
              <a:t>의 문제에 대해서는 웹 페이지를 최초 실행했을 때 무조건적으로 디폴트 그래프가 출력이 되도록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다음부턴 현재 </a:t>
            </a:r>
            <a:r>
              <a:rPr lang="en-US" altLang="ko-KR" dirty="0" err="1" smtClean="0"/>
              <a:t>svg</a:t>
            </a:r>
            <a:r>
              <a:rPr lang="en-US" altLang="ko-KR" dirty="0" smtClean="0"/>
              <a:t> </a:t>
            </a:r>
            <a:r>
              <a:rPr lang="ko-KR" altLang="en-US" dirty="0" smtClean="0"/>
              <a:t>혹은 그래프와 관련된 객체의 상태를 검사하는 별도의 과정을 추가하여 이미 그래프가 존재한다면 그 그래프를 지우고 새로 그릴 수 있도록 구성해야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5080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701456" y="438410"/>
            <a:ext cx="10597019" cy="450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21. 09. 30(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456" y="889348"/>
            <a:ext cx="101890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그래프가 갱신되지 않고 옆에 계속 새롭게 나열되는 문제부터 시도해보았다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최초에는 기본적으로 출력을 하고</a:t>
            </a:r>
            <a:r>
              <a:rPr lang="en-US" altLang="ko-KR" dirty="0" smtClean="0"/>
              <a:t>, select option</a:t>
            </a:r>
            <a:r>
              <a:rPr lang="ko-KR" altLang="en-US" dirty="0" smtClean="0"/>
              <a:t>이 변경되었을 때 무조건 새로운 출력이 이루어지기 때문에 </a:t>
            </a:r>
            <a:r>
              <a:rPr lang="en-US" altLang="ko-KR" dirty="0" err="1" smtClean="0"/>
              <a:t>changeMod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함수에서 그래프 출력이 이루어지기 전에   </a:t>
            </a:r>
            <a:r>
              <a:rPr lang="en-US" altLang="ko-KR" dirty="0" smtClean="0"/>
              <a:t>d3.select</a:t>
            </a:r>
            <a:r>
              <a:rPr lang="en-US" altLang="ko-KR" dirty="0"/>
              <a:t>("</a:t>
            </a:r>
            <a:r>
              <a:rPr lang="en-US" altLang="ko-KR" dirty="0" err="1"/>
              <a:t>svg</a:t>
            </a:r>
            <a:r>
              <a:rPr lang="en-US" altLang="ko-KR" dirty="0"/>
              <a:t>").remove</a:t>
            </a:r>
            <a:r>
              <a:rPr lang="en-US" altLang="ko-KR" dirty="0" smtClean="0"/>
              <a:t>();</a:t>
            </a:r>
          </a:p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통해 무조건적으로 </a:t>
            </a:r>
            <a:r>
              <a:rPr lang="en-US" altLang="ko-KR" dirty="0" err="1" smtClean="0"/>
              <a:t>svg</a:t>
            </a:r>
            <a:r>
              <a:rPr lang="ko-KR" altLang="en-US" dirty="0" smtClean="0"/>
              <a:t>삭제 과정을 거치도록 구성했다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576" y="2376853"/>
            <a:ext cx="2880000" cy="28953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76" y="2366676"/>
            <a:ext cx="2880000" cy="29265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576" y="2376712"/>
            <a:ext cx="288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3576" y="2376712"/>
            <a:ext cx="288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701456" y="5396054"/>
            <a:ext cx="10189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한 웹페이지에서 계속해서 이어지며 출력되는 상황은 해결 되어 고정적인 위치에 그래프가 나타나긴 하지만 </a:t>
            </a:r>
            <a:r>
              <a:rPr lang="en-US" altLang="ko-KR" dirty="0" smtClean="0"/>
              <a:t>scatter plot</a:t>
            </a:r>
            <a:r>
              <a:rPr lang="ko-KR" altLang="en-US" dirty="0" smtClean="0"/>
              <a:t>의 모양이 모두 동일하여 완전히 문제가 해결된 것인지는 데이터가 같은 모양으로 찍히는 현상을 해결해야 확실히 알 것 같다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1853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701456" y="438410"/>
            <a:ext cx="10597019" cy="450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21. </a:t>
            </a:r>
            <a:r>
              <a:rPr lang="en-US" altLang="ko-KR" dirty="0" smtClean="0"/>
              <a:t>10. 01(</a:t>
            </a:r>
            <a:r>
              <a:rPr lang="ko-KR" altLang="en-US" dirty="0" smtClean="0"/>
              <a:t>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456" y="889348"/>
            <a:ext cx="101890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디폴트 그래프를 찍는 것을 다시 시도하려 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/>
              <a:t>디폴트가 될 그래프를 출력하는 데 있어서 원하는 대로 되지 않는 이유가 </a:t>
            </a:r>
            <a:r>
              <a:rPr lang="en-US" altLang="ko-KR" dirty="0"/>
              <a:t>x</a:t>
            </a:r>
            <a:r>
              <a:rPr lang="ko-KR" altLang="en-US" dirty="0"/>
              <a:t>축과 </a:t>
            </a:r>
            <a:r>
              <a:rPr lang="en-US" altLang="ko-KR" dirty="0"/>
              <a:t>y</a:t>
            </a:r>
            <a:r>
              <a:rPr lang="ko-KR" altLang="en-US" dirty="0"/>
              <a:t>축이 될 값을 잘못 정했기 때문이라고 생각했다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인덱스 번호로 </a:t>
            </a:r>
            <a:r>
              <a:rPr lang="en-US" altLang="ko-KR" dirty="0" smtClean="0"/>
              <a:t>x</a:t>
            </a:r>
            <a:r>
              <a:rPr lang="ko-KR" altLang="en-US" dirty="0" smtClean="0"/>
              <a:t>축을 정했던 방법과는 다르게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축은 그대로 데이터 값을 가져가고 </a:t>
            </a:r>
            <a:r>
              <a:rPr lang="en-US" altLang="ko-KR" dirty="0" smtClean="0"/>
              <a:t>x</a:t>
            </a:r>
            <a:r>
              <a:rPr lang="ko-KR" altLang="en-US" dirty="0" smtClean="0"/>
              <a:t>축은 </a:t>
            </a:r>
            <a:r>
              <a:rPr lang="en-US" altLang="ko-KR" dirty="0" smtClean="0"/>
              <a:t>Species</a:t>
            </a:r>
            <a:r>
              <a:rPr lang="ko-KR" altLang="en-US" dirty="0" smtClean="0"/>
              <a:t>를 통해 분류해보려고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- Species</a:t>
            </a:r>
            <a:r>
              <a:rPr lang="ko-KR" altLang="en-US" dirty="0" smtClean="0"/>
              <a:t>로 분류하기에 앞서 </a:t>
            </a:r>
            <a:r>
              <a:rPr lang="en-US" altLang="ko-KR" dirty="0" smtClean="0"/>
              <a:t>Species</a:t>
            </a:r>
            <a:r>
              <a:rPr lang="ko-KR" altLang="en-US" dirty="0" smtClean="0"/>
              <a:t>는 다른 데이터와 다르게 문자열로 이루어졌기 때문에 </a:t>
            </a:r>
            <a:r>
              <a:rPr lang="en-US" altLang="ko-KR" dirty="0" smtClean="0"/>
              <a:t>x</a:t>
            </a:r>
            <a:r>
              <a:rPr lang="ko-KR" altLang="en-US" dirty="0" smtClean="0"/>
              <a:t>축의 값으로 활용하기 위해서 특정 값을 할당하기로 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92183" y="3921487"/>
            <a:ext cx="6096000" cy="2462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for (</a:t>
            </a:r>
            <a:r>
              <a:rPr lang="en-US" altLang="ko-KR" sz="1400" dirty="0" err="1">
                <a:latin typeface="Consolas" panose="020B0609020204030204" pitchFamily="49" charset="0"/>
              </a:rPr>
              <a:t>var</a:t>
            </a:r>
            <a:r>
              <a:rPr lang="en-US" altLang="ko-KR" sz="1400" dirty="0">
                <a:latin typeface="Consolas" panose="020B0609020204030204" pitchFamily="49" charset="0"/>
              </a:rPr>
              <a:t> n0 = 0; n0 &lt; classes1.length; n0++) 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                    if (classes1[n0] == "</a:t>
            </a:r>
            <a:r>
              <a:rPr lang="en-US" altLang="ko-KR" sz="1400" dirty="0" err="1">
                <a:latin typeface="Consolas" panose="020B0609020204030204" pitchFamily="49" charset="0"/>
              </a:rPr>
              <a:t>setosa</a:t>
            </a:r>
            <a:r>
              <a:rPr lang="en-US" altLang="ko-KR" sz="1400" dirty="0">
                <a:latin typeface="Consolas" panose="020B0609020204030204" pitchFamily="49" charset="0"/>
              </a:rPr>
              <a:t>") 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1400" dirty="0" err="1">
                <a:latin typeface="Consolas" panose="020B0609020204030204" pitchFamily="49" charset="0"/>
              </a:rPr>
              <a:t>xCategory</a:t>
            </a:r>
            <a:r>
              <a:rPr lang="en-US" altLang="ko-KR" sz="1400" dirty="0">
                <a:latin typeface="Consolas" panose="020B0609020204030204" pitchFamily="49" charset="0"/>
              </a:rPr>
              <a:t>[n0] = 5;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                    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                    if (classes1[n0] == "versicolor") 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1400" dirty="0" err="1">
                <a:latin typeface="Consolas" panose="020B0609020204030204" pitchFamily="49" charset="0"/>
              </a:rPr>
              <a:t>xCategory</a:t>
            </a:r>
            <a:r>
              <a:rPr lang="en-US" altLang="ko-KR" sz="1400" dirty="0">
                <a:latin typeface="Consolas" panose="020B0609020204030204" pitchFamily="49" charset="0"/>
              </a:rPr>
              <a:t>[n0] = 25;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                    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                    if (classes1[n0] == "</a:t>
            </a:r>
            <a:r>
              <a:rPr lang="en-US" altLang="ko-KR" sz="1400" dirty="0" err="1">
                <a:latin typeface="Consolas" panose="020B0609020204030204" pitchFamily="49" charset="0"/>
              </a:rPr>
              <a:t>virginica</a:t>
            </a:r>
            <a:r>
              <a:rPr lang="en-US" altLang="ko-KR" sz="1400" dirty="0">
                <a:latin typeface="Consolas" panose="020B0609020204030204" pitchFamily="49" charset="0"/>
              </a:rPr>
              <a:t>") 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1400" dirty="0" err="1">
                <a:latin typeface="Consolas" panose="020B0609020204030204" pitchFamily="49" charset="0"/>
              </a:rPr>
              <a:t>xCategory</a:t>
            </a:r>
            <a:r>
              <a:rPr lang="en-US" altLang="ko-KR" sz="1400" dirty="0">
                <a:latin typeface="Consolas" panose="020B0609020204030204" pitchFamily="49" charset="0"/>
              </a:rPr>
              <a:t>[n0] = 45;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                    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                }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18361" y="4413929"/>
            <a:ext cx="4180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통해 </a:t>
            </a:r>
            <a:r>
              <a:rPr lang="en-US" altLang="ko-KR" dirty="0" smtClean="0"/>
              <a:t>Species</a:t>
            </a:r>
            <a:r>
              <a:rPr lang="ko-KR" altLang="en-US" dirty="0" smtClean="0"/>
              <a:t>를 따로 저장한 배열인 </a:t>
            </a:r>
            <a:r>
              <a:rPr lang="en-US" altLang="ko-KR" dirty="0" smtClean="0"/>
              <a:t>classes1</a:t>
            </a:r>
            <a:r>
              <a:rPr lang="ko-KR" altLang="en-US" dirty="0" smtClean="0"/>
              <a:t>의 모든 인덱스를 돌며 값이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setosa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라면 </a:t>
            </a:r>
            <a:r>
              <a:rPr lang="en-US" altLang="ko-KR" dirty="0" err="1" smtClean="0"/>
              <a:t>xCategory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5</a:t>
            </a:r>
            <a:r>
              <a:rPr lang="ko-KR" altLang="en-US" dirty="0" smtClean="0"/>
              <a:t>를</a:t>
            </a:r>
            <a:r>
              <a:rPr lang="en-US" altLang="ko-KR" dirty="0" smtClean="0"/>
              <a:t>, “versicolor”</a:t>
            </a:r>
            <a:r>
              <a:rPr lang="ko-KR" altLang="en-US" dirty="0" smtClean="0"/>
              <a:t>이라면 </a:t>
            </a:r>
            <a:r>
              <a:rPr lang="en-US" altLang="ko-KR" dirty="0" smtClean="0"/>
              <a:t>25</a:t>
            </a:r>
            <a:r>
              <a:rPr lang="ko-KR" altLang="en-US" dirty="0" smtClean="0"/>
              <a:t>를</a:t>
            </a:r>
            <a:r>
              <a:rPr lang="en-US" altLang="ko-KR" dirty="0" smtClean="0"/>
              <a:t>, “</a:t>
            </a:r>
            <a:r>
              <a:rPr lang="en-US" altLang="ko-KR" dirty="0" err="1" smtClean="0"/>
              <a:t>virginica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라면 </a:t>
            </a:r>
            <a:r>
              <a:rPr lang="en-US" altLang="ko-KR" dirty="0" smtClean="0"/>
              <a:t>45</a:t>
            </a:r>
            <a:r>
              <a:rPr lang="ko-KR" altLang="en-US" dirty="0" smtClean="0"/>
              <a:t>를 저장했다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43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701456" y="438410"/>
            <a:ext cx="10597019" cy="450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21. 09. 27(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159" y="1255108"/>
            <a:ext cx="2781300" cy="2600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950822" y="2232104"/>
            <a:ext cx="527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그 결과 데이터가 찍히지 않는 것을 확인할 </a:t>
            </a:r>
            <a:r>
              <a:rPr lang="ko-KR" altLang="en-US" dirty="0" err="1" smtClean="0"/>
              <a:t>수있다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84" y="4388848"/>
            <a:ext cx="4210050" cy="1581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238205" y="4440759"/>
            <a:ext cx="65706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err="1" smtClean="0"/>
              <a:t>콘솔창을</a:t>
            </a:r>
            <a:r>
              <a:rPr lang="ko-KR" altLang="en-US" dirty="0" smtClean="0"/>
              <a:t> 통해 확인했을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특별한 오류는 없는 것을 확인할 수 있지만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파일의 데이터를 다루는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변수가 이전과는 달리 </a:t>
            </a:r>
            <a:r>
              <a:rPr lang="en-US" altLang="ko-KR" dirty="0" smtClean="0"/>
              <a:t>promise</a:t>
            </a:r>
            <a:r>
              <a:rPr lang="ko-KR" altLang="en-US" dirty="0" smtClean="0"/>
              <a:t>로 처리된 것을 볼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그로 인해 차원 축소 기법을 사용하기 위한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값을 따로 모아 높은 </a:t>
            </a:r>
            <a:r>
              <a:rPr lang="en-US" altLang="ko-KR" dirty="0" smtClean="0"/>
              <a:t>data2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classes1</a:t>
            </a:r>
            <a:r>
              <a:rPr lang="ko-KR" altLang="en-US" dirty="0"/>
              <a:t> </a:t>
            </a:r>
            <a:r>
              <a:rPr lang="ko-KR" altLang="en-US" dirty="0" smtClean="0"/>
              <a:t>배열이 모두 비어있는 것을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602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701456" y="438410"/>
            <a:ext cx="10597019" cy="450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21. </a:t>
            </a:r>
            <a:r>
              <a:rPr lang="en-US" altLang="ko-KR" dirty="0" smtClean="0"/>
              <a:t>10. 01(</a:t>
            </a:r>
            <a:r>
              <a:rPr lang="ko-KR" altLang="en-US" dirty="0" smtClean="0"/>
              <a:t>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456" y="889348"/>
            <a:ext cx="1018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그 다음 </a:t>
            </a:r>
            <a:r>
              <a:rPr lang="en-US" altLang="ko-KR" dirty="0" smtClean="0"/>
              <a:t>draw()</a:t>
            </a:r>
            <a:r>
              <a:rPr lang="ko-KR" altLang="en-US" dirty="0" smtClean="0"/>
              <a:t>함수에서 </a:t>
            </a:r>
            <a:r>
              <a:rPr lang="en-US" altLang="ko-KR" dirty="0" smtClean="0"/>
              <a:t>x</a:t>
            </a:r>
            <a:r>
              <a:rPr lang="ko-KR" altLang="en-US" dirty="0" smtClean="0"/>
              <a:t>축을 그리는 변수를 추가해 </a:t>
            </a:r>
            <a:r>
              <a:rPr lang="en-US" altLang="ko-KR" dirty="0" smtClean="0"/>
              <a:t>x</a:t>
            </a:r>
            <a:r>
              <a:rPr lang="ko-KR" altLang="en-US" dirty="0" smtClean="0"/>
              <a:t>축을 시각화 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701456" y="1258680"/>
            <a:ext cx="5684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var</a:t>
            </a:r>
            <a:r>
              <a:rPr lang="en-US" altLang="ko-KR" dirty="0"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latin typeface="Consolas" panose="020B0609020204030204" pitchFamily="49" charset="0"/>
              </a:rPr>
              <a:t>xAxis</a:t>
            </a:r>
            <a:r>
              <a:rPr lang="en-US" altLang="ko-KR" dirty="0">
                <a:latin typeface="Consolas" panose="020B0609020204030204" pitchFamily="49" charset="0"/>
              </a:rPr>
              <a:t> = d3.axisBottom().ticks(5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r>
              <a:rPr lang="en-US" altLang="ko-KR" dirty="0"/>
              <a:t> .scale(x</a:t>
            </a:r>
            <a:r>
              <a:rPr lang="en-US" altLang="ko-KR" dirty="0" smtClean="0"/>
              <a:t>);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63" y="1997344"/>
            <a:ext cx="5079002" cy="38156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6152606" y="3027994"/>
            <a:ext cx="51458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ticks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3</a:t>
            </a:r>
            <a:r>
              <a:rPr lang="ko-KR" altLang="en-US" dirty="0" smtClean="0"/>
              <a:t>등분 하는 지점인 </a:t>
            </a:r>
            <a:r>
              <a:rPr lang="en-US" altLang="ko-KR" dirty="0" smtClean="0"/>
              <a:t>10, 30, 50</a:t>
            </a:r>
            <a:r>
              <a:rPr lang="ko-KR" altLang="en-US" dirty="0" smtClean="0"/>
              <a:t>을 활용하려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- 10, 30, 50 </a:t>
            </a:r>
            <a:r>
              <a:rPr lang="ko-KR" altLang="en-US" dirty="0" smtClean="0"/>
              <a:t>세 지점을 제외한 나머지 지점은 날려버리고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setosa</a:t>
            </a:r>
            <a:r>
              <a:rPr lang="ko-KR" altLang="en-US" dirty="0" smtClean="0"/>
              <a:t>로</a:t>
            </a:r>
            <a:r>
              <a:rPr lang="en-US" altLang="ko-KR" dirty="0" smtClean="0"/>
              <a:t>, 30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versicolor</a:t>
            </a:r>
            <a:r>
              <a:rPr lang="ko-KR" altLang="en-US" dirty="0" smtClean="0"/>
              <a:t>로</a:t>
            </a:r>
            <a:r>
              <a:rPr lang="en-US" altLang="ko-KR" dirty="0" smtClean="0"/>
              <a:t>, 50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verginica</a:t>
            </a:r>
            <a:r>
              <a:rPr lang="ko-KR" altLang="en-US" dirty="0" smtClean="0"/>
              <a:t>로 표기를 변환한다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942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701456" y="438410"/>
            <a:ext cx="10597019" cy="450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21. </a:t>
            </a:r>
            <a:r>
              <a:rPr lang="en-US" altLang="ko-KR" dirty="0" smtClean="0"/>
              <a:t>10. 01(</a:t>
            </a:r>
            <a:r>
              <a:rPr lang="ko-KR" altLang="en-US" dirty="0" smtClean="0"/>
              <a:t>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456" y="889348"/>
            <a:ext cx="10189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en-US" altLang="ko-KR" dirty="0" err="1" smtClean="0"/>
              <a:t>tickValues</a:t>
            </a:r>
            <a:r>
              <a:rPr lang="en-US" altLang="ko-KR" dirty="0" smtClean="0"/>
              <a:t>([10, 30, 50])</a:t>
            </a:r>
            <a:r>
              <a:rPr lang="ko-KR" altLang="en-US" dirty="0" smtClean="0"/>
              <a:t>을 통해 세 눈금만 남기고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tickLabels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tickFormat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활용해 표기를 변환했다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064034" y="1622824"/>
            <a:ext cx="6788331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 </a:t>
            </a:r>
            <a:r>
              <a:rPr lang="en-US" altLang="ko-KR" dirty="0" err="1"/>
              <a:t>tickLabels</a:t>
            </a:r>
            <a:r>
              <a:rPr lang="en-US" altLang="ko-KR" dirty="0"/>
              <a:t> = ['</a:t>
            </a:r>
            <a:r>
              <a:rPr lang="en-US" altLang="ko-KR" dirty="0" err="1"/>
              <a:t>setosa</a:t>
            </a:r>
            <a:r>
              <a:rPr lang="en-US" altLang="ko-KR" dirty="0"/>
              <a:t>', 'versicolor', '</a:t>
            </a:r>
            <a:r>
              <a:rPr lang="en-US" altLang="ko-KR" dirty="0" err="1"/>
              <a:t>virginica</a:t>
            </a:r>
            <a:r>
              <a:rPr lang="en-US" altLang="ko-KR" dirty="0"/>
              <a:t>'];</a:t>
            </a: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err="1" smtClean="0">
                <a:latin typeface="Consolas" panose="020B0609020204030204" pitchFamily="49" charset="0"/>
              </a:rPr>
              <a:t>var</a:t>
            </a:r>
            <a:r>
              <a:rPr lang="en-US" altLang="ko-KR" dirty="0"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latin typeface="Consolas" panose="020B0609020204030204" pitchFamily="49" charset="0"/>
              </a:rPr>
              <a:t>xAxis</a:t>
            </a:r>
            <a:r>
              <a:rPr lang="en-US" altLang="ko-KR" dirty="0">
                <a:latin typeface="Consolas" panose="020B0609020204030204" pitchFamily="49" charset="0"/>
              </a:rPr>
              <a:t> = d3.axisBottom().ticks(5)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                .</a:t>
            </a:r>
            <a:r>
              <a:rPr lang="en-US" altLang="ko-KR" dirty="0" err="1">
                <a:latin typeface="Consolas" panose="020B0609020204030204" pitchFamily="49" charset="0"/>
              </a:rPr>
              <a:t>tickValues</a:t>
            </a:r>
            <a:r>
              <a:rPr lang="en-US" altLang="ko-KR" dirty="0">
                <a:latin typeface="Consolas" panose="020B0609020204030204" pitchFamily="49" charset="0"/>
              </a:rPr>
              <a:t>([10, 30, 50])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                .</a:t>
            </a:r>
            <a:r>
              <a:rPr lang="en-US" altLang="ko-KR" dirty="0" err="1">
                <a:latin typeface="Consolas" panose="020B0609020204030204" pitchFamily="49" charset="0"/>
              </a:rPr>
              <a:t>tickFormat</a:t>
            </a:r>
            <a:r>
              <a:rPr lang="en-US" altLang="ko-KR" dirty="0">
                <a:latin typeface="Consolas" panose="020B0609020204030204" pitchFamily="49" charset="0"/>
              </a:rPr>
              <a:t>((d, 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) </a:t>
            </a:r>
            <a:r>
              <a:rPr lang="en-US" altLang="ko-KR" i="1" dirty="0">
                <a:latin typeface="Consolas" panose="020B0609020204030204" pitchFamily="49" charset="0"/>
              </a:rPr>
              <a:t>=&gt;</a:t>
            </a:r>
            <a:r>
              <a:rPr lang="en-US" altLang="ko-KR" dirty="0"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latin typeface="Consolas" panose="020B0609020204030204" pitchFamily="49" charset="0"/>
              </a:rPr>
              <a:t>tickLabels</a:t>
            </a:r>
            <a:r>
              <a:rPr lang="en-US" altLang="ko-KR" dirty="0"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                .scale(x);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0117" y="1968026"/>
            <a:ext cx="3603872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var</a:t>
            </a:r>
            <a:r>
              <a:rPr lang="en-US" altLang="ko-KR" dirty="0"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latin typeface="Consolas" panose="020B0609020204030204" pitchFamily="49" charset="0"/>
              </a:rPr>
              <a:t>xAxis</a:t>
            </a:r>
            <a:r>
              <a:rPr lang="en-US" altLang="ko-KR" dirty="0">
                <a:latin typeface="Consolas" panose="020B0609020204030204" pitchFamily="49" charset="0"/>
              </a:rPr>
              <a:t> = d3.axisBottom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		.</a:t>
            </a:r>
            <a:r>
              <a:rPr lang="en-US" altLang="ko-KR" dirty="0">
                <a:latin typeface="Consolas" panose="020B0609020204030204" pitchFamily="49" charset="0"/>
              </a:rPr>
              <a:t>ticks(5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smtClean="0"/>
              <a:t>		 </a:t>
            </a:r>
            <a:r>
              <a:rPr lang="en-US" altLang="ko-KR" dirty="0"/>
              <a:t>.scale(x</a:t>
            </a:r>
            <a:r>
              <a:rPr lang="en-US" altLang="ko-KR" dirty="0" smtClean="0"/>
              <a:t>);</a:t>
            </a:r>
            <a:endParaRPr lang="en-US" altLang="ko-KR" dirty="0"/>
          </a:p>
        </p:txBody>
      </p:sp>
      <p:sp>
        <p:nvSpPr>
          <p:cNvPr id="8" name="오른쪽 화살표 7"/>
          <p:cNvSpPr/>
          <p:nvPr/>
        </p:nvSpPr>
        <p:spPr>
          <a:xfrm>
            <a:off x="4153989" y="2220685"/>
            <a:ext cx="910045" cy="418011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17" y="3236557"/>
            <a:ext cx="4139449" cy="34657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5064034" y="4646286"/>
            <a:ext cx="6788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“</a:t>
            </a:r>
            <a:r>
              <a:rPr lang="en-US" altLang="ko-KR" dirty="0" err="1" smtClean="0"/>
              <a:t>setosa</a:t>
            </a:r>
            <a:r>
              <a:rPr lang="en-US" altLang="ko-KR" dirty="0" smtClean="0"/>
              <a:t>”, “versicolor”, “</a:t>
            </a:r>
            <a:r>
              <a:rPr lang="en-US" altLang="ko-KR" dirty="0" err="1" smtClean="0"/>
              <a:t>virginica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총 세 눈금만 남은 것을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778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701456" y="438410"/>
            <a:ext cx="10597019" cy="450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21. </a:t>
            </a:r>
            <a:r>
              <a:rPr lang="en-US" altLang="ko-KR" dirty="0" smtClean="0"/>
              <a:t>10. 01(</a:t>
            </a:r>
            <a:r>
              <a:rPr lang="ko-KR" altLang="en-US" dirty="0" smtClean="0"/>
              <a:t>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456" y="889348"/>
            <a:ext cx="10189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다음은 앞서 숫자로 각각 치환해준 </a:t>
            </a:r>
            <a:r>
              <a:rPr lang="en-US" altLang="ko-KR" dirty="0" smtClean="0"/>
              <a:t>Species</a:t>
            </a:r>
            <a:r>
              <a:rPr lang="ko-KR" altLang="en-US" dirty="0" smtClean="0"/>
              <a:t>를 활용해 그래프를 찍을 차례다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- x</a:t>
            </a:r>
            <a:r>
              <a:rPr lang="ko-KR" altLang="en-US" dirty="0" smtClean="0"/>
              <a:t>축은 </a:t>
            </a:r>
            <a:r>
              <a:rPr lang="en-US" altLang="ko-KR" dirty="0" err="1" smtClean="0"/>
              <a:t>xCategory</a:t>
            </a:r>
            <a:r>
              <a:rPr lang="en-US" altLang="ko-KR" dirty="0" smtClean="0"/>
              <a:t>[]</a:t>
            </a:r>
            <a:r>
              <a:rPr lang="ko-KR" altLang="en-US" dirty="0" smtClean="0"/>
              <a:t>를</a:t>
            </a:r>
            <a:r>
              <a:rPr lang="en-US" altLang="ko-KR" dirty="0" smtClean="0"/>
              <a:t>, y</a:t>
            </a:r>
            <a:r>
              <a:rPr lang="ko-KR" altLang="en-US" dirty="0" smtClean="0"/>
              <a:t>축에는 디폴트 값이 될 </a:t>
            </a:r>
            <a:r>
              <a:rPr lang="en-US" altLang="ko-KR" dirty="0" err="1" smtClean="0"/>
              <a:t>sLen</a:t>
            </a:r>
            <a:r>
              <a:rPr lang="en-US" altLang="ko-KR" dirty="0" smtClean="0"/>
              <a:t>[]</a:t>
            </a:r>
            <a:r>
              <a:rPr lang="ko-KR" altLang="en-US" dirty="0" smtClean="0"/>
              <a:t>배열을 우선적으로 넣었다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01456" y="2648701"/>
            <a:ext cx="6879771" cy="2800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</a:rPr>
              <a:t>var</a:t>
            </a:r>
            <a:r>
              <a:rPr lang="en-US" altLang="ko-KR" sz="1600" dirty="0"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latin typeface="Consolas" panose="020B0609020204030204" pitchFamily="49" charset="0"/>
              </a:rPr>
              <a:t>gs</a:t>
            </a:r>
            <a:r>
              <a:rPr lang="en-US" altLang="ko-KR" sz="1600" dirty="0">
                <a:latin typeface="Consolas" panose="020B0609020204030204" pitchFamily="49" charset="0"/>
              </a:rPr>
              <a:t> = </a:t>
            </a:r>
            <a:r>
              <a:rPr lang="en-US" altLang="ko-KR" sz="1600" dirty="0" err="1">
                <a:latin typeface="Consolas" panose="020B0609020204030204" pitchFamily="49" charset="0"/>
              </a:rPr>
              <a:t>svg.selectAll</a:t>
            </a:r>
            <a:r>
              <a:rPr lang="en-US" altLang="ko-KR" sz="1600" dirty="0">
                <a:latin typeface="Consolas" panose="020B0609020204030204" pitchFamily="49" charset="0"/>
              </a:rPr>
              <a:t>(".point")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                .data(data2)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                .enter()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                .append("g")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                .append("circle")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                .</a:t>
            </a:r>
            <a:r>
              <a:rPr lang="en-US" altLang="ko-KR" sz="1600" dirty="0" err="1">
                <a:latin typeface="Consolas" panose="020B0609020204030204" pitchFamily="49" charset="0"/>
              </a:rPr>
              <a:t>attr</a:t>
            </a:r>
            <a:r>
              <a:rPr lang="en-US" altLang="ko-KR" sz="1600" dirty="0">
                <a:latin typeface="Consolas" panose="020B0609020204030204" pitchFamily="49" charset="0"/>
              </a:rPr>
              <a:t>("class", "point")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                .</a:t>
            </a:r>
            <a:r>
              <a:rPr lang="en-US" altLang="ko-KR" sz="1600" dirty="0" err="1">
                <a:latin typeface="Consolas" panose="020B0609020204030204" pitchFamily="49" charset="0"/>
              </a:rPr>
              <a:t>attr</a:t>
            </a:r>
            <a:r>
              <a:rPr lang="en-US" altLang="ko-KR" sz="1600" dirty="0">
                <a:latin typeface="Consolas" panose="020B0609020204030204" pitchFamily="49" charset="0"/>
              </a:rPr>
              <a:t>("fill", "none")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                .</a:t>
            </a:r>
            <a:r>
              <a:rPr lang="en-US" altLang="ko-KR" sz="1600" dirty="0" err="1">
                <a:latin typeface="Consolas" panose="020B0609020204030204" pitchFamily="49" charset="0"/>
              </a:rPr>
              <a:t>attr</a:t>
            </a:r>
            <a:r>
              <a:rPr lang="en-US" altLang="ko-KR" sz="1600" dirty="0">
                <a:latin typeface="Consolas" panose="020B0609020204030204" pitchFamily="49" charset="0"/>
              </a:rPr>
              <a:t>("stroke", (d, 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) </a:t>
            </a:r>
            <a:r>
              <a:rPr lang="en-US" altLang="ko-KR" sz="1600" i="1" dirty="0">
                <a:latin typeface="Consolas" panose="020B0609020204030204" pitchFamily="49" charset="0"/>
              </a:rPr>
              <a:t>=&gt;</a:t>
            </a:r>
            <a:r>
              <a:rPr lang="en-US" altLang="ko-KR" sz="1600" dirty="0">
                <a:latin typeface="Consolas" panose="020B0609020204030204" pitchFamily="49" charset="0"/>
              </a:rPr>
              <a:t> color(classes1[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]))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                .</a:t>
            </a:r>
            <a:r>
              <a:rPr lang="en-US" altLang="ko-KR" sz="1600" dirty="0" err="1">
                <a:latin typeface="Consolas" panose="020B0609020204030204" pitchFamily="49" charset="0"/>
              </a:rPr>
              <a:t>attr</a:t>
            </a:r>
            <a:r>
              <a:rPr lang="en-US" altLang="ko-KR" sz="1600" dirty="0">
                <a:latin typeface="Consolas" panose="020B0609020204030204" pitchFamily="49" charset="0"/>
              </a:rPr>
              <a:t>("cx", (d, 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) </a:t>
            </a:r>
            <a:r>
              <a:rPr lang="en-US" altLang="ko-KR" sz="1600" i="1" dirty="0">
                <a:latin typeface="Consolas" panose="020B0609020204030204" pitchFamily="49" charset="0"/>
              </a:rPr>
              <a:t>=&gt;</a:t>
            </a:r>
            <a:r>
              <a:rPr lang="en-US" altLang="ko-KR" sz="1600" dirty="0">
                <a:latin typeface="Consolas" panose="020B0609020204030204" pitchFamily="49" charset="0"/>
              </a:rPr>
              <a:t> x(</a:t>
            </a:r>
            <a:r>
              <a:rPr lang="en-US" altLang="ko-KR" sz="1600" dirty="0" err="1">
                <a:latin typeface="Consolas" panose="020B0609020204030204" pitchFamily="49" charset="0"/>
              </a:rPr>
              <a:t>xCategory</a:t>
            </a:r>
            <a:r>
              <a:rPr lang="en-US" altLang="ko-KR" sz="1600" dirty="0"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]))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                .</a:t>
            </a:r>
            <a:r>
              <a:rPr lang="en-US" altLang="ko-KR" sz="1600" dirty="0" err="1">
                <a:latin typeface="Consolas" panose="020B0609020204030204" pitchFamily="49" charset="0"/>
              </a:rPr>
              <a:t>attr</a:t>
            </a:r>
            <a:r>
              <a:rPr lang="en-US" altLang="ko-KR" sz="1600" dirty="0">
                <a:latin typeface="Consolas" panose="020B0609020204030204" pitchFamily="49" charset="0"/>
              </a:rPr>
              <a:t>("cy", (d, 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) </a:t>
            </a:r>
            <a:r>
              <a:rPr lang="en-US" altLang="ko-KR" sz="1600" i="1" dirty="0">
                <a:latin typeface="Consolas" panose="020B0609020204030204" pitchFamily="49" charset="0"/>
              </a:rPr>
              <a:t>=&gt;</a:t>
            </a:r>
            <a:r>
              <a:rPr lang="en-US" altLang="ko-KR" sz="1600" dirty="0">
                <a:latin typeface="Consolas" panose="020B0609020204030204" pitchFamily="49" charset="0"/>
              </a:rPr>
              <a:t> y(</a:t>
            </a:r>
            <a:r>
              <a:rPr lang="en-US" altLang="ko-KR" sz="1600" dirty="0" err="1">
                <a:latin typeface="Consolas" panose="020B0609020204030204" pitchFamily="49" charset="0"/>
              </a:rPr>
              <a:t>sLen</a:t>
            </a:r>
            <a:r>
              <a:rPr lang="en-US" altLang="ko-KR" sz="1600" dirty="0"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]))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                .</a:t>
            </a:r>
            <a:r>
              <a:rPr lang="en-US" altLang="ko-KR" sz="1600" dirty="0" err="1">
                <a:latin typeface="Consolas" panose="020B0609020204030204" pitchFamily="49" charset="0"/>
              </a:rPr>
              <a:t>attr</a:t>
            </a:r>
            <a:r>
              <a:rPr lang="en-US" altLang="ko-KR" sz="1600" dirty="0">
                <a:latin typeface="Consolas" panose="020B0609020204030204" pitchFamily="49" charset="0"/>
              </a:rPr>
              <a:t>("r", 6);</a:t>
            </a:r>
            <a:endParaRPr lang="en-US" altLang="ko-KR" sz="16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1" y="1812678"/>
            <a:ext cx="3299596" cy="45097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오른쪽 화살표 7"/>
          <p:cNvSpPr/>
          <p:nvPr/>
        </p:nvSpPr>
        <p:spPr>
          <a:xfrm>
            <a:off x="7581227" y="3904264"/>
            <a:ext cx="648374" cy="326572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073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701456" y="438410"/>
            <a:ext cx="10597019" cy="450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21. </a:t>
            </a:r>
            <a:r>
              <a:rPr lang="en-US" altLang="ko-KR" dirty="0" smtClean="0"/>
              <a:t>10. 01(</a:t>
            </a:r>
            <a:r>
              <a:rPr lang="ko-KR" altLang="en-US" dirty="0" smtClean="0"/>
              <a:t>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456" y="889348"/>
            <a:ext cx="101890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디폴트 그래프를 찍었으니 </a:t>
            </a:r>
            <a:r>
              <a:rPr lang="en-US" altLang="ko-KR" dirty="0" smtClean="0"/>
              <a:t>select options</a:t>
            </a:r>
            <a:r>
              <a:rPr lang="ko-KR" altLang="en-US" dirty="0" smtClean="0"/>
              <a:t>에 맞게 카테고리를 변경하면 그래프가 바뀌도록 </a:t>
            </a:r>
            <a:r>
              <a:rPr lang="ko-KR" altLang="en-US" dirty="0" err="1" smtClean="0"/>
              <a:t>조건문에</a:t>
            </a:r>
            <a:r>
              <a:rPr lang="ko-KR" altLang="en-US" dirty="0" smtClean="0"/>
              <a:t> 적용시켜야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- scatter plot</a:t>
            </a:r>
            <a:r>
              <a:rPr lang="ko-KR" altLang="en-US" dirty="0" smtClean="0"/>
              <a:t>을 찍는 </a:t>
            </a:r>
            <a:r>
              <a:rPr lang="en-US" altLang="ko-KR" dirty="0" smtClean="0"/>
              <a:t>draw()</a:t>
            </a:r>
            <a:r>
              <a:rPr lang="ko-KR" altLang="en-US" dirty="0" smtClean="0"/>
              <a:t>함수에 매개변수를 활용해 그때그때 데이터를 받는다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기존 </a:t>
            </a:r>
            <a:r>
              <a:rPr lang="en-US" altLang="ko-KR" dirty="0" err="1" smtClean="0"/>
              <a:t>sLen</a:t>
            </a:r>
            <a:r>
              <a:rPr lang="ko-KR" altLang="en-US" dirty="0" smtClean="0"/>
              <a:t>배열을 받아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 데이터를 찍었던 부분을 수정해서 함수 호출 시 들어갈 값이 바뀔 수 있도록 변경했다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또한 함수의 마지막에 </a:t>
            </a:r>
            <a:r>
              <a:rPr lang="en-US" altLang="ko-KR" dirty="0"/>
              <a:t>return q = 0</a:t>
            </a:r>
            <a:r>
              <a:rPr lang="en-US" altLang="ko-KR" dirty="0" smtClean="0"/>
              <a:t>; </a:t>
            </a:r>
            <a:r>
              <a:rPr lang="ko-KR" altLang="en-US" dirty="0" smtClean="0"/>
              <a:t>를 통해 함수가 한번 실행되면 </a:t>
            </a:r>
            <a:r>
              <a:rPr lang="en-US" altLang="ko-KR" dirty="0" smtClean="0"/>
              <a:t>q</a:t>
            </a:r>
            <a:r>
              <a:rPr lang="ko-KR" altLang="en-US" dirty="0" smtClean="0"/>
              <a:t>가 비워지고 </a:t>
            </a:r>
            <a:r>
              <a:rPr lang="en-US" altLang="ko-KR" dirty="0" smtClean="0"/>
              <a:t>select options</a:t>
            </a:r>
            <a:r>
              <a:rPr lang="ko-KR" altLang="en-US" dirty="0" smtClean="0"/>
              <a:t>가 실행될 때 마다 새로운 값이 들어올 수 있도록 구성했다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701456" y="2089677"/>
            <a:ext cx="1018902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.</a:t>
            </a:r>
            <a:r>
              <a:rPr lang="en-US" altLang="ko-KR" dirty="0" err="1"/>
              <a:t>attr</a:t>
            </a:r>
            <a:r>
              <a:rPr lang="en-US" altLang="ko-KR" dirty="0"/>
              <a:t>("cy", (d, </a:t>
            </a:r>
            <a:r>
              <a:rPr lang="en-US" altLang="ko-KR" dirty="0" err="1"/>
              <a:t>i</a:t>
            </a:r>
            <a:r>
              <a:rPr lang="en-US" altLang="ko-KR" dirty="0"/>
              <a:t>) </a:t>
            </a:r>
            <a:r>
              <a:rPr lang="en-US" altLang="ko-KR" i="1" dirty="0"/>
              <a:t>=&gt;</a:t>
            </a:r>
            <a:r>
              <a:rPr lang="en-US" altLang="ko-KR" dirty="0"/>
              <a:t> </a:t>
            </a:r>
            <a:r>
              <a:rPr lang="en-US" altLang="ko-KR" dirty="0" smtClean="0"/>
              <a:t>y(</a:t>
            </a:r>
            <a:r>
              <a:rPr lang="en-US" altLang="ko-KR" dirty="0" err="1" smtClean="0"/>
              <a:t>sLen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]))    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latin typeface="Consolas" panose="020B0609020204030204" pitchFamily="49" charset="0"/>
              </a:rPr>
              <a:t>attr</a:t>
            </a:r>
            <a:r>
              <a:rPr lang="en-US" altLang="ko-KR" dirty="0">
                <a:latin typeface="Consolas" panose="020B0609020204030204" pitchFamily="49" charset="0"/>
              </a:rPr>
              <a:t>("cy", (d, 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) </a:t>
            </a:r>
            <a:r>
              <a:rPr lang="en-US" altLang="ko-KR" i="1" dirty="0">
                <a:latin typeface="Consolas" panose="020B0609020204030204" pitchFamily="49" charset="0"/>
              </a:rPr>
              <a:t>=&gt;</a:t>
            </a:r>
            <a:r>
              <a:rPr lang="en-US" altLang="ko-KR" dirty="0">
                <a:latin typeface="Consolas" panose="020B0609020204030204" pitchFamily="49" charset="0"/>
              </a:rPr>
              <a:t> y(q[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]))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456" y="4479607"/>
            <a:ext cx="10189029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if (</a:t>
            </a:r>
            <a:r>
              <a:rPr lang="en-US" altLang="ko-KR" dirty="0" err="1"/>
              <a:t>mod.value</a:t>
            </a:r>
            <a:r>
              <a:rPr lang="en-US" altLang="ko-KR" dirty="0"/>
              <a:t> == '</a:t>
            </a:r>
            <a:r>
              <a:rPr lang="en-US" altLang="ko-KR" dirty="0" err="1"/>
              <a:t>SepalLength</a:t>
            </a:r>
            <a:r>
              <a:rPr lang="en-US" altLang="ko-KR" dirty="0"/>
              <a:t>') </a:t>
            </a:r>
            <a:r>
              <a:rPr lang="en-US" altLang="ko-KR" dirty="0" smtClean="0"/>
              <a:t>{ draw(</a:t>
            </a:r>
            <a:r>
              <a:rPr lang="en-US" altLang="ko-KR" dirty="0" err="1" smtClean="0"/>
              <a:t>sLen</a:t>
            </a:r>
            <a:r>
              <a:rPr lang="en-US" altLang="ko-KR" dirty="0" smtClean="0"/>
              <a:t>); }</a:t>
            </a:r>
          </a:p>
          <a:p>
            <a:pPr algn="ctr"/>
            <a:r>
              <a:rPr lang="en-US" altLang="ko-KR" dirty="0"/>
              <a:t>if (</a:t>
            </a:r>
            <a:r>
              <a:rPr lang="en-US" altLang="ko-KR" dirty="0" err="1"/>
              <a:t>mod.value</a:t>
            </a:r>
            <a:r>
              <a:rPr lang="en-US" altLang="ko-KR" dirty="0"/>
              <a:t> == </a:t>
            </a:r>
            <a:r>
              <a:rPr lang="en-US" altLang="ko-KR" dirty="0" smtClean="0"/>
              <a:t>'</a:t>
            </a:r>
            <a:r>
              <a:rPr lang="en-US" altLang="ko-KR" dirty="0" err="1" smtClean="0"/>
              <a:t>SepalWidth</a:t>
            </a:r>
            <a:r>
              <a:rPr lang="en-US" altLang="ko-KR" dirty="0" smtClean="0"/>
              <a:t>')</a:t>
            </a:r>
            <a:r>
              <a:rPr lang="en-US" altLang="ko-KR" dirty="0"/>
              <a:t> { </a:t>
            </a:r>
            <a:r>
              <a:rPr lang="en-US" altLang="ko-KR" dirty="0" smtClean="0"/>
              <a:t>draw(</a:t>
            </a:r>
            <a:r>
              <a:rPr lang="en-US" altLang="ko-KR" dirty="0" err="1" smtClean="0"/>
              <a:t>sWd</a:t>
            </a:r>
            <a:r>
              <a:rPr lang="en-US" altLang="ko-KR" dirty="0" smtClean="0"/>
              <a:t>); </a:t>
            </a:r>
            <a:r>
              <a:rPr lang="en-US" altLang="ko-KR" dirty="0"/>
              <a:t>}</a:t>
            </a:r>
          </a:p>
          <a:p>
            <a:pPr algn="ctr"/>
            <a:r>
              <a:rPr lang="en-US" altLang="ko-KR" dirty="0" smtClean="0"/>
              <a:t>If</a:t>
            </a:r>
            <a:r>
              <a:rPr lang="en-US" altLang="ko-KR" dirty="0"/>
              <a:t> (</a:t>
            </a:r>
            <a:r>
              <a:rPr lang="en-US" altLang="ko-KR" dirty="0" err="1"/>
              <a:t>mod.value</a:t>
            </a:r>
            <a:r>
              <a:rPr lang="en-US" altLang="ko-KR" dirty="0"/>
              <a:t> == 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PepalLength</a:t>
            </a:r>
            <a:r>
              <a:rPr lang="en-US" altLang="ko-KR" dirty="0" smtClean="0"/>
              <a:t>’)</a:t>
            </a:r>
            <a:r>
              <a:rPr lang="en-US" altLang="ko-KR" dirty="0"/>
              <a:t> { </a:t>
            </a:r>
            <a:r>
              <a:rPr lang="en-US" altLang="ko-KR" dirty="0" smtClean="0"/>
              <a:t>draw(</a:t>
            </a:r>
            <a:r>
              <a:rPr lang="en-US" altLang="ko-KR" dirty="0" err="1" smtClean="0"/>
              <a:t>pLen</a:t>
            </a:r>
            <a:r>
              <a:rPr lang="en-US" altLang="ko-KR" dirty="0"/>
              <a:t>); }</a:t>
            </a:r>
          </a:p>
          <a:p>
            <a:pPr algn="ctr"/>
            <a:r>
              <a:rPr lang="en-US" altLang="ko-KR" dirty="0" smtClean="0"/>
              <a:t>If</a:t>
            </a:r>
            <a:r>
              <a:rPr lang="en-US" altLang="ko-KR" dirty="0"/>
              <a:t> (</a:t>
            </a:r>
            <a:r>
              <a:rPr lang="en-US" altLang="ko-KR" dirty="0" err="1"/>
              <a:t>mod.value</a:t>
            </a:r>
            <a:r>
              <a:rPr lang="en-US" altLang="ko-KR" dirty="0"/>
              <a:t> == </a:t>
            </a:r>
            <a:r>
              <a:rPr lang="en-US" altLang="ko-KR" dirty="0" smtClean="0"/>
              <a:t>’</a:t>
            </a:r>
            <a:r>
              <a:rPr lang="en-US" altLang="ko-KR" dirty="0" err="1" smtClean="0"/>
              <a:t>PepalWidth</a:t>
            </a:r>
            <a:r>
              <a:rPr lang="en-US" altLang="ko-KR" dirty="0"/>
              <a:t>') { </a:t>
            </a:r>
            <a:r>
              <a:rPr lang="en-US" altLang="ko-KR" dirty="0" smtClean="0"/>
              <a:t>draw(</a:t>
            </a:r>
            <a:r>
              <a:rPr lang="en-US" altLang="ko-KR" dirty="0" err="1" smtClean="0"/>
              <a:t>pWd</a:t>
            </a:r>
            <a:r>
              <a:rPr lang="en-US" altLang="ko-KR" dirty="0" smtClean="0"/>
              <a:t>); 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1084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701456" y="438410"/>
            <a:ext cx="10597019" cy="450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21. </a:t>
            </a:r>
            <a:r>
              <a:rPr lang="en-US" altLang="ko-KR" dirty="0" smtClean="0"/>
              <a:t>10. 01(</a:t>
            </a:r>
            <a:r>
              <a:rPr lang="ko-KR" altLang="en-US" dirty="0" smtClean="0"/>
              <a:t>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27" y="1885002"/>
            <a:ext cx="2924175" cy="4733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202" y="1885002"/>
            <a:ext cx="2933700" cy="4752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902" y="1875476"/>
            <a:ext cx="2933700" cy="4772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2602" y="1885000"/>
            <a:ext cx="2943225" cy="4752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01456" y="1202507"/>
            <a:ext cx="1018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이전과는 달리 </a:t>
            </a:r>
            <a:r>
              <a:rPr lang="en-US" altLang="ko-KR" dirty="0" smtClean="0"/>
              <a:t>select options</a:t>
            </a:r>
            <a:r>
              <a:rPr lang="ko-KR" altLang="en-US" dirty="0" smtClean="0"/>
              <a:t>에 따라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scatter plot </a:t>
            </a:r>
            <a:r>
              <a:rPr lang="ko-KR" altLang="en-US" dirty="0" smtClean="0"/>
              <a:t>모두 변하는 것을 확인할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2058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701456" y="438410"/>
            <a:ext cx="10597019" cy="450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21. </a:t>
            </a:r>
            <a:r>
              <a:rPr lang="en-US" altLang="ko-KR" dirty="0" smtClean="0"/>
              <a:t>10. 01(</a:t>
            </a:r>
            <a:r>
              <a:rPr lang="ko-KR" altLang="en-US" dirty="0" smtClean="0"/>
              <a:t>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456" y="1202507"/>
            <a:ext cx="10189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이전에는 </a:t>
            </a:r>
            <a:r>
              <a:rPr lang="en-US" altLang="ko-KR" dirty="0" smtClean="0"/>
              <a:t>marker</a:t>
            </a:r>
            <a:r>
              <a:rPr lang="ko-KR" altLang="en-US" dirty="0" smtClean="0"/>
              <a:t>의 크기를 조절하는 데 사용하던 슬라이드 바를 활용하여 보여지는 </a:t>
            </a:r>
            <a:r>
              <a:rPr lang="en-US" altLang="ko-KR" dirty="0" smtClean="0"/>
              <a:t>scatter plot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marker </a:t>
            </a:r>
            <a:r>
              <a:rPr lang="ko-KR" altLang="en-US" dirty="0" smtClean="0"/>
              <a:t>수를 조절해야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- for </a:t>
            </a:r>
            <a:r>
              <a:rPr lang="ko-KR" altLang="en-US" dirty="0" err="1" smtClean="0"/>
              <a:t>반복문과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if </a:t>
            </a:r>
            <a:r>
              <a:rPr lang="ko-KR" altLang="en-US" dirty="0" err="1" smtClean="0"/>
              <a:t>조건문을</a:t>
            </a:r>
            <a:r>
              <a:rPr lang="ko-KR" altLang="en-US" dirty="0" smtClean="0"/>
              <a:t> 동시에 활용하여 </a:t>
            </a:r>
            <a:r>
              <a:rPr lang="en-US" altLang="ko-KR" dirty="0" err="1" smtClean="0"/>
              <a:t>size_num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보다 데이터가 더 작다면 해당 데이터를 표시한 </a:t>
            </a:r>
            <a:r>
              <a:rPr lang="en-US" altLang="ko-KR" dirty="0" smtClean="0"/>
              <a:t>marker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opacity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변경하려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- </a:t>
            </a:r>
            <a:r>
              <a:rPr lang="en-US" altLang="ko-KR" dirty="0" err="1" smtClean="0"/>
              <a:t>sizeslider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oninput</a:t>
            </a:r>
            <a:r>
              <a:rPr lang="ko-KR" altLang="en-US" dirty="0" smtClean="0"/>
              <a:t>됐을 때 생기는 이벤트를 처리하기 위한 함수인 </a:t>
            </a:r>
            <a:r>
              <a:rPr lang="en-US" altLang="ko-KR" dirty="0" err="1" smtClean="0"/>
              <a:t>slideValue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에서 처리가 이루어져야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- </a:t>
            </a:r>
            <a:r>
              <a:rPr lang="en-US" altLang="ko-KR" dirty="0" err="1" smtClean="0"/>
              <a:t>val</a:t>
            </a:r>
            <a:r>
              <a:rPr lang="ko-KR" altLang="en-US" dirty="0" smtClean="0"/>
              <a:t>이라는 매개변수를 통해 </a:t>
            </a:r>
            <a:r>
              <a:rPr lang="en-US" altLang="ko-KR" dirty="0" smtClean="0"/>
              <a:t>slide value</a:t>
            </a:r>
            <a:r>
              <a:rPr lang="ko-KR" altLang="en-US" dirty="0" smtClean="0"/>
              <a:t>를 실시간으로 받는 것이 가능하다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- </a:t>
            </a:r>
            <a:r>
              <a:rPr lang="en-US" altLang="ko-KR" dirty="0" err="1" smtClean="0"/>
              <a:t>val</a:t>
            </a:r>
            <a:r>
              <a:rPr lang="ko-KR" altLang="en-US" dirty="0" smtClean="0"/>
              <a:t>을 통해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밑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만들어서 </a:t>
            </a:r>
            <a:r>
              <a:rPr lang="en-US" altLang="ko-KR" dirty="0" smtClean="0"/>
              <a:t>marker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opactiy</a:t>
            </a:r>
            <a:r>
              <a:rPr lang="ko-KR" altLang="en-US" dirty="0" smtClean="0"/>
              <a:t>를 관리하려 했지만 </a:t>
            </a:r>
            <a:r>
              <a:rPr lang="en-US" altLang="ko-KR" dirty="0" smtClean="0"/>
              <a:t>marker</a:t>
            </a:r>
            <a:r>
              <a:rPr lang="ko-KR" altLang="en-US" dirty="0" smtClean="0"/>
              <a:t>를 다루기 위해 접근하는 부분에서 막혔다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- let </a:t>
            </a:r>
            <a:r>
              <a:rPr lang="en-US" altLang="ko-KR" dirty="0" err="1" smtClean="0"/>
              <a:t>gs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attr</a:t>
            </a:r>
            <a:r>
              <a:rPr lang="en-US" altLang="ko-KR" dirty="0" smtClean="0"/>
              <a:t>(“id”, “c1”)</a:t>
            </a:r>
            <a:r>
              <a:rPr lang="ko-KR" altLang="en-US" dirty="0" smtClean="0"/>
              <a:t>을 통해 </a:t>
            </a:r>
            <a:r>
              <a:rPr lang="en-US" altLang="ko-KR" dirty="0" smtClean="0"/>
              <a:t>console.log(c1)</a:t>
            </a:r>
            <a:r>
              <a:rPr lang="ko-KR" altLang="en-US" dirty="0" smtClean="0"/>
              <a:t>을 실행하면 모든 점에 접근하는 것은 가능해졌다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선택적으로 접근하는 데는 아직 무리가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335" y="5485732"/>
            <a:ext cx="3867150" cy="11084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오른쪽 화살표 6"/>
          <p:cNvSpPr/>
          <p:nvPr/>
        </p:nvSpPr>
        <p:spPr>
          <a:xfrm>
            <a:off x="5999965" y="5838573"/>
            <a:ext cx="853199" cy="402813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0883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701456" y="438410"/>
            <a:ext cx="10597019" cy="450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21. </a:t>
            </a:r>
            <a:r>
              <a:rPr lang="en-US" altLang="ko-KR" dirty="0" smtClean="0"/>
              <a:t>10. 01(</a:t>
            </a:r>
            <a:r>
              <a:rPr lang="ko-KR" altLang="en-US" dirty="0" smtClean="0"/>
              <a:t>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456" y="1202507"/>
            <a:ext cx="1018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c1</a:t>
            </a:r>
            <a:r>
              <a:rPr lang="ko-KR" altLang="en-US" dirty="0" smtClean="0"/>
              <a:t>또한 배열의 형태를 갖고 있다는 것을 확인했다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56" y="1571839"/>
            <a:ext cx="10597019" cy="1790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01455" y="3362539"/>
            <a:ext cx="10597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하지만 </a:t>
            </a:r>
            <a:endParaRPr lang="en-US" altLang="ko-KR" dirty="0" smtClean="0"/>
          </a:p>
          <a:p>
            <a:r>
              <a:rPr lang="en-US" altLang="ko-KR" dirty="0"/>
              <a:t>for (</a:t>
            </a:r>
            <a:r>
              <a:rPr lang="en-US" altLang="ko-KR" dirty="0" err="1"/>
              <a:t>var</a:t>
            </a:r>
            <a:r>
              <a:rPr lang="en-US" altLang="ko-KR" dirty="0"/>
              <a:t> m1 = 0; m1 &lt; c1.length; m1++) 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If (c1[m1] &lt;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){</a:t>
            </a:r>
            <a:r>
              <a:rPr lang="en-US" altLang="ko-KR" dirty="0"/>
              <a:t> </a:t>
            </a:r>
            <a:r>
              <a:rPr lang="en-US" altLang="ko-KR" dirty="0" smtClean="0"/>
              <a:t>c1.style(“opacity”, 0);}</a:t>
            </a:r>
          </a:p>
          <a:p>
            <a:r>
              <a:rPr lang="en-US" altLang="ko-KR" dirty="0"/>
              <a:t>}</a:t>
            </a:r>
            <a:r>
              <a:rPr lang="ko-KR" altLang="en-US" dirty="0" smtClean="0"/>
              <a:t>과 같은 명령은 제대로 작동하지 않았다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그나마 접근할 수 있는 변수로는 </a:t>
            </a:r>
            <a:r>
              <a:rPr lang="en-US" altLang="ko-KR" dirty="0" smtClean="0"/>
              <a:t>c1[index number].cy </a:t>
            </a:r>
            <a:r>
              <a:rPr lang="ko-KR" altLang="en-US" dirty="0" smtClean="0"/>
              <a:t>정도가 있어 시도해보려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55" y="5153239"/>
            <a:ext cx="7343775" cy="857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070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701456" y="438410"/>
            <a:ext cx="10597019" cy="450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21. 09. 27(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5577" y="992777"/>
            <a:ext cx="11038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파일을 선택해서 불러왔을 때에는 데이터에 접근할 때 직접적인 참조를 통해 데이터를 사용할 수 있었는데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현재는</a:t>
            </a:r>
            <a:r>
              <a:rPr lang="en-US" altLang="ko-KR" dirty="0" smtClean="0"/>
              <a:t>promise</a:t>
            </a:r>
            <a:r>
              <a:rPr lang="ko-KR" altLang="en-US" dirty="0" smtClean="0"/>
              <a:t>에 막혀서 직접적인 데이터 사용이 불가능해졌다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이는 </a:t>
            </a:r>
            <a:r>
              <a:rPr lang="en-US" altLang="ko-KR" dirty="0" smtClean="0"/>
              <a:t>.then</a:t>
            </a:r>
            <a:r>
              <a:rPr lang="ko-KR" altLang="en-US" dirty="0" smtClean="0"/>
              <a:t>을 통해서 해결이 가능하다고 해서 코드를 다시 수정했다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36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17912"/>
            <a:ext cx="5917474" cy="5940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Consolas" panose="020B0609020204030204" pitchFamily="49" charset="0"/>
              </a:rPr>
              <a:t>data = d3.json("https://raw.githubusercontent.com/sangyeop910/iris/main/iris(150).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json</a:t>
            </a:r>
            <a:r>
              <a:rPr lang="en-US" altLang="ko-KR" sz="1000" dirty="0" smtClean="0">
                <a:latin typeface="Consolas" panose="020B0609020204030204" pitchFamily="49" charset="0"/>
              </a:rPr>
              <a:t>", </a:t>
            </a:r>
            <a:r>
              <a:rPr lang="en-US" altLang="ko-KR" sz="1000" i="1" dirty="0" smtClean="0">
                <a:latin typeface="Consolas" panose="020B0609020204030204" pitchFamily="49" charset="0"/>
              </a:rPr>
              <a:t>function</a:t>
            </a:r>
            <a:r>
              <a:rPr lang="en-US" altLang="ko-KR" sz="1000" dirty="0" smtClean="0">
                <a:latin typeface="Consolas" panose="020B0609020204030204" pitchFamily="49" charset="0"/>
              </a:rPr>
              <a:t>(d) {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            preprocessing();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            data2 = data2.slice(0, data2.length - 1);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            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sz="1000" dirty="0" smtClean="0">
                <a:latin typeface="Consolas" panose="020B0609020204030204" pitchFamily="49" charset="0"/>
              </a:rPr>
              <a:t> X = 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druid.Matrix.from</a:t>
            </a:r>
            <a:r>
              <a:rPr lang="en-US" altLang="ko-KR" sz="1000" dirty="0" smtClean="0">
                <a:latin typeface="Consolas" panose="020B0609020204030204" pitchFamily="49" charset="0"/>
              </a:rPr>
              <a:t>(data2);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            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var</a:t>
            </a:r>
            <a:r>
              <a:rPr lang="en-US" altLang="ko-KR" sz="1000" dirty="0" smtClean="0">
                <a:latin typeface="Consolas" panose="020B0609020204030204" pitchFamily="49" charset="0"/>
              </a:rPr>
              <a:t> mod = 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document.getElementById</a:t>
            </a:r>
            <a:r>
              <a:rPr lang="en-US" altLang="ko-KR" sz="1000" dirty="0" smtClean="0">
                <a:latin typeface="Consolas" panose="020B0609020204030204" pitchFamily="49" charset="0"/>
              </a:rPr>
              <a:t>('mod').options[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document.getElementById</a:t>
            </a:r>
            <a:r>
              <a:rPr lang="en-US" altLang="ko-KR" sz="1000" dirty="0" smtClean="0">
                <a:latin typeface="Consolas" panose="020B0609020204030204" pitchFamily="49" charset="0"/>
              </a:rPr>
              <a:t>('mod').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selectedIndex</a:t>
            </a:r>
            <a:r>
              <a:rPr lang="en-US" altLang="ko-KR" sz="1000" dirty="0" smtClean="0">
                <a:latin typeface="Consolas" panose="020B0609020204030204" pitchFamily="49" charset="0"/>
              </a:rPr>
              <a:t>].value;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            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sz="1000" dirty="0" smtClean="0">
                <a:latin typeface="Consolas" panose="020B0609020204030204" pitchFamily="49" charset="0"/>
              </a:rPr>
              <a:t> DR = druid[mod];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            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sz="1000" dirty="0" smtClean="0">
                <a:latin typeface="Consolas" panose="020B0609020204030204" pitchFamily="49" charset="0"/>
              </a:rPr>
              <a:t> P = 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get_parm</a:t>
            </a:r>
            <a:r>
              <a:rPr lang="en-US" altLang="ko-KR" sz="10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            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var</a:t>
            </a:r>
            <a:r>
              <a:rPr lang="en-US" altLang="ko-KR" sz="1000" dirty="0" smtClean="0">
                <a:latin typeface="Consolas" panose="020B0609020204030204" pitchFamily="49" charset="0"/>
              </a:rPr>
              <a:t> 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dr</a:t>
            </a:r>
            <a:r>
              <a:rPr lang="en-US" altLang="ko-KR" sz="1000" dirty="0" smtClean="0">
                <a:latin typeface="Consolas" panose="020B0609020204030204" pitchFamily="49" charset="0"/>
              </a:rPr>
              <a:t> = new DR(X, ...P);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            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var</a:t>
            </a:r>
            <a:r>
              <a:rPr lang="en-US" altLang="ko-KR" sz="1000" dirty="0" smtClean="0">
                <a:latin typeface="Consolas" panose="020B0609020204030204" pitchFamily="49" charset="0"/>
              </a:rPr>
              <a:t> Y = 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dr.transform</a:t>
            </a:r>
            <a:r>
              <a:rPr lang="en-US" altLang="ko-KR" sz="10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            let [x, y] = 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get_scale</a:t>
            </a:r>
            <a:r>
              <a:rPr lang="en-US" altLang="ko-KR" sz="1000" dirty="0" smtClean="0">
                <a:latin typeface="Consolas" panose="020B0609020204030204" pitchFamily="49" charset="0"/>
              </a:rPr>
              <a:t>(Y);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            let 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svg</a:t>
            </a:r>
            <a:r>
              <a:rPr lang="en-US" altLang="ko-KR" sz="1000" dirty="0" smtClean="0">
                <a:latin typeface="Consolas" panose="020B0609020204030204" pitchFamily="49" charset="0"/>
              </a:rPr>
              <a:t> = d3.select('body').append('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svg</a:t>
            </a:r>
            <a:r>
              <a:rPr lang="en-US" altLang="ko-KR" sz="1000" dirty="0" smtClean="0">
                <a:latin typeface="Consolas" panose="020B0609020204030204" pitchFamily="49" charset="0"/>
              </a:rPr>
              <a:t>')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                .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attr</a:t>
            </a:r>
            <a:r>
              <a:rPr lang="en-US" altLang="ko-KR" sz="1000" dirty="0" smtClean="0">
                <a:latin typeface="Consolas" panose="020B0609020204030204" pitchFamily="49" charset="0"/>
              </a:rPr>
              <a:t>("width", W)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                .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attr</a:t>
            </a:r>
            <a:r>
              <a:rPr lang="en-US" altLang="ko-KR" sz="1000" dirty="0" smtClean="0">
                <a:latin typeface="Consolas" panose="020B0609020204030204" pitchFamily="49" charset="0"/>
              </a:rPr>
              <a:t>("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viewBox</a:t>
            </a:r>
            <a:r>
              <a:rPr lang="en-US" altLang="ko-KR" sz="1000" dirty="0" smtClean="0">
                <a:latin typeface="Consolas" panose="020B0609020204030204" pitchFamily="49" charset="0"/>
              </a:rPr>
              <a:t>", [0, 0, W, W]);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/>
            </a:r>
            <a:br>
              <a:rPr lang="en-US" altLang="ko-KR" sz="1000" dirty="0" smtClean="0">
                <a:latin typeface="Consolas" panose="020B0609020204030204" pitchFamily="49" charset="0"/>
              </a:rPr>
            </a:br>
            <a:r>
              <a:rPr lang="en-US" altLang="ko-KR" sz="1000" dirty="0" smtClean="0">
                <a:latin typeface="Consolas" panose="020B0609020204030204" pitchFamily="49" charset="0"/>
              </a:rPr>
              <a:t>            let 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gs</a:t>
            </a:r>
            <a:r>
              <a:rPr lang="en-US" altLang="ko-KR" sz="1000" dirty="0" smtClean="0">
                <a:latin typeface="Consolas" panose="020B0609020204030204" pitchFamily="49" charset="0"/>
              </a:rPr>
              <a:t> = 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svg.selectAll</a:t>
            </a:r>
            <a:r>
              <a:rPr lang="en-US" altLang="ko-KR" sz="1000" dirty="0" smtClean="0">
                <a:latin typeface="Consolas" panose="020B0609020204030204" pitchFamily="49" charset="0"/>
              </a:rPr>
              <a:t>(".point")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                .data(Y)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                .enter()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                .append("g")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                .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attr</a:t>
            </a:r>
            <a:r>
              <a:rPr lang="en-US" altLang="ko-KR" sz="1000" dirty="0" smtClean="0">
                <a:latin typeface="Consolas" panose="020B0609020204030204" pitchFamily="49" charset="0"/>
              </a:rPr>
              <a:t>("class", "point")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                .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attr</a:t>
            </a:r>
            <a:r>
              <a:rPr lang="en-US" altLang="ko-KR" sz="1000" dirty="0" smtClean="0">
                <a:latin typeface="Consolas" panose="020B0609020204030204" pitchFamily="49" charset="0"/>
              </a:rPr>
              <a:t>("fill", "none")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                .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attr</a:t>
            </a:r>
            <a:r>
              <a:rPr lang="en-US" altLang="ko-KR" sz="1000" dirty="0" smtClean="0">
                <a:latin typeface="Consolas" panose="020B0609020204030204" pitchFamily="49" charset="0"/>
              </a:rPr>
              <a:t>("stroke", (d, 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1000" dirty="0" smtClean="0">
                <a:latin typeface="Consolas" panose="020B0609020204030204" pitchFamily="49" charset="0"/>
              </a:rPr>
              <a:t>) </a:t>
            </a:r>
            <a:r>
              <a:rPr lang="en-US" altLang="ko-KR" sz="1000" i="1" dirty="0" smtClean="0">
                <a:latin typeface="Consolas" panose="020B0609020204030204" pitchFamily="49" charset="0"/>
              </a:rPr>
              <a:t>=&gt;</a:t>
            </a:r>
            <a:r>
              <a:rPr lang="en-US" altLang="ko-KR" sz="1000" dirty="0" smtClean="0">
                <a:latin typeface="Consolas" panose="020B0609020204030204" pitchFamily="49" charset="0"/>
              </a:rPr>
              <a:t> color(classes1[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1000" dirty="0" smtClean="0">
                <a:latin typeface="Consolas" panose="020B0609020204030204" pitchFamily="49" charset="0"/>
              </a:rPr>
              <a:t>]))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/>
            </a:r>
            <a:br>
              <a:rPr lang="en-US" altLang="ko-KR" sz="1000" dirty="0" smtClean="0">
                <a:latin typeface="Consolas" panose="020B0609020204030204" pitchFamily="49" charset="0"/>
              </a:rPr>
            </a:br>
            <a:r>
              <a:rPr lang="en-US" altLang="ko-KR" sz="1000" dirty="0" smtClean="0">
                <a:latin typeface="Consolas" panose="020B0609020204030204" pitchFamily="49" charset="0"/>
              </a:rPr>
              <a:t>            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gs.append</a:t>
            </a:r>
            <a:r>
              <a:rPr lang="en-US" altLang="ko-KR" sz="1000" dirty="0" smtClean="0">
                <a:latin typeface="Consolas" panose="020B0609020204030204" pitchFamily="49" charset="0"/>
              </a:rPr>
              <a:t>("path")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                .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attr</a:t>
            </a:r>
            <a:r>
              <a:rPr lang="en-US" altLang="ko-KR" sz="1000" dirty="0" smtClean="0">
                <a:latin typeface="Consolas" panose="020B0609020204030204" pitchFamily="49" charset="0"/>
              </a:rPr>
              <a:t>("d", (d, 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1000" dirty="0" smtClean="0">
                <a:latin typeface="Consolas" panose="020B0609020204030204" pitchFamily="49" charset="0"/>
              </a:rPr>
              <a:t>) </a:t>
            </a:r>
            <a:r>
              <a:rPr lang="en-US" altLang="ko-KR" sz="1000" i="1" dirty="0" smtClean="0">
                <a:latin typeface="Consolas" panose="020B0609020204030204" pitchFamily="49" charset="0"/>
              </a:rPr>
              <a:t>=&gt;</a:t>
            </a:r>
            <a:r>
              <a:rPr lang="en-US" altLang="ko-KR" sz="1000" dirty="0" smtClean="0">
                <a:latin typeface="Consolas" panose="020B0609020204030204" pitchFamily="49" charset="0"/>
              </a:rPr>
              <a:t> shape(classes1[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1000" dirty="0" smtClean="0">
                <a:latin typeface="Consolas" panose="020B0609020204030204" pitchFamily="49" charset="0"/>
              </a:rPr>
              <a:t>]));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/>
            </a:r>
            <a:br>
              <a:rPr lang="en-US" altLang="ko-KR" sz="1000" dirty="0" smtClean="0">
                <a:latin typeface="Consolas" panose="020B0609020204030204" pitchFamily="49" charset="0"/>
              </a:rPr>
            </a:br>
            <a:r>
              <a:rPr lang="en-US" altLang="ko-KR" sz="1000" dirty="0" smtClean="0">
                <a:latin typeface="Consolas" panose="020B0609020204030204" pitchFamily="49" charset="0"/>
              </a:rPr>
              <a:t>            let point = 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svg.selectAll</a:t>
            </a:r>
            <a:r>
              <a:rPr lang="en-US" altLang="ko-KR" sz="1000" dirty="0" smtClean="0">
                <a:latin typeface="Consolas" panose="020B0609020204030204" pitchFamily="49" charset="0"/>
              </a:rPr>
              <a:t>(".point")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                .data(Y)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                .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attr</a:t>
            </a:r>
            <a:r>
              <a:rPr lang="en-US" altLang="ko-KR" sz="1000" dirty="0" smtClean="0">
                <a:latin typeface="Consolas" panose="020B0609020204030204" pitchFamily="49" charset="0"/>
              </a:rPr>
              <a:t>("transform", (([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px</a:t>
            </a:r>
            <a:r>
              <a:rPr lang="en-US" altLang="ko-KR" sz="1000" dirty="0" smtClean="0">
                <a:latin typeface="Consolas" panose="020B0609020204030204" pitchFamily="49" charset="0"/>
              </a:rPr>
              <a:t>, 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py</a:t>
            </a:r>
            <a:r>
              <a:rPr lang="en-US" altLang="ko-KR" sz="1000" dirty="0" smtClean="0">
                <a:latin typeface="Consolas" panose="020B0609020204030204" pitchFamily="49" charset="0"/>
              </a:rPr>
              <a:t>], 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1000" dirty="0" smtClean="0">
                <a:latin typeface="Consolas" panose="020B0609020204030204" pitchFamily="49" charset="0"/>
              </a:rPr>
              <a:t>) </a:t>
            </a:r>
            <a:r>
              <a:rPr lang="en-US" altLang="ko-KR" sz="1000" i="1" dirty="0" smtClean="0">
                <a:latin typeface="Consolas" panose="020B0609020204030204" pitchFamily="49" charset="0"/>
              </a:rPr>
              <a:t>=&gt;</a:t>
            </a:r>
            <a:r>
              <a:rPr lang="en-US" altLang="ko-KR" sz="1000" dirty="0" smtClean="0">
                <a:latin typeface="Consolas" panose="020B0609020204030204" pitchFamily="49" charset="0"/>
              </a:rPr>
              <a:t> `translate(${x(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px</a:t>
            </a:r>
            <a:r>
              <a:rPr lang="en-US" altLang="ko-KR" sz="1000" dirty="0" smtClean="0">
                <a:latin typeface="Consolas" panose="020B0609020204030204" pitchFamily="49" charset="0"/>
              </a:rPr>
              <a:t>)}, ${y(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py</a:t>
            </a:r>
            <a:r>
              <a:rPr lang="en-US" altLang="ko-KR" sz="1000" dirty="0" smtClean="0">
                <a:latin typeface="Consolas" panose="020B0609020204030204" pitchFamily="49" charset="0"/>
              </a:rPr>
              <a:t>)})`));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/>
            </a:r>
            <a:br>
              <a:rPr lang="en-US" altLang="ko-KR" sz="1000" dirty="0" smtClean="0">
                <a:latin typeface="Consolas" panose="020B0609020204030204" pitchFamily="49" charset="0"/>
              </a:rPr>
            </a:br>
            <a:r>
              <a:rPr lang="en-US" altLang="ko-KR" sz="1000" dirty="0" smtClean="0">
                <a:latin typeface="Consolas" panose="020B0609020204030204" pitchFamily="49" charset="0"/>
              </a:rPr>
              <a:t>            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myReader.readAsText</a:t>
            </a:r>
            <a:r>
              <a:rPr lang="en-US" altLang="ko-KR" sz="1000" dirty="0" smtClean="0">
                <a:latin typeface="Consolas" panose="020B0609020204030204" pitchFamily="49" charset="0"/>
              </a:rPr>
              <a:t>(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theFile.files</a:t>
            </a:r>
            <a:r>
              <a:rPr lang="en-US" altLang="ko-KR" sz="1000" dirty="0" smtClean="0">
                <a:latin typeface="Consolas" panose="020B0609020204030204" pitchFamily="49" charset="0"/>
              </a:rPr>
              <a:t>[0]);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/>
            </a:r>
            <a:br>
              <a:rPr lang="en-US" altLang="ko-KR" sz="1000" dirty="0" smtClean="0">
                <a:latin typeface="Consolas" panose="020B0609020204030204" pitchFamily="49" charset="0"/>
              </a:rPr>
            </a:br>
            <a:r>
              <a:rPr lang="en-US" altLang="ko-KR" sz="1000" dirty="0" smtClean="0">
                <a:latin typeface="Consolas" panose="020B0609020204030204" pitchFamily="49" charset="0"/>
              </a:rPr>
              <a:t/>
            </a:r>
            <a:br>
              <a:rPr lang="en-US" altLang="ko-KR" sz="1000" dirty="0" smtClean="0">
                <a:latin typeface="Consolas" panose="020B0609020204030204" pitchFamily="49" charset="0"/>
              </a:rPr>
            </a:br>
            <a:r>
              <a:rPr lang="en-US" altLang="ko-KR" sz="1000" dirty="0" smtClean="0">
                <a:latin typeface="Consolas" panose="020B0609020204030204" pitchFamily="49" charset="0"/>
              </a:rPr>
              <a:t>            state = true;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            return false;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        })</a:t>
            </a:r>
            <a:endParaRPr lang="en-US" altLang="ko-KR" sz="1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701456" y="438410"/>
            <a:ext cx="10597019" cy="450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21. 09. 27(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5595016" y="3483008"/>
            <a:ext cx="809897" cy="404948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17475" y="-5417"/>
            <a:ext cx="6274526" cy="68634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Consolas" panose="020B0609020204030204" pitchFamily="49" charset="0"/>
              </a:rPr>
              <a:t>d3.json("https://raw.githubusercontent.com/sangyeop910/iris/main/iris(150).</a:t>
            </a:r>
            <a:r>
              <a:rPr lang="en-US" altLang="ko-KR" sz="1000" dirty="0" err="1">
                <a:latin typeface="Consolas" panose="020B0609020204030204" pitchFamily="49" charset="0"/>
              </a:rPr>
              <a:t>json</a:t>
            </a:r>
            <a:r>
              <a:rPr lang="en-US" altLang="ko-KR" sz="10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.then(result </a:t>
            </a:r>
            <a:r>
              <a:rPr lang="en-US" altLang="ko-KR" sz="1000" i="1" dirty="0">
                <a:latin typeface="Consolas" panose="020B0609020204030204" pitchFamily="49" charset="0"/>
              </a:rPr>
              <a:t>=&gt;</a:t>
            </a:r>
            <a:r>
              <a:rPr lang="en-US" altLang="ko-KR" sz="1000" dirty="0"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 dirty="0" err="1">
                <a:latin typeface="Consolas" panose="020B0609020204030204" pitchFamily="49" charset="0"/>
              </a:rPr>
              <a:t>const</a:t>
            </a:r>
            <a:r>
              <a:rPr lang="en-US" altLang="ko-KR" sz="1000" dirty="0"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latin typeface="Consolas" panose="020B0609020204030204" pitchFamily="49" charset="0"/>
              </a:rPr>
              <a:t>attrs</a:t>
            </a:r>
            <a:r>
              <a:rPr lang="en-US" altLang="ko-KR" sz="1000" dirty="0">
                <a:latin typeface="Consolas" panose="020B0609020204030204" pitchFamily="49" charset="0"/>
              </a:rPr>
              <a:t> = </a:t>
            </a:r>
            <a:r>
              <a:rPr lang="en-US" altLang="ko-KR" sz="1000" dirty="0" err="1">
                <a:latin typeface="Consolas" panose="020B0609020204030204" pitchFamily="49" charset="0"/>
              </a:rPr>
              <a:t>Object.keys</a:t>
            </a:r>
            <a:r>
              <a:rPr lang="en-US" altLang="ko-KR" sz="1000" dirty="0">
                <a:latin typeface="Consolas" panose="020B0609020204030204" pitchFamily="49" charset="0"/>
              </a:rPr>
              <a:t>(result[0]).filter(a </a:t>
            </a:r>
            <a:r>
              <a:rPr lang="en-US" altLang="ko-KR" sz="1000" i="1" dirty="0">
                <a:latin typeface="Consolas" panose="020B0609020204030204" pitchFamily="49" charset="0"/>
              </a:rPr>
              <a:t>=&gt;</a:t>
            </a:r>
            <a:r>
              <a:rPr lang="en-US" altLang="ko-KR" sz="1000" dirty="0"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    return (</a:t>
            </a:r>
            <a:r>
              <a:rPr lang="en-US" altLang="ko-KR" sz="1000" dirty="0" err="1">
                <a:latin typeface="Consolas" panose="020B0609020204030204" pitchFamily="49" charset="0"/>
              </a:rPr>
              <a:t>typeof</a:t>
            </a:r>
            <a:r>
              <a:rPr lang="en-US" altLang="ko-KR" sz="1000" dirty="0">
                <a:latin typeface="Consolas" panose="020B0609020204030204" pitchFamily="49" charset="0"/>
              </a:rPr>
              <a:t> result[0][a] === "number") &amp;&amp; !(new Set(["name", "class", "label", "Species", "island"])).has(a)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});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console.log(result);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data2 = </a:t>
            </a:r>
            <a:r>
              <a:rPr lang="en-US" altLang="ko-KR" sz="1000" dirty="0" err="1">
                <a:latin typeface="Consolas" panose="020B0609020204030204" pitchFamily="49" charset="0"/>
              </a:rPr>
              <a:t>result.map</a:t>
            </a:r>
            <a:r>
              <a:rPr lang="en-US" altLang="ko-KR" sz="1000" dirty="0">
                <a:latin typeface="Consolas" panose="020B0609020204030204" pitchFamily="49" charset="0"/>
              </a:rPr>
              <a:t>(d </a:t>
            </a:r>
            <a:r>
              <a:rPr lang="en-US" altLang="ko-KR" sz="1000" i="1" dirty="0">
                <a:latin typeface="Consolas" panose="020B0609020204030204" pitchFamily="49" charset="0"/>
              </a:rPr>
              <a:t>=&gt;</a:t>
            </a:r>
            <a:r>
              <a:rPr lang="en-US" altLang="ko-KR" sz="1000" dirty="0"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latin typeface="Consolas" panose="020B0609020204030204" pitchFamily="49" charset="0"/>
              </a:rPr>
              <a:t>attrs.map</a:t>
            </a:r>
            <a:r>
              <a:rPr lang="en-US" altLang="ko-KR" sz="1000" dirty="0">
                <a:latin typeface="Consolas" panose="020B0609020204030204" pitchFamily="49" charset="0"/>
              </a:rPr>
              <a:t>((a, </a:t>
            </a:r>
            <a:r>
              <a:rPr lang="en-US" altLang="ko-KR" sz="1000" dirty="0" err="1"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latin typeface="Consolas" panose="020B0609020204030204" pitchFamily="49" charset="0"/>
              </a:rPr>
              <a:t>) </a:t>
            </a:r>
            <a:r>
              <a:rPr lang="en-US" altLang="ko-KR" sz="1000" i="1" dirty="0">
                <a:latin typeface="Consolas" panose="020B0609020204030204" pitchFamily="49" charset="0"/>
              </a:rPr>
              <a:t>=&gt;</a:t>
            </a:r>
            <a:r>
              <a:rPr lang="en-US" altLang="ko-KR" sz="1000" dirty="0">
                <a:latin typeface="Consolas" panose="020B0609020204030204" pitchFamily="49" charset="0"/>
              </a:rPr>
              <a:t> d[a]));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classes1 = </a:t>
            </a:r>
            <a:r>
              <a:rPr lang="en-US" altLang="ko-KR" sz="1000" dirty="0" err="1">
                <a:latin typeface="Consolas" panose="020B0609020204030204" pitchFamily="49" charset="0"/>
              </a:rPr>
              <a:t>result.map</a:t>
            </a:r>
            <a:r>
              <a:rPr lang="en-US" altLang="ko-KR" sz="1000" dirty="0">
                <a:latin typeface="Consolas" panose="020B0609020204030204" pitchFamily="49" charset="0"/>
              </a:rPr>
              <a:t>(d </a:t>
            </a:r>
            <a:r>
              <a:rPr lang="en-US" altLang="ko-KR" sz="1000" i="1" dirty="0">
                <a:latin typeface="Consolas" panose="020B0609020204030204" pitchFamily="49" charset="0"/>
              </a:rPr>
              <a:t>=&gt;</a:t>
            </a:r>
            <a:r>
              <a:rPr lang="en-US" altLang="ko-KR" sz="1000" dirty="0"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latin typeface="Consolas" panose="020B0609020204030204" pitchFamily="49" charset="0"/>
              </a:rPr>
              <a:t>d.Species</a:t>
            </a:r>
            <a:r>
              <a:rPr lang="en-US" altLang="ko-KR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 dirty="0" err="1"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latin typeface="Consolas" panose="020B0609020204030204" pitchFamily="49" charset="0"/>
              </a:rPr>
              <a:t>headerLine</a:t>
            </a:r>
            <a:r>
              <a:rPr lang="en-US" altLang="ko-KR" sz="1000" dirty="0">
                <a:latin typeface="Consolas" panose="020B0609020204030204" pitchFamily="49" charset="0"/>
              </a:rPr>
              <a:t> = "";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latin typeface="Consolas" panose="020B0609020204030204" pitchFamily="49" charset="0"/>
              </a:rPr>
            </a:br>
            <a:r>
              <a:rPr lang="en-US" altLang="ko-KR" sz="1000" dirty="0">
                <a:latin typeface="Consolas" panose="020B0609020204030204" pitchFamily="49" charset="0"/>
              </a:rPr>
              <a:t>                data2 = data2.slice(0, data2.length - 1);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 dirty="0" err="1">
                <a:latin typeface="Consolas" panose="020B0609020204030204" pitchFamily="49" charset="0"/>
              </a:rPr>
              <a:t>const</a:t>
            </a:r>
            <a:r>
              <a:rPr lang="en-US" altLang="ko-KR" sz="1000" dirty="0">
                <a:latin typeface="Consolas" panose="020B0609020204030204" pitchFamily="49" charset="0"/>
              </a:rPr>
              <a:t> X = </a:t>
            </a:r>
            <a:r>
              <a:rPr lang="en-US" altLang="ko-KR" sz="1000" dirty="0" err="1">
                <a:latin typeface="Consolas" panose="020B0609020204030204" pitchFamily="49" charset="0"/>
              </a:rPr>
              <a:t>druid.Matrix.from</a:t>
            </a:r>
            <a:r>
              <a:rPr lang="en-US" altLang="ko-KR" sz="1000" dirty="0">
                <a:latin typeface="Consolas" panose="020B0609020204030204" pitchFamily="49" charset="0"/>
              </a:rPr>
              <a:t>(data2);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 dirty="0" err="1"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latin typeface="Consolas" panose="020B0609020204030204" pitchFamily="49" charset="0"/>
              </a:rPr>
              <a:t> mod = </a:t>
            </a:r>
            <a:r>
              <a:rPr lang="en-US" altLang="ko-KR" sz="1000" dirty="0" err="1">
                <a:latin typeface="Consolas" panose="020B0609020204030204" pitchFamily="49" charset="0"/>
              </a:rPr>
              <a:t>document.getElementById</a:t>
            </a:r>
            <a:r>
              <a:rPr lang="en-US" altLang="ko-KR" sz="1000" dirty="0">
                <a:latin typeface="Consolas" panose="020B0609020204030204" pitchFamily="49" charset="0"/>
              </a:rPr>
              <a:t>("mod").options[</a:t>
            </a:r>
            <a:r>
              <a:rPr lang="en-US" altLang="ko-KR" sz="1000" dirty="0" err="1">
                <a:latin typeface="Consolas" panose="020B0609020204030204" pitchFamily="49" charset="0"/>
              </a:rPr>
              <a:t>document.getElementById</a:t>
            </a:r>
            <a:r>
              <a:rPr lang="en-US" altLang="ko-KR" sz="1000" dirty="0">
                <a:latin typeface="Consolas" panose="020B0609020204030204" pitchFamily="49" charset="0"/>
              </a:rPr>
              <a:t>("mod").</a:t>
            </a:r>
            <a:r>
              <a:rPr lang="en-US" altLang="ko-KR" sz="1000" dirty="0" err="1">
                <a:latin typeface="Consolas" panose="020B0609020204030204" pitchFamily="49" charset="0"/>
              </a:rPr>
              <a:t>selectedIndex</a:t>
            </a:r>
            <a:r>
              <a:rPr lang="en-US" altLang="ko-KR" sz="1000" dirty="0">
                <a:latin typeface="Consolas" panose="020B0609020204030204" pitchFamily="49" charset="0"/>
              </a:rPr>
              <a:t>].value;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 dirty="0" err="1">
                <a:latin typeface="Consolas" panose="020B0609020204030204" pitchFamily="49" charset="0"/>
              </a:rPr>
              <a:t>const</a:t>
            </a:r>
            <a:r>
              <a:rPr lang="en-US" altLang="ko-KR" sz="1000" dirty="0">
                <a:latin typeface="Consolas" panose="020B0609020204030204" pitchFamily="49" charset="0"/>
              </a:rPr>
              <a:t> DR = druid[mod];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 dirty="0" err="1">
                <a:latin typeface="Consolas" panose="020B0609020204030204" pitchFamily="49" charset="0"/>
              </a:rPr>
              <a:t>const</a:t>
            </a:r>
            <a:r>
              <a:rPr lang="en-US" altLang="ko-KR" sz="1000" dirty="0">
                <a:latin typeface="Consolas" panose="020B0609020204030204" pitchFamily="49" charset="0"/>
              </a:rPr>
              <a:t> P = </a:t>
            </a:r>
            <a:r>
              <a:rPr lang="en-US" altLang="ko-KR" sz="1000" dirty="0" err="1">
                <a:latin typeface="Consolas" panose="020B0609020204030204" pitchFamily="49" charset="0"/>
              </a:rPr>
              <a:t>get_parm</a:t>
            </a:r>
            <a:r>
              <a:rPr lang="en-US" altLang="ko-KR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 dirty="0" err="1"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latin typeface="Consolas" panose="020B0609020204030204" pitchFamily="49" charset="0"/>
              </a:rPr>
              <a:t>dr</a:t>
            </a:r>
            <a:r>
              <a:rPr lang="en-US" altLang="ko-KR" sz="1000" dirty="0">
                <a:latin typeface="Consolas" panose="020B0609020204030204" pitchFamily="49" charset="0"/>
              </a:rPr>
              <a:t> = new DR(X, ...P);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 dirty="0" err="1"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latin typeface="Consolas" panose="020B0609020204030204" pitchFamily="49" charset="0"/>
              </a:rPr>
              <a:t> Y = </a:t>
            </a:r>
            <a:r>
              <a:rPr lang="en-US" altLang="ko-KR" sz="1000" dirty="0" err="1">
                <a:latin typeface="Consolas" panose="020B0609020204030204" pitchFamily="49" charset="0"/>
              </a:rPr>
              <a:t>dr.transform</a:t>
            </a:r>
            <a:r>
              <a:rPr lang="en-US" altLang="ko-KR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let [x, y] = </a:t>
            </a:r>
            <a:r>
              <a:rPr lang="en-US" altLang="ko-KR" sz="1000" dirty="0" err="1">
                <a:latin typeface="Consolas" panose="020B0609020204030204" pitchFamily="49" charset="0"/>
              </a:rPr>
              <a:t>get_scale</a:t>
            </a:r>
            <a:r>
              <a:rPr lang="en-US" altLang="ko-KR" sz="1000" dirty="0">
                <a:latin typeface="Consolas" panose="020B0609020204030204" pitchFamily="49" charset="0"/>
              </a:rPr>
              <a:t>(Y);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let </a:t>
            </a:r>
            <a:r>
              <a:rPr lang="en-US" altLang="ko-KR" sz="1000" dirty="0" err="1">
                <a:latin typeface="Consolas" panose="020B0609020204030204" pitchFamily="49" charset="0"/>
              </a:rPr>
              <a:t>svg</a:t>
            </a:r>
            <a:r>
              <a:rPr lang="en-US" altLang="ko-KR" sz="1000" dirty="0">
                <a:latin typeface="Consolas" panose="020B0609020204030204" pitchFamily="49" charset="0"/>
              </a:rPr>
              <a:t> = d3.select('body').append('</a:t>
            </a:r>
            <a:r>
              <a:rPr lang="en-US" altLang="ko-KR" sz="1000" dirty="0" err="1">
                <a:latin typeface="Consolas" panose="020B0609020204030204" pitchFamily="49" charset="0"/>
              </a:rPr>
              <a:t>svg</a:t>
            </a:r>
            <a:r>
              <a:rPr lang="en-US" altLang="ko-KR" sz="1000" dirty="0">
                <a:latin typeface="Consolas" panose="020B0609020204030204" pitchFamily="49" charset="0"/>
              </a:rPr>
              <a:t>')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    .</a:t>
            </a:r>
            <a:r>
              <a:rPr lang="en-US" altLang="ko-KR" sz="1000" dirty="0" err="1">
                <a:latin typeface="Consolas" panose="020B0609020204030204" pitchFamily="49" charset="0"/>
              </a:rPr>
              <a:t>attr</a:t>
            </a:r>
            <a:r>
              <a:rPr lang="en-US" altLang="ko-KR" sz="1000" dirty="0">
                <a:latin typeface="Consolas" panose="020B0609020204030204" pitchFamily="49" charset="0"/>
              </a:rPr>
              <a:t>("width", W)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    .</a:t>
            </a:r>
            <a:r>
              <a:rPr lang="en-US" altLang="ko-KR" sz="1000" dirty="0" err="1">
                <a:latin typeface="Consolas" panose="020B0609020204030204" pitchFamily="49" charset="0"/>
              </a:rPr>
              <a:t>attr</a:t>
            </a:r>
            <a:r>
              <a:rPr lang="en-US" altLang="ko-KR" sz="1000" dirty="0">
                <a:latin typeface="Consolas" panose="020B0609020204030204" pitchFamily="49" charset="0"/>
              </a:rPr>
              <a:t>("</a:t>
            </a:r>
            <a:r>
              <a:rPr lang="en-US" altLang="ko-KR" sz="1000" dirty="0" err="1">
                <a:latin typeface="Consolas" panose="020B0609020204030204" pitchFamily="49" charset="0"/>
              </a:rPr>
              <a:t>viewBox</a:t>
            </a:r>
            <a:r>
              <a:rPr lang="en-US" altLang="ko-KR" sz="1000" dirty="0">
                <a:latin typeface="Consolas" panose="020B0609020204030204" pitchFamily="49" charset="0"/>
              </a:rPr>
              <a:t>", [0, 0, W, W]);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latin typeface="Consolas" panose="020B0609020204030204" pitchFamily="49" charset="0"/>
              </a:rPr>
            </a:br>
            <a:r>
              <a:rPr lang="en-US" altLang="ko-KR" sz="1000" dirty="0">
                <a:latin typeface="Consolas" panose="020B0609020204030204" pitchFamily="49" charset="0"/>
              </a:rPr>
              <a:t>                let </a:t>
            </a:r>
            <a:r>
              <a:rPr lang="en-US" altLang="ko-KR" sz="1000" dirty="0" err="1">
                <a:latin typeface="Consolas" panose="020B0609020204030204" pitchFamily="49" charset="0"/>
              </a:rPr>
              <a:t>gs</a:t>
            </a:r>
            <a:r>
              <a:rPr lang="en-US" altLang="ko-KR" sz="1000" dirty="0">
                <a:latin typeface="Consolas" panose="020B0609020204030204" pitchFamily="49" charset="0"/>
              </a:rPr>
              <a:t> = </a:t>
            </a:r>
            <a:r>
              <a:rPr lang="en-US" altLang="ko-KR" sz="1000" dirty="0" err="1">
                <a:latin typeface="Consolas" panose="020B0609020204030204" pitchFamily="49" charset="0"/>
              </a:rPr>
              <a:t>svg.selectAll</a:t>
            </a:r>
            <a:r>
              <a:rPr lang="en-US" altLang="ko-KR" sz="1000" dirty="0">
                <a:latin typeface="Consolas" panose="020B0609020204030204" pitchFamily="49" charset="0"/>
              </a:rPr>
              <a:t>(".point")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    .data(Y)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    .enter()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    .append("g")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    .</a:t>
            </a:r>
            <a:r>
              <a:rPr lang="en-US" altLang="ko-KR" sz="1000" dirty="0" err="1">
                <a:latin typeface="Consolas" panose="020B0609020204030204" pitchFamily="49" charset="0"/>
              </a:rPr>
              <a:t>attr</a:t>
            </a:r>
            <a:r>
              <a:rPr lang="en-US" altLang="ko-KR" sz="1000" dirty="0">
                <a:latin typeface="Consolas" panose="020B0609020204030204" pitchFamily="49" charset="0"/>
              </a:rPr>
              <a:t>("class", "point")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    .</a:t>
            </a:r>
            <a:r>
              <a:rPr lang="en-US" altLang="ko-KR" sz="1000" dirty="0" err="1">
                <a:latin typeface="Consolas" panose="020B0609020204030204" pitchFamily="49" charset="0"/>
              </a:rPr>
              <a:t>attr</a:t>
            </a:r>
            <a:r>
              <a:rPr lang="en-US" altLang="ko-KR" sz="1000" dirty="0">
                <a:latin typeface="Consolas" panose="020B0609020204030204" pitchFamily="49" charset="0"/>
              </a:rPr>
              <a:t>("fill", "none")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    .</a:t>
            </a:r>
            <a:r>
              <a:rPr lang="en-US" altLang="ko-KR" sz="1000" dirty="0" err="1">
                <a:latin typeface="Consolas" panose="020B0609020204030204" pitchFamily="49" charset="0"/>
              </a:rPr>
              <a:t>attr</a:t>
            </a:r>
            <a:r>
              <a:rPr lang="en-US" altLang="ko-KR" sz="1000" dirty="0">
                <a:latin typeface="Consolas" panose="020B0609020204030204" pitchFamily="49" charset="0"/>
              </a:rPr>
              <a:t>("stroke", (d, </a:t>
            </a:r>
            <a:r>
              <a:rPr lang="en-US" altLang="ko-KR" sz="1000" dirty="0" err="1"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latin typeface="Consolas" panose="020B0609020204030204" pitchFamily="49" charset="0"/>
              </a:rPr>
              <a:t>) </a:t>
            </a:r>
            <a:r>
              <a:rPr lang="en-US" altLang="ko-KR" sz="1000" i="1" dirty="0">
                <a:latin typeface="Consolas" panose="020B0609020204030204" pitchFamily="49" charset="0"/>
              </a:rPr>
              <a:t>=&gt;</a:t>
            </a:r>
            <a:r>
              <a:rPr lang="en-US" altLang="ko-KR" sz="1000" dirty="0">
                <a:latin typeface="Consolas" panose="020B0609020204030204" pitchFamily="49" charset="0"/>
              </a:rPr>
              <a:t> color(classes1[</a:t>
            </a:r>
            <a:r>
              <a:rPr lang="en-US" altLang="ko-KR" sz="1000" dirty="0" err="1"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latin typeface="Consolas" panose="020B0609020204030204" pitchFamily="49" charset="0"/>
              </a:rPr>
              <a:t>]))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latin typeface="Consolas" panose="020B0609020204030204" pitchFamily="49" charset="0"/>
              </a:rPr>
            </a:br>
            <a:r>
              <a:rPr lang="en-US" altLang="ko-KR" sz="1000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 dirty="0" err="1">
                <a:latin typeface="Consolas" panose="020B0609020204030204" pitchFamily="49" charset="0"/>
              </a:rPr>
              <a:t>gs.append</a:t>
            </a:r>
            <a:r>
              <a:rPr lang="en-US" altLang="ko-KR" sz="1000" dirty="0">
                <a:latin typeface="Consolas" panose="020B0609020204030204" pitchFamily="49" charset="0"/>
              </a:rPr>
              <a:t>("path")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    .</a:t>
            </a:r>
            <a:r>
              <a:rPr lang="en-US" altLang="ko-KR" sz="1000" dirty="0" err="1">
                <a:latin typeface="Consolas" panose="020B0609020204030204" pitchFamily="49" charset="0"/>
              </a:rPr>
              <a:t>attr</a:t>
            </a:r>
            <a:r>
              <a:rPr lang="en-US" altLang="ko-KR" sz="1000" dirty="0">
                <a:latin typeface="Consolas" panose="020B0609020204030204" pitchFamily="49" charset="0"/>
              </a:rPr>
              <a:t>("d", (d, </a:t>
            </a:r>
            <a:r>
              <a:rPr lang="en-US" altLang="ko-KR" sz="1000" dirty="0" err="1"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latin typeface="Consolas" panose="020B0609020204030204" pitchFamily="49" charset="0"/>
              </a:rPr>
              <a:t>) </a:t>
            </a:r>
            <a:r>
              <a:rPr lang="en-US" altLang="ko-KR" sz="1000" i="1" dirty="0">
                <a:latin typeface="Consolas" panose="020B0609020204030204" pitchFamily="49" charset="0"/>
              </a:rPr>
              <a:t>=&gt;</a:t>
            </a:r>
            <a:r>
              <a:rPr lang="en-US" altLang="ko-KR" sz="1000" dirty="0">
                <a:latin typeface="Consolas" panose="020B0609020204030204" pitchFamily="49" charset="0"/>
              </a:rPr>
              <a:t> shape(classes1[</a:t>
            </a:r>
            <a:r>
              <a:rPr lang="en-US" altLang="ko-KR" sz="1000" dirty="0" err="1"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latin typeface="Consolas" panose="020B0609020204030204" pitchFamily="49" charset="0"/>
              </a:rPr>
              <a:t>]));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latin typeface="Consolas" panose="020B0609020204030204" pitchFamily="49" charset="0"/>
              </a:rPr>
            </a:br>
            <a:r>
              <a:rPr lang="en-US" altLang="ko-KR" sz="1000" dirty="0">
                <a:latin typeface="Consolas" panose="020B0609020204030204" pitchFamily="49" charset="0"/>
              </a:rPr>
              <a:t>                let point = </a:t>
            </a:r>
            <a:r>
              <a:rPr lang="en-US" altLang="ko-KR" sz="1000" dirty="0" err="1">
                <a:latin typeface="Consolas" panose="020B0609020204030204" pitchFamily="49" charset="0"/>
              </a:rPr>
              <a:t>svg.selectAll</a:t>
            </a:r>
            <a:r>
              <a:rPr lang="en-US" altLang="ko-KR" sz="1000" dirty="0">
                <a:latin typeface="Consolas" panose="020B0609020204030204" pitchFamily="49" charset="0"/>
              </a:rPr>
              <a:t>(".point")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    .data(Y)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    .</a:t>
            </a:r>
            <a:r>
              <a:rPr lang="en-US" altLang="ko-KR" sz="1000" dirty="0" err="1">
                <a:latin typeface="Consolas" panose="020B0609020204030204" pitchFamily="49" charset="0"/>
              </a:rPr>
              <a:t>attr</a:t>
            </a:r>
            <a:r>
              <a:rPr lang="en-US" altLang="ko-KR" sz="1000" dirty="0">
                <a:latin typeface="Consolas" panose="020B0609020204030204" pitchFamily="49" charset="0"/>
              </a:rPr>
              <a:t>("transform", (([</a:t>
            </a:r>
            <a:r>
              <a:rPr lang="en-US" altLang="ko-KR" sz="1000" dirty="0" err="1">
                <a:latin typeface="Consolas" panose="020B0609020204030204" pitchFamily="49" charset="0"/>
              </a:rPr>
              <a:t>px</a:t>
            </a:r>
            <a:r>
              <a:rPr lang="en-US" altLang="ko-KR" sz="1000" dirty="0">
                <a:latin typeface="Consolas" panose="020B0609020204030204" pitchFamily="49" charset="0"/>
              </a:rPr>
              <a:t>, </a:t>
            </a:r>
            <a:r>
              <a:rPr lang="en-US" altLang="ko-KR" sz="1000" dirty="0" err="1">
                <a:latin typeface="Consolas" panose="020B0609020204030204" pitchFamily="49" charset="0"/>
              </a:rPr>
              <a:t>py</a:t>
            </a:r>
            <a:r>
              <a:rPr lang="en-US" altLang="ko-KR" sz="1000" dirty="0">
                <a:latin typeface="Consolas" panose="020B0609020204030204" pitchFamily="49" charset="0"/>
              </a:rPr>
              <a:t>], </a:t>
            </a:r>
            <a:r>
              <a:rPr lang="en-US" altLang="ko-KR" sz="1000" dirty="0" err="1"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latin typeface="Consolas" panose="020B0609020204030204" pitchFamily="49" charset="0"/>
              </a:rPr>
              <a:t>) </a:t>
            </a:r>
            <a:r>
              <a:rPr lang="en-US" altLang="ko-KR" sz="1000" i="1" dirty="0">
                <a:latin typeface="Consolas" panose="020B0609020204030204" pitchFamily="49" charset="0"/>
              </a:rPr>
              <a:t>=&gt;</a:t>
            </a:r>
            <a:r>
              <a:rPr lang="en-US" altLang="ko-KR" sz="1000" dirty="0">
                <a:latin typeface="Consolas" panose="020B0609020204030204" pitchFamily="49" charset="0"/>
              </a:rPr>
              <a:t> `translate(${x(</a:t>
            </a:r>
            <a:r>
              <a:rPr lang="en-US" altLang="ko-KR" sz="1000" dirty="0" err="1">
                <a:latin typeface="Consolas" panose="020B0609020204030204" pitchFamily="49" charset="0"/>
              </a:rPr>
              <a:t>px</a:t>
            </a:r>
            <a:r>
              <a:rPr lang="en-US" altLang="ko-KR" sz="1000" dirty="0">
                <a:latin typeface="Consolas" panose="020B0609020204030204" pitchFamily="49" charset="0"/>
              </a:rPr>
              <a:t>)}, ${y(</a:t>
            </a:r>
            <a:r>
              <a:rPr lang="en-US" altLang="ko-KR" sz="1000" dirty="0" err="1">
                <a:latin typeface="Consolas" panose="020B0609020204030204" pitchFamily="49" charset="0"/>
              </a:rPr>
              <a:t>py</a:t>
            </a:r>
            <a:r>
              <a:rPr lang="en-US" altLang="ko-KR" sz="1000" dirty="0">
                <a:latin typeface="Consolas" panose="020B0609020204030204" pitchFamily="49" charset="0"/>
              </a:rPr>
              <a:t>)})`));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latin typeface="Consolas" panose="020B0609020204030204" pitchFamily="49" charset="0"/>
              </a:rPr>
            </a:br>
            <a:r>
              <a:rPr lang="en-US" altLang="ko-KR" sz="1000" dirty="0">
                <a:latin typeface="Consolas" panose="020B0609020204030204" pitchFamily="49" charset="0"/>
              </a:rPr>
              <a:t>                state = true;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}).catch(e </a:t>
            </a:r>
            <a:r>
              <a:rPr lang="en-US" altLang="ko-KR" sz="1000" i="1" dirty="0">
                <a:latin typeface="Consolas" panose="020B0609020204030204" pitchFamily="49" charset="0"/>
              </a:rPr>
              <a:t>=&gt;</a:t>
            </a:r>
            <a:r>
              <a:rPr lang="en-US" altLang="ko-KR" sz="1000" dirty="0"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    console.log(e)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            });</a:t>
            </a:r>
            <a:endParaRPr lang="en-US" altLang="ko-KR" sz="1000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6792686" y="313509"/>
            <a:ext cx="1293223" cy="1306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6792686" y="6461760"/>
            <a:ext cx="1293223" cy="1306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19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91" y="2073184"/>
            <a:ext cx="3204338" cy="31127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부제목 2"/>
          <p:cNvSpPr txBox="1">
            <a:spLocks/>
          </p:cNvSpPr>
          <p:nvPr/>
        </p:nvSpPr>
        <p:spPr>
          <a:xfrm>
            <a:off x="701456" y="438410"/>
            <a:ext cx="10597019" cy="450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21. 09. 27(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229" y="2073184"/>
            <a:ext cx="3204338" cy="31127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145384" y="3167904"/>
            <a:ext cx="4284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코드 수정을 통해 </a:t>
            </a:r>
            <a:r>
              <a:rPr lang="en-US" altLang="ko-KR" dirty="0" smtClean="0"/>
              <a:t>MDS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PCA, </a:t>
            </a:r>
            <a:r>
              <a:rPr lang="ko-KR" altLang="en-US" dirty="0" smtClean="0"/>
              <a:t>슬라이드바를 통한 </a:t>
            </a:r>
            <a:r>
              <a:rPr lang="ko-KR" altLang="en-US" dirty="0" err="1" smtClean="0"/>
              <a:t>마커</a:t>
            </a:r>
            <a:r>
              <a:rPr lang="ko-KR" altLang="en-US" dirty="0" smtClean="0"/>
              <a:t> 크기 조정까지 정상 작동하는 것을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08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701456" y="438410"/>
            <a:ext cx="10597019" cy="450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21. 09. 27(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6389" y="889348"/>
            <a:ext cx="1111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- 2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작업물을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rdap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했다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89" y="1258680"/>
            <a:ext cx="2495550" cy="2476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939" y="1268205"/>
            <a:ext cx="2486025" cy="2466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017" y="1389191"/>
            <a:ext cx="5314950" cy="2219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915" y="4405434"/>
            <a:ext cx="4638675" cy="8813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915" y="5286766"/>
            <a:ext cx="4638675" cy="857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836023" y="3004457"/>
            <a:ext cx="184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Mouseover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57253" y="2819791"/>
            <a:ext cx="24604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MDS, PCA </a:t>
            </a:r>
            <a:r>
              <a:rPr lang="ko-KR" altLang="en-US" sz="1500" dirty="0" smtClean="0"/>
              <a:t>및 슬라이드바를 통한 </a:t>
            </a:r>
            <a:r>
              <a:rPr lang="ko-KR" altLang="en-US" sz="1500" dirty="0" err="1" smtClean="0"/>
              <a:t>마커</a:t>
            </a:r>
            <a:r>
              <a:rPr lang="ko-KR" altLang="en-US" sz="1500" dirty="0" smtClean="0"/>
              <a:t> 크기 조절</a:t>
            </a:r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6054634" y="996105"/>
            <a:ext cx="365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MainController.java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92017" y="5102100"/>
            <a:ext cx="531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index.html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DEG2 </a:t>
            </a:r>
            <a:r>
              <a:rPr lang="ko-KR" altLang="en-US" dirty="0" smtClean="0"/>
              <a:t>추가 및 수정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링크 연결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644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701456" y="438410"/>
            <a:ext cx="10597019" cy="450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21. 09. 27(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001" y="1451051"/>
            <a:ext cx="3579224" cy="46765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329646" y="3604636"/>
            <a:ext cx="624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파일의 데이터를 줄여서 </a:t>
            </a:r>
            <a:r>
              <a:rPr lang="ko-KR" altLang="en-US" dirty="0" err="1" smtClean="0"/>
              <a:t>재업로드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04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56" y="1072228"/>
            <a:ext cx="2969207" cy="2663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55" y="3735978"/>
            <a:ext cx="2969207" cy="26637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부제목 2"/>
          <p:cNvSpPr txBox="1">
            <a:spLocks/>
          </p:cNvSpPr>
          <p:nvPr/>
        </p:nvSpPr>
        <p:spPr>
          <a:xfrm>
            <a:off x="701456" y="438410"/>
            <a:ext cx="10597019" cy="450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21. 09. 27(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23806" y="1894115"/>
            <a:ext cx="67534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기능 수정이 필요해졌다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옵션</a:t>
            </a:r>
            <a:r>
              <a:rPr lang="en-US" altLang="ko-KR" dirty="0" smtClean="0"/>
              <a:t>(PCA, MDS) </a:t>
            </a:r>
            <a:r>
              <a:rPr lang="ko-KR" altLang="en-US" dirty="0" smtClean="0"/>
              <a:t>요소 변경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파일 내의 카테고리 </a:t>
            </a:r>
            <a:endParaRPr lang="en-US" altLang="ko-KR" dirty="0" smtClean="0"/>
          </a:p>
          <a:p>
            <a:r>
              <a:rPr lang="en-US" altLang="ko-KR" dirty="0" smtClean="0"/>
              <a:t>ex</a:t>
            </a:r>
            <a:r>
              <a:rPr lang="en-US" altLang="ko-KR" dirty="0"/>
              <a:t>) </a:t>
            </a:r>
            <a:r>
              <a:rPr lang="en-US" altLang="ko-KR" dirty="0" err="1"/>
              <a:t>SepalLength</a:t>
            </a:r>
            <a:r>
              <a:rPr lang="en-US" altLang="ko-KR" dirty="0"/>
              <a:t> / </a:t>
            </a:r>
            <a:r>
              <a:rPr lang="en-US" altLang="ko-KR" dirty="0" err="1"/>
              <a:t>SepalWidth</a:t>
            </a:r>
            <a:r>
              <a:rPr lang="en-US" altLang="ko-KR" dirty="0"/>
              <a:t> / </a:t>
            </a:r>
            <a:r>
              <a:rPr lang="en-US" altLang="ko-KR" dirty="0" err="1"/>
              <a:t>PetalLength</a:t>
            </a:r>
            <a:r>
              <a:rPr lang="en-US" altLang="ko-KR" dirty="0"/>
              <a:t> / </a:t>
            </a:r>
            <a:r>
              <a:rPr lang="en-US" altLang="ko-KR" dirty="0" err="1"/>
              <a:t>PetalWidth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중 선택할 수 있도록 해서 해당 데이터에 대한 </a:t>
            </a:r>
            <a:r>
              <a:rPr lang="en-US" altLang="ko-KR" dirty="0" smtClean="0"/>
              <a:t>scatter plot</a:t>
            </a:r>
            <a:r>
              <a:rPr lang="ko-KR" altLang="en-US" dirty="0" smtClean="0"/>
              <a:t>을 찍을 수 있도록 변경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슬라이드 바 용도 변경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marker</a:t>
            </a:r>
            <a:r>
              <a:rPr lang="ko-KR" altLang="en-US" dirty="0" smtClean="0"/>
              <a:t>의 크기 조절이 아닌</a:t>
            </a:r>
            <a:r>
              <a:rPr lang="en-US" altLang="ko-KR" dirty="0"/>
              <a:t> </a:t>
            </a:r>
            <a:r>
              <a:rPr lang="ko-KR" altLang="en-US" dirty="0" smtClean="0"/>
              <a:t>슬라이드 바의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에 따라서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보다 작은 데이터들은 사라지고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보다 큰 데이터들만 눈에 보이도록 슬라이드 바의 용도를 변경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3367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7931</TotalTime>
  <Words>9812</Words>
  <Application>Microsoft Office PowerPoint</Application>
  <PresentationFormat>와이드스크린</PresentationFormat>
  <Paragraphs>508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351</cp:revision>
  <dcterms:created xsi:type="dcterms:W3CDTF">2021-09-02T05:59:00Z</dcterms:created>
  <dcterms:modified xsi:type="dcterms:W3CDTF">2021-10-01T08:14:54Z</dcterms:modified>
</cp:coreProperties>
</file>