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1624" r:id="rId5"/>
    <p:sldId id="1705" r:id="rId6"/>
    <p:sldId id="1625" r:id="rId7"/>
    <p:sldId id="1706" r:id="rId8"/>
    <p:sldId id="1707" r:id="rId9"/>
    <p:sldId id="1708" r:id="rId10"/>
    <p:sldId id="1709" r:id="rId11"/>
    <p:sldId id="270" r:id="rId12"/>
    <p:sldId id="1675" r:id="rId13"/>
    <p:sldId id="1710" r:id="rId14"/>
    <p:sldId id="1711" r:id="rId15"/>
    <p:sldId id="1676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2A4E-D34B-4806-99A1-02910183DDE4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3519-AA41-4C8F-81B1-98F81BDCD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2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对于上面这个问题</a:t>
            </a:r>
            <a:r>
              <a:rPr lang="en-US" altLang="zh-CN" dirty="0"/>
              <a:t>,</a:t>
            </a:r>
            <a:r>
              <a:rPr lang="zh-CN" altLang="en-US" dirty="0"/>
              <a:t>我们使用爬山算法该如何求解呢</a:t>
            </a:r>
            <a:r>
              <a:rPr lang="en-US" altLang="zh-CN" dirty="0"/>
              <a:t>? </a:t>
            </a:r>
            <a:r>
              <a:rPr lang="zh-CN" altLang="en-US" dirty="0"/>
              <a:t>下面我们从爬山算法中的几种方式分别求解一下这个小题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4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对比几次运行的结果：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从上图中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我们可以比较清楚的观察到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首选爬山算法的缺陷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实验结果如下，我运行的时候是右图的情况更多一点，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从这个结果来看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因为范围扩大了一点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所以效果会好一点点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当依旧是一个局部最优算法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6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5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5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我们通过以下两个路径图来直观的理解贪婪算法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9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可以看出又是使用贪婪算法得出的最终路径并非是真实的最短路径。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1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[3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0]</a:t>
            </a:r>
            <a:r>
              <a:rPr lang="zh-CN" altLang="en-US" dirty="0"/>
              <a:t>的意思就是</a:t>
            </a:r>
            <a:r>
              <a:rPr lang="en-US" altLang="zh-CN" dirty="0"/>
              <a:t>100</a:t>
            </a:r>
            <a:r>
              <a:rPr lang="zh-CN" altLang="en-US" dirty="0"/>
              <a:t>元找</a:t>
            </a:r>
            <a:r>
              <a:rPr lang="en-US" altLang="zh-CN" dirty="0"/>
              <a:t>1</a:t>
            </a:r>
            <a:r>
              <a:rPr lang="zh-CN" altLang="en-US" dirty="0"/>
              <a:t>张，</a:t>
            </a:r>
            <a:r>
              <a:rPr lang="en-US" altLang="zh-CN" dirty="0"/>
              <a:t>50</a:t>
            </a:r>
            <a:r>
              <a:rPr lang="zh-CN" altLang="en-US" dirty="0"/>
              <a:t>元找</a:t>
            </a:r>
            <a:r>
              <a:rPr lang="en-US" altLang="zh-CN" dirty="0"/>
              <a:t>0</a:t>
            </a:r>
            <a:r>
              <a:rPr lang="zh-CN" altLang="en-US" dirty="0"/>
              <a:t>张，以此类推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0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646652" y="3236831"/>
            <a:ext cx="5873836" cy="487867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5646652" y="1899218"/>
            <a:ext cx="5873836" cy="131322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46652" y="4160341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46652" y="4531816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4" name="그룹 1"/>
          <p:cNvGrpSpPr/>
          <p:nvPr userDrawn="1"/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>
              <a:spLocks/>
            </p:cNvSpPr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98"/>
            <p:cNvSpPr>
              <a:spLocks/>
            </p:cNvSpPr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7" name="Freeform 99"/>
            <p:cNvSpPr>
              <a:spLocks/>
            </p:cNvSpPr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8" name="Freeform 100"/>
            <p:cNvSpPr>
              <a:spLocks/>
            </p:cNvSpPr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9" name="Freeform 101"/>
            <p:cNvSpPr>
              <a:spLocks/>
            </p:cNvSpPr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102"/>
            <p:cNvSpPr>
              <a:spLocks/>
            </p:cNvSpPr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03"/>
            <p:cNvSpPr>
              <a:spLocks/>
            </p:cNvSpPr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2" name="Freeform 104"/>
            <p:cNvSpPr>
              <a:spLocks/>
            </p:cNvSpPr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9"/>
            <p:cNvSpPr>
              <a:spLocks/>
            </p:cNvSpPr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1"/>
            <p:cNvSpPr>
              <a:spLocks/>
            </p:cNvSpPr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2"/>
            <p:cNvSpPr>
              <a:spLocks/>
            </p:cNvSpPr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3"/>
            <p:cNvSpPr>
              <a:spLocks/>
            </p:cNvSpPr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14"/>
            <p:cNvSpPr>
              <a:spLocks/>
            </p:cNvSpPr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8" name="Freeform 115"/>
            <p:cNvSpPr>
              <a:spLocks/>
            </p:cNvSpPr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7"/>
            <p:cNvSpPr>
              <a:spLocks/>
            </p:cNvSpPr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0" name="Freeform 119"/>
            <p:cNvSpPr>
              <a:spLocks/>
            </p:cNvSpPr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20"/>
            <p:cNvSpPr>
              <a:spLocks/>
            </p:cNvSpPr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>
                <a:spLocks/>
              </p:cNvSpPr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18"/>
            <p:cNvSpPr>
              <a:spLocks/>
            </p:cNvSpPr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5" name="Freeform 11"/>
              <p:cNvSpPr>
                <a:spLocks/>
              </p:cNvSpPr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9" name="Freeform 110"/>
            <p:cNvSpPr>
              <a:spLocks/>
            </p:cNvSpPr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6"/>
            <p:cNvSpPr>
              <a:spLocks/>
            </p:cNvSpPr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8"/>
            <p:cNvSpPr>
              <a:spLocks/>
            </p:cNvSpPr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58" name="그룹 87"/>
          <p:cNvGrpSpPr/>
          <p:nvPr userDrawn="1"/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latinLnBrk="1"/>
              <a:endParaRPr lang="ko-KR" alt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defTabSz="1219170" latinLnBrk="1"/>
              <a:endParaRPr lang="ko-KR" altLang="en-US" sz="3200"/>
            </a:p>
          </p:txBody>
        </p:sp>
        <p:sp>
          <p:nvSpPr>
            <p:cNvPr id="70" name="Freeform 28"/>
            <p:cNvSpPr>
              <a:spLocks/>
            </p:cNvSpPr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32"/>
            <p:cNvSpPr>
              <a:spLocks/>
            </p:cNvSpPr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4" name="Freeform 34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5" name="Freeform 35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512819" y="2663911"/>
            <a:ext cx="8007668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ysClr val="windowText" lastClr="000000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24" name="그룹 18"/>
          <p:cNvGrpSpPr/>
          <p:nvPr userDrawn="1"/>
        </p:nvGrpSpPr>
        <p:grpSpPr>
          <a:xfrm>
            <a:off x="0" y="2266950"/>
            <a:ext cx="2797638" cy="2198740"/>
            <a:chOff x="0" y="1636653"/>
            <a:chExt cx="2633522" cy="1889508"/>
          </a:xfrm>
        </p:grpSpPr>
        <p:sp>
          <p:nvSpPr>
            <p:cNvPr id="25" name="Freeform 113"/>
            <p:cNvSpPr>
              <a:spLocks/>
            </p:cNvSpPr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6" name="Freeform 115"/>
            <p:cNvSpPr>
              <a:spLocks/>
            </p:cNvSpPr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115B8A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7" name="Freeform 117"/>
            <p:cNvSpPr>
              <a:spLocks/>
            </p:cNvSpPr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A8E2E6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8" name="Freeform 119"/>
            <p:cNvSpPr>
              <a:spLocks/>
            </p:cNvSpPr>
            <p:nvPr/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9" name="Freeform 118"/>
            <p:cNvSpPr>
              <a:spLocks/>
            </p:cNvSpPr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116"/>
            <p:cNvSpPr>
              <a:spLocks/>
            </p:cNvSpPr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3" name="Freeform 120"/>
            <p:cNvSpPr>
              <a:spLocks/>
            </p:cNvSpPr>
            <p:nvPr/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14"/>
            <p:cNvSpPr>
              <a:spLocks/>
            </p:cNvSpPr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FF8B16-B7A1-402F-895C-89252B88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24DE5-09C1-49C7-9EE1-11E6BD23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5237-FBC8-4CF8-81C9-2185B674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D75AE-8C5C-42C4-ACC8-A68B71B1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CC139-A7EF-4AA2-A9F9-CD5CE722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59E46-30C9-4A33-B9DD-38B33BFA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AA123E-1B1A-43DC-9903-42981A03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EA5F1-F66F-4D5A-9D36-42B1C9B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0547E-C513-4F4C-AF6C-CFBB0DBC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707869-6164-4916-ABAC-F28DB737F6A5}"/>
              </a:ext>
            </a:extLst>
          </p:cNvPr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38345"/>
            <a:ext cx="5415916" cy="93935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718373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034007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t>2017/6/19</a:t>
            </a:fld>
            <a:endParaRPr lang="en-US" altLang="zh-CN" dirty="0"/>
          </a:p>
        </p:txBody>
      </p:sp>
      <p:grpSp>
        <p:nvGrpSpPr>
          <p:cNvPr id="28" name="그룹 74"/>
          <p:cNvGrpSpPr/>
          <p:nvPr userDrawn="1"/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0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5" name="Freeform 42"/>
            <p:cNvSpPr>
              <a:spLocks/>
            </p:cNvSpPr>
            <p:nvPr/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>
                <a:spLocks/>
              </p:cNvSpPr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/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9" name="Freeform 40"/>
            <p:cNvSpPr>
              <a:spLocks/>
            </p:cNvSpPr>
            <p:nvPr/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grpSp>
        <p:nvGrpSpPr>
          <p:cNvPr id="64" name="그룹 87"/>
          <p:cNvGrpSpPr/>
          <p:nvPr userDrawn="1"/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latinLnBrk="1"/>
              <a:endParaRPr lang="ko-KR" altLang="en-US"/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1" name="Freeform 20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2" name="Freeform 23"/>
            <p:cNvSpPr>
              <a:spLocks/>
            </p:cNvSpPr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4" name="Freeform 25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5" name="Freeform 26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87"/>
          <p:cNvGrpSpPr/>
          <p:nvPr userDrawn="1"/>
        </p:nvGrpSpPr>
        <p:grpSpPr>
          <a:xfrm>
            <a:off x="11496674" y="640158"/>
            <a:ext cx="703876" cy="713979"/>
            <a:chOff x="7668344" y="5495925"/>
            <a:chExt cx="1261419" cy="1279525"/>
          </a:xfrm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latinLnBrk="1"/>
              <a:endParaRPr lang="ko-KR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noProof="1"/>
              <a:t>Intelligent optimization algorithms and applications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智能优化算法及应用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桑艺昱</a:t>
            </a:r>
            <a:r>
              <a:rPr lang="en-US" altLang="zh-CN" dirty="0"/>
              <a:t>-2021510401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646651" y="4531816"/>
            <a:ext cx="6041765" cy="37147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https://github.com/sangyiyu/Intelligent-Optimization-Algorithms-and-Applications.git</a:t>
            </a:r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1731E3D6-F5A0-43DE-A43D-B453EB056D6F}"/>
              </a:ext>
            </a:extLst>
          </p:cNvPr>
          <p:cNvSpPr txBox="1">
            <a:spLocks/>
          </p:cNvSpPr>
          <p:nvPr/>
        </p:nvSpPr>
        <p:spPr>
          <a:xfrm>
            <a:off x="5646651" y="3788866"/>
            <a:ext cx="5873836" cy="371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Teacher </a:t>
            </a:r>
            <a:r>
              <a:rPr lang="zh-CN" altLang="en-US" dirty="0"/>
              <a:t>：韩晓霞教授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26CA39E-C147-4412-8E85-84753ED74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24" y="1028700"/>
            <a:ext cx="7043231" cy="52824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BC8357-39FE-4F57-AE37-4E5C4772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1.3.4</a:t>
            </a:r>
            <a:r>
              <a:rPr lang="zh-CN" altLang="en-US" dirty="0"/>
              <a:t>模拟退火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E36E8-F2CC-459A-B078-86B7E71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96F414-16F5-46F5-A745-C675BCBC90C0}"/>
                  </a:ext>
                </a:extLst>
              </p:cNvPr>
              <p:cNvSpPr txBox="1"/>
              <p:nvPr/>
            </p:nvSpPr>
            <p:spPr>
              <a:xfrm>
                <a:off x="866872" y="1028700"/>
                <a:ext cx="10024580" cy="325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简单描述：</a:t>
                </a:r>
                <a:endParaRPr lang="en-US" altLang="zh-CN" dirty="0"/>
              </a:p>
              <a:p>
                <a:r>
                  <a:rPr lang="zh-CN" altLang="en-US" dirty="0"/>
                  <a:t>随机挑选一个单元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，并给它一个随机的位移，求出系统因此而产生的能量变化</a:t>
                </a:r>
                <a:r>
                  <a:rPr lang="en-US" altLang="zh-CN" dirty="0" err="1"/>
                  <a:t>ΔEk</a:t>
                </a:r>
                <a:r>
                  <a:rPr lang="zh-CN" altLang="en-US" dirty="0"/>
                  <a:t>。 </a:t>
                </a:r>
                <a:endParaRPr lang="en-US" altLang="zh-CN" dirty="0"/>
              </a:p>
              <a:p>
                <a:br>
                  <a:rPr lang="zh-CN" altLang="en-US" dirty="0"/>
                </a:br>
                <a:r>
                  <a:rPr lang="zh-CN" altLang="en-US" dirty="0"/>
                  <a:t>若</a:t>
                </a:r>
                <a:r>
                  <a:rPr lang="en-US" altLang="zh-CN" dirty="0"/>
                  <a:t>ΔEk⩽0</a:t>
                </a:r>
                <a:r>
                  <a:rPr lang="zh-CN" altLang="en-US" dirty="0"/>
                  <a:t>，该位移可采纳，而变化后的系统状态可作为下次变化的起点； </a:t>
                </a:r>
                <a:br>
                  <a:rPr lang="zh-CN" altLang="en-US" dirty="0"/>
                </a:br>
                <a:r>
                  <a:rPr lang="zh-CN" altLang="en-US" dirty="0"/>
                  <a:t>若</a:t>
                </a:r>
                <a:r>
                  <a:rPr lang="en-US" altLang="zh-CN" dirty="0" err="1"/>
                  <a:t>ΔEk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，位移后的状态可采纳的概率为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式中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为温度，然后从</a:t>
                </a:r>
                <a:r>
                  <a:rPr lang="en-US" altLang="zh-CN" dirty="0"/>
                  <a:t>(0,1)</a:t>
                </a:r>
                <a:r>
                  <a:rPr lang="zh-CN" altLang="en-US" dirty="0"/>
                  <a:t>区间均匀分布的随机数中挑选一个数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，若</a:t>
                </a:r>
                <a:r>
                  <a:rPr lang="en-US" altLang="zh-CN" dirty="0"/>
                  <a:t>R&lt;</a:t>
                </a:r>
                <a:r>
                  <a:rPr lang="en-US" altLang="zh-CN" dirty="0" err="1"/>
                  <a:t>Pk</a:t>
                </a:r>
                <a:r>
                  <a:rPr lang="zh-CN" altLang="en-US" dirty="0"/>
                  <a:t>，则将变化后的状态作为下次的起点；否则，将变化前的状态作为下次的起点。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转第</a:t>
                </a:r>
                <a:r>
                  <a:rPr lang="en-US" altLang="zh-CN" dirty="0"/>
                  <a:t>(1)</a:t>
                </a:r>
                <a:r>
                  <a:rPr lang="zh-CN" altLang="en-US" dirty="0"/>
                  <a:t>步继续执行，知道达到平衡状态为止。</a:t>
                </a:r>
                <a:endParaRPr lang="en-US" altLang="zh-CN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96F414-16F5-46F5-A745-C675BCBC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72" y="1028700"/>
                <a:ext cx="10024580" cy="3252814"/>
              </a:xfrm>
              <a:prstGeom prst="rect">
                <a:avLst/>
              </a:prstGeom>
              <a:blipFill>
                <a:blip r:embed="rId4"/>
                <a:stretch>
                  <a:fillRect l="-486" t="-1126" r="-243" b="-2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íṧľíďé">
            <a:extLst>
              <a:ext uri="{FF2B5EF4-FFF2-40B4-BE49-F238E27FC236}">
                <a16:creationId xmlns:a16="http://schemas.microsoft.com/office/drawing/2014/main" id="{27DCAD30-8DF7-49EF-BA08-CB1DF8D0E47D}"/>
              </a:ext>
            </a:extLst>
          </p:cNvPr>
          <p:cNvSpPr/>
          <p:nvPr/>
        </p:nvSpPr>
        <p:spPr>
          <a:xfrm>
            <a:off x="664599" y="1387787"/>
            <a:ext cx="171610" cy="17161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ṧľíďé">
            <a:extLst>
              <a:ext uri="{FF2B5EF4-FFF2-40B4-BE49-F238E27FC236}">
                <a16:creationId xmlns:a16="http://schemas.microsoft.com/office/drawing/2014/main" id="{F0D55EE3-EC12-4B14-9802-42B869D568BE}"/>
              </a:ext>
            </a:extLst>
          </p:cNvPr>
          <p:cNvSpPr/>
          <p:nvPr/>
        </p:nvSpPr>
        <p:spPr>
          <a:xfrm>
            <a:off x="664599" y="1918484"/>
            <a:ext cx="171610" cy="17161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íṧľíďé">
            <a:extLst>
              <a:ext uri="{FF2B5EF4-FFF2-40B4-BE49-F238E27FC236}">
                <a16:creationId xmlns:a16="http://schemas.microsoft.com/office/drawing/2014/main" id="{8601C67F-3E71-485F-A0E5-583E324D21D4}"/>
              </a:ext>
            </a:extLst>
          </p:cNvPr>
          <p:cNvSpPr/>
          <p:nvPr/>
        </p:nvSpPr>
        <p:spPr>
          <a:xfrm>
            <a:off x="663200" y="3982017"/>
            <a:ext cx="171610" cy="17161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424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12819" y="2663911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贪婪算法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Greedy algorithms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4718BFE-9234-433B-A06B-44C99520478F}"/>
              </a:ext>
            </a:extLst>
          </p:cNvPr>
          <p:cNvCxnSpPr>
            <a:cxnSpLocks/>
          </p:cNvCxnSpPr>
          <p:nvPr/>
        </p:nvCxnSpPr>
        <p:spPr>
          <a:xfrm>
            <a:off x="3578469" y="3320703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28608FB-B890-4BBE-9513-25A879FD2EE6}"/>
              </a:ext>
            </a:extLst>
          </p:cNvPr>
          <p:cNvSpPr txBox="1"/>
          <p:nvPr/>
        </p:nvSpPr>
        <p:spPr>
          <a:xfrm>
            <a:off x="3578469" y="2353901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982C-6DF3-48C0-A540-10A2C950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基本概念</a:t>
            </a:r>
            <a:r>
              <a:rPr lang="en-US" altLang="zh-CN" baseline="30000" dirty="0"/>
              <a:t>3</a:t>
            </a:r>
            <a:endParaRPr lang="zh-CN" altLang="en-US" baseline="300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E1EC9-F8BE-4D10-9F2A-0A612EC1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3.https://blog.csdn.net/effective_coder/article/details/8736718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B6D4D-3E0A-4003-9C66-BBCCC78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60B2EB-7E2C-4F31-AD5C-FC2270C61E92}"/>
              </a:ext>
            </a:extLst>
          </p:cNvPr>
          <p:cNvSpPr txBox="1"/>
          <p:nvPr/>
        </p:nvSpPr>
        <p:spPr>
          <a:xfrm>
            <a:off x="735890" y="1192237"/>
            <a:ext cx="1071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贪婪演算法的特性是 每一次选择都采取区域最佳接（</a:t>
            </a:r>
            <a:r>
              <a:rPr lang="en-US" altLang="zh-CN" dirty="0"/>
              <a:t>locally optimal solution</a:t>
            </a:r>
            <a:r>
              <a:rPr lang="zh-CN" altLang="en-US" dirty="0"/>
              <a:t>），而透过每一个区域最佳解最后综合成为全域最佳解（</a:t>
            </a:r>
            <a:r>
              <a:rPr lang="en-US" altLang="zh-CN" dirty="0"/>
              <a:t>globally optimal solution</a:t>
            </a:r>
            <a:r>
              <a:rPr lang="zh-CN" altLang="en-US" dirty="0"/>
              <a:t>）从而将问题解决</a:t>
            </a:r>
            <a:endParaRPr lang="en-US" altLang="zh-CN" dirty="0"/>
          </a:p>
          <a:p>
            <a:r>
              <a:rPr lang="zh-CN" altLang="en-US" dirty="0"/>
              <a:t>一个贪婪算法在每一决策步骤总是选定当下看来最好的选择</a:t>
            </a:r>
          </a:p>
          <a:p>
            <a:r>
              <a:rPr lang="zh-CN" altLang="en-US" dirty="0"/>
              <a:t>贪婪算法并不保证总是得到最佳解，但在有些问题可以得到最佳解</a:t>
            </a:r>
          </a:p>
        </p:txBody>
      </p:sp>
      <p:sp>
        <p:nvSpPr>
          <p:cNvPr id="30" name="íṧľíďé">
            <a:extLst>
              <a:ext uri="{FF2B5EF4-FFF2-40B4-BE49-F238E27FC236}">
                <a16:creationId xmlns:a16="http://schemas.microsoft.com/office/drawing/2014/main" id="{A0A41624-7836-45C1-9CE7-14F89069EE83}"/>
              </a:ext>
            </a:extLst>
          </p:cNvPr>
          <p:cNvSpPr/>
          <p:nvPr/>
        </p:nvSpPr>
        <p:spPr>
          <a:xfrm>
            <a:off x="584119" y="1841598"/>
            <a:ext cx="171610" cy="17161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íṧľíďé">
            <a:extLst>
              <a:ext uri="{FF2B5EF4-FFF2-40B4-BE49-F238E27FC236}">
                <a16:creationId xmlns:a16="http://schemas.microsoft.com/office/drawing/2014/main" id="{8D59AAB4-633F-46AB-BCA8-2E3105BE53D5}"/>
              </a:ext>
            </a:extLst>
          </p:cNvPr>
          <p:cNvSpPr/>
          <p:nvPr/>
        </p:nvSpPr>
        <p:spPr>
          <a:xfrm>
            <a:off x="584119" y="2127548"/>
            <a:ext cx="171610" cy="17161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EA78D3-6F94-46F3-8AD8-A9DC6FB16813}"/>
              </a:ext>
            </a:extLst>
          </p:cNvPr>
          <p:cNvSpPr txBox="1"/>
          <p:nvPr/>
        </p:nvSpPr>
        <p:spPr>
          <a:xfrm>
            <a:off x="755729" y="2771335"/>
            <a:ext cx="10698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贪心思想：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     顾名思义，贪心算法总是作出在当前看来最好的选择。也就是说贪心算法并不从整体最优考虑，它所作出的选择只是在某种意义上的局部最优选择。当然，希望贪心算法得到的最终结果也是整体最优的。虽然贪心算法不能对所有问题都得到整体最优解，但对许多问题它能产生整体最优解。如单源最短路经问题，最小生成树问题等。在一些情况下，即使贪心算法不能得到整体最优解，其最终结果却是最优解的很好近似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8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982C-6DF3-48C0-A540-10A2C950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最短路径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B6D4D-3E0A-4003-9C66-BBCCC78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60B2EB-7E2C-4F31-AD5C-FC2270C61E92}"/>
              </a:ext>
            </a:extLst>
          </p:cNvPr>
          <p:cNvSpPr txBox="1"/>
          <p:nvPr/>
        </p:nvSpPr>
        <p:spPr>
          <a:xfrm>
            <a:off x="735890" y="1192237"/>
            <a:ext cx="10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找出下面多级图的</a:t>
            </a:r>
            <a:r>
              <a:rPr lang="zh-CN" altLang="en-US" dirty="0">
                <a:solidFill>
                  <a:srgbClr val="FF0000"/>
                </a:solidFill>
              </a:rPr>
              <a:t>最短路径</a:t>
            </a:r>
          </a:p>
        </p:txBody>
      </p:sp>
      <p:pic>
        <p:nvPicPr>
          <p:cNvPr id="4098" name="Picture 2" descr="https://img-blog.csdnimg.cn/20200526211046411.png?x-oss-process=image/watermark,type_ZmFuZ3poZW5naGVpdGk,shadow_10,text_aHR0cHM6Ly9ibG9nLmNzZG4ubmV0L3dlaXhpbl80NjA3Mjc3MQ==,size_16,color_FFFFFF,t_70">
            <a:extLst>
              <a:ext uri="{FF2B5EF4-FFF2-40B4-BE49-F238E27FC236}">
                <a16:creationId xmlns:a16="http://schemas.microsoft.com/office/drawing/2014/main" id="{BCC835AB-1ACC-4189-949C-42E6D7A3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0" y="1725106"/>
            <a:ext cx="6691094" cy="25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4AC16B-6E9B-4531-B7C0-44C72B449B50}"/>
              </a:ext>
            </a:extLst>
          </p:cNvPr>
          <p:cNvSpPr txBox="1"/>
          <p:nvPr/>
        </p:nvSpPr>
        <p:spPr>
          <a:xfrm>
            <a:off x="844062" y="5068501"/>
            <a:ext cx="59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则使用贪婪算法，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的最短路径为：</a:t>
            </a:r>
            <a:r>
              <a:rPr lang="en-US" altLang="zh-CN" dirty="0">
                <a:solidFill>
                  <a:srgbClr val="FF0000"/>
                </a:solidFill>
              </a:rPr>
              <a:t>1+2+5 = 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982C-6DF3-48C0-A540-10A2C950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最短路径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B6D4D-3E0A-4003-9C66-BBCCC78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266ABA-8D90-46E7-9C67-AE15C5077539}"/>
              </a:ext>
            </a:extLst>
          </p:cNvPr>
          <p:cNvSpPr txBox="1"/>
          <p:nvPr/>
        </p:nvSpPr>
        <p:spPr>
          <a:xfrm>
            <a:off x="858129" y="1477108"/>
            <a:ext cx="82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我们再来看一个比较复杂的例子：</a:t>
            </a:r>
          </a:p>
        </p:txBody>
      </p:sp>
      <p:pic>
        <p:nvPicPr>
          <p:cNvPr id="5126" name="Picture 6" descr="https://img-blog.csdnimg.cn/20200526211252344.png?x-oss-process=image/watermark,type_ZmFuZ3poZW5naGVpdGk,shadow_10,text_aHR0cHM6Ly9ibG9nLmNzZG4ubmV0L3dlaXhpbl80NjA3Mjc3MQ==,size_16,color_FFFFFF,t_70">
            <a:extLst>
              <a:ext uri="{FF2B5EF4-FFF2-40B4-BE49-F238E27FC236}">
                <a16:creationId xmlns:a16="http://schemas.microsoft.com/office/drawing/2014/main" id="{F54BEFB9-591B-464C-89A2-D8CB68BE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84" y="1893167"/>
            <a:ext cx="6406662" cy="3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F8ADD92-B399-473F-AF2B-8A4187B9B5C5}"/>
              </a:ext>
            </a:extLst>
          </p:cNvPr>
          <p:cNvSpPr txBox="1"/>
          <p:nvPr/>
        </p:nvSpPr>
        <p:spPr>
          <a:xfrm>
            <a:off x="669924" y="5681703"/>
            <a:ext cx="82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</a:t>
            </a:r>
            <a:r>
              <a:rPr lang="zh-CN" altLang="en-US" dirty="0">
                <a:solidFill>
                  <a:srgbClr val="FF0000"/>
                </a:solidFill>
              </a:rPr>
              <a:t>真实的最短路径</a:t>
            </a:r>
            <a:r>
              <a:rPr lang="zh-CN" altLang="en-US" dirty="0"/>
              <a:t>为：（</a:t>
            </a:r>
            <a:r>
              <a:rPr lang="en-US" altLang="zh-CN" dirty="0"/>
              <a:t>S - C - F - T</a:t>
            </a:r>
            <a:r>
              <a:rPr lang="zh-CN" altLang="en-US" dirty="0"/>
              <a:t>） </a:t>
            </a:r>
            <a:r>
              <a:rPr lang="en-US" altLang="zh-CN" dirty="0"/>
              <a:t>5+2+2 = 9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7E3DFD-002A-4BF3-93CD-4EB4E8AE3DA3}"/>
              </a:ext>
            </a:extLst>
          </p:cNvPr>
          <p:cNvSpPr txBox="1"/>
          <p:nvPr/>
        </p:nvSpPr>
        <p:spPr>
          <a:xfrm>
            <a:off x="669924" y="5196226"/>
            <a:ext cx="82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我们是用</a:t>
            </a:r>
            <a:r>
              <a:rPr lang="zh-CN" altLang="en-US" dirty="0">
                <a:solidFill>
                  <a:srgbClr val="FF0000"/>
                </a:solidFill>
              </a:rPr>
              <a:t>贪婪算法</a:t>
            </a:r>
            <a:r>
              <a:rPr lang="zh-CN" altLang="en-US" dirty="0"/>
              <a:t>得到的最短路径为：（</a:t>
            </a:r>
            <a:r>
              <a:rPr lang="en-US" altLang="zh-CN" dirty="0"/>
              <a:t>S - A - D - T</a:t>
            </a:r>
            <a:r>
              <a:rPr lang="zh-CN" altLang="en-US" dirty="0"/>
              <a:t>） </a:t>
            </a:r>
            <a:r>
              <a:rPr lang="en-US" altLang="zh-CN" dirty="0"/>
              <a:t>1+4+18 = 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30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AE9E4893-6E22-47D1-931E-834C9942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18" y="2454628"/>
            <a:ext cx="3639775" cy="33232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F4B36A2-12EE-4DEC-9001-9B831B0A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贪心找零问题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CDA03-11A7-4FC4-B646-9D95035B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E79174-0EA1-41FE-8B3C-0A3EB1971867}"/>
              </a:ext>
            </a:extLst>
          </p:cNvPr>
          <p:cNvSpPr txBox="1"/>
          <p:nvPr/>
        </p:nvSpPr>
        <p:spPr>
          <a:xfrm>
            <a:off x="801858" y="1350498"/>
            <a:ext cx="1049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贪心算法并不保证会得到最优解，但是在某些问题上贪心算法的解就是最优解。要会判断一个问题能否用贪心算法来计算。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4324E7-E907-4E12-B323-1460D4AF3D3B}"/>
              </a:ext>
            </a:extLst>
          </p:cNvPr>
          <p:cNvSpPr txBox="1"/>
          <p:nvPr/>
        </p:nvSpPr>
        <p:spPr>
          <a:xfrm>
            <a:off x="801857" y="2104261"/>
            <a:ext cx="1049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假设商店老板需要找零</a:t>
            </a:r>
            <a:r>
              <a:rPr lang="en-US" altLang="zh-CN" dirty="0"/>
              <a:t>n</a:t>
            </a:r>
            <a:r>
              <a:rPr lang="zh-CN" altLang="en-US" dirty="0"/>
              <a:t>元钱，钱币的面额有</a:t>
            </a:r>
            <a:r>
              <a:rPr lang="en-US" altLang="zh-CN" dirty="0"/>
              <a:t>:100</a:t>
            </a:r>
            <a:r>
              <a:rPr lang="zh-CN" altLang="en-US" dirty="0"/>
              <a:t>元、</a:t>
            </a:r>
            <a:r>
              <a:rPr lang="en-US" altLang="zh-CN" dirty="0"/>
              <a:t>50</a:t>
            </a:r>
            <a:r>
              <a:rPr lang="zh-CN" altLang="en-US" dirty="0"/>
              <a:t>元、</a:t>
            </a:r>
            <a:r>
              <a:rPr lang="en-US" altLang="zh-CN" dirty="0"/>
              <a:t>20</a:t>
            </a:r>
            <a:r>
              <a:rPr lang="zh-CN" altLang="en-US" dirty="0"/>
              <a:t>元、</a:t>
            </a:r>
            <a:r>
              <a:rPr lang="en-US" altLang="zh-CN" dirty="0"/>
              <a:t>5</a:t>
            </a:r>
            <a:r>
              <a:rPr lang="zh-CN" altLang="en-US" dirty="0"/>
              <a:t>元、</a:t>
            </a:r>
            <a:r>
              <a:rPr lang="en-US" altLang="zh-CN" dirty="0"/>
              <a:t>1</a:t>
            </a:r>
            <a:r>
              <a:rPr lang="zh-CN" altLang="en-US" dirty="0"/>
              <a:t>元、如何找零使得所需钱币的数量最少？</a:t>
            </a:r>
          </a:p>
        </p:txBody>
      </p:sp>
    </p:spTree>
    <p:extLst>
      <p:ext uri="{BB962C8B-B14F-4D97-AF65-F5344CB8AC3E}">
        <p14:creationId xmlns:p14="http://schemas.microsoft.com/office/powerpoint/2010/main" val="145450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b="0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桑艺昱</a:t>
            </a:r>
            <a:r>
              <a:rPr lang="en-US" altLang="zh-CN" dirty="0"/>
              <a:t>-2021510401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2022.03.04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爬山算法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贪婪算法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爬山算法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Mountain climbing algorithm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4718BFE-9234-433B-A06B-44C99520478F}"/>
              </a:ext>
            </a:extLst>
          </p:cNvPr>
          <p:cNvCxnSpPr>
            <a:cxnSpLocks/>
          </p:cNvCxnSpPr>
          <p:nvPr/>
        </p:nvCxnSpPr>
        <p:spPr>
          <a:xfrm>
            <a:off x="3578469" y="3320703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28608FB-B890-4BBE-9513-25A879FD2EE6}"/>
              </a:ext>
            </a:extLst>
          </p:cNvPr>
          <p:cNvSpPr txBox="1"/>
          <p:nvPr/>
        </p:nvSpPr>
        <p:spPr>
          <a:xfrm>
            <a:off x="3578469" y="2353901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11EB-A3B3-4D51-9730-FCF2B75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爬山算法简单描述</a:t>
            </a:r>
            <a:r>
              <a:rPr lang="en-US" altLang="zh-CN" baseline="30000" dirty="0"/>
              <a:t>1</a:t>
            </a:r>
            <a:endParaRPr lang="zh-CN" altLang="en-US" baseline="300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0BA983-4C36-4896-8CC3-B14991E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70471"/>
            <a:ext cx="8898146" cy="17161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张小莲</a:t>
            </a:r>
            <a:r>
              <a:rPr lang="en-US" altLang="zh-CN" dirty="0"/>
              <a:t>, </a:t>
            </a:r>
            <a:r>
              <a:rPr lang="zh-CN" altLang="en-US" dirty="0"/>
              <a:t>李群</a:t>
            </a:r>
            <a:r>
              <a:rPr lang="en-US" altLang="zh-CN" dirty="0"/>
              <a:t>, </a:t>
            </a:r>
            <a:r>
              <a:rPr lang="zh-CN" altLang="en-US" dirty="0"/>
              <a:t>殷明慧</a:t>
            </a:r>
            <a:r>
              <a:rPr lang="en-US" altLang="zh-CN" dirty="0"/>
              <a:t>, 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一种引入停止机制的改进爬山算法</a:t>
            </a:r>
            <a:r>
              <a:rPr lang="en-US" altLang="zh-CN" dirty="0"/>
              <a:t>[J]. </a:t>
            </a:r>
            <a:r>
              <a:rPr lang="zh-CN" altLang="en-US" dirty="0"/>
              <a:t>中国电机工程学报</a:t>
            </a:r>
            <a:r>
              <a:rPr lang="en-US" altLang="zh-CN" dirty="0"/>
              <a:t>, 2012 (2012 </a:t>
            </a:r>
            <a:r>
              <a:rPr lang="zh-CN" altLang="en-US" dirty="0"/>
              <a:t>年 </a:t>
            </a:r>
            <a:r>
              <a:rPr lang="en-US" altLang="zh-CN" dirty="0"/>
              <a:t>14): 128-134.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39A36-50B0-498C-B7E1-3CB5233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C0E3BAB-373A-4F12-8752-AFC440CA1214}"/>
              </a:ext>
            </a:extLst>
          </p:cNvPr>
          <p:cNvSpPr txBox="1"/>
          <p:nvPr/>
        </p:nvSpPr>
        <p:spPr>
          <a:xfrm>
            <a:off x="861390" y="1291535"/>
            <a:ext cx="1065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从当前的节点开始，和周围的邻居节点的值进行比较。 如果当前节点是最大的，那么返回当前节点，作为最大值</a:t>
            </a:r>
            <a:r>
              <a:rPr lang="en-US" altLang="zh-CN" dirty="0"/>
              <a:t>(</a:t>
            </a:r>
            <a:r>
              <a:rPr lang="zh-CN" altLang="en-US" dirty="0"/>
              <a:t>既山峰最高点</a:t>
            </a:r>
            <a:r>
              <a:rPr lang="en-US" altLang="zh-CN" dirty="0"/>
              <a:t>)</a:t>
            </a:r>
            <a:r>
              <a:rPr lang="zh-CN" altLang="en-US" dirty="0"/>
              <a:t>；反之就用最高的邻居节点来，替换当前节点，从而实现向山峰的高处攀爬的目的。如此循环直到达到最高点。</a:t>
            </a:r>
          </a:p>
        </p:txBody>
      </p:sp>
      <p:pic>
        <p:nvPicPr>
          <p:cNvPr id="1026" name="Picture 2" descr="https://bkimg.cdn.bcebos.com/pic/80cb39dbb6fd5266576f4303a018972bd4073664?x-bce-process=image/watermark,image_d2F0ZXIvYmFpa2U4MA==,g_7,xp_5,yp_5/format,f_auto">
            <a:extLst>
              <a:ext uri="{FF2B5EF4-FFF2-40B4-BE49-F238E27FC236}">
                <a16:creationId xmlns:a16="http://schemas.microsoft.com/office/drawing/2014/main" id="{E786162E-AE5F-4B10-8B3E-FB7D0D73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147314"/>
            <a:ext cx="6096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文本框 1023">
            <a:extLst>
              <a:ext uri="{FF2B5EF4-FFF2-40B4-BE49-F238E27FC236}">
                <a16:creationId xmlns:a16="http://schemas.microsoft.com/office/drawing/2014/main" id="{6441B1FD-D44D-4AA5-AB15-AF9850750D0A}"/>
              </a:ext>
            </a:extLst>
          </p:cNvPr>
          <p:cNvSpPr txBox="1"/>
          <p:nvPr/>
        </p:nvSpPr>
        <p:spPr>
          <a:xfrm>
            <a:off x="1073425" y="2377542"/>
            <a:ext cx="41402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优点：</a:t>
            </a:r>
            <a:endParaRPr lang="en-US" altLang="zh-CN" b="1" dirty="0"/>
          </a:p>
          <a:p>
            <a:r>
              <a:rPr lang="zh-CN" altLang="en-US" dirty="0"/>
              <a:t>避免遍历，通过启发选择部分节点，从而达到提高效率的目的。</a:t>
            </a:r>
            <a:endParaRPr lang="en-US" altLang="zh-CN" dirty="0"/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r>
              <a:rPr lang="en-US" altLang="zh-CN" dirty="0"/>
              <a:t>1</a:t>
            </a:r>
            <a:r>
              <a:rPr lang="zh-CN" altLang="en-US" dirty="0"/>
              <a:t>）局部最大：某个节点比周围任何一个邻居都高，但是它却不是整个问题的最高点。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）高地：也称为平顶，搜索一旦到达高地，就无法确定搜索最佳方向，会产生随机走动，使得搜索效率降低。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）山脊：搜索可能会在山脊的两面来回震荡，前进步伐很小。</a:t>
            </a:r>
          </a:p>
          <a:p>
            <a:endParaRPr lang="zh-CN" altLang="en-US" dirty="0"/>
          </a:p>
        </p:txBody>
      </p:sp>
      <p:sp>
        <p:nvSpPr>
          <p:cNvPr id="66" name="íṧľíďé">
            <a:extLst>
              <a:ext uri="{FF2B5EF4-FFF2-40B4-BE49-F238E27FC236}">
                <a16:creationId xmlns:a16="http://schemas.microsoft.com/office/drawing/2014/main" id="{C4C6028A-9654-4B80-A0F6-2FB79176C8A1}"/>
              </a:ext>
            </a:extLst>
          </p:cNvPr>
          <p:cNvSpPr/>
          <p:nvPr/>
        </p:nvSpPr>
        <p:spPr>
          <a:xfrm>
            <a:off x="901815" y="2477700"/>
            <a:ext cx="171610" cy="17161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7" name="íṧľíďé">
            <a:extLst>
              <a:ext uri="{FF2B5EF4-FFF2-40B4-BE49-F238E27FC236}">
                <a16:creationId xmlns:a16="http://schemas.microsoft.com/office/drawing/2014/main" id="{2A76D7FB-36B4-40A8-9948-7B1EE12D780C}"/>
              </a:ext>
            </a:extLst>
          </p:cNvPr>
          <p:cNvSpPr/>
          <p:nvPr/>
        </p:nvSpPr>
        <p:spPr>
          <a:xfrm>
            <a:off x="901815" y="3343195"/>
            <a:ext cx="171610" cy="17161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3554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024" grpId="0"/>
      <p:bldP spid="66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11EB-A3B3-4D51-9730-FCF2B75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主要算法</a:t>
            </a:r>
            <a:r>
              <a:rPr lang="en-US" altLang="zh-CN" baseline="30000" dirty="0"/>
              <a:t>2</a:t>
            </a:r>
            <a:endParaRPr lang="zh-CN" altLang="en-US" baseline="300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0BA983-4C36-4896-8CC3-B14991E4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2.https://www.cnblogs.com/gongxijun/p/5873643.html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39A36-50B0-498C-B7E1-3CB5233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416c4bfe-d7b4-4b79-9bad-a079a2529ab9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46C447F-903B-4D29-A069-83C129038A6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55704"/>
            <a:ext cx="10845800" cy="4970243"/>
            <a:chOff x="673100" y="1555704"/>
            <a:chExt cx="10845800" cy="4970243"/>
          </a:xfrm>
        </p:grpSpPr>
        <p:sp>
          <p:nvSpPr>
            <p:cNvPr id="6" name="ïšľídé">
              <a:extLst>
                <a:ext uri="{FF2B5EF4-FFF2-40B4-BE49-F238E27FC236}">
                  <a16:creationId xmlns:a16="http://schemas.microsoft.com/office/drawing/2014/main" id="{F7BF5123-3588-4C3F-9EE5-140D5897E408}"/>
                </a:ext>
              </a:extLst>
            </p:cNvPr>
            <p:cNvSpPr/>
            <p:nvPr/>
          </p:nvSpPr>
          <p:spPr bwMode="auto">
            <a:xfrm>
              <a:off x="3923403" y="1997138"/>
              <a:ext cx="4345194" cy="434519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79400" cap="flat" cmpd="sng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ru-RU" altLang="ru-RU">
                <a:solidFill>
                  <a:srgbClr val="FFFFFF"/>
                </a:solidFill>
              </a:endParaRPr>
            </a:p>
          </p:txBody>
        </p:sp>
        <p:sp>
          <p:nvSpPr>
            <p:cNvPr id="7" name="islíḍè">
              <a:extLst>
                <a:ext uri="{FF2B5EF4-FFF2-40B4-BE49-F238E27FC236}">
                  <a16:creationId xmlns:a16="http://schemas.microsoft.com/office/drawing/2014/main" id="{01985B63-D432-4C71-A400-17C8791528C4}"/>
                </a:ext>
              </a:extLst>
            </p:cNvPr>
            <p:cNvSpPr/>
            <p:nvPr/>
          </p:nvSpPr>
          <p:spPr bwMode="auto">
            <a:xfrm>
              <a:off x="3534989" y="4186382"/>
              <a:ext cx="5122022" cy="2339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>
                <a:solidFill>
                  <a:srgbClr val="FFFFFF"/>
                </a:solidFill>
              </a:endParaRPr>
            </a:p>
          </p:txBody>
        </p:sp>
        <p:grpSp>
          <p:nvGrpSpPr>
            <p:cNvPr id="8" name="íśľîḋê">
              <a:extLst>
                <a:ext uri="{FF2B5EF4-FFF2-40B4-BE49-F238E27FC236}">
                  <a16:creationId xmlns:a16="http://schemas.microsoft.com/office/drawing/2014/main" id="{FF664A53-7C2A-4FB1-9430-E8B3F37BEF0D}"/>
                </a:ext>
              </a:extLst>
            </p:cNvPr>
            <p:cNvGrpSpPr/>
            <p:nvPr/>
          </p:nvGrpSpPr>
          <p:grpSpPr>
            <a:xfrm>
              <a:off x="4484334" y="2548990"/>
              <a:ext cx="3223332" cy="3242501"/>
              <a:chOff x="4494824" y="2548990"/>
              <a:chExt cx="3223332" cy="3242501"/>
            </a:xfrm>
          </p:grpSpPr>
          <p:grpSp>
            <p:nvGrpSpPr>
              <p:cNvPr id="29" name="ís1ïḑè">
                <a:extLst>
                  <a:ext uri="{FF2B5EF4-FFF2-40B4-BE49-F238E27FC236}">
                    <a16:creationId xmlns:a16="http://schemas.microsoft.com/office/drawing/2014/main" id="{F05DED54-B161-44F3-B3CF-E3070AC91954}"/>
                  </a:ext>
                </a:extLst>
              </p:cNvPr>
              <p:cNvGrpSpPr/>
              <p:nvPr/>
            </p:nvGrpSpPr>
            <p:grpSpPr>
              <a:xfrm>
                <a:off x="4494905" y="2548990"/>
                <a:ext cx="3148730" cy="3048502"/>
                <a:chOff x="4494905" y="2548990"/>
                <a:chExt cx="3148730" cy="3048502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31" name="íSḷíde">
                  <a:extLst>
                    <a:ext uri="{FF2B5EF4-FFF2-40B4-BE49-F238E27FC236}">
                      <a16:creationId xmlns:a16="http://schemas.microsoft.com/office/drawing/2014/main" id="{EA3897DE-B992-4C39-A0C1-010261CF78CE}"/>
                    </a:ext>
                  </a:extLst>
                </p:cNvPr>
                <p:cNvSpPr/>
                <p:nvPr/>
              </p:nvSpPr>
              <p:spPr bwMode="auto">
                <a:xfrm>
                  <a:off x="5634542" y="2548990"/>
                  <a:ext cx="1472957" cy="556996"/>
                </a:xfrm>
                <a:custGeom>
                  <a:avLst/>
                  <a:gdLst>
                    <a:gd name="T0" fmla="*/ 10796 w 21593"/>
                    <a:gd name="T1" fmla="+- 0 10800 1"/>
                    <a:gd name="T2" fmla="*/ 10800 h 21599"/>
                    <a:gd name="T3" fmla="*/ 10796 w 21593"/>
                    <a:gd name="T4" fmla="+- 0 10800 1"/>
                    <a:gd name="T5" fmla="*/ 10800 h 21599"/>
                    <a:gd name="T6" fmla="*/ 10796 w 21593"/>
                    <a:gd name="T7" fmla="+- 0 10800 1"/>
                    <a:gd name="T8" fmla="*/ 10800 h 21599"/>
                    <a:gd name="T9" fmla="*/ 10796 w 21593"/>
                    <a:gd name="T10" fmla="+- 0 10800 1"/>
                    <a:gd name="T11" fmla="*/ 10800 h 21599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593" h="21599">
                      <a:moveTo>
                        <a:pt x="1013" y="2491"/>
                      </a:moveTo>
                      <a:lnTo>
                        <a:pt x="1435" y="2970"/>
                      </a:lnTo>
                      <a:lnTo>
                        <a:pt x="1971" y="3178"/>
                      </a:lnTo>
                      <a:lnTo>
                        <a:pt x="2274" y="3353"/>
                      </a:lnTo>
                      <a:lnTo>
                        <a:pt x="2490" y="3503"/>
                      </a:lnTo>
                      <a:lnTo>
                        <a:pt x="2551" y="3227"/>
                      </a:lnTo>
                      <a:lnTo>
                        <a:pt x="2784" y="2950"/>
                      </a:lnTo>
                      <a:lnTo>
                        <a:pt x="2985" y="2886"/>
                      </a:lnTo>
                      <a:lnTo>
                        <a:pt x="3271" y="2886"/>
                      </a:lnTo>
                      <a:lnTo>
                        <a:pt x="3560" y="2950"/>
                      </a:lnTo>
                      <a:lnTo>
                        <a:pt x="3737" y="3332"/>
                      </a:lnTo>
                      <a:lnTo>
                        <a:pt x="3536" y="3607"/>
                      </a:lnTo>
                      <a:lnTo>
                        <a:pt x="3624" y="3966"/>
                      </a:lnTo>
                      <a:lnTo>
                        <a:pt x="3707" y="4570"/>
                      </a:lnTo>
                      <a:lnTo>
                        <a:pt x="3496" y="4495"/>
                      </a:lnTo>
                      <a:lnTo>
                        <a:pt x="3404" y="4207"/>
                      </a:lnTo>
                      <a:lnTo>
                        <a:pt x="3324" y="4026"/>
                      </a:lnTo>
                      <a:lnTo>
                        <a:pt x="3176" y="4504"/>
                      </a:lnTo>
                      <a:lnTo>
                        <a:pt x="2947" y="4650"/>
                      </a:lnTo>
                      <a:lnTo>
                        <a:pt x="2819" y="4618"/>
                      </a:lnTo>
                      <a:lnTo>
                        <a:pt x="2911" y="4130"/>
                      </a:lnTo>
                      <a:lnTo>
                        <a:pt x="2818" y="3982"/>
                      </a:lnTo>
                      <a:lnTo>
                        <a:pt x="2682" y="4226"/>
                      </a:lnTo>
                      <a:lnTo>
                        <a:pt x="2554" y="4544"/>
                      </a:lnTo>
                      <a:lnTo>
                        <a:pt x="2229" y="4734"/>
                      </a:lnTo>
                      <a:lnTo>
                        <a:pt x="2370" y="4257"/>
                      </a:lnTo>
                      <a:lnTo>
                        <a:pt x="2501" y="4056"/>
                      </a:lnTo>
                      <a:lnTo>
                        <a:pt x="2722" y="3619"/>
                      </a:lnTo>
                      <a:lnTo>
                        <a:pt x="2100" y="3702"/>
                      </a:lnTo>
                      <a:lnTo>
                        <a:pt x="1932" y="3861"/>
                      </a:lnTo>
                      <a:lnTo>
                        <a:pt x="1743" y="4021"/>
                      </a:lnTo>
                      <a:lnTo>
                        <a:pt x="1430" y="4149"/>
                      </a:lnTo>
                      <a:lnTo>
                        <a:pt x="1093" y="4457"/>
                      </a:lnTo>
                      <a:lnTo>
                        <a:pt x="393" y="4766"/>
                      </a:lnTo>
                      <a:lnTo>
                        <a:pt x="45" y="5149"/>
                      </a:lnTo>
                      <a:lnTo>
                        <a:pt x="0" y="5532"/>
                      </a:lnTo>
                      <a:lnTo>
                        <a:pt x="376" y="5360"/>
                      </a:lnTo>
                      <a:lnTo>
                        <a:pt x="731" y="5137"/>
                      </a:lnTo>
                      <a:lnTo>
                        <a:pt x="949" y="5009"/>
                      </a:lnTo>
                      <a:lnTo>
                        <a:pt x="1165" y="5040"/>
                      </a:lnTo>
                      <a:lnTo>
                        <a:pt x="1085" y="5476"/>
                      </a:lnTo>
                      <a:cubicBezTo>
                        <a:pt x="1035" y="5470"/>
                        <a:pt x="986" y="5470"/>
                        <a:pt x="937" y="5476"/>
                      </a:cubicBezTo>
                      <a:cubicBezTo>
                        <a:pt x="788" y="5495"/>
                        <a:pt x="642" y="5570"/>
                        <a:pt x="502" y="5700"/>
                      </a:cubicBezTo>
                      <a:cubicBezTo>
                        <a:pt x="440" y="5623"/>
                        <a:pt x="366" y="5708"/>
                        <a:pt x="346" y="5881"/>
                      </a:cubicBezTo>
                      <a:cubicBezTo>
                        <a:pt x="308" y="6197"/>
                        <a:pt x="442" y="6461"/>
                        <a:pt x="546" y="6273"/>
                      </a:cubicBezTo>
                      <a:lnTo>
                        <a:pt x="992" y="6083"/>
                      </a:lnTo>
                      <a:lnTo>
                        <a:pt x="1121" y="5955"/>
                      </a:lnTo>
                      <a:lnTo>
                        <a:pt x="1526" y="5689"/>
                      </a:lnTo>
                      <a:lnTo>
                        <a:pt x="1707" y="5531"/>
                      </a:lnTo>
                      <a:lnTo>
                        <a:pt x="1799" y="5913"/>
                      </a:lnTo>
                      <a:lnTo>
                        <a:pt x="2124" y="5913"/>
                      </a:lnTo>
                      <a:lnTo>
                        <a:pt x="2631" y="5657"/>
                      </a:lnTo>
                      <a:lnTo>
                        <a:pt x="3077" y="5657"/>
                      </a:lnTo>
                      <a:lnTo>
                        <a:pt x="3520" y="5753"/>
                      </a:lnTo>
                      <a:lnTo>
                        <a:pt x="3926" y="5529"/>
                      </a:lnTo>
                      <a:lnTo>
                        <a:pt x="4103" y="5434"/>
                      </a:lnTo>
                      <a:cubicBezTo>
                        <a:pt x="4167" y="5420"/>
                        <a:pt x="4231" y="5409"/>
                        <a:pt x="4296" y="5402"/>
                      </a:cubicBezTo>
                      <a:cubicBezTo>
                        <a:pt x="4436" y="5386"/>
                        <a:pt x="4577" y="5386"/>
                        <a:pt x="4718" y="5402"/>
                      </a:cubicBezTo>
                      <a:cubicBezTo>
                        <a:pt x="4786" y="5405"/>
                        <a:pt x="4854" y="5384"/>
                        <a:pt x="4919" y="5338"/>
                      </a:cubicBezTo>
                      <a:cubicBezTo>
                        <a:pt x="5022" y="5266"/>
                        <a:pt x="5118" y="5136"/>
                        <a:pt x="5200" y="4956"/>
                      </a:cubicBezTo>
                      <a:lnTo>
                        <a:pt x="5144" y="4384"/>
                      </a:lnTo>
                      <a:lnTo>
                        <a:pt x="4988" y="4320"/>
                      </a:lnTo>
                      <a:lnTo>
                        <a:pt x="4730" y="4224"/>
                      </a:lnTo>
                      <a:lnTo>
                        <a:pt x="4348" y="4065"/>
                      </a:lnTo>
                      <a:lnTo>
                        <a:pt x="4336" y="3586"/>
                      </a:lnTo>
                      <a:lnTo>
                        <a:pt x="4613" y="3311"/>
                      </a:lnTo>
                      <a:lnTo>
                        <a:pt x="4822" y="3555"/>
                      </a:lnTo>
                      <a:cubicBezTo>
                        <a:pt x="4914" y="3612"/>
                        <a:pt x="5007" y="3664"/>
                        <a:pt x="5100" y="3714"/>
                      </a:cubicBezTo>
                      <a:cubicBezTo>
                        <a:pt x="5208" y="3771"/>
                        <a:pt x="5316" y="3824"/>
                        <a:pt x="5425" y="3872"/>
                      </a:cubicBezTo>
                      <a:lnTo>
                        <a:pt x="5750" y="4520"/>
                      </a:lnTo>
                      <a:lnTo>
                        <a:pt x="5574" y="4646"/>
                      </a:lnTo>
                      <a:lnTo>
                        <a:pt x="5434" y="5091"/>
                      </a:lnTo>
                      <a:lnTo>
                        <a:pt x="5583" y="5281"/>
                      </a:lnTo>
                      <a:lnTo>
                        <a:pt x="5811" y="5057"/>
                      </a:lnTo>
                      <a:lnTo>
                        <a:pt x="6085" y="4898"/>
                      </a:lnTo>
                      <a:lnTo>
                        <a:pt x="6144" y="4082"/>
                      </a:lnTo>
                      <a:lnTo>
                        <a:pt x="6276" y="4274"/>
                      </a:lnTo>
                      <a:lnTo>
                        <a:pt x="6344" y="4761"/>
                      </a:lnTo>
                      <a:lnTo>
                        <a:pt x="6649" y="5015"/>
                      </a:lnTo>
                      <a:lnTo>
                        <a:pt x="6853" y="4840"/>
                      </a:lnTo>
                      <a:lnTo>
                        <a:pt x="6981" y="4586"/>
                      </a:lnTo>
                      <a:lnTo>
                        <a:pt x="6873" y="4398"/>
                      </a:lnTo>
                      <a:lnTo>
                        <a:pt x="6701" y="4262"/>
                      </a:lnTo>
                      <a:lnTo>
                        <a:pt x="6608" y="4041"/>
                      </a:lnTo>
                      <a:lnTo>
                        <a:pt x="6385" y="3880"/>
                      </a:lnTo>
                      <a:lnTo>
                        <a:pt x="6084" y="3638"/>
                      </a:lnTo>
                      <a:lnTo>
                        <a:pt x="6144" y="3353"/>
                      </a:lnTo>
                      <a:lnTo>
                        <a:pt x="6381" y="3566"/>
                      </a:lnTo>
                      <a:lnTo>
                        <a:pt x="6521" y="3079"/>
                      </a:lnTo>
                      <a:lnTo>
                        <a:pt x="6630" y="2802"/>
                      </a:lnTo>
                      <a:lnTo>
                        <a:pt x="6980" y="2802"/>
                      </a:lnTo>
                      <a:lnTo>
                        <a:pt x="7233" y="2866"/>
                      </a:lnTo>
                      <a:lnTo>
                        <a:pt x="7337" y="3111"/>
                      </a:lnTo>
                      <a:lnTo>
                        <a:pt x="7100" y="3237"/>
                      </a:lnTo>
                      <a:lnTo>
                        <a:pt x="6907" y="3110"/>
                      </a:lnTo>
                      <a:lnTo>
                        <a:pt x="6803" y="3333"/>
                      </a:lnTo>
                      <a:lnTo>
                        <a:pt x="6675" y="3545"/>
                      </a:lnTo>
                      <a:lnTo>
                        <a:pt x="6872" y="3843"/>
                      </a:lnTo>
                      <a:lnTo>
                        <a:pt x="7126" y="3875"/>
                      </a:lnTo>
                      <a:lnTo>
                        <a:pt x="7246" y="4224"/>
                      </a:lnTo>
                      <a:cubicBezTo>
                        <a:pt x="7177" y="4303"/>
                        <a:pt x="7137" y="4495"/>
                        <a:pt x="7150" y="4691"/>
                      </a:cubicBezTo>
                      <a:cubicBezTo>
                        <a:pt x="7162" y="4896"/>
                        <a:pt x="7228" y="5047"/>
                        <a:pt x="7306" y="5053"/>
                      </a:cubicBezTo>
                      <a:lnTo>
                        <a:pt x="7459" y="4830"/>
                      </a:lnTo>
                      <a:lnTo>
                        <a:pt x="7564" y="4425"/>
                      </a:lnTo>
                      <a:lnTo>
                        <a:pt x="7792" y="4521"/>
                      </a:lnTo>
                      <a:lnTo>
                        <a:pt x="7961" y="4743"/>
                      </a:lnTo>
                      <a:lnTo>
                        <a:pt x="8101" y="4839"/>
                      </a:lnTo>
                      <a:lnTo>
                        <a:pt x="8265" y="4892"/>
                      </a:lnTo>
                      <a:lnTo>
                        <a:pt x="8631" y="5488"/>
                      </a:lnTo>
                      <a:lnTo>
                        <a:pt x="9029" y="5806"/>
                      </a:lnTo>
                      <a:lnTo>
                        <a:pt x="9209" y="6059"/>
                      </a:lnTo>
                      <a:lnTo>
                        <a:pt x="9409" y="6107"/>
                      </a:lnTo>
                      <a:lnTo>
                        <a:pt x="9489" y="5576"/>
                      </a:lnTo>
                      <a:lnTo>
                        <a:pt x="9766" y="5544"/>
                      </a:lnTo>
                      <a:lnTo>
                        <a:pt x="9849" y="5290"/>
                      </a:lnTo>
                      <a:lnTo>
                        <a:pt x="9717" y="4887"/>
                      </a:lnTo>
                      <a:lnTo>
                        <a:pt x="9568" y="4951"/>
                      </a:lnTo>
                      <a:lnTo>
                        <a:pt x="9311" y="5045"/>
                      </a:lnTo>
                      <a:lnTo>
                        <a:pt x="9098" y="5024"/>
                      </a:lnTo>
                      <a:lnTo>
                        <a:pt x="8917" y="4898"/>
                      </a:lnTo>
                      <a:cubicBezTo>
                        <a:pt x="8954" y="4793"/>
                        <a:pt x="8991" y="4687"/>
                        <a:pt x="9026" y="4578"/>
                      </a:cubicBezTo>
                      <a:cubicBezTo>
                        <a:pt x="9066" y="4454"/>
                        <a:pt x="9104" y="4327"/>
                        <a:pt x="9142" y="4197"/>
                      </a:cubicBezTo>
                      <a:lnTo>
                        <a:pt x="9069" y="3879"/>
                      </a:lnTo>
                      <a:lnTo>
                        <a:pt x="8687" y="3730"/>
                      </a:lnTo>
                      <a:lnTo>
                        <a:pt x="8531" y="3634"/>
                      </a:lnTo>
                      <a:lnTo>
                        <a:pt x="8149" y="3389"/>
                      </a:lnTo>
                      <a:lnTo>
                        <a:pt x="8113" y="3104"/>
                      </a:lnTo>
                      <a:lnTo>
                        <a:pt x="8411" y="3042"/>
                      </a:lnTo>
                      <a:lnTo>
                        <a:pt x="8676" y="3106"/>
                      </a:lnTo>
                      <a:lnTo>
                        <a:pt x="8949" y="3455"/>
                      </a:lnTo>
                      <a:lnTo>
                        <a:pt x="9375" y="4222"/>
                      </a:lnTo>
                      <a:lnTo>
                        <a:pt x="9675" y="4285"/>
                      </a:lnTo>
                      <a:lnTo>
                        <a:pt x="9884" y="4285"/>
                      </a:lnTo>
                      <a:lnTo>
                        <a:pt x="10080" y="4832"/>
                      </a:lnTo>
                      <a:lnTo>
                        <a:pt x="10216" y="4706"/>
                      </a:lnTo>
                      <a:lnTo>
                        <a:pt x="10492" y="4779"/>
                      </a:lnTo>
                      <a:lnTo>
                        <a:pt x="10683" y="5162"/>
                      </a:lnTo>
                      <a:lnTo>
                        <a:pt x="10935" y="5384"/>
                      </a:lnTo>
                      <a:lnTo>
                        <a:pt x="11114" y="5447"/>
                      </a:lnTo>
                      <a:lnTo>
                        <a:pt x="11323" y="5873"/>
                      </a:lnTo>
                      <a:lnTo>
                        <a:pt x="11520" y="5873"/>
                      </a:lnTo>
                      <a:lnTo>
                        <a:pt x="11653" y="5841"/>
                      </a:lnTo>
                      <a:lnTo>
                        <a:pt x="11890" y="5914"/>
                      </a:lnTo>
                      <a:lnTo>
                        <a:pt x="12123" y="6695"/>
                      </a:lnTo>
                      <a:lnTo>
                        <a:pt x="12388" y="7236"/>
                      </a:lnTo>
                      <a:lnTo>
                        <a:pt x="12553" y="7619"/>
                      </a:lnTo>
                      <a:lnTo>
                        <a:pt x="12709" y="8002"/>
                      </a:lnTo>
                      <a:lnTo>
                        <a:pt x="12790" y="8705"/>
                      </a:lnTo>
                      <a:lnTo>
                        <a:pt x="12882" y="9024"/>
                      </a:lnTo>
                      <a:lnTo>
                        <a:pt x="13112" y="9567"/>
                      </a:lnTo>
                      <a:lnTo>
                        <a:pt x="13268" y="9693"/>
                      </a:lnTo>
                      <a:lnTo>
                        <a:pt x="13405" y="9693"/>
                      </a:lnTo>
                      <a:lnTo>
                        <a:pt x="13779" y="9981"/>
                      </a:lnTo>
                      <a:lnTo>
                        <a:pt x="13935" y="10139"/>
                      </a:lnTo>
                      <a:lnTo>
                        <a:pt x="14270" y="10578"/>
                      </a:lnTo>
                      <a:lnTo>
                        <a:pt x="14591" y="11014"/>
                      </a:lnTo>
                      <a:lnTo>
                        <a:pt x="14812" y="11512"/>
                      </a:lnTo>
                      <a:lnTo>
                        <a:pt x="14949" y="11480"/>
                      </a:lnTo>
                      <a:lnTo>
                        <a:pt x="14969" y="10586"/>
                      </a:lnTo>
                      <a:lnTo>
                        <a:pt x="15295" y="10203"/>
                      </a:lnTo>
                      <a:lnTo>
                        <a:pt x="15407" y="10628"/>
                      </a:lnTo>
                      <a:lnTo>
                        <a:pt x="15234" y="11180"/>
                      </a:lnTo>
                      <a:lnTo>
                        <a:pt x="15387" y="11532"/>
                      </a:lnTo>
                      <a:lnTo>
                        <a:pt x="15652" y="11904"/>
                      </a:lnTo>
                      <a:cubicBezTo>
                        <a:pt x="15731" y="11974"/>
                        <a:pt x="15814" y="12006"/>
                        <a:pt x="15897" y="12000"/>
                      </a:cubicBezTo>
                      <a:cubicBezTo>
                        <a:pt x="15967" y="11995"/>
                        <a:pt x="16036" y="11962"/>
                        <a:pt x="16102" y="11904"/>
                      </a:cubicBezTo>
                      <a:lnTo>
                        <a:pt x="16030" y="11267"/>
                      </a:lnTo>
                      <a:lnTo>
                        <a:pt x="15790" y="10958"/>
                      </a:lnTo>
                      <a:lnTo>
                        <a:pt x="15765" y="10396"/>
                      </a:lnTo>
                      <a:lnTo>
                        <a:pt x="15966" y="10333"/>
                      </a:lnTo>
                      <a:lnTo>
                        <a:pt x="16135" y="10651"/>
                      </a:lnTo>
                      <a:lnTo>
                        <a:pt x="16255" y="10968"/>
                      </a:lnTo>
                      <a:lnTo>
                        <a:pt x="16472" y="11457"/>
                      </a:lnTo>
                      <a:cubicBezTo>
                        <a:pt x="16523" y="11519"/>
                        <a:pt x="16575" y="11572"/>
                        <a:pt x="16628" y="11617"/>
                      </a:cubicBezTo>
                      <a:cubicBezTo>
                        <a:pt x="16771" y="11737"/>
                        <a:pt x="16919" y="11795"/>
                        <a:pt x="17066" y="11871"/>
                      </a:cubicBezTo>
                      <a:cubicBezTo>
                        <a:pt x="17166" y="11922"/>
                        <a:pt x="17265" y="11982"/>
                        <a:pt x="17363" y="12049"/>
                      </a:cubicBezTo>
                      <a:lnTo>
                        <a:pt x="17637" y="12677"/>
                      </a:lnTo>
                      <a:lnTo>
                        <a:pt x="17869" y="12634"/>
                      </a:lnTo>
                      <a:lnTo>
                        <a:pt x="17889" y="12336"/>
                      </a:lnTo>
                      <a:cubicBezTo>
                        <a:pt x="17862" y="12151"/>
                        <a:pt x="17814" y="11992"/>
                        <a:pt x="17752" y="11880"/>
                      </a:cubicBezTo>
                      <a:cubicBezTo>
                        <a:pt x="17688" y="11766"/>
                        <a:pt x="17613" y="11707"/>
                        <a:pt x="17536" y="11711"/>
                      </a:cubicBezTo>
                      <a:lnTo>
                        <a:pt x="17416" y="11243"/>
                      </a:lnTo>
                      <a:lnTo>
                        <a:pt x="17609" y="11252"/>
                      </a:lnTo>
                      <a:lnTo>
                        <a:pt x="17732" y="11061"/>
                      </a:lnTo>
                      <a:lnTo>
                        <a:pt x="17557" y="10447"/>
                      </a:lnTo>
                      <a:lnTo>
                        <a:pt x="17388" y="10023"/>
                      </a:lnTo>
                      <a:lnTo>
                        <a:pt x="17773" y="10566"/>
                      </a:lnTo>
                      <a:lnTo>
                        <a:pt x="17990" y="10906"/>
                      </a:lnTo>
                      <a:lnTo>
                        <a:pt x="18252" y="11256"/>
                      </a:lnTo>
                      <a:lnTo>
                        <a:pt x="18660" y="11987"/>
                      </a:lnTo>
                      <a:lnTo>
                        <a:pt x="18889" y="12497"/>
                      </a:lnTo>
                      <a:lnTo>
                        <a:pt x="19094" y="13071"/>
                      </a:lnTo>
                      <a:lnTo>
                        <a:pt x="19367" y="13518"/>
                      </a:lnTo>
                      <a:lnTo>
                        <a:pt x="19583" y="13931"/>
                      </a:lnTo>
                      <a:lnTo>
                        <a:pt x="19848" y="14409"/>
                      </a:lnTo>
                      <a:lnTo>
                        <a:pt x="19993" y="14791"/>
                      </a:lnTo>
                      <a:lnTo>
                        <a:pt x="20073" y="15089"/>
                      </a:lnTo>
                      <a:cubicBezTo>
                        <a:pt x="20093" y="15145"/>
                        <a:pt x="20112" y="15201"/>
                        <a:pt x="20131" y="15258"/>
                      </a:cubicBezTo>
                      <a:cubicBezTo>
                        <a:pt x="20151" y="15314"/>
                        <a:pt x="20170" y="15370"/>
                        <a:pt x="20190" y="15427"/>
                      </a:cubicBezTo>
                      <a:lnTo>
                        <a:pt x="20402" y="15850"/>
                      </a:lnTo>
                      <a:lnTo>
                        <a:pt x="20474" y="16327"/>
                      </a:lnTo>
                      <a:lnTo>
                        <a:pt x="20514" y="16720"/>
                      </a:lnTo>
                      <a:lnTo>
                        <a:pt x="20735" y="17241"/>
                      </a:lnTo>
                      <a:lnTo>
                        <a:pt x="20807" y="17655"/>
                      </a:lnTo>
                      <a:cubicBezTo>
                        <a:pt x="20819" y="17786"/>
                        <a:pt x="20832" y="17917"/>
                        <a:pt x="20844" y="18049"/>
                      </a:cubicBezTo>
                      <a:cubicBezTo>
                        <a:pt x="20856" y="18180"/>
                        <a:pt x="20868" y="18311"/>
                        <a:pt x="20880" y="18442"/>
                      </a:cubicBezTo>
                      <a:lnTo>
                        <a:pt x="20960" y="19006"/>
                      </a:lnTo>
                      <a:lnTo>
                        <a:pt x="21117" y="19677"/>
                      </a:lnTo>
                      <a:lnTo>
                        <a:pt x="21246" y="20208"/>
                      </a:lnTo>
                      <a:lnTo>
                        <a:pt x="21398" y="20547"/>
                      </a:lnTo>
                      <a:lnTo>
                        <a:pt x="21338" y="21131"/>
                      </a:lnTo>
                      <a:lnTo>
                        <a:pt x="21382" y="21599"/>
                      </a:lnTo>
                      <a:lnTo>
                        <a:pt x="21546" y="21599"/>
                      </a:lnTo>
                      <a:cubicBezTo>
                        <a:pt x="21562" y="21486"/>
                        <a:pt x="21574" y="21369"/>
                        <a:pt x="21582" y="21251"/>
                      </a:cubicBezTo>
                      <a:cubicBezTo>
                        <a:pt x="21600" y="20975"/>
                        <a:pt x="21596" y="20692"/>
                        <a:pt x="21570" y="20420"/>
                      </a:cubicBezTo>
                      <a:lnTo>
                        <a:pt x="21322" y="19879"/>
                      </a:lnTo>
                      <a:lnTo>
                        <a:pt x="21226" y="19433"/>
                      </a:lnTo>
                      <a:lnTo>
                        <a:pt x="21166" y="18957"/>
                      </a:lnTo>
                      <a:lnTo>
                        <a:pt x="21074" y="18192"/>
                      </a:lnTo>
                      <a:lnTo>
                        <a:pt x="20935" y="17256"/>
                      </a:lnTo>
                      <a:lnTo>
                        <a:pt x="20826" y="16620"/>
                      </a:lnTo>
                      <a:lnTo>
                        <a:pt x="20634" y="15983"/>
                      </a:lnTo>
                      <a:lnTo>
                        <a:pt x="20326" y="15345"/>
                      </a:lnTo>
                      <a:lnTo>
                        <a:pt x="19647" y="13667"/>
                      </a:lnTo>
                      <a:lnTo>
                        <a:pt x="19264" y="12797"/>
                      </a:lnTo>
                      <a:lnTo>
                        <a:pt x="19093" y="12386"/>
                      </a:lnTo>
                      <a:lnTo>
                        <a:pt x="18852" y="11716"/>
                      </a:lnTo>
                      <a:lnTo>
                        <a:pt x="18687" y="11099"/>
                      </a:lnTo>
                      <a:lnTo>
                        <a:pt x="18415" y="10877"/>
                      </a:lnTo>
                      <a:lnTo>
                        <a:pt x="18139" y="10684"/>
                      </a:lnTo>
                      <a:lnTo>
                        <a:pt x="17889" y="10365"/>
                      </a:lnTo>
                      <a:lnTo>
                        <a:pt x="17567" y="9822"/>
                      </a:lnTo>
                      <a:cubicBezTo>
                        <a:pt x="17455" y="10011"/>
                        <a:pt x="17321" y="9691"/>
                        <a:pt x="17379" y="9377"/>
                      </a:cubicBezTo>
                      <a:cubicBezTo>
                        <a:pt x="17420" y="9160"/>
                        <a:pt x="17534" y="9142"/>
                        <a:pt x="17584" y="9345"/>
                      </a:cubicBezTo>
                      <a:lnTo>
                        <a:pt x="17226" y="8676"/>
                      </a:lnTo>
                      <a:lnTo>
                        <a:pt x="16956" y="8495"/>
                      </a:lnTo>
                      <a:lnTo>
                        <a:pt x="16213" y="7984"/>
                      </a:lnTo>
                      <a:lnTo>
                        <a:pt x="16024" y="7984"/>
                      </a:lnTo>
                      <a:lnTo>
                        <a:pt x="15614" y="7633"/>
                      </a:lnTo>
                      <a:lnTo>
                        <a:pt x="15469" y="7218"/>
                      </a:lnTo>
                      <a:lnTo>
                        <a:pt x="15388" y="6941"/>
                      </a:lnTo>
                      <a:lnTo>
                        <a:pt x="14882" y="6497"/>
                      </a:lnTo>
                      <a:lnTo>
                        <a:pt x="14685" y="6220"/>
                      </a:lnTo>
                      <a:lnTo>
                        <a:pt x="14697" y="5362"/>
                      </a:lnTo>
                      <a:lnTo>
                        <a:pt x="14468" y="4894"/>
                      </a:lnTo>
                      <a:lnTo>
                        <a:pt x="13869" y="2688"/>
                      </a:lnTo>
                      <a:cubicBezTo>
                        <a:pt x="11750" y="906"/>
                        <a:pt x="9540" y="-1"/>
                        <a:pt x="7317" y="0"/>
                      </a:cubicBezTo>
                      <a:cubicBezTo>
                        <a:pt x="5181" y="1"/>
                        <a:pt x="3056" y="840"/>
                        <a:pt x="1013" y="24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2" name="îSľîḋe">
                  <a:extLst>
                    <a:ext uri="{FF2B5EF4-FFF2-40B4-BE49-F238E27FC236}">
                      <a16:creationId xmlns:a16="http://schemas.microsoft.com/office/drawing/2014/main" id="{E3D09629-D5CD-4170-9275-076E8286E810}"/>
                    </a:ext>
                  </a:extLst>
                </p:cNvPr>
                <p:cNvSpPr/>
                <p:nvPr/>
              </p:nvSpPr>
              <p:spPr bwMode="auto">
                <a:xfrm>
                  <a:off x="5395703" y="2684674"/>
                  <a:ext cx="720541" cy="24329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379" y="6238"/>
                      </a:moveTo>
                      <a:lnTo>
                        <a:pt x="7995" y="6530"/>
                      </a:lnTo>
                      <a:lnTo>
                        <a:pt x="7560" y="7153"/>
                      </a:lnTo>
                      <a:lnTo>
                        <a:pt x="7120" y="7107"/>
                      </a:lnTo>
                      <a:lnTo>
                        <a:pt x="6891" y="6674"/>
                      </a:lnTo>
                      <a:lnTo>
                        <a:pt x="6992" y="6089"/>
                      </a:lnTo>
                      <a:lnTo>
                        <a:pt x="6649" y="5551"/>
                      </a:lnTo>
                      <a:cubicBezTo>
                        <a:pt x="6481" y="5560"/>
                        <a:pt x="6313" y="5570"/>
                        <a:pt x="6145" y="5581"/>
                      </a:cubicBezTo>
                      <a:cubicBezTo>
                        <a:pt x="5755" y="5605"/>
                        <a:pt x="5365" y="5632"/>
                        <a:pt x="4975" y="5662"/>
                      </a:cubicBezTo>
                      <a:lnTo>
                        <a:pt x="4333" y="6028"/>
                      </a:lnTo>
                      <a:lnTo>
                        <a:pt x="3152" y="6612"/>
                      </a:lnTo>
                      <a:lnTo>
                        <a:pt x="2487" y="7194"/>
                      </a:lnTo>
                      <a:lnTo>
                        <a:pt x="1504" y="8144"/>
                      </a:lnTo>
                      <a:cubicBezTo>
                        <a:pt x="1455" y="8489"/>
                        <a:pt x="1389" y="8810"/>
                        <a:pt x="1307" y="9094"/>
                      </a:cubicBezTo>
                      <a:cubicBezTo>
                        <a:pt x="1132" y="9706"/>
                        <a:pt x="894" y="10132"/>
                        <a:pt x="629" y="10307"/>
                      </a:cubicBezTo>
                      <a:lnTo>
                        <a:pt x="46" y="11038"/>
                      </a:lnTo>
                      <a:lnTo>
                        <a:pt x="0" y="12031"/>
                      </a:lnTo>
                      <a:lnTo>
                        <a:pt x="541" y="12079"/>
                      </a:lnTo>
                      <a:lnTo>
                        <a:pt x="864" y="12226"/>
                      </a:lnTo>
                      <a:cubicBezTo>
                        <a:pt x="946" y="12616"/>
                        <a:pt x="1066" y="12922"/>
                        <a:pt x="1209" y="13102"/>
                      </a:cubicBezTo>
                      <a:cubicBezTo>
                        <a:pt x="1377" y="13316"/>
                        <a:pt x="1566" y="13340"/>
                        <a:pt x="1740" y="13173"/>
                      </a:cubicBezTo>
                      <a:lnTo>
                        <a:pt x="2193" y="13099"/>
                      </a:lnTo>
                      <a:lnTo>
                        <a:pt x="2365" y="13757"/>
                      </a:lnTo>
                      <a:lnTo>
                        <a:pt x="2077" y="14391"/>
                      </a:lnTo>
                      <a:lnTo>
                        <a:pt x="2299" y="15926"/>
                      </a:lnTo>
                      <a:lnTo>
                        <a:pt x="2650" y="16072"/>
                      </a:lnTo>
                      <a:lnTo>
                        <a:pt x="2749" y="17144"/>
                      </a:lnTo>
                      <a:lnTo>
                        <a:pt x="2659" y="18286"/>
                      </a:lnTo>
                      <a:lnTo>
                        <a:pt x="2877" y="19733"/>
                      </a:lnTo>
                      <a:lnTo>
                        <a:pt x="3132" y="20485"/>
                      </a:lnTo>
                      <a:lnTo>
                        <a:pt x="3764" y="21067"/>
                      </a:lnTo>
                      <a:lnTo>
                        <a:pt x="4084" y="20628"/>
                      </a:lnTo>
                      <a:lnTo>
                        <a:pt x="4749" y="20117"/>
                      </a:lnTo>
                      <a:lnTo>
                        <a:pt x="5250" y="20190"/>
                      </a:lnTo>
                      <a:lnTo>
                        <a:pt x="6180" y="20531"/>
                      </a:lnTo>
                      <a:lnTo>
                        <a:pt x="6560" y="20656"/>
                      </a:lnTo>
                      <a:lnTo>
                        <a:pt x="6921" y="21067"/>
                      </a:lnTo>
                      <a:lnTo>
                        <a:pt x="7208" y="21600"/>
                      </a:lnTo>
                      <a:lnTo>
                        <a:pt x="7792" y="21454"/>
                      </a:lnTo>
                      <a:lnTo>
                        <a:pt x="7824" y="20650"/>
                      </a:lnTo>
                      <a:lnTo>
                        <a:pt x="7340" y="20580"/>
                      </a:lnTo>
                      <a:lnTo>
                        <a:pt x="7662" y="19508"/>
                      </a:lnTo>
                      <a:lnTo>
                        <a:pt x="8293" y="20166"/>
                      </a:lnTo>
                      <a:cubicBezTo>
                        <a:pt x="8384" y="20331"/>
                        <a:pt x="8483" y="20453"/>
                        <a:pt x="8587" y="20528"/>
                      </a:cubicBezTo>
                      <a:cubicBezTo>
                        <a:pt x="8747" y="20643"/>
                        <a:pt x="8913" y="20643"/>
                        <a:pt x="9072" y="20528"/>
                      </a:cubicBezTo>
                      <a:lnTo>
                        <a:pt x="9318" y="20312"/>
                      </a:lnTo>
                      <a:lnTo>
                        <a:pt x="9631" y="19873"/>
                      </a:lnTo>
                      <a:lnTo>
                        <a:pt x="10223" y="19508"/>
                      </a:lnTo>
                      <a:lnTo>
                        <a:pt x="10815" y="20019"/>
                      </a:lnTo>
                      <a:lnTo>
                        <a:pt x="11054" y="20799"/>
                      </a:lnTo>
                      <a:lnTo>
                        <a:pt x="11818" y="20921"/>
                      </a:lnTo>
                      <a:lnTo>
                        <a:pt x="12181" y="20342"/>
                      </a:lnTo>
                      <a:lnTo>
                        <a:pt x="12468" y="20927"/>
                      </a:lnTo>
                      <a:lnTo>
                        <a:pt x="12830" y="20975"/>
                      </a:lnTo>
                      <a:lnTo>
                        <a:pt x="13092" y="19666"/>
                      </a:lnTo>
                      <a:lnTo>
                        <a:pt x="13362" y="18868"/>
                      </a:lnTo>
                      <a:lnTo>
                        <a:pt x="13822" y="18649"/>
                      </a:lnTo>
                      <a:lnTo>
                        <a:pt x="14421" y="18161"/>
                      </a:lnTo>
                      <a:lnTo>
                        <a:pt x="14635" y="17723"/>
                      </a:lnTo>
                      <a:lnTo>
                        <a:pt x="14972" y="16654"/>
                      </a:lnTo>
                      <a:lnTo>
                        <a:pt x="15243" y="15630"/>
                      </a:lnTo>
                      <a:lnTo>
                        <a:pt x="15317" y="14632"/>
                      </a:lnTo>
                      <a:lnTo>
                        <a:pt x="15317" y="13974"/>
                      </a:lnTo>
                      <a:lnTo>
                        <a:pt x="15122" y="13541"/>
                      </a:lnTo>
                      <a:lnTo>
                        <a:pt x="15023" y="12765"/>
                      </a:lnTo>
                      <a:lnTo>
                        <a:pt x="15220" y="12329"/>
                      </a:lnTo>
                      <a:cubicBezTo>
                        <a:pt x="15322" y="12146"/>
                        <a:pt x="15417" y="11934"/>
                        <a:pt x="15505" y="11695"/>
                      </a:cubicBezTo>
                      <a:cubicBezTo>
                        <a:pt x="15576" y="11501"/>
                        <a:pt x="15642" y="11290"/>
                        <a:pt x="15702" y="11065"/>
                      </a:cubicBezTo>
                      <a:lnTo>
                        <a:pt x="16105" y="11650"/>
                      </a:lnTo>
                      <a:lnTo>
                        <a:pt x="16400" y="11650"/>
                      </a:lnTo>
                      <a:cubicBezTo>
                        <a:pt x="16502" y="11466"/>
                        <a:pt x="16618" y="11366"/>
                        <a:pt x="16738" y="11357"/>
                      </a:cubicBezTo>
                      <a:cubicBezTo>
                        <a:pt x="16830" y="11351"/>
                        <a:pt x="16922" y="11401"/>
                        <a:pt x="17008" y="11504"/>
                      </a:cubicBezTo>
                      <a:lnTo>
                        <a:pt x="17484" y="11309"/>
                      </a:lnTo>
                      <a:lnTo>
                        <a:pt x="17747" y="10946"/>
                      </a:lnTo>
                      <a:lnTo>
                        <a:pt x="18258" y="9850"/>
                      </a:lnTo>
                      <a:lnTo>
                        <a:pt x="18331" y="8900"/>
                      </a:lnTo>
                      <a:lnTo>
                        <a:pt x="18809" y="8948"/>
                      </a:lnTo>
                      <a:lnTo>
                        <a:pt x="19047" y="8656"/>
                      </a:lnTo>
                      <a:cubicBezTo>
                        <a:pt x="19050" y="8433"/>
                        <a:pt x="19053" y="8209"/>
                        <a:pt x="19055" y="7986"/>
                      </a:cubicBezTo>
                      <a:cubicBezTo>
                        <a:pt x="19058" y="7763"/>
                        <a:pt x="19061" y="7539"/>
                        <a:pt x="19064" y="7316"/>
                      </a:cubicBezTo>
                      <a:lnTo>
                        <a:pt x="18843" y="6369"/>
                      </a:lnTo>
                      <a:lnTo>
                        <a:pt x="19370" y="6734"/>
                      </a:lnTo>
                      <a:lnTo>
                        <a:pt x="19354" y="7971"/>
                      </a:lnTo>
                      <a:lnTo>
                        <a:pt x="19748" y="7270"/>
                      </a:lnTo>
                      <a:lnTo>
                        <a:pt x="19994" y="6177"/>
                      </a:lnTo>
                      <a:lnTo>
                        <a:pt x="19796" y="5038"/>
                      </a:lnTo>
                      <a:lnTo>
                        <a:pt x="19566" y="4780"/>
                      </a:lnTo>
                      <a:lnTo>
                        <a:pt x="19089" y="4814"/>
                      </a:lnTo>
                      <a:lnTo>
                        <a:pt x="18801" y="4814"/>
                      </a:lnTo>
                      <a:lnTo>
                        <a:pt x="18440" y="4302"/>
                      </a:lnTo>
                      <a:lnTo>
                        <a:pt x="18341" y="3642"/>
                      </a:lnTo>
                      <a:lnTo>
                        <a:pt x="18465" y="2828"/>
                      </a:lnTo>
                      <a:lnTo>
                        <a:pt x="18826" y="2609"/>
                      </a:lnTo>
                      <a:lnTo>
                        <a:pt x="19358" y="4031"/>
                      </a:lnTo>
                      <a:lnTo>
                        <a:pt x="20032" y="4620"/>
                      </a:lnTo>
                      <a:lnTo>
                        <a:pt x="20179" y="3499"/>
                      </a:lnTo>
                      <a:lnTo>
                        <a:pt x="19850" y="3134"/>
                      </a:lnTo>
                      <a:lnTo>
                        <a:pt x="19685" y="2184"/>
                      </a:lnTo>
                      <a:lnTo>
                        <a:pt x="19808" y="1436"/>
                      </a:lnTo>
                      <a:lnTo>
                        <a:pt x="20233" y="2139"/>
                      </a:lnTo>
                      <a:cubicBezTo>
                        <a:pt x="20292" y="2251"/>
                        <a:pt x="20351" y="2363"/>
                        <a:pt x="20410" y="2475"/>
                      </a:cubicBezTo>
                      <a:cubicBezTo>
                        <a:pt x="20469" y="2587"/>
                        <a:pt x="20528" y="2699"/>
                        <a:pt x="20587" y="2811"/>
                      </a:cubicBezTo>
                      <a:lnTo>
                        <a:pt x="20619" y="4752"/>
                      </a:lnTo>
                      <a:lnTo>
                        <a:pt x="21029" y="5166"/>
                      </a:lnTo>
                      <a:lnTo>
                        <a:pt x="21316" y="5236"/>
                      </a:lnTo>
                      <a:lnTo>
                        <a:pt x="21341" y="3823"/>
                      </a:lnTo>
                      <a:lnTo>
                        <a:pt x="21046" y="3360"/>
                      </a:lnTo>
                      <a:lnTo>
                        <a:pt x="20691" y="2065"/>
                      </a:lnTo>
                      <a:lnTo>
                        <a:pt x="21255" y="2361"/>
                      </a:lnTo>
                      <a:lnTo>
                        <a:pt x="21600" y="2068"/>
                      </a:lnTo>
                      <a:lnTo>
                        <a:pt x="21551" y="540"/>
                      </a:lnTo>
                      <a:cubicBezTo>
                        <a:pt x="21437" y="404"/>
                        <a:pt x="21318" y="308"/>
                        <a:pt x="21197" y="254"/>
                      </a:cubicBezTo>
                      <a:cubicBezTo>
                        <a:pt x="21003" y="167"/>
                        <a:pt x="20805" y="188"/>
                        <a:pt x="20613" y="315"/>
                      </a:cubicBezTo>
                      <a:lnTo>
                        <a:pt x="20226" y="171"/>
                      </a:lnTo>
                      <a:lnTo>
                        <a:pt x="19939" y="317"/>
                      </a:lnTo>
                      <a:lnTo>
                        <a:pt x="19442" y="0"/>
                      </a:lnTo>
                      <a:lnTo>
                        <a:pt x="19112" y="72"/>
                      </a:lnTo>
                      <a:lnTo>
                        <a:pt x="19088" y="998"/>
                      </a:lnTo>
                      <a:lnTo>
                        <a:pt x="19211" y="1966"/>
                      </a:lnTo>
                      <a:lnTo>
                        <a:pt x="18811" y="1726"/>
                      </a:lnTo>
                      <a:lnTo>
                        <a:pt x="18638" y="413"/>
                      </a:lnTo>
                      <a:lnTo>
                        <a:pt x="18054" y="413"/>
                      </a:lnTo>
                      <a:lnTo>
                        <a:pt x="17760" y="416"/>
                      </a:lnTo>
                      <a:lnTo>
                        <a:pt x="16847" y="977"/>
                      </a:lnTo>
                      <a:lnTo>
                        <a:pt x="16016" y="1586"/>
                      </a:lnTo>
                      <a:lnTo>
                        <a:pt x="15795" y="1805"/>
                      </a:lnTo>
                      <a:lnTo>
                        <a:pt x="15803" y="3084"/>
                      </a:lnTo>
                      <a:lnTo>
                        <a:pt x="16370" y="2889"/>
                      </a:lnTo>
                      <a:lnTo>
                        <a:pt x="16831" y="2378"/>
                      </a:lnTo>
                      <a:lnTo>
                        <a:pt x="17250" y="2012"/>
                      </a:lnTo>
                      <a:lnTo>
                        <a:pt x="17789" y="1866"/>
                      </a:lnTo>
                      <a:lnTo>
                        <a:pt x="17854" y="2932"/>
                      </a:lnTo>
                      <a:lnTo>
                        <a:pt x="17247" y="3298"/>
                      </a:lnTo>
                      <a:lnTo>
                        <a:pt x="16886" y="3663"/>
                      </a:lnTo>
                      <a:lnTo>
                        <a:pt x="16443" y="3736"/>
                      </a:lnTo>
                      <a:lnTo>
                        <a:pt x="16115" y="4102"/>
                      </a:lnTo>
                      <a:lnTo>
                        <a:pt x="16017" y="5098"/>
                      </a:lnTo>
                      <a:lnTo>
                        <a:pt x="16017" y="6776"/>
                      </a:lnTo>
                      <a:lnTo>
                        <a:pt x="15943" y="7653"/>
                      </a:lnTo>
                      <a:lnTo>
                        <a:pt x="15853" y="8454"/>
                      </a:lnTo>
                      <a:lnTo>
                        <a:pt x="15853" y="9425"/>
                      </a:lnTo>
                      <a:lnTo>
                        <a:pt x="15577" y="10537"/>
                      </a:lnTo>
                      <a:lnTo>
                        <a:pt x="15641" y="8643"/>
                      </a:lnTo>
                      <a:lnTo>
                        <a:pt x="15321" y="8280"/>
                      </a:lnTo>
                      <a:lnTo>
                        <a:pt x="15076" y="7918"/>
                      </a:lnTo>
                      <a:lnTo>
                        <a:pt x="15389" y="6703"/>
                      </a:lnTo>
                      <a:lnTo>
                        <a:pt x="15389" y="5853"/>
                      </a:lnTo>
                      <a:lnTo>
                        <a:pt x="14947" y="5198"/>
                      </a:lnTo>
                      <a:lnTo>
                        <a:pt x="14733" y="5125"/>
                      </a:lnTo>
                      <a:lnTo>
                        <a:pt x="14486" y="5052"/>
                      </a:lnTo>
                      <a:lnTo>
                        <a:pt x="14248" y="4982"/>
                      </a:lnTo>
                      <a:lnTo>
                        <a:pt x="13362" y="5055"/>
                      </a:lnTo>
                      <a:lnTo>
                        <a:pt x="13101" y="5956"/>
                      </a:lnTo>
                      <a:lnTo>
                        <a:pt x="12763" y="6395"/>
                      </a:lnTo>
                      <a:lnTo>
                        <a:pt x="12180" y="6809"/>
                      </a:lnTo>
                      <a:lnTo>
                        <a:pt x="11062" y="6809"/>
                      </a:lnTo>
                      <a:lnTo>
                        <a:pt x="10698" y="6048"/>
                      </a:lnTo>
                      <a:lnTo>
                        <a:pt x="10017" y="5685"/>
                      </a:lnTo>
                      <a:lnTo>
                        <a:pt x="9630" y="5685"/>
                      </a:lnTo>
                      <a:lnTo>
                        <a:pt x="9245" y="5831"/>
                      </a:lnTo>
                      <a:lnTo>
                        <a:pt x="9033" y="6334"/>
                      </a:lnTo>
                      <a:lnTo>
                        <a:pt x="8960" y="7062"/>
                      </a:lnTo>
                      <a:lnTo>
                        <a:pt x="8525" y="7281"/>
                      </a:lnTo>
                      <a:lnTo>
                        <a:pt x="8156" y="7281"/>
                      </a:lnTo>
                      <a:lnTo>
                        <a:pt x="8379" y="6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3" name="ïşliḍé">
                  <a:extLst>
                    <a:ext uri="{FF2B5EF4-FFF2-40B4-BE49-F238E27FC236}">
                      <a16:creationId xmlns:a16="http://schemas.microsoft.com/office/drawing/2014/main" id="{F2E3D74F-4456-4338-AC34-E539BCED84E2}"/>
                    </a:ext>
                  </a:extLst>
                </p:cNvPr>
                <p:cNvSpPr/>
                <p:nvPr/>
              </p:nvSpPr>
              <p:spPr bwMode="auto">
                <a:xfrm>
                  <a:off x="6124236" y="2686864"/>
                  <a:ext cx="115911" cy="5493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934" y="952"/>
                      </a:moveTo>
                      <a:lnTo>
                        <a:pt x="10370" y="641"/>
                      </a:lnTo>
                      <a:lnTo>
                        <a:pt x="12234" y="2097"/>
                      </a:lnTo>
                      <a:lnTo>
                        <a:pt x="15066" y="3160"/>
                      </a:lnTo>
                      <a:lnTo>
                        <a:pt x="16147" y="6695"/>
                      </a:lnTo>
                      <a:lnTo>
                        <a:pt x="18442" y="8314"/>
                      </a:lnTo>
                      <a:lnTo>
                        <a:pt x="20794" y="8853"/>
                      </a:lnTo>
                      <a:lnTo>
                        <a:pt x="21600" y="11834"/>
                      </a:lnTo>
                      <a:lnTo>
                        <a:pt x="19458" y="12360"/>
                      </a:lnTo>
                      <a:cubicBezTo>
                        <a:pt x="18791" y="12394"/>
                        <a:pt x="18126" y="12502"/>
                        <a:pt x="17464" y="12684"/>
                      </a:cubicBezTo>
                      <a:cubicBezTo>
                        <a:pt x="15906" y="13112"/>
                        <a:pt x="14380" y="13946"/>
                        <a:pt x="12919" y="15166"/>
                      </a:cubicBezTo>
                      <a:lnTo>
                        <a:pt x="11078" y="16029"/>
                      </a:lnTo>
                      <a:lnTo>
                        <a:pt x="8533" y="14424"/>
                      </a:lnTo>
                      <a:lnTo>
                        <a:pt x="7428" y="18687"/>
                      </a:lnTo>
                      <a:lnTo>
                        <a:pt x="4579" y="21600"/>
                      </a:lnTo>
                      <a:lnTo>
                        <a:pt x="2559" y="21276"/>
                      </a:lnTo>
                      <a:lnTo>
                        <a:pt x="1056" y="19011"/>
                      </a:lnTo>
                      <a:lnTo>
                        <a:pt x="2007" y="15476"/>
                      </a:lnTo>
                      <a:lnTo>
                        <a:pt x="4688" y="13534"/>
                      </a:lnTo>
                      <a:lnTo>
                        <a:pt x="6215" y="13210"/>
                      </a:lnTo>
                      <a:lnTo>
                        <a:pt x="8958" y="10108"/>
                      </a:lnTo>
                      <a:lnTo>
                        <a:pt x="7794" y="6142"/>
                      </a:lnTo>
                      <a:lnTo>
                        <a:pt x="5858" y="5494"/>
                      </a:lnTo>
                      <a:lnTo>
                        <a:pt x="5090" y="9677"/>
                      </a:lnTo>
                      <a:lnTo>
                        <a:pt x="2073" y="10972"/>
                      </a:lnTo>
                      <a:lnTo>
                        <a:pt x="865" y="6884"/>
                      </a:lnTo>
                      <a:lnTo>
                        <a:pt x="0" y="3768"/>
                      </a:lnTo>
                      <a:lnTo>
                        <a:pt x="609" y="963"/>
                      </a:lnTo>
                      <a:lnTo>
                        <a:pt x="3066" y="315"/>
                      </a:lnTo>
                      <a:lnTo>
                        <a:pt x="5208" y="0"/>
                      </a:lnTo>
                      <a:lnTo>
                        <a:pt x="7934" y="9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4" name="îsḷidé">
                  <a:extLst>
                    <a:ext uri="{FF2B5EF4-FFF2-40B4-BE49-F238E27FC236}">
                      <a16:creationId xmlns:a16="http://schemas.microsoft.com/office/drawing/2014/main" id="{C93A403A-3CB7-4536-B4ED-CC58D19C8B60}"/>
                    </a:ext>
                  </a:extLst>
                </p:cNvPr>
                <p:cNvSpPr/>
                <p:nvPr/>
              </p:nvSpPr>
              <p:spPr bwMode="auto">
                <a:xfrm>
                  <a:off x="4494905" y="2870271"/>
                  <a:ext cx="2913051" cy="2559348"/>
                </a:xfrm>
                <a:custGeom>
                  <a:avLst/>
                  <a:gdLst>
                    <a:gd name="T0" fmla="+- 0 10934 269"/>
                    <a:gd name="T1" fmla="*/ T0 w 21331"/>
                    <a:gd name="T2" fmla="*/ 10800 h 21600"/>
                    <a:gd name="T3" fmla="+- 0 10934 269"/>
                    <a:gd name="T4" fmla="*/ T3 w 21331"/>
                    <a:gd name="T5" fmla="*/ 10800 h 21600"/>
                    <a:gd name="T6" fmla="+- 0 10934 269"/>
                    <a:gd name="T7" fmla="*/ T6 w 21331"/>
                    <a:gd name="T8" fmla="*/ 10800 h 21600"/>
                    <a:gd name="T9" fmla="+- 0 10934 269"/>
                    <a:gd name="T10" fmla="*/ T9 w 21331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31" h="21600">
                      <a:moveTo>
                        <a:pt x="16414" y="71"/>
                      </a:moveTo>
                      <a:lnTo>
                        <a:pt x="16464" y="135"/>
                      </a:lnTo>
                      <a:lnTo>
                        <a:pt x="16565" y="167"/>
                      </a:lnTo>
                      <a:lnTo>
                        <a:pt x="16665" y="181"/>
                      </a:lnTo>
                      <a:lnTo>
                        <a:pt x="16717" y="269"/>
                      </a:lnTo>
                      <a:lnTo>
                        <a:pt x="16658" y="325"/>
                      </a:lnTo>
                      <a:lnTo>
                        <a:pt x="16608" y="422"/>
                      </a:lnTo>
                      <a:lnTo>
                        <a:pt x="16556" y="415"/>
                      </a:lnTo>
                      <a:lnTo>
                        <a:pt x="16602" y="522"/>
                      </a:lnTo>
                      <a:lnTo>
                        <a:pt x="16506" y="529"/>
                      </a:lnTo>
                      <a:lnTo>
                        <a:pt x="16552" y="633"/>
                      </a:lnTo>
                      <a:lnTo>
                        <a:pt x="16674" y="652"/>
                      </a:lnTo>
                      <a:lnTo>
                        <a:pt x="16733" y="728"/>
                      </a:lnTo>
                      <a:lnTo>
                        <a:pt x="16793" y="804"/>
                      </a:lnTo>
                      <a:lnTo>
                        <a:pt x="16893" y="790"/>
                      </a:lnTo>
                      <a:lnTo>
                        <a:pt x="17140" y="769"/>
                      </a:lnTo>
                      <a:lnTo>
                        <a:pt x="17231" y="790"/>
                      </a:lnTo>
                      <a:lnTo>
                        <a:pt x="17247" y="910"/>
                      </a:lnTo>
                      <a:lnTo>
                        <a:pt x="17199" y="972"/>
                      </a:lnTo>
                      <a:lnTo>
                        <a:pt x="17241" y="1046"/>
                      </a:lnTo>
                      <a:lnTo>
                        <a:pt x="17353" y="1217"/>
                      </a:lnTo>
                      <a:lnTo>
                        <a:pt x="17428" y="1301"/>
                      </a:lnTo>
                      <a:lnTo>
                        <a:pt x="17518" y="1382"/>
                      </a:lnTo>
                      <a:lnTo>
                        <a:pt x="17650" y="1479"/>
                      </a:lnTo>
                      <a:lnTo>
                        <a:pt x="17717" y="1571"/>
                      </a:lnTo>
                      <a:lnTo>
                        <a:pt x="17729" y="1652"/>
                      </a:lnTo>
                      <a:lnTo>
                        <a:pt x="17687" y="1715"/>
                      </a:lnTo>
                      <a:lnTo>
                        <a:pt x="17623" y="1803"/>
                      </a:lnTo>
                      <a:lnTo>
                        <a:pt x="17635" y="1900"/>
                      </a:lnTo>
                      <a:lnTo>
                        <a:pt x="17691" y="1969"/>
                      </a:lnTo>
                      <a:lnTo>
                        <a:pt x="17697" y="2091"/>
                      </a:lnTo>
                      <a:lnTo>
                        <a:pt x="17697" y="2186"/>
                      </a:lnTo>
                      <a:cubicBezTo>
                        <a:pt x="17709" y="2209"/>
                        <a:pt x="17723" y="2231"/>
                        <a:pt x="17739" y="2250"/>
                      </a:cubicBezTo>
                      <a:cubicBezTo>
                        <a:pt x="17779" y="2300"/>
                        <a:pt x="17830" y="2337"/>
                        <a:pt x="17887" y="2356"/>
                      </a:cubicBezTo>
                      <a:lnTo>
                        <a:pt x="17940" y="2493"/>
                      </a:lnTo>
                      <a:lnTo>
                        <a:pt x="17964" y="2574"/>
                      </a:lnTo>
                      <a:cubicBezTo>
                        <a:pt x="17992" y="2570"/>
                        <a:pt x="18020" y="2567"/>
                        <a:pt x="18048" y="2565"/>
                      </a:cubicBezTo>
                      <a:cubicBezTo>
                        <a:pt x="18097" y="2561"/>
                        <a:pt x="18146" y="2561"/>
                        <a:pt x="18194" y="2563"/>
                      </a:cubicBezTo>
                      <a:lnTo>
                        <a:pt x="18379" y="2690"/>
                      </a:lnTo>
                      <a:lnTo>
                        <a:pt x="18411" y="2800"/>
                      </a:lnTo>
                      <a:lnTo>
                        <a:pt x="18509" y="2904"/>
                      </a:lnTo>
                      <a:lnTo>
                        <a:pt x="18667" y="3000"/>
                      </a:lnTo>
                      <a:lnTo>
                        <a:pt x="18701" y="3084"/>
                      </a:lnTo>
                      <a:lnTo>
                        <a:pt x="18677" y="3202"/>
                      </a:lnTo>
                      <a:lnTo>
                        <a:pt x="18757" y="3276"/>
                      </a:lnTo>
                      <a:lnTo>
                        <a:pt x="18835" y="3350"/>
                      </a:lnTo>
                      <a:lnTo>
                        <a:pt x="18803" y="3518"/>
                      </a:lnTo>
                      <a:lnTo>
                        <a:pt x="18881" y="3629"/>
                      </a:lnTo>
                      <a:lnTo>
                        <a:pt x="18937" y="3672"/>
                      </a:lnTo>
                      <a:lnTo>
                        <a:pt x="19010" y="3779"/>
                      </a:lnTo>
                      <a:lnTo>
                        <a:pt x="19086" y="3878"/>
                      </a:lnTo>
                      <a:lnTo>
                        <a:pt x="19116" y="3966"/>
                      </a:lnTo>
                      <a:lnTo>
                        <a:pt x="19162" y="4057"/>
                      </a:lnTo>
                      <a:lnTo>
                        <a:pt x="19186" y="4172"/>
                      </a:lnTo>
                      <a:lnTo>
                        <a:pt x="19169" y="4285"/>
                      </a:lnTo>
                      <a:lnTo>
                        <a:pt x="19237" y="4354"/>
                      </a:lnTo>
                      <a:lnTo>
                        <a:pt x="19331" y="4386"/>
                      </a:lnTo>
                      <a:lnTo>
                        <a:pt x="19367" y="4483"/>
                      </a:lnTo>
                      <a:cubicBezTo>
                        <a:pt x="19379" y="4507"/>
                        <a:pt x="19381" y="4536"/>
                        <a:pt x="19373" y="4562"/>
                      </a:cubicBezTo>
                      <a:cubicBezTo>
                        <a:pt x="19357" y="4621"/>
                        <a:pt x="19300" y="4652"/>
                        <a:pt x="19249" y="4628"/>
                      </a:cubicBezTo>
                      <a:lnTo>
                        <a:pt x="19226" y="4488"/>
                      </a:lnTo>
                      <a:cubicBezTo>
                        <a:pt x="19216" y="4465"/>
                        <a:pt x="19204" y="4444"/>
                        <a:pt x="19190" y="4425"/>
                      </a:cubicBezTo>
                      <a:cubicBezTo>
                        <a:pt x="19161" y="4386"/>
                        <a:pt x="19123" y="4357"/>
                        <a:pt x="19098" y="4314"/>
                      </a:cubicBezTo>
                      <a:cubicBezTo>
                        <a:pt x="19074" y="4274"/>
                        <a:pt x="19064" y="4226"/>
                        <a:pt x="19068" y="4178"/>
                      </a:cubicBezTo>
                      <a:lnTo>
                        <a:pt x="19020" y="4087"/>
                      </a:lnTo>
                      <a:lnTo>
                        <a:pt x="18953" y="3930"/>
                      </a:lnTo>
                      <a:lnTo>
                        <a:pt x="18899" y="3847"/>
                      </a:lnTo>
                      <a:cubicBezTo>
                        <a:pt x="18877" y="3837"/>
                        <a:pt x="18856" y="3826"/>
                        <a:pt x="18835" y="3814"/>
                      </a:cubicBezTo>
                      <a:cubicBezTo>
                        <a:pt x="18779" y="3783"/>
                        <a:pt x="18727" y="3743"/>
                        <a:pt x="18680" y="3696"/>
                      </a:cubicBezTo>
                      <a:cubicBezTo>
                        <a:pt x="18635" y="3669"/>
                        <a:pt x="18589" y="3641"/>
                        <a:pt x="18544" y="3613"/>
                      </a:cubicBezTo>
                      <a:cubicBezTo>
                        <a:pt x="18505" y="3589"/>
                        <a:pt x="18467" y="3565"/>
                        <a:pt x="18429" y="3541"/>
                      </a:cubicBezTo>
                      <a:lnTo>
                        <a:pt x="18327" y="3437"/>
                      </a:lnTo>
                      <a:lnTo>
                        <a:pt x="18212" y="3347"/>
                      </a:lnTo>
                      <a:lnTo>
                        <a:pt x="18078" y="3183"/>
                      </a:lnTo>
                      <a:lnTo>
                        <a:pt x="17965" y="3032"/>
                      </a:lnTo>
                      <a:cubicBezTo>
                        <a:pt x="17946" y="2980"/>
                        <a:pt x="17924" y="2929"/>
                        <a:pt x="17901" y="2880"/>
                      </a:cubicBezTo>
                      <a:cubicBezTo>
                        <a:pt x="17875" y="2824"/>
                        <a:pt x="17847" y="2770"/>
                        <a:pt x="17817" y="2717"/>
                      </a:cubicBezTo>
                      <a:lnTo>
                        <a:pt x="17780" y="2636"/>
                      </a:lnTo>
                      <a:lnTo>
                        <a:pt x="17668" y="2429"/>
                      </a:lnTo>
                      <a:lnTo>
                        <a:pt x="17581" y="2204"/>
                      </a:lnTo>
                      <a:lnTo>
                        <a:pt x="17478" y="2116"/>
                      </a:lnTo>
                      <a:lnTo>
                        <a:pt x="17388" y="2005"/>
                      </a:lnTo>
                      <a:lnTo>
                        <a:pt x="17254" y="1941"/>
                      </a:lnTo>
                      <a:lnTo>
                        <a:pt x="17205" y="2005"/>
                      </a:lnTo>
                      <a:lnTo>
                        <a:pt x="17310" y="2100"/>
                      </a:lnTo>
                      <a:lnTo>
                        <a:pt x="17388" y="2190"/>
                      </a:lnTo>
                      <a:lnTo>
                        <a:pt x="17456" y="2322"/>
                      </a:lnTo>
                      <a:lnTo>
                        <a:pt x="17480" y="2412"/>
                      </a:lnTo>
                      <a:lnTo>
                        <a:pt x="17378" y="2389"/>
                      </a:lnTo>
                      <a:lnTo>
                        <a:pt x="17276" y="2492"/>
                      </a:lnTo>
                      <a:lnTo>
                        <a:pt x="17286" y="2649"/>
                      </a:lnTo>
                      <a:lnTo>
                        <a:pt x="17344" y="2737"/>
                      </a:lnTo>
                      <a:lnTo>
                        <a:pt x="17484" y="2847"/>
                      </a:lnTo>
                      <a:lnTo>
                        <a:pt x="17556" y="2903"/>
                      </a:lnTo>
                      <a:lnTo>
                        <a:pt x="17628" y="2970"/>
                      </a:lnTo>
                      <a:lnTo>
                        <a:pt x="17634" y="3113"/>
                      </a:lnTo>
                      <a:lnTo>
                        <a:pt x="17610" y="3201"/>
                      </a:lnTo>
                      <a:lnTo>
                        <a:pt x="17535" y="3256"/>
                      </a:lnTo>
                      <a:lnTo>
                        <a:pt x="17469" y="3270"/>
                      </a:lnTo>
                      <a:lnTo>
                        <a:pt x="17403" y="3318"/>
                      </a:lnTo>
                      <a:lnTo>
                        <a:pt x="17381" y="3441"/>
                      </a:lnTo>
                      <a:lnTo>
                        <a:pt x="17295" y="3608"/>
                      </a:lnTo>
                      <a:lnTo>
                        <a:pt x="17241" y="3695"/>
                      </a:lnTo>
                      <a:lnTo>
                        <a:pt x="17199" y="3823"/>
                      </a:lnTo>
                      <a:lnTo>
                        <a:pt x="17199" y="3936"/>
                      </a:lnTo>
                      <a:lnTo>
                        <a:pt x="17223" y="4093"/>
                      </a:lnTo>
                      <a:lnTo>
                        <a:pt x="17259" y="4271"/>
                      </a:lnTo>
                      <a:lnTo>
                        <a:pt x="17322" y="4484"/>
                      </a:lnTo>
                      <a:cubicBezTo>
                        <a:pt x="17335" y="4565"/>
                        <a:pt x="17344" y="4646"/>
                        <a:pt x="17348" y="4727"/>
                      </a:cubicBezTo>
                      <a:cubicBezTo>
                        <a:pt x="17351" y="4801"/>
                        <a:pt x="17351" y="4875"/>
                        <a:pt x="17348" y="4949"/>
                      </a:cubicBezTo>
                      <a:lnTo>
                        <a:pt x="17388" y="5111"/>
                      </a:lnTo>
                      <a:lnTo>
                        <a:pt x="17448" y="5118"/>
                      </a:lnTo>
                      <a:lnTo>
                        <a:pt x="17454" y="4982"/>
                      </a:lnTo>
                      <a:lnTo>
                        <a:pt x="17466" y="4852"/>
                      </a:lnTo>
                      <a:cubicBezTo>
                        <a:pt x="17490" y="4841"/>
                        <a:pt x="17516" y="4837"/>
                        <a:pt x="17542" y="4841"/>
                      </a:cubicBezTo>
                      <a:cubicBezTo>
                        <a:pt x="17595" y="4849"/>
                        <a:pt x="17641" y="4888"/>
                        <a:pt x="17663" y="4944"/>
                      </a:cubicBezTo>
                      <a:lnTo>
                        <a:pt x="17689" y="5039"/>
                      </a:lnTo>
                      <a:lnTo>
                        <a:pt x="17753" y="4984"/>
                      </a:lnTo>
                      <a:cubicBezTo>
                        <a:pt x="17717" y="4958"/>
                        <a:pt x="17713" y="4898"/>
                        <a:pt x="17747" y="4868"/>
                      </a:cubicBezTo>
                      <a:cubicBezTo>
                        <a:pt x="17781" y="4837"/>
                        <a:pt x="17827" y="4860"/>
                        <a:pt x="17870" y="4873"/>
                      </a:cubicBezTo>
                      <a:cubicBezTo>
                        <a:pt x="17910" y="4884"/>
                        <a:pt x="17952" y="4884"/>
                        <a:pt x="17992" y="4870"/>
                      </a:cubicBezTo>
                      <a:cubicBezTo>
                        <a:pt x="17989" y="4839"/>
                        <a:pt x="17981" y="4810"/>
                        <a:pt x="17968" y="4782"/>
                      </a:cubicBezTo>
                      <a:cubicBezTo>
                        <a:pt x="17948" y="4739"/>
                        <a:pt x="17917" y="4704"/>
                        <a:pt x="17880" y="4680"/>
                      </a:cubicBezTo>
                      <a:cubicBezTo>
                        <a:pt x="17876" y="4656"/>
                        <a:pt x="17886" y="4631"/>
                        <a:pt x="17904" y="4618"/>
                      </a:cubicBezTo>
                      <a:cubicBezTo>
                        <a:pt x="17948" y="4584"/>
                        <a:pt x="18007" y="4623"/>
                        <a:pt x="18004" y="4684"/>
                      </a:cubicBezTo>
                      <a:cubicBezTo>
                        <a:pt x="18055" y="4708"/>
                        <a:pt x="18104" y="4737"/>
                        <a:pt x="18150" y="4772"/>
                      </a:cubicBezTo>
                      <a:cubicBezTo>
                        <a:pt x="18186" y="4799"/>
                        <a:pt x="18219" y="4830"/>
                        <a:pt x="18251" y="4863"/>
                      </a:cubicBezTo>
                      <a:cubicBezTo>
                        <a:pt x="18300" y="4887"/>
                        <a:pt x="18346" y="4917"/>
                        <a:pt x="18389" y="4953"/>
                      </a:cubicBezTo>
                      <a:cubicBezTo>
                        <a:pt x="18451" y="5004"/>
                        <a:pt x="18505" y="5066"/>
                        <a:pt x="18550" y="5136"/>
                      </a:cubicBezTo>
                      <a:lnTo>
                        <a:pt x="18694" y="5233"/>
                      </a:lnTo>
                      <a:lnTo>
                        <a:pt x="18831" y="5331"/>
                      </a:lnTo>
                      <a:lnTo>
                        <a:pt x="18885" y="5372"/>
                      </a:lnTo>
                      <a:lnTo>
                        <a:pt x="18785" y="5419"/>
                      </a:lnTo>
                      <a:lnTo>
                        <a:pt x="18721" y="5439"/>
                      </a:lnTo>
                      <a:lnTo>
                        <a:pt x="18745" y="5534"/>
                      </a:lnTo>
                      <a:lnTo>
                        <a:pt x="18818" y="5629"/>
                      </a:lnTo>
                      <a:cubicBezTo>
                        <a:pt x="18846" y="5650"/>
                        <a:pt x="18875" y="5672"/>
                        <a:pt x="18902" y="5696"/>
                      </a:cubicBezTo>
                      <a:cubicBezTo>
                        <a:pt x="18943" y="5732"/>
                        <a:pt x="18982" y="5770"/>
                        <a:pt x="19018" y="5812"/>
                      </a:cubicBezTo>
                      <a:lnTo>
                        <a:pt x="19064" y="5895"/>
                      </a:lnTo>
                      <a:lnTo>
                        <a:pt x="19146" y="5985"/>
                      </a:lnTo>
                      <a:lnTo>
                        <a:pt x="19078" y="6032"/>
                      </a:lnTo>
                      <a:lnTo>
                        <a:pt x="19119" y="6122"/>
                      </a:lnTo>
                      <a:lnTo>
                        <a:pt x="19040" y="6150"/>
                      </a:lnTo>
                      <a:cubicBezTo>
                        <a:pt x="19009" y="6117"/>
                        <a:pt x="18983" y="6080"/>
                        <a:pt x="18962" y="6039"/>
                      </a:cubicBezTo>
                      <a:cubicBezTo>
                        <a:pt x="18929" y="5975"/>
                        <a:pt x="18910" y="5902"/>
                        <a:pt x="18870" y="5844"/>
                      </a:cubicBezTo>
                      <a:cubicBezTo>
                        <a:pt x="18844" y="5806"/>
                        <a:pt x="18810" y="5776"/>
                        <a:pt x="18771" y="5756"/>
                      </a:cubicBezTo>
                      <a:cubicBezTo>
                        <a:pt x="18741" y="5731"/>
                        <a:pt x="18713" y="5704"/>
                        <a:pt x="18687" y="5673"/>
                      </a:cubicBezTo>
                      <a:cubicBezTo>
                        <a:pt x="18643" y="5620"/>
                        <a:pt x="18606" y="5559"/>
                        <a:pt x="18578" y="5492"/>
                      </a:cubicBezTo>
                      <a:lnTo>
                        <a:pt x="18488" y="5381"/>
                      </a:lnTo>
                      <a:lnTo>
                        <a:pt x="18392" y="5256"/>
                      </a:lnTo>
                      <a:lnTo>
                        <a:pt x="18331" y="5194"/>
                      </a:lnTo>
                      <a:lnTo>
                        <a:pt x="18249" y="5214"/>
                      </a:lnTo>
                      <a:lnTo>
                        <a:pt x="18307" y="5369"/>
                      </a:lnTo>
                      <a:lnTo>
                        <a:pt x="18368" y="5536"/>
                      </a:lnTo>
                      <a:cubicBezTo>
                        <a:pt x="18417" y="5611"/>
                        <a:pt x="18466" y="5688"/>
                        <a:pt x="18512" y="5766"/>
                      </a:cubicBezTo>
                      <a:cubicBezTo>
                        <a:pt x="18547" y="5825"/>
                        <a:pt x="18581" y="5884"/>
                        <a:pt x="18614" y="5944"/>
                      </a:cubicBezTo>
                      <a:cubicBezTo>
                        <a:pt x="18617" y="6005"/>
                        <a:pt x="18623" y="6065"/>
                        <a:pt x="18632" y="6125"/>
                      </a:cubicBezTo>
                      <a:cubicBezTo>
                        <a:pt x="18654" y="6257"/>
                        <a:pt x="18693" y="6384"/>
                        <a:pt x="18749" y="6502"/>
                      </a:cubicBezTo>
                      <a:lnTo>
                        <a:pt x="18801" y="6680"/>
                      </a:lnTo>
                      <a:cubicBezTo>
                        <a:pt x="18813" y="6708"/>
                        <a:pt x="18821" y="6738"/>
                        <a:pt x="18825" y="6768"/>
                      </a:cubicBezTo>
                      <a:cubicBezTo>
                        <a:pt x="18832" y="6809"/>
                        <a:pt x="18832" y="6850"/>
                        <a:pt x="18825" y="6890"/>
                      </a:cubicBezTo>
                      <a:lnTo>
                        <a:pt x="18843" y="6999"/>
                      </a:lnTo>
                      <a:lnTo>
                        <a:pt x="18854" y="7091"/>
                      </a:lnTo>
                      <a:lnTo>
                        <a:pt x="18867" y="7202"/>
                      </a:lnTo>
                      <a:lnTo>
                        <a:pt x="18867" y="7382"/>
                      </a:lnTo>
                      <a:lnTo>
                        <a:pt x="18792" y="7535"/>
                      </a:lnTo>
                      <a:lnTo>
                        <a:pt x="18728" y="7616"/>
                      </a:lnTo>
                      <a:lnTo>
                        <a:pt x="18674" y="7664"/>
                      </a:lnTo>
                      <a:lnTo>
                        <a:pt x="18620" y="7814"/>
                      </a:lnTo>
                      <a:lnTo>
                        <a:pt x="18620" y="7957"/>
                      </a:lnTo>
                      <a:lnTo>
                        <a:pt x="18636" y="8094"/>
                      </a:lnTo>
                      <a:lnTo>
                        <a:pt x="18646" y="8230"/>
                      </a:lnTo>
                      <a:lnTo>
                        <a:pt x="18640" y="8352"/>
                      </a:lnTo>
                      <a:lnTo>
                        <a:pt x="18598" y="8494"/>
                      </a:lnTo>
                      <a:lnTo>
                        <a:pt x="18552" y="8660"/>
                      </a:lnTo>
                      <a:lnTo>
                        <a:pt x="18594" y="8750"/>
                      </a:lnTo>
                      <a:lnTo>
                        <a:pt x="18686" y="8803"/>
                      </a:lnTo>
                      <a:lnTo>
                        <a:pt x="18784" y="8859"/>
                      </a:lnTo>
                      <a:lnTo>
                        <a:pt x="18864" y="8944"/>
                      </a:lnTo>
                      <a:lnTo>
                        <a:pt x="18992" y="8987"/>
                      </a:lnTo>
                      <a:lnTo>
                        <a:pt x="19058" y="9091"/>
                      </a:lnTo>
                      <a:lnTo>
                        <a:pt x="19149" y="9188"/>
                      </a:lnTo>
                      <a:lnTo>
                        <a:pt x="19187" y="9299"/>
                      </a:lnTo>
                      <a:lnTo>
                        <a:pt x="19193" y="9438"/>
                      </a:lnTo>
                      <a:lnTo>
                        <a:pt x="19203" y="9524"/>
                      </a:lnTo>
                      <a:lnTo>
                        <a:pt x="19175" y="9637"/>
                      </a:lnTo>
                      <a:lnTo>
                        <a:pt x="19129" y="9732"/>
                      </a:lnTo>
                      <a:lnTo>
                        <a:pt x="19099" y="9850"/>
                      </a:lnTo>
                      <a:lnTo>
                        <a:pt x="18968" y="9944"/>
                      </a:lnTo>
                      <a:lnTo>
                        <a:pt x="19059" y="10011"/>
                      </a:lnTo>
                      <a:lnTo>
                        <a:pt x="19121" y="9983"/>
                      </a:lnTo>
                      <a:lnTo>
                        <a:pt x="19127" y="10076"/>
                      </a:lnTo>
                      <a:lnTo>
                        <a:pt x="19069" y="10158"/>
                      </a:lnTo>
                      <a:lnTo>
                        <a:pt x="18953" y="10089"/>
                      </a:lnTo>
                      <a:lnTo>
                        <a:pt x="18919" y="10033"/>
                      </a:lnTo>
                      <a:lnTo>
                        <a:pt x="18849" y="9950"/>
                      </a:lnTo>
                      <a:lnTo>
                        <a:pt x="18833" y="9869"/>
                      </a:lnTo>
                      <a:lnTo>
                        <a:pt x="18833" y="9755"/>
                      </a:lnTo>
                      <a:lnTo>
                        <a:pt x="18809" y="9603"/>
                      </a:lnTo>
                      <a:lnTo>
                        <a:pt x="18773" y="9548"/>
                      </a:lnTo>
                      <a:lnTo>
                        <a:pt x="18677" y="9409"/>
                      </a:lnTo>
                      <a:cubicBezTo>
                        <a:pt x="18683" y="9382"/>
                        <a:pt x="18683" y="9354"/>
                        <a:pt x="18677" y="9328"/>
                      </a:cubicBezTo>
                      <a:cubicBezTo>
                        <a:pt x="18660" y="9261"/>
                        <a:pt x="18608" y="9215"/>
                        <a:pt x="18548" y="9214"/>
                      </a:cubicBezTo>
                      <a:lnTo>
                        <a:pt x="18524" y="9283"/>
                      </a:lnTo>
                      <a:lnTo>
                        <a:pt x="18439" y="9274"/>
                      </a:lnTo>
                      <a:lnTo>
                        <a:pt x="18391" y="9170"/>
                      </a:lnTo>
                      <a:lnTo>
                        <a:pt x="18360" y="9077"/>
                      </a:lnTo>
                      <a:lnTo>
                        <a:pt x="18312" y="8980"/>
                      </a:lnTo>
                      <a:lnTo>
                        <a:pt x="18254" y="8947"/>
                      </a:lnTo>
                      <a:lnTo>
                        <a:pt x="18202" y="8991"/>
                      </a:lnTo>
                      <a:lnTo>
                        <a:pt x="18126" y="9125"/>
                      </a:lnTo>
                      <a:lnTo>
                        <a:pt x="18116" y="9208"/>
                      </a:lnTo>
                      <a:lnTo>
                        <a:pt x="18045" y="9240"/>
                      </a:lnTo>
                      <a:cubicBezTo>
                        <a:pt x="18021" y="9248"/>
                        <a:pt x="17999" y="9265"/>
                        <a:pt x="17983" y="9289"/>
                      </a:cubicBezTo>
                      <a:cubicBezTo>
                        <a:pt x="17962" y="9320"/>
                        <a:pt x="17954" y="9359"/>
                        <a:pt x="17959" y="9398"/>
                      </a:cubicBezTo>
                      <a:lnTo>
                        <a:pt x="17889" y="9432"/>
                      </a:lnTo>
                      <a:lnTo>
                        <a:pt x="17865" y="9316"/>
                      </a:lnTo>
                      <a:cubicBezTo>
                        <a:pt x="17861" y="9286"/>
                        <a:pt x="17857" y="9256"/>
                        <a:pt x="17853" y="9226"/>
                      </a:cubicBezTo>
                      <a:cubicBezTo>
                        <a:pt x="17848" y="9184"/>
                        <a:pt x="17844" y="9142"/>
                        <a:pt x="17841" y="9101"/>
                      </a:cubicBezTo>
                      <a:lnTo>
                        <a:pt x="17811" y="8978"/>
                      </a:lnTo>
                      <a:lnTo>
                        <a:pt x="17699" y="8957"/>
                      </a:lnTo>
                      <a:lnTo>
                        <a:pt x="17699" y="9133"/>
                      </a:lnTo>
                      <a:lnTo>
                        <a:pt x="17676" y="9240"/>
                      </a:lnTo>
                      <a:lnTo>
                        <a:pt x="17580" y="9434"/>
                      </a:lnTo>
                      <a:lnTo>
                        <a:pt x="17522" y="9539"/>
                      </a:lnTo>
                      <a:lnTo>
                        <a:pt x="17459" y="9624"/>
                      </a:lnTo>
                      <a:lnTo>
                        <a:pt x="17500" y="9711"/>
                      </a:lnTo>
                      <a:lnTo>
                        <a:pt x="17578" y="9707"/>
                      </a:lnTo>
                      <a:lnTo>
                        <a:pt x="17646" y="9700"/>
                      </a:lnTo>
                      <a:lnTo>
                        <a:pt x="17712" y="9756"/>
                      </a:lnTo>
                      <a:lnTo>
                        <a:pt x="17786" y="9835"/>
                      </a:lnTo>
                      <a:lnTo>
                        <a:pt x="17826" y="9786"/>
                      </a:lnTo>
                      <a:lnTo>
                        <a:pt x="17866" y="9664"/>
                      </a:lnTo>
                      <a:lnTo>
                        <a:pt x="17963" y="9602"/>
                      </a:lnTo>
                      <a:lnTo>
                        <a:pt x="18083" y="9636"/>
                      </a:lnTo>
                      <a:lnTo>
                        <a:pt x="18197" y="9616"/>
                      </a:lnTo>
                      <a:lnTo>
                        <a:pt x="18276" y="9680"/>
                      </a:lnTo>
                      <a:cubicBezTo>
                        <a:pt x="18282" y="9705"/>
                        <a:pt x="18281" y="9731"/>
                        <a:pt x="18274" y="9755"/>
                      </a:cubicBezTo>
                      <a:cubicBezTo>
                        <a:pt x="18257" y="9808"/>
                        <a:pt x="18210" y="9840"/>
                        <a:pt x="18162" y="9833"/>
                      </a:cubicBezTo>
                      <a:cubicBezTo>
                        <a:pt x="18155" y="9874"/>
                        <a:pt x="18147" y="9915"/>
                        <a:pt x="18138" y="9956"/>
                      </a:cubicBezTo>
                      <a:cubicBezTo>
                        <a:pt x="18126" y="10010"/>
                        <a:pt x="18112" y="10063"/>
                        <a:pt x="18097" y="10116"/>
                      </a:cubicBezTo>
                      <a:cubicBezTo>
                        <a:pt x="18086" y="10143"/>
                        <a:pt x="18072" y="10169"/>
                        <a:pt x="18057" y="10194"/>
                      </a:cubicBezTo>
                      <a:cubicBezTo>
                        <a:pt x="18040" y="10224"/>
                        <a:pt x="18020" y="10252"/>
                        <a:pt x="17997" y="10277"/>
                      </a:cubicBezTo>
                      <a:cubicBezTo>
                        <a:pt x="17998" y="10320"/>
                        <a:pt x="18013" y="10362"/>
                        <a:pt x="18040" y="10393"/>
                      </a:cubicBezTo>
                      <a:cubicBezTo>
                        <a:pt x="18064" y="10421"/>
                        <a:pt x="18096" y="10439"/>
                        <a:pt x="18130" y="10444"/>
                      </a:cubicBezTo>
                      <a:lnTo>
                        <a:pt x="18237" y="10513"/>
                      </a:lnTo>
                      <a:lnTo>
                        <a:pt x="18339" y="10605"/>
                      </a:lnTo>
                      <a:lnTo>
                        <a:pt x="18405" y="10695"/>
                      </a:lnTo>
                      <a:lnTo>
                        <a:pt x="18507" y="10743"/>
                      </a:lnTo>
                      <a:lnTo>
                        <a:pt x="18585" y="10812"/>
                      </a:lnTo>
                      <a:lnTo>
                        <a:pt x="18660" y="10944"/>
                      </a:lnTo>
                      <a:lnTo>
                        <a:pt x="18643" y="11076"/>
                      </a:lnTo>
                      <a:lnTo>
                        <a:pt x="18626" y="11201"/>
                      </a:lnTo>
                      <a:lnTo>
                        <a:pt x="18690" y="11249"/>
                      </a:lnTo>
                      <a:lnTo>
                        <a:pt x="18770" y="11159"/>
                      </a:lnTo>
                      <a:lnTo>
                        <a:pt x="18844" y="11280"/>
                      </a:lnTo>
                      <a:lnTo>
                        <a:pt x="18844" y="11534"/>
                      </a:lnTo>
                      <a:cubicBezTo>
                        <a:pt x="18847" y="11572"/>
                        <a:pt x="18847" y="11611"/>
                        <a:pt x="18844" y="11650"/>
                      </a:cubicBezTo>
                      <a:cubicBezTo>
                        <a:pt x="18838" y="11724"/>
                        <a:pt x="18821" y="11797"/>
                        <a:pt x="18794" y="11865"/>
                      </a:cubicBezTo>
                      <a:lnTo>
                        <a:pt x="18788" y="11992"/>
                      </a:lnTo>
                      <a:lnTo>
                        <a:pt x="18778" y="12087"/>
                      </a:lnTo>
                      <a:lnTo>
                        <a:pt x="18754" y="12223"/>
                      </a:lnTo>
                      <a:lnTo>
                        <a:pt x="18761" y="12362"/>
                      </a:lnTo>
                      <a:lnTo>
                        <a:pt x="18748" y="12524"/>
                      </a:lnTo>
                      <a:cubicBezTo>
                        <a:pt x="18728" y="12562"/>
                        <a:pt x="18711" y="12603"/>
                        <a:pt x="18696" y="12644"/>
                      </a:cubicBezTo>
                      <a:cubicBezTo>
                        <a:pt x="18677" y="12700"/>
                        <a:pt x="18663" y="12759"/>
                        <a:pt x="18654" y="12818"/>
                      </a:cubicBezTo>
                      <a:lnTo>
                        <a:pt x="18618" y="12978"/>
                      </a:lnTo>
                      <a:lnTo>
                        <a:pt x="18584" y="13112"/>
                      </a:lnTo>
                      <a:lnTo>
                        <a:pt x="18538" y="13262"/>
                      </a:lnTo>
                      <a:lnTo>
                        <a:pt x="18492" y="13364"/>
                      </a:lnTo>
                      <a:lnTo>
                        <a:pt x="18426" y="13433"/>
                      </a:lnTo>
                      <a:lnTo>
                        <a:pt x="18368" y="13467"/>
                      </a:lnTo>
                      <a:lnTo>
                        <a:pt x="18254" y="13522"/>
                      </a:lnTo>
                      <a:lnTo>
                        <a:pt x="18200" y="13571"/>
                      </a:lnTo>
                      <a:lnTo>
                        <a:pt x="18073" y="13728"/>
                      </a:lnTo>
                      <a:lnTo>
                        <a:pt x="17997" y="13832"/>
                      </a:lnTo>
                      <a:lnTo>
                        <a:pt x="17882" y="13943"/>
                      </a:lnTo>
                      <a:lnTo>
                        <a:pt x="17824" y="13982"/>
                      </a:lnTo>
                      <a:lnTo>
                        <a:pt x="17663" y="14056"/>
                      </a:lnTo>
                      <a:lnTo>
                        <a:pt x="17593" y="14135"/>
                      </a:lnTo>
                      <a:lnTo>
                        <a:pt x="17520" y="14269"/>
                      </a:lnTo>
                      <a:lnTo>
                        <a:pt x="17593" y="14387"/>
                      </a:lnTo>
                      <a:lnTo>
                        <a:pt x="17677" y="14527"/>
                      </a:lnTo>
                      <a:lnTo>
                        <a:pt x="17643" y="14626"/>
                      </a:lnTo>
                      <a:lnTo>
                        <a:pt x="17636" y="14768"/>
                      </a:lnTo>
                      <a:lnTo>
                        <a:pt x="17568" y="14904"/>
                      </a:lnTo>
                      <a:lnTo>
                        <a:pt x="17436" y="15018"/>
                      </a:lnTo>
                      <a:cubicBezTo>
                        <a:pt x="17409" y="15023"/>
                        <a:pt x="17382" y="15020"/>
                        <a:pt x="17358" y="15008"/>
                      </a:cubicBezTo>
                      <a:cubicBezTo>
                        <a:pt x="17303" y="14984"/>
                        <a:pt x="17265" y="14924"/>
                        <a:pt x="17262" y="14857"/>
                      </a:cubicBezTo>
                      <a:cubicBezTo>
                        <a:pt x="17265" y="14804"/>
                        <a:pt x="17277" y="14752"/>
                        <a:pt x="17296" y="14704"/>
                      </a:cubicBezTo>
                      <a:cubicBezTo>
                        <a:pt x="17318" y="14649"/>
                        <a:pt x="17350" y="14599"/>
                        <a:pt x="17390" y="14559"/>
                      </a:cubicBezTo>
                      <a:lnTo>
                        <a:pt x="17402" y="14408"/>
                      </a:lnTo>
                      <a:lnTo>
                        <a:pt x="17350" y="14299"/>
                      </a:lnTo>
                      <a:lnTo>
                        <a:pt x="17205" y="14265"/>
                      </a:lnTo>
                      <a:lnTo>
                        <a:pt x="17099" y="14410"/>
                      </a:lnTo>
                      <a:cubicBezTo>
                        <a:pt x="17077" y="14469"/>
                        <a:pt x="17043" y="14522"/>
                        <a:pt x="17001" y="14563"/>
                      </a:cubicBezTo>
                      <a:cubicBezTo>
                        <a:pt x="16963" y="14600"/>
                        <a:pt x="16919" y="14627"/>
                        <a:pt x="16872" y="14644"/>
                      </a:cubicBezTo>
                      <a:lnTo>
                        <a:pt x="16764" y="14827"/>
                      </a:lnTo>
                      <a:lnTo>
                        <a:pt x="16758" y="14963"/>
                      </a:lnTo>
                      <a:lnTo>
                        <a:pt x="16816" y="15102"/>
                      </a:lnTo>
                      <a:lnTo>
                        <a:pt x="16917" y="15189"/>
                      </a:lnTo>
                      <a:lnTo>
                        <a:pt x="16995" y="15259"/>
                      </a:lnTo>
                      <a:lnTo>
                        <a:pt x="17164" y="15392"/>
                      </a:lnTo>
                      <a:lnTo>
                        <a:pt x="17290" y="15494"/>
                      </a:lnTo>
                      <a:lnTo>
                        <a:pt x="17357" y="15555"/>
                      </a:lnTo>
                      <a:lnTo>
                        <a:pt x="17423" y="15686"/>
                      </a:lnTo>
                      <a:lnTo>
                        <a:pt x="17495" y="15781"/>
                      </a:lnTo>
                      <a:lnTo>
                        <a:pt x="17557" y="15857"/>
                      </a:lnTo>
                      <a:lnTo>
                        <a:pt x="17611" y="15968"/>
                      </a:lnTo>
                      <a:lnTo>
                        <a:pt x="17617" y="16099"/>
                      </a:lnTo>
                      <a:lnTo>
                        <a:pt x="17637" y="16277"/>
                      </a:lnTo>
                      <a:lnTo>
                        <a:pt x="17613" y="16444"/>
                      </a:lnTo>
                      <a:lnTo>
                        <a:pt x="17583" y="16550"/>
                      </a:lnTo>
                      <a:lnTo>
                        <a:pt x="17433" y="16695"/>
                      </a:lnTo>
                      <a:lnTo>
                        <a:pt x="17264" y="16800"/>
                      </a:lnTo>
                      <a:lnTo>
                        <a:pt x="17168" y="16910"/>
                      </a:lnTo>
                      <a:cubicBezTo>
                        <a:pt x="17158" y="16955"/>
                        <a:pt x="17146" y="16999"/>
                        <a:pt x="17134" y="17042"/>
                      </a:cubicBezTo>
                      <a:cubicBezTo>
                        <a:pt x="17110" y="17127"/>
                        <a:pt x="17082" y="17210"/>
                        <a:pt x="17050" y="17292"/>
                      </a:cubicBezTo>
                      <a:lnTo>
                        <a:pt x="16971" y="17416"/>
                      </a:lnTo>
                      <a:lnTo>
                        <a:pt x="16887" y="17476"/>
                      </a:lnTo>
                      <a:lnTo>
                        <a:pt x="16831" y="17382"/>
                      </a:lnTo>
                      <a:cubicBezTo>
                        <a:pt x="16842" y="17347"/>
                        <a:pt x="16850" y="17310"/>
                        <a:pt x="16855" y="17273"/>
                      </a:cubicBezTo>
                      <a:cubicBezTo>
                        <a:pt x="16863" y="17213"/>
                        <a:pt x="16863" y="17153"/>
                        <a:pt x="16855" y="17093"/>
                      </a:cubicBezTo>
                      <a:lnTo>
                        <a:pt x="16716" y="17130"/>
                      </a:lnTo>
                      <a:cubicBezTo>
                        <a:pt x="16720" y="17165"/>
                        <a:pt x="16703" y="17199"/>
                        <a:pt x="16674" y="17213"/>
                      </a:cubicBezTo>
                      <a:cubicBezTo>
                        <a:pt x="16638" y="17230"/>
                        <a:pt x="16597" y="17212"/>
                        <a:pt x="16581" y="17171"/>
                      </a:cubicBezTo>
                      <a:lnTo>
                        <a:pt x="16484" y="17088"/>
                      </a:lnTo>
                      <a:lnTo>
                        <a:pt x="16420" y="16906"/>
                      </a:lnTo>
                      <a:lnTo>
                        <a:pt x="16345" y="16885"/>
                      </a:lnTo>
                      <a:lnTo>
                        <a:pt x="16272" y="16837"/>
                      </a:lnTo>
                      <a:cubicBezTo>
                        <a:pt x="16239" y="16823"/>
                        <a:pt x="16205" y="16811"/>
                        <a:pt x="16170" y="16802"/>
                      </a:cubicBezTo>
                      <a:cubicBezTo>
                        <a:pt x="16116" y="16788"/>
                        <a:pt x="16061" y="16781"/>
                        <a:pt x="16005" y="16781"/>
                      </a:cubicBezTo>
                      <a:cubicBezTo>
                        <a:pt x="15991" y="16748"/>
                        <a:pt x="15965" y="16723"/>
                        <a:pt x="15934" y="16714"/>
                      </a:cubicBezTo>
                      <a:cubicBezTo>
                        <a:pt x="15886" y="16700"/>
                        <a:pt x="15835" y="16726"/>
                        <a:pt x="15811" y="16776"/>
                      </a:cubicBezTo>
                      <a:lnTo>
                        <a:pt x="15872" y="16973"/>
                      </a:lnTo>
                      <a:cubicBezTo>
                        <a:pt x="15869" y="17007"/>
                        <a:pt x="15863" y="17041"/>
                        <a:pt x="15854" y="17074"/>
                      </a:cubicBezTo>
                      <a:cubicBezTo>
                        <a:pt x="15840" y="17130"/>
                        <a:pt x="15819" y="17183"/>
                        <a:pt x="15792" y="17232"/>
                      </a:cubicBezTo>
                      <a:lnTo>
                        <a:pt x="15763" y="17357"/>
                      </a:lnTo>
                      <a:lnTo>
                        <a:pt x="15740" y="17479"/>
                      </a:lnTo>
                      <a:lnTo>
                        <a:pt x="15788" y="17534"/>
                      </a:lnTo>
                      <a:lnTo>
                        <a:pt x="15856" y="17571"/>
                      </a:lnTo>
                      <a:lnTo>
                        <a:pt x="15904" y="17640"/>
                      </a:lnTo>
                      <a:lnTo>
                        <a:pt x="16048" y="17874"/>
                      </a:lnTo>
                      <a:lnTo>
                        <a:pt x="16109" y="17999"/>
                      </a:lnTo>
                      <a:lnTo>
                        <a:pt x="16227" y="17999"/>
                      </a:lnTo>
                      <a:lnTo>
                        <a:pt x="16289" y="17992"/>
                      </a:lnTo>
                      <a:lnTo>
                        <a:pt x="16383" y="18054"/>
                      </a:lnTo>
                      <a:lnTo>
                        <a:pt x="16450" y="18110"/>
                      </a:lnTo>
                      <a:lnTo>
                        <a:pt x="16524" y="18154"/>
                      </a:lnTo>
                      <a:lnTo>
                        <a:pt x="16592" y="18218"/>
                      </a:lnTo>
                      <a:lnTo>
                        <a:pt x="16628" y="18311"/>
                      </a:lnTo>
                      <a:lnTo>
                        <a:pt x="16662" y="18452"/>
                      </a:lnTo>
                      <a:lnTo>
                        <a:pt x="16732" y="18566"/>
                      </a:lnTo>
                      <a:lnTo>
                        <a:pt x="16780" y="18628"/>
                      </a:lnTo>
                      <a:lnTo>
                        <a:pt x="16815" y="18695"/>
                      </a:lnTo>
                      <a:lnTo>
                        <a:pt x="16927" y="18920"/>
                      </a:lnTo>
                      <a:lnTo>
                        <a:pt x="16981" y="18961"/>
                      </a:lnTo>
                      <a:lnTo>
                        <a:pt x="16965" y="19077"/>
                      </a:lnTo>
                      <a:lnTo>
                        <a:pt x="16973" y="19201"/>
                      </a:lnTo>
                      <a:lnTo>
                        <a:pt x="16903" y="19278"/>
                      </a:lnTo>
                      <a:cubicBezTo>
                        <a:pt x="16882" y="19321"/>
                        <a:pt x="16837" y="19340"/>
                        <a:pt x="16796" y="19323"/>
                      </a:cubicBezTo>
                      <a:cubicBezTo>
                        <a:pt x="16774" y="19314"/>
                        <a:pt x="16756" y="19296"/>
                        <a:pt x="16746" y="19273"/>
                      </a:cubicBezTo>
                      <a:cubicBezTo>
                        <a:pt x="16736" y="19250"/>
                        <a:pt x="16733" y="19223"/>
                        <a:pt x="16740" y="19196"/>
                      </a:cubicBezTo>
                      <a:lnTo>
                        <a:pt x="16722" y="19351"/>
                      </a:lnTo>
                      <a:lnTo>
                        <a:pt x="16764" y="19424"/>
                      </a:lnTo>
                      <a:lnTo>
                        <a:pt x="16881" y="19424"/>
                      </a:lnTo>
                      <a:lnTo>
                        <a:pt x="16939" y="19512"/>
                      </a:lnTo>
                      <a:lnTo>
                        <a:pt x="16985" y="19572"/>
                      </a:lnTo>
                      <a:lnTo>
                        <a:pt x="17053" y="19471"/>
                      </a:lnTo>
                      <a:lnTo>
                        <a:pt x="17192" y="19424"/>
                      </a:lnTo>
                      <a:lnTo>
                        <a:pt x="17240" y="19524"/>
                      </a:lnTo>
                      <a:lnTo>
                        <a:pt x="17380" y="19549"/>
                      </a:lnTo>
                      <a:lnTo>
                        <a:pt x="17456" y="19452"/>
                      </a:lnTo>
                      <a:cubicBezTo>
                        <a:pt x="17476" y="19409"/>
                        <a:pt x="17517" y="19384"/>
                        <a:pt x="17559" y="19389"/>
                      </a:cubicBezTo>
                      <a:cubicBezTo>
                        <a:pt x="17608" y="19395"/>
                        <a:pt x="17647" y="19439"/>
                        <a:pt x="17653" y="19496"/>
                      </a:cubicBezTo>
                      <a:lnTo>
                        <a:pt x="17540" y="19602"/>
                      </a:lnTo>
                      <a:lnTo>
                        <a:pt x="17332" y="19651"/>
                      </a:lnTo>
                      <a:lnTo>
                        <a:pt x="17249" y="19678"/>
                      </a:lnTo>
                      <a:cubicBezTo>
                        <a:pt x="17248" y="19715"/>
                        <a:pt x="17246" y="19752"/>
                        <a:pt x="17243" y="19789"/>
                      </a:cubicBezTo>
                      <a:cubicBezTo>
                        <a:pt x="17239" y="19830"/>
                        <a:pt x="17233" y="19870"/>
                        <a:pt x="17224" y="19910"/>
                      </a:cubicBezTo>
                      <a:cubicBezTo>
                        <a:pt x="17200" y="19939"/>
                        <a:pt x="17182" y="19976"/>
                        <a:pt x="17175" y="20016"/>
                      </a:cubicBezTo>
                      <a:cubicBezTo>
                        <a:pt x="17167" y="20055"/>
                        <a:pt x="17168" y="20096"/>
                        <a:pt x="17179" y="20134"/>
                      </a:cubicBezTo>
                      <a:cubicBezTo>
                        <a:pt x="17194" y="20153"/>
                        <a:pt x="17215" y="20164"/>
                        <a:pt x="17237" y="20166"/>
                      </a:cubicBezTo>
                      <a:cubicBezTo>
                        <a:pt x="17273" y="20170"/>
                        <a:pt x="17306" y="20148"/>
                        <a:pt x="17339" y="20132"/>
                      </a:cubicBezTo>
                      <a:cubicBezTo>
                        <a:pt x="17390" y="20106"/>
                        <a:pt x="17443" y="20090"/>
                        <a:pt x="17498" y="20085"/>
                      </a:cubicBezTo>
                      <a:lnTo>
                        <a:pt x="17633" y="20097"/>
                      </a:lnTo>
                      <a:lnTo>
                        <a:pt x="17739" y="20097"/>
                      </a:lnTo>
                      <a:lnTo>
                        <a:pt x="17853" y="20055"/>
                      </a:lnTo>
                      <a:lnTo>
                        <a:pt x="17928" y="20016"/>
                      </a:lnTo>
                      <a:lnTo>
                        <a:pt x="18088" y="19882"/>
                      </a:lnTo>
                      <a:lnTo>
                        <a:pt x="18190" y="19861"/>
                      </a:lnTo>
                      <a:lnTo>
                        <a:pt x="18338" y="19813"/>
                      </a:lnTo>
                      <a:lnTo>
                        <a:pt x="18437" y="19787"/>
                      </a:lnTo>
                      <a:lnTo>
                        <a:pt x="18586" y="19718"/>
                      </a:lnTo>
                      <a:lnTo>
                        <a:pt x="18676" y="19738"/>
                      </a:lnTo>
                      <a:lnTo>
                        <a:pt x="18731" y="19812"/>
                      </a:lnTo>
                      <a:lnTo>
                        <a:pt x="18828" y="19784"/>
                      </a:lnTo>
                      <a:lnTo>
                        <a:pt x="18946" y="19749"/>
                      </a:lnTo>
                      <a:lnTo>
                        <a:pt x="19089" y="19668"/>
                      </a:lnTo>
                      <a:lnTo>
                        <a:pt x="19189" y="19585"/>
                      </a:lnTo>
                      <a:lnTo>
                        <a:pt x="19342" y="19469"/>
                      </a:lnTo>
                      <a:lnTo>
                        <a:pt x="19486" y="19425"/>
                      </a:lnTo>
                      <a:lnTo>
                        <a:pt x="19602" y="19377"/>
                      </a:lnTo>
                      <a:lnTo>
                        <a:pt x="19649" y="19317"/>
                      </a:lnTo>
                      <a:lnTo>
                        <a:pt x="19713" y="19254"/>
                      </a:lnTo>
                      <a:lnTo>
                        <a:pt x="19775" y="19215"/>
                      </a:lnTo>
                      <a:lnTo>
                        <a:pt x="19939" y="19129"/>
                      </a:lnTo>
                      <a:lnTo>
                        <a:pt x="19999" y="19053"/>
                      </a:lnTo>
                      <a:lnTo>
                        <a:pt x="20069" y="18977"/>
                      </a:lnTo>
                      <a:cubicBezTo>
                        <a:pt x="20101" y="18956"/>
                        <a:pt x="20134" y="18937"/>
                        <a:pt x="20167" y="18919"/>
                      </a:cubicBezTo>
                      <a:cubicBezTo>
                        <a:pt x="20238" y="18881"/>
                        <a:pt x="20311" y="18849"/>
                        <a:pt x="20386" y="18824"/>
                      </a:cubicBezTo>
                      <a:lnTo>
                        <a:pt x="20450" y="18785"/>
                      </a:lnTo>
                      <a:lnTo>
                        <a:pt x="20516" y="18669"/>
                      </a:lnTo>
                      <a:cubicBezTo>
                        <a:pt x="20515" y="18643"/>
                        <a:pt x="20519" y="18617"/>
                        <a:pt x="20528" y="18593"/>
                      </a:cubicBezTo>
                      <a:cubicBezTo>
                        <a:pt x="20549" y="18541"/>
                        <a:pt x="20591" y="18504"/>
                        <a:pt x="20641" y="18496"/>
                      </a:cubicBezTo>
                      <a:cubicBezTo>
                        <a:pt x="20669" y="18494"/>
                        <a:pt x="20697" y="18487"/>
                        <a:pt x="20723" y="18475"/>
                      </a:cubicBezTo>
                      <a:cubicBezTo>
                        <a:pt x="20775" y="18452"/>
                        <a:pt x="20819" y="18410"/>
                        <a:pt x="20850" y="18357"/>
                      </a:cubicBezTo>
                      <a:lnTo>
                        <a:pt x="20910" y="18315"/>
                      </a:lnTo>
                      <a:lnTo>
                        <a:pt x="20982" y="18211"/>
                      </a:lnTo>
                      <a:lnTo>
                        <a:pt x="21046" y="18112"/>
                      </a:lnTo>
                      <a:cubicBezTo>
                        <a:pt x="21062" y="18061"/>
                        <a:pt x="21082" y="18012"/>
                        <a:pt x="21106" y="17966"/>
                      </a:cubicBezTo>
                      <a:cubicBezTo>
                        <a:pt x="21136" y="17909"/>
                        <a:pt x="21173" y="17857"/>
                        <a:pt x="21214" y="17811"/>
                      </a:cubicBezTo>
                      <a:lnTo>
                        <a:pt x="21331" y="17756"/>
                      </a:lnTo>
                      <a:lnTo>
                        <a:pt x="21303" y="17850"/>
                      </a:lnTo>
                      <a:cubicBezTo>
                        <a:pt x="21282" y="17880"/>
                        <a:pt x="21261" y="17910"/>
                        <a:pt x="21240" y="17941"/>
                      </a:cubicBezTo>
                      <a:cubicBezTo>
                        <a:pt x="21206" y="17991"/>
                        <a:pt x="21173" y="18042"/>
                        <a:pt x="21140" y="18093"/>
                      </a:cubicBezTo>
                      <a:cubicBezTo>
                        <a:pt x="21111" y="18137"/>
                        <a:pt x="21081" y="18180"/>
                        <a:pt x="21049" y="18221"/>
                      </a:cubicBezTo>
                      <a:cubicBezTo>
                        <a:pt x="20946" y="18353"/>
                        <a:pt x="20827" y="18468"/>
                        <a:pt x="20695" y="18561"/>
                      </a:cubicBezTo>
                      <a:lnTo>
                        <a:pt x="20598" y="18658"/>
                      </a:lnTo>
                      <a:cubicBezTo>
                        <a:pt x="20607" y="18693"/>
                        <a:pt x="20609" y="18730"/>
                        <a:pt x="20604" y="18766"/>
                      </a:cubicBezTo>
                      <a:cubicBezTo>
                        <a:pt x="20588" y="18879"/>
                        <a:pt x="20510" y="18966"/>
                        <a:pt x="20411" y="18979"/>
                      </a:cubicBezTo>
                      <a:cubicBezTo>
                        <a:pt x="20376" y="19034"/>
                        <a:pt x="20343" y="19091"/>
                        <a:pt x="20311" y="19148"/>
                      </a:cubicBezTo>
                      <a:cubicBezTo>
                        <a:pt x="20282" y="19202"/>
                        <a:pt x="20253" y="19256"/>
                        <a:pt x="20215" y="19301"/>
                      </a:cubicBezTo>
                      <a:cubicBezTo>
                        <a:pt x="20184" y="19336"/>
                        <a:pt x="20148" y="19363"/>
                        <a:pt x="20108" y="19382"/>
                      </a:cubicBezTo>
                      <a:lnTo>
                        <a:pt x="19940" y="19354"/>
                      </a:lnTo>
                      <a:lnTo>
                        <a:pt x="20080" y="19165"/>
                      </a:lnTo>
                      <a:lnTo>
                        <a:pt x="20174" y="19137"/>
                      </a:lnTo>
                      <a:lnTo>
                        <a:pt x="20262" y="19012"/>
                      </a:lnTo>
                      <a:lnTo>
                        <a:pt x="20148" y="19047"/>
                      </a:lnTo>
                      <a:lnTo>
                        <a:pt x="20078" y="19082"/>
                      </a:lnTo>
                      <a:lnTo>
                        <a:pt x="19988" y="19179"/>
                      </a:lnTo>
                      <a:cubicBezTo>
                        <a:pt x="19967" y="19209"/>
                        <a:pt x="19943" y="19237"/>
                        <a:pt x="19916" y="19262"/>
                      </a:cubicBezTo>
                      <a:cubicBezTo>
                        <a:pt x="19878" y="19297"/>
                        <a:pt x="19835" y="19324"/>
                        <a:pt x="19791" y="19350"/>
                      </a:cubicBezTo>
                      <a:cubicBezTo>
                        <a:pt x="19751" y="19374"/>
                        <a:pt x="19711" y="19397"/>
                        <a:pt x="19671" y="19419"/>
                      </a:cubicBezTo>
                      <a:lnTo>
                        <a:pt x="19578" y="19463"/>
                      </a:lnTo>
                      <a:lnTo>
                        <a:pt x="19444" y="19530"/>
                      </a:lnTo>
                      <a:lnTo>
                        <a:pt x="19322" y="19620"/>
                      </a:lnTo>
                      <a:cubicBezTo>
                        <a:pt x="19275" y="19676"/>
                        <a:pt x="19222" y="19724"/>
                        <a:pt x="19165" y="19763"/>
                      </a:cubicBezTo>
                      <a:cubicBezTo>
                        <a:pt x="19107" y="19803"/>
                        <a:pt x="19045" y="19833"/>
                        <a:pt x="18980" y="19854"/>
                      </a:cubicBezTo>
                      <a:cubicBezTo>
                        <a:pt x="18942" y="19865"/>
                        <a:pt x="18904" y="19876"/>
                        <a:pt x="18866" y="19888"/>
                      </a:cubicBezTo>
                      <a:cubicBezTo>
                        <a:pt x="18783" y="19914"/>
                        <a:pt x="18699" y="19940"/>
                        <a:pt x="18617" y="19969"/>
                      </a:cubicBezTo>
                      <a:cubicBezTo>
                        <a:pt x="18571" y="19992"/>
                        <a:pt x="18524" y="20013"/>
                        <a:pt x="18476" y="20034"/>
                      </a:cubicBezTo>
                      <a:cubicBezTo>
                        <a:pt x="18431" y="20053"/>
                        <a:pt x="18386" y="20070"/>
                        <a:pt x="18340" y="20087"/>
                      </a:cubicBezTo>
                      <a:cubicBezTo>
                        <a:pt x="18309" y="20102"/>
                        <a:pt x="18278" y="20117"/>
                        <a:pt x="18247" y="20133"/>
                      </a:cubicBezTo>
                      <a:cubicBezTo>
                        <a:pt x="18182" y="20167"/>
                        <a:pt x="18117" y="20203"/>
                        <a:pt x="18053" y="20242"/>
                      </a:cubicBezTo>
                      <a:lnTo>
                        <a:pt x="17728" y="20325"/>
                      </a:lnTo>
                      <a:lnTo>
                        <a:pt x="17372" y="20415"/>
                      </a:lnTo>
                      <a:cubicBezTo>
                        <a:pt x="17344" y="20407"/>
                        <a:pt x="17315" y="20409"/>
                        <a:pt x="17288" y="20422"/>
                      </a:cubicBezTo>
                      <a:cubicBezTo>
                        <a:pt x="17235" y="20448"/>
                        <a:pt x="17202" y="20509"/>
                        <a:pt x="17204" y="20575"/>
                      </a:cubicBezTo>
                      <a:lnTo>
                        <a:pt x="17087" y="20483"/>
                      </a:lnTo>
                      <a:cubicBezTo>
                        <a:pt x="17061" y="20489"/>
                        <a:pt x="17034" y="20475"/>
                        <a:pt x="17021" y="20448"/>
                      </a:cubicBezTo>
                      <a:cubicBezTo>
                        <a:pt x="16997" y="20396"/>
                        <a:pt x="17028" y="20333"/>
                        <a:pt x="17079" y="20332"/>
                      </a:cubicBezTo>
                      <a:cubicBezTo>
                        <a:pt x="17065" y="20293"/>
                        <a:pt x="17036" y="20263"/>
                        <a:pt x="17001" y="20249"/>
                      </a:cubicBezTo>
                      <a:cubicBezTo>
                        <a:pt x="16951" y="20230"/>
                        <a:pt x="16897" y="20245"/>
                        <a:pt x="16861" y="20288"/>
                      </a:cubicBezTo>
                      <a:lnTo>
                        <a:pt x="16748" y="20281"/>
                      </a:lnTo>
                      <a:lnTo>
                        <a:pt x="16402" y="20084"/>
                      </a:lnTo>
                      <a:cubicBezTo>
                        <a:pt x="16357" y="20073"/>
                        <a:pt x="16314" y="20050"/>
                        <a:pt x="16279" y="20015"/>
                      </a:cubicBezTo>
                      <a:cubicBezTo>
                        <a:pt x="16239" y="19977"/>
                        <a:pt x="16209" y="19928"/>
                        <a:pt x="16192" y="19872"/>
                      </a:cubicBezTo>
                      <a:lnTo>
                        <a:pt x="16066" y="19698"/>
                      </a:lnTo>
                      <a:lnTo>
                        <a:pt x="15915" y="19517"/>
                      </a:lnTo>
                      <a:lnTo>
                        <a:pt x="15785" y="19421"/>
                      </a:lnTo>
                      <a:lnTo>
                        <a:pt x="15762" y="19360"/>
                      </a:lnTo>
                      <a:lnTo>
                        <a:pt x="15647" y="19258"/>
                      </a:lnTo>
                      <a:lnTo>
                        <a:pt x="15574" y="19232"/>
                      </a:lnTo>
                      <a:lnTo>
                        <a:pt x="15482" y="19232"/>
                      </a:lnTo>
                      <a:lnTo>
                        <a:pt x="15415" y="19294"/>
                      </a:lnTo>
                      <a:lnTo>
                        <a:pt x="15421" y="19158"/>
                      </a:lnTo>
                      <a:lnTo>
                        <a:pt x="15404" y="19068"/>
                      </a:lnTo>
                      <a:lnTo>
                        <a:pt x="15229" y="19019"/>
                      </a:lnTo>
                      <a:lnTo>
                        <a:pt x="15095" y="18950"/>
                      </a:lnTo>
                      <a:lnTo>
                        <a:pt x="15050" y="18841"/>
                      </a:lnTo>
                      <a:lnTo>
                        <a:pt x="14913" y="18702"/>
                      </a:lnTo>
                      <a:lnTo>
                        <a:pt x="14922" y="18563"/>
                      </a:lnTo>
                      <a:cubicBezTo>
                        <a:pt x="14944" y="18547"/>
                        <a:pt x="14969" y="18536"/>
                        <a:pt x="14995" y="18533"/>
                      </a:cubicBezTo>
                      <a:cubicBezTo>
                        <a:pt x="15045" y="18527"/>
                        <a:pt x="15094" y="18547"/>
                        <a:pt x="15130" y="18586"/>
                      </a:cubicBezTo>
                      <a:lnTo>
                        <a:pt x="15250" y="18579"/>
                      </a:lnTo>
                      <a:cubicBezTo>
                        <a:pt x="15275" y="18565"/>
                        <a:pt x="15303" y="18558"/>
                        <a:pt x="15331" y="18558"/>
                      </a:cubicBezTo>
                      <a:cubicBezTo>
                        <a:pt x="15371" y="18559"/>
                        <a:pt x="15410" y="18575"/>
                        <a:pt x="15441" y="18605"/>
                      </a:cubicBezTo>
                      <a:cubicBezTo>
                        <a:pt x="15463" y="18645"/>
                        <a:pt x="15493" y="18677"/>
                        <a:pt x="15529" y="18699"/>
                      </a:cubicBezTo>
                      <a:cubicBezTo>
                        <a:pt x="15566" y="18722"/>
                        <a:pt x="15608" y="18732"/>
                        <a:pt x="15648" y="18746"/>
                      </a:cubicBezTo>
                      <a:cubicBezTo>
                        <a:pt x="15700" y="18763"/>
                        <a:pt x="15751" y="18785"/>
                        <a:pt x="15800" y="18813"/>
                      </a:cubicBezTo>
                      <a:lnTo>
                        <a:pt x="15933" y="18847"/>
                      </a:lnTo>
                      <a:lnTo>
                        <a:pt x="16015" y="18921"/>
                      </a:lnTo>
                      <a:lnTo>
                        <a:pt x="16117" y="18979"/>
                      </a:lnTo>
                      <a:lnTo>
                        <a:pt x="16310" y="18979"/>
                      </a:lnTo>
                      <a:cubicBezTo>
                        <a:pt x="16320" y="18986"/>
                        <a:pt x="16331" y="18992"/>
                        <a:pt x="16342" y="18996"/>
                      </a:cubicBezTo>
                      <a:cubicBezTo>
                        <a:pt x="16366" y="19006"/>
                        <a:pt x="16392" y="19009"/>
                        <a:pt x="16417" y="19014"/>
                      </a:cubicBezTo>
                      <a:cubicBezTo>
                        <a:pt x="16466" y="19024"/>
                        <a:pt x="16514" y="19042"/>
                        <a:pt x="16559" y="19067"/>
                      </a:cubicBezTo>
                      <a:lnTo>
                        <a:pt x="16667" y="19019"/>
                      </a:lnTo>
                      <a:lnTo>
                        <a:pt x="16539" y="18952"/>
                      </a:lnTo>
                      <a:lnTo>
                        <a:pt x="16313" y="18910"/>
                      </a:lnTo>
                      <a:cubicBezTo>
                        <a:pt x="16263" y="18924"/>
                        <a:pt x="16210" y="18899"/>
                        <a:pt x="16184" y="18848"/>
                      </a:cubicBezTo>
                      <a:cubicBezTo>
                        <a:pt x="16164" y="18807"/>
                        <a:pt x="16164" y="18757"/>
                        <a:pt x="16184" y="18716"/>
                      </a:cubicBezTo>
                      <a:lnTo>
                        <a:pt x="16129" y="18671"/>
                      </a:lnTo>
                      <a:lnTo>
                        <a:pt x="16092" y="18488"/>
                      </a:lnTo>
                      <a:lnTo>
                        <a:pt x="16068" y="18412"/>
                      </a:lnTo>
                      <a:lnTo>
                        <a:pt x="15974" y="18266"/>
                      </a:lnTo>
                      <a:cubicBezTo>
                        <a:pt x="15960" y="18231"/>
                        <a:pt x="15942" y="18198"/>
                        <a:pt x="15920" y="18169"/>
                      </a:cubicBezTo>
                      <a:cubicBezTo>
                        <a:pt x="15869" y="18102"/>
                        <a:pt x="15800" y="18057"/>
                        <a:pt x="15725" y="18041"/>
                      </a:cubicBezTo>
                      <a:lnTo>
                        <a:pt x="15635" y="18014"/>
                      </a:lnTo>
                      <a:lnTo>
                        <a:pt x="15589" y="17891"/>
                      </a:lnTo>
                      <a:lnTo>
                        <a:pt x="15546" y="17748"/>
                      </a:lnTo>
                      <a:cubicBezTo>
                        <a:pt x="15546" y="17677"/>
                        <a:pt x="15546" y="17606"/>
                        <a:pt x="15546" y="17535"/>
                      </a:cubicBezTo>
                      <a:cubicBezTo>
                        <a:pt x="15546" y="17477"/>
                        <a:pt x="15546" y="17419"/>
                        <a:pt x="15546" y="17362"/>
                      </a:cubicBezTo>
                      <a:lnTo>
                        <a:pt x="15490" y="17248"/>
                      </a:lnTo>
                      <a:lnTo>
                        <a:pt x="15426" y="17149"/>
                      </a:lnTo>
                      <a:lnTo>
                        <a:pt x="15420" y="17056"/>
                      </a:lnTo>
                      <a:cubicBezTo>
                        <a:pt x="15443" y="17028"/>
                        <a:pt x="15460" y="16993"/>
                        <a:pt x="15468" y="16955"/>
                      </a:cubicBezTo>
                      <a:cubicBezTo>
                        <a:pt x="15479" y="16897"/>
                        <a:pt x="15471" y="16837"/>
                        <a:pt x="15456" y="16781"/>
                      </a:cubicBezTo>
                      <a:cubicBezTo>
                        <a:pt x="15434" y="16699"/>
                        <a:pt x="15398" y="16622"/>
                        <a:pt x="15365" y="16545"/>
                      </a:cubicBezTo>
                      <a:cubicBezTo>
                        <a:pt x="15338" y="16481"/>
                        <a:pt x="15312" y="16416"/>
                        <a:pt x="15287" y="16351"/>
                      </a:cubicBezTo>
                      <a:lnTo>
                        <a:pt x="15233" y="16185"/>
                      </a:lnTo>
                      <a:lnTo>
                        <a:pt x="15175" y="16127"/>
                      </a:lnTo>
                      <a:cubicBezTo>
                        <a:pt x="15141" y="16135"/>
                        <a:pt x="15110" y="16151"/>
                        <a:pt x="15082" y="16173"/>
                      </a:cubicBezTo>
                      <a:cubicBezTo>
                        <a:pt x="15049" y="16200"/>
                        <a:pt x="15022" y="16236"/>
                        <a:pt x="15004" y="16278"/>
                      </a:cubicBezTo>
                      <a:lnTo>
                        <a:pt x="14928" y="16337"/>
                      </a:lnTo>
                      <a:lnTo>
                        <a:pt x="14836" y="16416"/>
                      </a:lnTo>
                      <a:lnTo>
                        <a:pt x="14697" y="16436"/>
                      </a:lnTo>
                      <a:lnTo>
                        <a:pt x="14625" y="16429"/>
                      </a:lnTo>
                      <a:lnTo>
                        <a:pt x="14591" y="16219"/>
                      </a:lnTo>
                      <a:lnTo>
                        <a:pt x="14593" y="16108"/>
                      </a:lnTo>
                      <a:lnTo>
                        <a:pt x="14563" y="15944"/>
                      </a:lnTo>
                      <a:lnTo>
                        <a:pt x="14495" y="15830"/>
                      </a:lnTo>
                      <a:lnTo>
                        <a:pt x="14410" y="15736"/>
                      </a:lnTo>
                      <a:lnTo>
                        <a:pt x="14181" y="15569"/>
                      </a:lnTo>
                      <a:cubicBezTo>
                        <a:pt x="14143" y="15549"/>
                        <a:pt x="14110" y="15518"/>
                        <a:pt x="14084" y="15479"/>
                      </a:cubicBezTo>
                      <a:cubicBezTo>
                        <a:pt x="14040" y="15412"/>
                        <a:pt x="14022" y="15326"/>
                        <a:pt x="14034" y="15243"/>
                      </a:cubicBezTo>
                      <a:cubicBezTo>
                        <a:pt x="14035" y="15188"/>
                        <a:pt x="14019" y="15134"/>
                        <a:pt x="13989" y="15090"/>
                      </a:cubicBezTo>
                      <a:cubicBezTo>
                        <a:pt x="13954" y="15039"/>
                        <a:pt x="13903" y="15006"/>
                        <a:pt x="13847" y="14998"/>
                      </a:cubicBezTo>
                      <a:lnTo>
                        <a:pt x="13762" y="15095"/>
                      </a:lnTo>
                      <a:cubicBezTo>
                        <a:pt x="13736" y="15117"/>
                        <a:pt x="13710" y="15138"/>
                        <a:pt x="13683" y="15158"/>
                      </a:cubicBezTo>
                      <a:cubicBezTo>
                        <a:pt x="13641" y="15188"/>
                        <a:pt x="13598" y="15217"/>
                        <a:pt x="13554" y="15243"/>
                      </a:cubicBezTo>
                      <a:lnTo>
                        <a:pt x="13393" y="15305"/>
                      </a:lnTo>
                      <a:lnTo>
                        <a:pt x="13262" y="15351"/>
                      </a:lnTo>
                      <a:lnTo>
                        <a:pt x="13126" y="15337"/>
                      </a:lnTo>
                      <a:lnTo>
                        <a:pt x="13009" y="15358"/>
                      </a:lnTo>
                      <a:lnTo>
                        <a:pt x="12999" y="15465"/>
                      </a:lnTo>
                      <a:cubicBezTo>
                        <a:pt x="12993" y="15508"/>
                        <a:pt x="12981" y="15550"/>
                        <a:pt x="12962" y="15587"/>
                      </a:cubicBezTo>
                      <a:cubicBezTo>
                        <a:pt x="12930" y="15652"/>
                        <a:pt x="12881" y="15704"/>
                        <a:pt x="12823" y="15736"/>
                      </a:cubicBezTo>
                      <a:lnTo>
                        <a:pt x="12743" y="15796"/>
                      </a:lnTo>
                      <a:cubicBezTo>
                        <a:pt x="12724" y="15835"/>
                        <a:pt x="12701" y="15872"/>
                        <a:pt x="12675" y="15907"/>
                      </a:cubicBezTo>
                      <a:cubicBezTo>
                        <a:pt x="12628" y="15970"/>
                        <a:pt x="12572" y="16022"/>
                        <a:pt x="12518" y="16078"/>
                      </a:cubicBezTo>
                      <a:cubicBezTo>
                        <a:pt x="12477" y="16120"/>
                        <a:pt x="12437" y="16164"/>
                        <a:pt x="12399" y="16210"/>
                      </a:cubicBezTo>
                      <a:cubicBezTo>
                        <a:pt x="12372" y="16241"/>
                        <a:pt x="12343" y="16269"/>
                        <a:pt x="12311" y="16293"/>
                      </a:cubicBezTo>
                      <a:cubicBezTo>
                        <a:pt x="12277" y="16318"/>
                        <a:pt x="12240" y="16338"/>
                        <a:pt x="12202" y="16353"/>
                      </a:cubicBezTo>
                      <a:cubicBezTo>
                        <a:pt x="12152" y="16366"/>
                        <a:pt x="12105" y="16390"/>
                        <a:pt x="12063" y="16423"/>
                      </a:cubicBezTo>
                      <a:cubicBezTo>
                        <a:pt x="12018" y="16458"/>
                        <a:pt x="11980" y="16503"/>
                        <a:pt x="11950" y="16555"/>
                      </a:cubicBezTo>
                      <a:cubicBezTo>
                        <a:pt x="11893" y="16590"/>
                        <a:pt x="11836" y="16626"/>
                        <a:pt x="11779" y="16663"/>
                      </a:cubicBezTo>
                      <a:cubicBezTo>
                        <a:pt x="11737" y="16691"/>
                        <a:pt x="11695" y="16718"/>
                        <a:pt x="11653" y="16746"/>
                      </a:cubicBezTo>
                      <a:lnTo>
                        <a:pt x="11605" y="16813"/>
                      </a:lnTo>
                      <a:lnTo>
                        <a:pt x="11600" y="16987"/>
                      </a:lnTo>
                      <a:lnTo>
                        <a:pt x="11631" y="17158"/>
                      </a:lnTo>
                      <a:lnTo>
                        <a:pt x="11635" y="17311"/>
                      </a:lnTo>
                      <a:lnTo>
                        <a:pt x="11635" y="17490"/>
                      </a:lnTo>
                      <a:lnTo>
                        <a:pt x="11601" y="17658"/>
                      </a:lnTo>
                      <a:lnTo>
                        <a:pt x="11601" y="17846"/>
                      </a:lnTo>
                      <a:lnTo>
                        <a:pt x="11545" y="17992"/>
                      </a:lnTo>
                      <a:cubicBezTo>
                        <a:pt x="11502" y="17998"/>
                        <a:pt x="11463" y="18023"/>
                        <a:pt x="11436" y="18061"/>
                      </a:cubicBezTo>
                      <a:cubicBezTo>
                        <a:pt x="11389" y="18127"/>
                        <a:pt x="11384" y="18220"/>
                        <a:pt x="11423" y="18293"/>
                      </a:cubicBezTo>
                      <a:cubicBezTo>
                        <a:pt x="11408" y="18312"/>
                        <a:pt x="11392" y="18330"/>
                        <a:pt x="11374" y="18346"/>
                      </a:cubicBezTo>
                      <a:cubicBezTo>
                        <a:pt x="11337" y="18380"/>
                        <a:pt x="11294" y="18406"/>
                        <a:pt x="11249" y="18422"/>
                      </a:cubicBezTo>
                      <a:lnTo>
                        <a:pt x="11126" y="18475"/>
                      </a:lnTo>
                      <a:lnTo>
                        <a:pt x="11059" y="18480"/>
                      </a:lnTo>
                      <a:lnTo>
                        <a:pt x="10976" y="18431"/>
                      </a:lnTo>
                      <a:lnTo>
                        <a:pt x="10881" y="18320"/>
                      </a:lnTo>
                      <a:lnTo>
                        <a:pt x="10821" y="18218"/>
                      </a:lnTo>
                      <a:lnTo>
                        <a:pt x="10773" y="18044"/>
                      </a:lnTo>
                      <a:lnTo>
                        <a:pt x="10756" y="17922"/>
                      </a:lnTo>
                      <a:lnTo>
                        <a:pt x="10676" y="17775"/>
                      </a:lnTo>
                      <a:lnTo>
                        <a:pt x="10591" y="17699"/>
                      </a:lnTo>
                      <a:lnTo>
                        <a:pt x="10518" y="17512"/>
                      </a:lnTo>
                      <a:lnTo>
                        <a:pt x="10459" y="17386"/>
                      </a:lnTo>
                      <a:lnTo>
                        <a:pt x="10429" y="17283"/>
                      </a:lnTo>
                      <a:cubicBezTo>
                        <a:pt x="10421" y="17238"/>
                        <a:pt x="10409" y="17195"/>
                        <a:pt x="10393" y="17153"/>
                      </a:cubicBezTo>
                      <a:cubicBezTo>
                        <a:pt x="10371" y="17098"/>
                        <a:pt x="10343" y="17047"/>
                        <a:pt x="10309" y="17001"/>
                      </a:cubicBezTo>
                      <a:lnTo>
                        <a:pt x="10248" y="16876"/>
                      </a:lnTo>
                      <a:lnTo>
                        <a:pt x="10194" y="16723"/>
                      </a:lnTo>
                      <a:lnTo>
                        <a:pt x="10118" y="16387"/>
                      </a:lnTo>
                      <a:lnTo>
                        <a:pt x="10118" y="16125"/>
                      </a:lnTo>
                      <a:cubicBezTo>
                        <a:pt x="10118" y="16079"/>
                        <a:pt x="10118" y="16033"/>
                        <a:pt x="10118" y="15987"/>
                      </a:cubicBezTo>
                      <a:cubicBezTo>
                        <a:pt x="10117" y="15897"/>
                        <a:pt x="10115" y="15808"/>
                        <a:pt x="10112" y="15718"/>
                      </a:cubicBezTo>
                      <a:lnTo>
                        <a:pt x="10021" y="15510"/>
                      </a:lnTo>
                      <a:lnTo>
                        <a:pt x="9917" y="15473"/>
                      </a:lnTo>
                      <a:lnTo>
                        <a:pt x="9807" y="15540"/>
                      </a:lnTo>
                      <a:lnTo>
                        <a:pt x="9702" y="15576"/>
                      </a:lnTo>
                      <a:lnTo>
                        <a:pt x="9604" y="15501"/>
                      </a:lnTo>
                      <a:lnTo>
                        <a:pt x="9518" y="15434"/>
                      </a:lnTo>
                      <a:lnTo>
                        <a:pt x="9354" y="15318"/>
                      </a:lnTo>
                      <a:lnTo>
                        <a:pt x="9312" y="15235"/>
                      </a:lnTo>
                      <a:lnTo>
                        <a:pt x="9320" y="15135"/>
                      </a:lnTo>
                      <a:lnTo>
                        <a:pt x="9349" y="15043"/>
                      </a:lnTo>
                      <a:lnTo>
                        <a:pt x="9252" y="14925"/>
                      </a:lnTo>
                      <a:cubicBezTo>
                        <a:pt x="9222" y="14896"/>
                        <a:pt x="9191" y="14869"/>
                        <a:pt x="9159" y="14844"/>
                      </a:cubicBezTo>
                      <a:cubicBezTo>
                        <a:pt x="9113" y="14807"/>
                        <a:pt x="9066" y="14774"/>
                        <a:pt x="9016" y="14744"/>
                      </a:cubicBezTo>
                      <a:lnTo>
                        <a:pt x="9004" y="14578"/>
                      </a:lnTo>
                      <a:lnTo>
                        <a:pt x="8867" y="14351"/>
                      </a:lnTo>
                      <a:lnTo>
                        <a:pt x="8718" y="14337"/>
                      </a:lnTo>
                      <a:lnTo>
                        <a:pt x="8446" y="14318"/>
                      </a:lnTo>
                      <a:lnTo>
                        <a:pt x="8237" y="14290"/>
                      </a:lnTo>
                      <a:lnTo>
                        <a:pt x="8129" y="14235"/>
                      </a:lnTo>
                      <a:lnTo>
                        <a:pt x="8021" y="14242"/>
                      </a:lnTo>
                      <a:cubicBezTo>
                        <a:pt x="7979" y="14277"/>
                        <a:pt x="7925" y="14284"/>
                        <a:pt x="7876" y="14263"/>
                      </a:cubicBezTo>
                      <a:cubicBezTo>
                        <a:pt x="7829" y="14242"/>
                        <a:pt x="7794" y="14195"/>
                        <a:pt x="7782" y="14138"/>
                      </a:cubicBezTo>
                      <a:cubicBezTo>
                        <a:pt x="7742" y="14107"/>
                        <a:pt x="7698" y="14084"/>
                        <a:pt x="7652" y="14068"/>
                      </a:cubicBezTo>
                      <a:cubicBezTo>
                        <a:pt x="7569" y="14040"/>
                        <a:pt x="7482" y="14038"/>
                        <a:pt x="7399" y="14061"/>
                      </a:cubicBezTo>
                      <a:lnTo>
                        <a:pt x="7248" y="13904"/>
                      </a:lnTo>
                      <a:lnTo>
                        <a:pt x="7291" y="13677"/>
                      </a:lnTo>
                      <a:lnTo>
                        <a:pt x="7244" y="13548"/>
                      </a:lnTo>
                      <a:lnTo>
                        <a:pt x="7098" y="13580"/>
                      </a:lnTo>
                      <a:lnTo>
                        <a:pt x="6814" y="13580"/>
                      </a:lnTo>
                      <a:lnTo>
                        <a:pt x="6626" y="13386"/>
                      </a:lnTo>
                      <a:lnTo>
                        <a:pt x="6541" y="13238"/>
                      </a:lnTo>
                      <a:cubicBezTo>
                        <a:pt x="6526" y="13193"/>
                        <a:pt x="6503" y="13152"/>
                        <a:pt x="6473" y="13118"/>
                      </a:cubicBezTo>
                      <a:cubicBezTo>
                        <a:pt x="6437" y="13076"/>
                        <a:pt x="6392" y="13046"/>
                        <a:pt x="6343" y="13030"/>
                      </a:cubicBezTo>
                      <a:cubicBezTo>
                        <a:pt x="6344" y="12983"/>
                        <a:pt x="6342" y="12936"/>
                        <a:pt x="6337" y="12889"/>
                      </a:cubicBezTo>
                      <a:cubicBezTo>
                        <a:pt x="6329" y="12807"/>
                        <a:pt x="6313" y="12726"/>
                        <a:pt x="6283" y="12651"/>
                      </a:cubicBezTo>
                      <a:cubicBezTo>
                        <a:pt x="6249" y="12563"/>
                        <a:pt x="6198" y="12485"/>
                        <a:pt x="6130" y="12429"/>
                      </a:cubicBezTo>
                      <a:cubicBezTo>
                        <a:pt x="6082" y="12389"/>
                        <a:pt x="6027" y="12361"/>
                        <a:pt x="5969" y="12348"/>
                      </a:cubicBezTo>
                      <a:lnTo>
                        <a:pt x="5954" y="12542"/>
                      </a:lnTo>
                      <a:cubicBezTo>
                        <a:pt x="5965" y="12594"/>
                        <a:pt x="5973" y="12648"/>
                        <a:pt x="5978" y="12701"/>
                      </a:cubicBezTo>
                      <a:cubicBezTo>
                        <a:pt x="5984" y="12772"/>
                        <a:pt x="5984" y="12842"/>
                        <a:pt x="5978" y="12912"/>
                      </a:cubicBezTo>
                      <a:cubicBezTo>
                        <a:pt x="6004" y="12980"/>
                        <a:pt x="6023" y="13052"/>
                        <a:pt x="6034" y="13125"/>
                      </a:cubicBezTo>
                      <a:cubicBezTo>
                        <a:pt x="6046" y="13201"/>
                        <a:pt x="6049" y="13278"/>
                        <a:pt x="6044" y="13354"/>
                      </a:cubicBezTo>
                      <a:cubicBezTo>
                        <a:pt x="6021" y="13399"/>
                        <a:pt x="6033" y="13457"/>
                        <a:pt x="6073" y="13484"/>
                      </a:cubicBezTo>
                      <a:cubicBezTo>
                        <a:pt x="6141" y="13530"/>
                        <a:pt x="6224" y="13462"/>
                        <a:pt x="6209" y="13373"/>
                      </a:cubicBezTo>
                      <a:cubicBezTo>
                        <a:pt x="6230" y="13352"/>
                        <a:pt x="6260" y="13347"/>
                        <a:pt x="6285" y="13359"/>
                      </a:cubicBezTo>
                      <a:cubicBezTo>
                        <a:pt x="6362" y="13396"/>
                        <a:pt x="6358" y="13523"/>
                        <a:pt x="6279" y="13554"/>
                      </a:cubicBezTo>
                      <a:lnTo>
                        <a:pt x="6257" y="13760"/>
                      </a:lnTo>
                      <a:lnTo>
                        <a:pt x="6330" y="13908"/>
                      </a:lnTo>
                      <a:lnTo>
                        <a:pt x="6470" y="13915"/>
                      </a:lnTo>
                      <a:lnTo>
                        <a:pt x="6606" y="13928"/>
                      </a:lnTo>
                      <a:lnTo>
                        <a:pt x="6799" y="13928"/>
                      </a:lnTo>
                      <a:cubicBezTo>
                        <a:pt x="6828" y="13893"/>
                        <a:pt x="6859" y="13860"/>
                        <a:pt x="6892" y="13829"/>
                      </a:cubicBezTo>
                      <a:cubicBezTo>
                        <a:pt x="6935" y="13787"/>
                        <a:pt x="6980" y="13750"/>
                        <a:pt x="7028" y="13717"/>
                      </a:cubicBezTo>
                      <a:lnTo>
                        <a:pt x="7153" y="13697"/>
                      </a:lnTo>
                      <a:lnTo>
                        <a:pt x="7172" y="13798"/>
                      </a:lnTo>
                      <a:lnTo>
                        <a:pt x="7108" y="13909"/>
                      </a:lnTo>
                      <a:cubicBezTo>
                        <a:pt x="7092" y="13956"/>
                        <a:pt x="7092" y="14008"/>
                        <a:pt x="7108" y="14055"/>
                      </a:cubicBezTo>
                      <a:cubicBezTo>
                        <a:pt x="7129" y="14115"/>
                        <a:pt x="7173" y="14159"/>
                        <a:pt x="7227" y="14175"/>
                      </a:cubicBezTo>
                      <a:lnTo>
                        <a:pt x="7468" y="14356"/>
                      </a:lnTo>
                      <a:lnTo>
                        <a:pt x="7490" y="14477"/>
                      </a:lnTo>
                      <a:lnTo>
                        <a:pt x="7524" y="14583"/>
                      </a:lnTo>
                      <a:cubicBezTo>
                        <a:pt x="7554" y="14623"/>
                        <a:pt x="7576" y="14671"/>
                        <a:pt x="7586" y="14722"/>
                      </a:cubicBezTo>
                      <a:cubicBezTo>
                        <a:pt x="7597" y="14771"/>
                        <a:pt x="7597" y="14823"/>
                        <a:pt x="7586" y="14873"/>
                      </a:cubicBezTo>
                      <a:lnTo>
                        <a:pt x="7532" y="14967"/>
                      </a:lnTo>
                      <a:lnTo>
                        <a:pt x="7433" y="15055"/>
                      </a:lnTo>
                      <a:lnTo>
                        <a:pt x="7433" y="15138"/>
                      </a:lnTo>
                      <a:lnTo>
                        <a:pt x="7363" y="15180"/>
                      </a:lnTo>
                      <a:lnTo>
                        <a:pt x="7303" y="15145"/>
                      </a:lnTo>
                      <a:lnTo>
                        <a:pt x="7229" y="15249"/>
                      </a:lnTo>
                      <a:lnTo>
                        <a:pt x="7223" y="15376"/>
                      </a:lnTo>
                      <a:lnTo>
                        <a:pt x="7123" y="15465"/>
                      </a:lnTo>
                      <a:lnTo>
                        <a:pt x="7038" y="15486"/>
                      </a:lnTo>
                      <a:lnTo>
                        <a:pt x="6978" y="15576"/>
                      </a:lnTo>
                      <a:lnTo>
                        <a:pt x="6918" y="15614"/>
                      </a:lnTo>
                      <a:cubicBezTo>
                        <a:pt x="6866" y="15614"/>
                        <a:pt x="6815" y="15617"/>
                        <a:pt x="6763" y="15621"/>
                      </a:cubicBezTo>
                      <a:cubicBezTo>
                        <a:pt x="6681" y="15628"/>
                        <a:pt x="6598" y="15641"/>
                        <a:pt x="6517" y="15660"/>
                      </a:cubicBezTo>
                      <a:lnTo>
                        <a:pt x="6396" y="15693"/>
                      </a:lnTo>
                      <a:lnTo>
                        <a:pt x="6267" y="15714"/>
                      </a:lnTo>
                      <a:lnTo>
                        <a:pt x="6183" y="15748"/>
                      </a:lnTo>
                      <a:lnTo>
                        <a:pt x="6093" y="15845"/>
                      </a:lnTo>
                      <a:lnTo>
                        <a:pt x="5982" y="15896"/>
                      </a:lnTo>
                      <a:lnTo>
                        <a:pt x="5844" y="15903"/>
                      </a:lnTo>
                      <a:lnTo>
                        <a:pt x="5726" y="15903"/>
                      </a:lnTo>
                      <a:cubicBezTo>
                        <a:pt x="5691" y="15908"/>
                        <a:pt x="5656" y="15915"/>
                        <a:pt x="5622" y="15924"/>
                      </a:cubicBezTo>
                      <a:cubicBezTo>
                        <a:pt x="5554" y="15941"/>
                        <a:pt x="5488" y="15964"/>
                        <a:pt x="5423" y="15993"/>
                      </a:cubicBezTo>
                      <a:cubicBezTo>
                        <a:pt x="5367" y="15995"/>
                        <a:pt x="5310" y="15992"/>
                        <a:pt x="5253" y="15986"/>
                      </a:cubicBezTo>
                      <a:cubicBezTo>
                        <a:pt x="5188" y="15980"/>
                        <a:pt x="5123" y="15968"/>
                        <a:pt x="5059" y="15952"/>
                      </a:cubicBezTo>
                      <a:lnTo>
                        <a:pt x="4827" y="15910"/>
                      </a:lnTo>
                      <a:lnTo>
                        <a:pt x="4622" y="15910"/>
                      </a:lnTo>
                      <a:lnTo>
                        <a:pt x="4537" y="15972"/>
                      </a:lnTo>
                      <a:cubicBezTo>
                        <a:pt x="4532" y="16014"/>
                        <a:pt x="4535" y="16057"/>
                        <a:pt x="4547" y="16098"/>
                      </a:cubicBezTo>
                      <a:cubicBezTo>
                        <a:pt x="4560" y="16143"/>
                        <a:pt x="4583" y="16184"/>
                        <a:pt x="4608" y="16223"/>
                      </a:cubicBezTo>
                      <a:cubicBezTo>
                        <a:pt x="4649" y="16284"/>
                        <a:pt x="4694" y="16339"/>
                        <a:pt x="4745" y="16389"/>
                      </a:cubicBezTo>
                      <a:cubicBezTo>
                        <a:pt x="4786" y="16422"/>
                        <a:pt x="4834" y="16443"/>
                        <a:pt x="4883" y="16452"/>
                      </a:cubicBezTo>
                      <a:cubicBezTo>
                        <a:pt x="4971" y="16467"/>
                        <a:pt x="5061" y="16441"/>
                        <a:pt x="5149" y="16456"/>
                      </a:cubicBezTo>
                      <a:cubicBezTo>
                        <a:pt x="5202" y="16466"/>
                        <a:pt x="5253" y="16491"/>
                        <a:pt x="5303" y="16514"/>
                      </a:cubicBezTo>
                      <a:cubicBezTo>
                        <a:pt x="5349" y="16535"/>
                        <a:pt x="5394" y="16555"/>
                        <a:pt x="5440" y="16574"/>
                      </a:cubicBezTo>
                      <a:lnTo>
                        <a:pt x="5559" y="16588"/>
                      </a:lnTo>
                      <a:cubicBezTo>
                        <a:pt x="5605" y="16588"/>
                        <a:pt x="5651" y="16590"/>
                        <a:pt x="5697" y="16595"/>
                      </a:cubicBezTo>
                      <a:cubicBezTo>
                        <a:pt x="5754" y="16601"/>
                        <a:pt x="5811" y="16611"/>
                        <a:pt x="5867" y="16625"/>
                      </a:cubicBezTo>
                      <a:lnTo>
                        <a:pt x="5903" y="16764"/>
                      </a:lnTo>
                      <a:lnTo>
                        <a:pt x="5885" y="16889"/>
                      </a:lnTo>
                      <a:lnTo>
                        <a:pt x="5903" y="16977"/>
                      </a:lnTo>
                      <a:lnTo>
                        <a:pt x="5791" y="17080"/>
                      </a:lnTo>
                      <a:lnTo>
                        <a:pt x="5755" y="17189"/>
                      </a:lnTo>
                      <a:lnTo>
                        <a:pt x="5710" y="17363"/>
                      </a:lnTo>
                      <a:lnTo>
                        <a:pt x="5654" y="17453"/>
                      </a:lnTo>
                      <a:lnTo>
                        <a:pt x="5570" y="17552"/>
                      </a:lnTo>
                      <a:lnTo>
                        <a:pt x="5524" y="17638"/>
                      </a:lnTo>
                      <a:lnTo>
                        <a:pt x="5430" y="17728"/>
                      </a:lnTo>
                      <a:lnTo>
                        <a:pt x="5378" y="17827"/>
                      </a:lnTo>
                      <a:lnTo>
                        <a:pt x="5329" y="17901"/>
                      </a:lnTo>
                      <a:lnTo>
                        <a:pt x="5285" y="17947"/>
                      </a:lnTo>
                      <a:lnTo>
                        <a:pt x="5207" y="18030"/>
                      </a:lnTo>
                      <a:lnTo>
                        <a:pt x="5088" y="18145"/>
                      </a:lnTo>
                      <a:lnTo>
                        <a:pt x="4891" y="18247"/>
                      </a:lnTo>
                      <a:lnTo>
                        <a:pt x="4765" y="18267"/>
                      </a:lnTo>
                      <a:lnTo>
                        <a:pt x="4622" y="18360"/>
                      </a:lnTo>
                      <a:lnTo>
                        <a:pt x="4507" y="18429"/>
                      </a:lnTo>
                      <a:cubicBezTo>
                        <a:pt x="4459" y="18470"/>
                        <a:pt x="4409" y="18508"/>
                        <a:pt x="4358" y="18544"/>
                      </a:cubicBezTo>
                      <a:cubicBezTo>
                        <a:pt x="4311" y="18577"/>
                        <a:pt x="4263" y="18608"/>
                        <a:pt x="4214" y="18637"/>
                      </a:cubicBezTo>
                      <a:lnTo>
                        <a:pt x="4051" y="18720"/>
                      </a:lnTo>
                      <a:lnTo>
                        <a:pt x="4029" y="18928"/>
                      </a:lnTo>
                      <a:cubicBezTo>
                        <a:pt x="3996" y="18947"/>
                        <a:pt x="3969" y="18975"/>
                        <a:pt x="3951" y="19011"/>
                      </a:cubicBezTo>
                      <a:cubicBezTo>
                        <a:pt x="3923" y="19064"/>
                        <a:pt x="3916" y="19128"/>
                        <a:pt x="3932" y="19187"/>
                      </a:cubicBezTo>
                      <a:lnTo>
                        <a:pt x="4003" y="19338"/>
                      </a:lnTo>
                      <a:lnTo>
                        <a:pt x="4019" y="19497"/>
                      </a:lnTo>
                      <a:lnTo>
                        <a:pt x="4013" y="19585"/>
                      </a:lnTo>
                      <a:lnTo>
                        <a:pt x="4214" y="19924"/>
                      </a:lnTo>
                      <a:lnTo>
                        <a:pt x="4298" y="20091"/>
                      </a:lnTo>
                      <a:lnTo>
                        <a:pt x="4246" y="20160"/>
                      </a:lnTo>
                      <a:cubicBezTo>
                        <a:pt x="4252" y="20198"/>
                        <a:pt x="4262" y="20234"/>
                        <a:pt x="4276" y="20269"/>
                      </a:cubicBezTo>
                      <a:cubicBezTo>
                        <a:pt x="4297" y="20321"/>
                        <a:pt x="4326" y="20368"/>
                        <a:pt x="4362" y="20407"/>
                      </a:cubicBezTo>
                      <a:cubicBezTo>
                        <a:pt x="4384" y="20460"/>
                        <a:pt x="4408" y="20511"/>
                        <a:pt x="4435" y="20560"/>
                      </a:cubicBezTo>
                      <a:cubicBezTo>
                        <a:pt x="4461" y="20609"/>
                        <a:pt x="4490" y="20657"/>
                        <a:pt x="4509" y="20711"/>
                      </a:cubicBezTo>
                      <a:cubicBezTo>
                        <a:pt x="4528" y="20764"/>
                        <a:pt x="4538" y="20821"/>
                        <a:pt x="4537" y="20879"/>
                      </a:cubicBezTo>
                      <a:cubicBezTo>
                        <a:pt x="4491" y="20895"/>
                        <a:pt x="4442" y="20897"/>
                        <a:pt x="4394" y="20886"/>
                      </a:cubicBezTo>
                      <a:cubicBezTo>
                        <a:pt x="4338" y="20872"/>
                        <a:pt x="4284" y="20839"/>
                        <a:pt x="4226" y="20844"/>
                      </a:cubicBezTo>
                      <a:cubicBezTo>
                        <a:pt x="4059" y="20859"/>
                        <a:pt x="3988" y="21097"/>
                        <a:pt x="4114" y="21226"/>
                      </a:cubicBezTo>
                      <a:lnTo>
                        <a:pt x="4334" y="21600"/>
                      </a:lnTo>
                      <a:cubicBezTo>
                        <a:pt x="2302" y="19692"/>
                        <a:pt x="881" y="17057"/>
                        <a:pt x="296" y="14112"/>
                      </a:cubicBezTo>
                      <a:cubicBezTo>
                        <a:pt x="-269" y="11265"/>
                        <a:pt x="-20" y="8283"/>
                        <a:pt x="1006" y="5612"/>
                      </a:cubicBezTo>
                      <a:lnTo>
                        <a:pt x="1246" y="5877"/>
                      </a:lnTo>
                      <a:lnTo>
                        <a:pt x="1393" y="5923"/>
                      </a:lnTo>
                      <a:lnTo>
                        <a:pt x="1444" y="5803"/>
                      </a:lnTo>
                      <a:lnTo>
                        <a:pt x="1572" y="5553"/>
                      </a:lnTo>
                      <a:cubicBezTo>
                        <a:pt x="1602" y="5549"/>
                        <a:pt x="1631" y="5546"/>
                        <a:pt x="1660" y="5543"/>
                      </a:cubicBezTo>
                      <a:cubicBezTo>
                        <a:pt x="1709" y="5539"/>
                        <a:pt x="1759" y="5538"/>
                        <a:pt x="1805" y="5559"/>
                      </a:cubicBezTo>
                      <a:cubicBezTo>
                        <a:pt x="1864" y="5586"/>
                        <a:pt x="1906" y="5647"/>
                        <a:pt x="1916" y="5720"/>
                      </a:cubicBezTo>
                      <a:lnTo>
                        <a:pt x="2039" y="6093"/>
                      </a:lnTo>
                      <a:lnTo>
                        <a:pt x="2184" y="6323"/>
                      </a:lnTo>
                      <a:lnTo>
                        <a:pt x="2296" y="6527"/>
                      </a:lnTo>
                      <a:lnTo>
                        <a:pt x="2288" y="6750"/>
                      </a:lnTo>
                      <a:lnTo>
                        <a:pt x="2411" y="6885"/>
                      </a:lnTo>
                      <a:lnTo>
                        <a:pt x="2523" y="7042"/>
                      </a:lnTo>
                      <a:lnTo>
                        <a:pt x="2571" y="7246"/>
                      </a:lnTo>
                      <a:lnTo>
                        <a:pt x="2459" y="7533"/>
                      </a:lnTo>
                      <a:cubicBezTo>
                        <a:pt x="2429" y="7569"/>
                        <a:pt x="2403" y="7609"/>
                        <a:pt x="2381" y="7653"/>
                      </a:cubicBezTo>
                      <a:cubicBezTo>
                        <a:pt x="2341" y="7735"/>
                        <a:pt x="2318" y="7827"/>
                        <a:pt x="2314" y="7922"/>
                      </a:cubicBezTo>
                      <a:cubicBezTo>
                        <a:pt x="2278" y="7895"/>
                        <a:pt x="2233" y="7891"/>
                        <a:pt x="2194" y="7912"/>
                      </a:cubicBezTo>
                      <a:cubicBezTo>
                        <a:pt x="2065" y="7983"/>
                        <a:pt x="2083" y="8201"/>
                        <a:pt x="2221" y="8243"/>
                      </a:cubicBezTo>
                      <a:cubicBezTo>
                        <a:pt x="2246" y="8318"/>
                        <a:pt x="2273" y="8392"/>
                        <a:pt x="2301" y="8465"/>
                      </a:cubicBezTo>
                      <a:cubicBezTo>
                        <a:pt x="2338" y="8559"/>
                        <a:pt x="2378" y="8653"/>
                        <a:pt x="2392" y="8755"/>
                      </a:cubicBezTo>
                      <a:cubicBezTo>
                        <a:pt x="2406" y="8853"/>
                        <a:pt x="2394" y="8953"/>
                        <a:pt x="2400" y="9052"/>
                      </a:cubicBezTo>
                      <a:cubicBezTo>
                        <a:pt x="2409" y="9185"/>
                        <a:pt x="2449" y="9313"/>
                        <a:pt x="2497" y="9435"/>
                      </a:cubicBezTo>
                      <a:cubicBezTo>
                        <a:pt x="2522" y="9499"/>
                        <a:pt x="2550" y="9563"/>
                        <a:pt x="2580" y="9625"/>
                      </a:cubicBezTo>
                      <a:cubicBezTo>
                        <a:pt x="2640" y="9538"/>
                        <a:pt x="2694" y="9445"/>
                        <a:pt x="2743" y="9348"/>
                      </a:cubicBezTo>
                      <a:cubicBezTo>
                        <a:pt x="2767" y="9299"/>
                        <a:pt x="2792" y="9247"/>
                        <a:pt x="2836" y="9221"/>
                      </a:cubicBezTo>
                      <a:cubicBezTo>
                        <a:pt x="2945" y="9158"/>
                        <a:pt x="3069" y="9269"/>
                        <a:pt x="3042" y="9407"/>
                      </a:cubicBezTo>
                      <a:cubicBezTo>
                        <a:pt x="3080" y="9427"/>
                        <a:pt x="3109" y="9463"/>
                        <a:pt x="3123" y="9508"/>
                      </a:cubicBezTo>
                      <a:cubicBezTo>
                        <a:pt x="3135" y="9547"/>
                        <a:pt x="3135" y="9590"/>
                        <a:pt x="3123" y="9628"/>
                      </a:cubicBezTo>
                      <a:cubicBezTo>
                        <a:pt x="3137" y="9680"/>
                        <a:pt x="3152" y="9731"/>
                        <a:pt x="3168" y="9782"/>
                      </a:cubicBezTo>
                      <a:cubicBezTo>
                        <a:pt x="3199" y="9874"/>
                        <a:pt x="3234" y="9964"/>
                        <a:pt x="3273" y="10051"/>
                      </a:cubicBezTo>
                      <a:cubicBezTo>
                        <a:pt x="3350" y="10082"/>
                        <a:pt x="3405" y="10159"/>
                        <a:pt x="3417" y="10252"/>
                      </a:cubicBezTo>
                      <a:cubicBezTo>
                        <a:pt x="3425" y="10310"/>
                        <a:pt x="3414" y="10372"/>
                        <a:pt x="3433" y="10428"/>
                      </a:cubicBezTo>
                      <a:cubicBezTo>
                        <a:pt x="3472" y="10537"/>
                        <a:pt x="3593" y="10568"/>
                        <a:pt x="3669" y="10489"/>
                      </a:cubicBezTo>
                      <a:lnTo>
                        <a:pt x="3848" y="10517"/>
                      </a:lnTo>
                      <a:lnTo>
                        <a:pt x="3887" y="10677"/>
                      </a:lnTo>
                      <a:lnTo>
                        <a:pt x="3957" y="10763"/>
                      </a:lnTo>
                      <a:lnTo>
                        <a:pt x="4118" y="10778"/>
                      </a:lnTo>
                      <a:lnTo>
                        <a:pt x="4294" y="10751"/>
                      </a:lnTo>
                      <a:cubicBezTo>
                        <a:pt x="4328" y="10680"/>
                        <a:pt x="4361" y="10609"/>
                        <a:pt x="4394" y="10538"/>
                      </a:cubicBezTo>
                      <a:cubicBezTo>
                        <a:pt x="4461" y="10389"/>
                        <a:pt x="4525" y="10237"/>
                        <a:pt x="4586" y="10084"/>
                      </a:cubicBezTo>
                      <a:cubicBezTo>
                        <a:pt x="4723" y="10101"/>
                        <a:pt x="4775" y="9885"/>
                        <a:pt x="4651" y="9818"/>
                      </a:cubicBezTo>
                      <a:cubicBezTo>
                        <a:pt x="4554" y="9767"/>
                        <a:pt x="4477" y="9904"/>
                        <a:pt x="4380" y="9920"/>
                      </a:cubicBezTo>
                      <a:cubicBezTo>
                        <a:pt x="4251" y="9942"/>
                        <a:pt x="4154" y="9786"/>
                        <a:pt x="4214" y="9652"/>
                      </a:cubicBezTo>
                      <a:lnTo>
                        <a:pt x="3896" y="9443"/>
                      </a:lnTo>
                      <a:lnTo>
                        <a:pt x="3827" y="9279"/>
                      </a:lnTo>
                      <a:lnTo>
                        <a:pt x="3869" y="8992"/>
                      </a:lnTo>
                      <a:lnTo>
                        <a:pt x="3979" y="8687"/>
                      </a:lnTo>
                      <a:lnTo>
                        <a:pt x="4075" y="8326"/>
                      </a:lnTo>
                      <a:lnTo>
                        <a:pt x="3907" y="8067"/>
                      </a:lnTo>
                      <a:cubicBezTo>
                        <a:pt x="3888" y="8125"/>
                        <a:pt x="3873" y="8184"/>
                        <a:pt x="3861" y="8243"/>
                      </a:cubicBezTo>
                      <a:cubicBezTo>
                        <a:pt x="3834" y="8382"/>
                        <a:pt x="3824" y="8524"/>
                        <a:pt x="3832" y="8666"/>
                      </a:cubicBezTo>
                      <a:lnTo>
                        <a:pt x="3738" y="8824"/>
                      </a:lnTo>
                      <a:lnTo>
                        <a:pt x="3632" y="9015"/>
                      </a:lnTo>
                      <a:lnTo>
                        <a:pt x="3465" y="8931"/>
                      </a:lnTo>
                      <a:cubicBezTo>
                        <a:pt x="3441" y="8880"/>
                        <a:pt x="3420" y="8826"/>
                        <a:pt x="3402" y="8771"/>
                      </a:cubicBezTo>
                      <a:cubicBezTo>
                        <a:pt x="3365" y="8659"/>
                        <a:pt x="3343" y="8537"/>
                        <a:pt x="3372" y="8422"/>
                      </a:cubicBezTo>
                      <a:cubicBezTo>
                        <a:pt x="3404" y="8296"/>
                        <a:pt x="3495" y="8200"/>
                        <a:pt x="3525" y="8073"/>
                      </a:cubicBezTo>
                      <a:cubicBezTo>
                        <a:pt x="3550" y="7965"/>
                        <a:pt x="3528" y="7851"/>
                        <a:pt x="3535" y="7740"/>
                      </a:cubicBezTo>
                      <a:cubicBezTo>
                        <a:pt x="3544" y="7599"/>
                        <a:pt x="3599" y="7467"/>
                        <a:pt x="3688" y="7370"/>
                      </a:cubicBezTo>
                      <a:cubicBezTo>
                        <a:pt x="3661" y="7278"/>
                        <a:pt x="3641" y="7183"/>
                        <a:pt x="3629" y="7087"/>
                      </a:cubicBezTo>
                      <a:cubicBezTo>
                        <a:pt x="3616" y="6976"/>
                        <a:pt x="3614" y="6864"/>
                        <a:pt x="3621" y="6753"/>
                      </a:cubicBezTo>
                      <a:cubicBezTo>
                        <a:pt x="3631" y="6615"/>
                        <a:pt x="3656" y="6479"/>
                        <a:pt x="3696" y="6348"/>
                      </a:cubicBezTo>
                      <a:lnTo>
                        <a:pt x="3712" y="6050"/>
                      </a:lnTo>
                      <a:lnTo>
                        <a:pt x="3587" y="6161"/>
                      </a:lnTo>
                      <a:cubicBezTo>
                        <a:pt x="3548" y="6243"/>
                        <a:pt x="3518" y="6330"/>
                        <a:pt x="3499" y="6420"/>
                      </a:cubicBezTo>
                      <a:cubicBezTo>
                        <a:pt x="3473" y="6538"/>
                        <a:pt x="3466" y="6661"/>
                        <a:pt x="3477" y="6782"/>
                      </a:cubicBezTo>
                      <a:cubicBezTo>
                        <a:pt x="3453" y="6846"/>
                        <a:pt x="3440" y="6915"/>
                        <a:pt x="3437" y="6985"/>
                      </a:cubicBezTo>
                      <a:cubicBezTo>
                        <a:pt x="3435" y="7044"/>
                        <a:pt x="3440" y="7103"/>
                        <a:pt x="3453" y="7160"/>
                      </a:cubicBezTo>
                      <a:lnTo>
                        <a:pt x="3485" y="7354"/>
                      </a:lnTo>
                      <a:lnTo>
                        <a:pt x="3408" y="7574"/>
                      </a:lnTo>
                      <a:lnTo>
                        <a:pt x="3248" y="7500"/>
                      </a:lnTo>
                      <a:lnTo>
                        <a:pt x="3125" y="7642"/>
                      </a:lnTo>
                      <a:lnTo>
                        <a:pt x="2999" y="7741"/>
                      </a:lnTo>
                      <a:lnTo>
                        <a:pt x="2919" y="7814"/>
                      </a:lnTo>
                      <a:lnTo>
                        <a:pt x="2818" y="7903"/>
                      </a:lnTo>
                      <a:cubicBezTo>
                        <a:pt x="2783" y="7851"/>
                        <a:pt x="2759" y="7791"/>
                        <a:pt x="2745" y="7727"/>
                      </a:cubicBezTo>
                      <a:cubicBezTo>
                        <a:pt x="2730" y="7655"/>
                        <a:pt x="2730" y="7580"/>
                        <a:pt x="2745" y="7508"/>
                      </a:cubicBezTo>
                      <a:lnTo>
                        <a:pt x="2761" y="7317"/>
                      </a:lnTo>
                      <a:lnTo>
                        <a:pt x="2978" y="7320"/>
                      </a:lnTo>
                      <a:lnTo>
                        <a:pt x="3051" y="7425"/>
                      </a:lnTo>
                      <a:cubicBezTo>
                        <a:pt x="3079" y="7445"/>
                        <a:pt x="3113" y="7450"/>
                        <a:pt x="3144" y="7437"/>
                      </a:cubicBezTo>
                      <a:cubicBezTo>
                        <a:pt x="3219" y="7406"/>
                        <a:pt x="3247" y="7301"/>
                        <a:pt x="3200" y="7227"/>
                      </a:cubicBezTo>
                      <a:cubicBezTo>
                        <a:pt x="3202" y="7148"/>
                        <a:pt x="3202" y="7069"/>
                        <a:pt x="3200" y="6989"/>
                      </a:cubicBezTo>
                      <a:cubicBezTo>
                        <a:pt x="3198" y="6882"/>
                        <a:pt x="3193" y="6775"/>
                        <a:pt x="3184" y="6668"/>
                      </a:cubicBezTo>
                      <a:cubicBezTo>
                        <a:pt x="3196" y="6584"/>
                        <a:pt x="3204" y="6498"/>
                        <a:pt x="3208" y="6413"/>
                      </a:cubicBezTo>
                      <a:cubicBezTo>
                        <a:pt x="3212" y="6344"/>
                        <a:pt x="3213" y="6275"/>
                        <a:pt x="3212" y="6206"/>
                      </a:cubicBezTo>
                      <a:lnTo>
                        <a:pt x="3075" y="6447"/>
                      </a:lnTo>
                      <a:lnTo>
                        <a:pt x="2810" y="6734"/>
                      </a:lnTo>
                      <a:lnTo>
                        <a:pt x="2700" y="6848"/>
                      </a:lnTo>
                      <a:lnTo>
                        <a:pt x="2612" y="6626"/>
                      </a:lnTo>
                      <a:cubicBezTo>
                        <a:pt x="2698" y="6545"/>
                        <a:pt x="2779" y="6458"/>
                        <a:pt x="2855" y="6364"/>
                      </a:cubicBezTo>
                      <a:cubicBezTo>
                        <a:pt x="2946" y="6253"/>
                        <a:pt x="3028" y="6133"/>
                        <a:pt x="3101" y="6006"/>
                      </a:cubicBezTo>
                      <a:lnTo>
                        <a:pt x="3249" y="6006"/>
                      </a:lnTo>
                      <a:lnTo>
                        <a:pt x="3326" y="6110"/>
                      </a:lnTo>
                      <a:lnTo>
                        <a:pt x="3444" y="5888"/>
                      </a:lnTo>
                      <a:lnTo>
                        <a:pt x="3327" y="5799"/>
                      </a:lnTo>
                      <a:lnTo>
                        <a:pt x="3141" y="5835"/>
                      </a:lnTo>
                      <a:lnTo>
                        <a:pt x="3061" y="5734"/>
                      </a:lnTo>
                      <a:lnTo>
                        <a:pt x="3061" y="5579"/>
                      </a:lnTo>
                      <a:cubicBezTo>
                        <a:pt x="3067" y="5506"/>
                        <a:pt x="3026" y="5439"/>
                        <a:pt x="2964" y="5422"/>
                      </a:cubicBezTo>
                      <a:cubicBezTo>
                        <a:pt x="2864" y="5395"/>
                        <a:pt x="2775" y="5498"/>
                        <a:pt x="2798" y="5613"/>
                      </a:cubicBezTo>
                      <a:lnTo>
                        <a:pt x="2657" y="5650"/>
                      </a:lnTo>
                      <a:lnTo>
                        <a:pt x="2472" y="5613"/>
                      </a:lnTo>
                      <a:lnTo>
                        <a:pt x="2382" y="5742"/>
                      </a:lnTo>
                      <a:lnTo>
                        <a:pt x="2318" y="5840"/>
                      </a:lnTo>
                      <a:lnTo>
                        <a:pt x="2168" y="5847"/>
                      </a:lnTo>
                      <a:lnTo>
                        <a:pt x="2067" y="5755"/>
                      </a:lnTo>
                      <a:lnTo>
                        <a:pt x="1907" y="5445"/>
                      </a:lnTo>
                      <a:lnTo>
                        <a:pt x="1987" y="5288"/>
                      </a:lnTo>
                      <a:lnTo>
                        <a:pt x="2051" y="5100"/>
                      </a:lnTo>
                      <a:lnTo>
                        <a:pt x="2121" y="4918"/>
                      </a:lnTo>
                      <a:lnTo>
                        <a:pt x="2177" y="4760"/>
                      </a:lnTo>
                      <a:lnTo>
                        <a:pt x="2250" y="4615"/>
                      </a:lnTo>
                      <a:lnTo>
                        <a:pt x="2378" y="4449"/>
                      </a:lnTo>
                      <a:cubicBezTo>
                        <a:pt x="2403" y="4432"/>
                        <a:pt x="2427" y="4414"/>
                        <a:pt x="2450" y="4394"/>
                      </a:cubicBezTo>
                      <a:cubicBezTo>
                        <a:pt x="2509" y="4343"/>
                        <a:pt x="2561" y="4283"/>
                        <a:pt x="2605" y="4215"/>
                      </a:cubicBezTo>
                      <a:lnTo>
                        <a:pt x="2693" y="4104"/>
                      </a:lnTo>
                      <a:lnTo>
                        <a:pt x="2803" y="3986"/>
                      </a:lnTo>
                      <a:cubicBezTo>
                        <a:pt x="2816" y="3926"/>
                        <a:pt x="2876" y="3898"/>
                        <a:pt x="2921" y="3931"/>
                      </a:cubicBezTo>
                      <a:cubicBezTo>
                        <a:pt x="2974" y="3970"/>
                        <a:pt x="2965" y="4055"/>
                        <a:pt x="2945" y="4129"/>
                      </a:cubicBezTo>
                      <a:cubicBezTo>
                        <a:pt x="2931" y="4178"/>
                        <a:pt x="2917" y="4228"/>
                        <a:pt x="2902" y="4277"/>
                      </a:cubicBezTo>
                      <a:cubicBezTo>
                        <a:pt x="2901" y="4340"/>
                        <a:pt x="2904" y="4404"/>
                        <a:pt x="2910" y="4467"/>
                      </a:cubicBezTo>
                      <a:cubicBezTo>
                        <a:pt x="2920" y="4567"/>
                        <a:pt x="2938" y="4665"/>
                        <a:pt x="2966" y="4761"/>
                      </a:cubicBezTo>
                      <a:cubicBezTo>
                        <a:pt x="3007" y="4762"/>
                        <a:pt x="3048" y="4752"/>
                        <a:pt x="3086" y="4733"/>
                      </a:cubicBezTo>
                      <a:cubicBezTo>
                        <a:pt x="3186" y="4681"/>
                        <a:pt x="3253" y="4569"/>
                        <a:pt x="3257" y="4443"/>
                      </a:cubicBezTo>
                      <a:lnTo>
                        <a:pt x="3338" y="4313"/>
                      </a:lnTo>
                      <a:lnTo>
                        <a:pt x="3383" y="4178"/>
                      </a:lnTo>
                      <a:cubicBezTo>
                        <a:pt x="3406" y="4107"/>
                        <a:pt x="3422" y="4033"/>
                        <a:pt x="3431" y="3958"/>
                      </a:cubicBezTo>
                      <a:cubicBezTo>
                        <a:pt x="3440" y="3883"/>
                        <a:pt x="3444" y="3803"/>
                        <a:pt x="3487" y="3746"/>
                      </a:cubicBezTo>
                      <a:cubicBezTo>
                        <a:pt x="3520" y="3703"/>
                        <a:pt x="3569" y="3682"/>
                        <a:pt x="3618" y="3691"/>
                      </a:cubicBezTo>
                      <a:cubicBezTo>
                        <a:pt x="3633" y="3729"/>
                        <a:pt x="3645" y="3768"/>
                        <a:pt x="3653" y="3808"/>
                      </a:cubicBezTo>
                      <a:cubicBezTo>
                        <a:pt x="3660" y="3838"/>
                        <a:pt x="3664" y="3868"/>
                        <a:pt x="3667" y="3899"/>
                      </a:cubicBezTo>
                      <a:cubicBezTo>
                        <a:pt x="3669" y="3929"/>
                        <a:pt x="3670" y="3960"/>
                        <a:pt x="3669" y="3990"/>
                      </a:cubicBezTo>
                      <a:lnTo>
                        <a:pt x="3817" y="3830"/>
                      </a:lnTo>
                      <a:lnTo>
                        <a:pt x="3843" y="3947"/>
                      </a:lnTo>
                      <a:cubicBezTo>
                        <a:pt x="3812" y="3965"/>
                        <a:pt x="3797" y="4007"/>
                        <a:pt x="3808" y="4045"/>
                      </a:cubicBezTo>
                      <a:cubicBezTo>
                        <a:pt x="3830" y="4118"/>
                        <a:pt x="3914" y="4130"/>
                        <a:pt x="3950" y="4067"/>
                      </a:cubicBezTo>
                      <a:lnTo>
                        <a:pt x="3988" y="3925"/>
                      </a:lnTo>
                      <a:lnTo>
                        <a:pt x="3955" y="3755"/>
                      </a:lnTo>
                      <a:lnTo>
                        <a:pt x="3843" y="3626"/>
                      </a:lnTo>
                      <a:cubicBezTo>
                        <a:pt x="3784" y="3589"/>
                        <a:pt x="3775" y="3494"/>
                        <a:pt x="3827" y="3444"/>
                      </a:cubicBezTo>
                      <a:cubicBezTo>
                        <a:pt x="3863" y="3409"/>
                        <a:pt x="3915" y="3412"/>
                        <a:pt x="3948" y="3450"/>
                      </a:cubicBezTo>
                      <a:lnTo>
                        <a:pt x="4100" y="3404"/>
                      </a:lnTo>
                      <a:lnTo>
                        <a:pt x="4117" y="3240"/>
                      </a:lnTo>
                      <a:lnTo>
                        <a:pt x="4210" y="3187"/>
                      </a:lnTo>
                      <a:lnTo>
                        <a:pt x="4319" y="3147"/>
                      </a:lnTo>
                      <a:lnTo>
                        <a:pt x="4565" y="3073"/>
                      </a:lnTo>
                      <a:lnTo>
                        <a:pt x="4627" y="2830"/>
                      </a:lnTo>
                      <a:lnTo>
                        <a:pt x="4391" y="2882"/>
                      </a:lnTo>
                      <a:cubicBezTo>
                        <a:pt x="4368" y="2936"/>
                        <a:pt x="4333" y="2982"/>
                        <a:pt x="4290" y="3015"/>
                      </a:cubicBezTo>
                      <a:cubicBezTo>
                        <a:pt x="4264" y="3035"/>
                        <a:pt x="4236" y="3049"/>
                        <a:pt x="4207" y="3058"/>
                      </a:cubicBezTo>
                      <a:lnTo>
                        <a:pt x="4079" y="2901"/>
                      </a:lnTo>
                      <a:lnTo>
                        <a:pt x="4143" y="2716"/>
                      </a:lnTo>
                      <a:lnTo>
                        <a:pt x="4263" y="2670"/>
                      </a:lnTo>
                      <a:lnTo>
                        <a:pt x="4404" y="2601"/>
                      </a:lnTo>
                      <a:lnTo>
                        <a:pt x="4522" y="2444"/>
                      </a:lnTo>
                      <a:lnTo>
                        <a:pt x="4583" y="2537"/>
                      </a:lnTo>
                      <a:lnTo>
                        <a:pt x="4677" y="2629"/>
                      </a:lnTo>
                      <a:lnTo>
                        <a:pt x="4835" y="2620"/>
                      </a:lnTo>
                      <a:lnTo>
                        <a:pt x="4972" y="2490"/>
                      </a:lnTo>
                      <a:lnTo>
                        <a:pt x="4856" y="2382"/>
                      </a:lnTo>
                      <a:lnTo>
                        <a:pt x="4977" y="2286"/>
                      </a:lnTo>
                      <a:lnTo>
                        <a:pt x="5207" y="2231"/>
                      </a:lnTo>
                      <a:cubicBezTo>
                        <a:pt x="5227" y="2263"/>
                        <a:pt x="5235" y="2303"/>
                        <a:pt x="5229" y="2342"/>
                      </a:cubicBezTo>
                      <a:cubicBezTo>
                        <a:pt x="5222" y="2383"/>
                        <a:pt x="5201" y="2418"/>
                        <a:pt x="5170" y="2440"/>
                      </a:cubicBezTo>
                      <a:lnTo>
                        <a:pt x="5282" y="2513"/>
                      </a:lnTo>
                      <a:lnTo>
                        <a:pt x="5263" y="2618"/>
                      </a:lnTo>
                      <a:lnTo>
                        <a:pt x="5111" y="2683"/>
                      </a:lnTo>
                      <a:lnTo>
                        <a:pt x="5095" y="2825"/>
                      </a:lnTo>
                      <a:lnTo>
                        <a:pt x="4958" y="2969"/>
                      </a:lnTo>
                      <a:lnTo>
                        <a:pt x="4819" y="3096"/>
                      </a:lnTo>
                      <a:lnTo>
                        <a:pt x="4691" y="3226"/>
                      </a:lnTo>
                      <a:lnTo>
                        <a:pt x="4546" y="3404"/>
                      </a:lnTo>
                      <a:lnTo>
                        <a:pt x="4471" y="3556"/>
                      </a:lnTo>
                      <a:cubicBezTo>
                        <a:pt x="4450" y="3591"/>
                        <a:pt x="4428" y="3625"/>
                        <a:pt x="4404" y="3658"/>
                      </a:cubicBezTo>
                      <a:cubicBezTo>
                        <a:pt x="4362" y="3714"/>
                        <a:pt x="4315" y="3766"/>
                        <a:pt x="4265" y="3812"/>
                      </a:cubicBezTo>
                      <a:lnTo>
                        <a:pt x="4166" y="3879"/>
                      </a:lnTo>
                      <a:lnTo>
                        <a:pt x="4099" y="4015"/>
                      </a:lnTo>
                      <a:lnTo>
                        <a:pt x="4318" y="4052"/>
                      </a:lnTo>
                      <a:cubicBezTo>
                        <a:pt x="4352" y="4032"/>
                        <a:pt x="4391" y="4023"/>
                        <a:pt x="4430" y="4024"/>
                      </a:cubicBezTo>
                      <a:cubicBezTo>
                        <a:pt x="4505" y="4027"/>
                        <a:pt x="4574" y="4071"/>
                        <a:pt x="4617" y="4142"/>
                      </a:cubicBezTo>
                      <a:lnTo>
                        <a:pt x="4826" y="4207"/>
                      </a:lnTo>
                      <a:cubicBezTo>
                        <a:pt x="4843" y="4163"/>
                        <a:pt x="4862" y="4121"/>
                        <a:pt x="4882" y="4080"/>
                      </a:cubicBezTo>
                      <a:cubicBezTo>
                        <a:pt x="4923" y="3997"/>
                        <a:pt x="4969" y="3919"/>
                        <a:pt x="5021" y="3845"/>
                      </a:cubicBezTo>
                      <a:lnTo>
                        <a:pt x="5212" y="3774"/>
                      </a:lnTo>
                      <a:lnTo>
                        <a:pt x="5327" y="3854"/>
                      </a:lnTo>
                      <a:cubicBezTo>
                        <a:pt x="5324" y="3893"/>
                        <a:pt x="5313" y="3930"/>
                        <a:pt x="5294" y="3962"/>
                      </a:cubicBezTo>
                      <a:cubicBezTo>
                        <a:pt x="5255" y="4031"/>
                        <a:pt x="5187" y="4071"/>
                        <a:pt x="5115" y="4067"/>
                      </a:cubicBezTo>
                      <a:lnTo>
                        <a:pt x="5292" y="4150"/>
                      </a:lnTo>
                      <a:cubicBezTo>
                        <a:pt x="5318" y="4077"/>
                        <a:pt x="5353" y="4007"/>
                        <a:pt x="5394" y="3943"/>
                      </a:cubicBezTo>
                      <a:cubicBezTo>
                        <a:pt x="5455" y="3848"/>
                        <a:pt x="5531" y="3767"/>
                        <a:pt x="5618" y="3703"/>
                      </a:cubicBezTo>
                      <a:lnTo>
                        <a:pt x="5351" y="3604"/>
                      </a:lnTo>
                      <a:cubicBezTo>
                        <a:pt x="5342" y="3529"/>
                        <a:pt x="5350" y="3453"/>
                        <a:pt x="5375" y="3382"/>
                      </a:cubicBezTo>
                      <a:cubicBezTo>
                        <a:pt x="5409" y="3282"/>
                        <a:pt x="5473" y="3201"/>
                        <a:pt x="5544" y="3132"/>
                      </a:cubicBezTo>
                      <a:cubicBezTo>
                        <a:pt x="5611" y="3066"/>
                        <a:pt x="5686" y="3010"/>
                        <a:pt x="5766" y="2965"/>
                      </a:cubicBezTo>
                      <a:lnTo>
                        <a:pt x="5926" y="2872"/>
                      </a:lnTo>
                      <a:cubicBezTo>
                        <a:pt x="5975" y="2833"/>
                        <a:pt x="6032" y="2810"/>
                        <a:pt x="6092" y="2808"/>
                      </a:cubicBezTo>
                      <a:cubicBezTo>
                        <a:pt x="6167" y="2804"/>
                        <a:pt x="6240" y="2832"/>
                        <a:pt x="6298" y="2885"/>
                      </a:cubicBezTo>
                      <a:lnTo>
                        <a:pt x="6394" y="2829"/>
                      </a:lnTo>
                      <a:lnTo>
                        <a:pt x="6559" y="2829"/>
                      </a:lnTo>
                      <a:lnTo>
                        <a:pt x="6711" y="2754"/>
                      </a:lnTo>
                      <a:lnTo>
                        <a:pt x="6914" y="2764"/>
                      </a:lnTo>
                      <a:lnTo>
                        <a:pt x="7195" y="2702"/>
                      </a:lnTo>
                      <a:lnTo>
                        <a:pt x="7270" y="2637"/>
                      </a:lnTo>
                      <a:cubicBezTo>
                        <a:pt x="7245" y="2593"/>
                        <a:pt x="7242" y="2537"/>
                        <a:pt x="7262" y="2490"/>
                      </a:cubicBezTo>
                      <a:cubicBezTo>
                        <a:pt x="7308" y="2384"/>
                        <a:pt x="7432" y="2364"/>
                        <a:pt x="7500" y="2453"/>
                      </a:cubicBezTo>
                      <a:lnTo>
                        <a:pt x="7642" y="2508"/>
                      </a:lnTo>
                      <a:lnTo>
                        <a:pt x="7741" y="2517"/>
                      </a:lnTo>
                      <a:cubicBezTo>
                        <a:pt x="7781" y="2521"/>
                        <a:pt x="7821" y="2529"/>
                        <a:pt x="7859" y="2542"/>
                      </a:cubicBezTo>
                      <a:cubicBezTo>
                        <a:pt x="7933" y="2567"/>
                        <a:pt x="8004" y="2610"/>
                        <a:pt x="8082" y="2607"/>
                      </a:cubicBezTo>
                      <a:cubicBezTo>
                        <a:pt x="8127" y="2605"/>
                        <a:pt x="8173" y="2587"/>
                        <a:pt x="8218" y="2598"/>
                      </a:cubicBezTo>
                      <a:cubicBezTo>
                        <a:pt x="8296" y="2617"/>
                        <a:pt x="8345" y="2709"/>
                        <a:pt x="8322" y="2798"/>
                      </a:cubicBezTo>
                      <a:lnTo>
                        <a:pt x="8282" y="2916"/>
                      </a:lnTo>
                      <a:cubicBezTo>
                        <a:pt x="8326" y="2959"/>
                        <a:pt x="8367" y="3008"/>
                        <a:pt x="8402" y="3061"/>
                      </a:cubicBezTo>
                      <a:cubicBezTo>
                        <a:pt x="8443" y="3121"/>
                        <a:pt x="8477" y="3186"/>
                        <a:pt x="8504" y="3255"/>
                      </a:cubicBezTo>
                      <a:lnTo>
                        <a:pt x="8504" y="3447"/>
                      </a:lnTo>
                      <a:lnTo>
                        <a:pt x="8496" y="3675"/>
                      </a:lnTo>
                      <a:cubicBezTo>
                        <a:pt x="8498" y="3711"/>
                        <a:pt x="8495" y="3748"/>
                        <a:pt x="8488" y="3783"/>
                      </a:cubicBezTo>
                      <a:cubicBezTo>
                        <a:pt x="8471" y="3867"/>
                        <a:pt x="8428" y="3941"/>
                        <a:pt x="8368" y="3993"/>
                      </a:cubicBezTo>
                      <a:lnTo>
                        <a:pt x="8169" y="4067"/>
                      </a:lnTo>
                      <a:lnTo>
                        <a:pt x="8068" y="3940"/>
                      </a:lnTo>
                      <a:cubicBezTo>
                        <a:pt x="8064" y="3886"/>
                        <a:pt x="8029" y="3841"/>
                        <a:pt x="7982" y="3832"/>
                      </a:cubicBezTo>
                      <a:cubicBezTo>
                        <a:pt x="7918" y="3820"/>
                        <a:pt x="7858" y="3877"/>
                        <a:pt x="7857" y="3952"/>
                      </a:cubicBezTo>
                      <a:lnTo>
                        <a:pt x="7801" y="4106"/>
                      </a:lnTo>
                      <a:lnTo>
                        <a:pt x="7774" y="4248"/>
                      </a:lnTo>
                      <a:lnTo>
                        <a:pt x="7855" y="4366"/>
                      </a:lnTo>
                      <a:lnTo>
                        <a:pt x="7892" y="4224"/>
                      </a:lnTo>
                      <a:lnTo>
                        <a:pt x="7895" y="4131"/>
                      </a:lnTo>
                      <a:cubicBezTo>
                        <a:pt x="7944" y="4086"/>
                        <a:pt x="8018" y="4105"/>
                        <a:pt x="8045" y="4171"/>
                      </a:cubicBezTo>
                      <a:cubicBezTo>
                        <a:pt x="8064" y="4220"/>
                        <a:pt x="8052" y="4287"/>
                        <a:pt x="8093" y="4316"/>
                      </a:cubicBezTo>
                      <a:cubicBezTo>
                        <a:pt x="8142" y="4352"/>
                        <a:pt x="8194" y="4293"/>
                        <a:pt x="8235" y="4236"/>
                      </a:cubicBezTo>
                      <a:cubicBezTo>
                        <a:pt x="8263" y="4196"/>
                        <a:pt x="8297" y="4161"/>
                        <a:pt x="8339" y="4143"/>
                      </a:cubicBezTo>
                      <a:cubicBezTo>
                        <a:pt x="8407" y="4115"/>
                        <a:pt x="8482" y="4137"/>
                        <a:pt x="8530" y="4199"/>
                      </a:cubicBezTo>
                      <a:cubicBezTo>
                        <a:pt x="8551" y="4157"/>
                        <a:pt x="8569" y="4112"/>
                        <a:pt x="8583" y="4066"/>
                      </a:cubicBezTo>
                      <a:cubicBezTo>
                        <a:pt x="8611" y="3973"/>
                        <a:pt x="8625" y="3871"/>
                        <a:pt x="8682" y="3797"/>
                      </a:cubicBezTo>
                      <a:cubicBezTo>
                        <a:pt x="8723" y="3745"/>
                        <a:pt x="8782" y="3715"/>
                        <a:pt x="8843" y="3714"/>
                      </a:cubicBezTo>
                      <a:lnTo>
                        <a:pt x="8923" y="3850"/>
                      </a:lnTo>
                      <a:cubicBezTo>
                        <a:pt x="8870" y="3866"/>
                        <a:pt x="8825" y="3909"/>
                        <a:pt x="8803" y="3967"/>
                      </a:cubicBezTo>
                      <a:cubicBezTo>
                        <a:pt x="8776" y="4037"/>
                        <a:pt x="8785" y="4117"/>
                        <a:pt x="8824" y="4177"/>
                      </a:cubicBezTo>
                      <a:lnTo>
                        <a:pt x="9007" y="4131"/>
                      </a:lnTo>
                      <a:cubicBezTo>
                        <a:pt x="9034" y="4102"/>
                        <a:pt x="9065" y="4077"/>
                        <a:pt x="9098" y="4056"/>
                      </a:cubicBezTo>
                      <a:cubicBezTo>
                        <a:pt x="9161" y="4017"/>
                        <a:pt x="9232" y="3995"/>
                        <a:pt x="9304" y="3992"/>
                      </a:cubicBezTo>
                      <a:lnTo>
                        <a:pt x="9430" y="3982"/>
                      </a:lnTo>
                      <a:lnTo>
                        <a:pt x="9654" y="4102"/>
                      </a:lnTo>
                      <a:lnTo>
                        <a:pt x="9975" y="4130"/>
                      </a:lnTo>
                      <a:lnTo>
                        <a:pt x="9895" y="3948"/>
                      </a:lnTo>
                      <a:lnTo>
                        <a:pt x="9887" y="3785"/>
                      </a:lnTo>
                      <a:cubicBezTo>
                        <a:pt x="9916" y="3725"/>
                        <a:pt x="9978" y="3698"/>
                        <a:pt x="10034" y="3720"/>
                      </a:cubicBezTo>
                      <a:cubicBezTo>
                        <a:pt x="10079" y="3738"/>
                        <a:pt x="10109" y="3785"/>
                        <a:pt x="10141" y="3825"/>
                      </a:cubicBezTo>
                      <a:cubicBezTo>
                        <a:pt x="10204" y="3903"/>
                        <a:pt x="10282" y="3961"/>
                        <a:pt x="10369" y="3995"/>
                      </a:cubicBezTo>
                      <a:cubicBezTo>
                        <a:pt x="10377" y="3997"/>
                        <a:pt x="10385" y="4002"/>
                        <a:pt x="10392" y="4009"/>
                      </a:cubicBezTo>
                      <a:cubicBezTo>
                        <a:pt x="10411" y="4032"/>
                        <a:pt x="10412" y="4066"/>
                        <a:pt x="10417" y="4097"/>
                      </a:cubicBezTo>
                      <a:cubicBezTo>
                        <a:pt x="10430" y="4172"/>
                        <a:pt x="10475" y="4236"/>
                        <a:pt x="10537" y="4265"/>
                      </a:cubicBezTo>
                      <a:cubicBezTo>
                        <a:pt x="10563" y="4250"/>
                        <a:pt x="10585" y="4228"/>
                        <a:pt x="10602" y="4200"/>
                      </a:cubicBezTo>
                      <a:cubicBezTo>
                        <a:pt x="10689" y="4054"/>
                        <a:pt x="10611" y="3852"/>
                        <a:pt x="10457" y="3830"/>
                      </a:cubicBezTo>
                      <a:lnTo>
                        <a:pt x="10545" y="3713"/>
                      </a:lnTo>
                      <a:cubicBezTo>
                        <a:pt x="10580" y="3673"/>
                        <a:pt x="10611" y="3629"/>
                        <a:pt x="10639" y="3583"/>
                      </a:cubicBezTo>
                      <a:cubicBezTo>
                        <a:pt x="10709" y="3468"/>
                        <a:pt x="10758" y="3336"/>
                        <a:pt x="10781" y="3198"/>
                      </a:cubicBezTo>
                      <a:cubicBezTo>
                        <a:pt x="10852" y="3143"/>
                        <a:pt x="10948" y="3162"/>
                        <a:pt x="10998" y="3241"/>
                      </a:cubicBezTo>
                      <a:cubicBezTo>
                        <a:pt x="11032" y="3294"/>
                        <a:pt x="11037" y="3364"/>
                        <a:pt x="11012" y="3423"/>
                      </a:cubicBezTo>
                      <a:cubicBezTo>
                        <a:pt x="10972" y="3501"/>
                        <a:pt x="10943" y="3585"/>
                        <a:pt x="10926" y="3673"/>
                      </a:cubicBezTo>
                      <a:cubicBezTo>
                        <a:pt x="10909" y="3760"/>
                        <a:pt x="10903" y="3850"/>
                        <a:pt x="10910" y="3939"/>
                      </a:cubicBezTo>
                      <a:lnTo>
                        <a:pt x="10923" y="4114"/>
                      </a:lnTo>
                      <a:lnTo>
                        <a:pt x="10915" y="4243"/>
                      </a:lnTo>
                      <a:lnTo>
                        <a:pt x="10822" y="4410"/>
                      </a:lnTo>
                      <a:cubicBezTo>
                        <a:pt x="10793" y="4461"/>
                        <a:pt x="10771" y="4517"/>
                        <a:pt x="10757" y="4576"/>
                      </a:cubicBezTo>
                      <a:cubicBezTo>
                        <a:pt x="10748" y="4619"/>
                        <a:pt x="10742" y="4662"/>
                        <a:pt x="10741" y="4706"/>
                      </a:cubicBezTo>
                      <a:lnTo>
                        <a:pt x="10894" y="4647"/>
                      </a:lnTo>
                      <a:cubicBezTo>
                        <a:pt x="10939" y="4584"/>
                        <a:pt x="10975" y="4512"/>
                        <a:pt x="10998" y="4434"/>
                      </a:cubicBezTo>
                      <a:cubicBezTo>
                        <a:pt x="11025" y="4346"/>
                        <a:pt x="11036" y="4253"/>
                        <a:pt x="11030" y="4160"/>
                      </a:cubicBezTo>
                      <a:lnTo>
                        <a:pt x="11009" y="3938"/>
                      </a:lnTo>
                      <a:lnTo>
                        <a:pt x="11093" y="3540"/>
                      </a:lnTo>
                      <a:lnTo>
                        <a:pt x="11218" y="3453"/>
                      </a:lnTo>
                      <a:lnTo>
                        <a:pt x="11301" y="3462"/>
                      </a:lnTo>
                      <a:lnTo>
                        <a:pt x="11418" y="3487"/>
                      </a:lnTo>
                      <a:lnTo>
                        <a:pt x="11474" y="3320"/>
                      </a:lnTo>
                      <a:cubicBezTo>
                        <a:pt x="11481" y="3281"/>
                        <a:pt x="11498" y="3246"/>
                        <a:pt x="11523" y="3218"/>
                      </a:cubicBezTo>
                      <a:cubicBezTo>
                        <a:pt x="11589" y="3145"/>
                        <a:pt x="11693" y="3141"/>
                        <a:pt x="11764" y="3209"/>
                      </a:cubicBezTo>
                      <a:lnTo>
                        <a:pt x="11876" y="3117"/>
                      </a:lnTo>
                      <a:lnTo>
                        <a:pt x="11838" y="2990"/>
                      </a:lnTo>
                      <a:lnTo>
                        <a:pt x="11996" y="2886"/>
                      </a:lnTo>
                      <a:lnTo>
                        <a:pt x="12141" y="2738"/>
                      </a:lnTo>
                      <a:lnTo>
                        <a:pt x="12194" y="2569"/>
                      </a:lnTo>
                      <a:lnTo>
                        <a:pt x="12323" y="2470"/>
                      </a:lnTo>
                      <a:cubicBezTo>
                        <a:pt x="12346" y="2528"/>
                        <a:pt x="12392" y="2570"/>
                        <a:pt x="12446" y="2584"/>
                      </a:cubicBezTo>
                      <a:cubicBezTo>
                        <a:pt x="12513" y="2602"/>
                        <a:pt x="12584" y="2574"/>
                        <a:pt x="12628" y="2513"/>
                      </a:cubicBezTo>
                      <a:cubicBezTo>
                        <a:pt x="12596" y="2477"/>
                        <a:pt x="12571" y="2432"/>
                        <a:pt x="12556" y="2383"/>
                      </a:cubicBezTo>
                      <a:cubicBezTo>
                        <a:pt x="12507" y="2228"/>
                        <a:pt x="12554" y="2054"/>
                        <a:pt x="12671" y="1958"/>
                      </a:cubicBezTo>
                      <a:lnTo>
                        <a:pt x="12304" y="2202"/>
                      </a:lnTo>
                      <a:cubicBezTo>
                        <a:pt x="12291" y="2154"/>
                        <a:pt x="12262" y="2114"/>
                        <a:pt x="12224" y="2091"/>
                      </a:cubicBezTo>
                      <a:cubicBezTo>
                        <a:pt x="12154" y="2049"/>
                        <a:pt x="12071" y="2070"/>
                        <a:pt x="11993" y="2063"/>
                      </a:cubicBezTo>
                      <a:cubicBezTo>
                        <a:pt x="11889" y="2053"/>
                        <a:pt x="11793" y="1993"/>
                        <a:pt x="11731" y="1896"/>
                      </a:cubicBezTo>
                      <a:lnTo>
                        <a:pt x="11883" y="1723"/>
                      </a:lnTo>
                      <a:cubicBezTo>
                        <a:pt x="11938" y="1710"/>
                        <a:pt x="11995" y="1707"/>
                        <a:pt x="12051" y="1714"/>
                      </a:cubicBezTo>
                      <a:cubicBezTo>
                        <a:pt x="12150" y="1728"/>
                        <a:pt x="12244" y="1772"/>
                        <a:pt x="12321" y="1844"/>
                      </a:cubicBezTo>
                      <a:lnTo>
                        <a:pt x="12401" y="1900"/>
                      </a:lnTo>
                      <a:lnTo>
                        <a:pt x="12758" y="1965"/>
                      </a:lnTo>
                      <a:lnTo>
                        <a:pt x="12684" y="2143"/>
                      </a:lnTo>
                      <a:lnTo>
                        <a:pt x="12730" y="2287"/>
                      </a:lnTo>
                      <a:lnTo>
                        <a:pt x="12842" y="2306"/>
                      </a:lnTo>
                      <a:lnTo>
                        <a:pt x="13016" y="2278"/>
                      </a:lnTo>
                      <a:lnTo>
                        <a:pt x="13142" y="2371"/>
                      </a:lnTo>
                      <a:lnTo>
                        <a:pt x="13211" y="2525"/>
                      </a:lnTo>
                      <a:lnTo>
                        <a:pt x="13184" y="2648"/>
                      </a:lnTo>
                      <a:lnTo>
                        <a:pt x="13232" y="2743"/>
                      </a:lnTo>
                      <a:cubicBezTo>
                        <a:pt x="13311" y="2754"/>
                        <a:pt x="13391" y="2757"/>
                        <a:pt x="13471" y="2752"/>
                      </a:cubicBezTo>
                      <a:cubicBezTo>
                        <a:pt x="13547" y="2746"/>
                        <a:pt x="13623" y="2733"/>
                        <a:pt x="13698" y="2724"/>
                      </a:cubicBezTo>
                      <a:cubicBezTo>
                        <a:pt x="13781" y="2714"/>
                        <a:pt x="13864" y="2710"/>
                        <a:pt x="13947" y="2712"/>
                      </a:cubicBezTo>
                      <a:lnTo>
                        <a:pt x="13837" y="2552"/>
                      </a:lnTo>
                      <a:cubicBezTo>
                        <a:pt x="13838" y="2510"/>
                        <a:pt x="13852" y="2470"/>
                        <a:pt x="13878" y="2441"/>
                      </a:cubicBezTo>
                      <a:cubicBezTo>
                        <a:pt x="13958" y="2347"/>
                        <a:pt x="14086" y="2387"/>
                        <a:pt x="14194" y="2450"/>
                      </a:cubicBezTo>
                      <a:cubicBezTo>
                        <a:pt x="14304" y="2515"/>
                        <a:pt x="14409" y="2591"/>
                        <a:pt x="14507" y="2678"/>
                      </a:cubicBezTo>
                      <a:lnTo>
                        <a:pt x="14721" y="2638"/>
                      </a:lnTo>
                      <a:lnTo>
                        <a:pt x="14593" y="2454"/>
                      </a:lnTo>
                      <a:lnTo>
                        <a:pt x="14794" y="2410"/>
                      </a:lnTo>
                      <a:lnTo>
                        <a:pt x="14783" y="2198"/>
                      </a:lnTo>
                      <a:lnTo>
                        <a:pt x="14658" y="2025"/>
                      </a:lnTo>
                      <a:lnTo>
                        <a:pt x="14521" y="1970"/>
                      </a:lnTo>
                      <a:cubicBezTo>
                        <a:pt x="14423" y="2046"/>
                        <a:pt x="14293" y="2046"/>
                        <a:pt x="14195" y="1970"/>
                      </a:cubicBezTo>
                      <a:cubicBezTo>
                        <a:pt x="14116" y="1909"/>
                        <a:pt x="14069" y="1807"/>
                        <a:pt x="14069" y="1698"/>
                      </a:cubicBezTo>
                      <a:cubicBezTo>
                        <a:pt x="14068" y="1611"/>
                        <a:pt x="14143" y="1551"/>
                        <a:pt x="14213" y="1581"/>
                      </a:cubicBezTo>
                      <a:cubicBezTo>
                        <a:pt x="14278" y="1609"/>
                        <a:pt x="14304" y="1714"/>
                        <a:pt x="14377" y="1720"/>
                      </a:cubicBezTo>
                      <a:cubicBezTo>
                        <a:pt x="14425" y="1724"/>
                        <a:pt x="14462" y="1677"/>
                        <a:pt x="14508" y="1664"/>
                      </a:cubicBezTo>
                      <a:cubicBezTo>
                        <a:pt x="14579" y="1644"/>
                        <a:pt x="14650" y="1701"/>
                        <a:pt x="14658" y="1785"/>
                      </a:cubicBezTo>
                      <a:lnTo>
                        <a:pt x="14779" y="1865"/>
                      </a:lnTo>
                      <a:lnTo>
                        <a:pt x="14869" y="1881"/>
                      </a:lnTo>
                      <a:cubicBezTo>
                        <a:pt x="14923" y="1923"/>
                        <a:pt x="14996" y="1905"/>
                        <a:pt x="15030" y="1841"/>
                      </a:cubicBezTo>
                      <a:cubicBezTo>
                        <a:pt x="15049" y="1805"/>
                        <a:pt x="15051" y="1757"/>
                        <a:pt x="15080" y="1730"/>
                      </a:cubicBezTo>
                      <a:cubicBezTo>
                        <a:pt x="15120" y="1694"/>
                        <a:pt x="15174" y="1719"/>
                        <a:pt x="15222" y="1739"/>
                      </a:cubicBezTo>
                      <a:cubicBezTo>
                        <a:pt x="15297" y="1770"/>
                        <a:pt x="15377" y="1777"/>
                        <a:pt x="15454" y="1762"/>
                      </a:cubicBezTo>
                      <a:lnTo>
                        <a:pt x="15350" y="1521"/>
                      </a:lnTo>
                      <a:lnTo>
                        <a:pt x="15459" y="1450"/>
                      </a:lnTo>
                      <a:cubicBezTo>
                        <a:pt x="15512" y="1438"/>
                        <a:pt x="15565" y="1438"/>
                        <a:pt x="15617" y="1450"/>
                      </a:cubicBezTo>
                      <a:cubicBezTo>
                        <a:pt x="15658" y="1460"/>
                        <a:pt x="15698" y="1476"/>
                        <a:pt x="15738" y="1464"/>
                      </a:cubicBezTo>
                      <a:cubicBezTo>
                        <a:pt x="15827" y="1435"/>
                        <a:pt x="15853" y="1302"/>
                        <a:pt x="15783" y="1232"/>
                      </a:cubicBezTo>
                      <a:lnTo>
                        <a:pt x="15863" y="1115"/>
                      </a:lnTo>
                      <a:lnTo>
                        <a:pt x="15767" y="961"/>
                      </a:lnTo>
                      <a:lnTo>
                        <a:pt x="15847" y="807"/>
                      </a:lnTo>
                      <a:lnTo>
                        <a:pt x="15829" y="671"/>
                      </a:lnTo>
                      <a:lnTo>
                        <a:pt x="15831" y="495"/>
                      </a:lnTo>
                      <a:lnTo>
                        <a:pt x="15968" y="430"/>
                      </a:lnTo>
                      <a:lnTo>
                        <a:pt x="16069" y="323"/>
                      </a:lnTo>
                      <a:lnTo>
                        <a:pt x="16152" y="233"/>
                      </a:lnTo>
                      <a:lnTo>
                        <a:pt x="16137" y="92"/>
                      </a:lnTo>
                      <a:lnTo>
                        <a:pt x="16184" y="19"/>
                      </a:lnTo>
                      <a:lnTo>
                        <a:pt x="16291" y="0"/>
                      </a:lnTo>
                      <a:lnTo>
                        <a:pt x="16414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5" name="iṧļïḍe">
                  <a:extLst>
                    <a:ext uri="{FF2B5EF4-FFF2-40B4-BE49-F238E27FC236}">
                      <a16:creationId xmlns:a16="http://schemas.microsoft.com/office/drawing/2014/main" id="{8691D68B-D260-4BB3-AAA3-3F71DF22ED45}"/>
                    </a:ext>
                  </a:extLst>
                </p:cNvPr>
                <p:cNvSpPr/>
                <p:nvPr/>
              </p:nvSpPr>
              <p:spPr bwMode="auto">
                <a:xfrm>
                  <a:off x="6585629" y="2893680"/>
                  <a:ext cx="43039" cy="3046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632" y="0"/>
                      </a:moveTo>
                      <a:lnTo>
                        <a:pt x="0" y="3082"/>
                      </a:lnTo>
                      <a:lnTo>
                        <a:pt x="7000" y="18486"/>
                      </a:lnTo>
                      <a:lnTo>
                        <a:pt x="19029" y="21600"/>
                      </a:lnTo>
                      <a:lnTo>
                        <a:pt x="21600" y="8368"/>
                      </a:lnTo>
                      <a:lnTo>
                        <a:pt x="86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6" name="iSlîḓé">
                  <a:extLst>
                    <a:ext uri="{FF2B5EF4-FFF2-40B4-BE49-F238E27FC236}">
                      <a16:creationId xmlns:a16="http://schemas.microsoft.com/office/drawing/2014/main" id="{52048DCB-FD30-48C8-B11E-707D7AD43DAF}"/>
                    </a:ext>
                  </a:extLst>
                </p:cNvPr>
                <p:cNvSpPr/>
                <p:nvPr/>
              </p:nvSpPr>
              <p:spPr bwMode="auto">
                <a:xfrm>
                  <a:off x="5706391" y="3005146"/>
                  <a:ext cx="133908" cy="65618"/>
                </a:xfrm>
                <a:custGeom>
                  <a:avLst/>
                  <a:gdLst>
                    <a:gd name="T0" fmla="+- 0 11336 1398"/>
                    <a:gd name="T1" fmla="*/ T0 w 19876"/>
                    <a:gd name="T2" fmla="*/ 9687 h 19374"/>
                    <a:gd name="T3" fmla="+- 0 11336 1398"/>
                    <a:gd name="T4" fmla="*/ T3 w 19876"/>
                    <a:gd name="T5" fmla="*/ 9687 h 19374"/>
                    <a:gd name="T6" fmla="+- 0 11336 1398"/>
                    <a:gd name="T7" fmla="*/ T6 w 19876"/>
                    <a:gd name="T8" fmla="*/ 9687 h 19374"/>
                    <a:gd name="T9" fmla="+- 0 11336 1398"/>
                    <a:gd name="T10" fmla="*/ T9 w 19876"/>
                    <a:gd name="T11" fmla="*/ 9687 h 19374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76" h="19374">
                      <a:moveTo>
                        <a:pt x="11133" y="0"/>
                      </a:moveTo>
                      <a:lnTo>
                        <a:pt x="6959" y="607"/>
                      </a:lnTo>
                      <a:lnTo>
                        <a:pt x="4043" y="4923"/>
                      </a:lnTo>
                      <a:cubicBezTo>
                        <a:pt x="5085" y="5164"/>
                        <a:pt x="5631" y="7507"/>
                        <a:pt x="5052" y="9245"/>
                      </a:cubicBezTo>
                      <a:cubicBezTo>
                        <a:pt x="4056" y="12232"/>
                        <a:pt x="1643" y="9217"/>
                        <a:pt x="508" y="11716"/>
                      </a:cubicBezTo>
                      <a:cubicBezTo>
                        <a:pt x="-1398" y="15913"/>
                        <a:pt x="2573" y="21600"/>
                        <a:pt x="3969" y="16673"/>
                      </a:cubicBezTo>
                      <a:lnTo>
                        <a:pt x="7016" y="12580"/>
                      </a:lnTo>
                      <a:cubicBezTo>
                        <a:pt x="7508" y="11720"/>
                        <a:pt x="8237" y="11675"/>
                        <a:pt x="8754" y="12472"/>
                      </a:cubicBezTo>
                      <a:cubicBezTo>
                        <a:pt x="9848" y="14158"/>
                        <a:pt x="9412" y="17626"/>
                        <a:pt x="8048" y="18091"/>
                      </a:cubicBezTo>
                      <a:cubicBezTo>
                        <a:pt x="9106" y="19886"/>
                        <a:pt x="10676" y="19787"/>
                        <a:pt x="11674" y="17861"/>
                      </a:cubicBezTo>
                      <a:cubicBezTo>
                        <a:pt x="12523" y="16224"/>
                        <a:pt x="12720" y="13662"/>
                        <a:pt x="12156" y="11594"/>
                      </a:cubicBezTo>
                      <a:cubicBezTo>
                        <a:pt x="12898" y="11139"/>
                        <a:pt x="13663" y="10850"/>
                        <a:pt x="14437" y="10731"/>
                      </a:cubicBezTo>
                      <a:cubicBezTo>
                        <a:pt x="15813" y="10520"/>
                        <a:pt x="17197" y="10850"/>
                        <a:pt x="18510" y="11702"/>
                      </a:cubicBezTo>
                      <a:cubicBezTo>
                        <a:pt x="19710" y="10349"/>
                        <a:pt x="20202" y="7411"/>
                        <a:pt x="19651" y="4896"/>
                      </a:cubicBezTo>
                      <a:cubicBezTo>
                        <a:pt x="18992" y="1894"/>
                        <a:pt x="17172" y="688"/>
                        <a:pt x="15740" y="2304"/>
                      </a:cubicBezTo>
                      <a:lnTo>
                        <a:pt x="13649" y="3263"/>
                      </a:lnTo>
                      <a:lnTo>
                        <a:pt x="111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7" name="iṡḷiḓé">
                  <a:extLst>
                    <a:ext uri="{FF2B5EF4-FFF2-40B4-BE49-F238E27FC236}">
                      <a16:creationId xmlns:a16="http://schemas.microsoft.com/office/drawing/2014/main" id="{6BD0D431-1378-4701-AADE-E2C2DE291B2A}"/>
                    </a:ext>
                  </a:extLst>
                </p:cNvPr>
                <p:cNvSpPr/>
                <p:nvPr/>
              </p:nvSpPr>
              <p:spPr bwMode="auto">
                <a:xfrm>
                  <a:off x="5888921" y="3062092"/>
                  <a:ext cx="92376" cy="3364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098" y="0"/>
                      </a:moveTo>
                      <a:lnTo>
                        <a:pt x="2985" y="1410"/>
                      </a:lnTo>
                      <a:lnTo>
                        <a:pt x="0" y="15756"/>
                      </a:lnTo>
                      <a:lnTo>
                        <a:pt x="6488" y="18311"/>
                      </a:lnTo>
                      <a:cubicBezTo>
                        <a:pt x="7420" y="14861"/>
                        <a:pt x="8940" y="12992"/>
                        <a:pt x="10498" y="13377"/>
                      </a:cubicBezTo>
                      <a:cubicBezTo>
                        <a:pt x="12159" y="13788"/>
                        <a:pt x="13603" y="16678"/>
                        <a:pt x="14253" y="20895"/>
                      </a:cubicBezTo>
                      <a:lnTo>
                        <a:pt x="17075" y="21600"/>
                      </a:lnTo>
                      <a:lnTo>
                        <a:pt x="21087" y="12466"/>
                      </a:lnTo>
                      <a:lnTo>
                        <a:pt x="21600" y="1250"/>
                      </a:lnTo>
                      <a:lnTo>
                        <a:pt x="15450" y="2689"/>
                      </a:lnTo>
                      <a:lnTo>
                        <a:pt x="80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8" name="iṩļíḍe">
                  <a:extLst>
                    <a:ext uri="{FF2B5EF4-FFF2-40B4-BE49-F238E27FC236}">
                      <a16:creationId xmlns:a16="http://schemas.microsoft.com/office/drawing/2014/main" id="{9E7B591B-DF38-4091-8FDE-F947AD2E8123}"/>
                    </a:ext>
                  </a:extLst>
                </p:cNvPr>
                <p:cNvSpPr/>
                <p:nvPr/>
              </p:nvSpPr>
              <p:spPr bwMode="auto">
                <a:xfrm>
                  <a:off x="5338821" y="2931053"/>
                  <a:ext cx="91026" cy="773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696" y="0"/>
                      </a:moveTo>
                      <a:lnTo>
                        <a:pt x="14560" y="294"/>
                      </a:lnTo>
                      <a:lnTo>
                        <a:pt x="12590" y="3470"/>
                      </a:lnTo>
                      <a:lnTo>
                        <a:pt x="8156" y="4070"/>
                      </a:lnTo>
                      <a:lnTo>
                        <a:pt x="6354" y="6511"/>
                      </a:lnTo>
                      <a:lnTo>
                        <a:pt x="0" y="10089"/>
                      </a:lnTo>
                      <a:lnTo>
                        <a:pt x="57" y="15915"/>
                      </a:lnTo>
                      <a:lnTo>
                        <a:pt x="1412" y="19977"/>
                      </a:lnTo>
                      <a:lnTo>
                        <a:pt x="7045" y="21600"/>
                      </a:lnTo>
                      <a:lnTo>
                        <a:pt x="9390" y="17103"/>
                      </a:lnTo>
                      <a:lnTo>
                        <a:pt x="11462" y="13538"/>
                      </a:lnTo>
                      <a:lnTo>
                        <a:pt x="14588" y="12005"/>
                      </a:lnTo>
                      <a:lnTo>
                        <a:pt x="18735" y="8147"/>
                      </a:lnTo>
                      <a:lnTo>
                        <a:pt x="21600" y="3661"/>
                      </a:lnTo>
                      <a:lnTo>
                        <a:pt x="186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39" name="íSḷîďè">
                  <a:extLst>
                    <a:ext uri="{FF2B5EF4-FFF2-40B4-BE49-F238E27FC236}">
                      <a16:creationId xmlns:a16="http://schemas.microsoft.com/office/drawing/2014/main" id="{41EECADF-7218-43AF-A506-2793415CE456}"/>
                    </a:ext>
                  </a:extLst>
                </p:cNvPr>
                <p:cNvSpPr/>
                <p:nvPr/>
              </p:nvSpPr>
              <p:spPr bwMode="auto">
                <a:xfrm>
                  <a:off x="5802202" y="3163727"/>
                  <a:ext cx="188785" cy="14110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557" y="1218"/>
                      </a:moveTo>
                      <a:lnTo>
                        <a:pt x="17140" y="2520"/>
                      </a:lnTo>
                      <a:lnTo>
                        <a:pt x="14445" y="1407"/>
                      </a:lnTo>
                      <a:lnTo>
                        <a:pt x="12396" y="3074"/>
                      </a:lnTo>
                      <a:lnTo>
                        <a:pt x="10239" y="4971"/>
                      </a:lnTo>
                      <a:lnTo>
                        <a:pt x="7744" y="6644"/>
                      </a:lnTo>
                      <a:cubicBezTo>
                        <a:pt x="7092" y="7326"/>
                        <a:pt x="6435" y="7999"/>
                        <a:pt x="5772" y="8661"/>
                      </a:cubicBezTo>
                      <a:cubicBezTo>
                        <a:pt x="4973" y="9460"/>
                        <a:pt x="4166" y="10244"/>
                        <a:pt x="3351" y="11013"/>
                      </a:cubicBezTo>
                      <a:cubicBezTo>
                        <a:pt x="2585" y="11419"/>
                        <a:pt x="1897" y="12051"/>
                        <a:pt x="1340" y="12862"/>
                      </a:cubicBezTo>
                      <a:cubicBezTo>
                        <a:pt x="660" y="13852"/>
                        <a:pt x="196" y="15072"/>
                        <a:pt x="0" y="16391"/>
                      </a:cubicBezTo>
                      <a:lnTo>
                        <a:pt x="772" y="18967"/>
                      </a:lnTo>
                      <a:lnTo>
                        <a:pt x="2489" y="21600"/>
                      </a:lnTo>
                      <a:lnTo>
                        <a:pt x="4744" y="21096"/>
                      </a:lnTo>
                      <a:lnTo>
                        <a:pt x="4828" y="17399"/>
                      </a:lnTo>
                      <a:lnTo>
                        <a:pt x="5456" y="14717"/>
                      </a:lnTo>
                      <a:lnTo>
                        <a:pt x="8088" y="13373"/>
                      </a:lnTo>
                      <a:lnTo>
                        <a:pt x="9428" y="12253"/>
                      </a:lnTo>
                      <a:lnTo>
                        <a:pt x="10762" y="10796"/>
                      </a:lnTo>
                      <a:lnTo>
                        <a:pt x="12102" y="9844"/>
                      </a:lnTo>
                      <a:lnTo>
                        <a:pt x="13693" y="8220"/>
                      </a:lnTo>
                      <a:lnTo>
                        <a:pt x="15158" y="6763"/>
                      </a:lnTo>
                      <a:cubicBezTo>
                        <a:pt x="15599" y="6284"/>
                        <a:pt x="16114" y="5939"/>
                        <a:pt x="16665" y="5755"/>
                      </a:cubicBezTo>
                      <a:cubicBezTo>
                        <a:pt x="17284" y="5548"/>
                        <a:pt x="17931" y="5548"/>
                        <a:pt x="18549" y="5755"/>
                      </a:cubicBezTo>
                      <a:lnTo>
                        <a:pt x="20810" y="4467"/>
                      </a:lnTo>
                      <a:lnTo>
                        <a:pt x="21600" y="2675"/>
                      </a:lnTo>
                      <a:lnTo>
                        <a:pt x="21145" y="0"/>
                      </a:lnTo>
                      <a:lnTo>
                        <a:pt x="19557" y="12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0" name="îś1idè">
                  <a:extLst>
                    <a:ext uri="{FF2B5EF4-FFF2-40B4-BE49-F238E27FC236}">
                      <a16:creationId xmlns:a16="http://schemas.microsoft.com/office/drawing/2014/main" id="{73241011-E2B4-46FD-B6C4-76D8C7344D7F}"/>
                    </a:ext>
                  </a:extLst>
                </p:cNvPr>
                <p:cNvSpPr/>
                <p:nvPr/>
              </p:nvSpPr>
              <p:spPr bwMode="auto">
                <a:xfrm>
                  <a:off x="6772818" y="2866607"/>
                  <a:ext cx="23789" cy="2906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475" y="0"/>
                      </a:moveTo>
                      <a:lnTo>
                        <a:pt x="0" y="6186"/>
                      </a:lnTo>
                      <a:lnTo>
                        <a:pt x="6885" y="21600"/>
                      </a:lnTo>
                      <a:lnTo>
                        <a:pt x="21600" y="21600"/>
                      </a:lnTo>
                      <a:lnTo>
                        <a:pt x="13961" y="7762"/>
                      </a:lnTo>
                      <a:lnTo>
                        <a:pt x="847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1" name="íŝļíḍe">
                  <a:extLst>
                    <a:ext uri="{FF2B5EF4-FFF2-40B4-BE49-F238E27FC236}">
                      <a16:creationId xmlns:a16="http://schemas.microsoft.com/office/drawing/2014/main" id="{DDBEB9B8-CA79-4933-B3B7-9D0D384BF810}"/>
                    </a:ext>
                  </a:extLst>
                </p:cNvPr>
                <p:cNvSpPr/>
                <p:nvPr/>
              </p:nvSpPr>
              <p:spPr bwMode="auto">
                <a:xfrm>
                  <a:off x="7112003" y="3432667"/>
                  <a:ext cx="157818" cy="6367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5027" y="0"/>
                      </a:moveTo>
                      <a:lnTo>
                        <a:pt x="4076" y="535"/>
                      </a:lnTo>
                      <a:lnTo>
                        <a:pt x="5478" y="1095"/>
                      </a:lnTo>
                      <a:lnTo>
                        <a:pt x="5928" y="1788"/>
                      </a:lnTo>
                      <a:cubicBezTo>
                        <a:pt x="5845" y="2008"/>
                        <a:pt x="5896" y="2230"/>
                        <a:pt x="6079" y="2446"/>
                      </a:cubicBezTo>
                      <a:cubicBezTo>
                        <a:pt x="6323" y="2736"/>
                        <a:pt x="6800" y="3010"/>
                        <a:pt x="7481" y="3253"/>
                      </a:cubicBezTo>
                      <a:lnTo>
                        <a:pt x="6786" y="4147"/>
                      </a:lnTo>
                      <a:lnTo>
                        <a:pt x="6786" y="4778"/>
                      </a:lnTo>
                      <a:lnTo>
                        <a:pt x="6486" y="5337"/>
                      </a:lnTo>
                      <a:lnTo>
                        <a:pt x="5434" y="5896"/>
                      </a:lnTo>
                      <a:lnTo>
                        <a:pt x="3086" y="6105"/>
                      </a:lnTo>
                      <a:lnTo>
                        <a:pt x="0" y="6031"/>
                      </a:lnTo>
                      <a:lnTo>
                        <a:pt x="732" y="6648"/>
                      </a:lnTo>
                      <a:lnTo>
                        <a:pt x="1680" y="6943"/>
                      </a:lnTo>
                      <a:lnTo>
                        <a:pt x="2713" y="7426"/>
                      </a:lnTo>
                      <a:lnTo>
                        <a:pt x="1862" y="7970"/>
                      </a:lnTo>
                      <a:lnTo>
                        <a:pt x="1862" y="8440"/>
                      </a:lnTo>
                      <a:cubicBezTo>
                        <a:pt x="2702" y="8643"/>
                        <a:pt x="3473" y="8863"/>
                        <a:pt x="4165" y="9098"/>
                      </a:cubicBezTo>
                      <a:cubicBezTo>
                        <a:pt x="4737" y="9292"/>
                        <a:pt x="5253" y="9495"/>
                        <a:pt x="5712" y="9706"/>
                      </a:cubicBezTo>
                      <a:lnTo>
                        <a:pt x="8216" y="10191"/>
                      </a:lnTo>
                      <a:lnTo>
                        <a:pt x="10219" y="10737"/>
                      </a:lnTo>
                      <a:cubicBezTo>
                        <a:pt x="11028" y="10971"/>
                        <a:pt x="11656" y="11241"/>
                        <a:pt x="12072" y="11531"/>
                      </a:cubicBezTo>
                      <a:cubicBezTo>
                        <a:pt x="12429" y="11780"/>
                        <a:pt x="12624" y="12041"/>
                        <a:pt x="12823" y="12301"/>
                      </a:cubicBezTo>
                      <a:cubicBezTo>
                        <a:pt x="13073" y="12627"/>
                        <a:pt x="13329" y="12961"/>
                        <a:pt x="12973" y="13282"/>
                      </a:cubicBezTo>
                      <a:cubicBezTo>
                        <a:pt x="12613" y="13606"/>
                        <a:pt x="11671" y="13871"/>
                        <a:pt x="10419" y="14001"/>
                      </a:cubicBezTo>
                      <a:lnTo>
                        <a:pt x="11233" y="14543"/>
                      </a:lnTo>
                      <a:lnTo>
                        <a:pt x="12729" y="15137"/>
                      </a:lnTo>
                      <a:lnTo>
                        <a:pt x="11978" y="15867"/>
                      </a:lnTo>
                      <a:lnTo>
                        <a:pt x="10282" y="16053"/>
                      </a:lnTo>
                      <a:lnTo>
                        <a:pt x="8579" y="16698"/>
                      </a:lnTo>
                      <a:lnTo>
                        <a:pt x="7276" y="17207"/>
                      </a:lnTo>
                      <a:lnTo>
                        <a:pt x="6726" y="17541"/>
                      </a:lnTo>
                      <a:lnTo>
                        <a:pt x="6476" y="18321"/>
                      </a:lnTo>
                      <a:lnTo>
                        <a:pt x="5875" y="18841"/>
                      </a:lnTo>
                      <a:lnTo>
                        <a:pt x="5173" y="19549"/>
                      </a:lnTo>
                      <a:lnTo>
                        <a:pt x="4172" y="20205"/>
                      </a:lnTo>
                      <a:lnTo>
                        <a:pt x="3627" y="20813"/>
                      </a:lnTo>
                      <a:lnTo>
                        <a:pt x="3326" y="21420"/>
                      </a:lnTo>
                      <a:lnTo>
                        <a:pt x="5668" y="21386"/>
                      </a:lnTo>
                      <a:cubicBezTo>
                        <a:pt x="5278" y="21262"/>
                        <a:pt x="5344" y="21084"/>
                        <a:pt x="5818" y="20979"/>
                      </a:cubicBezTo>
                      <a:cubicBezTo>
                        <a:pt x="7485" y="20613"/>
                        <a:pt x="9733" y="21220"/>
                        <a:pt x="8115" y="21600"/>
                      </a:cubicBezTo>
                      <a:lnTo>
                        <a:pt x="10970" y="20969"/>
                      </a:lnTo>
                      <a:lnTo>
                        <a:pt x="11121" y="20424"/>
                      </a:lnTo>
                      <a:lnTo>
                        <a:pt x="11121" y="19906"/>
                      </a:lnTo>
                      <a:lnTo>
                        <a:pt x="11871" y="19471"/>
                      </a:lnTo>
                      <a:lnTo>
                        <a:pt x="13362" y="19285"/>
                      </a:lnTo>
                      <a:lnTo>
                        <a:pt x="14213" y="18652"/>
                      </a:lnTo>
                      <a:lnTo>
                        <a:pt x="14514" y="18182"/>
                      </a:lnTo>
                      <a:lnTo>
                        <a:pt x="15665" y="17735"/>
                      </a:lnTo>
                      <a:cubicBezTo>
                        <a:pt x="16281" y="17732"/>
                        <a:pt x="16877" y="17680"/>
                        <a:pt x="17362" y="17586"/>
                      </a:cubicBezTo>
                      <a:cubicBezTo>
                        <a:pt x="19077" y="17253"/>
                        <a:pt x="19001" y="16604"/>
                        <a:pt x="17212" y="16296"/>
                      </a:cubicBezTo>
                      <a:lnTo>
                        <a:pt x="18101" y="15629"/>
                      </a:lnTo>
                      <a:lnTo>
                        <a:pt x="20204" y="15108"/>
                      </a:lnTo>
                      <a:lnTo>
                        <a:pt x="21600" y="14810"/>
                      </a:lnTo>
                      <a:lnTo>
                        <a:pt x="21199" y="13668"/>
                      </a:lnTo>
                      <a:cubicBezTo>
                        <a:pt x="20175" y="13471"/>
                        <a:pt x="19280" y="13237"/>
                        <a:pt x="18545" y="12973"/>
                      </a:cubicBezTo>
                      <a:cubicBezTo>
                        <a:pt x="17916" y="12747"/>
                        <a:pt x="17411" y="12501"/>
                        <a:pt x="17043" y="12242"/>
                      </a:cubicBezTo>
                      <a:lnTo>
                        <a:pt x="14996" y="11623"/>
                      </a:lnTo>
                      <a:lnTo>
                        <a:pt x="15447" y="10990"/>
                      </a:lnTo>
                      <a:lnTo>
                        <a:pt x="15146" y="10397"/>
                      </a:lnTo>
                      <a:lnTo>
                        <a:pt x="14000" y="10116"/>
                      </a:lnTo>
                      <a:lnTo>
                        <a:pt x="12955" y="9795"/>
                      </a:lnTo>
                      <a:cubicBezTo>
                        <a:pt x="12304" y="9688"/>
                        <a:pt x="11655" y="9580"/>
                        <a:pt x="11008" y="9472"/>
                      </a:cubicBezTo>
                      <a:cubicBezTo>
                        <a:pt x="9888" y="9284"/>
                        <a:pt x="8773" y="9095"/>
                        <a:pt x="7665" y="8903"/>
                      </a:cubicBezTo>
                      <a:cubicBezTo>
                        <a:pt x="6921" y="8859"/>
                        <a:pt x="6364" y="8706"/>
                        <a:pt x="6263" y="8518"/>
                      </a:cubicBezTo>
                      <a:cubicBezTo>
                        <a:pt x="6095" y="8204"/>
                        <a:pt x="7144" y="7932"/>
                        <a:pt x="8416" y="7961"/>
                      </a:cubicBezTo>
                      <a:lnTo>
                        <a:pt x="9668" y="7241"/>
                      </a:lnTo>
                      <a:cubicBezTo>
                        <a:pt x="9613" y="7043"/>
                        <a:pt x="9613" y="6844"/>
                        <a:pt x="9668" y="6646"/>
                      </a:cubicBezTo>
                      <a:cubicBezTo>
                        <a:pt x="9762" y="6309"/>
                        <a:pt x="10014" y="5976"/>
                        <a:pt x="10419" y="5653"/>
                      </a:cubicBezTo>
                      <a:lnTo>
                        <a:pt x="10714" y="5207"/>
                      </a:lnTo>
                      <a:lnTo>
                        <a:pt x="9368" y="5095"/>
                      </a:lnTo>
                      <a:lnTo>
                        <a:pt x="9067" y="4412"/>
                      </a:lnTo>
                      <a:lnTo>
                        <a:pt x="9211" y="3610"/>
                      </a:lnTo>
                      <a:lnTo>
                        <a:pt x="8498" y="2742"/>
                      </a:lnTo>
                      <a:lnTo>
                        <a:pt x="7747" y="1777"/>
                      </a:lnTo>
                      <a:lnTo>
                        <a:pt x="5850" y="466"/>
                      </a:lnTo>
                      <a:lnTo>
                        <a:pt x="50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2" name="ïślîdê">
                  <a:extLst>
                    <a:ext uri="{FF2B5EF4-FFF2-40B4-BE49-F238E27FC236}">
                      <a16:creationId xmlns:a16="http://schemas.microsoft.com/office/drawing/2014/main" id="{CEF8BA5D-5F84-465C-8357-7DFF473EFF52}"/>
                    </a:ext>
                  </a:extLst>
                </p:cNvPr>
                <p:cNvSpPr/>
                <p:nvPr/>
              </p:nvSpPr>
              <p:spPr bwMode="auto">
                <a:xfrm>
                  <a:off x="7185050" y="4135955"/>
                  <a:ext cx="20042" cy="3324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58" y="0"/>
                      </a:moveTo>
                      <a:lnTo>
                        <a:pt x="0" y="8825"/>
                      </a:lnTo>
                      <a:lnTo>
                        <a:pt x="6965" y="21600"/>
                      </a:lnTo>
                      <a:lnTo>
                        <a:pt x="21600" y="14944"/>
                      </a:lnTo>
                      <a:lnTo>
                        <a:pt x="134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3" name="iṡľidé">
                  <a:extLst>
                    <a:ext uri="{FF2B5EF4-FFF2-40B4-BE49-F238E27FC236}">
                      <a16:creationId xmlns:a16="http://schemas.microsoft.com/office/drawing/2014/main" id="{6A7AC7A2-26E0-43AB-BC19-A14DA27B1FA2}"/>
                    </a:ext>
                  </a:extLst>
                </p:cNvPr>
                <p:cNvSpPr/>
                <p:nvPr/>
              </p:nvSpPr>
              <p:spPr bwMode="auto">
                <a:xfrm>
                  <a:off x="7179195" y="4201381"/>
                  <a:ext cx="21982" cy="3645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19" y="6002"/>
                      </a:moveTo>
                      <a:lnTo>
                        <a:pt x="0" y="12531"/>
                      </a:lnTo>
                      <a:lnTo>
                        <a:pt x="3624" y="21600"/>
                      </a:lnTo>
                      <a:lnTo>
                        <a:pt x="19442" y="19432"/>
                      </a:lnTo>
                      <a:lnTo>
                        <a:pt x="21600" y="7102"/>
                      </a:lnTo>
                      <a:lnTo>
                        <a:pt x="9733" y="0"/>
                      </a:lnTo>
                      <a:lnTo>
                        <a:pt x="719" y="60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4" name="ïṧlîḍè">
                  <a:extLst>
                    <a:ext uri="{FF2B5EF4-FFF2-40B4-BE49-F238E27FC236}">
                      <a16:creationId xmlns:a16="http://schemas.microsoft.com/office/drawing/2014/main" id="{F4F24532-83FA-43A4-86CF-DB33FA35E1F8}"/>
                    </a:ext>
                  </a:extLst>
                </p:cNvPr>
                <p:cNvSpPr/>
                <p:nvPr/>
              </p:nvSpPr>
              <p:spPr bwMode="auto">
                <a:xfrm>
                  <a:off x="7074258" y="4323890"/>
                  <a:ext cx="38453" cy="98974"/>
                </a:xfrm>
                <a:custGeom>
                  <a:avLst/>
                  <a:gdLst>
                    <a:gd name="T0" fmla="+- 0 10748 87"/>
                    <a:gd name="T1" fmla="*/ T0 w 21323"/>
                    <a:gd name="T2" fmla="*/ 10800 h 21600"/>
                    <a:gd name="T3" fmla="+- 0 10748 87"/>
                    <a:gd name="T4" fmla="*/ T3 w 21323"/>
                    <a:gd name="T5" fmla="*/ 10800 h 21600"/>
                    <a:gd name="T6" fmla="+- 0 10748 87"/>
                    <a:gd name="T7" fmla="*/ T6 w 21323"/>
                    <a:gd name="T8" fmla="*/ 10800 h 21600"/>
                    <a:gd name="T9" fmla="+- 0 10748 87"/>
                    <a:gd name="T10" fmla="*/ T9 w 2132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23" h="21600">
                      <a:moveTo>
                        <a:pt x="10762" y="0"/>
                      </a:moveTo>
                      <a:lnTo>
                        <a:pt x="2490" y="2455"/>
                      </a:lnTo>
                      <a:lnTo>
                        <a:pt x="186" y="8274"/>
                      </a:lnTo>
                      <a:cubicBezTo>
                        <a:pt x="-87" y="9763"/>
                        <a:pt x="-59" y="11259"/>
                        <a:pt x="271" y="12746"/>
                      </a:cubicBezTo>
                      <a:cubicBezTo>
                        <a:pt x="684" y="14610"/>
                        <a:pt x="1568" y="16452"/>
                        <a:pt x="2909" y="18246"/>
                      </a:cubicBezTo>
                      <a:lnTo>
                        <a:pt x="8999" y="21600"/>
                      </a:lnTo>
                      <a:lnTo>
                        <a:pt x="20538" y="21041"/>
                      </a:lnTo>
                      <a:cubicBezTo>
                        <a:pt x="21308" y="19652"/>
                        <a:pt x="21513" y="18223"/>
                        <a:pt x="21147" y="16809"/>
                      </a:cubicBezTo>
                      <a:cubicBezTo>
                        <a:pt x="20669" y="14961"/>
                        <a:pt x="19231" y="13181"/>
                        <a:pt x="18103" y="11379"/>
                      </a:cubicBezTo>
                      <a:cubicBezTo>
                        <a:pt x="16986" y="9592"/>
                        <a:pt x="16172" y="7778"/>
                        <a:pt x="15668" y="5949"/>
                      </a:cubicBezTo>
                      <a:lnTo>
                        <a:pt x="107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5" name="íṣ1ïdè">
                  <a:extLst>
                    <a:ext uri="{FF2B5EF4-FFF2-40B4-BE49-F238E27FC236}">
                      <a16:creationId xmlns:a16="http://schemas.microsoft.com/office/drawing/2014/main" id="{B53BCDD2-B24C-40DD-BAD3-215BC1B1DBCC}"/>
                    </a:ext>
                  </a:extLst>
                </p:cNvPr>
                <p:cNvSpPr/>
                <p:nvPr/>
              </p:nvSpPr>
              <p:spPr bwMode="auto">
                <a:xfrm>
                  <a:off x="7112706" y="4489528"/>
                  <a:ext cx="183944" cy="301822"/>
                </a:xfrm>
                <a:custGeom>
                  <a:avLst/>
                  <a:gdLst>
                    <a:gd name="T0" fmla="+- 0 11035 470"/>
                    <a:gd name="T1" fmla="*/ T0 w 21130"/>
                    <a:gd name="T2" fmla="*/ 10800 h 21600"/>
                    <a:gd name="T3" fmla="+- 0 11035 470"/>
                    <a:gd name="T4" fmla="*/ T3 w 21130"/>
                    <a:gd name="T5" fmla="*/ 10800 h 21600"/>
                    <a:gd name="T6" fmla="+- 0 11035 470"/>
                    <a:gd name="T7" fmla="*/ T6 w 21130"/>
                    <a:gd name="T8" fmla="*/ 10800 h 21600"/>
                    <a:gd name="T9" fmla="+- 0 11035 470"/>
                    <a:gd name="T10" fmla="*/ T9 w 21130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130" h="21600">
                      <a:moveTo>
                        <a:pt x="3002" y="787"/>
                      </a:moveTo>
                      <a:lnTo>
                        <a:pt x="1284" y="1137"/>
                      </a:lnTo>
                      <a:lnTo>
                        <a:pt x="1313" y="2654"/>
                      </a:lnTo>
                      <a:lnTo>
                        <a:pt x="1628" y="5011"/>
                      </a:lnTo>
                      <a:cubicBezTo>
                        <a:pt x="901" y="5175"/>
                        <a:pt x="341" y="5544"/>
                        <a:pt x="120" y="6006"/>
                      </a:cubicBezTo>
                      <a:cubicBezTo>
                        <a:pt x="-470" y="7239"/>
                        <a:pt x="1208" y="8433"/>
                        <a:pt x="3247" y="8231"/>
                      </a:cubicBezTo>
                      <a:lnTo>
                        <a:pt x="3902" y="10091"/>
                      </a:lnTo>
                      <a:lnTo>
                        <a:pt x="3776" y="11737"/>
                      </a:lnTo>
                      <a:lnTo>
                        <a:pt x="5751" y="11187"/>
                      </a:lnTo>
                      <a:lnTo>
                        <a:pt x="6839" y="10245"/>
                      </a:lnTo>
                      <a:lnTo>
                        <a:pt x="8957" y="10873"/>
                      </a:lnTo>
                      <a:lnTo>
                        <a:pt x="8495" y="11868"/>
                      </a:lnTo>
                      <a:cubicBezTo>
                        <a:pt x="8438" y="12234"/>
                        <a:pt x="8396" y="12601"/>
                        <a:pt x="8368" y="12968"/>
                      </a:cubicBezTo>
                      <a:cubicBezTo>
                        <a:pt x="8304" y="13826"/>
                        <a:pt x="8375" y="14744"/>
                        <a:pt x="9377" y="15325"/>
                      </a:cubicBezTo>
                      <a:cubicBezTo>
                        <a:pt x="10089" y="15737"/>
                        <a:pt x="11115" y="15859"/>
                        <a:pt x="12020" y="15639"/>
                      </a:cubicBezTo>
                      <a:cubicBezTo>
                        <a:pt x="12117" y="15954"/>
                        <a:pt x="12601" y="16162"/>
                        <a:pt x="13107" y="16107"/>
                      </a:cubicBezTo>
                      <a:cubicBezTo>
                        <a:pt x="14452" y="15963"/>
                        <a:pt x="14449" y="14759"/>
                        <a:pt x="13102" y="14618"/>
                      </a:cubicBezTo>
                      <a:lnTo>
                        <a:pt x="14363" y="13757"/>
                      </a:lnTo>
                      <a:lnTo>
                        <a:pt x="16633" y="13053"/>
                      </a:lnTo>
                      <a:cubicBezTo>
                        <a:pt x="17399" y="13091"/>
                        <a:pt x="18066" y="13395"/>
                        <a:pt x="18356" y="13839"/>
                      </a:cubicBezTo>
                      <a:cubicBezTo>
                        <a:pt x="18796" y="14511"/>
                        <a:pt x="18291" y="15279"/>
                        <a:pt x="17221" y="15567"/>
                      </a:cubicBezTo>
                      <a:lnTo>
                        <a:pt x="14783" y="16847"/>
                      </a:lnTo>
                      <a:cubicBezTo>
                        <a:pt x="14357" y="17037"/>
                        <a:pt x="13952" y="17245"/>
                        <a:pt x="13570" y="17469"/>
                      </a:cubicBezTo>
                      <a:cubicBezTo>
                        <a:pt x="12792" y="17924"/>
                        <a:pt x="12117" y="18443"/>
                        <a:pt x="11563" y="19011"/>
                      </a:cubicBezTo>
                      <a:cubicBezTo>
                        <a:pt x="11546" y="19383"/>
                        <a:pt x="11631" y="19753"/>
                        <a:pt x="11815" y="20107"/>
                      </a:cubicBezTo>
                      <a:cubicBezTo>
                        <a:pt x="12116" y="20687"/>
                        <a:pt x="12668" y="21204"/>
                        <a:pt x="13412" y="21600"/>
                      </a:cubicBezTo>
                      <a:lnTo>
                        <a:pt x="14037" y="18929"/>
                      </a:lnTo>
                      <a:lnTo>
                        <a:pt x="15629" y="19165"/>
                      </a:lnTo>
                      <a:lnTo>
                        <a:pt x="15840" y="20497"/>
                      </a:lnTo>
                      <a:lnTo>
                        <a:pt x="17352" y="21253"/>
                      </a:lnTo>
                      <a:lnTo>
                        <a:pt x="18992" y="20389"/>
                      </a:lnTo>
                      <a:cubicBezTo>
                        <a:pt x="19051" y="20040"/>
                        <a:pt x="19220" y="19702"/>
                        <a:pt x="19491" y="19394"/>
                      </a:cubicBezTo>
                      <a:cubicBezTo>
                        <a:pt x="19824" y="19015"/>
                        <a:pt x="20300" y="18693"/>
                        <a:pt x="20878" y="18455"/>
                      </a:cubicBezTo>
                      <a:lnTo>
                        <a:pt x="21130" y="16935"/>
                      </a:lnTo>
                      <a:lnTo>
                        <a:pt x="20752" y="14736"/>
                      </a:lnTo>
                      <a:lnTo>
                        <a:pt x="19617" y="12719"/>
                      </a:lnTo>
                      <a:cubicBezTo>
                        <a:pt x="19197" y="12395"/>
                        <a:pt x="18701" y="12113"/>
                        <a:pt x="18146" y="11882"/>
                      </a:cubicBezTo>
                      <a:cubicBezTo>
                        <a:pt x="17676" y="11686"/>
                        <a:pt x="17167" y="11529"/>
                        <a:pt x="16633" y="11413"/>
                      </a:cubicBezTo>
                      <a:lnTo>
                        <a:pt x="16885" y="10006"/>
                      </a:lnTo>
                      <a:lnTo>
                        <a:pt x="16129" y="8539"/>
                      </a:lnTo>
                      <a:lnTo>
                        <a:pt x="13480" y="8251"/>
                      </a:lnTo>
                      <a:cubicBezTo>
                        <a:pt x="13030" y="7892"/>
                        <a:pt x="12393" y="7642"/>
                        <a:pt x="11678" y="7544"/>
                      </a:cubicBezTo>
                      <a:cubicBezTo>
                        <a:pt x="10537" y="7388"/>
                        <a:pt x="9349" y="7629"/>
                        <a:pt x="8573" y="8173"/>
                      </a:cubicBezTo>
                      <a:cubicBezTo>
                        <a:pt x="7842" y="8252"/>
                        <a:pt x="7094" y="8105"/>
                        <a:pt x="6566" y="7780"/>
                      </a:cubicBezTo>
                      <a:cubicBezTo>
                        <a:pt x="5388" y="7055"/>
                        <a:pt x="5616" y="5834"/>
                        <a:pt x="7028" y="5296"/>
                      </a:cubicBezTo>
                      <a:lnTo>
                        <a:pt x="7775" y="4359"/>
                      </a:lnTo>
                      <a:lnTo>
                        <a:pt x="6897" y="2317"/>
                      </a:lnTo>
                      <a:lnTo>
                        <a:pt x="5973" y="274"/>
                      </a:lnTo>
                      <a:lnTo>
                        <a:pt x="4586" y="0"/>
                      </a:lnTo>
                      <a:lnTo>
                        <a:pt x="3002" y="7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6" name="îşľíḓê">
                  <a:extLst>
                    <a:ext uri="{FF2B5EF4-FFF2-40B4-BE49-F238E27FC236}">
                      <a16:creationId xmlns:a16="http://schemas.microsoft.com/office/drawing/2014/main" id="{E8C9FA74-E677-4294-B6AC-F9A0B229CF50}"/>
                    </a:ext>
                  </a:extLst>
                </p:cNvPr>
                <p:cNvSpPr/>
                <p:nvPr/>
              </p:nvSpPr>
              <p:spPr bwMode="auto">
                <a:xfrm>
                  <a:off x="7090030" y="4680320"/>
                  <a:ext cx="71523" cy="144943"/>
                </a:xfrm>
                <a:custGeom>
                  <a:avLst/>
                  <a:gdLst>
                    <a:gd name="T0" fmla="+- 0 11017 434"/>
                    <a:gd name="T1" fmla="*/ T0 w 21166"/>
                    <a:gd name="T2" fmla="*/ 10665 h 21331"/>
                    <a:gd name="T3" fmla="+- 0 11017 434"/>
                    <a:gd name="T4" fmla="*/ T3 w 21166"/>
                    <a:gd name="T5" fmla="*/ 10665 h 21331"/>
                    <a:gd name="T6" fmla="+- 0 11017 434"/>
                    <a:gd name="T7" fmla="*/ T6 w 21166"/>
                    <a:gd name="T8" fmla="*/ 10665 h 21331"/>
                    <a:gd name="T9" fmla="+- 0 11017 434"/>
                    <a:gd name="T10" fmla="*/ T9 w 21166"/>
                    <a:gd name="T11" fmla="*/ 10665 h 21331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166" h="21331">
                      <a:moveTo>
                        <a:pt x="16489" y="0"/>
                      </a:moveTo>
                      <a:lnTo>
                        <a:pt x="15066" y="2881"/>
                      </a:lnTo>
                      <a:lnTo>
                        <a:pt x="10957" y="7412"/>
                      </a:lnTo>
                      <a:cubicBezTo>
                        <a:pt x="10504" y="8901"/>
                        <a:pt x="9744" y="10363"/>
                        <a:pt x="8689" y="11774"/>
                      </a:cubicBezTo>
                      <a:cubicBezTo>
                        <a:pt x="6967" y="14079"/>
                        <a:pt x="4480" y="16225"/>
                        <a:pt x="1333" y="18122"/>
                      </a:cubicBezTo>
                      <a:cubicBezTo>
                        <a:pt x="-139" y="18713"/>
                        <a:pt x="-434" y="19771"/>
                        <a:pt x="660" y="20539"/>
                      </a:cubicBezTo>
                      <a:cubicBezTo>
                        <a:pt x="2129" y="21570"/>
                        <a:pt x="5185" y="21600"/>
                        <a:pt x="6736" y="20599"/>
                      </a:cubicBezTo>
                      <a:lnTo>
                        <a:pt x="10745" y="16345"/>
                      </a:lnTo>
                      <a:lnTo>
                        <a:pt x="14209" y="12737"/>
                      </a:lnTo>
                      <a:lnTo>
                        <a:pt x="16484" y="10858"/>
                      </a:lnTo>
                      <a:lnTo>
                        <a:pt x="18974" y="8334"/>
                      </a:lnTo>
                      <a:lnTo>
                        <a:pt x="18338" y="6732"/>
                      </a:lnTo>
                      <a:lnTo>
                        <a:pt x="18676" y="4860"/>
                      </a:lnTo>
                      <a:lnTo>
                        <a:pt x="21166" y="2437"/>
                      </a:lnTo>
                      <a:lnTo>
                        <a:pt x="1648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7" name="iṧ1íḑe">
                  <a:extLst>
                    <a:ext uri="{FF2B5EF4-FFF2-40B4-BE49-F238E27FC236}">
                      <a16:creationId xmlns:a16="http://schemas.microsoft.com/office/drawing/2014/main" id="{274AA869-1929-46C8-A6E5-4655B92A62F7}"/>
                    </a:ext>
                  </a:extLst>
                </p:cNvPr>
                <p:cNvSpPr/>
                <p:nvPr/>
              </p:nvSpPr>
              <p:spPr bwMode="auto">
                <a:xfrm>
                  <a:off x="7146664" y="4869950"/>
                  <a:ext cx="143874" cy="247192"/>
                </a:xfrm>
                <a:custGeom>
                  <a:avLst/>
                  <a:gdLst>
                    <a:gd name="T0" fmla="*/ 10800 w 21600"/>
                    <a:gd name="T1" fmla="*/ 10730 h 21461"/>
                    <a:gd name="T2" fmla="*/ 10800 w 21600"/>
                    <a:gd name="T3" fmla="*/ 10730 h 21461"/>
                    <a:gd name="T4" fmla="*/ 10800 w 21600"/>
                    <a:gd name="T5" fmla="*/ 10730 h 21461"/>
                    <a:gd name="T6" fmla="*/ 10800 w 21600"/>
                    <a:gd name="T7" fmla="*/ 10730 h 21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461">
                      <a:moveTo>
                        <a:pt x="20200" y="0"/>
                      </a:moveTo>
                      <a:lnTo>
                        <a:pt x="18378" y="1600"/>
                      </a:lnTo>
                      <a:lnTo>
                        <a:pt x="16951" y="3140"/>
                      </a:lnTo>
                      <a:lnTo>
                        <a:pt x="12724" y="4375"/>
                      </a:lnTo>
                      <a:lnTo>
                        <a:pt x="10501" y="5388"/>
                      </a:lnTo>
                      <a:lnTo>
                        <a:pt x="8492" y="6588"/>
                      </a:lnTo>
                      <a:lnTo>
                        <a:pt x="6795" y="8236"/>
                      </a:lnTo>
                      <a:lnTo>
                        <a:pt x="4661" y="9887"/>
                      </a:lnTo>
                      <a:lnTo>
                        <a:pt x="2900" y="12048"/>
                      </a:lnTo>
                      <a:lnTo>
                        <a:pt x="2412" y="14303"/>
                      </a:lnTo>
                      <a:lnTo>
                        <a:pt x="0" y="16586"/>
                      </a:lnTo>
                      <a:lnTo>
                        <a:pt x="816" y="18111"/>
                      </a:lnTo>
                      <a:lnTo>
                        <a:pt x="3452" y="18108"/>
                      </a:lnTo>
                      <a:lnTo>
                        <a:pt x="3562" y="19918"/>
                      </a:lnTo>
                      <a:cubicBezTo>
                        <a:pt x="3535" y="20305"/>
                        <a:pt x="3775" y="20682"/>
                        <a:pt x="4228" y="20967"/>
                      </a:cubicBezTo>
                      <a:cubicBezTo>
                        <a:pt x="5009" y="21458"/>
                        <a:pt x="6252" y="21600"/>
                        <a:pt x="7297" y="21316"/>
                      </a:cubicBezTo>
                      <a:lnTo>
                        <a:pt x="6583" y="18743"/>
                      </a:lnTo>
                      <a:cubicBezTo>
                        <a:pt x="5057" y="18215"/>
                        <a:pt x="4609" y="17055"/>
                        <a:pt x="5601" y="16202"/>
                      </a:cubicBezTo>
                      <a:cubicBezTo>
                        <a:pt x="6085" y="15785"/>
                        <a:pt x="6880" y="15516"/>
                        <a:pt x="7743" y="15538"/>
                      </a:cubicBezTo>
                      <a:cubicBezTo>
                        <a:pt x="8840" y="15567"/>
                        <a:pt x="9742" y="16048"/>
                        <a:pt x="9879" y="16678"/>
                      </a:cubicBezTo>
                      <a:lnTo>
                        <a:pt x="11850" y="17973"/>
                      </a:lnTo>
                      <a:lnTo>
                        <a:pt x="13498" y="17210"/>
                      </a:lnTo>
                      <a:lnTo>
                        <a:pt x="13772" y="15526"/>
                      </a:lnTo>
                      <a:lnTo>
                        <a:pt x="10977" y="13275"/>
                      </a:lnTo>
                      <a:cubicBezTo>
                        <a:pt x="10590" y="12814"/>
                        <a:pt x="10590" y="12275"/>
                        <a:pt x="10977" y="11814"/>
                      </a:cubicBezTo>
                      <a:cubicBezTo>
                        <a:pt x="11582" y="11093"/>
                        <a:pt x="12928" y="10747"/>
                        <a:pt x="14054" y="10289"/>
                      </a:cubicBezTo>
                      <a:cubicBezTo>
                        <a:pt x="15451" y="9720"/>
                        <a:pt x="16553" y="8942"/>
                        <a:pt x="17240" y="8037"/>
                      </a:cubicBezTo>
                      <a:cubicBezTo>
                        <a:pt x="17148" y="7714"/>
                        <a:pt x="16830" y="7427"/>
                        <a:pt x="16361" y="7243"/>
                      </a:cubicBezTo>
                      <a:cubicBezTo>
                        <a:pt x="14681" y="6584"/>
                        <a:pt x="12585" y="7346"/>
                        <a:pt x="11204" y="8383"/>
                      </a:cubicBezTo>
                      <a:cubicBezTo>
                        <a:pt x="10376" y="9004"/>
                        <a:pt x="9658" y="9672"/>
                        <a:pt x="9062" y="10376"/>
                      </a:cubicBezTo>
                      <a:lnTo>
                        <a:pt x="6768" y="10563"/>
                      </a:lnTo>
                      <a:lnTo>
                        <a:pt x="10064" y="7648"/>
                      </a:lnTo>
                      <a:lnTo>
                        <a:pt x="16931" y="5138"/>
                      </a:lnTo>
                      <a:cubicBezTo>
                        <a:pt x="17976" y="4846"/>
                        <a:pt x="18910" y="4435"/>
                        <a:pt x="19677" y="3931"/>
                      </a:cubicBezTo>
                      <a:cubicBezTo>
                        <a:pt x="20605" y="3321"/>
                        <a:pt x="21264" y="2591"/>
                        <a:pt x="21600" y="1803"/>
                      </a:cubicBezTo>
                      <a:lnTo>
                        <a:pt x="202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8" name="ïŝḻïḍé">
                  <a:extLst>
                    <a:ext uri="{FF2B5EF4-FFF2-40B4-BE49-F238E27FC236}">
                      <a16:creationId xmlns:a16="http://schemas.microsoft.com/office/drawing/2014/main" id="{C8B85A41-B64D-4C22-8128-E48682E5C237}"/>
                    </a:ext>
                  </a:extLst>
                </p:cNvPr>
                <p:cNvSpPr/>
                <p:nvPr/>
              </p:nvSpPr>
              <p:spPr bwMode="auto">
                <a:xfrm>
                  <a:off x="6917725" y="4835702"/>
                  <a:ext cx="241155" cy="323817"/>
                </a:xfrm>
                <a:custGeom>
                  <a:avLst/>
                  <a:gdLst>
                    <a:gd name="T0" fmla="+- 0 10745 46"/>
                    <a:gd name="T1" fmla="*/ T0 w 21398"/>
                    <a:gd name="T2" fmla="*/ 10761 h 21522"/>
                    <a:gd name="T3" fmla="+- 0 10745 46"/>
                    <a:gd name="T4" fmla="*/ T3 w 21398"/>
                    <a:gd name="T5" fmla="*/ 10761 h 21522"/>
                    <a:gd name="T6" fmla="+- 0 10745 46"/>
                    <a:gd name="T7" fmla="*/ T6 w 21398"/>
                    <a:gd name="T8" fmla="*/ 10761 h 21522"/>
                    <a:gd name="T9" fmla="+- 0 10745 46"/>
                    <a:gd name="T10" fmla="*/ T9 w 21398"/>
                    <a:gd name="T11" fmla="*/ 10761 h 21522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398" h="21522">
                      <a:moveTo>
                        <a:pt x="17013" y="246"/>
                      </a:moveTo>
                      <a:lnTo>
                        <a:pt x="15800" y="0"/>
                      </a:lnTo>
                      <a:lnTo>
                        <a:pt x="15127" y="2646"/>
                      </a:lnTo>
                      <a:cubicBezTo>
                        <a:pt x="15053" y="3116"/>
                        <a:pt x="14828" y="3566"/>
                        <a:pt x="14470" y="3956"/>
                      </a:cubicBezTo>
                      <a:cubicBezTo>
                        <a:pt x="13911" y="4568"/>
                        <a:pt x="13067" y="5001"/>
                        <a:pt x="12103" y="5169"/>
                      </a:cubicBezTo>
                      <a:lnTo>
                        <a:pt x="10779" y="6847"/>
                      </a:lnTo>
                      <a:cubicBezTo>
                        <a:pt x="10343" y="7465"/>
                        <a:pt x="9862" y="8065"/>
                        <a:pt x="9340" y="8644"/>
                      </a:cubicBezTo>
                      <a:cubicBezTo>
                        <a:pt x="8697" y="9358"/>
                        <a:pt x="7992" y="10039"/>
                        <a:pt x="7230" y="10684"/>
                      </a:cubicBezTo>
                      <a:lnTo>
                        <a:pt x="4726" y="11608"/>
                      </a:lnTo>
                      <a:lnTo>
                        <a:pt x="3843" y="12918"/>
                      </a:lnTo>
                      <a:lnTo>
                        <a:pt x="2625" y="13669"/>
                      </a:lnTo>
                      <a:cubicBezTo>
                        <a:pt x="2183" y="13433"/>
                        <a:pt x="1601" y="13404"/>
                        <a:pt x="1122" y="13596"/>
                      </a:cubicBezTo>
                      <a:cubicBezTo>
                        <a:pt x="370" y="13899"/>
                        <a:pt x="146" y="14579"/>
                        <a:pt x="63" y="15226"/>
                      </a:cubicBezTo>
                      <a:cubicBezTo>
                        <a:pt x="-46" y="16077"/>
                        <a:pt x="-13" y="16935"/>
                        <a:pt x="161" y="17779"/>
                      </a:cubicBezTo>
                      <a:cubicBezTo>
                        <a:pt x="650" y="17557"/>
                        <a:pt x="1272" y="17586"/>
                        <a:pt x="1719" y="17852"/>
                      </a:cubicBezTo>
                      <a:cubicBezTo>
                        <a:pt x="2637" y="18399"/>
                        <a:pt x="2438" y="19481"/>
                        <a:pt x="1358" y="19822"/>
                      </a:cubicBezTo>
                      <a:lnTo>
                        <a:pt x="2235" y="20987"/>
                      </a:lnTo>
                      <a:cubicBezTo>
                        <a:pt x="2431" y="21380"/>
                        <a:pt x="2990" y="21600"/>
                        <a:pt x="3534" y="21497"/>
                      </a:cubicBezTo>
                      <a:cubicBezTo>
                        <a:pt x="4205" y="21370"/>
                        <a:pt x="4519" y="20812"/>
                        <a:pt x="5121" y="20573"/>
                      </a:cubicBezTo>
                      <a:cubicBezTo>
                        <a:pt x="5952" y="20243"/>
                        <a:pt x="6979" y="20558"/>
                        <a:pt x="7263" y="21230"/>
                      </a:cubicBezTo>
                      <a:lnTo>
                        <a:pt x="8530" y="20281"/>
                      </a:lnTo>
                      <a:lnTo>
                        <a:pt x="10835" y="20062"/>
                      </a:lnTo>
                      <a:cubicBezTo>
                        <a:pt x="11371" y="20182"/>
                        <a:pt x="11933" y="20224"/>
                        <a:pt x="12491" y="20184"/>
                      </a:cubicBezTo>
                      <a:cubicBezTo>
                        <a:pt x="13360" y="20123"/>
                        <a:pt x="14185" y="19869"/>
                        <a:pt x="14861" y="19454"/>
                      </a:cubicBezTo>
                      <a:lnTo>
                        <a:pt x="15705" y="18603"/>
                      </a:lnTo>
                      <a:lnTo>
                        <a:pt x="15315" y="16539"/>
                      </a:lnTo>
                      <a:cubicBezTo>
                        <a:pt x="15489" y="16004"/>
                        <a:pt x="15822" y="15505"/>
                        <a:pt x="16289" y="15080"/>
                      </a:cubicBezTo>
                      <a:cubicBezTo>
                        <a:pt x="16740" y="14669"/>
                        <a:pt x="17305" y="14337"/>
                        <a:pt x="17945" y="14107"/>
                      </a:cubicBezTo>
                      <a:lnTo>
                        <a:pt x="18335" y="11651"/>
                      </a:lnTo>
                      <a:lnTo>
                        <a:pt x="19763" y="10608"/>
                      </a:lnTo>
                      <a:lnTo>
                        <a:pt x="21225" y="9587"/>
                      </a:lnTo>
                      <a:lnTo>
                        <a:pt x="20250" y="8297"/>
                      </a:lnTo>
                      <a:lnTo>
                        <a:pt x="19313" y="7933"/>
                      </a:lnTo>
                      <a:lnTo>
                        <a:pt x="18631" y="6668"/>
                      </a:lnTo>
                      <a:cubicBezTo>
                        <a:pt x="18176" y="6261"/>
                        <a:pt x="18065" y="5697"/>
                        <a:pt x="18343" y="5209"/>
                      </a:cubicBezTo>
                      <a:cubicBezTo>
                        <a:pt x="18807" y="4394"/>
                        <a:pt x="20116" y="4120"/>
                        <a:pt x="20839" y="3436"/>
                      </a:cubicBezTo>
                      <a:cubicBezTo>
                        <a:pt x="21406" y="2900"/>
                        <a:pt x="21554" y="2179"/>
                        <a:pt x="21228" y="1539"/>
                      </a:cubicBezTo>
                      <a:lnTo>
                        <a:pt x="17495" y="1466"/>
                      </a:lnTo>
                      <a:lnTo>
                        <a:pt x="17013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49" name="ïṥ1ídè">
                  <a:extLst>
                    <a:ext uri="{FF2B5EF4-FFF2-40B4-BE49-F238E27FC236}">
                      <a16:creationId xmlns:a16="http://schemas.microsoft.com/office/drawing/2014/main" id="{2D9E83E0-B62A-4DBD-B07E-1369E9DAADF0}"/>
                    </a:ext>
                  </a:extLst>
                </p:cNvPr>
                <p:cNvSpPr/>
                <p:nvPr/>
              </p:nvSpPr>
              <p:spPr bwMode="auto">
                <a:xfrm>
                  <a:off x="7317943" y="4803460"/>
                  <a:ext cx="45093" cy="134405"/>
                </a:xfrm>
                <a:custGeom>
                  <a:avLst/>
                  <a:gdLst>
                    <a:gd name="T0" fmla="+- 0 10829 516"/>
                    <a:gd name="T1" fmla="*/ T0 w 20626"/>
                    <a:gd name="T2" fmla="*/ 10708 h 21417"/>
                    <a:gd name="T3" fmla="+- 0 10829 516"/>
                    <a:gd name="T4" fmla="*/ T3 w 20626"/>
                    <a:gd name="T5" fmla="*/ 10708 h 21417"/>
                    <a:gd name="T6" fmla="+- 0 10829 516"/>
                    <a:gd name="T7" fmla="*/ T6 w 20626"/>
                    <a:gd name="T8" fmla="*/ 10708 h 21417"/>
                    <a:gd name="T9" fmla="+- 0 10829 516"/>
                    <a:gd name="T10" fmla="*/ T9 w 20626"/>
                    <a:gd name="T11" fmla="*/ 10708 h 21417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626" h="21417">
                      <a:moveTo>
                        <a:pt x="14198" y="0"/>
                      </a:moveTo>
                      <a:lnTo>
                        <a:pt x="7690" y="1996"/>
                      </a:lnTo>
                      <a:lnTo>
                        <a:pt x="3457" y="8567"/>
                      </a:lnTo>
                      <a:lnTo>
                        <a:pt x="7552" y="12065"/>
                      </a:lnTo>
                      <a:cubicBezTo>
                        <a:pt x="4935" y="12668"/>
                        <a:pt x="2855" y="13514"/>
                        <a:pt x="1548" y="14507"/>
                      </a:cubicBezTo>
                      <a:cubicBezTo>
                        <a:pt x="-441" y="16021"/>
                        <a:pt x="-516" y="17755"/>
                        <a:pt x="1342" y="19289"/>
                      </a:cubicBezTo>
                      <a:cubicBezTo>
                        <a:pt x="1870" y="20653"/>
                        <a:pt x="5514" y="21600"/>
                        <a:pt x="9418" y="21387"/>
                      </a:cubicBezTo>
                      <a:cubicBezTo>
                        <a:pt x="18316" y="20903"/>
                        <a:pt x="19431" y="16595"/>
                        <a:pt x="10925" y="15564"/>
                      </a:cubicBezTo>
                      <a:cubicBezTo>
                        <a:pt x="11564" y="14243"/>
                        <a:pt x="12233" y="12923"/>
                        <a:pt x="12934" y="11606"/>
                      </a:cubicBezTo>
                      <a:cubicBezTo>
                        <a:pt x="13730" y="10107"/>
                        <a:pt x="14567" y="8610"/>
                        <a:pt x="15443" y="7116"/>
                      </a:cubicBezTo>
                      <a:cubicBezTo>
                        <a:pt x="18016" y="6784"/>
                        <a:pt x="19915" y="6013"/>
                        <a:pt x="20464" y="5076"/>
                      </a:cubicBezTo>
                      <a:cubicBezTo>
                        <a:pt x="21084" y="4019"/>
                        <a:pt x="19903" y="2933"/>
                        <a:pt x="17431" y="2284"/>
                      </a:cubicBezTo>
                      <a:lnTo>
                        <a:pt x="141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0" name="išliďé">
                  <a:extLst>
                    <a:ext uri="{FF2B5EF4-FFF2-40B4-BE49-F238E27FC236}">
                      <a16:creationId xmlns:a16="http://schemas.microsoft.com/office/drawing/2014/main" id="{9A028525-A260-41E9-B0C7-137F8E3CAFA8}"/>
                    </a:ext>
                  </a:extLst>
                </p:cNvPr>
                <p:cNvSpPr/>
                <p:nvPr/>
              </p:nvSpPr>
              <p:spPr bwMode="auto">
                <a:xfrm>
                  <a:off x="7334540" y="4669514"/>
                  <a:ext cx="309095" cy="339452"/>
                </a:xfrm>
                <a:custGeom>
                  <a:avLst/>
                  <a:gdLst>
                    <a:gd name="T0" fmla="+- 0 10860 121"/>
                    <a:gd name="T1" fmla="*/ T0 w 21479"/>
                    <a:gd name="T2" fmla="*/ 10800 h 21600"/>
                    <a:gd name="T3" fmla="+- 0 10860 121"/>
                    <a:gd name="T4" fmla="*/ T3 w 21479"/>
                    <a:gd name="T5" fmla="*/ 10800 h 21600"/>
                    <a:gd name="T6" fmla="+- 0 10860 121"/>
                    <a:gd name="T7" fmla="*/ T6 w 21479"/>
                    <a:gd name="T8" fmla="*/ 10800 h 21600"/>
                    <a:gd name="T9" fmla="+- 0 10860 121"/>
                    <a:gd name="T10" fmla="*/ T9 w 21479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479" h="21600">
                      <a:moveTo>
                        <a:pt x="21479" y="0"/>
                      </a:moveTo>
                      <a:lnTo>
                        <a:pt x="16915" y="3468"/>
                      </a:lnTo>
                      <a:lnTo>
                        <a:pt x="13858" y="4603"/>
                      </a:lnTo>
                      <a:lnTo>
                        <a:pt x="12501" y="5511"/>
                      </a:lnTo>
                      <a:lnTo>
                        <a:pt x="11442" y="6905"/>
                      </a:lnTo>
                      <a:cubicBezTo>
                        <a:pt x="11349" y="7387"/>
                        <a:pt x="11188" y="7857"/>
                        <a:pt x="10965" y="8302"/>
                      </a:cubicBezTo>
                      <a:cubicBezTo>
                        <a:pt x="10562" y="9106"/>
                        <a:pt x="9963" y="9815"/>
                        <a:pt x="9214" y="10374"/>
                      </a:cubicBezTo>
                      <a:lnTo>
                        <a:pt x="8214" y="11279"/>
                      </a:lnTo>
                      <a:lnTo>
                        <a:pt x="7326" y="10162"/>
                      </a:lnTo>
                      <a:cubicBezTo>
                        <a:pt x="7669" y="9878"/>
                        <a:pt x="7704" y="9396"/>
                        <a:pt x="7405" y="9073"/>
                      </a:cubicBezTo>
                      <a:cubicBezTo>
                        <a:pt x="6483" y="8078"/>
                        <a:pt x="4794" y="9191"/>
                        <a:pt x="5532" y="10307"/>
                      </a:cubicBezTo>
                      <a:lnTo>
                        <a:pt x="5075" y="11122"/>
                      </a:lnTo>
                      <a:lnTo>
                        <a:pt x="3269" y="11332"/>
                      </a:lnTo>
                      <a:lnTo>
                        <a:pt x="3528" y="12889"/>
                      </a:lnTo>
                      <a:lnTo>
                        <a:pt x="4950" y="13168"/>
                      </a:lnTo>
                      <a:lnTo>
                        <a:pt x="5405" y="14353"/>
                      </a:lnTo>
                      <a:lnTo>
                        <a:pt x="4292" y="15191"/>
                      </a:lnTo>
                      <a:cubicBezTo>
                        <a:pt x="3915" y="14905"/>
                        <a:pt x="3349" y="14994"/>
                        <a:pt x="3097" y="15377"/>
                      </a:cubicBezTo>
                      <a:cubicBezTo>
                        <a:pt x="2857" y="15741"/>
                        <a:pt x="3039" y="16188"/>
                        <a:pt x="3004" y="16605"/>
                      </a:cubicBezTo>
                      <a:cubicBezTo>
                        <a:pt x="2952" y="17243"/>
                        <a:pt x="2425" y="17763"/>
                        <a:pt x="1734" y="17857"/>
                      </a:cubicBezTo>
                      <a:cubicBezTo>
                        <a:pt x="1126" y="17959"/>
                        <a:pt x="593" y="18288"/>
                        <a:pt x="261" y="18765"/>
                      </a:cubicBezTo>
                      <a:cubicBezTo>
                        <a:pt x="-88" y="19267"/>
                        <a:pt x="-121" y="19922"/>
                        <a:pt x="374" y="20232"/>
                      </a:cubicBezTo>
                      <a:cubicBezTo>
                        <a:pt x="1021" y="20637"/>
                        <a:pt x="1880" y="20122"/>
                        <a:pt x="1734" y="19417"/>
                      </a:cubicBezTo>
                      <a:cubicBezTo>
                        <a:pt x="2302" y="18971"/>
                        <a:pt x="2798" y="18453"/>
                        <a:pt x="3209" y="17880"/>
                      </a:cubicBezTo>
                      <a:cubicBezTo>
                        <a:pt x="3582" y="17359"/>
                        <a:pt x="3882" y="16797"/>
                        <a:pt x="4099" y="16207"/>
                      </a:cubicBezTo>
                      <a:lnTo>
                        <a:pt x="5672" y="15741"/>
                      </a:lnTo>
                      <a:lnTo>
                        <a:pt x="6537" y="15136"/>
                      </a:lnTo>
                      <a:lnTo>
                        <a:pt x="7958" y="14140"/>
                      </a:lnTo>
                      <a:cubicBezTo>
                        <a:pt x="8108" y="13661"/>
                        <a:pt x="8419" y="13237"/>
                        <a:pt x="8847" y="12929"/>
                      </a:cubicBezTo>
                      <a:cubicBezTo>
                        <a:pt x="9407" y="12527"/>
                        <a:pt x="10122" y="12350"/>
                        <a:pt x="10828" y="12440"/>
                      </a:cubicBezTo>
                      <a:lnTo>
                        <a:pt x="11463" y="14207"/>
                      </a:lnTo>
                      <a:cubicBezTo>
                        <a:pt x="11398" y="14613"/>
                        <a:pt x="11322" y="15016"/>
                        <a:pt x="11234" y="15418"/>
                      </a:cubicBezTo>
                      <a:cubicBezTo>
                        <a:pt x="11082" y="16116"/>
                        <a:pt x="10895" y="16808"/>
                        <a:pt x="10675" y="17490"/>
                      </a:cubicBezTo>
                      <a:lnTo>
                        <a:pt x="10440" y="21600"/>
                      </a:lnTo>
                      <a:cubicBezTo>
                        <a:pt x="12730" y="18516"/>
                        <a:pt x="14766" y="15279"/>
                        <a:pt x="16532" y="11918"/>
                      </a:cubicBezTo>
                      <a:cubicBezTo>
                        <a:pt x="18547" y="8081"/>
                        <a:pt x="20202" y="4094"/>
                        <a:pt x="214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1" name="işlïḋe">
                  <a:extLst>
                    <a:ext uri="{FF2B5EF4-FFF2-40B4-BE49-F238E27FC236}">
                      <a16:creationId xmlns:a16="http://schemas.microsoft.com/office/drawing/2014/main" id="{72B7EC6A-C2A4-4972-8EA7-8BEF3445A9B8}"/>
                    </a:ext>
                  </a:extLst>
                </p:cNvPr>
                <p:cNvSpPr/>
                <p:nvPr/>
              </p:nvSpPr>
              <p:spPr bwMode="auto">
                <a:xfrm>
                  <a:off x="6942187" y="5041516"/>
                  <a:ext cx="515800" cy="50616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19656" y="441"/>
                      </a:lnTo>
                      <a:lnTo>
                        <a:pt x="18924" y="739"/>
                      </a:lnTo>
                      <a:lnTo>
                        <a:pt x="18392" y="973"/>
                      </a:lnTo>
                      <a:lnTo>
                        <a:pt x="17335" y="1956"/>
                      </a:lnTo>
                      <a:cubicBezTo>
                        <a:pt x="17186" y="2215"/>
                        <a:pt x="16990" y="2443"/>
                        <a:pt x="16758" y="2628"/>
                      </a:cubicBezTo>
                      <a:cubicBezTo>
                        <a:pt x="16456" y="2868"/>
                        <a:pt x="16079" y="3082"/>
                        <a:pt x="16054" y="3471"/>
                      </a:cubicBezTo>
                      <a:cubicBezTo>
                        <a:pt x="16022" y="3962"/>
                        <a:pt x="16533" y="4297"/>
                        <a:pt x="16958" y="4064"/>
                      </a:cubicBezTo>
                      <a:cubicBezTo>
                        <a:pt x="16775" y="4426"/>
                        <a:pt x="16561" y="4771"/>
                        <a:pt x="16319" y="5095"/>
                      </a:cubicBezTo>
                      <a:cubicBezTo>
                        <a:pt x="16084" y="5408"/>
                        <a:pt x="15824" y="5700"/>
                        <a:pt x="15541" y="5968"/>
                      </a:cubicBezTo>
                      <a:cubicBezTo>
                        <a:pt x="15199" y="5766"/>
                        <a:pt x="14777" y="5766"/>
                        <a:pt x="14434" y="5968"/>
                      </a:cubicBezTo>
                      <a:cubicBezTo>
                        <a:pt x="14152" y="6134"/>
                        <a:pt x="13958" y="6419"/>
                        <a:pt x="13904" y="6746"/>
                      </a:cubicBezTo>
                      <a:cubicBezTo>
                        <a:pt x="13671" y="6999"/>
                        <a:pt x="13416" y="7229"/>
                        <a:pt x="13141" y="7433"/>
                      </a:cubicBezTo>
                      <a:cubicBezTo>
                        <a:pt x="12797" y="7688"/>
                        <a:pt x="12419" y="7908"/>
                        <a:pt x="12170" y="8261"/>
                      </a:cubicBezTo>
                      <a:cubicBezTo>
                        <a:pt x="11817" y="8762"/>
                        <a:pt x="11794" y="9435"/>
                        <a:pt x="11434" y="9932"/>
                      </a:cubicBezTo>
                      <a:cubicBezTo>
                        <a:pt x="11164" y="10305"/>
                        <a:pt x="10744" y="10522"/>
                        <a:pt x="10398" y="10822"/>
                      </a:cubicBezTo>
                      <a:cubicBezTo>
                        <a:pt x="10016" y="11153"/>
                        <a:pt x="9729" y="11583"/>
                        <a:pt x="9361" y="11930"/>
                      </a:cubicBezTo>
                      <a:cubicBezTo>
                        <a:pt x="8844" y="12418"/>
                        <a:pt x="8197" y="12724"/>
                        <a:pt x="7532" y="12959"/>
                      </a:cubicBezTo>
                      <a:cubicBezTo>
                        <a:pt x="6524" y="13316"/>
                        <a:pt x="5443" y="13535"/>
                        <a:pt x="4611" y="14222"/>
                      </a:cubicBezTo>
                      <a:cubicBezTo>
                        <a:pt x="4206" y="14556"/>
                        <a:pt x="3887" y="14985"/>
                        <a:pt x="3679" y="15471"/>
                      </a:cubicBezTo>
                      <a:cubicBezTo>
                        <a:pt x="3479" y="15817"/>
                        <a:pt x="3198" y="16106"/>
                        <a:pt x="2860" y="16312"/>
                      </a:cubicBezTo>
                      <a:cubicBezTo>
                        <a:pt x="2362" y="16616"/>
                        <a:pt x="1729" y="16763"/>
                        <a:pt x="1462" y="17296"/>
                      </a:cubicBezTo>
                      <a:cubicBezTo>
                        <a:pt x="1225" y="17769"/>
                        <a:pt x="1402" y="18316"/>
                        <a:pt x="1412" y="18842"/>
                      </a:cubicBezTo>
                      <a:cubicBezTo>
                        <a:pt x="1432" y="19824"/>
                        <a:pt x="877" y="20725"/>
                        <a:pt x="0" y="21133"/>
                      </a:cubicBezTo>
                      <a:lnTo>
                        <a:pt x="586" y="21600"/>
                      </a:lnTo>
                      <a:cubicBezTo>
                        <a:pt x="5308" y="19271"/>
                        <a:pt x="9593" y="16116"/>
                        <a:pt x="13246" y="12279"/>
                      </a:cubicBezTo>
                      <a:cubicBezTo>
                        <a:pt x="16673" y="8681"/>
                        <a:pt x="19495" y="4532"/>
                        <a:pt x="216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2" name="îṣļídè">
                  <a:extLst>
                    <a:ext uri="{FF2B5EF4-FFF2-40B4-BE49-F238E27FC236}">
                      <a16:creationId xmlns:a16="http://schemas.microsoft.com/office/drawing/2014/main" id="{0FC5C0A5-42C1-4FF3-B7F4-D72F8DC0743D}"/>
                    </a:ext>
                  </a:extLst>
                </p:cNvPr>
                <p:cNvSpPr/>
                <p:nvPr/>
              </p:nvSpPr>
              <p:spPr bwMode="auto">
                <a:xfrm>
                  <a:off x="6438996" y="4873865"/>
                  <a:ext cx="58040" cy="153091"/>
                </a:xfrm>
                <a:custGeom>
                  <a:avLst/>
                  <a:gdLst>
                    <a:gd name="T0" fmla="*/ 10280 w 20560"/>
                    <a:gd name="T1" fmla="*/ 10586 h 21172"/>
                    <a:gd name="T2" fmla="*/ 10280 w 20560"/>
                    <a:gd name="T3" fmla="*/ 10586 h 21172"/>
                    <a:gd name="T4" fmla="*/ 10280 w 20560"/>
                    <a:gd name="T5" fmla="*/ 10586 h 21172"/>
                    <a:gd name="T6" fmla="*/ 10280 w 20560"/>
                    <a:gd name="T7" fmla="*/ 10586 h 2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60" h="21172">
                      <a:moveTo>
                        <a:pt x="7800" y="0"/>
                      </a:moveTo>
                      <a:lnTo>
                        <a:pt x="1142" y="765"/>
                      </a:lnTo>
                      <a:lnTo>
                        <a:pt x="14" y="4303"/>
                      </a:lnTo>
                      <a:lnTo>
                        <a:pt x="5170" y="8092"/>
                      </a:lnTo>
                      <a:lnTo>
                        <a:pt x="0" y="11375"/>
                      </a:lnTo>
                      <a:cubicBezTo>
                        <a:pt x="2789" y="11598"/>
                        <a:pt x="5194" y="12281"/>
                        <a:pt x="6597" y="13248"/>
                      </a:cubicBezTo>
                      <a:cubicBezTo>
                        <a:pt x="8277" y="14405"/>
                        <a:pt x="8326" y="15818"/>
                        <a:pt x="6727" y="16993"/>
                      </a:cubicBezTo>
                      <a:lnTo>
                        <a:pt x="9189" y="19523"/>
                      </a:lnTo>
                      <a:cubicBezTo>
                        <a:pt x="10190" y="20933"/>
                        <a:pt x="14323" y="21600"/>
                        <a:pt x="17583" y="20877"/>
                      </a:cubicBezTo>
                      <a:cubicBezTo>
                        <a:pt x="21196" y="20075"/>
                        <a:pt x="21600" y="18103"/>
                        <a:pt x="18360" y="17087"/>
                      </a:cubicBezTo>
                      <a:cubicBezTo>
                        <a:pt x="16563" y="16111"/>
                        <a:pt x="15042" y="15061"/>
                        <a:pt x="13824" y="13956"/>
                      </a:cubicBezTo>
                      <a:cubicBezTo>
                        <a:pt x="12396" y="12661"/>
                        <a:pt x="11394" y="11301"/>
                        <a:pt x="10842" y="9907"/>
                      </a:cubicBezTo>
                      <a:cubicBezTo>
                        <a:pt x="10964" y="8963"/>
                        <a:pt x="10964" y="8018"/>
                        <a:pt x="10842" y="7074"/>
                      </a:cubicBezTo>
                      <a:cubicBezTo>
                        <a:pt x="10634" y="5459"/>
                        <a:pt x="10070" y="3855"/>
                        <a:pt x="9157" y="2279"/>
                      </a:cubicBezTo>
                      <a:lnTo>
                        <a:pt x="78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3" name="îṣ1iḓê">
                  <a:extLst>
                    <a:ext uri="{FF2B5EF4-FFF2-40B4-BE49-F238E27FC236}">
                      <a16:creationId xmlns:a16="http://schemas.microsoft.com/office/drawing/2014/main" id="{2DE25D31-C735-4ADF-8AAF-D39BB21533C6}"/>
                    </a:ext>
                  </a:extLst>
                </p:cNvPr>
                <p:cNvSpPr/>
                <p:nvPr/>
              </p:nvSpPr>
              <p:spPr bwMode="auto">
                <a:xfrm>
                  <a:off x="6546621" y="5134766"/>
                  <a:ext cx="39464" cy="3697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7868" y="1684"/>
                      </a:moveTo>
                      <a:lnTo>
                        <a:pt x="531" y="0"/>
                      </a:lnTo>
                      <a:lnTo>
                        <a:pt x="0" y="7066"/>
                      </a:lnTo>
                      <a:lnTo>
                        <a:pt x="9782" y="15187"/>
                      </a:lnTo>
                      <a:lnTo>
                        <a:pt x="21600" y="21600"/>
                      </a:lnTo>
                      <a:lnTo>
                        <a:pt x="20799" y="8990"/>
                      </a:lnTo>
                      <a:lnTo>
                        <a:pt x="7868" y="16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4" name="íṥ1íďè">
                  <a:extLst>
                    <a:ext uri="{FF2B5EF4-FFF2-40B4-BE49-F238E27FC236}">
                      <a16:creationId xmlns:a16="http://schemas.microsoft.com/office/drawing/2014/main" id="{D635FE69-B299-4848-BC32-347EC7A907ED}"/>
                    </a:ext>
                  </a:extLst>
                </p:cNvPr>
                <p:cNvSpPr/>
                <p:nvPr/>
              </p:nvSpPr>
              <p:spPr bwMode="auto">
                <a:xfrm>
                  <a:off x="6610611" y="5174660"/>
                  <a:ext cx="86492" cy="81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8591" y="4520"/>
                      </a:moveTo>
                      <a:lnTo>
                        <a:pt x="5210" y="1400"/>
                      </a:lnTo>
                      <a:lnTo>
                        <a:pt x="2367" y="0"/>
                      </a:lnTo>
                      <a:lnTo>
                        <a:pt x="0" y="993"/>
                      </a:lnTo>
                      <a:lnTo>
                        <a:pt x="3120" y="5543"/>
                      </a:lnTo>
                      <a:lnTo>
                        <a:pt x="8829" y="10517"/>
                      </a:lnTo>
                      <a:lnTo>
                        <a:pt x="9377" y="15480"/>
                      </a:lnTo>
                      <a:lnTo>
                        <a:pt x="14312" y="20149"/>
                      </a:lnTo>
                      <a:lnTo>
                        <a:pt x="18127" y="21600"/>
                      </a:lnTo>
                      <a:lnTo>
                        <a:pt x="21600" y="20137"/>
                      </a:lnTo>
                      <a:lnTo>
                        <a:pt x="17510" y="14016"/>
                      </a:lnTo>
                      <a:lnTo>
                        <a:pt x="12964" y="9921"/>
                      </a:lnTo>
                      <a:lnTo>
                        <a:pt x="8591" y="45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5" name="isḷiḋê">
                  <a:extLst>
                    <a:ext uri="{FF2B5EF4-FFF2-40B4-BE49-F238E27FC236}">
                      <a16:creationId xmlns:a16="http://schemas.microsoft.com/office/drawing/2014/main" id="{F8E8F1C7-CD16-4813-B346-A2640B40666E}"/>
                    </a:ext>
                  </a:extLst>
                </p:cNvPr>
                <p:cNvSpPr/>
                <p:nvPr/>
              </p:nvSpPr>
              <p:spPr bwMode="auto">
                <a:xfrm>
                  <a:off x="6876390" y="5004234"/>
                  <a:ext cx="32978" cy="38166"/>
                </a:xfrm>
                <a:custGeom>
                  <a:avLst/>
                  <a:gdLst>
                    <a:gd name="T0" fmla="+- 0 11056 513"/>
                    <a:gd name="T1" fmla="*/ T0 w 21087"/>
                    <a:gd name="T2" fmla="*/ 10800 h 21600"/>
                    <a:gd name="T3" fmla="+- 0 11056 513"/>
                    <a:gd name="T4" fmla="*/ T3 w 21087"/>
                    <a:gd name="T5" fmla="*/ 10800 h 21600"/>
                    <a:gd name="T6" fmla="+- 0 11056 513"/>
                    <a:gd name="T7" fmla="*/ T6 w 21087"/>
                    <a:gd name="T8" fmla="*/ 10800 h 21600"/>
                    <a:gd name="T9" fmla="+- 0 11056 513"/>
                    <a:gd name="T10" fmla="*/ T9 w 21087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087" h="21600">
                      <a:moveTo>
                        <a:pt x="16962" y="0"/>
                      </a:moveTo>
                      <a:lnTo>
                        <a:pt x="1783" y="1864"/>
                      </a:lnTo>
                      <a:cubicBezTo>
                        <a:pt x="-109" y="5075"/>
                        <a:pt x="-513" y="8812"/>
                        <a:pt x="657" y="12282"/>
                      </a:cubicBezTo>
                      <a:cubicBezTo>
                        <a:pt x="2131" y="16655"/>
                        <a:pt x="5904" y="20127"/>
                        <a:pt x="10784" y="21600"/>
                      </a:cubicBezTo>
                      <a:lnTo>
                        <a:pt x="21087" y="14558"/>
                      </a:lnTo>
                      <a:lnTo>
                        <a:pt x="169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6" name="îṧḻíḋé">
                  <a:extLst>
                    <a:ext uri="{FF2B5EF4-FFF2-40B4-BE49-F238E27FC236}">
                      <a16:creationId xmlns:a16="http://schemas.microsoft.com/office/drawing/2014/main" id="{59439614-C1CC-4754-B254-9E49414D8527}"/>
                    </a:ext>
                  </a:extLst>
                </p:cNvPr>
                <p:cNvSpPr/>
                <p:nvPr/>
              </p:nvSpPr>
              <p:spPr bwMode="auto">
                <a:xfrm>
                  <a:off x="6825437" y="5045994"/>
                  <a:ext cx="28571" cy="3038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117" y="0"/>
                      </a:moveTo>
                      <a:lnTo>
                        <a:pt x="0" y="5460"/>
                      </a:lnTo>
                      <a:lnTo>
                        <a:pt x="1597" y="19259"/>
                      </a:lnTo>
                      <a:lnTo>
                        <a:pt x="17761" y="21600"/>
                      </a:lnTo>
                      <a:lnTo>
                        <a:pt x="21600" y="13828"/>
                      </a:lnTo>
                      <a:lnTo>
                        <a:pt x="1711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7" name="ïşļïḋê">
                  <a:extLst>
                    <a:ext uri="{FF2B5EF4-FFF2-40B4-BE49-F238E27FC236}">
                      <a16:creationId xmlns:a16="http://schemas.microsoft.com/office/drawing/2014/main" id="{729CA71E-2E45-49C4-9C2A-167D0C8EE51D}"/>
                    </a:ext>
                  </a:extLst>
                </p:cNvPr>
                <p:cNvSpPr/>
                <p:nvPr/>
              </p:nvSpPr>
              <p:spPr bwMode="auto">
                <a:xfrm>
                  <a:off x="7139629" y="5188493"/>
                  <a:ext cx="40342" cy="41370"/>
                </a:xfrm>
                <a:custGeom>
                  <a:avLst/>
                  <a:gdLst>
                    <a:gd name="T0" fmla="+- 0 11243 1189"/>
                    <a:gd name="T1" fmla="*/ T0 w 20108"/>
                    <a:gd name="T2" fmla="*/ 10489 h 20978"/>
                    <a:gd name="T3" fmla="+- 0 11243 1189"/>
                    <a:gd name="T4" fmla="*/ T3 w 20108"/>
                    <a:gd name="T5" fmla="*/ 10489 h 20978"/>
                    <a:gd name="T6" fmla="+- 0 11243 1189"/>
                    <a:gd name="T7" fmla="*/ T6 w 20108"/>
                    <a:gd name="T8" fmla="*/ 10489 h 20978"/>
                    <a:gd name="T9" fmla="+- 0 11243 1189"/>
                    <a:gd name="T10" fmla="*/ T9 w 20108"/>
                    <a:gd name="T11" fmla="*/ 10489 h 20978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108" h="20978">
                      <a:moveTo>
                        <a:pt x="19810" y="0"/>
                      </a:moveTo>
                      <a:lnTo>
                        <a:pt x="5083" y="5544"/>
                      </a:lnTo>
                      <a:cubicBezTo>
                        <a:pt x="818" y="7157"/>
                        <a:pt x="-1189" y="12126"/>
                        <a:pt x="729" y="16323"/>
                      </a:cubicBezTo>
                      <a:cubicBezTo>
                        <a:pt x="2342" y="19854"/>
                        <a:pt x="6248" y="21600"/>
                        <a:pt x="10027" y="20777"/>
                      </a:cubicBezTo>
                      <a:cubicBezTo>
                        <a:pt x="14487" y="19806"/>
                        <a:pt x="17429" y="15774"/>
                        <a:pt x="18898" y="11315"/>
                      </a:cubicBezTo>
                      <a:cubicBezTo>
                        <a:pt x="20098" y="7674"/>
                        <a:pt x="20411" y="3791"/>
                        <a:pt x="198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8" name="ïṣľïḓé">
                  <a:extLst>
                    <a:ext uri="{FF2B5EF4-FFF2-40B4-BE49-F238E27FC236}">
                      <a16:creationId xmlns:a16="http://schemas.microsoft.com/office/drawing/2014/main" id="{D3A204E6-3EA2-4551-96AA-493FB04E7705}"/>
                    </a:ext>
                  </a:extLst>
                </p:cNvPr>
                <p:cNvSpPr/>
                <p:nvPr/>
              </p:nvSpPr>
              <p:spPr bwMode="auto">
                <a:xfrm>
                  <a:off x="7259967" y="4937114"/>
                  <a:ext cx="66184" cy="55314"/>
                </a:xfrm>
                <a:custGeom>
                  <a:avLst/>
                  <a:gdLst>
                    <a:gd name="T0" fmla="+- 0 11003 652"/>
                    <a:gd name="T1" fmla="*/ T0 w 20703"/>
                    <a:gd name="T2" fmla="*/ 10283 h 20566"/>
                    <a:gd name="T3" fmla="+- 0 11003 652"/>
                    <a:gd name="T4" fmla="*/ T3 w 20703"/>
                    <a:gd name="T5" fmla="*/ 10283 h 20566"/>
                    <a:gd name="T6" fmla="+- 0 11003 652"/>
                    <a:gd name="T7" fmla="*/ T6 w 20703"/>
                    <a:gd name="T8" fmla="*/ 10283 h 20566"/>
                    <a:gd name="T9" fmla="+- 0 11003 652"/>
                    <a:gd name="T10" fmla="*/ T9 w 20703"/>
                    <a:gd name="T11" fmla="*/ 10283 h 20566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03" h="20566">
                      <a:moveTo>
                        <a:pt x="9099" y="0"/>
                      </a:moveTo>
                      <a:lnTo>
                        <a:pt x="6797" y="4474"/>
                      </a:lnTo>
                      <a:lnTo>
                        <a:pt x="4155" y="12169"/>
                      </a:lnTo>
                      <a:cubicBezTo>
                        <a:pt x="1799" y="10958"/>
                        <a:pt x="-652" y="13629"/>
                        <a:pt x="158" y="16523"/>
                      </a:cubicBezTo>
                      <a:cubicBezTo>
                        <a:pt x="1013" y="19578"/>
                        <a:pt x="4559" y="19848"/>
                        <a:pt x="5735" y="16948"/>
                      </a:cubicBezTo>
                      <a:lnTo>
                        <a:pt x="10353" y="9481"/>
                      </a:lnTo>
                      <a:cubicBezTo>
                        <a:pt x="11293" y="7860"/>
                        <a:pt x="13199" y="7545"/>
                        <a:pt x="14475" y="8801"/>
                      </a:cubicBezTo>
                      <a:cubicBezTo>
                        <a:pt x="16759" y="11049"/>
                        <a:pt x="15506" y="15461"/>
                        <a:pt x="12543" y="15604"/>
                      </a:cubicBezTo>
                      <a:cubicBezTo>
                        <a:pt x="11461" y="16716"/>
                        <a:pt x="11461" y="18710"/>
                        <a:pt x="12543" y="19821"/>
                      </a:cubicBezTo>
                      <a:cubicBezTo>
                        <a:pt x="14274" y="21600"/>
                        <a:pt x="16807" y="19957"/>
                        <a:pt x="18366" y="17390"/>
                      </a:cubicBezTo>
                      <a:cubicBezTo>
                        <a:pt x="19873" y="14907"/>
                        <a:pt x="20948" y="11992"/>
                        <a:pt x="20655" y="8954"/>
                      </a:cubicBezTo>
                      <a:cubicBezTo>
                        <a:pt x="20369" y="5989"/>
                        <a:pt x="18809" y="3414"/>
                        <a:pt x="16535" y="2151"/>
                      </a:cubicBezTo>
                      <a:lnTo>
                        <a:pt x="909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59" name="iş1íḓè">
                  <a:extLst>
                    <a:ext uri="{FF2B5EF4-FFF2-40B4-BE49-F238E27FC236}">
                      <a16:creationId xmlns:a16="http://schemas.microsoft.com/office/drawing/2014/main" id="{CF11E059-D4D5-4A77-A64C-4ECF01791143}"/>
                    </a:ext>
                  </a:extLst>
                </p:cNvPr>
                <p:cNvSpPr/>
                <p:nvPr/>
              </p:nvSpPr>
              <p:spPr bwMode="auto">
                <a:xfrm>
                  <a:off x="7428765" y="4907611"/>
                  <a:ext cx="30372" cy="4753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604" y="0"/>
                      </a:moveTo>
                      <a:lnTo>
                        <a:pt x="6746" y="6215"/>
                      </a:lnTo>
                      <a:lnTo>
                        <a:pt x="1510" y="12307"/>
                      </a:lnTo>
                      <a:lnTo>
                        <a:pt x="0" y="21600"/>
                      </a:lnTo>
                      <a:lnTo>
                        <a:pt x="16395" y="17422"/>
                      </a:lnTo>
                      <a:lnTo>
                        <a:pt x="21600" y="9940"/>
                      </a:lnTo>
                      <a:lnTo>
                        <a:pt x="166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0" name="îŝ1îḑe">
                  <a:extLst>
                    <a:ext uri="{FF2B5EF4-FFF2-40B4-BE49-F238E27FC236}">
                      <a16:creationId xmlns:a16="http://schemas.microsoft.com/office/drawing/2014/main" id="{80D2E94B-D66E-4BD5-942B-292D7CC02BAD}"/>
                    </a:ext>
                  </a:extLst>
                </p:cNvPr>
                <p:cNvSpPr/>
                <p:nvPr/>
              </p:nvSpPr>
              <p:spPr bwMode="auto">
                <a:xfrm>
                  <a:off x="7295344" y="4792305"/>
                  <a:ext cx="17290" cy="277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688" y="0"/>
                      </a:moveTo>
                      <a:lnTo>
                        <a:pt x="3114" y="6842"/>
                      </a:lnTo>
                      <a:lnTo>
                        <a:pt x="0" y="21600"/>
                      </a:lnTo>
                      <a:lnTo>
                        <a:pt x="21600" y="19569"/>
                      </a:lnTo>
                      <a:lnTo>
                        <a:pt x="176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1" name="íṥľïḑè">
                  <a:extLst>
                    <a:ext uri="{FF2B5EF4-FFF2-40B4-BE49-F238E27FC236}">
                      <a16:creationId xmlns:a16="http://schemas.microsoft.com/office/drawing/2014/main" id="{4A110E05-B7D9-4771-97B0-E91EE9CDB5B6}"/>
                    </a:ext>
                  </a:extLst>
                </p:cNvPr>
                <p:cNvSpPr/>
                <p:nvPr/>
              </p:nvSpPr>
              <p:spPr bwMode="auto">
                <a:xfrm>
                  <a:off x="6072136" y="5017938"/>
                  <a:ext cx="71765" cy="98700"/>
                </a:xfrm>
                <a:custGeom>
                  <a:avLst/>
                  <a:gdLst>
                    <a:gd name="T0" fmla="*/ 10535 w 21070"/>
                    <a:gd name="T1" fmla="*/ 10673 h 21347"/>
                    <a:gd name="T2" fmla="*/ 10535 w 21070"/>
                    <a:gd name="T3" fmla="*/ 10673 h 21347"/>
                    <a:gd name="T4" fmla="*/ 10535 w 21070"/>
                    <a:gd name="T5" fmla="*/ 10673 h 21347"/>
                    <a:gd name="T6" fmla="*/ 10535 w 21070"/>
                    <a:gd name="T7" fmla="*/ 10673 h 21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070" h="21347">
                      <a:moveTo>
                        <a:pt x="5049" y="0"/>
                      </a:moveTo>
                      <a:lnTo>
                        <a:pt x="0" y="1652"/>
                      </a:lnTo>
                      <a:lnTo>
                        <a:pt x="1021" y="6996"/>
                      </a:lnTo>
                      <a:cubicBezTo>
                        <a:pt x="1305" y="8755"/>
                        <a:pt x="1518" y="10520"/>
                        <a:pt x="1660" y="12288"/>
                      </a:cubicBezTo>
                      <a:cubicBezTo>
                        <a:pt x="1804" y="14080"/>
                        <a:pt x="1876" y="15875"/>
                        <a:pt x="1874" y="17670"/>
                      </a:cubicBezTo>
                      <a:lnTo>
                        <a:pt x="9180" y="21231"/>
                      </a:lnTo>
                      <a:cubicBezTo>
                        <a:pt x="11950" y="21600"/>
                        <a:pt x="14803" y="21082"/>
                        <a:pt x="17023" y="19807"/>
                      </a:cubicBezTo>
                      <a:cubicBezTo>
                        <a:pt x="20195" y="17985"/>
                        <a:pt x="21600" y="14976"/>
                        <a:pt x="20890" y="12051"/>
                      </a:cubicBezTo>
                      <a:cubicBezTo>
                        <a:pt x="20330" y="9748"/>
                        <a:pt x="18503" y="7718"/>
                        <a:pt x="15841" y="6442"/>
                      </a:cubicBezTo>
                      <a:lnTo>
                        <a:pt x="10024" y="1573"/>
                      </a:lnTo>
                      <a:lnTo>
                        <a:pt x="50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  <p:sp>
              <p:nvSpPr>
                <p:cNvPr id="62" name="í$lídê">
                  <a:extLst>
                    <a:ext uri="{FF2B5EF4-FFF2-40B4-BE49-F238E27FC236}">
                      <a16:creationId xmlns:a16="http://schemas.microsoft.com/office/drawing/2014/main" id="{06D512CE-96FA-4CDB-9B59-FE125AA9D471}"/>
                    </a:ext>
                  </a:extLst>
                </p:cNvPr>
                <p:cNvSpPr/>
                <p:nvPr/>
              </p:nvSpPr>
              <p:spPr bwMode="auto">
                <a:xfrm>
                  <a:off x="5138358" y="5355220"/>
                  <a:ext cx="220549" cy="24227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835" y="10174"/>
                      </a:moveTo>
                      <a:lnTo>
                        <a:pt x="7686" y="8743"/>
                      </a:lnTo>
                      <a:lnTo>
                        <a:pt x="6918" y="6235"/>
                      </a:lnTo>
                      <a:lnTo>
                        <a:pt x="5238" y="4125"/>
                      </a:lnTo>
                      <a:cubicBezTo>
                        <a:pt x="5520" y="3407"/>
                        <a:pt x="6190" y="2873"/>
                        <a:pt x="7009" y="2714"/>
                      </a:cubicBezTo>
                      <a:cubicBezTo>
                        <a:pt x="8203" y="2482"/>
                        <a:pt x="9407" y="3066"/>
                        <a:pt x="9862" y="4098"/>
                      </a:cubicBezTo>
                      <a:cubicBezTo>
                        <a:pt x="10521" y="3211"/>
                        <a:pt x="11273" y="2385"/>
                        <a:pt x="12108" y="1631"/>
                      </a:cubicBezTo>
                      <a:cubicBezTo>
                        <a:pt x="12764" y="1039"/>
                        <a:pt x="13470" y="494"/>
                        <a:pt x="14218" y="0"/>
                      </a:cubicBezTo>
                      <a:lnTo>
                        <a:pt x="17085" y="3303"/>
                      </a:lnTo>
                      <a:cubicBezTo>
                        <a:pt x="17601" y="3636"/>
                        <a:pt x="18000" y="4099"/>
                        <a:pt x="18231" y="4635"/>
                      </a:cubicBezTo>
                      <a:cubicBezTo>
                        <a:pt x="18558" y="5392"/>
                        <a:pt x="18534" y="6237"/>
                        <a:pt x="18164" y="6977"/>
                      </a:cubicBezTo>
                      <a:lnTo>
                        <a:pt x="17954" y="11018"/>
                      </a:lnTo>
                      <a:lnTo>
                        <a:pt x="18384" y="13105"/>
                      </a:lnTo>
                      <a:cubicBezTo>
                        <a:pt x="18361" y="13550"/>
                        <a:pt x="18361" y="13995"/>
                        <a:pt x="18384" y="14439"/>
                      </a:cubicBezTo>
                      <a:cubicBezTo>
                        <a:pt x="18418" y="15093"/>
                        <a:pt x="18501" y="15745"/>
                        <a:pt x="18635" y="16388"/>
                      </a:cubicBezTo>
                      <a:lnTo>
                        <a:pt x="20175" y="18900"/>
                      </a:lnTo>
                      <a:lnTo>
                        <a:pt x="21600" y="21600"/>
                      </a:lnTo>
                      <a:cubicBezTo>
                        <a:pt x="17508" y="20470"/>
                        <a:pt x="13590" y="18871"/>
                        <a:pt x="9940" y="16841"/>
                      </a:cubicBezTo>
                      <a:cubicBezTo>
                        <a:pt x="6304" y="14820"/>
                        <a:pt x="2965" y="12388"/>
                        <a:pt x="0" y="9603"/>
                      </a:cubicBezTo>
                      <a:lnTo>
                        <a:pt x="6835" y="101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lIns="121919" tIns="121919" rIns="121919" bIns="121919" anchor="ctr"/>
                <a:lstStyle>
                  <a:lvl1pPr defTabSz="455613">
                    <a:defRPr sz="2500">
                      <a:solidFill>
                        <a:srgbClr val="53585F"/>
                      </a:solidFill>
                    </a:defRPr>
                  </a:lvl1pPr>
                  <a:lvl2pPr defTabSz="455613">
                    <a:defRPr sz="2500">
                      <a:solidFill>
                        <a:srgbClr val="53585F"/>
                      </a:solidFill>
                    </a:defRPr>
                  </a:lvl2pPr>
                  <a:lvl3pPr defTabSz="455613">
                    <a:defRPr sz="2500">
                      <a:solidFill>
                        <a:srgbClr val="53585F"/>
                      </a:solidFill>
                    </a:defRPr>
                  </a:lvl3pPr>
                  <a:lvl4pPr defTabSz="455613">
                    <a:defRPr sz="2500">
                      <a:solidFill>
                        <a:srgbClr val="53585F"/>
                      </a:solidFill>
                    </a:defRPr>
                  </a:lvl4pPr>
                  <a:lvl5pPr defTabSz="455613">
                    <a:defRPr sz="2500">
                      <a:solidFill>
                        <a:srgbClr val="53585F"/>
                      </a:solidFill>
                    </a:defRPr>
                  </a:lvl5pPr>
                  <a:lvl6pPr marL="4572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6pPr>
                  <a:lvl7pPr marL="9144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7pPr>
                  <a:lvl8pPr marL="13716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8pPr>
                  <a:lvl9pPr marL="1828800" indent="914400" defTabSz="455613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rgbClr val="53585F"/>
                      </a:solidFill>
                    </a:defRPr>
                  </a:lvl9pPr>
                </a:lstStyle>
                <a:p>
                  <a:pPr algn="ctr"/>
                  <a:endParaRPr lang="ru-RU" altLang="ru-RU" sz="1800">
                    <a:solidFill>
                      <a:srgbClr val="070707"/>
                    </a:solidFill>
                  </a:endParaRPr>
                </a:p>
              </p:txBody>
            </p:sp>
          </p:grpSp>
          <p:sp>
            <p:nvSpPr>
              <p:cNvPr id="30" name="íṣlíḑè">
                <a:extLst>
                  <a:ext uri="{FF2B5EF4-FFF2-40B4-BE49-F238E27FC236}">
                    <a16:creationId xmlns:a16="http://schemas.microsoft.com/office/drawing/2014/main" id="{9EEC10F6-F59B-4B5A-B0DD-7A2F4B343122}"/>
                  </a:ext>
                </a:extLst>
              </p:cNvPr>
              <p:cNvSpPr/>
              <p:nvPr/>
            </p:nvSpPr>
            <p:spPr bwMode="auto">
              <a:xfrm>
                <a:off x="4494824" y="2568052"/>
                <a:ext cx="3223332" cy="322343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76200" cap="flat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0"/>
                <a:headEnd type="none" w="med" len="med"/>
                <a:tailEnd type="none" w="med" len="med"/>
              </a:ln>
              <a:effectLst/>
            </p:spPr>
            <p:txBody>
              <a:bodyPr lIns="121919" tIns="121919" rIns="121919" bIns="121919" anchor="ctr"/>
              <a:lstStyle>
                <a:lvl1pPr defTabSz="455613">
                  <a:defRPr sz="2500">
                    <a:solidFill>
                      <a:srgbClr val="53585F"/>
                    </a:solidFill>
                  </a:defRPr>
                </a:lvl1pPr>
                <a:lvl2pPr defTabSz="455613">
                  <a:defRPr sz="2500">
                    <a:solidFill>
                      <a:srgbClr val="53585F"/>
                    </a:solidFill>
                  </a:defRPr>
                </a:lvl2pPr>
                <a:lvl3pPr defTabSz="455613">
                  <a:defRPr sz="2500">
                    <a:solidFill>
                      <a:srgbClr val="53585F"/>
                    </a:solidFill>
                  </a:defRPr>
                </a:lvl3pPr>
                <a:lvl4pPr defTabSz="455613">
                  <a:defRPr sz="2500">
                    <a:solidFill>
                      <a:srgbClr val="53585F"/>
                    </a:solidFill>
                  </a:defRPr>
                </a:lvl4pPr>
                <a:lvl5pPr defTabSz="455613">
                  <a:defRPr sz="2500">
                    <a:solidFill>
                      <a:srgbClr val="53585F"/>
                    </a:solidFill>
                  </a:defRPr>
                </a:lvl5pPr>
                <a:lvl6pPr marL="4572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6pPr>
                <a:lvl7pPr marL="9144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7pPr>
                <a:lvl8pPr marL="13716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8pPr>
                <a:lvl9pPr marL="1828800" indent="914400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rgbClr val="53585F"/>
                    </a:solidFill>
                  </a:defRPr>
                </a:lvl9pPr>
              </a:lstStyle>
              <a:p>
                <a:pPr algn="ctr"/>
                <a:endParaRPr lang="ru-RU" altLang="ru-RU" sz="1800">
                  <a:solidFill>
                    <a:srgbClr val="77716C"/>
                  </a:solidFill>
                </a:endParaRPr>
              </a:p>
            </p:txBody>
          </p:sp>
        </p:grpSp>
        <p:grpSp>
          <p:nvGrpSpPr>
            <p:cNvPr id="9" name="îṧḻïḍè">
              <a:extLst>
                <a:ext uri="{FF2B5EF4-FFF2-40B4-BE49-F238E27FC236}">
                  <a16:creationId xmlns:a16="http://schemas.microsoft.com/office/drawing/2014/main" id="{916F88AD-7FE1-4454-B492-98CCA63F5BB4}"/>
                </a:ext>
              </a:extLst>
            </p:cNvPr>
            <p:cNvGrpSpPr/>
            <p:nvPr/>
          </p:nvGrpSpPr>
          <p:grpSpPr>
            <a:xfrm>
              <a:off x="3541506" y="3724011"/>
              <a:ext cx="763794" cy="765340"/>
              <a:chOff x="2537774" y="2043997"/>
              <a:chExt cx="755204" cy="756734"/>
            </a:xfrm>
          </p:grpSpPr>
          <p:sp>
            <p:nvSpPr>
              <p:cNvPr id="27" name="iṩliďè">
                <a:extLst>
                  <a:ext uri="{FF2B5EF4-FFF2-40B4-BE49-F238E27FC236}">
                    <a16:creationId xmlns:a16="http://schemas.microsoft.com/office/drawing/2014/main" id="{99A46E00-0A1F-4ED5-BF38-531C04C1A5B2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8" name="îś1îďé">
                <a:extLst>
                  <a:ext uri="{FF2B5EF4-FFF2-40B4-BE49-F238E27FC236}">
                    <a16:creationId xmlns:a16="http://schemas.microsoft.com/office/drawing/2014/main" id="{7E7C6CAB-4C12-48D3-B390-44F8DAE4987E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iŝľîde">
              <a:extLst>
                <a:ext uri="{FF2B5EF4-FFF2-40B4-BE49-F238E27FC236}">
                  <a16:creationId xmlns:a16="http://schemas.microsoft.com/office/drawing/2014/main" id="{770A9F49-6111-4729-B169-E8F2011A94D3}"/>
                </a:ext>
              </a:extLst>
            </p:cNvPr>
            <p:cNvGrpSpPr/>
            <p:nvPr/>
          </p:nvGrpSpPr>
          <p:grpSpPr>
            <a:xfrm>
              <a:off x="7886700" y="3724011"/>
              <a:ext cx="763794" cy="765340"/>
              <a:chOff x="2537774" y="2043997"/>
              <a:chExt cx="755204" cy="756734"/>
            </a:xfrm>
          </p:grpSpPr>
          <p:sp>
            <p:nvSpPr>
              <p:cNvPr id="25" name="î$ľíḍé">
                <a:extLst>
                  <a:ext uri="{FF2B5EF4-FFF2-40B4-BE49-F238E27FC236}">
                    <a16:creationId xmlns:a16="http://schemas.microsoft.com/office/drawing/2014/main" id="{E0DBAA63-FEE1-4705-980B-151B3F20727B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6" name="íSḻiḋé">
                <a:extLst>
                  <a:ext uri="{FF2B5EF4-FFF2-40B4-BE49-F238E27FC236}">
                    <a16:creationId xmlns:a16="http://schemas.microsoft.com/office/drawing/2014/main" id="{BD0F0905-841A-461D-BD4D-954C0392397D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íŝļîḋé">
              <a:extLst>
                <a:ext uri="{FF2B5EF4-FFF2-40B4-BE49-F238E27FC236}">
                  <a16:creationId xmlns:a16="http://schemas.microsoft.com/office/drawing/2014/main" id="{A3CA5349-A138-41D2-AF49-F34A7707E836}"/>
                </a:ext>
              </a:extLst>
            </p:cNvPr>
            <p:cNvGrpSpPr/>
            <p:nvPr/>
          </p:nvGrpSpPr>
          <p:grpSpPr>
            <a:xfrm>
              <a:off x="4249601" y="2115798"/>
              <a:ext cx="763794" cy="765340"/>
              <a:chOff x="2537774" y="2043997"/>
              <a:chExt cx="755204" cy="756734"/>
            </a:xfrm>
          </p:grpSpPr>
          <p:sp>
            <p:nvSpPr>
              <p:cNvPr id="23" name="iṧḷíḋe">
                <a:extLst>
                  <a:ext uri="{FF2B5EF4-FFF2-40B4-BE49-F238E27FC236}">
                    <a16:creationId xmlns:a16="http://schemas.microsoft.com/office/drawing/2014/main" id="{A7C27013-082D-4AF0-AA62-1BB96C350D5F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4" name="i$1îḓe">
                <a:extLst>
                  <a:ext uri="{FF2B5EF4-FFF2-40B4-BE49-F238E27FC236}">
                    <a16:creationId xmlns:a16="http://schemas.microsoft.com/office/drawing/2014/main" id="{E8901DFE-2D0D-4234-94D9-08BBFF8B2E64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iṡḻïḋé">
              <a:extLst>
                <a:ext uri="{FF2B5EF4-FFF2-40B4-BE49-F238E27FC236}">
                  <a16:creationId xmlns:a16="http://schemas.microsoft.com/office/drawing/2014/main" id="{77A5FC43-F4A2-43C8-AE6A-BD62A3D98921}"/>
                </a:ext>
              </a:extLst>
            </p:cNvPr>
            <p:cNvGrpSpPr/>
            <p:nvPr/>
          </p:nvGrpSpPr>
          <p:grpSpPr>
            <a:xfrm>
              <a:off x="7194188" y="2115798"/>
              <a:ext cx="763794" cy="765340"/>
              <a:chOff x="2537774" y="2043997"/>
              <a:chExt cx="755204" cy="756734"/>
            </a:xfrm>
          </p:grpSpPr>
          <p:sp>
            <p:nvSpPr>
              <p:cNvPr id="21" name="îsḷiḋè">
                <a:extLst>
                  <a:ext uri="{FF2B5EF4-FFF2-40B4-BE49-F238E27FC236}">
                    <a16:creationId xmlns:a16="http://schemas.microsoft.com/office/drawing/2014/main" id="{348241D4-CDA2-4CFC-9DD0-049FD27AB5B0}"/>
                  </a:ext>
                </a:extLst>
              </p:cNvPr>
              <p:cNvSpPr/>
              <p:nvPr/>
            </p:nvSpPr>
            <p:spPr bwMode="auto">
              <a:xfrm>
                <a:off x="2537774" y="2043997"/>
                <a:ext cx="755204" cy="7567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22" name="işľîḓê">
                <a:extLst>
                  <a:ext uri="{FF2B5EF4-FFF2-40B4-BE49-F238E27FC236}">
                    <a16:creationId xmlns:a16="http://schemas.microsoft.com/office/drawing/2014/main" id="{C8F57BF8-FD9D-43D9-82BD-2498F40016B5}"/>
                  </a:ext>
                </a:extLst>
              </p:cNvPr>
              <p:cNvSpPr/>
              <p:nvPr/>
            </p:nvSpPr>
            <p:spPr bwMode="auto">
              <a:xfrm>
                <a:off x="2718239" y="2228850"/>
                <a:ext cx="394276" cy="387024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íṧlîďè">
              <a:extLst>
                <a:ext uri="{FF2B5EF4-FFF2-40B4-BE49-F238E27FC236}">
                  <a16:creationId xmlns:a16="http://schemas.microsoft.com/office/drawing/2014/main" id="{A8961114-DEC0-436E-A1CF-6DC9B071A6DB}"/>
                </a:ext>
              </a:extLst>
            </p:cNvPr>
            <p:cNvSpPr/>
            <p:nvPr/>
          </p:nvSpPr>
          <p:spPr bwMode="auto">
            <a:xfrm>
              <a:off x="673100" y="4018350"/>
              <a:ext cx="281185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Random restart of the climbing algorithm</a:t>
              </a:r>
            </a:p>
          </p:txBody>
        </p:sp>
        <p:sp>
          <p:nvSpPr>
            <p:cNvPr id="14" name="íš1îďe">
              <a:extLst>
                <a:ext uri="{FF2B5EF4-FFF2-40B4-BE49-F238E27FC236}">
                  <a16:creationId xmlns:a16="http://schemas.microsoft.com/office/drawing/2014/main" id="{E11722B4-A2E0-478D-8ED3-4D703B1CEF88}"/>
                </a:ext>
              </a:extLst>
            </p:cNvPr>
            <p:cNvSpPr txBox="1"/>
            <p:nvPr/>
          </p:nvSpPr>
          <p:spPr bwMode="auto">
            <a:xfrm>
              <a:off x="673100" y="3527399"/>
              <a:ext cx="281185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随机重启爬山算法</a:t>
              </a:r>
              <a:endParaRPr lang="en-US" altLang="zh-CN" sz="2000" b="1" dirty="0"/>
            </a:p>
          </p:txBody>
        </p:sp>
        <p:sp>
          <p:nvSpPr>
            <p:cNvPr id="15" name="îś1ïḍé">
              <a:extLst>
                <a:ext uri="{FF2B5EF4-FFF2-40B4-BE49-F238E27FC236}">
                  <a16:creationId xmlns:a16="http://schemas.microsoft.com/office/drawing/2014/main" id="{8BF8AEF4-58A3-47B2-9DA8-399AD5BA1795}"/>
                </a:ext>
              </a:extLst>
            </p:cNvPr>
            <p:cNvSpPr/>
            <p:nvPr/>
          </p:nvSpPr>
          <p:spPr bwMode="auto">
            <a:xfrm>
              <a:off x="8707042" y="4018350"/>
              <a:ext cx="281185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Simulated annealing algorithm</a:t>
              </a:r>
            </a:p>
          </p:txBody>
        </p:sp>
        <p:sp>
          <p:nvSpPr>
            <p:cNvPr id="16" name="íşľíḓè">
              <a:extLst>
                <a:ext uri="{FF2B5EF4-FFF2-40B4-BE49-F238E27FC236}">
                  <a16:creationId xmlns:a16="http://schemas.microsoft.com/office/drawing/2014/main" id="{AED3E7AA-A654-4E69-B7DB-92EE4B82F2A4}"/>
                </a:ext>
              </a:extLst>
            </p:cNvPr>
            <p:cNvSpPr txBox="1"/>
            <p:nvPr/>
          </p:nvSpPr>
          <p:spPr bwMode="auto">
            <a:xfrm>
              <a:off x="8707042" y="3527399"/>
              <a:ext cx="281185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模拟退火</a:t>
              </a:r>
              <a:endParaRPr lang="en-US" altLang="zh-CN" sz="2000" b="1" dirty="0"/>
            </a:p>
          </p:txBody>
        </p:sp>
        <p:sp>
          <p:nvSpPr>
            <p:cNvPr id="17" name="iṩḻîďè">
              <a:extLst>
                <a:ext uri="{FF2B5EF4-FFF2-40B4-BE49-F238E27FC236}">
                  <a16:creationId xmlns:a16="http://schemas.microsoft.com/office/drawing/2014/main" id="{18450C5E-C22A-41F3-9B89-4D28649CFB8B}"/>
                </a:ext>
              </a:extLst>
            </p:cNvPr>
            <p:cNvSpPr/>
            <p:nvPr/>
          </p:nvSpPr>
          <p:spPr bwMode="auto">
            <a:xfrm>
              <a:off x="673100" y="2046655"/>
              <a:ext cx="342282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The climbing algorithm is preferred</a:t>
              </a:r>
            </a:p>
          </p:txBody>
        </p:sp>
        <p:sp>
          <p:nvSpPr>
            <p:cNvPr id="18" name="íṥ1ïďè">
              <a:extLst>
                <a:ext uri="{FF2B5EF4-FFF2-40B4-BE49-F238E27FC236}">
                  <a16:creationId xmlns:a16="http://schemas.microsoft.com/office/drawing/2014/main" id="{5EE444BF-AA6D-4883-9147-9454F7DB81BD}"/>
                </a:ext>
              </a:extLst>
            </p:cNvPr>
            <p:cNvSpPr txBox="1"/>
            <p:nvPr/>
          </p:nvSpPr>
          <p:spPr bwMode="auto">
            <a:xfrm>
              <a:off x="673100" y="1555704"/>
              <a:ext cx="342282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首选爬山</a:t>
              </a:r>
              <a:endParaRPr lang="en-US" altLang="zh-CN" sz="2000" b="1" dirty="0"/>
            </a:p>
          </p:txBody>
        </p:sp>
        <p:sp>
          <p:nvSpPr>
            <p:cNvPr id="19" name="ïṩľîḍê">
              <a:extLst>
                <a:ext uri="{FF2B5EF4-FFF2-40B4-BE49-F238E27FC236}">
                  <a16:creationId xmlns:a16="http://schemas.microsoft.com/office/drawing/2014/main" id="{7172802D-984C-4FC9-B4BE-6DC63D704AF1}"/>
                </a:ext>
              </a:extLst>
            </p:cNvPr>
            <p:cNvSpPr/>
            <p:nvPr/>
          </p:nvSpPr>
          <p:spPr bwMode="auto">
            <a:xfrm>
              <a:off x="8079484" y="2046655"/>
              <a:ext cx="3439416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Random restart of the climbing algorithm</a:t>
              </a:r>
            </a:p>
          </p:txBody>
        </p:sp>
        <p:sp>
          <p:nvSpPr>
            <p:cNvPr id="20" name="ïS1îḍê">
              <a:extLst>
                <a:ext uri="{FF2B5EF4-FFF2-40B4-BE49-F238E27FC236}">
                  <a16:creationId xmlns:a16="http://schemas.microsoft.com/office/drawing/2014/main" id="{5EA9D9DF-16C8-402E-AC4B-A0D6324D3096}"/>
                </a:ext>
              </a:extLst>
            </p:cNvPr>
            <p:cNvSpPr txBox="1"/>
            <p:nvPr/>
          </p:nvSpPr>
          <p:spPr bwMode="auto">
            <a:xfrm>
              <a:off x="8079484" y="1555704"/>
              <a:ext cx="343941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sz="2000" b="1" dirty="0"/>
                <a:t>最陡爬山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230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A176CC52-711E-483C-8E15-11D32E5A9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89" y="1028700"/>
            <a:ext cx="6540032" cy="49050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BC8357-39FE-4F57-AE37-4E5C4772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实例求解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E36E8-F2CC-459A-B078-86B7E71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96F414-16F5-46F5-A745-C675BCBC90C0}"/>
                  </a:ext>
                </a:extLst>
              </p:cNvPr>
              <p:cNvSpPr txBox="1"/>
              <p:nvPr/>
            </p:nvSpPr>
            <p:spPr>
              <a:xfrm>
                <a:off x="669924" y="1130300"/>
                <a:ext cx="10024580" cy="162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  爬山算法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是一种局部贪心的最优算法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该算法的主要思想是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每次拿相邻点与当前点进行比对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取两者中较优者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作为爬坡的下一步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      举一个例子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求解下面表达式的最大值。且假设 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均按为</a:t>
                </a:r>
                <a:r>
                  <a:rPr lang="en-US" altLang="zh-CN" dirty="0"/>
                  <a:t>0.1</a:t>
                </a:r>
                <a:r>
                  <a:rPr lang="zh-CN" altLang="en-US" dirty="0"/>
                  <a:t>间隔递增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−1.7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−1.7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−2,4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−2,4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     为了更好的描述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我们先使用</a:t>
                </a:r>
                <a:r>
                  <a:rPr lang="en-US" altLang="zh-CN" dirty="0" err="1"/>
                  <a:t>pyhton</a:t>
                </a:r>
                <a:r>
                  <a:rPr lang="zh-CN" altLang="en-US" dirty="0"/>
                  <a:t>画出该函数的图像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96F414-16F5-46F5-A745-C675BCBC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130300"/>
                <a:ext cx="10024580" cy="1620315"/>
              </a:xfrm>
              <a:prstGeom prst="rect">
                <a:avLst/>
              </a:prstGeom>
              <a:blipFill>
                <a:blip r:embed="rId4"/>
                <a:stretch>
                  <a:fillRect l="-547" t="-1880" b="-4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7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8299583-8426-4594-B9E5-B3495F7D6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09" y="1383494"/>
            <a:ext cx="6410184" cy="4807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F329C8-A81C-440A-8693-CABC6C6C5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" y="1405778"/>
            <a:ext cx="6410184" cy="48076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BC8357-39FE-4F57-AE37-4E5C4772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1.3.1 </a:t>
            </a:r>
            <a:r>
              <a:rPr lang="zh-CN" altLang="en-US" dirty="0"/>
              <a:t>首选爬山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E36E8-F2CC-459A-B078-86B7E71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A96F414-16F5-46F5-A745-C675BCBC90C0}"/>
              </a:ext>
            </a:extLst>
          </p:cNvPr>
          <p:cNvSpPr txBox="1"/>
          <p:nvPr/>
        </p:nvSpPr>
        <p:spPr>
          <a:xfrm>
            <a:off x="669924" y="1130300"/>
            <a:ext cx="1002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依次寻找该点</a:t>
            </a:r>
            <a:r>
              <a:rPr lang="en-US" altLang="zh-CN" dirty="0"/>
              <a:t>X</a:t>
            </a:r>
            <a:r>
              <a:rPr lang="zh-CN" altLang="en-US" dirty="0"/>
              <a:t>的邻近点中首次出现的比点</a:t>
            </a:r>
            <a:r>
              <a:rPr lang="en-US" altLang="zh-CN" dirty="0"/>
              <a:t>X</a:t>
            </a:r>
            <a:r>
              <a:rPr lang="zh-CN" altLang="en-US" dirty="0"/>
              <a:t>价值高的点</a:t>
            </a:r>
            <a:r>
              <a:rPr lang="en-US" altLang="zh-CN" dirty="0"/>
              <a:t>,</a:t>
            </a:r>
            <a:r>
              <a:rPr lang="zh-CN" altLang="en-US" dirty="0"/>
              <a:t>并将该点作为爬山的点</a:t>
            </a:r>
            <a:r>
              <a:rPr lang="en-US" altLang="zh-CN" dirty="0"/>
              <a:t>(</a:t>
            </a:r>
            <a:r>
              <a:rPr lang="zh-CN" altLang="en-US" dirty="0"/>
              <a:t>此处说的价值高</a:t>
            </a:r>
            <a:r>
              <a:rPr lang="en-US" altLang="zh-CN" dirty="0"/>
              <a:t>,</a:t>
            </a:r>
            <a:r>
              <a:rPr lang="zh-CN" altLang="en-US" dirty="0"/>
              <a:t>在该题中是指</a:t>
            </a:r>
            <a:r>
              <a:rPr lang="en-US" altLang="zh-CN" dirty="0"/>
              <a:t>Z</a:t>
            </a:r>
            <a:r>
              <a:rPr lang="zh-CN" altLang="en-US" dirty="0"/>
              <a:t>或</a:t>
            </a:r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值较大</a:t>
            </a:r>
            <a:r>
              <a:rPr lang="en-US" altLang="zh-CN" dirty="0"/>
              <a:t>). </a:t>
            </a:r>
            <a:r>
              <a:rPr lang="zh-CN" altLang="en-US" dirty="0"/>
              <a:t>依次循环</a:t>
            </a:r>
            <a:r>
              <a:rPr lang="en-US" altLang="zh-CN" dirty="0"/>
              <a:t>,</a:t>
            </a:r>
            <a:r>
              <a:rPr lang="zh-CN" altLang="en-US" dirty="0"/>
              <a:t>直至该点的邻近点中不再有比其大的点</a:t>
            </a:r>
            <a:r>
              <a:rPr lang="en-US" altLang="zh-CN" dirty="0"/>
              <a:t>. </a:t>
            </a:r>
            <a:r>
              <a:rPr lang="zh-CN" altLang="en-US" dirty="0"/>
              <a:t>我们成为该点就是山的顶点</a:t>
            </a:r>
            <a:r>
              <a:rPr lang="en-US" altLang="zh-CN" dirty="0"/>
              <a:t>,</a:t>
            </a:r>
            <a:r>
              <a:rPr lang="zh-CN" altLang="en-US" dirty="0"/>
              <a:t>又称为最优点</a:t>
            </a:r>
            <a:r>
              <a:rPr lang="en-US" altLang="zh-CN" dirty="0"/>
              <a:t>. </a:t>
            </a:r>
          </a:p>
          <a:p>
            <a:r>
              <a:rPr lang="zh-CN" altLang="en-US" dirty="0"/>
              <a:t>解题思路如下：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随机选择一个登山的起点</a:t>
            </a:r>
            <a:r>
              <a:rPr lang="en-US" altLang="zh-CN" dirty="0"/>
              <a:t>S(x0,y0,z0),</a:t>
            </a:r>
            <a:r>
              <a:rPr lang="zh-CN" altLang="en-US" dirty="0"/>
              <a:t>并以此为起点开始登山</a:t>
            </a:r>
            <a:r>
              <a:rPr lang="en-US" altLang="zh-CN" dirty="0"/>
              <a:t>.</a:t>
            </a:r>
            <a:r>
              <a:rPr lang="zh-CN" altLang="en-US" dirty="0"/>
              <a:t>直至</a:t>
            </a:r>
            <a:r>
              <a:rPr lang="en-US" altLang="zh-CN" dirty="0"/>
              <a:t>"</a:t>
            </a:r>
            <a:r>
              <a:rPr lang="zh-CN" altLang="en-US" dirty="0"/>
              <a:t>登顶</a:t>
            </a:r>
            <a:r>
              <a:rPr lang="en-US" altLang="zh-CN" dirty="0"/>
              <a:t>".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01BB3F3-4C29-4A62-88FB-A21651DC7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73" y="1453464"/>
            <a:ext cx="6376313" cy="4782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6DE758-15E0-44EA-B4C6-AEF0F44A7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1453465"/>
            <a:ext cx="6376313" cy="47822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BC8357-39FE-4F57-AE37-4E5C4772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最陡爬山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E36E8-F2CC-459A-B078-86B7E71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A96F414-16F5-46F5-A745-C675BCBC90C0}"/>
              </a:ext>
            </a:extLst>
          </p:cNvPr>
          <p:cNvSpPr txBox="1"/>
          <p:nvPr/>
        </p:nvSpPr>
        <p:spPr>
          <a:xfrm>
            <a:off x="669924" y="1130300"/>
            <a:ext cx="1002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最陡爬山算法是在首选爬山算法上的一种改良</a:t>
            </a:r>
            <a:r>
              <a:rPr lang="en-US" altLang="zh-CN" dirty="0"/>
              <a:t>,</a:t>
            </a:r>
            <a:r>
              <a:rPr lang="zh-CN" altLang="en-US" dirty="0"/>
              <a:t>它规定每次选取邻近点价值最大的那个点作为爬上的点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4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8357-39FE-4F57-AE37-4E5C4772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1.3.3</a:t>
            </a:r>
            <a:r>
              <a:rPr lang="zh-CN" altLang="en-US" dirty="0"/>
              <a:t>随机重启爬山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E36E8-F2CC-459A-B078-86B7E71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A96F414-16F5-46F5-A745-C675BCBC90C0}"/>
              </a:ext>
            </a:extLst>
          </p:cNvPr>
          <p:cNvSpPr txBox="1"/>
          <p:nvPr/>
        </p:nvSpPr>
        <p:spPr>
          <a:xfrm>
            <a:off x="669924" y="1130300"/>
            <a:ext cx="10024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随机重启爬山算法是基于最陡爬山算法</a:t>
            </a:r>
            <a:r>
              <a:rPr lang="en-US" altLang="zh-CN" dirty="0"/>
              <a:t>,</a:t>
            </a:r>
            <a:r>
              <a:rPr lang="zh-CN" altLang="en-US" dirty="0"/>
              <a:t>其实就是加一个达到全局最优解的条件</a:t>
            </a:r>
            <a:r>
              <a:rPr lang="en-US" altLang="zh-CN" dirty="0"/>
              <a:t>,</a:t>
            </a:r>
            <a:r>
              <a:rPr lang="zh-CN" altLang="en-US" dirty="0"/>
              <a:t>如果满足该条件</a:t>
            </a:r>
            <a:r>
              <a:rPr lang="en-US" altLang="zh-CN" dirty="0"/>
              <a:t>,</a:t>
            </a:r>
            <a:r>
              <a:rPr lang="zh-CN" altLang="en-US" dirty="0"/>
              <a:t>就结束运算</a:t>
            </a:r>
            <a:r>
              <a:rPr lang="en-US" altLang="zh-CN" dirty="0"/>
              <a:t>,</a:t>
            </a:r>
            <a:r>
              <a:rPr lang="zh-CN" altLang="en-US" dirty="0"/>
              <a:t>反之则无限次重复运算最陡爬山算法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由于此题</a:t>
            </a:r>
            <a:r>
              <a:rPr lang="en-US" altLang="zh-CN" dirty="0"/>
              <a:t>,</a:t>
            </a:r>
            <a:r>
              <a:rPr lang="zh-CN" altLang="en-US" dirty="0"/>
              <a:t>并没有结束的特征条件</a:t>
            </a:r>
            <a:r>
              <a:rPr lang="en-US" altLang="zh-CN" dirty="0"/>
              <a:t>,</a:t>
            </a:r>
            <a:r>
              <a:rPr lang="zh-CN" altLang="en-US" dirty="0"/>
              <a:t>我们这里就不给予实现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e71014a-b5a7-4565-b35a-e52900e0317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6c4bfe-d7b4-4b79-9bad-a079a2529ab9"/>
</p:tagLst>
</file>

<file path=ppt/theme/theme1.xml><?xml version="1.0" encoding="utf-8"?>
<a:theme xmlns:a="http://schemas.openxmlformats.org/drawingml/2006/main" name="主题5">
  <a:themeElements>
    <a:clrScheme name="协鑫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238</TotalTime>
  <Words>1313</Words>
  <Application>Microsoft Office PowerPoint</Application>
  <PresentationFormat>宽屏</PresentationFormat>
  <Paragraphs>100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Cambria Math</vt:lpstr>
      <vt:lpstr>Impact</vt:lpstr>
      <vt:lpstr>主题5</vt:lpstr>
      <vt:lpstr>智能优化算法及应用</vt:lpstr>
      <vt:lpstr>PowerPoint 演示文稿</vt:lpstr>
      <vt:lpstr>爬山算法</vt:lpstr>
      <vt:lpstr>1.1 爬山算法简单描述1</vt:lpstr>
      <vt:lpstr>1.2 主要算法2</vt:lpstr>
      <vt:lpstr>1.3 实例求解</vt:lpstr>
      <vt:lpstr>1.3.1 首选爬山</vt:lpstr>
      <vt:lpstr>1.3.2 最陡爬山</vt:lpstr>
      <vt:lpstr>1.3.3随机重启爬山</vt:lpstr>
      <vt:lpstr>1.3.4模拟退火</vt:lpstr>
      <vt:lpstr>贪婪算法</vt:lpstr>
      <vt:lpstr>2.1 基本概念3</vt:lpstr>
      <vt:lpstr>2.1 最短路径</vt:lpstr>
      <vt:lpstr>2.1 最短路径</vt:lpstr>
      <vt:lpstr>2.2 贪心找零问题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桑艺昱</cp:lastModifiedBy>
  <cp:revision>25</cp:revision>
  <cp:lastPrinted>2018-02-05T16:00:00Z</cp:lastPrinted>
  <dcterms:created xsi:type="dcterms:W3CDTF">2018-02-05T16:00:00Z</dcterms:created>
  <dcterms:modified xsi:type="dcterms:W3CDTF">2022-03-09T12:25:55Z</dcterms:modified>
  <cp:category>business proposal;oral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</Properties>
</file>