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7355E-2EC2-0A45-8CCB-82053B4D1939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B0C75-FDF4-514C-9AB6-F4315AA4D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B0C75-FDF4-514C-9AB6-F4315AA4D4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86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0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7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8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1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7C7A-16AE-6244-AECE-C84C48B6E069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7C7A-16AE-6244-AECE-C84C48B6E069}" type="datetimeFigureOut">
              <a:rPr lang="en-US" smtClean="0"/>
              <a:t>03/09/18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1A86-6CAD-9B4A-8CB8-A9850949B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고딕"/>
                <a:ea typeface="나눔고딕"/>
                <a:cs typeface="나눔고딕"/>
              </a:rPr>
              <a:t>w</a:t>
            </a:r>
            <a:r>
              <a:rPr lang="en-US" altLang="ko-KR" dirty="0" smtClean="0">
                <a:latin typeface="나눔고딕"/>
                <a:ea typeface="나눔고딕"/>
                <a:cs typeface="나눔고딕"/>
              </a:rPr>
              <a:t>ith GAIL</a:t>
            </a:r>
            <a:endParaRPr lang="en-US" dirty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9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Experiment #2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751606" y="2912762"/>
            <a:ext cx="1982685" cy="114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PPO Agent by reward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14329" y="1513301"/>
            <a:ext cx="1982685" cy="114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PPO Agent by reward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12258" y="1513301"/>
            <a:ext cx="1982685" cy="114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PPO Agent by reward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47021" y="3258957"/>
            <a:ext cx="398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이긴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Trajectory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Agent</a:t>
            </a:r>
            <a:r>
              <a:rPr lang="en-US" altLang="ko-KR" dirty="0"/>
              <a:t> </a:t>
            </a:r>
            <a:r>
              <a:rPr lang="en-US" altLang="ko-KR" dirty="0" smtClean="0"/>
              <a:t>Update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38546" y="19372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05671" y="4490219"/>
            <a:ext cx="1982685" cy="114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 smtClean="0"/>
              <a:t>초기 </a:t>
            </a:r>
            <a:r>
              <a:rPr lang="en-US" altLang="ko-KR" dirty="0" smtClean="0"/>
              <a:t>Agent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대결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1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Motivation </a:t>
            </a:r>
            <a:r>
              <a:rPr lang="mr-IN" sz="3200" dirty="0" smtClean="0"/>
              <a:t>–</a:t>
            </a:r>
            <a:r>
              <a:rPr lang="en-US" sz="3200" dirty="0" smtClean="0"/>
              <a:t> Real-world</a:t>
            </a:r>
            <a:r>
              <a:rPr lang="ko-KR" altLang="en-US" sz="3200" dirty="0" smtClean="0"/>
              <a:t>에서</a:t>
            </a:r>
            <a:r>
              <a:rPr lang="en-US" altLang="ko-KR" sz="3200" dirty="0" smtClean="0"/>
              <a:t> </a:t>
            </a:r>
            <a:r>
              <a:rPr lang="en-US" sz="3200" dirty="0" smtClean="0"/>
              <a:t>RL</a:t>
            </a:r>
            <a:r>
              <a:rPr lang="ko-KR" altLang="en-US" sz="3200" dirty="0" smtClean="0"/>
              <a:t>의 한계</a:t>
            </a:r>
            <a:endParaRPr lang="en-US" sz="3200" dirty="0"/>
          </a:p>
        </p:txBody>
      </p:sp>
      <p:pic>
        <p:nvPicPr>
          <p:cNvPr id="4" name="Picture 3" descr="스크린샷 2018-09-02 오후 5.01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731" y="1939404"/>
            <a:ext cx="3095700" cy="1636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313" y="3932397"/>
            <a:ext cx="51616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Real-world domains,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1. </a:t>
            </a:r>
            <a:r>
              <a:rPr lang="en-US" altLang="ko-KR" sz="2000" dirty="0" smtClean="0"/>
              <a:t>Reward/Cost often difficult to specify</a:t>
            </a:r>
          </a:p>
          <a:p>
            <a:r>
              <a:rPr lang="en-US" altLang="ko-KR" sz="2000" dirty="0" smtClean="0"/>
              <a:t>   - High</a:t>
            </a:r>
            <a:r>
              <a:rPr lang="en-US" altLang="ko-KR" sz="2000" dirty="0" smtClean="0"/>
              <a:t>-dimensional observation space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- Very </a:t>
            </a:r>
            <a:r>
              <a:rPr lang="en-US" altLang="ko-KR" sz="2000" dirty="0" smtClean="0"/>
              <a:t>Sparse Reward</a:t>
            </a:r>
          </a:p>
          <a:p>
            <a:r>
              <a:rPr lang="en-US" altLang="ko-KR" sz="2000" dirty="0" smtClean="0"/>
              <a:t> 2. Action Execution takes long, Safety Concerns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89014" y="320345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Learn Policies</a:t>
            </a:r>
            <a:endParaRPr lang="en-US" dirty="0" smtClean="0"/>
          </a:p>
        </p:txBody>
      </p:sp>
      <p:pic>
        <p:nvPicPr>
          <p:cNvPr id="3" name="Picture 2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27" y="3960312"/>
            <a:ext cx="2085176" cy="16046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133" y="1394130"/>
            <a:ext cx="3813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Reward Function is essential for RL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658" y="1394130"/>
            <a:ext cx="2665017" cy="1998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646" y="4646828"/>
            <a:ext cx="1833569" cy="18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9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Goals </a:t>
            </a:r>
            <a:r>
              <a:rPr lang="mr-IN" sz="3200" dirty="0" smtClean="0"/>
              <a:t>–</a:t>
            </a:r>
            <a:r>
              <a:rPr lang="en-US" sz="3200" dirty="0" smtClean="0"/>
              <a:t> Apply Imitation </a:t>
            </a:r>
            <a:r>
              <a:rPr lang="en-US" sz="3200" dirty="0" smtClean="0"/>
              <a:t>Learning</a:t>
            </a:r>
            <a:endParaRPr lang="en-US" sz="3200" dirty="0"/>
          </a:p>
        </p:txBody>
      </p:sp>
      <p:pic>
        <p:nvPicPr>
          <p:cNvPr id="7" name="Picture 6" descr="image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6" y="1233823"/>
            <a:ext cx="5827782" cy="3152734"/>
          </a:xfrm>
          <a:prstGeom prst="rect">
            <a:avLst/>
          </a:prstGeom>
        </p:spPr>
      </p:pic>
      <p:pic>
        <p:nvPicPr>
          <p:cNvPr id="8" name="Picture 7" descr="다운로드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6" y="1233823"/>
            <a:ext cx="2124920" cy="31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8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Imitation Learning</a:t>
            </a:r>
            <a:r>
              <a:rPr lang="ko-KR" altLang="en-US" sz="3200" dirty="0" smtClean="0"/>
              <a:t>의 분류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920068" y="1665891"/>
            <a:ext cx="2128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Behavioral Cloning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20068" y="2922307"/>
            <a:ext cx="3948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IRL: Inverse Reinforcement Learning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20068" y="4377012"/>
            <a:ext cx="5138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GAIL: Generative Adversarial Imitation Learning</a:t>
            </a:r>
            <a:endParaRPr lang="en-US" sz="2000" dirty="0"/>
          </a:p>
        </p:txBody>
      </p:sp>
      <p:pic>
        <p:nvPicPr>
          <p:cNvPr id="3" name="Picture 2" descr="스크린샷 2018-09-03 오전 12.42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85" y="1036637"/>
            <a:ext cx="4538857" cy="26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0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GAIL (Generative Adversarial Imitation Learning)</a:t>
            </a:r>
            <a:endParaRPr lang="en-US" sz="3200" dirty="0"/>
          </a:p>
        </p:txBody>
      </p:sp>
      <p:pic>
        <p:nvPicPr>
          <p:cNvPr id="3" name="Picture 2" descr="1_YH3b1fARO-bf6gU3kyzT4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26" y="932974"/>
            <a:ext cx="5027985" cy="2829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842" y="3331564"/>
            <a:ext cx="4699157" cy="3293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59873"/>
            <a:ext cx="4069040" cy="27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Base Algorithms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904820"/>
            <a:ext cx="8229600" cy="2928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Tx/>
              <a:buChar char="-"/>
            </a:pPr>
            <a:r>
              <a:rPr lang="en-US" sz="2800" dirty="0" smtClean="0"/>
              <a:t>Algorithm: </a:t>
            </a:r>
            <a:r>
              <a:rPr lang="en-US" sz="2800" dirty="0" smtClean="0"/>
              <a:t>GAIL</a:t>
            </a:r>
            <a:r>
              <a:rPr lang="en-US" sz="2800" dirty="0" smtClean="0"/>
              <a:t>, </a:t>
            </a:r>
            <a:r>
              <a:rPr lang="en-US" sz="2800" dirty="0" err="1" smtClean="0"/>
              <a:t>InfoGAIL</a:t>
            </a:r>
            <a:r>
              <a:rPr lang="en-US" sz="2800" dirty="0" smtClean="0"/>
              <a:t>, RS-GAIL, SA-GAIL, MA-GAIL..</a:t>
            </a:r>
          </a:p>
          <a:p>
            <a:pPr marL="457200" indent="-457200" algn="l">
              <a:buFontTx/>
              <a:buChar char="-"/>
            </a:pPr>
            <a:r>
              <a:rPr lang="en-US" sz="2800" dirty="0" smtClean="0"/>
              <a:t>Training Agent</a:t>
            </a:r>
            <a:r>
              <a:rPr lang="en-US" sz="2800" dirty="0" smtClean="0"/>
              <a:t>: </a:t>
            </a:r>
            <a:r>
              <a:rPr lang="en-US" sz="2800" dirty="0" smtClean="0"/>
              <a:t>TRPO(True Region Policy Optimization) </a:t>
            </a:r>
            <a:r>
              <a:rPr lang="en-US" sz="2800" dirty="0" smtClean="0"/>
              <a:t>-&gt; </a:t>
            </a:r>
            <a:r>
              <a:rPr lang="en-US" sz="2800" dirty="0" smtClean="0"/>
              <a:t>PPO(Proximal Policy Optimization)</a:t>
            </a:r>
            <a:endParaRPr lang="en-US" sz="2800" dirty="0" smtClean="0"/>
          </a:p>
          <a:p>
            <a:pPr marL="457200" indent="-457200" algn="l">
              <a:buFontTx/>
              <a:buChar char="-"/>
            </a:pPr>
            <a:r>
              <a:rPr lang="en-US" sz="2800" dirty="0" smtClean="0"/>
              <a:t>Cost Function: </a:t>
            </a:r>
            <a:r>
              <a:rPr lang="en-US" sz="2800" dirty="0" smtClean="0"/>
              <a:t>GAN </a:t>
            </a:r>
            <a:r>
              <a:rPr lang="en-US" sz="2800" dirty="0" smtClean="0"/>
              <a:t>-&gt; </a:t>
            </a:r>
            <a:r>
              <a:rPr lang="en-US" sz="2800" dirty="0" smtClean="0"/>
              <a:t>WGAN(</a:t>
            </a:r>
            <a:r>
              <a:rPr lang="en-US" sz="2800" dirty="0"/>
              <a:t>W</a:t>
            </a:r>
            <a:r>
              <a:rPr lang="en-US" sz="2800" dirty="0" smtClean="0"/>
              <a:t>asserstein Distance)</a:t>
            </a:r>
            <a:endParaRPr lang="en-US" sz="2800" dirty="0" smtClean="0"/>
          </a:p>
          <a:p>
            <a:pPr marL="457200" indent="-457200" algn="l">
              <a:buFontTx/>
              <a:buChar char="-"/>
            </a:pPr>
            <a:r>
              <a:rPr lang="en-US" sz="2800" dirty="0" smtClean="0"/>
              <a:t>Optimizer: Adam Optimizer -&gt; COCOB Optimizer</a:t>
            </a:r>
          </a:p>
          <a:p>
            <a:pPr marL="457200" indent="-457200" algn="l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858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COCOB: </a:t>
            </a:r>
            <a:r>
              <a:rPr lang="en-US" sz="3200" dirty="0" smtClean="0"/>
              <a:t>Optimizer without Learning Rate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085144"/>
            <a:ext cx="779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 Deep Networks without Learning Rates Through Coin </a:t>
            </a:r>
            <a:r>
              <a:rPr lang="en-US" sz="1200" dirty="0" smtClean="0"/>
              <a:t>Betting, Francesco </a:t>
            </a:r>
            <a:r>
              <a:rPr lang="en-US" sz="1200" dirty="0" err="1" smtClean="0"/>
              <a:t>Orabona</a:t>
            </a:r>
            <a:r>
              <a:rPr lang="en-US" sz="1200" dirty="0" smtClean="0"/>
              <a:t>, NIPS 2017,</a:t>
            </a:r>
            <a:r>
              <a:rPr lang="is-IS" sz="1200" dirty="0"/>
              <a:t> arXiv:</a:t>
            </a:r>
            <a:r>
              <a:rPr lang="is-IS" sz="1200" dirty="0" smtClean="0"/>
              <a:t>1705.07795</a:t>
            </a:r>
            <a:endParaRPr lang="en-US" sz="1200" dirty="0"/>
          </a:p>
        </p:txBody>
      </p:sp>
      <p:pic>
        <p:nvPicPr>
          <p:cNvPr id="7" name="Picture 6" descr="스크린샷 2018-09-03 오전 12.48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20" y="2226530"/>
            <a:ext cx="3047979" cy="2566168"/>
          </a:xfrm>
          <a:prstGeom prst="rect">
            <a:avLst/>
          </a:prstGeom>
        </p:spPr>
      </p:pic>
      <p:pic>
        <p:nvPicPr>
          <p:cNvPr id="8" name="Picture 7" descr="스크린샷 2018-09-03 오전 12.48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009" y="2184662"/>
            <a:ext cx="3306365" cy="27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5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98" y="2430572"/>
            <a:ext cx="4792082" cy="2683566"/>
          </a:xfrm>
          <a:prstGeom prst="rect">
            <a:avLst/>
          </a:prstGeom>
        </p:spPr>
      </p:pic>
      <p:pic>
        <p:nvPicPr>
          <p:cNvPr id="6" name="Picture 5" descr="pong_fra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605" y="1889028"/>
            <a:ext cx="3225800" cy="42291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Environment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23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1999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Experiment #1 </a:t>
            </a:r>
            <a:r>
              <a:rPr lang="mr-IN" sz="3200" dirty="0" smtClean="0"/>
              <a:t>–</a:t>
            </a:r>
            <a:r>
              <a:rPr lang="en-US" sz="3200" dirty="0" smtClean="0"/>
              <a:t> Reward Based vs. E.T. Based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868234" y="2497789"/>
            <a:ext cx="1982685" cy="114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PPO Agent by reward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3503" y="2497789"/>
            <a:ext cx="1982685" cy="114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Transfer Learning</a:t>
            </a:r>
          </a:p>
          <a:p>
            <a:pPr algn="ctr"/>
            <a:r>
              <a:rPr lang="en-US" dirty="0" smtClean="0"/>
              <a:t>By Export Trajectory</a:t>
            </a:r>
          </a:p>
          <a:p>
            <a:pPr algn="ctr"/>
            <a:r>
              <a:rPr lang="en-US" dirty="0" smtClean="0"/>
              <a:t>Using GAIL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3503" y="4192186"/>
            <a:ext cx="1982685" cy="114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Training</a:t>
            </a:r>
          </a:p>
          <a:p>
            <a:pPr algn="ctr"/>
            <a:r>
              <a:rPr lang="en-US" dirty="0" smtClean="0"/>
              <a:t>PPO Agent </a:t>
            </a:r>
          </a:p>
          <a:p>
            <a:pPr algn="ctr"/>
            <a:r>
              <a:rPr lang="en-US" dirty="0" smtClean="0"/>
              <a:t>By reward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7250" y="1710451"/>
            <a:ext cx="11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Pong </a:t>
            </a:r>
            <a:r>
              <a:rPr lang="en-US" dirty="0" err="1" smtClean="0"/>
              <a:t>Env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43565" y="3401750"/>
            <a:ext cx="1982685" cy="11403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7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230</Words>
  <Application>Microsoft Macintosh PowerPoint</Application>
  <PresentationFormat>On-screen Show (4:3)</PresentationFormat>
  <Paragraphs>42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with GAIL</vt:lpstr>
      <vt:lpstr>Motivation – Real-world에서 RL의 한계</vt:lpstr>
      <vt:lpstr>Goals – Apply Imitation Learning</vt:lpstr>
      <vt:lpstr>Imitation Learning의 분류</vt:lpstr>
      <vt:lpstr>GAIL (Generative Adversarial Imitation Learning)</vt:lpstr>
      <vt:lpstr>Base Algorithms</vt:lpstr>
      <vt:lpstr>COCOB: Optimizer without Learning Rate</vt:lpstr>
      <vt:lpstr>Environment</vt:lpstr>
      <vt:lpstr>Experiment #1 – Reward Based vs. E.T. Based</vt:lpstr>
      <vt:lpstr>Experiment #2</vt:lpstr>
    </vt:vector>
  </TitlesOfParts>
  <Company>KOLON BENIT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ㅇㅇㅇ</dc:title>
  <dc:creator>Youngjo Jang</dc:creator>
  <cp:lastModifiedBy>Youngjo Jang</cp:lastModifiedBy>
  <cp:revision>12</cp:revision>
  <dcterms:created xsi:type="dcterms:W3CDTF">2018-09-02T07:57:19Z</dcterms:created>
  <dcterms:modified xsi:type="dcterms:W3CDTF">2018-09-02T15:56:27Z</dcterms:modified>
</cp:coreProperties>
</file>