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66" r:id="rId3"/>
    <p:sldId id="269" r:id="rId4"/>
    <p:sldId id="268" r:id="rId5"/>
    <p:sldId id="272" r:id="rId6"/>
    <p:sldId id="270" r:id="rId7"/>
    <p:sldId id="27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6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59ED3-6B51-4431-ADDA-5A52068D013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3AE4-AFB4-4F4B-9D16-6F824A8B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9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315505" y="6482994"/>
            <a:ext cx="20574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latin typeface="+mn-ea"/>
                <a:ea typeface="+mn-ea"/>
              </a:defRPr>
            </a:lvl1pPr>
          </a:lstStyle>
          <a:p>
            <a:fld id="{AEDFF59A-A9D8-44C0-8D0A-B5789EB5DF04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1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6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4005" y="3003358"/>
            <a:ext cx="529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>
                <a:latin typeface="+mn-ea"/>
              </a:rPr>
              <a:t>Safe </a:t>
            </a:r>
            <a:r>
              <a:rPr lang="en-US" altLang="ko-KR" sz="2000" i="1" dirty="0" smtClean="0">
                <a:latin typeface="+mn-ea"/>
              </a:rPr>
              <a:t>Imitation </a:t>
            </a:r>
            <a:r>
              <a:rPr lang="en-US" altLang="ko-KR" sz="2000" i="1" dirty="0" smtClean="0">
                <a:latin typeface="+mn-ea"/>
              </a:rPr>
              <a:t>Learning for Self-driving Cars</a:t>
            </a:r>
            <a:endParaRPr lang="ko-KR" altLang="en-US" sz="2000" i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0905" y="2030182"/>
            <a:ext cx="2818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48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68191" y="2949360"/>
            <a:ext cx="58728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17993" y="4583732"/>
            <a:ext cx="2250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DLC</a:t>
            </a:r>
            <a:r>
              <a:rPr lang="en-US" altLang="ko-KR" sz="2000" dirty="0" smtClean="0">
                <a:latin typeface="+mn-ea"/>
              </a:rPr>
              <a:t> 1</a:t>
            </a:r>
            <a:r>
              <a:rPr lang="ko-KR" altLang="en-US" sz="2000" dirty="0" smtClean="0">
                <a:latin typeface="+mn-ea"/>
              </a:rPr>
              <a:t>기 </a:t>
            </a:r>
            <a:r>
              <a:rPr lang="ko-KR" altLang="en-US" sz="2000" dirty="0" err="1" smtClean="0">
                <a:latin typeface="+mn-ea"/>
              </a:rPr>
              <a:t>강화학습</a:t>
            </a:r>
            <a:endParaRPr lang="en-US" altLang="ko-KR" sz="200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정 상 용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18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15505" y="6465902"/>
            <a:ext cx="2057400" cy="365125"/>
          </a:xfrm>
        </p:spPr>
        <p:txBody>
          <a:bodyPr/>
          <a:lstStyle/>
          <a:p>
            <a:fld id="{AEDFF59A-A9D8-44C0-8D0A-B5789EB5DF04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8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487" y="272430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+mn-ea"/>
              </a:rPr>
              <a:t>SafeGAIL</a:t>
            </a:r>
            <a:r>
              <a:rPr lang="ko-KR" altLang="en-US" sz="2400" b="1" dirty="0" smtClean="0">
                <a:latin typeface="+mn-ea"/>
              </a:rPr>
              <a:t>의 목표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64980" y="2131060"/>
            <a:ext cx="2186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>
                <a:solidFill>
                  <a:schemeClr val="accent1"/>
                </a:solidFill>
                <a:latin typeface="+mn-ea"/>
              </a:rPr>
              <a:t>[(1) </a:t>
            </a:r>
            <a:r>
              <a:rPr lang="ko-KR" altLang="en-US" sz="1000" i="1" dirty="0" smtClean="0">
                <a:solidFill>
                  <a:schemeClr val="accent1"/>
                </a:solidFill>
                <a:latin typeface="+mn-ea"/>
              </a:rPr>
              <a:t>전문가의 운전 </a:t>
            </a:r>
            <a:r>
              <a:rPr lang="en-US" altLang="ko-KR" sz="1000" i="1" dirty="0" smtClean="0">
                <a:solidFill>
                  <a:schemeClr val="accent1"/>
                </a:solidFill>
                <a:latin typeface="+mn-ea"/>
              </a:rPr>
              <a:t>Trajectory </a:t>
            </a:r>
            <a:r>
              <a:rPr lang="ko-KR" altLang="en-US" sz="1000" i="1" dirty="0" smtClean="0">
                <a:solidFill>
                  <a:schemeClr val="accent1"/>
                </a:solidFill>
                <a:latin typeface="+mn-ea"/>
              </a:rPr>
              <a:t>생성</a:t>
            </a:r>
            <a:r>
              <a:rPr lang="en-US" altLang="ko-KR" sz="1000" i="1" dirty="0" smtClean="0">
                <a:solidFill>
                  <a:schemeClr val="accent1"/>
                </a:solidFill>
                <a:latin typeface="+mn-ea"/>
              </a:rPr>
              <a:t>]</a:t>
            </a:r>
            <a:endParaRPr lang="ko-KR" altLang="en-US" sz="1000" i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76326" y="3066454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>
                <a:solidFill>
                  <a:schemeClr val="accent1"/>
                </a:solidFill>
                <a:latin typeface="+mn-ea"/>
              </a:rPr>
              <a:t>[(2) Agent</a:t>
            </a:r>
            <a:r>
              <a:rPr lang="ko-KR" altLang="en-US" sz="1000" i="1" dirty="0" smtClean="0">
                <a:solidFill>
                  <a:schemeClr val="accent1"/>
                </a:solidFill>
                <a:latin typeface="+mn-ea"/>
              </a:rPr>
              <a:t>의 초기 </a:t>
            </a:r>
            <a:r>
              <a:rPr lang="en-US" altLang="ko-KR" sz="1000" i="1" dirty="0" smtClean="0">
                <a:solidFill>
                  <a:schemeClr val="accent1"/>
                </a:solidFill>
                <a:latin typeface="+mn-ea"/>
              </a:rPr>
              <a:t>Trajectory </a:t>
            </a:r>
            <a:r>
              <a:rPr lang="ko-KR" altLang="en-US" sz="1000" i="1" dirty="0" smtClean="0">
                <a:solidFill>
                  <a:schemeClr val="accent1"/>
                </a:solidFill>
                <a:latin typeface="+mn-ea"/>
              </a:rPr>
              <a:t>생성</a:t>
            </a:r>
            <a:r>
              <a:rPr lang="en-US" altLang="ko-KR" sz="1000" i="1" dirty="0" smtClean="0">
                <a:solidFill>
                  <a:schemeClr val="accent1"/>
                </a:solidFill>
                <a:latin typeface="+mn-ea"/>
              </a:rPr>
              <a:t>]</a:t>
            </a:r>
            <a:endParaRPr lang="ko-KR" altLang="en-US" sz="1000" i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91493" y="3924829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(3) Distribution </a:t>
            </a:r>
            <a:r>
              <a:rPr lang="ko-KR" altLang="en-US" sz="1000" dirty="0" smtClean="0">
                <a:latin typeface="+mn-ea"/>
              </a:rPr>
              <a:t>비교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93818" y="5809355"/>
            <a:ext cx="27318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(4) </a:t>
            </a:r>
            <a:r>
              <a:rPr lang="en-US" altLang="ko-KR" sz="1000" dirty="0" smtClean="0">
                <a:latin typeface="+mn-ea"/>
              </a:rPr>
              <a:t>Discriminator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en-US" altLang="ko-KR" sz="1000" dirty="0" smtClean="0">
                <a:latin typeface="+mn-ea"/>
              </a:rPr>
              <a:t>Cost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en-US" altLang="ko-KR" sz="1000" dirty="0" smtClean="0">
                <a:latin typeface="+mn-ea"/>
              </a:rPr>
              <a:t>PPO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en-US" altLang="ko-KR" sz="1000" dirty="0" smtClean="0">
                <a:latin typeface="+mn-ea"/>
              </a:rPr>
              <a:t>Reward</a:t>
            </a:r>
            <a:r>
              <a:rPr lang="ko-KR" altLang="en-US" sz="1000" dirty="0" smtClean="0">
                <a:latin typeface="+mn-ea"/>
              </a:rPr>
              <a:t>로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2097" y="3546699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(5) PPO Agent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en-US" altLang="ko-KR" sz="1000" dirty="0" err="1" smtClean="0">
                <a:latin typeface="+mn-ea"/>
              </a:rPr>
              <a:t>Env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dirty="0" smtClean="0">
                <a:latin typeface="+mn-ea"/>
              </a:rPr>
              <a:t>로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운전하며 </a:t>
            </a:r>
            <a:r>
              <a:rPr lang="en-US" altLang="ko-KR" sz="1000" dirty="0" smtClean="0">
                <a:latin typeface="+mn-ea"/>
              </a:rPr>
              <a:t>Trajectory </a:t>
            </a:r>
            <a:r>
              <a:rPr lang="ko-KR" altLang="en-US" sz="1000" dirty="0" smtClean="0">
                <a:latin typeface="+mn-ea"/>
              </a:rPr>
              <a:t>생성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61457" y="4526961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>
                <a:solidFill>
                  <a:srgbClr val="FF0000"/>
                </a:solidFill>
                <a:latin typeface="+mn-ea"/>
              </a:rPr>
              <a:t>iterate</a:t>
            </a:r>
            <a:endParaRPr lang="ko-KR" altLang="en-US" sz="1000" i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3021" y="796845"/>
            <a:ext cx="8701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- </a:t>
            </a:r>
            <a:r>
              <a:rPr lang="ko-KR" altLang="en-US" sz="1600" b="1" dirty="0" smtClean="0">
                <a:latin typeface="+mn-ea"/>
              </a:rPr>
              <a:t>목표</a:t>
            </a:r>
            <a:r>
              <a:rPr lang="en-US" altLang="ko-KR" sz="1600" b="1" dirty="0" smtClean="0">
                <a:latin typeface="+mn-ea"/>
              </a:rPr>
              <a:t>: PPO Agent</a:t>
            </a:r>
            <a:r>
              <a:rPr lang="ko-KR" altLang="en-US" sz="1600" b="1" dirty="0" smtClean="0">
                <a:latin typeface="+mn-ea"/>
              </a:rPr>
              <a:t>가 </a:t>
            </a:r>
            <a:r>
              <a:rPr lang="en-US" altLang="ko-KR" sz="1600" b="1" dirty="0" smtClean="0">
                <a:latin typeface="+mn-ea"/>
              </a:rPr>
              <a:t>Imitation Learning</a:t>
            </a:r>
            <a:r>
              <a:rPr lang="ko-KR" altLang="en-US" sz="1600" b="1" dirty="0" smtClean="0">
                <a:latin typeface="+mn-ea"/>
              </a:rPr>
              <a:t>통해 </a:t>
            </a:r>
            <a:r>
              <a:rPr lang="ko-KR" altLang="en-US" sz="1600" b="1" u="sng" dirty="0" smtClean="0">
                <a:latin typeface="+mn-ea"/>
              </a:rPr>
              <a:t>자율주행 </a:t>
            </a:r>
            <a:r>
              <a:rPr lang="ko-KR" altLang="en-US" sz="1600" b="1" u="sng" dirty="0" smtClean="0">
                <a:latin typeface="+mn-ea"/>
              </a:rPr>
              <a:t>시뮬레이터를 운전</a:t>
            </a:r>
            <a:r>
              <a:rPr lang="ko-KR" altLang="en-US" sz="1600" b="1" dirty="0" smtClean="0">
                <a:latin typeface="+mn-ea"/>
              </a:rPr>
              <a:t>하도록 학습시킴 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- Trajectory</a:t>
            </a:r>
            <a:r>
              <a:rPr lang="en-US" altLang="ko-KR" sz="1600" b="1" dirty="0">
                <a:latin typeface="+mn-ea"/>
              </a:rPr>
              <a:t>: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[State(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Image Feature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), 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Action(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운전대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)]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의 </a:t>
            </a:r>
            <a:r>
              <a:rPr lang="ko-KR" altLang="en-US" sz="1600" b="1" dirty="0" err="1" smtClean="0">
                <a:latin typeface="+mn-ea"/>
              </a:rPr>
              <a:t>연속세트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00842" y="6377225"/>
            <a:ext cx="1446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/>
                </a:solidFill>
                <a:latin typeface="+mn-ea"/>
              </a:rPr>
              <a:t>*(1),(2)</a:t>
            </a:r>
            <a:r>
              <a:rPr lang="ko-KR" altLang="en-US" sz="900" dirty="0" smtClean="0">
                <a:solidFill>
                  <a:schemeClr val="accent1"/>
                </a:solidFill>
                <a:latin typeface="+mn-ea"/>
              </a:rPr>
              <a:t>는 최초 </a:t>
            </a:r>
            <a:r>
              <a:rPr lang="en-US" altLang="ko-KR" sz="900" dirty="0" smtClean="0">
                <a:solidFill>
                  <a:schemeClr val="accent1"/>
                </a:solidFill>
                <a:latin typeface="+mn-ea"/>
              </a:rPr>
              <a:t>1</a:t>
            </a:r>
            <a:r>
              <a:rPr lang="ko-KR" altLang="en-US" sz="900" dirty="0" smtClean="0">
                <a:solidFill>
                  <a:schemeClr val="accent1"/>
                </a:solidFill>
                <a:latin typeface="+mn-ea"/>
              </a:rPr>
              <a:t>회 실행 </a:t>
            </a:r>
            <a:endParaRPr lang="ko-KR" altLang="en-US" sz="9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85853" y="1895055"/>
            <a:ext cx="7614719" cy="4170590"/>
            <a:chOff x="885853" y="1793455"/>
            <a:chExt cx="7614719" cy="4170590"/>
          </a:xfrm>
        </p:grpSpPr>
        <p:grpSp>
          <p:nvGrpSpPr>
            <p:cNvPr id="57" name="그룹 56"/>
            <p:cNvGrpSpPr/>
            <p:nvPr/>
          </p:nvGrpSpPr>
          <p:grpSpPr>
            <a:xfrm>
              <a:off x="885853" y="1793455"/>
              <a:ext cx="7614719" cy="4170590"/>
              <a:chOff x="720960" y="950414"/>
              <a:chExt cx="7614719" cy="417059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6063004" y="3779315"/>
                <a:ext cx="1545839" cy="4117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atin typeface="+mn-ea"/>
                  </a:rPr>
                  <a:t>Discriminator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438251" y="3779315"/>
                <a:ext cx="1545839" cy="4117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atin typeface="+mn-ea"/>
                  </a:rPr>
                  <a:t>PPO Agent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71001" y="4557780"/>
                <a:ext cx="1535195" cy="56322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latin typeface="+mn-ea"/>
                  </a:rPr>
                  <a:t>Cost </a:t>
                </a:r>
                <a:r>
                  <a:rPr lang="en-US" altLang="ko-KR" sz="1200" b="1" dirty="0" err="1" smtClean="0">
                    <a:latin typeface="+mn-ea"/>
                  </a:rPr>
                  <a:t>Func</a:t>
                </a:r>
                <a:r>
                  <a:rPr lang="en-US" altLang="ko-KR" sz="1200" b="1" dirty="0" smtClean="0">
                    <a:latin typeface="+mn-ea"/>
                  </a:rPr>
                  <a:t>.</a:t>
                </a:r>
                <a:endParaRPr lang="en-US" altLang="ko-KR" sz="1200" b="1" dirty="0" smtClean="0">
                  <a:latin typeface="+mn-ea"/>
                </a:endParaRPr>
              </a:p>
              <a:p>
                <a:pPr algn="ctr"/>
                <a:r>
                  <a:rPr lang="en-US" altLang="ko-KR" sz="1200" b="1" dirty="0" smtClean="0">
                    <a:latin typeface="+mn-ea"/>
                  </a:rPr>
                  <a:t>(Reward</a:t>
                </a:r>
                <a:r>
                  <a:rPr lang="en-US" altLang="ko-KR" sz="1200" b="1" dirty="0" smtClean="0">
                    <a:latin typeface="+mn-ea"/>
                  </a:rPr>
                  <a:t>)</a:t>
                </a:r>
                <a:endParaRPr lang="ko-KR" altLang="en-US" sz="1200" b="1" dirty="0">
                  <a:latin typeface="+mn-ea"/>
                </a:endParaRPr>
              </a:p>
            </p:txBody>
          </p:sp>
          <p:cxnSp>
            <p:nvCxnSpPr>
              <p:cNvPr id="16" name="직선 화살표 연결선 15"/>
              <p:cNvCxnSpPr>
                <a:stCxn id="6" idx="2"/>
                <a:endCxn id="14" idx="0"/>
              </p:cNvCxnSpPr>
              <p:nvPr/>
            </p:nvCxnSpPr>
            <p:spPr>
              <a:xfrm>
                <a:off x="6835924" y="4191021"/>
                <a:ext cx="2675" cy="36675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 16"/>
              <p:cNvSpPr/>
              <p:nvPr/>
            </p:nvSpPr>
            <p:spPr>
              <a:xfrm>
                <a:off x="7469465" y="4044234"/>
                <a:ext cx="418427" cy="414030"/>
              </a:xfrm>
              <a:custGeom>
                <a:avLst/>
                <a:gdLst>
                  <a:gd name="connsiteX0" fmla="*/ 0 w 418427"/>
                  <a:gd name="connsiteY0" fmla="*/ 162370 h 414030"/>
                  <a:gd name="connsiteX1" fmla="*/ 59821 w 418427"/>
                  <a:gd name="connsiteY1" fmla="*/ 393107 h 414030"/>
                  <a:gd name="connsiteX2" fmla="*/ 358923 w 418427"/>
                  <a:gd name="connsiteY2" fmla="*/ 367469 h 414030"/>
                  <a:gd name="connsiteX3" fmla="*/ 401652 w 418427"/>
                  <a:gd name="connsiteY3" fmla="*/ 76912 h 414030"/>
                  <a:gd name="connsiteX4" fmla="*/ 153824 w 418427"/>
                  <a:gd name="connsiteY4" fmla="*/ 0 h 41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427" h="414030">
                    <a:moveTo>
                      <a:pt x="0" y="162370"/>
                    </a:moveTo>
                    <a:cubicBezTo>
                      <a:pt x="0" y="260647"/>
                      <a:pt x="1" y="358924"/>
                      <a:pt x="59821" y="393107"/>
                    </a:cubicBezTo>
                    <a:cubicBezTo>
                      <a:pt x="119642" y="427290"/>
                      <a:pt x="301951" y="420168"/>
                      <a:pt x="358923" y="367469"/>
                    </a:cubicBezTo>
                    <a:cubicBezTo>
                      <a:pt x="415895" y="314770"/>
                      <a:pt x="435835" y="138157"/>
                      <a:pt x="401652" y="76912"/>
                    </a:cubicBezTo>
                    <a:cubicBezTo>
                      <a:pt x="367469" y="15667"/>
                      <a:pt x="260646" y="7833"/>
                      <a:pt x="153824" y="0"/>
                    </a:cubicBezTo>
                  </a:path>
                </a:pathLst>
              </a:custGeom>
              <a:noFill/>
              <a:ln w="19050"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꺾인 연결선 18"/>
              <p:cNvCxnSpPr>
                <a:stCxn id="14" idx="2"/>
                <a:endCxn id="7" idx="2"/>
              </p:cNvCxnSpPr>
              <p:nvPr/>
            </p:nvCxnSpPr>
            <p:spPr>
              <a:xfrm rot="10800000">
                <a:off x="4211171" y="4191022"/>
                <a:ext cx="1859830" cy="648371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1170" y="4526771"/>
                <a:ext cx="727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smtClean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Reward</a:t>
                </a:r>
                <a:endParaRPr lang="ko-KR" altLang="en-US" sz="1200" b="1" i="1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" name="원통 21"/>
              <p:cNvSpPr/>
              <p:nvPr/>
            </p:nvSpPr>
            <p:spPr>
              <a:xfrm>
                <a:off x="7001651" y="2130310"/>
                <a:ext cx="1334028" cy="640934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+mn-ea"/>
                  </a:rPr>
                  <a:t>Expert’s</a:t>
                </a:r>
              </a:p>
              <a:p>
                <a:pPr algn="ctr"/>
                <a:r>
                  <a:rPr lang="en-US" altLang="ko-KR" sz="1200" dirty="0" smtClean="0">
                    <a:latin typeface="+mn-ea"/>
                  </a:rPr>
                  <a:t>Trajectories</a:t>
                </a:r>
                <a:endParaRPr lang="ko-KR" altLang="en-US" sz="1200" dirty="0">
                  <a:latin typeface="+mn-ea"/>
                </a:endParaRPr>
              </a:p>
            </p:txBody>
          </p:sp>
          <p:sp>
            <p:nvSpPr>
              <p:cNvPr id="23" name="원통 22"/>
              <p:cNvSpPr/>
              <p:nvPr/>
            </p:nvSpPr>
            <p:spPr>
              <a:xfrm>
                <a:off x="5213726" y="2130310"/>
                <a:ext cx="1334028" cy="640934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+mn-ea"/>
                  </a:rPr>
                  <a:t>Agent’s</a:t>
                </a:r>
              </a:p>
              <a:p>
                <a:pPr algn="ctr"/>
                <a:r>
                  <a:rPr lang="en-US" altLang="ko-KR" sz="1200" dirty="0" smtClean="0">
                    <a:latin typeface="+mn-ea"/>
                  </a:rPr>
                  <a:t>Trajectories</a:t>
                </a:r>
                <a:endParaRPr lang="ko-KR" altLang="en-US" sz="1200" dirty="0">
                  <a:latin typeface="+mn-ea"/>
                </a:endParaRPr>
              </a:p>
            </p:txBody>
          </p:sp>
          <p:cxnSp>
            <p:nvCxnSpPr>
              <p:cNvPr id="25" name="꺾인 연결선 24"/>
              <p:cNvCxnSpPr>
                <a:endCxn id="23" idx="2"/>
              </p:cNvCxnSpPr>
              <p:nvPr/>
            </p:nvCxnSpPr>
            <p:spPr>
              <a:xfrm rot="5400000" flipH="1" flipV="1">
                <a:off x="4048179" y="2613768"/>
                <a:ext cx="1328538" cy="1002556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2208618" y="3665911"/>
                <a:ext cx="1229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smtClean="0">
                    <a:solidFill>
                      <a:schemeClr val="accent6"/>
                    </a:solidFill>
                    <a:latin typeface="+mn-ea"/>
                  </a:rPr>
                  <a:t>[State, Action]</a:t>
                </a:r>
              </a:p>
            </p:txBody>
          </p:sp>
          <p:cxnSp>
            <p:nvCxnSpPr>
              <p:cNvPr id="32" name="꺾인 연결선 31"/>
              <p:cNvCxnSpPr>
                <a:stCxn id="23" idx="3"/>
                <a:endCxn id="6" idx="0"/>
              </p:cNvCxnSpPr>
              <p:nvPr/>
            </p:nvCxnSpPr>
            <p:spPr>
              <a:xfrm rot="16200000" flipH="1">
                <a:off x="5854297" y="2797687"/>
                <a:ext cx="1008071" cy="955184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22" idx="3"/>
                <a:endCxn id="6" idx="0"/>
              </p:cNvCxnSpPr>
              <p:nvPr/>
            </p:nvCxnSpPr>
            <p:spPr>
              <a:xfrm rot="5400000">
                <a:off x="6748260" y="2858909"/>
                <a:ext cx="1008071" cy="832741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2" descr="Self-Driving Car Simulator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62" y="1899811"/>
                <a:ext cx="1275036" cy="955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808535" y="1175740"/>
                <a:ext cx="13228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Udacity</a:t>
                </a:r>
                <a:endParaRPr lang="en-US" altLang="ko-KR" sz="12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en-US" altLang="ko-KR" sz="1200" b="1" dirty="0" smtClean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Self-driving Car</a:t>
                </a:r>
              </a:p>
              <a:p>
                <a:r>
                  <a:rPr lang="en-US" altLang="ko-KR" sz="1200" b="1" dirty="0" smtClean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Simulator App.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20960" y="3667226"/>
                <a:ext cx="1545839" cy="66898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+mn-ea"/>
                  </a:rPr>
                  <a:t>Driving</a:t>
                </a:r>
              </a:p>
              <a:p>
                <a:pPr algn="ctr"/>
                <a:r>
                  <a:rPr lang="en-US" altLang="ko-KR" sz="1400" dirty="0" smtClean="0">
                    <a:latin typeface="+mn-ea"/>
                  </a:rPr>
                  <a:t>Environment</a:t>
                </a:r>
                <a:endParaRPr lang="ko-KR" altLang="en-US" sz="1400" dirty="0">
                  <a:latin typeface="+mn-ea"/>
                </a:endParaRPr>
              </a:p>
            </p:txBody>
          </p:sp>
          <p:cxnSp>
            <p:nvCxnSpPr>
              <p:cNvPr id="40" name="직선 화살표 연결선 39"/>
              <p:cNvCxnSpPr>
                <a:stCxn id="35" idx="2"/>
                <a:endCxn id="38" idx="0"/>
              </p:cNvCxnSpPr>
              <p:nvPr/>
            </p:nvCxnSpPr>
            <p:spPr>
              <a:xfrm>
                <a:off x="1493880" y="2854843"/>
                <a:ext cx="0" cy="81238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74930" y="3029504"/>
                <a:ext cx="66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err="1" smtClean="0">
                    <a:solidFill>
                      <a:schemeClr val="accent6"/>
                    </a:solidFill>
                    <a:latin typeface="+mn-ea"/>
                  </a:rPr>
                  <a:t>Async</a:t>
                </a:r>
                <a:r>
                  <a:rPr lang="en-US" altLang="ko-KR" sz="1200" b="1" i="1" dirty="0" smtClean="0">
                    <a:solidFill>
                      <a:schemeClr val="accent6"/>
                    </a:solidFill>
                    <a:latin typeface="+mn-ea"/>
                  </a:rPr>
                  <a:t>.</a:t>
                </a:r>
              </a:p>
              <a:p>
                <a:r>
                  <a:rPr lang="en-US" altLang="ko-KR" sz="1200" b="1" i="1" dirty="0" smtClean="0">
                    <a:solidFill>
                      <a:schemeClr val="accent6"/>
                    </a:solidFill>
                    <a:latin typeface="+mn-ea"/>
                  </a:rPr>
                  <a:t>Socket</a:t>
                </a:r>
                <a:endParaRPr lang="en-US" altLang="ko-KR" sz="1200" b="1" i="1" dirty="0">
                  <a:solidFill>
                    <a:schemeClr val="accent6"/>
                  </a:solidFill>
                  <a:latin typeface="+mn-ea"/>
                </a:endParaRPr>
              </a:p>
            </p:txBody>
          </p:sp>
          <p:cxnSp>
            <p:nvCxnSpPr>
              <p:cNvPr id="44" name="직선 화살표 연결선 43"/>
              <p:cNvCxnSpPr>
                <a:stCxn id="38" idx="3"/>
                <a:endCxn id="7" idx="1"/>
              </p:cNvCxnSpPr>
              <p:nvPr/>
            </p:nvCxnSpPr>
            <p:spPr>
              <a:xfrm flipV="1">
                <a:off x="2266799" y="3985168"/>
                <a:ext cx="1171452" cy="1655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179165" y="2917532"/>
                <a:ext cx="9120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smtClean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Generate</a:t>
                </a:r>
              </a:p>
              <a:p>
                <a:r>
                  <a:rPr lang="en-US" altLang="ko-KR" sz="1200" b="1" i="1" dirty="0" smtClean="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Trajectory</a:t>
                </a:r>
              </a:p>
            </p:txBody>
          </p:sp>
          <p:sp>
            <p:nvSpPr>
              <p:cNvPr id="49" name="웃는 얼굴 48"/>
              <p:cNvSpPr/>
              <p:nvPr/>
            </p:nvSpPr>
            <p:spPr>
              <a:xfrm>
                <a:off x="3498070" y="950414"/>
                <a:ext cx="586818" cy="490691"/>
              </a:xfrm>
              <a:prstGeom prst="smileyFac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b="1">
                  <a:latin typeface="+mn-e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62735" y="1427292"/>
                <a:ext cx="657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1" dirty="0" smtClean="0">
                    <a:solidFill>
                      <a:schemeClr val="accent2"/>
                    </a:solidFill>
                    <a:latin typeface="+mn-ea"/>
                  </a:rPr>
                  <a:t>Expert</a:t>
                </a:r>
              </a:p>
            </p:txBody>
          </p:sp>
          <p:cxnSp>
            <p:nvCxnSpPr>
              <p:cNvPr id="54" name="직선 화살표 연결선 53"/>
              <p:cNvCxnSpPr/>
              <p:nvPr/>
            </p:nvCxnSpPr>
            <p:spPr>
              <a:xfrm flipV="1">
                <a:off x="2350093" y="1293702"/>
                <a:ext cx="965412" cy="47099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>
                <a:off x="4195369" y="1195759"/>
                <a:ext cx="2974552" cy="768744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자유형 62"/>
              <p:cNvSpPr/>
              <p:nvPr/>
            </p:nvSpPr>
            <p:spPr>
              <a:xfrm>
                <a:off x="5329426" y="3521053"/>
                <a:ext cx="496089" cy="414030"/>
              </a:xfrm>
              <a:custGeom>
                <a:avLst/>
                <a:gdLst>
                  <a:gd name="connsiteX0" fmla="*/ 0 w 418427"/>
                  <a:gd name="connsiteY0" fmla="*/ 162370 h 414030"/>
                  <a:gd name="connsiteX1" fmla="*/ 59821 w 418427"/>
                  <a:gd name="connsiteY1" fmla="*/ 393107 h 414030"/>
                  <a:gd name="connsiteX2" fmla="*/ 358923 w 418427"/>
                  <a:gd name="connsiteY2" fmla="*/ 367469 h 414030"/>
                  <a:gd name="connsiteX3" fmla="*/ 401652 w 418427"/>
                  <a:gd name="connsiteY3" fmla="*/ 76912 h 414030"/>
                  <a:gd name="connsiteX4" fmla="*/ 153824 w 418427"/>
                  <a:gd name="connsiteY4" fmla="*/ 0 h 41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427" h="414030">
                    <a:moveTo>
                      <a:pt x="0" y="162370"/>
                    </a:moveTo>
                    <a:cubicBezTo>
                      <a:pt x="0" y="260647"/>
                      <a:pt x="1" y="358924"/>
                      <a:pt x="59821" y="393107"/>
                    </a:cubicBezTo>
                    <a:cubicBezTo>
                      <a:pt x="119642" y="427290"/>
                      <a:pt x="301951" y="420168"/>
                      <a:pt x="358923" y="367469"/>
                    </a:cubicBezTo>
                    <a:cubicBezTo>
                      <a:pt x="415895" y="314770"/>
                      <a:pt x="435835" y="138157"/>
                      <a:pt x="401652" y="76912"/>
                    </a:cubicBezTo>
                    <a:cubicBezTo>
                      <a:pt x="367469" y="15667"/>
                      <a:pt x="260646" y="7833"/>
                      <a:pt x="153824" y="0"/>
                    </a:cubicBezTo>
                  </a:path>
                </a:pathLst>
              </a:custGeom>
              <a:noFill/>
              <a:ln w="3175">
                <a:solidFill>
                  <a:srgbClr val="C00000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타원 66"/>
            <p:cNvSpPr/>
            <p:nvPr/>
          </p:nvSpPr>
          <p:spPr>
            <a:xfrm>
              <a:off x="1790601" y="4306818"/>
              <a:ext cx="712734" cy="362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FEN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6325656" y="2426086"/>
              <a:ext cx="749647" cy="362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</a:rPr>
                <a:t>FEN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9" name="타원 68"/>
          <p:cNvSpPr/>
          <p:nvPr/>
        </p:nvSpPr>
        <p:spPr>
          <a:xfrm>
            <a:off x="93108" y="6317403"/>
            <a:ext cx="656517" cy="258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050" dirty="0" smtClean="0">
                <a:latin typeface="+mn-ea"/>
              </a:rPr>
              <a:t>FEN</a:t>
            </a:r>
            <a:endParaRPr lang="ko-KR" altLang="en-US" sz="105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0205" y="6353517"/>
            <a:ext cx="39837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전방 카메라 이미지에서 </a:t>
            </a:r>
            <a:r>
              <a:rPr lang="en-US" altLang="ko-KR" sz="800" dirty="0" smtClean="0">
                <a:latin typeface="+mn-ea"/>
              </a:rPr>
              <a:t>State Feature</a:t>
            </a:r>
            <a:r>
              <a:rPr lang="ko-KR" altLang="en-US" sz="800" dirty="0" smtClean="0">
                <a:latin typeface="+mn-ea"/>
              </a:rPr>
              <a:t>를 뽑기 위한 알고리즘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ko-KR" altLang="en-US" sz="800" dirty="0" smtClean="0">
                <a:latin typeface="+mn-ea"/>
              </a:rPr>
              <a:t>뒤에서 자세히 설명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8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814450"/>
            <a:ext cx="3617753" cy="198383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487" y="272430"/>
            <a:ext cx="495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완료</a:t>
            </a:r>
            <a:r>
              <a:rPr lang="en-US" altLang="ko-KR" sz="2400" b="1" dirty="0" smtClean="0">
                <a:latin typeface="+mn-ea"/>
              </a:rPr>
              <a:t>] Contribution </a:t>
            </a:r>
            <a:r>
              <a:rPr lang="en-US" altLang="ko-KR" sz="2400" b="1" dirty="0" smtClean="0">
                <a:latin typeface="+mn-ea"/>
              </a:rPr>
              <a:t>#1: </a:t>
            </a:r>
            <a:r>
              <a:rPr lang="en-US" altLang="ko-KR" sz="2400" b="1" dirty="0" smtClean="0">
                <a:latin typeface="+mn-ea"/>
              </a:rPr>
              <a:t>FEN </a:t>
            </a:r>
            <a:r>
              <a:rPr lang="ko-KR" altLang="en-US" sz="2400" b="1" dirty="0" smtClean="0">
                <a:latin typeface="+mn-ea"/>
              </a:rPr>
              <a:t>제안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화살표 6"/>
          <p:cNvSpPr/>
          <p:nvPr/>
        </p:nvSpPr>
        <p:spPr>
          <a:xfrm rot="2092448">
            <a:off x="4947233" y="4850185"/>
            <a:ext cx="316194" cy="2563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2092448">
            <a:off x="7083093" y="3953391"/>
            <a:ext cx="316194" cy="2563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5726" y="974918"/>
            <a:ext cx="4204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FEN(Feature 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Extraction Network)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50837" y="16309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i="1" dirty="0" err="1" smtClean="0">
                <a:solidFill>
                  <a:srgbClr val="FF0000"/>
                </a:solidFill>
                <a:latin typeface="+mn-ea"/>
              </a:rPr>
              <a:t>핸들각도</a:t>
            </a:r>
            <a:endParaRPr lang="ko-KR" altLang="en-US" sz="1100" b="1" i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원통 47"/>
          <p:cNvSpPr/>
          <p:nvPr/>
        </p:nvSpPr>
        <p:spPr>
          <a:xfrm>
            <a:off x="313166" y="3513290"/>
            <a:ext cx="999957" cy="5461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+mn-ea"/>
              </a:rPr>
              <a:t>Expert’s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Trajectories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꺾인 연결선 42"/>
          <p:cNvCxnSpPr>
            <a:stCxn id="48" idx="3"/>
            <a:endCxn id="11" idx="2"/>
          </p:cNvCxnSpPr>
          <p:nvPr/>
        </p:nvCxnSpPr>
        <p:spPr>
          <a:xfrm rot="16200000" flipH="1">
            <a:off x="615420" y="4257114"/>
            <a:ext cx="1777456" cy="1382007"/>
          </a:xfrm>
          <a:prstGeom prst="bentConnector3">
            <a:avLst>
              <a:gd name="adj1" fmla="val 112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8" idx="1"/>
            <a:endCxn id="44" idx="1"/>
          </p:cNvCxnSpPr>
          <p:nvPr/>
        </p:nvCxnSpPr>
        <p:spPr>
          <a:xfrm rot="5400000" flipH="1" flipV="1">
            <a:off x="456247" y="2118700"/>
            <a:ext cx="1751489" cy="1037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06924" y="6281551"/>
            <a:ext cx="501130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R</a:t>
            </a:r>
            <a:r>
              <a:rPr lang="en-US" altLang="ko-KR" sz="1100" dirty="0" smtClean="0">
                <a:latin typeface="+mn-ea"/>
              </a:rPr>
              <a:t>eference: End to End Learning for Self-Driving Cars, </a:t>
            </a:r>
            <a:r>
              <a:rPr lang="en-US" altLang="ko-KR" sz="1100" dirty="0" err="1" smtClean="0">
                <a:latin typeface="+mn-ea"/>
              </a:rPr>
              <a:t>Mariusz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nVidia</a:t>
            </a:r>
            <a:r>
              <a:rPr lang="en-US" altLang="ko-KR" sz="1100" dirty="0" smtClean="0">
                <a:latin typeface="+mn-ea"/>
              </a:rPr>
              <a:t>), 2016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029939" y="1560081"/>
            <a:ext cx="4775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- </a:t>
            </a:r>
            <a:r>
              <a:rPr lang="en-US" altLang="ko-KR" sz="1600" b="1" u="sng" dirty="0">
                <a:latin typeface="+mn-ea"/>
              </a:rPr>
              <a:t>CNN</a:t>
            </a:r>
            <a:r>
              <a:rPr lang="ko-KR" altLang="en-US" sz="1600" b="1" u="sng" dirty="0">
                <a:latin typeface="+mn-ea"/>
              </a:rPr>
              <a:t>의 </a:t>
            </a:r>
            <a:r>
              <a:rPr lang="en-US" altLang="ko-KR" sz="1600" b="1" u="sng" dirty="0">
                <a:latin typeface="+mn-ea"/>
              </a:rPr>
              <a:t>Feature</a:t>
            </a:r>
            <a:r>
              <a:rPr lang="ko-KR" altLang="en-US" sz="1600" dirty="0">
                <a:latin typeface="+mn-ea"/>
              </a:rPr>
              <a:t>를 </a:t>
            </a:r>
            <a:r>
              <a:rPr lang="en-US" altLang="ko-KR" sz="1600" b="1" u="sng" dirty="0">
                <a:latin typeface="+mn-ea"/>
              </a:rPr>
              <a:t>Environment</a:t>
            </a:r>
            <a:r>
              <a:rPr lang="ko-KR" altLang="en-US" sz="1600" b="1" u="sng" dirty="0">
                <a:latin typeface="+mn-ea"/>
              </a:rPr>
              <a:t>의 </a:t>
            </a:r>
            <a:r>
              <a:rPr lang="en-US" altLang="ko-KR" sz="1600" b="1" u="sng" dirty="0">
                <a:latin typeface="+mn-ea"/>
              </a:rPr>
              <a:t>State</a:t>
            </a:r>
            <a:r>
              <a:rPr lang="ko-KR" altLang="en-US" sz="1600" dirty="0">
                <a:latin typeface="+mn-ea"/>
              </a:rPr>
              <a:t>로 사용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전방 카메라 이미지의 </a:t>
            </a:r>
            <a:r>
              <a:rPr lang="en-US" altLang="ko-KR" sz="1600" dirty="0" smtClean="0">
                <a:latin typeface="+mn-ea"/>
              </a:rPr>
              <a:t>Feature </a:t>
            </a:r>
            <a:r>
              <a:rPr lang="ko-KR" altLang="en-US" sz="1600" dirty="0" smtClean="0">
                <a:latin typeface="+mn-ea"/>
              </a:rPr>
              <a:t>추출 네트워크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- Expert Trajectory</a:t>
            </a:r>
            <a:r>
              <a:rPr lang="ko-KR" altLang="en-US" sz="1600" dirty="0" smtClean="0">
                <a:latin typeface="+mn-ea"/>
              </a:rPr>
              <a:t>를 </a:t>
            </a:r>
            <a:r>
              <a:rPr lang="en-US" altLang="ko-KR" sz="1600" u="sng" dirty="0" smtClean="0">
                <a:latin typeface="+mn-ea"/>
              </a:rPr>
              <a:t>Behavioral Cloning</a:t>
            </a:r>
            <a:r>
              <a:rPr lang="ko-KR" altLang="en-US" sz="1600" dirty="0" smtClean="0">
                <a:latin typeface="+mn-ea"/>
              </a:rPr>
              <a:t> 통해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Supervised Learning </a:t>
            </a:r>
            <a:r>
              <a:rPr lang="ko-KR" altLang="en-US" sz="1600" dirty="0" smtClean="0">
                <a:latin typeface="+mn-ea"/>
              </a:rPr>
              <a:t>방식으로 학습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53" y="2005598"/>
            <a:ext cx="2471082" cy="341715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13145" y="5463274"/>
            <a:ext cx="885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F0000"/>
                </a:solidFill>
                <a:latin typeface="+mn-ea"/>
              </a:rPr>
              <a:t>behavioral</a:t>
            </a:r>
          </a:p>
          <a:p>
            <a:r>
              <a:rPr lang="en-US" altLang="ko-KR" sz="1100" b="1" i="1" dirty="0" smtClean="0">
                <a:solidFill>
                  <a:srgbClr val="FF0000"/>
                </a:solidFill>
                <a:latin typeface="+mn-ea"/>
              </a:rPr>
              <a:t>cloning</a:t>
            </a:r>
            <a:endParaRPr lang="ko-KR" altLang="en-US" sz="1100" b="1" i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599760" y="5562609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>
                <a:solidFill>
                  <a:schemeClr val="accent1"/>
                </a:solidFill>
                <a:latin typeface="+mn-ea"/>
              </a:rPr>
              <a:t>Cropping</a:t>
            </a:r>
            <a:endParaRPr lang="ko-KR" altLang="en-US" sz="1100" i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37" name="직선 화살표 연결선 36"/>
          <p:cNvCxnSpPr>
            <a:endCxn id="44" idx="2"/>
          </p:cNvCxnSpPr>
          <p:nvPr/>
        </p:nvCxnSpPr>
        <p:spPr>
          <a:xfrm flipH="1" flipV="1">
            <a:off x="2225299" y="1892606"/>
            <a:ext cx="376" cy="21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43" y="5432237"/>
            <a:ext cx="809217" cy="404609"/>
          </a:xfrm>
          <a:prstGeom prst="rect">
            <a:avLst/>
          </a:prstGeom>
        </p:spPr>
      </p:pic>
      <p:sp>
        <p:nvSpPr>
          <p:cNvPr id="161" name="직사각형 160"/>
          <p:cNvSpPr/>
          <p:nvPr/>
        </p:nvSpPr>
        <p:spPr>
          <a:xfrm>
            <a:off x="1394249" y="2787885"/>
            <a:ext cx="2142701" cy="258949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3997157" y="3371663"/>
            <a:ext cx="1044874" cy="6040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State</a:t>
            </a:r>
          </a:p>
          <a:p>
            <a:pPr algn="ctr"/>
            <a:r>
              <a:rPr lang="en-US" altLang="ko-KR" sz="1100" b="1" dirty="0">
                <a:latin typeface="+mn-ea"/>
              </a:rPr>
              <a:t>[</a:t>
            </a:r>
            <a:r>
              <a:rPr lang="en-US" altLang="ko-KR" sz="1100" b="1" dirty="0" smtClean="0">
                <a:latin typeface="+mn-ea"/>
              </a:rPr>
              <a:t>1,100</a:t>
            </a:r>
            <a:r>
              <a:rPr lang="en-US" altLang="ko-KR" sz="1100" b="1" dirty="0">
                <a:latin typeface="+mn-ea"/>
              </a:rPr>
              <a:t>]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64" name="직선 화살표 연결선 163"/>
          <p:cNvCxnSpPr>
            <a:endCxn id="162" idx="2"/>
          </p:cNvCxnSpPr>
          <p:nvPr/>
        </p:nvCxnSpPr>
        <p:spPr>
          <a:xfrm>
            <a:off x="2761412" y="2700998"/>
            <a:ext cx="1235745" cy="972684"/>
          </a:xfrm>
          <a:prstGeom prst="straightConnector1">
            <a:avLst/>
          </a:prstGeom>
          <a:ln w="127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7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693" y="1819040"/>
            <a:ext cx="3191668" cy="175018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487" y="272430"/>
            <a:ext cx="6970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완료</a:t>
            </a:r>
            <a:r>
              <a:rPr lang="en-US" altLang="ko-KR" sz="2400" b="1" dirty="0" smtClean="0">
                <a:latin typeface="+mn-ea"/>
              </a:rPr>
              <a:t>] Contribution </a:t>
            </a:r>
            <a:r>
              <a:rPr lang="en-US" altLang="ko-KR" sz="2400" b="1" dirty="0" smtClean="0">
                <a:latin typeface="+mn-ea"/>
              </a:rPr>
              <a:t>#2: Driving Simulator </a:t>
            </a:r>
            <a:r>
              <a:rPr lang="ko-KR" altLang="en-US" sz="2400" b="1" dirty="0" smtClean="0">
                <a:latin typeface="+mn-ea"/>
              </a:rPr>
              <a:t>구현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0791" y="968758"/>
            <a:ext cx="594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0070C0"/>
                </a:solidFill>
                <a:latin typeface="+mn-ea"/>
              </a:defRPr>
            </a:lvl1pPr>
          </a:lstStyle>
          <a:p>
            <a:r>
              <a:rPr lang="ko-KR" altLang="en-US" dirty="0" smtClean="0"/>
              <a:t>자율주행 </a:t>
            </a:r>
            <a:r>
              <a:rPr lang="ko-KR" altLang="en-US" dirty="0"/>
              <a:t>시뮬레이터용 </a:t>
            </a:r>
            <a:r>
              <a:rPr lang="en-US" altLang="ko-KR" dirty="0"/>
              <a:t>Environment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65" name="오른쪽 화살표 64"/>
          <p:cNvSpPr/>
          <p:nvPr/>
        </p:nvSpPr>
        <p:spPr>
          <a:xfrm rot="2092448">
            <a:off x="4403564" y="2840969"/>
            <a:ext cx="316194" cy="2563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91175" y="3919499"/>
            <a:ext cx="55299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- </a:t>
            </a:r>
            <a:r>
              <a:rPr lang="en-US" altLang="ko-KR" sz="1600" b="1" dirty="0" err="1" smtClean="0">
                <a:latin typeface="+mn-ea"/>
              </a:rPr>
              <a:t>Udacity</a:t>
            </a:r>
            <a:r>
              <a:rPr lang="en-US" altLang="ko-KR" sz="1600" b="1" dirty="0" smtClean="0">
                <a:latin typeface="+mn-ea"/>
              </a:rPr>
              <a:t> Self-driving Simulator</a:t>
            </a:r>
            <a:r>
              <a:rPr lang="ko-KR" altLang="en-US" sz="1600" b="1" dirty="0" smtClean="0">
                <a:latin typeface="+mn-ea"/>
              </a:rPr>
              <a:t>와</a:t>
            </a:r>
            <a:r>
              <a:rPr lang="en-US" altLang="ko-KR" sz="1600" b="1" dirty="0" smtClean="0">
                <a:latin typeface="+mn-ea"/>
              </a:rPr>
              <a:t> Socket</a:t>
            </a:r>
            <a:r>
              <a:rPr lang="ko-KR" altLang="en-US" sz="1600" b="1" dirty="0" smtClean="0">
                <a:latin typeface="+mn-ea"/>
              </a:rPr>
              <a:t>통신 가능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- Simulator</a:t>
            </a:r>
            <a:r>
              <a:rPr lang="ko-KR" altLang="en-US" sz="1600" b="1" dirty="0" smtClean="0">
                <a:latin typeface="+mn-ea"/>
              </a:rPr>
              <a:t>는 비동기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 smtClean="0">
                <a:latin typeface="+mn-ea"/>
              </a:rPr>
              <a:t>Async</a:t>
            </a:r>
            <a:r>
              <a:rPr lang="en-US" altLang="ko-KR" sz="1600" b="1" dirty="0" smtClean="0">
                <a:latin typeface="+mn-ea"/>
              </a:rPr>
              <a:t>.)</a:t>
            </a:r>
            <a:r>
              <a:rPr lang="ko-KR" altLang="en-US" sz="1600" b="1" dirty="0" smtClean="0">
                <a:latin typeface="+mn-ea"/>
              </a:rPr>
              <a:t> 통신 방식임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- </a:t>
            </a:r>
            <a:r>
              <a:rPr lang="ko-KR" altLang="en-US" sz="1600" b="1" dirty="0" smtClean="0">
                <a:latin typeface="+mn-ea"/>
              </a:rPr>
              <a:t>동기</a:t>
            </a:r>
            <a:r>
              <a:rPr lang="en-US" altLang="ko-KR" sz="1600" b="1" dirty="0" smtClean="0">
                <a:latin typeface="+mn-ea"/>
              </a:rPr>
              <a:t>(Sync.)</a:t>
            </a:r>
            <a:r>
              <a:rPr lang="ko-KR" altLang="en-US" sz="1600" b="1" dirty="0" smtClean="0">
                <a:latin typeface="+mn-ea"/>
              </a:rPr>
              <a:t> 실행 방식인 </a:t>
            </a:r>
            <a:r>
              <a:rPr lang="en-US" altLang="ko-KR" sz="1600" b="1" dirty="0" smtClean="0">
                <a:latin typeface="+mn-ea"/>
              </a:rPr>
              <a:t>Agent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 smtClean="0">
                <a:latin typeface="+mn-ea"/>
              </a:rPr>
              <a:t>Communication </a:t>
            </a:r>
            <a:r>
              <a:rPr lang="ko-KR" altLang="en-US" sz="1600" b="1" dirty="0" smtClean="0">
                <a:latin typeface="+mn-ea"/>
              </a:rPr>
              <a:t>위해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  </a:t>
            </a:r>
            <a:r>
              <a:rPr lang="ko-KR" altLang="en-US" sz="1600" b="1" dirty="0" smtClean="0">
                <a:latin typeface="+mn-ea"/>
              </a:rPr>
              <a:t>별도의 </a:t>
            </a:r>
            <a:r>
              <a:rPr lang="en-US" altLang="ko-KR" sz="1600" b="1" dirty="0" smtClean="0">
                <a:latin typeface="+mn-ea"/>
              </a:rPr>
              <a:t>Environment Server</a:t>
            </a:r>
            <a:r>
              <a:rPr lang="ko-KR" altLang="en-US" sz="1600" b="1" dirty="0" smtClean="0">
                <a:latin typeface="+mn-ea"/>
              </a:rPr>
              <a:t>개발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- </a:t>
            </a:r>
            <a:r>
              <a:rPr lang="en-US" altLang="ko-KR" sz="1600" b="1" dirty="0" smtClean="0">
                <a:latin typeface="+mn-ea"/>
              </a:rPr>
              <a:t>Episode </a:t>
            </a:r>
            <a:r>
              <a:rPr lang="ko-KR" altLang="en-US" sz="1600" b="1" dirty="0" smtClean="0">
                <a:latin typeface="+mn-ea"/>
              </a:rPr>
              <a:t>기준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smtClean="0">
                <a:latin typeface="+mn-ea"/>
              </a:rPr>
              <a:t>속도가 </a:t>
            </a:r>
            <a:r>
              <a:rPr lang="ko-KR" altLang="en-US" sz="1600" b="1" dirty="0" err="1">
                <a:latin typeface="+mn-ea"/>
              </a:rPr>
              <a:t>감속될</a:t>
            </a:r>
            <a:r>
              <a:rPr lang="ko-KR" altLang="en-US" sz="1600" b="1" dirty="0">
                <a:latin typeface="+mn-ea"/>
              </a:rPr>
              <a:t> 때 한 </a:t>
            </a:r>
            <a:r>
              <a:rPr lang="en-US" altLang="ko-KR" sz="1600" b="1" dirty="0">
                <a:latin typeface="+mn-ea"/>
              </a:rPr>
              <a:t>Trajectory </a:t>
            </a:r>
            <a:r>
              <a:rPr lang="ko-KR" altLang="en-US" sz="1600" b="1" dirty="0" smtClean="0">
                <a:latin typeface="+mn-ea"/>
              </a:rPr>
              <a:t>종료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1026" name="Picture 2" descr="Simulator (Server) &lt;-&gt; Model (Clien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7" y="1650878"/>
            <a:ext cx="2509760" cy="48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350240" y="5640224"/>
            <a:ext cx="1005362" cy="67511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Python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Environment</a:t>
            </a:r>
          </a:p>
          <a:p>
            <a:pPr algn="ctr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erver)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41694" y="2196270"/>
            <a:ext cx="1005362" cy="18490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 smtClean="0">
                <a:latin typeface="+mn-ea"/>
              </a:rPr>
              <a:t>(Client)</a:t>
            </a:r>
          </a:p>
        </p:txBody>
      </p:sp>
      <p:sp>
        <p:nvSpPr>
          <p:cNvPr id="73" name="타원 72"/>
          <p:cNvSpPr/>
          <p:nvPr/>
        </p:nvSpPr>
        <p:spPr>
          <a:xfrm>
            <a:off x="2804223" y="5653732"/>
            <a:ext cx="749647" cy="688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PPO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Agent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74" name="직선 화살표 연결선 73"/>
          <p:cNvCxnSpPr>
            <a:endCxn id="70" idx="3"/>
          </p:cNvCxnSpPr>
          <p:nvPr/>
        </p:nvCxnSpPr>
        <p:spPr>
          <a:xfrm flipH="1">
            <a:off x="2355602" y="5977782"/>
            <a:ext cx="4388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88674" y="566632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Sync</a:t>
            </a:r>
            <a:endParaRPr lang="ko-KR" altLang="en-US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74452" y="5150465"/>
            <a:ext cx="756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bg1"/>
                </a:solidFill>
                <a:latin typeface="+mn-ea"/>
              </a:rPr>
              <a:t>Async</a:t>
            </a:r>
            <a:endParaRPr lang="en-US" altLang="ko-KR" sz="105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050" b="1" dirty="0" err="1" smtClean="0">
                <a:solidFill>
                  <a:schemeClr val="bg1"/>
                </a:solidFill>
                <a:latin typeface="+mn-ea"/>
              </a:rPr>
              <a:t>SocketIO</a:t>
            </a:r>
            <a:endParaRPr lang="ko-KR" altLang="en-US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67432" y="2502449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[action]</a:t>
            </a:r>
            <a:endParaRPr lang="ko-KR" altLang="en-US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9287" y="5113633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  <a:latin typeface="+mn-ea"/>
              </a:rPr>
              <a:t>[state]</a:t>
            </a:r>
            <a:endParaRPr lang="ko-KR" altLang="en-US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18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487" y="272430"/>
            <a:ext cx="3620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완료</a:t>
            </a:r>
            <a:r>
              <a:rPr lang="en-US" altLang="ko-KR" sz="2400" b="1" dirty="0" smtClean="0">
                <a:latin typeface="+mn-ea"/>
              </a:rPr>
              <a:t>] Trajectory </a:t>
            </a:r>
            <a:r>
              <a:rPr lang="ko-KR" altLang="en-US" sz="2400" b="1" dirty="0" smtClean="0">
                <a:latin typeface="+mn-ea"/>
              </a:rPr>
              <a:t>전처리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raw.githubusercontent.com/sangyongjeong1604/safegail/master/src/image/from_hi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b="5249"/>
          <a:stretch/>
        </p:blipFill>
        <p:spPr bwMode="auto">
          <a:xfrm>
            <a:off x="754487" y="2107259"/>
            <a:ext cx="3460605" cy="257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sangyongjeong1604/safegail/master/src/image/to_hist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b="5347"/>
          <a:stretch/>
        </p:blipFill>
        <p:spPr bwMode="auto">
          <a:xfrm>
            <a:off x="5372905" y="2107259"/>
            <a:ext cx="3406774" cy="257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8895" y="2122672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Action</a:t>
            </a:r>
          </a:p>
          <a:p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건수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65954" y="4723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  <a:latin typeface="+mn-ea"/>
              </a:rPr>
              <a:t>직진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5822" y="4723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  <a:latin typeface="+mn-ea"/>
              </a:rPr>
              <a:t>좌회전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2695" y="4723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우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회전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8754" y="4723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  <a:latin typeface="+mn-ea"/>
              </a:rPr>
              <a:t>직진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78622" y="4723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  <a:latin typeface="+mn-ea"/>
              </a:rPr>
              <a:t>좌회전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5495" y="4723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우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회전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0684" y="2097273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Action</a:t>
            </a:r>
          </a:p>
          <a:p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건수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283277" y="3235933"/>
            <a:ext cx="495147" cy="58676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8872" y="1584903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트랙 특성 상 좌회전과 직진이 많음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9082" y="1584903"/>
            <a:ext cx="2911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Action Imbalance 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해결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40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487" y="272430"/>
            <a:ext cx="592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진행중</a:t>
            </a:r>
            <a:r>
              <a:rPr lang="en-US" altLang="ko-KR" sz="2400" b="1" dirty="0" smtClean="0">
                <a:latin typeface="+mn-ea"/>
              </a:rPr>
              <a:t>] Contribution </a:t>
            </a:r>
            <a:r>
              <a:rPr lang="en-US" altLang="ko-KR" sz="2400" b="1" dirty="0" smtClean="0">
                <a:latin typeface="+mn-ea"/>
              </a:rPr>
              <a:t>#3: </a:t>
            </a:r>
            <a:r>
              <a:rPr lang="ko-KR" altLang="en-US" sz="2400" b="1" dirty="0" smtClean="0">
                <a:latin typeface="+mn-ea"/>
              </a:rPr>
              <a:t>알고리즘 개선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73487" y="792151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7754" y="3704515"/>
            <a:ext cx="1398893" cy="6258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RAIL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031" y="4408674"/>
            <a:ext cx="12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GAIL + </a:t>
            </a:r>
            <a:r>
              <a:rPr lang="en-US" altLang="ko-KR" sz="1400" b="1" dirty="0" err="1" smtClean="0">
                <a:latin typeface="+mn-ea"/>
              </a:rPr>
              <a:t>CVaR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70909" y="3705427"/>
            <a:ext cx="1398489" cy="6884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latin typeface="+mn-ea"/>
              </a:rPr>
              <a:t>InfoGAIL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3660" y="3705427"/>
            <a:ext cx="1398489" cy="6884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n-ea"/>
              </a:rPr>
              <a:t>Optimizer:</a:t>
            </a:r>
          </a:p>
          <a:p>
            <a:pPr algn="ctr"/>
            <a:r>
              <a:rPr lang="en-US" altLang="ko-KR" sz="1600" b="1" dirty="0" err="1">
                <a:latin typeface="+mn-ea"/>
              </a:rPr>
              <a:t>COCOB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3183" y="4476742"/>
            <a:ext cx="1368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n-ea"/>
              </a:rPr>
              <a:t>No more</a:t>
            </a:r>
          </a:p>
          <a:p>
            <a:pPr algn="ctr"/>
            <a:r>
              <a:rPr lang="en-US" altLang="ko-KR" sz="1400" b="1" dirty="0" smtClean="0">
                <a:latin typeface="+mn-ea"/>
              </a:rPr>
              <a:t>Learning Rate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3089" y="38282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+</a:t>
            </a:r>
            <a:endParaRPr lang="ko-KR" altLang="en-US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5840" y="3859975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+</a:t>
            </a:r>
            <a:endParaRPr lang="ko-KR" altLang="en-US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8591" y="3859975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+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76411" y="3704515"/>
            <a:ext cx="1398489" cy="6893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n-ea"/>
              </a:rPr>
              <a:t>Generator:</a:t>
            </a:r>
          </a:p>
          <a:p>
            <a:pPr algn="ctr"/>
            <a:r>
              <a:rPr lang="en-US" altLang="ko-KR" sz="1600" b="1" dirty="0">
                <a:latin typeface="+mn-ea"/>
              </a:rPr>
              <a:t>PPO Agent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9801" y="37770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72123" y="4455482"/>
            <a:ext cx="2301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Wasserstein </a:t>
            </a:r>
            <a:r>
              <a:rPr lang="en-US" altLang="ko-KR" sz="1400" b="1" dirty="0" smtClean="0">
                <a:latin typeface="+mn-ea"/>
              </a:rPr>
              <a:t>Distance </a:t>
            </a:r>
            <a:r>
              <a:rPr lang="ko-KR" altLang="en-US" sz="1400" b="1" dirty="0" smtClean="0">
                <a:latin typeface="+mn-ea"/>
              </a:rPr>
              <a:t>등</a:t>
            </a:r>
            <a:r>
              <a:rPr lang="en-US" altLang="ko-KR" sz="1400" b="1" dirty="0" smtClean="0">
                <a:latin typeface="+mn-ea"/>
              </a:rPr>
              <a:t> 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44758" y="1739345"/>
            <a:ext cx="1398893" cy="6258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GAIL</a:t>
            </a:r>
            <a:endParaRPr lang="ko-KR" altLang="en-US" b="1" dirty="0">
              <a:latin typeface="+mn-ea"/>
            </a:endParaRPr>
          </a:p>
        </p:txBody>
      </p:sp>
      <p:sp>
        <p:nvSpPr>
          <p:cNvPr id="39" name="오른쪽 화살표 38"/>
          <p:cNvSpPr/>
          <p:nvPr/>
        </p:nvSpPr>
        <p:spPr>
          <a:xfrm rot="5400000">
            <a:off x="4129308" y="2491212"/>
            <a:ext cx="384442" cy="103237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03614" y="186124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Baseline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49659" y="28218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개선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9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FF59A-A9D8-44C0-8D0A-B5789EB5DF04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487" y="272430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문제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GAIL(Baseline)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에서 </a:t>
            </a:r>
            <a:r>
              <a:rPr lang="ko-KR" altLang="en-US" sz="2400" b="1" u="sng" dirty="0" smtClean="0">
                <a:solidFill>
                  <a:srgbClr val="FF0000"/>
                </a:solidFill>
                <a:latin typeface="+mn-ea"/>
              </a:rPr>
              <a:t>학습이 안됨</a:t>
            </a:r>
            <a:endParaRPr lang="ko-KR" altLang="en-US" sz="2400" b="1" u="sng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73487" y="734095"/>
            <a:ext cx="83068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raw.githubusercontent.com/sangyongjeong1604/safegail/master/src/image/episod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" b="7480"/>
          <a:stretch/>
        </p:blipFill>
        <p:spPr bwMode="auto">
          <a:xfrm>
            <a:off x="526577" y="1327700"/>
            <a:ext cx="3964320" cy="187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pisode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t="8383" b="12257"/>
          <a:stretch/>
        </p:blipFill>
        <p:spPr bwMode="auto">
          <a:xfrm>
            <a:off x="4998897" y="1407764"/>
            <a:ext cx="3985449" cy="187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sangyongjeong1604/safegail/master/src/image/episode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5413" b="9687"/>
          <a:stretch/>
        </p:blipFill>
        <p:spPr bwMode="auto">
          <a:xfrm>
            <a:off x="613612" y="4190480"/>
            <a:ext cx="3877285" cy="18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49294" y="1370962"/>
            <a:ext cx="49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최대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이동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거리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8155" y="3161305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에피소드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3860" y="927563"/>
            <a:ext cx="2052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- Trajectory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전처리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0760" y="953780"/>
            <a:ext cx="2052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- Network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변경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241" y="3790342"/>
            <a:ext cx="302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+mn-ea"/>
              </a:rPr>
              <a:t>- Trajectory 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</a:rPr>
              <a:t>데이터 량 증가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0760" y="4543431"/>
            <a:ext cx="335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‘Cost Function 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개선 시도 중</a:t>
            </a:r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...’</a:t>
            </a:r>
            <a:endParaRPr lang="ko-KR" altLang="en-US" b="1" i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07169" y="3199353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에피소드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20500" y="59450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에피소드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1869" y="36356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SafeGAIL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9088" y="4081766"/>
            <a:ext cx="49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최대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이동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거리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58317" y="1327700"/>
            <a:ext cx="49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최대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이동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거리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407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414</Words>
  <Application>Microsoft Office PowerPoint</Application>
  <PresentationFormat>화면 슬라이드 쇼(4:3)</PresentationFormat>
  <Paragraphs>132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family</dc:creator>
  <cp:lastModifiedBy>정 상용</cp:lastModifiedBy>
  <cp:revision>117</cp:revision>
  <dcterms:created xsi:type="dcterms:W3CDTF">2018-09-01T10:10:18Z</dcterms:created>
  <dcterms:modified xsi:type="dcterms:W3CDTF">2018-11-26T12:29:31Z</dcterms:modified>
</cp:coreProperties>
</file>