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59ED3-6B51-4431-ADDA-5A52068D013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3AE4-AFB4-4F4B-9D16-6F824A8B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9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315505" y="6482994"/>
            <a:ext cx="2057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latin typeface="+mn-ea"/>
                <a:ea typeface="+mn-ea"/>
              </a:defRPr>
            </a:lvl1pPr>
          </a:lstStyle>
          <a:p>
            <a:fld id="{AEDFF59A-A9D8-44C0-8D0A-B5789EB5DF04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1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6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005" y="3018879"/>
            <a:ext cx="529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>
                <a:latin typeface="+mn-ea"/>
              </a:rPr>
              <a:t>Safe Imitation Learning for Self-driving Cars</a:t>
            </a:r>
            <a:endParaRPr lang="ko-KR" altLang="en-US" sz="2000" i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0905" y="2030182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68191" y="2949360"/>
            <a:ext cx="58728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17993" y="4583732"/>
            <a:ext cx="2250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DLC</a:t>
            </a:r>
            <a:r>
              <a:rPr lang="en-US" altLang="ko-KR" sz="2000" dirty="0" smtClean="0">
                <a:latin typeface="+mn-ea"/>
              </a:rPr>
              <a:t> 1</a:t>
            </a:r>
            <a:r>
              <a:rPr lang="ko-KR" altLang="en-US" sz="2000" dirty="0" smtClean="0">
                <a:latin typeface="+mn-ea"/>
              </a:rPr>
              <a:t>기 </a:t>
            </a:r>
            <a:r>
              <a:rPr lang="ko-KR" altLang="en-US" sz="2000" dirty="0" err="1" smtClean="0">
                <a:latin typeface="+mn-ea"/>
              </a:rPr>
              <a:t>강화학습</a:t>
            </a:r>
            <a:endParaRPr lang="en-US" altLang="ko-KR" sz="20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정 상 용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18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3487" y="272430"/>
            <a:ext cx="19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Background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2587" y="1282602"/>
            <a:ext cx="2240923" cy="3992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Imitation Learning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8403" y="1854167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Behavioral Cloning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8403" y="2296631"/>
            <a:ext cx="352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IRL</a:t>
            </a:r>
            <a:r>
              <a:rPr lang="en-US" altLang="ko-KR" sz="1600" dirty="0" smtClean="0">
                <a:latin typeface="+mn-ea"/>
              </a:rPr>
              <a:t>: Inverse Reinforcement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8403" y="2739095"/>
            <a:ext cx="4852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 smtClean="0">
                <a:latin typeface="+mn-ea"/>
              </a:rPr>
              <a:t>GAIL: Generative Adversarial Imitation Learning</a:t>
            </a:r>
          </a:p>
        </p:txBody>
      </p:sp>
      <p:cxnSp>
        <p:nvCxnSpPr>
          <p:cNvPr id="14" name="꺾인 연결선 13"/>
          <p:cNvCxnSpPr>
            <a:endCxn id="10" idx="1"/>
          </p:cNvCxnSpPr>
          <p:nvPr/>
        </p:nvCxnSpPr>
        <p:spPr>
          <a:xfrm rot="16200000" flipH="1">
            <a:off x="1942198" y="1697238"/>
            <a:ext cx="341597" cy="3108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11" idx="1"/>
          </p:cNvCxnSpPr>
          <p:nvPr/>
        </p:nvCxnSpPr>
        <p:spPr>
          <a:xfrm rot="16200000" flipH="1">
            <a:off x="1720966" y="1918470"/>
            <a:ext cx="784061" cy="3108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2" idx="1"/>
          </p:cNvCxnSpPr>
          <p:nvPr/>
        </p:nvCxnSpPr>
        <p:spPr>
          <a:xfrm rot="16200000" flipH="1">
            <a:off x="1499734" y="2139702"/>
            <a:ext cx="1226525" cy="3108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14" y="3755256"/>
            <a:ext cx="7078765" cy="20336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02374" y="5766601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Trajectory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4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3487" y="272430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Problem: Tail-end Risk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843" y="995705"/>
            <a:ext cx="229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Tail(-end) Risk</a:t>
            </a:r>
            <a:r>
              <a:rPr lang="ko-KR" altLang="en-US" sz="2000" b="1" dirty="0" smtClean="0">
                <a:latin typeface="+mn-ea"/>
              </a:rPr>
              <a:t>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1281" y="1513156"/>
            <a:ext cx="7982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금융 리스트 관리 분야에서 사용되는 용어로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u="sng" dirty="0" smtClean="0">
                <a:latin typeface="+mn-ea"/>
              </a:rPr>
              <a:t>발생 가능성은 낮고 </a:t>
            </a:r>
            <a:r>
              <a:rPr lang="ko-KR" altLang="en-US" sz="1600" dirty="0" smtClean="0">
                <a:latin typeface="+mn-ea"/>
              </a:rPr>
              <a:t>예측이 어렵지만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한번 </a:t>
            </a:r>
            <a:r>
              <a:rPr lang="ko-KR" altLang="en-US" sz="1600" u="sng" dirty="0" smtClean="0">
                <a:latin typeface="+mn-ea"/>
              </a:rPr>
              <a:t>위험이 발생하면 큰 영향을 미치는</a:t>
            </a:r>
            <a:r>
              <a:rPr lang="ko-KR" altLang="en-US" sz="1600" dirty="0" smtClean="0">
                <a:latin typeface="+mn-ea"/>
              </a:rPr>
              <a:t> 변수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분포곡선</a:t>
            </a:r>
            <a:r>
              <a:rPr lang="ko-KR" altLang="en-US" sz="1600" dirty="0" smtClean="0">
                <a:latin typeface="+mn-ea"/>
              </a:rPr>
              <a:t> 양 끝 단에 위치하여 </a:t>
            </a:r>
            <a:r>
              <a:rPr lang="en-US" altLang="ko-KR" sz="1600" dirty="0" smtClean="0">
                <a:latin typeface="+mn-ea"/>
              </a:rPr>
              <a:t>Tail-end Risk</a:t>
            </a:r>
            <a:r>
              <a:rPr lang="ko-KR" altLang="en-US" sz="1600" dirty="0" smtClean="0">
                <a:latin typeface="+mn-ea"/>
              </a:rPr>
              <a:t>라 불림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u="sng" dirty="0" smtClean="0">
                <a:solidFill>
                  <a:srgbClr val="C00000"/>
                </a:solidFill>
                <a:latin typeface="+mn-ea"/>
              </a:rPr>
              <a:t>Continuous Control Task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환경의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GAIL Agent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Fat(Heavy) Tail distribution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 발생</a:t>
            </a:r>
            <a:endParaRPr lang="en-US" altLang="ko-KR" sz="1600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91" y="3263657"/>
            <a:ext cx="4901492" cy="294611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0" y="1631910"/>
            <a:ext cx="5741797" cy="3564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1012" y="6482994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Source: RAIL: Risk-Averse Imitation Learning, 2017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87" y="272430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Problem: Tail-end Risk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5599" y="5509689"/>
            <a:ext cx="732700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→ </a:t>
            </a:r>
            <a:r>
              <a:rPr lang="ko-KR" altLang="en-US" b="1" dirty="0" smtClean="0">
                <a:latin typeface="+mn-ea"/>
              </a:rPr>
              <a:t>학습 완료된 </a:t>
            </a:r>
            <a:r>
              <a:rPr lang="en-US" altLang="ko-KR" b="1" dirty="0" smtClean="0">
                <a:latin typeface="+mn-ea"/>
              </a:rPr>
              <a:t>Agent</a:t>
            </a:r>
            <a:r>
              <a:rPr lang="ko-KR" altLang="en-US" b="1" dirty="0" smtClean="0">
                <a:latin typeface="+mn-ea"/>
              </a:rPr>
              <a:t>도 잠재적으로 이상 동작을 할 수 있음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→ Risk-sensitive Application(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자율주행차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로봇수술 등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에 적용 한계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599" y="986354"/>
            <a:ext cx="69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Expert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GAIL Agent</a:t>
            </a:r>
            <a:r>
              <a:rPr lang="ko-KR" altLang="en-US" dirty="0" smtClean="0">
                <a:latin typeface="+mn-ea"/>
              </a:rPr>
              <a:t>가 만든 </a:t>
            </a:r>
            <a:r>
              <a:rPr lang="en-US" altLang="ko-KR" dirty="0" smtClean="0">
                <a:latin typeface="+mn-ea"/>
              </a:rPr>
              <a:t>Trajectory 250</a:t>
            </a:r>
            <a:r>
              <a:rPr lang="ko-KR" altLang="en-US" dirty="0" smtClean="0">
                <a:latin typeface="+mn-ea"/>
              </a:rPr>
              <a:t>건의 </a:t>
            </a:r>
            <a:r>
              <a:rPr lang="en-US" altLang="ko-KR" dirty="0" smtClean="0">
                <a:latin typeface="+mn-ea"/>
              </a:rPr>
              <a:t>Cost Histogram</a:t>
            </a:r>
            <a:endParaRPr lang="ko-KR" altLang="en-US" dirty="0"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 rot="2866746">
            <a:off x="6633076" y="2433256"/>
            <a:ext cx="230736" cy="2478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2866746">
            <a:off x="6959235" y="4262056"/>
            <a:ext cx="230736" cy="2478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87" y="27243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Solution: RAIL + </a:t>
            </a:r>
            <a:r>
              <a:rPr lang="el-GR" altLang="ko-KR" sz="2400" b="1" dirty="0" smtClean="0">
                <a:latin typeface="+mn-ea"/>
              </a:rPr>
              <a:t>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601" y="995705"/>
            <a:ext cx="592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Baseline: RAIL (Risk-Averse Imitation Learning)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869" y="1524382"/>
            <a:ext cx="556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1.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CVaR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(Conditional Value at Risk)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개념 적용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6058" y="6406997"/>
            <a:ext cx="3966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Source: Conditional Value at Risk, 2000 </a:t>
            </a:r>
            <a:r>
              <a:rPr lang="en-US" altLang="ko-KR" sz="1100" dirty="0" err="1" smtClean="0">
                <a:latin typeface="+mn-ea"/>
              </a:rPr>
              <a:t>Rockafellar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 RAIL: Risk-Averse Imitation Learning, 2017 </a:t>
            </a:r>
            <a:r>
              <a:rPr lang="en-US" altLang="ko-KR" sz="1100" dirty="0" err="1" smtClean="0">
                <a:latin typeface="+mn-ea"/>
              </a:rPr>
              <a:t>Santara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369" y="4155132"/>
            <a:ext cx="486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2. GAIL objective function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CVar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추가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70" y="4882100"/>
            <a:ext cx="5177464" cy="13065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27" y="2053059"/>
            <a:ext cx="3191013" cy="7522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220" y="3076128"/>
            <a:ext cx="3133725" cy="942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0069" y="2138036"/>
            <a:ext cx="42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Risk of Trajectory</a:t>
            </a:r>
          </a:p>
          <a:p>
            <a:r>
              <a:rPr lang="en-US" altLang="ko-KR" dirty="0" smtClean="0">
                <a:latin typeface="+mn-ea"/>
              </a:rPr>
              <a:t>(Discounted sum of Costs along a </a:t>
            </a:r>
            <a:r>
              <a:rPr lang="en-US" altLang="ko-KR" dirty="0" err="1" smtClean="0">
                <a:latin typeface="+mn-ea"/>
              </a:rPr>
              <a:t>Trj</a:t>
            </a:r>
            <a:r>
              <a:rPr lang="en-US" altLang="ko-KR" dirty="0" smtClean="0">
                <a:latin typeface="+mn-ea"/>
              </a:rPr>
              <a:t>.)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0069" y="3023312"/>
            <a:ext cx="476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CVaR</a:t>
            </a:r>
            <a:r>
              <a:rPr lang="en-US" altLang="ko-KR" b="1" dirty="0" smtClean="0">
                <a:latin typeface="+mn-ea"/>
              </a:rPr>
              <a:t> objective</a:t>
            </a:r>
          </a:p>
          <a:p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Min. </a:t>
            </a:r>
            <a:r>
              <a:rPr lang="en-US" altLang="ko-KR" dirty="0" smtClean="0">
                <a:latin typeface="+mn-ea"/>
              </a:rPr>
              <a:t>the maximum possible value of </a:t>
            </a:r>
            <a:r>
              <a:rPr lang="en-US" altLang="ko-KR" dirty="0" err="1" smtClean="0">
                <a:latin typeface="+mn-ea"/>
              </a:rPr>
              <a:t>CVaR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6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601" y="995705"/>
            <a:ext cx="4259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+mn-ea"/>
              </a:rPr>
              <a:t>CVaR</a:t>
            </a:r>
            <a:r>
              <a:rPr lang="en-US" altLang="ko-KR" sz="2000" b="1" dirty="0" smtClean="0">
                <a:latin typeface="+mn-ea"/>
              </a:rPr>
              <a:t>(Conditional Value at Risk) ?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050" name="Picture 2" descr="conditional value at risk ë\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9" y="1767095"/>
            <a:ext cx="5467729" cy="35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8918" y="5805804"/>
            <a:ext cx="7032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→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본 연구의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Evaluation Metrics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으로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VaR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CVaR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사용 예정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487" y="27243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Solution: RAIL + </a:t>
            </a:r>
            <a:r>
              <a:rPr lang="el-GR" altLang="ko-KR" sz="2400" b="1" dirty="0" smtClean="0">
                <a:latin typeface="+mn-ea"/>
              </a:rPr>
              <a:t>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4217" y="3711660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=5%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9806" y="5136864"/>
            <a:ext cx="2399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CVaR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 →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VaR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이상 값의 평균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2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73487" y="3899606"/>
            <a:ext cx="8416003" cy="241181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87" y="272430"/>
            <a:ext cx="304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Experimental Setup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601" y="919505"/>
            <a:ext cx="5048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+mn-ea"/>
              </a:rPr>
              <a:t>Env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en-US" altLang="ko-KR" sz="2000" b="1" dirty="0" err="1" smtClean="0">
                <a:latin typeface="+mn-ea"/>
              </a:rPr>
              <a:t>Udacity’s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Self-driving car simulator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4098" name="Picture 2" descr="Self-Driving Car Simula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43" y="1529658"/>
            <a:ext cx="2482761" cy="18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70" y="1614172"/>
            <a:ext cx="933450" cy="542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6" y="4209814"/>
            <a:ext cx="1803629" cy="9018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60" y="4211496"/>
            <a:ext cx="1781219" cy="890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62" y="4209814"/>
            <a:ext cx="1778649" cy="88932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235972" y="1751152"/>
            <a:ext cx="330200" cy="316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6"/>
            <a:endCxn id="2" idx="1"/>
          </p:cNvCxnSpPr>
          <p:nvPr/>
        </p:nvCxnSpPr>
        <p:spPr>
          <a:xfrm flipV="1">
            <a:off x="5566172" y="1885635"/>
            <a:ext cx="556498" cy="23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아래쪽 화살표 12"/>
          <p:cNvSpPr/>
          <p:nvPr/>
        </p:nvSpPr>
        <p:spPr>
          <a:xfrm>
            <a:off x="4240144" y="3489816"/>
            <a:ext cx="476758" cy="361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20143" y="5099139"/>
            <a:ext cx="55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left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5002" y="5098200"/>
            <a:ext cx="908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center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1651" y="508299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right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487" y="3474708"/>
            <a:ext cx="1578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Trajectories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544" y="4454421"/>
            <a:ext cx="798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State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7902" y="4454421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+mn-ea"/>
              </a:rPr>
              <a:t>, Speed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263" y="568610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Action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9058" y="5726102"/>
            <a:ext cx="2925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Steering-angle, Throttle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87" y="272430"/>
            <a:ext cx="2048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Contribution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069" y="1159620"/>
            <a:ext cx="512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1. Real World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Imitation Learning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적용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069" y="3176325"/>
            <a:ext cx="797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2. RAIL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알고리즘 개선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1732" y="4131028"/>
            <a:ext cx="1398893" cy="6258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RAIL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6009" y="4835187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GAIL + </a:t>
            </a:r>
            <a:r>
              <a:rPr lang="en-US" altLang="ko-KR" sz="1400" b="1" dirty="0" err="1" smtClean="0">
                <a:latin typeface="+mn-ea"/>
              </a:rPr>
              <a:t>CVaR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74887" y="4131940"/>
            <a:ext cx="1398489" cy="6884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+mn-ea"/>
              </a:rPr>
              <a:t>InfoGAIL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08" y="5175463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: High-dimensional input</a:t>
            </a:r>
            <a:r>
              <a:rPr lang="ko-KR" altLang="en-US" sz="1200" dirty="0" smtClean="0">
                <a:latin typeface="+mn-ea"/>
              </a:rPr>
              <a:t>에서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vanishing </a:t>
            </a:r>
            <a:r>
              <a:rPr lang="en-US" altLang="ko-KR" sz="1200" dirty="0">
                <a:latin typeface="+mn-ea"/>
              </a:rPr>
              <a:t>g</a:t>
            </a:r>
            <a:r>
              <a:rPr lang="en-US" altLang="ko-KR" sz="1200" dirty="0" smtClean="0">
                <a:latin typeface="+mn-ea"/>
              </a:rPr>
              <a:t>radient,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mode collapsing </a:t>
            </a:r>
            <a:r>
              <a:rPr lang="ko-KR" altLang="en-US" sz="1200" dirty="0" smtClean="0">
                <a:latin typeface="+mn-ea"/>
              </a:rPr>
              <a:t>회피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7638" y="4131940"/>
            <a:ext cx="1398489" cy="6884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Optimizer: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COCOB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7161" y="4903255"/>
            <a:ext cx="1368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No more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Learning Rate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7067" y="42547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+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80389" y="4528252"/>
            <a:ext cx="1398489" cy="5370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Replay Buffer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9818" y="428648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+</a:t>
            </a:r>
            <a:endParaRPr lang="ko-KR" altLang="en-US" b="1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52569" y="428648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+</a:t>
            </a:r>
            <a:endParaRPr lang="ko-KR" altLang="en-US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390" y="1641504"/>
            <a:ext cx="773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+mn-ea"/>
              </a:rPr>
              <a:t>Game</a:t>
            </a:r>
            <a:r>
              <a:rPr lang="ko-KR" altLang="en-US" b="1" dirty="0" smtClean="0">
                <a:latin typeface="+mn-ea"/>
              </a:rPr>
              <a:t>이나 </a:t>
            </a:r>
            <a:r>
              <a:rPr lang="en-US" altLang="ko-KR" b="1" dirty="0" smtClean="0">
                <a:latin typeface="+mn-ea"/>
              </a:rPr>
              <a:t>Toy Gym</a:t>
            </a:r>
            <a:r>
              <a:rPr lang="ko-KR" altLang="en-US" b="1" dirty="0" smtClean="0">
                <a:latin typeface="+mn-ea"/>
              </a:rPr>
              <a:t>이 아닌 </a:t>
            </a:r>
            <a:r>
              <a:rPr lang="ko-KR" altLang="en-US" b="1" u="sng" dirty="0" smtClean="0">
                <a:latin typeface="+mn-ea"/>
              </a:rPr>
              <a:t>자율주행 환경</a:t>
            </a:r>
            <a:r>
              <a:rPr lang="ko-KR" altLang="en-US" b="1" dirty="0" smtClean="0">
                <a:latin typeface="+mn-ea"/>
              </a:rPr>
              <a:t>에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GAIL </a:t>
            </a:r>
            <a:r>
              <a:rPr lang="ko-KR" altLang="en-US" b="1" dirty="0" smtClean="0">
                <a:latin typeface="+mn-ea"/>
              </a:rPr>
              <a:t>적용 가능성 확인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현실에 </a:t>
            </a:r>
            <a:r>
              <a:rPr lang="en-US" altLang="ko-KR" b="1" dirty="0" smtClean="0">
                <a:latin typeface="+mn-ea"/>
              </a:rPr>
              <a:t>Imitation Learning </a:t>
            </a:r>
            <a:r>
              <a:rPr lang="ko-KR" altLang="en-US" b="1" dirty="0" smtClean="0">
                <a:latin typeface="+mn-ea"/>
              </a:rPr>
              <a:t>적용 시 이슈가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되는 </a:t>
            </a:r>
            <a:r>
              <a:rPr lang="en-US" altLang="ko-KR" b="1" u="sng" dirty="0" smtClean="0">
                <a:latin typeface="+mn-ea"/>
              </a:rPr>
              <a:t>Heavy Tail</a:t>
            </a:r>
            <a:r>
              <a:rPr lang="ko-KR" altLang="en-US" b="1" u="sng" dirty="0" smtClean="0">
                <a:latin typeface="+mn-ea"/>
              </a:rPr>
              <a:t> </a:t>
            </a:r>
            <a:r>
              <a:rPr lang="en-US" altLang="ko-KR" b="1" u="sng" dirty="0" smtClean="0">
                <a:latin typeface="+mn-ea"/>
              </a:rPr>
              <a:t>Risk</a:t>
            </a:r>
            <a:r>
              <a:rPr lang="ko-KR" altLang="en-US" b="1" u="sng" dirty="0" smtClean="0">
                <a:latin typeface="+mn-ea"/>
              </a:rPr>
              <a:t> 완화</a:t>
            </a:r>
            <a:endParaRPr lang="ko-KR" altLang="en-US" u="sng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180389" y="3902376"/>
            <a:ext cx="1398489" cy="5370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Generator: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PPO Agent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8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00738" y="50189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76101" y="4881995"/>
            <a:ext cx="2301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Wasserstein </a:t>
            </a:r>
            <a:r>
              <a:rPr lang="en-US" altLang="ko-KR" sz="1400" b="1" dirty="0" smtClean="0">
                <a:latin typeface="+mn-ea"/>
              </a:rPr>
              <a:t>Distance </a:t>
            </a:r>
            <a:r>
              <a:rPr lang="ko-KR" altLang="en-US" sz="1400" b="1" dirty="0" smtClean="0">
                <a:latin typeface="+mn-ea"/>
              </a:rPr>
              <a:t>등</a:t>
            </a:r>
            <a:r>
              <a:rPr lang="en-US" altLang="ko-KR" sz="1400" b="1" dirty="0" smtClean="0">
                <a:latin typeface="+mn-ea"/>
              </a:rPr>
              <a:t>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6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356</Words>
  <Application>Microsoft Office PowerPoint</Application>
  <PresentationFormat>화면 슬라이드 쇼(4:3)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family</dc:creator>
  <cp:lastModifiedBy>family</cp:lastModifiedBy>
  <cp:revision>82</cp:revision>
  <dcterms:created xsi:type="dcterms:W3CDTF">2018-09-01T10:10:18Z</dcterms:created>
  <dcterms:modified xsi:type="dcterms:W3CDTF">2018-10-09T12:17:02Z</dcterms:modified>
</cp:coreProperties>
</file>