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20"/>
  </p:handoutMasterIdLst>
  <p:sldIdLst>
    <p:sldId id="262" r:id="rId10"/>
    <p:sldId id="259" r:id="rId11"/>
    <p:sldId id="258" r:id="rId12"/>
    <p:sldId id="263" r:id="rId13"/>
    <p:sldId id="264" r:id="rId14"/>
    <p:sldId id="267" r:id="rId15"/>
    <p:sldId id="265" r:id="rId16"/>
    <p:sldId id="266" r:id="rId17"/>
    <p:sldId id="268" r:id="rId18"/>
    <p:sldId id="260"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16" d="100"/>
          <a:sy n="116" d="100"/>
        </p:scale>
        <p:origin x="1938" y="10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2021/5/24</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r>
              <a:rPr lang="zh-CN" altLang="en-US" dirty="0" smtClean="0"/>
              <a:t>爱库存</a:t>
            </a:r>
            <a:r>
              <a:rPr lang="en-US" altLang="zh-CN" dirty="0" smtClean="0"/>
              <a:t>IK</a:t>
            </a:r>
            <a:r>
              <a:rPr lang="zh-CN" altLang="en-US" dirty="0" smtClean="0"/>
              <a:t>词库分词诉求</a:t>
            </a:r>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endParaRPr lang="zh-CN" altLang="en-US" dirty="0" smtClean="0"/>
          </a:p>
        </p:txBody>
      </p:sp>
      <p:sp>
        <p:nvSpPr>
          <p:cNvPr id="13315" name="矩形 23"/>
          <p:cNvSpPr txBox="1">
            <a:spLocks noChangeArrowheads="1"/>
          </p:cNvSpPr>
          <p:nvPr/>
        </p:nvSpPr>
        <p:spPr bwMode="auto">
          <a:xfrm>
            <a:off x="755650" y="655638"/>
            <a:ext cx="7632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80152" bIns="0" anchor="ctr">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4500" b="1">
                <a:solidFill>
                  <a:srgbClr val="990000"/>
                </a:solidFill>
                <a:latin typeface="FrutigerNext LT Medium" pitchFamily="34" charset="0"/>
                <a:ea typeface="黑体" pitchFamily="49" charset="-122"/>
              </a:rPr>
              <a:t>目录</a:t>
            </a: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背景分析</a:t>
            </a:r>
          </a:p>
        </p:txBody>
      </p:sp>
      <p:sp>
        <p:nvSpPr>
          <p:cNvPr id="14339" name="Rectangle 3"/>
          <p:cNvSpPr>
            <a:spLocks noGrp="1" noChangeArrowheads="1"/>
          </p:cNvSpPr>
          <p:nvPr>
            <p:ph idx="1"/>
          </p:nvPr>
        </p:nvSpPr>
        <p:spPr>
          <a:xfrm>
            <a:off x="467544" y="1173177"/>
            <a:ext cx="7920806" cy="5112568"/>
          </a:xfrm>
        </p:spPr>
        <p:txBody>
          <a:bodyPr/>
          <a:lstStyle/>
          <a:p>
            <a:pPr marL="0" indent="0" eaLnBrk="1" hangingPunct="1">
              <a:buNone/>
            </a:pPr>
            <a:r>
              <a:rPr lang="zh-CN" altLang="en-US" dirty="0" smtClean="0"/>
              <a:t>爱库存使用</a:t>
            </a:r>
            <a:r>
              <a:rPr lang="en-US" altLang="zh-CN" dirty="0" smtClean="0"/>
              <a:t>ES</a:t>
            </a:r>
            <a:r>
              <a:rPr lang="zh-CN" altLang="en-US" dirty="0" smtClean="0"/>
              <a:t>作为业务的搜索引擎，内部分词使用</a:t>
            </a:r>
            <a:r>
              <a:rPr lang="en-US" altLang="zh-CN" dirty="0" smtClean="0"/>
              <a:t>IK</a:t>
            </a:r>
            <a:r>
              <a:rPr lang="zh-CN" altLang="en-US" dirty="0" smtClean="0"/>
              <a:t>。</a:t>
            </a:r>
            <a:endParaRPr lang="en-US" altLang="zh-CN" dirty="0" smtClean="0"/>
          </a:p>
          <a:p>
            <a:pPr marL="0" indent="0" eaLnBrk="1" hangingPunct="1">
              <a:buNone/>
            </a:pPr>
            <a:r>
              <a:rPr lang="zh-CN" altLang="en-US" dirty="0" smtClean="0"/>
              <a:t>业务场景主要是</a:t>
            </a:r>
            <a:r>
              <a:rPr lang="en-US" altLang="zh-CN" dirty="0" smtClean="0"/>
              <a:t>APP</a:t>
            </a:r>
            <a:r>
              <a:rPr lang="zh-CN" altLang="en-US" dirty="0" smtClean="0"/>
              <a:t>，小程序的搜索框搜索。</a:t>
            </a:r>
            <a:endParaRPr lang="en-US" altLang="zh-CN" dirty="0" smtClean="0"/>
          </a:p>
          <a:p>
            <a:pPr marL="0" indent="0" eaLnBrk="1" hangingPunct="1">
              <a:buNone/>
            </a:pPr>
            <a:r>
              <a:rPr lang="zh-CN" altLang="en-US" dirty="0" smtClean="0"/>
              <a:t>数据写入：</a:t>
            </a:r>
            <a:endParaRPr lang="en-US" altLang="zh-CN" dirty="0" smtClean="0"/>
          </a:p>
          <a:p>
            <a:pPr marL="0" indent="0" eaLnBrk="1" hangingPunct="1">
              <a:buNone/>
            </a:pPr>
            <a:r>
              <a:rPr lang="zh-CN" altLang="en-US" dirty="0" smtClean="0"/>
              <a:t>数据写入</a:t>
            </a:r>
            <a:r>
              <a:rPr lang="en-US" altLang="zh-CN" dirty="0" smtClean="0"/>
              <a:t>ES</a:t>
            </a:r>
            <a:r>
              <a:rPr lang="zh-CN" altLang="en-US" dirty="0" smtClean="0"/>
              <a:t>使用</a:t>
            </a:r>
            <a:r>
              <a:rPr lang="en-US" altLang="zh-CN" dirty="0" err="1"/>
              <a:t>ik_max_word</a:t>
            </a:r>
            <a:r>
              <a:rPr lang="en-US" altLang="zh-CN" dirty="0" smtClean="0"/>
              <a:t>, pingyin</a:t>
            </a:r>
            <a:r>
              <a:rPr lang="zh-CN" altLang="en-US" dirty="0" smtClean="0"/>
              <a:t>等分词方式进行分词。</a:t>
            </a:r>
            <a:endParaRPr lang="en-US" altLang="zh-CN" dirty="0" smtClean="0"/>
          </a:p>
          <a:p>
            <a:pPr marL="0" indent="0" eaLnBrk="1" hangingPunct="1">
              <a:buNone/>
            </a:pPr>
            <a:endParaRPr lang="en-US" altLang="zh-CN" dirty="0" smtClean="0"/>
          </a:p>
          <a:p>
            <a:pPr marL="0" indent="0" eaLnBrk="1" hangingPunct="1">
              <a:buNone/>
            </a:pPr>
            <a:r>
              <a:rPr lang="zh-CN" altLang="en-US" dirty="0" smtClean="0"/>
              <a:t>用户搜索：</a:t>
            </a:r>
            <a:endParaRPr lang="en-US" altLang="zh-CN" dirty="0" smtClean="0"/>
          </a:p>
          <a:p>
            <a:pPr marL="0" indent="0" eaLnBrk="1" hangingPunct="1">
              <a:buNone/>
            </a:pPr>
            <a:r>
              <a:rPr lang="zh-CN" altLang="en-US" dirty="0" smtClean="0"/>
              <a:t>用户在搜索框输入内容，内容使用</a:t>
            </a:r>
            <a:r>
              <a:rPr lang="en-US" altLang="zh-CN" dirty="0" err="1"/>
              <a:t>ik_max_word</a:t>
            </a:r>
            <a:r>
              <a:rPr lang="zh-CN" altLang="en-US" dirty="0" smtClean="0"/>
              <a:t>进行分词，分词结果必须在搜索结果中</a:t>
            </a:r>
            <a:r>
              <a:rPr lang="en-US" altLang="zh-CN" dirty="0" smtClean="0"/>
              <a:t>100%</a:t>
            </a:r>
            <a:r>
              <a:rPr lang="zh-CN" altLang="en-US" dirty="0" smtClean="0"/>
              <a:t>匹配才会召回。</a:t>
            </a:r>
            <a:endParaRPr lang="en-US" altLang="zh-CN" dirty="0" smtClean="0"/>
          </a:p>
          <a:p>
            <a:pPr marL="0" indent="0" eaLnBrk="1" hangingPunct="1">
              <a:buNone/>
            </a:pPr>
            <a:endParaRPr lang="en-US" altLang="zh-CN"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8703"/>
            <a:ext cx="7632700" cy="623993"/>
          </a:xfrm>
        </p:spPr>
        <p:txBody>
          <a:bodyPr/>
          <a:lstStyle/>
          <a:p>
            <a:r>
              <a:rPr lang="en-US" altLang="zh-CN" dirty="0" err="1" smtClean="0"/>
              <a:t>Badcase</a:t>
            </a:r>
            <a:r>
              <a:rPr lang="en-US" altLang="zh-CN" dirty="0"/>
              <a:t> </a:t>
            </a:r>
            <a:r>
              <a:rPr lang="zh-CN" altLang="en-US" dirty="0" smtClean="0"/>
              <a:t>示例</a:t>
            </a:r>
            <a:endParaRPr lang="zh-CN" altLang="en-US" dirty="0"/>
          </a:p>
        </p:txBody>
      </p:sp>
      <p:pic>
        <p:nvPicPr>
          <p:cNvPr id="4" name="图片 3"/>
          <p:cNvPicPr>
            <a:picLocks noChangeAspect="1"/>
          </p:cNvPicPr>
          <p:nvPr/>
        </p:nvPicPr>
        <p:blipFill>
          <a:blip r:embed="rId2"/>
          <a:stretch>
            <a:fillRect/>
          </a:stretch>
        </p:blipFill>
        <p:spPr>
          <a:xfrm>
            <a:off x="3091393" y="2276872"/>
            <a:ext cx="5472608" cy="1710190"/>
          </a:xfrm>
          <a:prstGeom prst="rect">
            <a:avLst/>
          </a:prstGeom>
        </p:spPr>
      </p:pic>
      <p:pic>
        <p:nvPicPr>
          <p:cNvPr id="5" name="图片 4"/>
          <p:cNvPicPr>
            <a:picLocks noChangeAspect="1"/>
          </p:cNvPicPr>
          <p:nvPr/>
        </p:nvPicPr>
        <p:blipFill>
          <a:blip r:embed="rId3"/>
          <a:stretch>
            <a:fillRect/>
          </a:stretch>
        </p:blipFill>
        <p:spPr>
          <a:xfrm>
            <a:off x="359764" y="3131967"/>
            <a:ext cx="5104671" cy="3110880"/>
          </a:xfrm>
          <a:prstGeom prst="rect">
            <a:avLst/>
          </a:prstGeom>
        </p:spPr>
      </p:pic>
      <p:sp>
        <p:nvSpPr>
          <p:cNvPr id="6" name="文本框 5"/>
          <p:cNvSpPr txBox="1"/>
          <p:nvPr/>
        </p:nvSpPr>
        <p:spPr>
          <a:xfrm>
            <a:off x="405639" y="707902"/>
            <a:ext cx="8779968" cy="1477328"/>
          </a:xfrm>
          <a:prstGeom prst="rect">
            <a:avLst/>
          </a:prstGeom>
          <a:noFill/>
        </p:spPr>
        <p:txBody>
          <a:bodyPr wrap="none" rtlCol="0">
            <a:spAutoFit/>
          </a:bodyPr>
          <a:lstStyle/>
          <a:p>
            <a:r>
              <a:rPr lang="zh-CN" altLang="en-US" dirty="0" smtClean="0"/>
              <a:t>用户输入“男外套”，使用</a:t>
            </a:r>
            <a:r>
              <a:rPr lang="en-US" altLang="zh-CN" dirty="0" err="1" smtClean="0"/>
              <a:t>ik_smart</a:t>
            </a:r>
            <a:r>
              <a:rPr lang="en-US" altLang="zh-CN" dirty="0" smtClean="0"/>
              <a:t> </a:t>
            </a:r>
            <a:r>
              <a:rPr lang="zh-CN" altLang="en-US" dirty="0" smtClean="0"/>
              <a:t>分词结果是“男外套”</a:t>
            </a:r>
            <a:endParaRPr lang="en-US" altLang="zh-CN" dirty="0" smtClean="0"/>
          </a:p>
          <a:p>
            <a:r>
              <a:rPr lang="en-US" altLang="zh-CN" dirty="0" err="1" smtClean="0"/>
              <a:t>ik_max_word</a:t>
            </a:r>
            <a:r>
              <a:rPr lang="en-US" altLang="zh-CN" dirty="0" smtClean="0"/>
              <a:t> </a:t>
            </a:r>
            <a:r>
              <a:rPr lang="zh-CN" altLang="en-US" dirty="0" smtClean="0"/>
              <a:t>分词结果是“男”“外套”，“男外套”</a:t>
            </a:r>
            <a:endParaRPr lang="en-US" altLang="zh-CN" dirty="0" smtClean="0"/>
          </a:p>
          <a:p>
            <a:endParaRPr lang="en-US" altLang="zh-CN" dirty="0"/>
          </a:p>
          <a:p>
            <a:r>
              <a:rPr lang="zh-CN" altLang="en-US" dirty="0" smtClean="0"/>
              <a:t>如果有一个商品关键词是“男士外套”或者“男装外套”，</a:t>
            </a:r>
            <a:endParaRPr lang="en-US" altLang="zh-CN" dirty="0" smtClean="0"/>
          </a:p>
          <a:p>
            <a:r>
              <a:rPr lang="zh-CN" altLang="en-US" dirty="0"/>
              <a:t>分词</a:t>
            </a:r>
            <a:r>
              <a:rPr lang="en-US" altLang="zh-CN" dirty="0"/>
              <a:t>100%</a:t>
            </a:r>
            <a:r>
              <a:rPr lang="zh-CN" altLang="en-US" dirty="0"/>
              <a:t>匹配场景下，</a:t>
            </a:r>
            <a:r>
              <a:rPr lang="zh-CN" altLang="en-US" dirty="0" smtClean="0"/>
              <a:t>用户搜索“男外套”不管使用哪种分词都将搜索不出来结果。</a:t>
            </a:r>
            <a:endParaRPr lang="zh-CN" altLang="en-US" dirty="0"/>
          </a:p>
        </p:txBody>
      </p:sp>
    </p:spTree>
    <p:extLst>
      <p:ext uri="{BB962C8B-B14F-4D97-AF65-F5344CB8AC3E}">
        <p14:creationId xmlns:p14="http://schemas.microsoft.com/office/powerpoint/2010/main" val="359968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632700" cy="871537"/>
          </a:xfrm>
        </p:spPr>
        <p:txBody>
          <a:bodyPr/>
          <a:lstStyle/>
          <a:p>
            <a:r>
              <a:rPr lang="zh-CN" altLang="en-US" dirty="0" smtClean="0"/>
              <a:t>类似用例</a:t>
            </a:r>
            <a:endParaRPr lang="zh-CN" altLang="en-US" dirty="0"/>
          </a:p>
        </p:txBody>
      </p:sp>
      <p:sp>
        <p:nvSpPr>
          <p:cNvPr id="3" name="内容占位符 2"/>
          <p:cNvSpPr>
            <a:spLocks noGrp="1"/>
          </p:cNvSpPr>
          <p:nvPr>
            <p:ph idx="1"/>
          </p:nvPr>
        </p:nvSpPr>
        <p:spPr>
          <a:xfrm>
            <a:off x="486156" y="1124887"/>
            <a:ext cx="7632700" cy="4824393"/>
          </a:xfrm>
        </p:spPr>
        <p:txBody>
          <a:bodyPr/>
          <a:lstStyle/>
          <a:p>
            <a:pPr marL="0" indent="0">
              <a:buNone/>
            </a:pPr>
            <a:r>
              <a:rPr lang="zh-CN" altLang="en-US" dirty="0" smtClean="0"/>
              <a:t>比如用户搜索“裤子儿童</a:t>
            </a:r>
            <a:r>
              <a:rPr lang="en-US" altLang="zh-CN" dirty="0" smtClean="0"/>
              <a:t>”</a:t>
            </a:r>
          </a:p>
          <a:p>
            <a:pPr marL="0" indent="0">
              <a:buNone/>
            </a:pPr>
            <a:r>
              <a:rPr lang="en-US" altLang="zh-CN" dirty="0" smtClean="0"/>
              <a:t>“</a:t>
            </a:r>
            <a:r>
              <a:rPr lang="zh-CN" altLang="en-US" dirty="0" smtClean="0"/>
              <a:t>裤</a:t>
            </a:r>
            <a:r>
              <a:rPr lang="zh-CN" altLang="zh-CN" dirty="0" smtClean="0"/>
              <a:t>子</a:t>
            </a:r>
            <a:r>
              <a:rPr lang="zh-CN" altLang="en-US" dirty="0" smtClean="0"/>
              <a:t>女童</a:t>
            </a:r>
            <a:r>
              <a:rPr lang="en-US" altLang="zh-CN" dirty="0" smtClean="0"/>
              <a:t>”</a:t>
            </a:r>
            <a:r>
              <a:rPr lang="zh-CN" altLang="zh-CN" dirty="0"/>
              <a:t>，</a:t>
            </a:r>
            <a:r>
              <a:rPr lang="en-US" altLang="zh-CN" dirty="0"/>
              <a:t>“</a:t>
            </a:r>
            <a:r>
              <a:rPr lang="zh-CN" altLang="zh-CN" dirty="0"/>
              <a:t>男外套</a:t>
            </a:r>
            <a:r>
              <a:rPr lang="en-US" altLang="zh-CN" dirty="0"/>
              <a:t>”</a:t>
            </a:r>
            <a:r>
              <a:rPr lang="zh-CN" altLang="zh-CN" dirty="0"/>
              <a:t>，</a:t>
            </a:r>
            <a:r>
              <a:rPr lang="en-US" altLang="zh-CN" dirty="0"/>
              <a:t>“</a:t>
            </a:r>
            <a:r>
              <a:rPr lang="zh-CN" altLang="zh-CN" dirty="0" smtClean="0"/>
              <a:t>女</a:t>
            </a:r>
            <a:r>
              <a:rPr lang="zh-CN" altLang="en-US" dirty="0" smtClean="0"/>
              <a:t>运动裤</a:t>
            </a:r>
            <a:r>
              <a:rPr lang="en-US" altLang="zh-CN" dirty="0" smtClean="0"/>
              <a:t>”</a:t>
            </a:r>
            <a:r>
              <a:rPr lang="zh-CN" altLang="zh-CN" dirty="0"/>
              <a:t>，</a:t>
            </a:r>
            <a:r>
              <a:rPr lang="en-US" altLang="zh-CN" dirty="0"/>
              <a:t>“</a:t>
            </a:r>
            <a:r>
              <a:rPr lang="zh-CN" altLang="zh-CN" dirty="0"/>
              <a:t>女外套</a:t>
            </a:r>
            <a:r>
              <a:rPr lang="en-US" altLang="zh-CN" dirty="0"/>
              <a:t>”</a:t>
            </a:r>
            <a:r>
              <a:rPr lang="zh-CN" altLang="zh-CN" dirty="0"/>
              <a:t>，</a:t>
            </a:r>
            <a:r>
              <a:rPr lang="en-US" altLang="zh-CN" dirty="0"/>
              <a:t>“</a:t>
            </a:r>
            <a:r>
              <a:rPr lang="zh-CN" altLang="zh-CN" dirty="0"/>
              <a:t>被</a:t>
            </a:r>
            <a:r>
              <a:rPr lang="en-US" altLang="zh-CN" dirty="0" smtClean="0"/>
              <a:t>”</a:t>
            </a:r>
            <a:r>
              <a:rPr lang="zh-CN" altLang="en-US" dirty="0" smtClean="0"/>
              <a:t>等示例发现部分搜索没有结果。</a:t>
            </a:r>
            <a:endParaRPr lang="en-US" altLang="zh-CN" dirty="0" smtClean="0"/>
          </a:p>
          <a:p>
            <a:pPr marL="0" indent="0">
              <a:buNone/>
            </a:pPr>
            <a:endParaRPr lang="en-US" altLang="zh-CN" dirty="0"/>
          </a:p>
          <a:p>
            <a:pPr marL="0" indent="0">
              <a:buNone/>
            </a:pPr>
            <a:r>
              <a:rPr lang="zh-CN" altLang="en-US" dirty="0" smtClean="0"/>
              <a:t>使用</a:t>
            </a:r>
            <a:r>
              <a:rPr lang="en-US" altLang="zh-CN" dirty="0" err="1" smtClean="0"/>
              <a:t>ik_max_work</a:t>
            </a:r>
            <a:r>
              <a:rPr lang="zh-CN" altLang="en-US" dirty="0" smtClean="0"/>
              <a:t>分词搜索：由于分词的结果比较细，业务需要</a:t>
            </a:r>
            <a:r>
              <a:rPr lang="en-US" altLang="zh-CN" dirty="0" smtClean="0"/>
              <a:t>100%</a:t>
            </a:r>
            <a:r>
              <a:rPr lang="zh-CN" altLang="en-US" dirty="0" smtClean="0"/>
              <a:t>匹配才会召回会导致关键词变化就搜索不出结果</a:t>
            </a:r>
            <a:endParaRPr lang="en-US" altLang="zh-CN" dirty="0" smtClean="0"/>
          </a:p>
          <a:p>
            <a:pPr marL="0" indent="0">
              <a:buNone/>
            </a:pPr>
            <a:r>
              <a:rPr lang="zh-CN" altLang="en-US" dirty="0" smtClean="0"/>
              <a:t>使用</a:t>
            </a:r>
            <a:r>
              <a:rPr lang="en-US" altLang="zh-CN" dirty="0" err="1" smtClean="0"/>
              <a:t>ik_smart</a:t>
            </a:r>
            <a:r>
              <a:rPr lang="zh-CN" altLang="en-US" dirty="0" smtClean="0"/>
              <a:t>分词搜索召回的结果会更多，可以覆盖</a:t>
            </a:r>
            <a:r>
              <a:rPr lang="en-US" altLang="zh-CN" dirty="0" err="1" smtClean="0"/>
              <a:t>ik_max_work</a:t>
            </a:r>
            <a:r>
              <a:rPr lang="zh-CN" altLang="en-US" dirty="0" smtClean="0"/>
              <a:t>的全部结果，但是也会有搜索不到的情况比如“</a:t>
            </a:r>
            <a:r>
              <a:rPr lang="zh-CN" altLang="zh-CN" dirty="0" smtClean="0"/>
              <a:t>女外套</a:t>
            </a:r>
            <a:r>
              <a:rPr lang="zh-CN" altLang="en-US" dirty="0" smtClean="0"/>
              <a:t>”搜索不到女士外套。</a:t>
            </a:r>
            <a:endParaRPr lang="en-US" altLang="zh-CN" dirty="0" smtClean="0"/>
          </a:p>
          <a:p>
            <a:pPr marL="0" indent="0">
              <a:buNone/>
            </a:pPr>
            <a:endParaRPr lang="en-US" altLang="zh-CN" dirty="0"/>
          </a:p>
          <a:p>
            <a:pPr marL="0" indent="0">
              <a:buNone/>
            </a:pPr>
            <a:r>
              <a:rPr lang="zh-CN" altLang="en-US" dirty="0" smtClean="0">
                <a:solidFill>
                  <a:srgbClr val="FF0000"/>
                </a:solidFill>
              </a:rPr>
              <a:t>客户现在使用</a:t>
            </a:r>
            <a:r>
              <a:rPr lang="en-US" altLang="zh-CN" dirty="0" err="1" smtClean="0">
                <a:solidFill>
                  <a:srgbClr val="FF0000"/>
                </a:solidFill>
              </a:rPr>
              <a:t>ik_max_work</a:t>
            </a:r>
            <a:r>
              <a:rPr lang="en-US" altLang="zh-CN" dirty="0" smtClean="0">
                <a:solidFill>
                  <a:srgbClr val="FF0000"/>
                </a:solidFill>
              </a:rPr>
              <a:t>,  </a:t>
            </a:r>
            <a:r>
              <a:rPr lang="zh-CN" altLang="en-US" dirty="0" smtClean="0">
                <a:solidFill>
                  <a:srgbClr val="FF0000"/>
                </a:solidFill>
              </a:rPr>
              <a:t>推荐使用</a:t>
            </a:r>
            <a:r>
              <a:rPr lang="en-US" altLang="zh-CN" dirty="0" err="1" smtClean="0">
                <a:solidFill>
                  <a:srgbClr val="FF0000"/>
                </a:solidFill>
              </a:rPr>
              <a:t>ik_smart</a:t>
            </a:r>
            <a:endParaRPr lang="en-US" altLang="zh-CN" dirty="0">
              <a:solidFill>
                <a:srgbClr val="FF0000"/>
              </a:solidFill>
            </a:endParaRPr>
          </a:p>
          <a:p>
            <a:pPr marL="0" indent="0">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3371364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当前策略</a:t>
            </a:r>
            <a:endParaRPr lang="zh-CN" altLang="en-US" dirty="0"/>
          </a:p>
        </p:txBody>
      </p:sp>
      <p:sp>
        <p:nvSpPr>
          <p:cNvPr id="3" name="内容占位符 2"/>
          <p:cNvSpPr>
            <a:spLocks noGrp="1"/>
          </p:cNvSpPr>
          <p:nvPr>
            <p:ph idx="1"/>
          </p:nvPr>
        </p:nvSpPr>
        <p:spPr/>
        <p:txBody>
          <a:bodyPr/>
          <a:lstStyle/>
          <a:p>
            <a:r>
              <a:rPr lang="zh-CN" altLang="en-US" dirty="0" smtClean="0"/>
              <a:t>客户申请删除</a:t>
            </a:r>
            <a:r>
              <a:rPr lang="en-US" altLang="zh-CN" dirty="0" err="1" smtClean="0"/>
              <a:t>badcase</a:t>
            </a:r>
            <a:r>
              <a:rPr lang="zh-CN" altLang="en-US" dirty="0" smtClean="0"/>
              <a:t>中</a:t>
            </a:r>
            <a:r>
              <a:rPr lang="en-US" altLang="zh-CN" dirty="0" err="1" smtClean="0"/>
              <a:t>ik</a:t>
            </a:r>
            <a:r>
              <a:rPr lang="zh-CN" altLang="en-US" dirty="0" smtClean="0"/>
              <a:t>中的默认词库</a:t>
            </a:r>
            <a:endParaRPr lang="en-US" altLang="zh-CN" dirty="0" smtClean="0"/>
          </a:p>
          <a:p>
            <a:pPr marL="0" indent="0">
              <a:buNone/>
            </a:pPr>
            <a:r>
              <a:rPr lang="zh-CN" altLang="en-US" dirty="0" smtClean="0"/>
              <a:t>比如 </a:t>
            </a:r>
            <a:r>
              <a:rPr lang="en-US" altLang="zh-CN" dirty="0" smtClean="0"/>
              <a:t>“</a:t>
            </a:r>
            <a:r>
              <a:rPr lang="zh-CN" altLang="zh-CN" dirty="0"/>
              <a:t>子儿</a:t>
            </a:r>
            <a:r>
              <a:rPr lang="en-US" altLang="zh-CN" dirty="0"/>
              <a:t>”</a:t>
            </a:r>
            <a:r>
              <a:rPr lang="zh-CN" altLang="zh-CN" dirty="0"/>
              <a:t>，</a:t>
            </a:r>
            <a:r>
              <a:rPr lang="en-US" altLang="zh-CN" dirty="0"/>
              <a:t>“</a:t>
            </a:r>
            <a:r>
              <a:rPr lang="zh-CN" altLang="zh-CN" dirty="0"/>
              <a:t>子女</a:t>
            </a:r>
            <a:r>
              <a:rPr lang="en-US" altLang="zh-CN" dirty="0"/>
              <a:t>”</a:t>
            </a:r>
            <a:r>
              <a:rPr lang="zh-CN" altLang="zh-CN" dirty="0"/>
              <a:t>，</a:t>
            </a:r>
            <a:r>
              <a:rPr lang="en-US" altLang="zh-CN" dirty="0"/>
              <a:t>“</a:t>
            </a:r>
            <a:r>
              <a:rPr lang="zh-CN" altLang="zh-CN" dirty="0"/>
              <a:t>男外套</a:t>
            </a:r>
            <a:r>
              <a:rPr lang="en-US" altLang="zh-CN" dirty="0"/>
              <a:t>”</a:t>
            </a:r>
            <a:r>
              <a:rPr lang="zh-CN" altLang="zh-CN" dirty="0"/>
              <a:t>，</a:t>
            </a:r>
            <a:r>
              <a:rPr lang="en-US" altLang="zh-CN" dirty="0"/>
              <a:t>“</a:t>
            </a:r>
            <a:r>
              <a:rPr lang="zh-CN" altLang="zh-CN" dirty="0"/>
              <a:t>女运</a:t>
            </a:r>
            <a:r>
              <a:rPr lang="en-US" altLang="zh-CN" dirty="0"/>
              <a:t>”</a:t>
            </a:r>
            <a:r>
              <a:rPr lang="zh-CN" altLang="zh-CN" dirty="0"/>
              <a:t>，</a:t>
            </a:r>
            <a:r>
              <a:rPr lang="en-US" altLang="zh-CN" dirty="0"/>
              <a:t>“</a:t>
            </a:r>
            <a:r>
              <a:rPr lang="zh-CN" altLang="zh-CN" dirty="0"/>
              <a:t>女外套</a:t>
            </a:r>
            <a:r>
              <a:rPr lang="en-US" altLang="zh-CN" dirty="0"/>
              <a:t>”</a:t>
            </a:r>
            <a:r>
              <a:rPr lang="zh-CN" altLang="zh-CN" dirty="0"/>
              <a:t>，</a:t>
            </a:r>
            <a:r>
              <a:rPr lang="en-US" altLang="zh-CN" dirty="0"/>
              <a:t>“</a:t>
            </a:r>
            <a:r>
              <a:rPr lang="zh-CN" altLang="zh-CN" dirty="0"/>
              <a:t>被</a:t>
            </a:r>
            <a:r>
              <a:rPr lang="en-US" altLang="zh-CN" dirty="0" smtClean="0"/>
              <a:t>”</a:t>
            </a:r>
            <a:r>
              <a:rPr lang="zh-CN" altLang="en-US" dirty="0" smtClean="0"/>
              <a:t>等词。</a:t>
            </a:r>
            <a:endParaRPr lang="en-US" altLang="zh-CN" dirty="0" smtClean="0"/>
          </a:p>
          <a:p>
            <a:pPr marL="0" indent="0">
              <a:buNone/>
            </a:pPr>
            <a:endParaRPr lang="en-US" altLang="zh-CN" dirty="0"/>
          </a:p>
          <a:p>
            <a:pPr marL="0" indent="0">
              <a:buNone/>
            </a:pPr>
            <a:r>
              <a:rPr lang="zh-CN" altLang="en-US" dirty="0" smtClean="0"/>
              <a:t>无关词影响了分词结果。</a:t>
            </a:r>
            <a:endParaRPr lang="en-US" altLang="zh-CN" dirty="0"/>
          </a:p>
          <a:p>
            <a:pPr marL="0" indent="0">
              <a:buNone/>
            </a:pPr>
            <a:endParaRPr lang="zh-CN" altLang="en-US" dirty="0"/>
          </a:p>
        </p:txBody>
      </p:sp>
    </p:spTree>
    <p:extLst>
      <p:ext uri="{BB962C8B-B14F-4D97-AF65-F5344CB8AC3E}">
        <p14:creationId xmlns:p14="http://schemas.microsoft.com/office/powerpoint/2010/main" val="2939737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Ik</a:t>
            </a:r>
            <a:r>
              <a:rPr lang="zh-CN" altLang="en-US" dirty="0" smtClean="0"/>
              <a:t>分词流程分析</a:t>
            </a:r>
            <a:endParaRPr lang="zh-CN" altLang="en-US" dirty="0"/>
          </a:p>
        </p:txBody>
      </p:sp>
      <p:sp>
        <p:nvSpPr>
          <p:cNvPr id="4" name="矩形 3"/>
          <p:cNvSpPr/>
          <p:nvPr/>
        </p:nvSpPr>
        <p:spPr bwMode="auto">
          <a:xfrm>
            <a:off x="1979712" y="2420888"/>
            <a:ext cx="1152128" cy="57606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Arial" charset="0"/>
                <a:ea typeface="宋体" charset="-122"/>
              </a:rPr>
              <a:t>细粒度</a:t>
            </a:r>
          </a:p>
        </p:txBody>
      </p:sp>
      <p:cxnSp>
        <p:nvCxnSpPr>
          <p:cNvPr id="6" name="直接箭头连接符 5"/>
          <p:cNvCxnSpPr>
            <a:stCxn id="4" idx="3"/>
          </p:cNvCxnSpPr>
          <p:nvPr/>
        </p:nvCxnSpPr>
        <p:spPr bwMode="auto">
          <a:xfrm>
            <a:off x="3131840" y="2708920"/>
            <a:ext cx="115212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 name="矩形 6"/>
          <p:cNvSpPr/>
          <p:nvPr/>
        </p:nvSpPr>
        <p:spPr bwMode="auto">
          <a:xfrm>
            <a:off x="4355976" y="2420888"/>
            <a:ext cx="1224136" cy="57606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Arial" charset="0"/>
                <a:ea typeface="宋体" charset="-122"/>
              </a:rPr>
              <a:t>歧义消除</a:t>
            </a:r>
          </a:p>
        </p:txBody>
      </p:sp>
      <p:cxnSp>
        <p:nvCxnSpPr>
          <p:cNvPr id="9" name="直接箭头连接符 8"/>
          <p:cNvCxnSpPr>
            <a:stCxn id="7" idx="3"/>
          </p:cNvCxnSpPr>
          <p:nvPr/>
        </p:nvCxnSpPr>
        <p:spPr bwMode="auto">
          <a:xfrm>
            <a:off x="5580112" y="2708920"/>
            <a:ext cx="115212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直接箭头连接符 10"/>
          <p:cNvCxnSpPr>
            <a:endCxn id="4" idx="1"/>
          </p:cNvCxnSpPr>
          <p:nvPr/>
        </p:nvCxnSpPr>
        <p:spPr bwMode="auto">
          <a:xfrm>
            <a:off x="899592" y="2708920"/>
            <a:ext cx="1080120"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611560" y="2420888"/>
            <a:ext cx="646331" cy="369332"/>
          </a:xfrm>
          <a:prstGeom prst="rect">
            <a:avLst/>
          </a:prstGeom>
          <a:noFill/>
        </p:spPr>
        <p:txBody>
          <a:bodyPr wrap="none" rtlCol="0">
            <a:spAutoFit/>
          </a:bodyPr>
          <a:lstStyle/>
          <a:p>
            <a:r>
              <a:rPr lang="zh-CN" altLang="en-US" dirty="0" smtClean="0"/>
              <a:t>分词</a:t>
            </a:r>
            <a:endParaRPr lang="zh-CN" altLang="en-US" dirty="0"/>
          </a:p>
        </p:txBody>
      </p:sp>
      <p:sp>
        <p:nvSpPr>
          <p:cNvPr id="13" name="矩形 12"/>
          <p:cNvSpPr/>
          <p:nvPr/>
        </p:nvSpPr>
        <p:spPr>
          <a:xfrm>
            <a:off x="1838785" y="1907540"/>
            <a:ext cx="1433982" cy="369332"/>
          </a:xfrm>
          <a:prstGeom prst="rect">
            <a:avLst/>
          </a:prstGeom>
        </p:spPr>
        <p:txBody>
          <a:bodyPr wrap="none">
            <a:spAutoFit/>
          </a:bodyPr>
          <a:lstStyle/>
          <a:p>
            <a:r>
              <a:rPr lang="en-US" altLang="zh-CN" dirty="0" err="1"/>
              <a:t>ik_max_work</a:t>
            </a:r>
            <a:endParaRPr lang="zh-CN" altLang="en-US" dirty="0"/>
          </a:p>
        </p:txBody>
      </p:sp>
      <p:sp>
        <p:nvSpPr>
          <p:cNvPr id="14" name="矩形 13"/>
          <p:cNvSpPr/>
          <p:nvPr/>
        </p:nvSpPr>
        <p:spPr>
          <a:xfrm>
            <a:off x="4468548" y="1942887"/>
            <a:ext cx="998991" cy="369332"/>
          </a:xfrm>
          <a:prstGeom prst="rect">
            <a:avLst/>
          </a:prstGeom>
        </p:spPr>
        <p:txBody>
          <a:bodyPr wrap="none">
            <a:spAutoFit/>
          </a:bodyPr>
          <a:lstStyle/>
          <a:p>
            <a:pPr marL="0" indent="0">
              <a:buNone/>
            </a:pPr>
            <a:r>
              <a:rPr lang="en-US" altLang="zh-CN" dirty="0" err="1">
                <a:solidFill>
                  <a:srgbClr val="FF0000"/>
                </a:solidFill>
              </a:rPr>
              <a:t>ik_smart</a:t>
            </a:r>
            <a:endParaRPr lang="en-US" altLang="zh-CN" dirty="0">
              <a:solidFill>
                <a:srgbClr val="FF0000"/>
              </a:solidFill>
            </a:endParaRPr>
          </a:p>
        </p:txBody>
      </p:sp>
      <p:sp>
        <p:nvSpPr>
          <p:cNvPr id="15" name="文本框 14"/>
          <p:cNvSpPr txBox="1"/>
          <p:nvPr/>
        </p:nvSpPr>
        <p:spPr>
          <a:xfrm>
            <a:off x="1691680" y="3327152"/>
            <a:ext cx="1293055" cy="923330"/>
          </a:xfrm>
          <a:prstGeom prst="rect">
            <a:avLst/>
          </a:prstGeom>
          <a:noFill/>
        </p:spPr>
        <p:txBody>
          <a:bodyPr wrap="square" rtlCol="0">
            <a:spAutoFit/>
          </a:bodyPr>
          <a:lstStyle/>
          <a:p>
            <a:r>
              <a:rPr lang="zh-CN" altLang="en-US" dirty="0" smtClean="0"/>
              <a:t>迭代细粒度拆分算法</a:t>
            </a:r>
            <a:endParaRPr lang="zh-CN" altLang="en-US" dirty="0"/>
          </a:p>
        </p:txBody>
      </p:sp>
      <p:sp>
        <p:nvSpPr>
          <p:cNvPr id="16" name="文本框 15"/>
          <p:cNvSpPr txBox="1"/>
          <p:nvPr/>
        </p:nvSpPr>
        <p:spPr>
          <a:xfrm>
            <a:off x="4126115" y="3212966"/>
            <a:ext cx="1683855" cy="646331"/>
          </a:xfrm>
          <a:prstGeom prst="rect">
            <a:avLst/>
          </a:prstGeom>
          <a:noFill/>
        </p:spPr>
        <p:txBody>
          <a:bodyPr wrap="square" rtlCol="0">
            <a:spAutoFit/>
          </a:bodyPr>
          <a:lstStyle/>
          <a:p>
            <a:r>
              <a:rPr lang="zh-CN" altLang="en-US" dirty="0"/>
              <a:t>贪心算法获取局部最优解</a:t>
            </a:r>
          </a:p>
        </p:txBody>
      </p:sp>
      <p:sp>
        <p:nvSpPr>
          <p:cNvPr id="17" name="矩形 16"/>
          <p:cNvSpPr/>
          <p:nvPr/>
        </p:nvSpPr>
        <p:spPr>
          <a:xfrm>
            <a:off x="4126115" y="4075311"/>
            <a:ext cx="2912275" cy="1446550"/>
          </a:xfrm>
          <a:prstGeom prst="rect">
            <a:avLst/>
          </a:prstGeom>
        </p:spPr>
        <p:txBody>
          <a:bodyPr wrap="square">
            <a:spAutoFit/>
          </a:bodyPr>
          <a:lstStyle/>
          <a:p>
            <a:r>
              <a:rPr lang="en-US" altLang="zh-CN" sz="1100" dirty="0">
                <a:solidFill>
                  <a:srgbClr val="D19A66"/>
                </a:solidFill>
                <a:latin typeface="Source Code Pro"/>
              </a:rPr>
              <a:t>1</a:t>
            </a:r>
            <a:r>
              <a:rPr lang="zh-CN" altLang="en-US" sz="1100" dirty="0">
                <a:solidFill>
                  <a:srgbClr val="98C379"/>
                </a:solidFill>
                <a:latin typeface="Source Code Pro"/>
              </a:rPr>
              <a:t>、比较有效文本长度</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2</a:t>
            </a:r>
            <a:r>
              <a:rPr lang="zh-CN" altLang="en-US" sz="1100" dirty="0">
                <a:solidFill>
                  <a:srgbClr val="98C379"/>
                </a:solidFill>
                <a:latin typeface="Source Code Pro"/>
              </a:rPr>
              <a:t>、比较词元个数，越少越好</a:t>
            </a:r>
            <a:r>
              <a:rPr lang="zh-CN" altLang="en-US" sz="1100" dirty="0">
                <a:solidFill>
                  <a:srgbClr val="444444"/>
                </a:solidFill>
                <a:latin typeface="Source Code Pro"/>
              </a:rPr>
              <a:t> </a:t>
            </a:r>
          </a:p>
          <a:p>
            <a:r>
              <a:rPr lang="en-US" altLang="zh-CN" sz="1100" dirty="0">
                <a:solidFill>
                  <a:srgbClr val="D19A66"/>
                </a:solidFill>
                <a:latin typeface="Source Code Pro"/>
              </a:rPr>
              <a:t>3</a:t>
            </a:r>
            <a:r>
              <a:rPr lang="zh-CN" altLang="en-US" sz="1100" dirty="0">
                <a:solidFill>
                  <a:srgbClr val="98C379"/>
                </a:solidFill>
                <a:latin typeface="Source Code Pro"/>
              </a:rPr>
              <a:t>、路径跨度越大越好</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4</a:t>
            </a:r>
            <a:r>
              <a:rPr lang="zh-CN" altLang="en-US" sz="1100" dirty="0">
                <a:solidFill>
                  <a:srgbClr val="98C379"/>
                </a:solidFill>
                <a:latin typeface="Source Code Pro"/>
              </a:rPr>
              <a:t>、最后一个词元的位置越靠后约好（根据统计学结论，逆向切分概率高于正向切分，因此位置越靠后的优先）</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5</a:t>
            </a:r>
            <a:r>
              <a:rPr lang="zh-CN" altLang="en-US" sz="1100" dirty="0">
                <a:solidFill>
                  <a:srgbClr val="98C379"/>
                </a:solidFill>
                <a:latin typeface="Source Code Pro"/>
              </a:rPr>
              <a:t>、词长越平均越好</a:t>
            </a:r>
            <a:r>
              <a:rPr lang="zh-CN" altLang="en-US" sz="1100" dirty="0">
                <a:solidFill>
                  <a:srgbClr val="444444"/>
                </a:solidFill>
                <a:latin typeface="Source Code Pro"/>
              </a:rPr>
              <a:t> </a:t>
            </a:r>
          </a:p>
          <a:p>
            <a:r>
              <a:rPr lang="en-US" altLang="zh-CN" sz="1100" dirty="0">
                <a:solidFill>
                  <a:srgbClr val="D19A66"/>
                </a:solidFill>
                <a:latin typeface="Source Code Pro"/>
              </a:rPr>
              <a:t>6</a:t>
            </a:r>
            <a:r>
              <a:rPr lang="zh-CN" altLang="en-US" sz="1100" dirty="0">
                <a:solidFill>
                  <a:srgbClr val="98C379"/>
                </a:solidFill>
                <a:latin typeface="Source Code Pro"/>
              </a:rPr>
              <a:t>、词元位置权重比较</a:t>
            </a:r>
            <a:endParaRPr lang="zh-CN" altLang="en-US" sz="1100" b="0" i="0" dirty="0">
              <a:solidFill>
                <a:srgbClr val="444444"/>
              </a:solidFill>
              <a:effectLst/>
              <a:latin typeface="Source Code Pro"/>
            </a:endParaRPr>
          </a:p>
        </p:txBody>
      </p:sp>
      <p:sp>
        <p:nvSpPr>
          <p:cNvPr id="18" name="文本框 17"/>
          <p:cNvSpPr txBox="1"/>
          <p:nvPr/>
        </p:nvSpPr>
        <p:spPr>
          <a:xfrm>
            <a:off x="6829974" y="2524254"/>
            <a:ext cx="1107996" cy="369332"/>
          </a:xfrm>
          <a:prstGeom prst="rect">
            <a:avLst/>
          </a:prstGeom>
          <a:noFill/>
        </p:spPr>
        <p:txBody>
          <a:bodyPr wrap="none" rtlCol="0">
            <a:spAutoFit/>
          </a:bodyPr>
          <a:lstStyle/>
          <a:p>
            <a:r>
              <a:rPr lang="zh-CN" altLang="en-US" dirty="0" smtClean="0"/>
              <a:t>分词结束</a:t>
            </a:r>
            <a:endParaRPr lang="zh-CN" altLang="en-US" dirty="0"/>
          </a:p>
        </p:txBody>
      </p:sp>
    </p:spTree>
    <p:extLst>
      <p:ext uri="{BB962C8B-B14F-4D97-AF65-F5344CB8AC3E}">
        <p14:creationId xmlns:p14="http://schemas.microsoft.com/office/powerpoint/2010/main" val="2412737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客户诉求</a:t>
            </a:r>
            <a:endParaRPr lang="zh-CN" altLang="en-US" dirty="0"/>
          </a:p>
        </p:txBody>
      </p:sp>
      <p:sp>
        <p:nvSpPr>
          <p:cNvPr id="3" name="内容占位符 2"/>
          <p:cNvSpPr>
            <a:spLocks noGrp="1"/>
          </p:cNvSpPr>
          <p:nvPr>
            <p:ph idx="1"/>
          </p:nvPr>
        </p:nvSpPr>
        <p:spPr>
          <a:xfrm>
            <a:off x="611560" y="1268760"/>
            <a:ext cx="7632700" cy="4194175"/>
          </a:xfrm>
        </p:spPr>
        <p:txBody>
          <a:bodyPr/>
          <a:lstStyle/>
          <a:p>
            <a:r>
              <a:rPr lang="zh-CN" altLang="en-US" dirty="0" smtClean="0"/>
              <a:t>客户希望扩展</a:t>
            </a:r>
            <a:r>
              <a:rPr lang="en-US" altLang="zh-CN" dirty="0" err="1" smtClean="0"/>
              <a:t>ik</a:t>
            </a:r>
            <a:r>
              <a:rPr lang="zh-CN" altLang="en-US" dirty="0" smtClean="0"/>
              <a:t>的功能，支持业务全匹配的搜索策略。目前删除词库是通过用户测试手工发现，华为变更删除。</a:t>
            </a:r>
            <a:endParaRPr lang="en-US" altLang="zh-CN" dirty="0" smtClean="0"/>
          </a:p>
          <a:p>
            <a:endParaRPr lang="en-US" altLang="zh-CN" dirty="0"/>
          </a:p>
          <a:p>
            <a:pPr marL="0" indent="0">
              <a:buNone/>
            </a:pPr>
            <a:r>
              <a:rPr lang="zh-CN" altLang="en-US" dirty="0" smtClean="0"/>
              <a:t>具体实现可能的思路</a:t>
            </a:r>
            <a:endParaRPr lang="en-US" altLang="zh-CN" dirty="0" smtClean="0"/>
          </a:p>
          <a:p>
            <a:pPr marL="0" indent="0">
              <a:buNone/>
            </a:pPr>
            <a:r>
              <a:rPr lang="en-US" altLang="zh-CN" dirty="0" smtClean="0"/>
              <a:t>1</a:t>
            </a:r>
            <a:r>
              <a:rPr lang="zh-CN" altLang="en-US" dirty="0" smtClean="0"/>
              <a:t>、增加一种</a:t>
            </a:r>
            <a:r>
              <a:rPr lang="en-US" altLang="zh-CN" dirty="0" err="1" smtClean="0"/>
              <a:t>ik</a:t>
            </a:r>
            <a:r>
              <a:rPr lang="zh-CN" altLang="en-US" dirty="0" smtClean="0"/>
              <a:t>分词策略，比如</a:t>
            </a:r>
            <a:r>
              <a:rPr lang="en-US" altLang="zh-CN" dirty="0" err="1" smtClean="0"/>
              <a:t>ik_customer</a:t>
            </a:r>
            <a:r>
              <a:rPr lang="zh-CN" altLang="en-US" dirty="0" smtClean="0"/>
              <a:t>，</a:t>
            </a:r>
            <a:r>
              <a:rPr lang="zh-CN" altLang="en-US" dirty="0" smtClean="0"/>
              <a:t>支持用户可以干预歧义消除结果，比如</a:t>
            </a:r>
            <a:r>
              <a:rPr lang="en-US" altLang="zh-CN" dirty="0" err="1" smtClean="0"/>
              <a:t>ik</a:t>
            </a:r>
            <a:r>
              <a:rPr lang="zh-CN" altLang="en-US" dirty="0" smtClean="0"/>
              <a:t>支持词权重</a:t>
            </a:r>
            <a:r>
              <a:rPr lang="zh-CN" altLang="en-US" dirty="0" smtClean="0"/>
              <a:t>配置</a:t>
            </a:r>
            <a:endParaRPr lang="en-US" altLang="zh-CN" dirty="0" smtClean="0"/>
          </a:p>
          <a:p>
            <a:pPr marL="0" indent="0">
              <a:buNone/>
            </a:pPr>
            <a:r>
              <a:rPr lang="en-US" altLang="zh-CN" dirty="0" smtClean="0"/>
              <a:t>2</a:t>
            </a:r>
            <a:r>
              <a:rPr lang="zh-CN" altLang="en-US" dirty="0" smtClean="0"/>
              <a:t>、</a:t>
            </a:r>
            <a:r>
              <a:rPr lang="en-US" altLang="zh-CN" dirty="0" err="1" smtClean="0"/>
              <a:t>dynamic_main.dic</a:t>
            </a:r>
            <a:r>
              <a:rPr lang="en-US" altLang="zh-CN" dirty="0" smtClean="0"/>
              <a:t> </a:t>
            </a:r>
            <a:r>
              <a:rPr lang="zh-CN" altLang="en-US" dirty="0" smtClean="0"/>
              <a:t>词库中此默认权重是</a:t>
            </a:r>
            <a:r>
              <a:rPr lang="en-US" altLang="zh-CN" dirty="0" smtClean="0"/>
              <a:t>1</a:t>
            </a:r>
            <a:r>
              <a:rPr lang="zh-CN" altLang="en-US" dirty="0" smtClean="0"/>
              <a:t>，</a:t>
            </a:r>
            <a:r>
              <a:rPr lang="en-US" altLang="zh-CN" dirty="0" err="1" smtClean="0"/>
              <a:t>extra_main.dic</a:t>
            </a:r>
            <a:r>
              <a:rPr lang="zh-CN" altLang="en-US" dirty="0" smtClean="0"/>
              <a:t>和</a:t>
            </a:r>
            <a:r>
              <a:rPr lang="en-US" altLang="zh-CN" dirty="0" err="1" smtClean="0"/>
              <a:t>main.dic</a:t>
            </a:r>
            <a:r>
              <a:rPr lang="zh-CN" altLang="en-US" dirty="0" smtClean="0"/>
              <a:t>词权重默认是</a:t>
            </a:r>
            <a:r>
              <a:rPr lang="en-US" altLang="zh-CN" dirty="0" smtClean="0"/>
              <a:t>0</a:t>
            </a:r>
            <a:r>
              <a:rPr lang="zh-CN" altLang="en-US" dirty="0" smtClean="0"/>
              <a:t>，</a:t>
            </a:r>
            <a:r>
              <a:rPr lang="en-US" altLang="zh-CN" dirty="0"/>
              <a:t> </a:t>
            </a:r>
            <a:r>
              <a:rPr lang="en-US" altLang="zh-CN" dirty="0" err="1" smtClean="0"/>
              <a:t>ik_customer</a:t>
            </a:r>
            <a:r>
              <a:rPr lang="zh-CN" altLang="en-US" dirty="0" smtClean="0"/>
              <a:t>进行歧义消除的时候，对词权重进行相加，权重大的优先选择</a:t>
            </a:r>
            <a:endParaRPr lang="en-US" altLang="zh-CN" dirty="0" smtClean="0"/>
          </a:p>
          <a:p>
            <a:pPr marL="0" indent="0">
              <a:buNone/>
            </a:pPr>
            <a:r>
              <a:rPr lang="en-US" altLang="zh-CN" dirty="0" smtClean="0"/>
              <a:t>3</a:t>
            </a:r>
            <a:r>
              <a:rPr lang="zh-CN" altLang="en-US" dirty="0" smtClean="0"/>
              <a:t>、不影响 </a:t>
            </a:r>
            <a:r>
              <a:rPr lang="en-US" altLang="zh-CN" dirty="0" err="1" smtClean="0"/>
              <a:t>ik_smart</a:t>
            </a:r>
            <a:r>
              <a:rPr lang="en-US" altLang="zh-CN" dirty="0" smtClean="0"/>
              <a:t> </a:t>
            </a:r>
            <a:r>
              <a:rPr lang="zh-CN" altLang="en-US" dirty="0" smtClean="0"/>
              <a:t>和 </a:t>
            </a:r>
            <a:r>
              <a:rPr lang="en-US" altLang="zh-CN" dirty="0" err="1" smtClean="0"/>
              <a:t>ik_max_word</a:t>
            </a:r>
            <a:r>
              <a:rPr lang="en-US" altLang="zh-CN" dirty="0"/>
              <a: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7234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55650" y="325438"/>
            <a:ext cx="7632700" cy="871537"/>
          </a:xfrm>
        </p:spPr>
        <p:txBody>
          <a:bodyPr/>
          <a:lstStyle/>
          <a:p>
            <a:r>
              <a:rPr lang="en-US" altLang="zh-CN" dirty="0" err="1" smtClean="0"/>
              <a:t>Ik</a:t>
            </a:r>
            <a:r>
              <a:rPr lang="en-US" altLang="zh-CN" dirty="0" err="1" smtClean="0"/>
              <a:t>_customer</a:t>
            </a:r>
            <a:r>
              <a:rPr lang="zh-CN" altLang="en-US" dirty="0" smtClean="0"/>
              <a:t>分词</a:t>
            </a:r>
            <a:r>
              <a:rPr lang="zh-CN" altLang="en-US" dirty="0" smtClean="0"/>
              <a:t>流程分析</a:t>
            </a:r>
            <a:endParaRPr lang="zh-CN" altLang="en-US" dirty="0"/>
          </a:p>
        </p:txBody>
      </p:sp>
      <p:sp>
        <p:nvSpPr>
          <p:cNvPr id="5" name="矩形 4"/>
          <p:cNvSpPr/>
          <p:nvPr/>
        </p:nvSpPr>
        <p:spPr bwMode="auto">
          <a:xfrm>
            <a:off x="1688591" y="2420888"/>
            <a:ext cx="1152128" cy="57606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Arial" charset="0"/>
                <a:ea typeface="宋体" charset="-122"/>
              </a:rPr>
              <a:t>细粒度</a:t>
            </a:r>
          </a:p>
        </p:txBody>
      </p:sp>
      <p:cxnSp>
        <p:nvCxnSpPr>
          <p:cNvPr id="6" name="直接箭头连接符 5"/>
          <p:cNvCxnSpPr>
            <a:stCxn id="5" idx="3"/>
            <a:endCxn id="18" idx="1"/>
          </p:cNvCxnSpPr>
          <p:nvPr/>
        </p:nvCxnSpPr>
        <p:spPr bwMode="auto">
          <a:xfrm>
            <a:off x="2840719" y="2708920"/>
            <a:ext cx="480915"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 name="矩形 6"/>
          <p:cNvSpPr/>
          <p:nvPr/>
        </p:nvSpPr>
        <p:spPr bwMode="auto">
          <a:xfrm>
            <a:off x="5251516" y="2410255"/>
            <a:ext cx="1224136" cy="57606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Arial" charset="0"/>
                <a:ea typeface="宋体" charset="-122"/>
              </a:rPr>
              <a:t>歧义消除</a:t>
            </a:r>
          </a:p>
        </p:txBody>
      </p:sp>
      <p:cxnSp>
        <p:nvCxnSpPr>
          <p:cNvPr id="8" name="直接箭头连接符 7"/>
          <p:cNvCxnSpPr>
            <a:stCxn id="7" idx="3"/>
          </p:cNvCxnSpPr>
          <p:nvPr/>
        </p:nvCxnSpPr>
        <p:spPr bwMode="auto">
          <a:xfrm>
            <a:off x="6475652" y="2698287"/>
            <a:ext cx="115212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直接箭头连接符 8"/>
          <p:cNvCxnSpPr>
            <a:endCxn id="5" idx="1"/>
          </p:cNvCxnSpPr>
          <p:nvPr/>
        </p:nvCxnSpPr>
        <p:spPr bwMode="auto">
          <a:xfrm>
            <a:off x="608471" y="2708920"/>
            <a:ext cx="1080120"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20439" y="2420888"/>
            <a:ext cx="646331" cy="369332"/>
          </a:xfrm>
          <a:prstGeom prst="rect">
            <a:avLst/>
          </a:prstGeom>
          <a:noFill/>
        </p:spPr>
        <p:txBody>
          <a:bodyPr wrap="none" rtlCol="0">
            <a:spAutoFit/>
          </a:bodyPr>
          <a:lstStyle/>
          <a:p>
            <a:r>
              <a:rPr lang="zh-CN" altLang="en-US" dirty="0" smtClean="0"/>
              <a:t>分词</a:t>
            </a:r>
            <a:endParaRPr lang="zh-CN" altLang="en-US" dirty="0"/>
          </a:p>
        </p:txBody>
      </p:sp>
      <p:sp>
        <p:nvSpPr>
          <p:cNvPr id="11" name="矩形 10"/>
          <p:cNvSpPr/>
          <p:nvPr/>
        </p:nvSpPr>
        <p:spPr>
          <a:xfrm>
            <a:off x="1406737" y="1886456"/>
            <a:ext cx="1433982" cy="369332"/>
          </a:xfrm>
          <a:prstGeom prst="rect">
            <a:avLst/>
          </a:prstGeom>
        </p:spPr>
        <p:txBody>
          <a:bodyPr wrap="none">
            <a:spAutoFit/>
          </a:bodyPr>
          <a:lstStyle/>
          <a:p>
            <a:r>
              <a:rPr lang="en-US" altLang="zh-CN" dirty="0" err="1"/>
              <a:t>ik_max_work</a:t>
            </a:r>
            <a:endParaRPr lang="zh-CN" altLang="en-US" dirty="0"/>
          </a:p>
        </p:txBody>
      </p:sp>
      <p:sp>
        <p:nvSpPr>
          <p:cNvPr id="12" name="矩形 11"/>
          <p:cNvSpPr/>
          <p:nvPr/>
        </p:nvSpPr>
        <p:spPr>
          <a:xfrm>
            <a:off x="5364088" y="1932254"/>
            <a:ext cx="998991" cy="369332"/>
          </a:xfrm>
          <a:prstGeom prst="rect">
            <a:avLst/>
          </a:prstGeom>
        </p:spPr>
        <p:txBody>
          <a:bodyPr wrap="none">
            <a:spAutoFit/>
          </a:bodyPr>
          <a:lstStyle/>
          <a:p>
            <a:pPr marL="0" indent="0">
              <a:buNone/>
            </a:pPr>
            <a:r>
              <a:rPr lang="en-US" altLang="zh-CN" dirty="0" err="1">
                <a:solidFill>
                  <a:srgbClr val="FF0000"/>
                </a:solidFill>
              </a:rPr>
              <a:t>ik_smart</a:t>
            </a:r>
            <a:endParaRPr lang="en-US" altLang="zh-CN" dirty="0">
              <a:solidFill>
                <a:srgbClr val="FF0000"/>
              </a:solidFill>
            </a:endParaRPr>
          </a:p>
        </p:txBody>
      </p:sp>
      <p:sp>
        <p:nvSpPr>
          <p:cNvPr id="13" name="文本框 12"/>
          <p:cNvSpPr txBox="1"/>
          <p:nvPr/>
        </p:nvSpPr>
        <p:spPr>
          <a:xfrm>
            <a:off x="1406737" y="3162052"/>
            <a:ext cx="1293055" cy="923330"/>
          </a:xfrm>
          <a:prstGeom prst="rect">
            <a:avLst/>
          </a:prstGeom>
          <a:noFill/>
        </p:spPr>
        <p:txBody>
          <a:bodyPr wrap="square" rtlCol="0">
            <a:spAutoFit/>
          </a:bodyPr>
          <a:lstStyle/>
          <a:p>
            <a:r>
              <a:rPr lang="zh-CN" altLang="en-US" dirty="0" smtClean="0"/>
              <a:t>迭代细粒度拆分算法</a:t>
            </a:r>
            <a:endParaRPr lang="zh-CN" altLang="en-US" dirty="0"/>
          </a:p>
        </p:txBody>
      </p:sp>
      <p:sp>
        <p:nvSpPr>
          <p:cNvPr id="14" name="文本框 13"/>
          <p:cNvSpPr txBox="1"/>
          <p:nvPr/>
        </p:nvSpPr>
        <p:spPr>
          <a:xfrm>
            <a:off x="5021655" y="3177619"/>
            <a:ext cx="1683855" cy="646331"/>
          </a:xfrm>
          <a:prstGeom prst="rect">
            <a:avLst/>
          </a:prstGeom>
          <a:noFill/>
        </p:spPr>
        <p:txBody>
          <a:bodyPr wrap="square" rtlCol="0">
            <a:spAutoFit/>
          </a:bodyPr>
          <a:lstStyle/>
          <a:p>
            <a:r>
              <a:rPr lang="zh-CN" altLang="en-US" dirty="0"/>
              <a:t>贪心算法获取局部最优解</a:t>
            </a:r>
          </a:p>
        </p:txBody>
      </p:sp>
      <p:sp>
        <p:nvSpPr>
          <p:cNvPr id="15" name="矩形 14"/>
          <p:cNvSpPr/>
          <p:nvPr/>
        </p:nvSpPr>
        <p:spPr>
          <a:xfrm>
            <a:off x="5021655" y="4039964"/>
            <a:ext cx="2912275" cy="1446550"/>
          </a:xfrm>
          <a:prstGeom prst="rect">
            <a:avLst/>
          </a:prstGeom>
        </p:spPr>
        <p:txBody>
          <a:bodyPr wrap="square">
            <a:spAutoFit/>
          </a:bodyPr>
          <a:lstStyle/>
          <a:p>
            <a:r>
              <a:rPr lang="en-US" altLang="zh-CN" sz="1100" dirty="0">
                <a:solidFill>
                  <a:srgbClr val="D19A66"/>
                </a:solidFill>
                <a:latin typeface="Source Code Pro"/>
              </a:rPr>
              <a:t>1</a:t>
            </a:r>
            <a:r>
              <a:rPr lang="zh-CN" altLang="en-US" sz="1100" dirty="0">
                <a:solidFill>
                  <a:srgbClr val="98C379"/>
                </a:solidFill>
                <a:latin typeface="Source Code Pro"/>
              </a:rPr>
              <a:t>、比较有效文本长度</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2</a:t>
            </a:r>
            <a:r>
              <a:rPr lang="zh-CN" altLang="en-US" sz="1100" dirty="0">
                <a:solidFill>
                  <a:srgbClr val="98C379"/>
                </a:solidFill>
                <a:latin typeface="Source Code Pro"/>
              </a:rPr>
              <a:t>、比较词元个数，越少越好</a:t>
            </a:r>
            <a:r>
              <a:rPr lang="zh-CN" altLang="en-US" sz="1100" dirty="0">
                <a:solidFill>
                  <a:srgbClr val="444444"/>
                </a:solidFill>
                <a:latin typeface="Source Code Pro"/>
              </a:rPr>
              <a:t> </a:t>
            </a:r>
          </a:p>
          <a:p>
            <a:r>
              <a:rPr lang="en-US" altLang="zh-CN" sz="1100" dirty="0">
                <a:solidFill>
                  <a:srgbClr val="D19A66"/>
                </a:solidFill>
                <a:latin typeface="Source Code Pro"/>
              </a:rPr>
              <a:t>3</a:t>
            </a:r>
            <a:r>
              <a:rPr lang="zh-CN" altLang="en-US" sz="1100" dirty="0">
                <a:solidFill>
                  <a:srgbClr val="98C379"/>
                </a:solidFill>
                <a:latin typeface="Source Code Pro"/>
              </a:rPr>
              <a:t>、路径跨度越大越好</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4</a:t>
            </a:r>
            <a:r>
              <a:rPr lang="zh-CN" altLang="en-US" sz="1100" dirty="0">
                <a:solidFill>
                  <a:srgbClr val="98C379"/>
                </a:solidFill>
                <a:latin typeface="Source Code Pro"/>
              </a:rPr>
              <a:t>、最后一个词元的位置越靠后约好（根据统计学结论，逆向切分概率高于正向切分，因此位置越靠后的优先）</a:t>
            </a:r>
            <a:r>
              <a:rPr lang="zh-CN" altLang="en-US" sz="1100" dirty="0">
                <a:solidFill>
                  <a:srgbClr val="444444"/>
                </a:solidFill>
                <a:latin typeface="Source Code Pro"/>
              </a:rPr>
              <a:t> </a:t>
            </a:r>
            <a:endParaRPr lang="en-US" altLang="zh-CN" sz="1100" dirty="0" smtClean="0">
              <a:solidFill>
                <a:srgbClr val="444444"/>
              </a:solidFill>
              <a:latin typeface="Source Code Pro"/>
            </a:endParaRPr>
          </a:p>
          <a:p>
            <a:r>
              <a:rPr lang="en-US" altLang="zh-CN" sz="1100" dirty="0" smtClean="0">
                <a:solidFill>
                  <a:srgbClr val="D19A66"/>
                </a:solidFill>
                <a:latin typeface="Source Code Pro"/>
              </a:rPr>
              <a:t>5</a:t>
            </a:r>
            <a:r>
              <a:rPr lang="zh-CN" altLang="en-US" sz="1100" dirty="0">
                <a:solidFill>
                  <a:srgbClr val="98C379"/>
                </a:solidFill>
                <a:latin typeface="Source Code Pro"/>
              </a:rPr>
              <a:t>、词长越平均越好</a:t>
            </a:r>
            <a:r>
              <a:rPr lang="zh-CN" altLang="en-US" sz="1100" dirty="0">
                <a:solidFill>
                  <a:srgbClr val="444444"/>
                </a:solidFill>
                <a:latin typeface="Source Code Pro"/>
              </a:rPr>
              <a:t> </a:t>
            </a:r>
          </a:p>
          <a:p>
            <a:r>
              <a:rPr lang="en-US" altLang="zh-CN" sz="1100" dirty="0">
                <a:solidFill>
                  <a:srgbClr val="D19A66"/>
                </a:solidFill>
                <a:latin typeface="Source Code Pro"/>
              </a:rPr>
              <a:t>6</a:t>
            </a:r>
            <a:r>
              <a:rPr lang="zh-CN" altLang="en-US" sz="1100" dirty="0">
                <a:solidFill>
                  <a:srgbClr val="98C379"/>
                </a:solidFill>
                <a:latin typeface="Source Code Pro"/>
              </a:rPr>
              <a:t>、词元位置权重比较</a:t>
            </a:r>
            <a:endParaRPr lang="zh-CN" altLang="en-US" sz="1100" b="0" i="0" dirty="0">
              <a:solidFill>
                <a:srgbClr val="444444"/>
              </a:solidFill>
              <a:effectLst/>
              <a:latin typeface="Source Code Pro"/>
            </a:endParaRPr>
          </a:p>
        </p:txBody>
      </p:sp>
      <p:sp>
        <p:nvSpPr>
          <p:cNvPr id="16" name="文本框 15"/>
          <p:cNvSpPr txBox="1"/>
          <p:nvPr/>
        </p:nvSpPr>
        <p:spPr>
          <a:xfrm>
            <a:off x="7725514" y="2513621"/>
            <a:ext cx="1107996" cy="369332"/>
          </a:xfrm>
          <a:prstGeom prst="rect">
            <a:avLst/>
          </a:prstGeom>
          <a:noFill/>
        </p:spPr>
        <p:txBody>
          <a:bodyPr wrap="none" rtlCol="0">
            <a:spAutoFit/>
          </a:bodyPr>
          <a:lstStyle/>
          <a:p>
            <a:r>
              <a:rPr lang="zh-CN" altLang="en-US" dirty="0" smtClean="0"/>
              <a:t>分词结束</a:t>
            </a:r>
            <a:endParaRPr lang="zh-CN" altLang="en-US" dirty="0"/>
          </a:p>
        </p:txBody>
      </p:sp>
      <p:sp>
        <p:nvSpPr>
          <p:cNvPr id="18" name="矩形 17"/>
          <p:cNvSpPr/>
          <p:nvPr/>
        </p:nvSpPr>
        <p:spPr bwMode="auto">
          <a:xfrm>
            <a:off x="3321634" y="2420888"/>
            <a:ext cx="1152128" cy="57606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latin typeface="Arial" charset="0"/>
                <a:ea typeface="宋体" charset="-122"/>
              </a:rPr>
              <a:t>词库权重</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20" name="直接箭头连接符 19"/>
          <p:cNvCxnSpPr>
            <a:stCxn id="18" idx="3"/>
            <a:endCxn id="7" idx="1"/>
          </p:cNvCxnSpPr>
          <p:nvPr/>
        </p:nvCxnSpPr>
        <p:spPr bwMode="auto">
          <a:xfrm flipV="1">
            <a:off x="4473762" y="2698287"/>
            <a:ext cx="777754" cy="1063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矩形 21"/>
          <p:cNvSpPr/>
          <p:nvPr/>
        </p:nvSpPr>
        <p:spPr>
          <a:xfrm>
            <a:off x="3227482" y="1903902"/>
            <a:ext cx="1340432" cy="369332"/>
          </a:xfrm>
          <a:prstGeom prst="rect">
            <a:avLst/>
          </a:prstGeom>
        </p:spPr>
        <p:txBody>
          <a:bodyPr wrap="none">
            <a:spAutoFit/>
          </a:bodyPr>
          <a:lstStyle/>
          <a:p>
            <a:pPr marL="0" indent="0">
              <a:buNone/>
            </a:pPr>
            <a:r>
              <a:rPr lang="en-US" altLang="zh-CN" dirty="0" err="1" smtClean="0">
                <a:solidFill>
                  <a:srgbClr val="FF0000"/>
                </a:solidFill>
              </a:rPr>
              <a:t>ik_customer</a:t>
            </a:r>
            <a:endParaRPr lang="en-US" altLang="zh-CN" dirty="0">
              <a:solidFill>
                <a:srgbClr val="FF0000"/>
              </a:solidFill>
            </a:endParaRPr>
          </a:p>
        </p:txBody>
      </p:sp>
      <p:sp>
        <p:nvSpPr>
          <p:cNvPr id="23" name="文本框 22"/>
          <p:cNvSpPr txBox="1"/>
          <p:nvPr/>
        </p:nvSpPr>
        <p:spPr>
          <a:xfrm>
            <a:off x="3143817" y="3274351"/>
            <a:ext cx="1458218" cy="738664"/>
          </a:xfrm>
          <a:prstGeom prst="rect">
            <a:avLst/>
          </a:prstGeom>
          <a:noFill/>
        </p:spPr>
        <p:txBody>
          <a:bodyPr wrap="square" rtlCol="0">
            <a:spAutoFit/>
          </a:bodyPr>
          <a:lstStyle/>
          <a:p>
            <a:r>
              <a:rPr lang="en-US" altLang="zh-CN" sz="1400" dirty="0" err="1" smtClean="0"/>
              <a:t>dynamic_main</a:t>
            </a:r>
            <a:r>
              <a:rPr lang="en-US" altLang="zh-CN" sz="1400" dirty="0" smtClean="0"/>
              <a:t> </a:t>
            </a:r>
            <a:r>
              <a:rPr lang="zh-CN" altLang="en-US" sz="1400" dirty="0" smtClean="0"/>
              <a:t>和 </a:t>
            </a:r>
            <a:r>
              <a:rPr lang="en-US" altLang="zh-CN" sz="1400" dirty="0" smtClean="0"/>
              <a:t>main </a:t>
            </a:r>
            <a:r>
              <a:rPr lang="zh-CN" altLang="en-US" sz="1400" dirty="0" smtClean="0"/>
              <a:t>词库中</a:t>
            </a:r>
            <a:r>
              <a:rPr lang="en-US" altLang="zh-CN" sz="1400" dirty="0" smtClean="0"/>
              <a:t> </a:t>
            </a:r>
            <a:r>
              <a:rPr lang="zh-CN" altLang="en-US" sz="1400" dirty="0" smtClean="0"/>
              <a:t>词占比区分</a:t>
            </a:r>
            <a:endParaRPr lang="zh-CN" altLang="en-US" sz="1400" dirty="0"/>
          </a:p>
        </p:txBody>
      </p:sp>
      <p:sp>
        <p:nvSpPr>
          <p:cNvPr id="24" name="文本框 23"/>
          <p:cNvSpPr txBox="1"/>
          <p:nvPr/>
        </p:nvSpPr>
        <p:spPr>
          <a:xfrm>
            <a:off x="4662066" y="2282788"/>
            <a:ext cx="359589" cy="830997"/>
          </a:xfrm>
          <a:prstGeom prst="rect">
            <a:avLst/>
          </a:prstGeom>
          <a:noFill/>
        </p:spPr>
        <p:txBody>
          <a:bodyPr wrap="square" rtlCol="0">
            <a:spAutoFit/>
          </a:bodyPr>
          <a:lstStyle/>
          <a:p>
            <a:r>
              <a:rPr lang="zh-CN" altLang="en-US" sz="1200" dirty="0" smtClean="0"/>
              <a:t>占比</a:t>
            </a:r>
            <a:endParaRPr lang="en-US" altLang="zh-CN" sz="1200" dirty="0" smtClean="0"/>
          </a:p>
          <a:p>
            <a:r>
              <a:rPr lang="zh-CN" altLang="en-US" sz="1200" dirty="0" smtClean="0"/>
              <a:t>相等</a:t>
            </a:r>
            <a:endParaRPr lang="zh-CN" altLang="en-US" sz="1200" dirty="0"/>
          </a:p>
        </p:txBody>
      </p:sp>
    </p:spTree>
    <p:extLst>
      <p:ext uri="{BB962C8B-B14F-4D97-AF65-F5344CB8AC3E}">
        <p14:creationId xmlns:p14="http://schemas.microsoft.com/office/powerpoint/2010/main" val="2359616465"/>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172</TotalTime>
  <Words>607</Words>
  <Application>Microsoft Office PowerPoint</Application>
  <PresentationFormat>全屏显示(4:3)</PresentationFormat>
  <Paragraphs>74</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10</vt:i4>
      </vt:variant>
    </vt:vector>
  </HeadingPairs>
  <TitlesOfParts>
    <vt:vector size="31" baseType="lpstr">
      <vt:lpstr>FrutigerNext LT Bold</vt:lpstr>
      <vt:lpstr>FrutigerNext LT Medium</vt:lpstr>
      <vt:lpstr>FrutigerNext LT Regular</vt:lpstr>
      <vt:lpstr>MS PGothic</vt:lpstr>
      <vt:lpstr>MS PGothic</vt:lpstr>
      <vt:lpstr>Source Code Pro</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爱库存IK词库分词诉求</vt:lpstr>
      <vt:lpstr>PowerPoint 演示文稿</vt:lpstr>
      <vt:lpstr>背景分析</vt:lpstr>
      <vt:lpstr>Badcase 示例</vt:lpstr>
      <vt:lpstr>类似用例</vt:lpstr>
      <vt:lpstr>当前策略</vt:lpstr>
      <vt:lpstr>Ik分词流程分析</vt:lpstr>
      <vt:lpstr>客户诉求</vt:lpstr>
      <vt:lpstr>Ik_customer分词流程分析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爱库存IK词库分词诉求</dc:title>
  <dc:creator>Liuxi (Xi)</dc:creator>
  <cp:lastModifiedBy>Liuxi (Xi)</cp:lastModifiedBy>
  <cp:revision>32</cp:revision>
  <dcterms:created xsi:type="dcterms:W3CDTF">2011-12-01T07:18:24Z</dcterms:created>
  <dcterms:modified xsi:type="dcterms:W3CDTF">2021-05-24T03:30:49Z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(3)9L2+QcemFOyeZHpodODLn39+ct0jIch/haGQALwqGsuw/Dcuuo+9fbZQfLppUnpGNYdpVmie
0QaD7oEiLwUvOeMrSJ2sRGIsXOxgA3CSEeA/QbTgXnfx/QD8u+0delvcWLmRehB9M3eINOWC
3Y8vCqb+0OYiI4VR9rwKz2fPg4XXqQI/JgNzU3bSQdyBvnoFiiQllZQ4h0U4AoQX7WznUcfd
d+SPi7r+C0iadI0AhW</vt:lpwstr>
  </property>
  <property fmtid="{D5CDD505-2E9C-101B-9397-08002B2CF9AE}" pid="7" name="_2015_ms_pID_7253431">
    <vt:lpwstr>hbs5lJ2Z4N2cR0KkF5AQFw/y0tHjAP5uzGG1mmnSygGXvZwWk31Ewk
+agsbUspDGOVu8w5TENPWfnAA/OTzCXtNS/dQGkr1Nn44QQ3gWk+Bwm0hEmALjAqPEoy3R90
XW6wj6V1B2QiGm2PlRLhuQAJyX4EKu95B16rMrZtLGOisV361aRLs0nj7v/cyycjZ0TyjaF2
Dd1Gu3TNuZKSNQclYP3aPnWX62rz+S77spcV</vt:lpwstr>
  </property>
  <property fmtid="{D5CDD505-2E9C-101B-9397-08002B2CF9AE}" pid="8" name="_2015_ms_pID_7253432">
    <vt:lpwstr>zpeShqPeXX8NSpgKW5Bv7A8=</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1621821696</vt:lpwstr>
  </property>
</Properties>
</file>