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471" r:id="rId3"/>
    <p:sldId id="573" r:id="rId4"/>
    <p:sldId id="528" r:id="rId5"/>
    <p:sldId id="529" r:id="rId6"/>
    <p:sldId id="531" r:id="rId7"/>
    <p:sldId id="530" r:id="rId8"/>
    <p:sldId id="574" r:id="rId9"/>
    <p:sldId id="577" r:id="rId10"/>
    <p:sldId id="532" r:id="rId11"/>
    <p:sldId id="533" r:id="rId12"/>
    <p:sldId id="534" r:id="rId13"/>
    <p:sldId id="579" r:id="rId14"/>
    <p:sldId id="535" r:id="rId15"/>
    <p:sldId id="536" r:id="rId16"/>
    <p:sldId id="537" r:id="rId17"/>
    <p:sldId id="538" r:id="rId18"/>
    <p:sldId id="539" r:id="rId19"/>
    <p:sldId id="540" r:id="rId20"/>
    <p:sldId id="575" r:id="rId21"/>
    <p:sldId id="580" r:id="rId22"/>
    <p:sldId id="541" r:id="rId23"/>
    <p:sldId id="542" r:id="rId24"/>
    <p:sldId id="543" r:id="rId25"/>
    <p:sldId id="544" r:id="rId26"/>
    <p:sldId id="546" r:id="rId27"/>
    <p:sldId id="547" r:id="rId28"/>
    <p:sldId id="581" r:id="rId29"/>
    <p:sldId id="548" r:id="rId30"/>
    <p:sldId id="576" r:id="rId31"/>
    <p:sldId id="549" r:id="rId32"/>
    <p:sldId id="550" r:id="rId33"/>
    <p:sldId id="551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82" r:id="rId46"/>
    <p:sldId id="564" r:id="rId47"/>
    <p:sldId id="565" r:id="rId48"/>
    <p:sldId id="566" r:id="rId49"/>
    <p:sldId id="583" r:id="rId50"/>
    <p:sldId id="567" r:id="rId51"/>
    <p:sldId id="569" r:id="rId52"/>
    <p:sldId id="584" r:id="rId53"/>
    <p:sldId id="570" r:id="rId54"/>
    <p:sldId id="571" r:id="rId55"/>
    <p:sldId id="572" r:id="rId56"/>
    <p:sldId id="385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213" autoAdjust="0"/>
  </p:normalViewPr>
  <p:slideViewPr>
    <p:cSldViewPr>
      <p:cViewPr>
        <p:scale>
          <a:sx n="100" d="100"/>
          <a:sy n="100" d="100"/>
        </p:scale>
        <p:origin x="-2136" y="-21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16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09. </a:t>
            </a:r>
            <a:r>
              <a:rPr lang="ko-KR" altLang="en-US" sz="32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200" b="1" dirty="0">
                <a:solidFill>
                  <a:schemeClr val="bg1"/>
                </a:solidFill>
              </a:rPr>
              <a:t> 스타일 코드 </a:t>
            </a:r>
            <a:r>
              <a:rPr lang="en-US" altLang="ko-KR" sz="3200" b="1" dirty="0">
                <a:solidFill>
                  <a:schemeClr val="bg1"/>
                </a:solidFill>
              </a:rPr>
              <a:t>II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map(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map(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연속 데이터를 저장하는 </a:t>
            </a:r>
            <a:r>
              <a:rPr lang="ko-KR" altLang="en-US" sz="1400" b="0" dirty="0" err="1"/>
              <a:t>시쿼스형에서</a:t>
            </a:r>
            <a:r>
              <a:rPr lang="ko-KR" altLang="en-US" sz="1400" b="0" dirty="0"/>
              <a:t> 요소마다 같은 기능을 적용할 때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리스트나 </a:t>
            </a:r>
            <a:r>
              <a:rPr lang="ko-KR" altLang="en-US" sz="1400" b="0" dirty="0" err="1"/>
              <a:t>튜플처럼</a:t>
            </a:r>
            <a:r>
              <a:rPr lang="ko-KR" altLang="en-US" sz="1400" b="0" dirty="0"/>
              <a:t> 요소가 있는 시퀀스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사용된다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코드에서는 먼저 </a:t>
            </a:r>
            <a:r>
              <a:rPr lang="en-US" altLang="ko-KR" sz="1400" b="0" dirty="0"/>
              <a:t>ex</a:t>
            </a:r>
            <a:r>
              <a:rPr lang="ko-KR" altLang="en-US" sz="1400" b="0" dirty="0"/>
              <a:t>라는 이름의 리스트를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입력된 값을 제곱하는 람다 함수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생성하였다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‘</a:t>
            </a:r>
            <a:r>
              <a:rPr lang="en-US" altLang="ko-KR" sz="1400" b="0" dirty="0"/>
              <a:t>map(</a:t>
            </a:r>
            <a:r>
              <a:rPr lang="ko-KR" altLang="en-US" sz="1400" b="0" dirty="0"/>
              <a:t>함수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 데이터</a:t>
            </a:r>
            <a:r>
              <a:rPr lang="en-US" altLang="ko-KR" sz="1400" b="0" dirty="0"/>
              <a:t>)’</a:t>
            </a:r>
            <a:r>
              <a:rPr lang="ko-KR" altLang="en-US" sz="1400" b="0" dirty="0"/>
              <a:t>의 구조에서 </a:t>
            </a:r>
            <a:r>
              <a:rPr lang="en-US" altLang="ko-KR" sz="1400" b="0" dirty="0"/>
              <a:t>map(f, ex) </a:t>
            </a:r>
            <a:r>
              <a:rPr lang="ko-KR" altLang="en-US" sz="1400" b="0" dirty="0"/>
              <a:t>코드를 실행한다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이는 </a:t>
            </a:r>
            <a:r>
              <a:rPr lang="ko-KR" altLang="en-US" sz="1400" b="0" dirty="0"/>
              <a:t>‘해당 코드로 함수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ex</a:t>
            </a:r>
            <a:r>
              <a:rPr lang="ko-KR" altLang="en-US" sz="1400" b="0" dirty="0"/>
              <a:t>의 각 요소에 </a:t>
            </a:r>
            <a:r>
              <a:rPr lang="ko-KR" altLang="en-US" sz="1400" b="0" dirty="0" err="1" smtClean="0"/>
              <a:t>맵핑</a:t>
            </a:r>
            <a:r>
              <a:rPr lang="en-US" altLang="ko-KR" sz="1400" b="0" dirty="0" smtClean="0"/>
              <a:t>(mapping)</a:t>
            </a:r>
            <a:r>
              <a:rPr lang="ko-KR" altLang="en-US" sz="1400" b="0" dirty="0" smtClean="0"/>
              <a:t>하라</a:t>
            </a:r>
            <a:r>
              <a:rPr lang="ko-KR" altLang="en-US" sz="1400" b="0" dirty="0"/>
              <a:t>’는 뜻이다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46149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map(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위 코드는 </a:t>
            </a:r>
            <a:r>
              <a:rPr lang="ko-KR" altLang="en-US" sz="1400" b="0" dirty="0"/>
              <a:t>실제로 </a:t>
            </a:r>
            <a:r>
              <a:rPr lang="ko-KR" altLang="en-US" sz="1400" b="0" dirty="0" smtClean="0"/>
              <a:t>다음과 </a:t>
            </a:r>
            <a:r>
              <a:rPr lang="ko-KR" altLang="en-US" sz="1400" b="0" dirty="0"/>
              <a:t>같이 실행된다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15344"/>
            <a:ext cx="4909091" cy="203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0912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[map( )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함수의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63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제너레이터의</a:t>
            </a:r>
            <a:r>
              <a:rPr lang="ko-KR" altLang="en-US" sz="2000" dirty="0">
                <a:solidFill>
                  <a:srgbClr val="F79433"/>
                </a:solidFill>
              </a:rPr>
              <a:t> 사용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한 가지 주의할 점은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2.x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3.x</a:t>
            </a:r>
            <a:r>
              <a:rPr lang="ko-KR" altLang="en-US" sz="1400" b="0" dirty="0"/>
              <a:t>에서의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 코드가 약간 다르다는 점이다</a:t>
            </a:r>
            <a:r>
              <a:rPr lang="en-US" altLang="ko-KR" sz="1400" b="0" dirty="0" smtClean="0"/>
              <a:t>.  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2.x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map(f, ex)</a:t>
            </a:r>
            <a:r>
              <a:rPr lang="ko-KR" altLang="en-US" sz="1400" b="0" dirty="0"/>
              <a:t>라고만 입력해도 리스트로 반환하지만</a:t>
            </a:r>
            <a:r>
              <a:rPr lang="en-US" altLang="ko-KR" sz="1400" b="0" dirty="0"/>
              <a:t>, 3.x</a:t>
            </a:r>
            <a:r>
              <a:rPr lang="ko-KR" altLang="en-US" sz="1400" b="0" dirty="0"/>
              <a:t>에서는 </a:t>
            </a:r>
            <a:r>
              <a:rPr lang="ko-KR" altLang="en-US" sz="1400" b="0" dirty="0" smtClean="0"/>
              <a:t>반드시</a:t>
            </a:r>
            <a:r>
              <a:rPr lang="en-US" altLang="ko-KR" sz="1400" b="0" dirty="0" smtClean="0"/>
              <a:t>list(map(f</a:t>
            </a:r>
            <a:r>
              <a:rPr lang="en-US" altLang="ko-KR" sz="1400" b="0" dirty="0"/>
              <a:t>, ex))</a:t>
            </a:r>
            <a:r>
              <a:rPr lang="ko-KR" altLang="en-US" sz="1400" b="0" dirty="0"/>
              <a:t>처럼 </a:t>
            </a:r>
            <a:r>
              <a:rPr lang="en-US" altLang="ko-KR" sz="1400" b="0" dirty="0"/>
              <a:t>list</a:t>
            </a:r>
            <a:r>
              <a:rPr lang="ko-KR" altLang="en-US" sz="1400" b="0" dirty="0"/>
              <a:t>를 붙여야 리스트로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이것은 </a:t>
            </a:r>
            <a:r>
              <a:rPr lang="ko-KR" altLang="en-US" sz="1400" b="0" dirty="0" err="1" smtClean="0"/>
              <a:t>제너레이터</a:t>
            </a:r>
            <a:r>
              <a:rPr lang="en-US" altLang="ko-KR" sz="1400" b="0" dirty="0" smtClean="0"/>
              <a:t>(generator)</a:t>
            </a:r>
            <a:r>
              <a:rPr lang="ko-KR" altLang="en-US" sz="1400" b="0" dirty="0" smtClean="0"/>
              <a:t>라는 개념이 </a:t>
            </a:r>
            <a:r>
              <a:rPr lang="ko-KR" altLang="en-US" sz="1400" b="0" dirty="0"/>
              <a:t>강화되면서 생긴 추가 코드이다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제너레이터</a:t>
            </a:r>
            <a:r>
              <a:rPr lang="en-US" altLang="ko-KR" sz="1400" b="0" dirty="0" smtClean="0"/>
              <a:t>(generator)</a:t>
            </a:r>
            <a:r>
              <a:rPr lang="ko-KR" altLang="en-US" sz="1400" b="0" dirty="0" smtClean="0"/>
              <a:t>는 시퀀스 </a:t>
            </a:r>
            <a:r>
              <a:rPr lang="ko-KR" altLang="en-US" sz="1400" b="0" dirty="0" err="1" smtClean="0"/>
              <a:t>자료형의</a:t>
            </a:r>
            <a:r>
              <a:rPr lang="ko-KR" altLang="en-US" sz="1400" b="0" dirty="0" smtClean="0"/>
              <a:t> 데이터를 처리할 때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실행 시점의 값을 생성하여 효율적으로 메모리를 관리할 수 있다는 장점이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5697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제너레이터의</a:t>
            </a:r>
            <a:r>
              <a:rPr lang="ko-KR" altLang="en-US" sz="2000" dirty="0">
                <a:solidFill>
                  <a:srgbClr val="F79433"/>
                </a:solidFill>
              </a:rPr>
              <a:t> 사용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8199"/>
            <a:ext cx="7200000" cy="30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</a:t>
            </a:r>
            <a:r>
              <a:rPr lang="en-US" altLang="ko-KR" sz="1400" b="0" dirty="0"/>
              <a:t>list</a:t>
            </a:r>
            <a:r>
              <a:rPr lang="ko-KR" altLang="en-US" sz="1400" b="0" dirty="0"/>
              <a:t>를 붙이지 않는다면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코드처럼 </a:t>
            </a:r>
            <a:r>
              <a:rPr lang="ko-KR" altLang="en-US" sz="1400" b="0" dirty="0" err="1"/>
              <a:t>코딩할</a:t>
            </a:r>
            <a:r>
              <a:rPr lang="ko-KR" altLang="en-US" sz="1400" b="0" dirty="0"/>
              <a:t> 수도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4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리스트 </a:t>
            </a:r>
            <a:r>
              <a:rPr lang="ko-KR" altLang="en-US" sz="2000" dirty="0" err="1">
                <a:solidFill>
                  <a:srgbClr val="F79433"/>
                </a:solidFill>
              </a:rPr>
              <a:t>컴프리헨션과의</a:t>
            </a:r>
            <a:r>
              <a:rPr lang="ko-KR" altLang="en-US" sz="2000" dirty="0">
                <a:solidFill>
                  <a:srgbClr val="F79433"/>
                </a:solidFill>
              </a:rPr>
              <a:t> 비교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72278"/>
            <a:ext cx="7200000" cy="113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최근에는 람다 함수나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함수를 프로그램 개발에 사용하는 것을 권장하지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굳이 두 </a:t>
            </a:r>
            <a:r>
              <a:rPr lang="ko-KR" altLang="en-US" sz="1400" b="0" dirty="0"/>
              <a:t>함수를 쓰지 않더라도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기법으로 얼마든지 같은 효과를 낼 수 있기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앞의 </a:t>
            </a:r>
            <a:r>
              <a:rPr lang="ko-KR" altLang="en-US" sz="1400" b="0" dirty="0"/>
              <a:t>코드를 리스트 </a:t>
            </a:r>
            <a:r>
              <a:rPr lang="ko-KR" altLang="en-US" sz="1400" b="0" dirty="0" err="1"/>
              <a:t>컴프리헨션으로</a:t>
            </a:r>
            <a:r>
              <a:rPr lang="ko-KR" altLang="en-US" sz="1400" b="0" dirty="0"/>
              <a:t> 변경한다고 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다음처럼 </a:t>
            </a:r>
            <a:r>
              <a:rPr lang="ko-KR" altLang="en-US" sz="1400" b="0" dirty="0" err="1"/>
              <a:t>코딩하면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0336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한 개 이상의 시퀀스 </a:t>
            </a:r>
            <a:r>
              <a:rPr lang="ko-KR" altLang="en-US" sz="2000" dirty="0" err="1">
                <a:solidFill>
                  <a:srgbClr val="F79433"/>
                </a:solidFill>
              </a:rPr>
              <a:t>자료형</a:t>
            </a:r>
            <a:r>
              <a:rPr lang="ko-KR" altLang="en-US" sz="2000" dirty="0">
                <a:solidFill>
                  <a:srgbClr val="F79433"/>
                </a:solidFill>
              </a:rPr>
              <a:t> 데이터의 처리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675853"/>
            <a:ext cx="6840000" cy="133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5" y="5589240"/>
            <a:ext cx="6840000" cy="81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map( ) </a:t>
            </a:r>
            <a:r>
              <a:rPr lang="ko-KR" altLang="en-US" sz="1400" b="0" dirty="0"/>
              <a:t>함수의 또 다른 특징은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이상의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데이터를 처리하는 데도 문제가 </a:t>
            </a:r>
            <a:r>
              <a:rPr lang="ko-KR" altLang="en-US" sz="1400" b="0" dirty="0" smtClean="0"/>
              <a:t>없어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여러 개의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데이터를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사용할 수 있다는 점이다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람다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작성한다면</a:t>
            </a:r>
            <a:r>
              <a:rPr lang="en-US" altLang="ko-KR" sz="1400" b="0" dirty="0"/>
              <a:t>, zip( ) </a:t>
            </a:r>
            <a:r>
              <a:rPr lang="ko-KR" altLang="en-US" sz="1400" b="0" dirty="0"/>
              <a:t>함수처럼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데이터에서 같은 위치에 있는 값끼리 </a:t>
            </a:r>
            <a:r>
              <a:rPr lang="ko-KR" altLang="en-US" sz="1400" b="0" dirty="0" smtClean="0"/>
              <a:t>대응해 </a:t>
            </a:r>
            <a:r>
              <a:rPr lang="ko-KR" altLang="en-US" sz="1400" b="0" dirty="0"/>
              <a:t>계산할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코드의 경우에는 </a:t>
            </a:r>
            <a:r>
              <a:rPr lang="en-US" altLang="ko-KR" sz="1400" b="0" dirty="0" smtClean="0"/>
              <a:t>ex </a:t>
            </a:r>
            <a:r>
              <a:rPr lang="ko-KR" altLang="en-US" sz="1400" b="0" dirty="0" smtClean="0"/>
              <a:t>변수와 같은 위치에 있는 값끼리 더한 결과가 출력된다</a:t>
            </a:r>
            <a:r>
              <a:rPr lang="en-US" altLang="ko-KR" sz="1400" b="0" dirty="0" smtClean="0"/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120225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위 </a:t>
            </a:r>
            <a:r>
              <a:rPr lang="ko-KR" altLang="en-US" sz="1400" b="0" dirty="0"/>
              <a:t>코드를 리스트 </a:t>
            </a:r>
            <a:r>
              <a:rPr lang="ko-KR" altLang="en-US" sz="1400" b="0" dirty="0" err="1"/>
              <a:t>컴프리헨션으로</a:t>
            </a:r>
            <a:r>
              <a:rPr lang="ko-KR" altLang="en-US" sz="1400" b="0" dirty="0"/>
              <a:t> 변경하면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8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필터링</a:t>
            </a:r>
            <a:r>
              <a:rPr lang="en-US" altLang="ko-KR" sz="2000" dirty="0">
                <a:solidFill>
                  <a:srgbClr val="F79433"/>
                </a:solidFill>
              </a:rPr>
              <a:t>(filtering) </a:t>
            </a:r>
            <a:r>
              <a:rPr lang="ko-KR" altLang="en-US" sz="2000" dirty="0">
                <a:solidFill>
                  <a:srgbClr val="F79433"/>
                </a:solidFill>
              </a:rPr>
              <a:t>기능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141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map( ) </a:t>
            </a:r>
            <a:r>
              <a:rPr lang="ko-KR" altLang="en-US" sz="1400" b="0" dirty="0"/>
              <a:t>함수는 리스트 </a:t>
            </a:r>
            <a:r>
              <a:rPr lang="ko-KR" altLang="en-US" sz="1400" b="0" dirty="0" err="1"/>
              <a:t>컴프리헨션처럼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필터링</a:t>
            </a:r>
            <a:r>
              <a:rPr lang="ko-KR" altLang="en-US" sz="1400" b="0" dirty="0"/>
              <a:t> 기능을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기억할 </a:t>
            </a:r>
            <a:r>
              <a:rPr lang="ko-KR" altLang="en-US" sz="1400" b="0" dirty="0" err="1" smtClean="0"/>
              <a:t>점은리스트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컴프리헨션과</a:t>
            </a:r>
            <a:r>
              <a:rPr lang="ko-KR" altLang="en-US" sz="1400" b="0" dirty="0"/>
              <a:t> 달리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문을 반드시 작성해 해당 경우가 존재하지 않는 경우를 </a:t>
            </a:r>
            <a:r>
              <a:rPr lang="ko-KR" altLang="en-US" sz="1400" b="0" dirty="0" smtClean="0"/>
              <a:t>지정해주어야 </a:t>
            </a:r>
            <a:r>
              <a:rPr lang="ko-KR" altLang="en-US" sz="1400" b="0" dirty="0"/>
              <a:t>한다는 점이다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짝수일 때는 각 수를 제곱하고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그렇지 않을 때는 해당 수를 그대로 </a:t>
            </a:r>
            <a:r>
              <a:rPr lang="ko-KR" altLang="en-US" sz="1400" b="0" dirty="0" err="1" smtClean="0"/>
              <a:t>출력하는코드를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비교를 위해 같은 기능의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코드를 바로 아래에 </a:t>
            </a:r>
            <a:r>
              <a:rPr lang="ko-KR" altLang="en-US" sz="1400" b="0" dirty="0" smtClean="0"/>
              <a:t>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실제로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코드가 약간 더 직관적이라는 사실을 알 수 있다</a:t>
            </a:r>
            <a:r>
              <a:rPr lang="en-US" altLang="ko-KR" sz="1400" b="0" dirty="0"/>
              <a:t>.</a:t>
            </a:r>
            <a:endParaRPr lang="en-US" altLang="ko-KR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38398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reduce(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reduce(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함수와 용법은 다르지만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형제처럼 함께 사용하는 함수이다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reduce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리스트와 같은 시퀀스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차례대로 함수를 적용하여 모든 값을 </a:t>
            </a:r>
            <a:r>
              <a:rPr lang="ko-KR" altLang="en-US" sz="1400" b="0" dirty="0" smtClean="0"/>
              <a:t>통합하는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06" y="4581128"/>
            <a:ext cx="3600000" cy="18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1653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[reduce( )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79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reduce(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085184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경우에도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의 결과값으로 </a:t>
            </a:r>
            <a:r>
              <a:rPr lang="en-US" altLang="ko-KR" sz="1400" b="0" dirty="0"/>
              <a:t>15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는 기존의 </a:t>
            </a:r>
            <a:r>
              <a:rPr lang="en-US" altLang="ko-KR" sz="1400" b="0" dirty="0"/>
              <a:t>x + y</a:t>
            </a:r>
            <a:r>
              <a:rPr lang="ko-KR" altLang="en-US" sz="1400" b="0" dirty="0"/>
              <a:t>를 적용한 값을 </a:t>
            </a:r>
            <a:r>
              <a:rPr lang="ko-KR" altLang="en-US" sz="1400" b="0" dirty="0" err="1" smtClean="0"/>
              <a:t>계속저장하는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변수이고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는 리스트에 있는 값을 하나씩 </a:t>
            </a:r>
            <a:r>
              <a:rPr lang="ko-KR" altLang="en-US" sz="1400" b="0" dirty="0" err="1"/>
              <a:t>할당받는</a:t>
            </a:r>
            <a:r>
              <a:rPr lang="ko-KR" altLang="en-US" sz="1400" b="0" dirty="0"/>
              <a:t> 변수이다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값을 </a:t>
            </a:r>
            <a:r>
              <a:rPr lang="ko-KR" altLang="en-US" sz="1400" b="0" dirty="0" err="1" smtClean="0"/>
              <a:t>차례대로뽑는다는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것은 기존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함수와 똑같지만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 변수의 모든 값을 람다 함수로 모두 </a:t>
            </a:r>
            <a:r>
              <a:rPr lang="ko-KR" altLang="en-US" sz="1400" b="0" dirty="0" smtClean="0"/>
              <a:t>적용한다는 </a:t>
            </a:r>
            <a:r>
              <a:rPr lang="ko-KR" altLang="en-US" sz="1400" b="0" dirty="0"/>
              <a:t>차이가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289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22920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40153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람다 함수와 </a:t>
            </a:r>
            <a:r>
              <a:rPr lang="ko-KR" altLang="en-US" sz="2000" dirty="0" err="1"/>
              <a:t>맵리듀스의</a:t>
            </a:r>
            <a:r>
              <a:rPr lang="ko-KR" altLang="en-US" sz="2000" dirty="0"/>
              <a:t> 사용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07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람다 함수와 </a:t>
            </a:r>
            <a:r>
              <a:rPr lang="ko-KR" altLang="en-US" sz="1200" b="0" dirty="0" err="1"/>
              <a:t>맵리듀스는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2.x </a:t>
            </a:r>
            <a:r>
              <a:rPr lang="ko-KR" altLang="en-US" sz="1200" b="0" dirty="0"/>
              <a:t>버전에서 매우 많이 사용하던 함수이다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최근에는 그 문법의 복잡성 </a:t>
            </a:r>
            <a:r>
              <a:rPr lang="ko-KR" altLang="en-US" sz="1200" b="0" dirty="0" smtClean="0"/>
              <a:t>때문에 권장하지 </a:t>
            </a:r>
            <a:r>
              <a:rPr lang="ko-KR" altLang="en-US" sz="1200" b="0" dirty="0"/>
              <a:t>않지만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여전히 기존 코드와 새롭게 만들어지는 코드에서는 많이 사용하고 있으므로 알아둘 필요가 있다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람다 </a:t>
            </a:r>
            <a:r>
              <a:rPr lang="ko-KR" altLang="en-US" sz="2000" b="1" dirty="0" smtClean="0">
                <a:latin typeface="+mj-ea"/>
                <a:ea typeface="+mj-ea"/>
              </a:rPr>
              <a:t>함수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맵리듀스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별표의 </a:t>
            </a:r>
            <a:r>
              <a:rPr lang="ko-KR" altLang="en-US" sz="2000" b="1" dirty="0" smtClean="0">
                <a:latin typeface="+mj-ea"/>
                <a:ea typeface="+mj-ea"/>
              </a:rPr>
              <a:t>활용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+mj-ea"/>
                <a:ea typeface="+mj-ea"/>
              </a:rPr>
              <a:t>선형대수학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별표의 활용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178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별표</a:t>
            </a:r>
            <a:r>
              <a:rPr lang="en-US" altLang="ko-KR" sz="1400" b="0" dirty="0" smtClean="0"/>
              <a:t>(asterisk)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곱하기 기호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별표는 기본 연산자로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단순 곱셈이나 제곱 연산에 </a:t>
            </a:r>
            <a:r>
              <a:rPr lang="ko-KR" altLang="en-US" sz="1400" b="0" dirty="0" smtClean="0"/>
              <a:t>많이 </a:t>
            </a:r>
            <a:r>
              <a:rPr lang="ko-KR" altLang="en-US" sz="1400" b="0" dirty="0"/>
              <a:t>사용되었다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별표를 사용하는 특별한 경우가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다음 코드와 같이 </a:t>
            </a:r>
            <a:r>
              <a:rPr lang="ko-KR" altLang="en-US" sz="1400" b="0" dirty="0" smtClean="0"/>
              <a:t>함수의 가변 인수</a:t>
            </a:r>
            <a:r>
              <a:rPr lang="en-US" altLang="ko-KR" sz="1400" b="0" dirty="0" smtClean="0"/>
              <a:t>(variable length arguments)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사용할 때 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 앞에 별표를 붙인다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248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9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581128"/>
            <a:ext cx="784887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별표 </a:t>
            </a:r>
            <a:r>
              <a:rPr lang="ko-KR" altLang="en-US" sz="1400" b="0" dirty="0"/>
              <a:t>한 개</a:t>
            </a:r>
            <a:r>
              <a:rPr lang="en-US" altLang="ko-KR" sz="1400" b="0" dirty="0"/>
              <a:t>(*) </a:t>
            </a:r>
            <a:r>
              <a:rPr lang="ko-KR" altLang="en-US" sz="1400" b="0" dirty="0"/>
              <a:t>또는 두 개</a:t>
            </a:r>
            <a:r>
              <a:rPr lang="en-US" altLang="ko-KR" sz="1400" b="0" dirty="0"/>
              <a:t>(**)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 앞에 붙여 여러 개의 변수가 함수에 </a:t>
            </a:r>
            <a:r>
              <a:rPr lang="ko-KR" altLang="en-US" sz="1400" b="0" dirty="0" smtClean="0"/>
              <a:t>한번에 </a:t>
            </a:r>
            <a:r>
              <a:rPr lang="ko-KR" altLang="en-US" sz="1400" b="0" dirty="0"/>
              <a:t>들어갈 수 있도록 처리하였다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첫 번째 함수의 경우</a:t>
            </a:r>
            <a:r>
              <a:rPr lang="en-US" altLang="ko-KR" sz="1400" b="0" dirty="0"/>
              <a:t>, 2, 3, 4, 5, 6</a:t>
            </a:r>
            <a:r>
              <a:rPr lang="ko-KR" altLang="en-US" sz="1400" b="0" dirty="0"/>
              <a:t>이 변수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할당된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그렇다면 별표의 어떤 특징 때문에 이것이 가능할까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바로 여러 개의 변수를 </a:t>
            </a:r>
            <a:r>
              <a:rPr lang="ko-KR" altLang="en-US" sz="1400" b="0" dirty="0" smtClean="0"/>
              <a:t>담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컨테이너로서의 </a:t>
            </a:r>
            <a:r>
              <a:rPr lang="ko-KR" altLang="en-US" sz="1400" b="0" dirty="0"/>
              <a:t>속성을 부여하였기 때문이다</a:t>
            </a:r>
            <a:endParaRPr lang="en-US" altLang="ko-KR" sz="1400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5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별표는 여러 </a:t>
            </a:r>
            <a:r>
              <a:rPr lang="ko-KR" altLang="en-US" sz="1400" b="0" dirty="0"/>
              <a:t>개의 데이터를 담는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딕셔너리와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자료형에서는</a:t>
            </a:r>
            <a:r>
              <a:rPr lang="ko-KR" altLang="en-US" sz="1400" b="0" dirty="0"/>
              <a:t> 해당 데이터를 </a:t>
            </a:r>
            <a:r>
              <a:rPr lang="ko-KR" altLang="en-US" sz="1400" b="0" dirty="0" err="1" smtClean="0"/>
              <a:t>언패킹하는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기능을 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3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157192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변수를 매개변수로 받는다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ko-KR" altLang="en-US" sz="1400" b="0" dirty="0" smtClean="0"/>
              <a:t>주의할 </a:t>
            </a:r>
            <a:r>
              <a:rPr lang="ko-KR" altLang="en-US" sz="1400" b="0" dirty="0"/>
              <a:t>점은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앞에 별표가 붙지 않았다는 점이다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정수형인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ko-KR" altLang="en-US" sz="1400" b="0" dirty="0" err="1"/>
              <a:t>튜플형인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매개변수에 </a:t>
            </a:r>
            <a:r>
              <a:rPr lang="ko-KR" altLang="en-US" sz="1400" b="0" dirty="0"/>
              <a:t>입력된다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핵심은 </a:t>
            </a:r>
            <a:r>
              <a:rPr lang="en-US" altLang="ko-KR" sz="1400" b="0" dirty="0"/>
              <a:t>print(a, *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는 함수에 하나의 변수로 </a:t>
            </a:r>
            <a:r>
              <a:rPr lang="ko-KR" altLang="en-US" sz="1400" b="0" dirty="0" smtClean="0"/>
              <a:t>들어갔기 </a:t>
            </a:r>
            <a:r>
              <a:rPr lang="ko-KR" altLang="en-US" sz="1400" b="0" dirty="0"/>
              <a:t>때문에 일반적이라면 다음과 같이 출력되어야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30120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852936"/>
            <a:ext cx="77768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왜냐하면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값은 하나의 변수이므로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출력 시 괄호가 붙어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기대와 </a:t>
            </a:r>
            <a:r>
              <a:rPr lang="ko-KR" altLang="en-US" sz="1400" b="0" dirty="0" smtClean="0"/>
              <a:t>달리 </a:t>
            </a:r>
            <a:r>
              <a:rPr lang="en-US" altLang="ko-KR" sz="1400" b="0" dirty="0"/>
              <a:t>1 2 3 4 5 6 </a:t>
            </a:r>
            <a:r>
              <a:rPr lang="ko-KR" altLang="en-US" sz="1400" b="0" dirty="0"/>
              <a:t>형태로 출력되었다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일반적으로 </a:t>
            </a:r>
            <a:r>
              <a:rPr lang="en-US" altLang="ko-KR" sz="1400" b="0" dirty="0"/>
              <a:t>print(a, b, c, d, e, f)</a:t>
            </a:r>
            <a:r>
              <a:rPr lang="ko-KR" altLang="en-US" sz="1400" b="0" dirty="0"/>
              <a:t>처럼 </a:t>
            </a:r>
            <a:r>
              <a:rPr lang="ko-KR" altLang="en-US" sz="1400" b="0" dirty="0" smtClean="0"/>
              <a:t>각각의 변수를 </a:t>
            </a:r>
            <a:r>
              <a:rPr lang="ko-KR" altLang="en-US" sz="1400" b="0" dirty="0"/>
              <a:t>하나씩 따로 입력했을 때 출력되는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출력된 이유는 *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때문이다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 앞에 별표가 붙어 이러한 결과가 나온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이처럼 변수 앞의 별표는 </a:t>
            </a:r>
            <a:r>
              <a:rPr lang="ko-KR" altLang="en-US" sz="1400" b="0" dirty="0" smtClean="0"/>
              <a:t>해당변수를 </a:t>
            </a:r>
            <a:r>
              <a:rPr lang="ko-KR" altLang="en-US" sz="1400" b="0" dirty="0" err="1"/>
              <a:t>언패킹한다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(2, 3, 4, 5, 6)</a:t>
            </a:r>
            <a:r>
              <a:rPr lang="ko-KR" altLang="en-US" sz="1400" b="0" dirty="0"/>
              <a:t>이 아닌 각각의 변수로 존재하는 </a:t>
            </a:r>
            <a:r>
              <a:rPr lang="en-US" altLang="ko-KR" sz="1400" b="0" dirty="0"/>
              <a:t>2, </a:t>
            </a:r>
            <a:r>
              <a:rPr lang="en-US" altLang="ko-KR" sz="1400" b="0" dirty="0" smtClean="0"/>
              <a:t>3, 4</a:t>
            </a:r>
            <a:r>
              <a:rPr lang="en-US" altLang="ko-KR" sz="1400" b="0" dirty="0"/>
              <a:t>, 5, 6</a:t>
            </a:r>
            <a:r>
              <a:rPr lang="ko-KR" altLang="en-US" sz="1400" b="0" dirty="0"/>
              <a:t>으로 변경된다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299695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함수 호출 시 별표가 붙은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(1, *(2, 3, 4, 5, 6))</a:t>
            </a:r>
            <a:r>
              <a:rPr lang="ko-KR" altLang="en-US" sz="1400" b="0" dirty="0"/>
              <a:t>의 형태로 </a:t>
            </a:r>
            <a:r>
              <a:rPr lang="ko-KR" altLang="en-US" sz="1400" b="0" dirty="0" smtClean="0"/>
              <a:t>값이 입력되었다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입력값은</a:t>
            </a:r>
            <a:r>
              <a:rPr lang="ko-KR" altLang="en-US" sz="1400" b="0" dirty="0"/>
              <a:t> 뒤의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변수가 </a:t>
            </a:r>
            <a:r>
              <a:rPr lang="ko-KR" altLang="en-US" sz="1400" b="0" dirty="0" err="1"/>
              <a:t>언패킹되어</a:t>
            </a:r>
            <a:r>
              <a:rPr lang="ko-KR" altLang="en-US" sz="1400" b="0" dirty="0"/>
              <a:t> 다음처럼 입력된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6913"/>
            <a:ext cx="7200000" cy="224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73216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9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두 코드의 형태는 </a:t>
            </a:r>
            <a:r>
              <a:rPr lang="ko-KR" altLang="en-US" sz="1400" b="0" dirty="0" smtClean="0"/>
              <a:t>다르지만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 기존의 </a:t>
            </a:r>
            <a:r>
              <a:rPr lang="ko-KR" altLang="en-US" sz="1400" b="0" dirty="0" err="1"/>
              <a:t>튜플값을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언패킹하여</a:t>
            </a:r>
            <a:r>
              <a:rPr lang="ko-KR" altLang="en-US" sz="1400" b="0" dirty="0"/>
              <a:t> 출력하는 결과는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" y="1954510"/>
            <a:ext cx="7200000" cy="22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별표의 </a:t>
            </a:r>
            <a:r>
              <a:rPr lang="ko-KR" altLang="en-US" sz="1400" b="0" dirty="0" err="1"/>
              <a:t>언패킹</a:t>
            </a:r>
            <a:r>
              <a:rPr lang="ko-KR" altLang="en-US" sz="1400" b="0" dirty="0"/>
              <a:t> 기능을 유용하게 사용할 수 있는 것 중 하나가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함수와 함께 사용할 </a:t>
            </a:r>
            <a:r>
              <a:rPr lang="ko-KR" altLang="en-US" sz="1400" b="0" dirty="0" smtClean="0"/>
              <a:t>때이다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이차원 리스트에서 </a:t>
            </a:r>
            <a:r>
              <a:rPr lang="ko-KR" altLang="en-US" sz="1400" b="0" dirty="0" smtClean="0"/>
              <a:t>행마다 </a:t>
            </a:r>
            <a:r>
              <a:rPr lang="ko-KR" altLang="en-US" sz="1400" b="0" dirty="0"/>
              <a:t>한 학생의 수학</a:t>
            </a:r>
            <a:r>
              <a:rPr lang="en-US" altLang="ko-KR" sz="1400" b="0" dirty="0"/>
              <a:t>·</a:t>
            </a:r>
            <a:r>
              <a:rPr lang="ko-KR" altLang="en-US" sz="1400" b="0" dirty="0"/>
              <a:t>영어</a:t>
            </a:r>
            <a:r>
              <a:rPr lang="en-US" altLang="ko-KR" sz="1400" b="0" dirty="0"/>
              <a:t>·</a:t>
            </a:r>
            <a:r>
              <a:rPr lang="ko-KR" altLang="en-US" sz="1400" b="0" dirty="0"/>
              <a:t>국어 점수를 만들어 평균을 </a:t>
            </a:r>
            <a:r>
              <a:rPr lang="ko-KR" altLang="en-US" sz="1400" b="0" dirty="0" smtClean="0"/>
              <a:t>내고 </a:t>
            </a:r>
            <a:r>
              <a:rPr lang="ko-KR" altLang="en-US" sz="1400" b="0" dirty="0"/>
              <a:t>싶다면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계산할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별표를 사용한다면 다음과 </a:t>
            </a:r>
            <a:r>
              <a:rPr lang="ko-KR" altLang="en-US" sz="1400" b="0" dirty="0" smtClean="0"/>
              <a:t>같이 하나의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문만으로도 원하는 결과를 얻을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51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코드에서 </a:t>
            </a:r>
            <a:r>
              <a:rPr lang="en-US" altLang="ko-KR" sz="1400" b="0" dirty="0"/>
              <a:t>[[1, 2], [3, 4], [5, 6]]</a:t>
            </a:r>
            <a:r>
              <a:rPr lang="ko-KR" altLang="en-US" sz="1400" b="0" dirty="0"/>
              <a:t>은 이차원 리스트로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만약 </a:t>
            </a:r>
            <a:r>
              <a:rPr lang="ko-KR" altLang="en-US" sz="1400" b="0" dirty="0" err="1"/>
              <a:t>언패킹한다면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[1, 2], [3, 4], [</a:t>
            </a:r>
            <a:r>
              <a:rPr lang="en-US" altLang="ko-KR" sz="1400" b="0" dirty="0" smtClean="0"/>
              <a:t>5, 6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으로 분리된다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사용하여 같은 위치의 값을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묶을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이로 인해 </a:t>
            </a:r>
            <a:r>
              <a:rPr lang="ko-KR" altLang="en-US" sz="1400" b="0" dirty="0"/>
              <a:t>결과는 </a:t>
            </a:r>
            <a:r>
              <a:rPr lang="en-US" altLang="ko-KR" sz="1400" b="0" dirty="0"/>
              <a:t>(1, 3, 5), (2, 4, 6)</a:t>
            </a:r>
            <a:r>
              <a:rPr lang="ko-KR" altLang="en-US" sz="1400" b="0" dirty="0"/>
              <a:t>으로 나타난다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필요에 따라 </a:t>
            </a:r>
            <a:r>
              <a:rPr lang="en-US" altLang="ko-KR" sz="1400" b="0" dirty="0"/>
              <a:t>sum( ) </a:t>
            </a:r>
            <a:r>
              <a:rPr lang="ko-KR" altLang="en-US" sz="1400" b="0" dirty="0"/>
              <a:t>함수를 사용하여 각 </a:t>
            </a:r>
            <a:r>
              <a:rPr lang="ko-KR" altLang="en-US" sz="1400" b="0" dirty="0" err="1" smtClean="0"/>
              <a:t>인덱스값의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합계나 평균을 내기 유용하다</a:t>
            </a:r>
            <a:r>
              <a:rPr lang="en-US" altLang="ko-KR" sz="1400" b="0" dirty="0" smtClean="0"/>
              <a:t>. 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644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가변 인수와 마찬가지 두 개의 별표</a:t>
            </a:r>
            <a:r>
              <a:rPr lang="en-US" altLang="ko-KR" sz="1400" b="0" dirty="0"/>
              <a:t>(**)</a:t>
            </a:r>
            <a:r>
              <a:rPr lang="ko-KR" altLang="en-US" sz="1400" b="0" dirty="0"/>
              <a:t>를 사용할 경우 </a:t>
            </a:r>
            <a:r>
              <a:rPr lang="ko-KR" altLang="en-US" sz="1400" b="0" dirty="0" err="1"/>
              <a:t>딕셔너리형을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코드는 </a:t>
            </a:r>
            <a:r>
              <a:rPr lang="ko-KR" altLang="en-US" sz="1400" b="0" dirty="0" err="1"/>
              <a:t>딕셔너리형인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data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언패킹하여</a:t>
            </a:r>
            <a:r>
              <a:rPr lang="ko-KR" altLang="en-US" sz="1400" b="0" dirty="0"/>
              <a:t> 키워드 매개변수를 사용하는 함수에 </a:t>
            </a:r>
            <a:r>
              <a:rPr lang="ko-KR" altLang="en-US" sz="1400" b="0" dirty="0" err="1" smtClean="0"/>
              <a:t>넣는예제이다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함수의 매개변수에 맞추어 유용하게 사용할 수 있는 코드 중 하나이다</a:t>
            </a:r>
            <a:endParaRPr lang="en-US" altLang="ko-KR" sz="1400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9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1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605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선형대수학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53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벡터와 행렬의 개념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</a:t>
            </a:r>
            <a:r>
              <a:rPr lang="en-US" altLang="ko-KR" sz="2000" dirty="0">
                <a:solidFill>
                  <a:srgbClr val="F79433"/>
                </a:solidFill>
              </a:rPr>
              <a:t>(vector)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03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고등학교 수학에서는 어떤 </a:t>
            </a:r>
            <a:r>
              <a:rPr lang="ko-KR" altLang="en-US" sz="1400" b="0" dirty="0"/>
              <a:t>정보를 표현할 때 크기와 방향을 모두 가지는 것을 벡터라고 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크기만 가지는 </a:t>
            </a:r>
            <a:r>
              <a:rPr lang="ko-KR" altLang="en-US" sz="1400" b="0" dirty="0" smtClean="0"/>
              <a:t>것을 스칼라라고 </a:t>
            </a:r>
            <a:r>
              <a:rPr lang="ko-KR" altLang="en-US" sz="1400" b="0" dirty="0"/>
              <a:t>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ko-KR" altLang="en-US" sz="1400" b="0" dirty="0" smtClean="0"/>
              <a:t>열 </a:t>
            </a:r>
            <a:r>
              <a:rPr lang="ko-KR" altLang="en-US" sz="1400" b="0" dirty="0"/>
              <a:t>형태로 숫자를 표현하고 </a:t>
            </a:r>
            <a:r>
              <a:rPr lang="ko-KR" altLang="en-US" sz="1400" b="0" dirty="0" smtClean="0"/>
              <a:t>좌표평면에 나타낸다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140968"/>
            <a:ext cx="5541818" cy="284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9329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벡터의 표현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: 2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개의 값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98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벡터와 행렬의 개념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</a:t>
            </a:r>
            <a:r>
              <a:rPr lang="en-US" altLang="ko-KR" sz="2000" dirty="0">
                <a:solidFill>
                  <a:srgbClr val="F79433"/>
                </a:solidFill>
              </a:rPr>
              <a:t>(vector)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여러 개의 정보를 표현할 때 사용하는 벡터는 앞에서 배운 리스트와 비슷하다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여러 개의 데이터를 하나의 </a:t>
            </a:r>
            <a:r>
              <a:rPr lang="ko-KR" altLang="en-US" sz="1400" b="0" dirty="0" smtClean="0"/>
              <a:t>정보에 표현한다고 </a:t>
            </a:r>
            <a:r>
              <a:rPr lang="ko-KR" altLang="en-US" sz="1400" b="0" dirty="0"/>
              <a:t>생각할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80928"/>
            <a:ext cx="5972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29309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벡터의 표현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: 3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개 이상의 값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941168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</a:t>
            </a:r>
            <a:r>
              <a:rPr lang="ko-KR" altLang="en-US" sz="1400" b="0" dirty="0"/>
              <a:t>은 실수</a:t>
            </a:r>
            <a:r>
              <a:rPr lang="en-US" altLang="ko-KR" sz="1400" b="0" dirty="0"/>
              <a:t>real number</a:t>
            </a:r>
            <a:r>
              <a:rPr lang="ko-KR" altLang="en-US" sz="1400" b="0" dirty="0"/>
              <a:t>를 뜻하며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기호는 ‘</a:t>
            </a:r>
            <a:r>
              <a:rPr lang="en-US" altLang="ko-KR" sz="1400" b="0" dirty="0"/>
              <a:t>[1, 2, -1.0, 3.14]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차원 실수 </a:t>
            </a:r>
            <a:r>
              <a:rPr lang="ko-KR" altLang="en-US" sz="1400" b="0" dirty="0" smtClean="0"/>
              <a:t>집합에 </a:t>
            </a:r>
            <a:r>
              <a:rPr lang="ko-KR" altLang="en-US" sz="1400" b="0" dirty="0"/>
              <a:t>포함된다’라고 해석한다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읽을 때는 </a:t>
            </a:r>
            <a:r>
              <a:rPr lang="en-US" altLang="ko-KR" sz="1400" b="0" dirty="0"/>
              <a:t>4-</a:t>
            </a:r>
            <a:r>
              <a:rPr lang="ko-KR" altLang="en-US" sz="1400" b="0" dirty="0"/>
              <a:t>벡터</a:t>
            </a:r>
            <a:r>
              <a:rPr lang="en-US" altLang="ko-KR" sz="1400" b="0" dirty="0"/>
              <a:t>4-vector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차원 </a:t>
            </a:r>
            <a:r>
              <a:rPr lang="ko-KR" altLang="en-US" sz="1400" b="0" dirty="0" smtClean="0"/>
              <a:t>벡터로 읽는다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1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벡터와 행렬의 개념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</a:t>
            </a:r>
            <a:r>
              <a:rPr lang="en-US" altLang="ko-KR" sz="2000" dirty="0">
                <a:solidFill>
                  <a:srgbClr val="F79433"/>
                </a:solidFill>
              </a:rPr>
              <a:t>(matrix)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행렬은 원래 격자를 뜻하는데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수학에서는 사각형으로 된 수의 배열을 지칭한다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쉽게 말해</a:t>
            </a:r>
            <a:r>
              <a:rPr lang="en-US" altLang="ko-KR" sz="1400" b="0" dirty="0" smtClean="0"/>
              <a:t>, 1</a:t>
            </a:r>
            <a:r>
              <a:rPr lang="ko-KR" altLang="en-US" sz="1400" b="0" dirty="0"/>
              <a:t>개 이상의 벡터 모임을 행렬이라고 생각하면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행렬에서 행 또는 열은 하나의 </a:t>
            </a:r>
            <a:r>
              <a:rPr lang="ko-KR" altLang="en-US" sz="1400" b="0" dirty="0" smtClean="0"/>
              <a:t>대상에 대한 </a:t>
            </a:r>
            <a:r>
              <a:rPr lang="ko-KR" altLang="en-US" sz="1400" b="0" dirty="0"/>
              <a:t>정보를 표현한 것이며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모음이 바로 행렬이다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896521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표현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265963"/>
            <a:ext cx="2912604" cy="15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3732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행렬은 </a:t>
            </a:r>
            <a:r>
              <a:rPr lang="en-US" altLang="ko-KR" sz="1400" b="0" dirty="0"/>
              <a:t>m</a:t>
            </a:r>
            <a:r>
              <a:rPr lang="ko-KR" altLang="en-US" sz="1400" b="0" dirty="0"/>
              <a:t>개의 행과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개의 열로 구성된다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‘</a:t>
            </a:r>
            <a:r>
              <a:rPr lang="en-US" altLang="ko-KR" sz="1400" b="0" dirty="0" err="1"/>
              <a:t>m×n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행렬’이라고 표기하며 ‘</a:t>
            </a:r>
            <a:r>
              <a:rPr lang="en-US" altLang="ko-KR" sz="1400" b="0" dirty="0"/>
              <a:t>m by n</a:t>
            </a:r>
            <a:r>
              <a:rPr lang="en-US" altLang="ko-KR" sz="1400" b="0" dirty="0" smtClean="0"/>
              <a:t>’ 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읽는다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매트릭스의 </a:t>
            </a:r>
            <a:r>
              <a:rPr lang="ko-KR" altLang="en-US" sz="1400" b="0" dirty="0"/>
              <a:t>각 요소의 값을 표시할 때는 행렬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행</a:t>
            </a:r>
            <a:r>
              <a:rPr lang="en-US" altLang="ko-KR" sz="1400" b="0" dirty="0"/>
              <a:t>, j</a:t>
            </a:r>
            <a:r>
              <a:rPr lang="ko-KR" altLang="en-US" sz="1400" b="0" dirty="0"/>
              <a:t>열의 값을 ‘</a:t>
            </a:r>
            <a:r>
              <a:rPr lang="en-US" altLang="ko-KR" sz="1400" b="0" dirty="0" smtClean="0"/>
              <a:t>A</a:t>
            </a:r>
            <a:r>
              <a:rPr lang="ko-KR" altLang="en-US" sz="1400" b="0" dirty="0" smtClean="0"/>
              <a:t>의 </a:t>
            </a:r>
            <a:r>
              <a:rPr lang="en-US" altLang="ko-KR" sz="1400" b="0" dirty="0" err="1"/>
              <a:t>ij</a:t>
            </a:r>
            <a:r>
              <a:rPr lang="ko-KR" altLang="en-US" sz="1400" b="0" dirty="0"/>
              <a:t>번째 </a:t>
            </a:r>
            <a:r>
              <a:rPr lang="ko-KR" altLang="en-US" sz="1400" b="0" dirty="0" smtClean="0"/>
              <a:t>값</a:t>
            </a:r>
            <a:r>
              <a:rPr lang="en-US" altLang="ko-KR" sz="1400" b="0" dirty="0" smtClean="0"/>
              <a:t>’ 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하고</a:t>
            </a:r>
            <a:r>
              <a:rPr lang="en-US" altLang="ko-KR" sz="1400" b="0" dirty="0"/>
              <a:t>, ‘</a:t>
            </a:r>
            <a:r>
              <a:rPr lang="en-US" altLang="ko-KR" sz="1400" b="0" dirty="0" err="1"/>
              <a:t>a_ij</a:t>
            </a:r>
            <a:r>
              <a:rPr lang="en-US" altLang="ko-KR" sz="1400" b="0" dirty="0"/>
              <a:t> ’</a:t>
            </a:r>
            <a:r>
              <a:rPr lang="ko-KR" altLang="en-US" sz="1400" b="0" dirty="0"/>
              <a:t>로 표시한다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97" y="3356992"/>
            <a:ext cx="35814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34297" y="4896521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행렬값의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표현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4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</a:t>
            </a:r>
            <a:endParaRPr lang="en-US" altLang="ko-KR" sz="20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5400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848872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벡터를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코드로 표현하는 방법에 대해 알아보자</a:t>
            </a:r>
            <a:r>
              <a:rPr lang="en-US" altLang="ko-KR" sz="1400" b="0" dirty="0"/>
              <a:t>.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89040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각 데이터의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x, y, </a:t>
            </a:r>
            <a:r>
              <a:rPr lang="en-US" altLang="ko-KR" sz="1400" b="0" dirty="0" smtClean="0"/>
              <a:t>z </a:t>
            </a:r>
            <a:r>
              <a:rPr lang="ko-KR" altLang="en-US" sz="1400" b="0" dirty="0" smtClean="0"/>
              <a:t>와 </a:t>
            </a:r>
            <a:r>
              <a:rPr lang="ko-KR" altLang="en-US" sz="1400" b="0" dirty="0"/>
              <a:t>같은 정보</a:t>
            </a:r>
            <a:r>
              <a:rPr lang="en-US" altLang="ko-KR" sz="1400" b="0" dirty="0"/>
              <a:t>(ex. 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몸무게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나이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를 함께 표현해야 한다면 </a:t>
            </a:r>
            <a:r>
              <a:rPr lang="ko-KR" altLang="en-US" sz="1400" b="0" dirty="0" err="1"/>
              <a:t>딕셔너리로</a:t>
            </a:r>
            <a:r>
              <a:rPr lang="ko-KR" altLang="en-US" sz="1400" b="0" dirty="0"/>
              <a:t> 표현하는 것도 </a:t>
            </a:r>
            <a:r>
              <a:rPr lang="ko-KR" altLang="en-US" sz="1400" b="0" dirty="0" smtClean="0"/>
              <a:t>좋은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데이터의 위치나 순서가 바뀌지 않아야 한다면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저장하는 것이 좋다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이처럼 벡터를 </a:t>
            </a:r>
            <a:r>
              <a:rPr lang="ko-KR" altLang="en-US" sz="1400" b="0" dirty="0"/>
              <a:t>사용하는 목적에 따라 코드 표현은 다를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93305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벡터의 가장 기본적인 연산은 같은 위치에 있는 값끼리 연산하는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9"/>
            <a:ext cx="6480000" cy="175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3651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벡터의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013176"/>
            <a:ext cx="763284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연산을 </a:t>
            </a:r>
            <a:r>
              <a:rPr lang="ko-KR" altLang="en-US" sz="1400" b="0" dirty="0"/>
              <a:t>하기 위해서는 먼저 벡터의 크기가 같아야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벡터를 리스트로 </a:t>
            </a:r>
            <a:r>
              <a:rPr lang="ko-KR" altLang="en-US" sz="1400" b="0" dirty="0" smtClean="0"/>
              <a:t>생각한다면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</a:t>
            </a:r>
            <a:r>
              <a:rPr lang="ko-KR" altLang="en-US" sz="1400" b="0" dirty="0" smtClean="0"/>
              <a:t>인덱스 값이 </a:t>
            </a:r>
            <a:r>
              <a:rPr lang="ko-KR" altLang="en-US" sz="1400" b="0" dirty="0"/>
              <a:t>같은 위치에 있는 값끼리 연산을 하면 된다</a:t>
            </a:r>
            <a:endParaRPr lang="en-US" altLang="ko-KR" sz="1400" b="0" dirty="0"/>
          </a:p>
        </p:txBody>
      </p:sp>
      <p:sp>
        <p:nvSpPr>
          <p:cNvPr id="10" name="오른쪽 화살표 9"/>
          <p:cNvSpPr/>
          <p:nvPr/>
        </p:nvSpPr>
        <p:spPr>
          <a:xfrm>
            <a:off x="634352" y="51571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07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특유의 간결성을 살리지 못하였다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벡터와 같은 수학 </a:t>
            </a:r>
            <a:r>
              <a:rPr lang="ko-KR" altLang="en-US" sz="1400" b="0" dirty="0" smtClean="0"/>
              <a:t>연산을 복잡하게 </a:t>
            </a:r>
            <a:r>
              <a:rPr lang="ko-KR" altLang="en-US" sz="1400" b="0" dirty="0"/>
              <a:t>표현한다면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사용하기 어려울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코드는 리스트 </a:t>
            </a:r>
            <a:r>
              <a:rPr lang="ko-KR" altLang="en-US" sz="1400" b="0" dirty="0" err="1" smtClean="0"/>
              <a:t>컴프리헨션과</a:t>
            </a:r>
            <a:r>
              <a:rPr lang="en-US" altLang="ko-KR" sz="1400" b="0" dirty="0" smtClean="0"/>
              <a:t>zip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같은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코드를 최대한 사용하여 연산을 간단하게 표시할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코드가 훨씬 간단해졌다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보는 것처럼 리스트의 </a:t>
            </a:r>
            <a:r>
              <a:rPr lang="en-US" altLang="ko-KR" sz="1400" b="0" dirty="0"/>
              <a:t>sum( ) </a:t>
            </a:r>
            <a:r>
              <a:rPr lang="ko-KR" altLang="en-US" sz="1400" b="0" dirty="0"/>
              <a:t>함수를 사용하여 </a:t>
            </a:r>
            <a:r>
              <a:rPr lang="en-US" altLang="ko-KR" sz="1400" b="0" dirty="0"/>
              <a:t>zip( ) </a:t>
            </a:r>
            <a:r>
              <a:rPr lang="ko-KR" altLang="en-US" sz="1400" b="0" dirty="0" smtClean="0"/>
              <a:t>함수로 </a:t>
            </a:r>
            <a:r>
              <a:rPr lang="ko-KR" altLang="en-US" sz="1400" b="0" dirty="0"/>
              <a:t>묶인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t </a:t>
            </a:r>
            <a:r>
              <a:rPr lang="ko-KR" altLang="en-US" sz="1400" b="0" dirty="0"/>
              <a:t>변수의 합계를 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변수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에는 차례대로 </a:t>
            </a:r>
            <a:r>
              <a:rPr lang="en-US" altLang="ko-KR" sz="1400" b="0" dirty="0"/>
              <a:t>(2, 2, 3), (2, 3, 5)</a:t>
            </a:r>
            <a:r>
              <a:rPr lang="ko-KR" altLang="en-US" sz="1400" b="0" dirty="0"/>
              <a:t>가 들어간다</a:t>
            </a:r>
            <a:r>
              <a:rPr lang="en-US" altLang="ko-KR" sz="1400" b="0" dirty="0" smtClean="0"/>
              <a:t>.</a:t>
            </a:r>
            <a:r>
              <a:rPr lang="ko-KR" altLang="en-US" sz="1400" b="0" dirty="0" smtClean="0"/>
              <a:t>확인을 </a:t>
            </a:r>
            <a:r>
              <a:rPr lang="ko-KR" altLang="en-US" sz="1400" b="0" dirty="0"/>
              <a:t>위해 다음 코드를 수행하면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 어떤 값이 할당되었는지 알 수 있다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661248"/>
            <a:ext cx="7200000" cy="8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0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별표를 사용한 함수화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개 이상의 변수일 경우에는 어떻게 해야 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이때는 별표를 이용하여 다음과 </a:t>
            </a:r>
            <a:r>
              <a:rPr lang="ko-KR" altLang="en-US" sz="1400" b="0" dirty="0" smtClean="0"/>
              <a:t>같이 </a:t>
            </a:r>
            <a:r>
              <a:rPr lang="ko-KR" altLang="en-US" sz="1400" b="0" dirty="0"/>
              <a:t>처리할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8112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함수 </a:t>
            </a:r>
            <a:r>
              <a:rPr lang="en-US" altLang="ko-KR" sz="1400" b="0" dirty="0" err="1"/>
              <a:t>vector_addition</a:t>
            </a:r>
            <a:r>
              <a:rPr lang="ko-KR" altLang="en-US" sz="1400" b="0" dirty="0"/>
              <a:t>을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함수에서는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를 사용하여 여러 </a:t>
            </a:r>
            <a:r>
              <a:rPr lang="ko-KR" altLang="en-US" sz="1400" b="0" dirty="0" smtClean="0"/>
              <a:t>개의변수를 </a:t>
            </a:r>
            <a:r>
              <a:rPr lang="ko-KR" altLang="en-US" sz="1400" b="0" dirty="0" err="1"/>
              <a:t>입력받는</a:t>
            </a:r>
            <a:r>
              <a:rPr lang="ko-KR" altLang="en-US" sz="1400" b="0" dirty="0"/>
              <a:t> 가변 인수로 사용하였다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실제 함수에서는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붙여 </a:t>
            </a:r>
            <a:r>
              <a:rPr lang="ko-KR" altLang="en-US" sz="1400" b="0" dirty="0" err="1" smtClean="0"/>
              <a:t>언패킹하였다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원래 코드인 </a:t>
            </a:r>
            <a:r>
              <a:rPr lang="en-US" altLang="ko-KR" sz="1400" b="0" dirty="0"/>
              <a:t>sum(t) for t in zip(u, v, z)</a:t>
            </a:r>
            <a:r>
              <a:rPr lang="ko-KR" altLang="en-US" sz="1400" b="0" dirty="0"/>
              <a:t>와 같은 효과를 낼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별표를 사용한 함수화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67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여전히 </a:t>
            </a:r>
            <a:r>
              <a:rPr lang="ko-KR" altLang="en-US" sz="1400" b="0" dirty="0"/>
              <a:t>변수를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개나 생성하는 </a:t>
            </a:r>
            <a:r>
              <a:rPr lang="ko-KR" altLang="en-US" sz="1400" b="0" dirty="0" smtClean="0"/>
              <a:t>문제는 어떻게 </a:t>
            </a:r>
            <a:r>
              <a:rPr lang="ko-KR" altLang="en-US" sz="1400" b="0" dirty="0"/>
              <a:t>해결할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문제는 </a:t>
            </a:r>
            <a:r>
              <a:rPr lang="ko-KR" altLang="en-US" sz="1400" b="0" dirty="0"/>
              <a:t>이차원 리스트를 만든 후 별표의 </a:t>
            </a:r>
            <a:r>
              <a:rPr lang="ko-KR" altLang="en-US" sz="1400" b="0" dirty="0" err="1"/>
              <a:t>언패킹으로</a:t>
            </a:r>
            <a:r>
              <a:rPr lang="ko-KR" altLang="en-US" sz="1400" b="0" dirty="0"/>
              <a:t> 해결한다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12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05064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이렇게 별표를 사용하여 훨씬 더 깔끔한 코드를 작성할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기법을 잘 </a:t>
            </a:r>
            <a:r>
              <a:rPr lang="ko-KR" altLang="en-US" sz="1400" b="0" dirty="0" err="1" smtClean="0"/>
              <a:t>사용하면훨씬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더 간결한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코드를 작성할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14908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람다</a:t>
            </a:r>
            <a:r>
              <a:rPr lang="en-US" altLang="ko-KR" sz="1400" dirty="0" smtClean="0"/>
              <a:t>(lambda)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함수의 이름 없이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함수처럼 사용할 수 있는 익명의 함수를 말한다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람다 함수는 이름을 지정하지 않아도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89122"/>
            <a:ext cx="7200000" cy="262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스칼라</a:t>
            </a:r>
            <a:r>
              <a:rPr lang="en-US" altLang="ko-KR" sz="2000" dirty="0">
                <a:solidFill>
                  <a:srgbClr val="F79433"/>
                </a:solidFill>
              </a:rPr>
              <a:t>-</a:t>
            </a:r>
            <a:r>
              <a:rPr lang="ko-KR" altLang="en-US" sz="2000" dirty="0">
                <a:solidFill>
                  <a:srgbClr val="F79433"/>
                </a:solidFill>
              </a:rPr>
              <a:t>벡터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간단히 </a:t>
            </a:r>
            <a:r>
              <a:rPr lang="ko-KR" altLang="en-US" sz="1400" b="0" dirty="0" err="1"/>
              <a:t>숫자형</a:t>
            </a:r>
            <a:r>
              <a:rPr lang="ko-KR" altLang="en-US" sz="1400" b="0" dirty="0"/>
              <a:t> 변수라고 할 수 있는 스칼라와 벡터는 곱셈 연산이 가능하며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분배 법칙을 </a:t>
            </a:r>
            <a:r>
              <a:rPr lang="ko-KR" altLang="en-US" sz="1400" b="0" dirty="0" smtClean="0"/>
              <a:t>적용할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0" y="2708920"/>
            <a:ext cx="5400000" cy="173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8112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스칼라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스칼라</a:t>
            </a:r>
            <a:r>
              <a:rPr lang="en-US" altLang="ko-KR" sz="2000" dirty="0">
                <a:solidFill>
                  <a:srgbClr val="F79433"/>
                </a:solidFill>
              </a:rPr>
              <a:t>-</a:t>
            </a:r>
            <a:r>
              <a:rPr lang="ko-KR" altLang="en-US" sz="2000" dirty="0">
                <a:solidFill>
                  <a:srgbClr val="F79433"/>
                </a:solidFill>
              </a:rPr>
              <a:t>벡터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앞의 예시 수식을 다음과 같은 코드로 변경하자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매우 간단하게 같은 인덱스에 있는 값들을 더한 후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스칼라값인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alpha</a:t>
            </a:r>
            <a:r>
              <a:rPr lang="ko-KR" altLang="en-US" sz="1400" b="0" dirty="0"/>
              <a:t>를 곱하면 원하는 </a:t>
            </a:r>
            <a:r>
              <a:rPr lang="ko-KR" altLang="en-US" sz="1400" b="0" dirty="0" smtClean="0"/>
              <a:t>결과가 </a:t>
            </a:r>
            <a:r>
              <a:rPr lang="ko-KR" altLang="en-US" sz="1400" b="0" dirty="0"/>
              <a:t>출력된다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6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4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348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행렬도 벡터와 마찬가지로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등을 사용하여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코드로 </a:t>
            </a:r>
            <a:r>
              <a:rPr lang="ko-KR" altLang="en-US" sz="1400" b="0" dirty="0" smtClean="0"/>
              <a:t>표현할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행렬을 </a:t>
            </a:r>
            <a:r>
              <a:rPr lang="ko-KR" altLang="en-US" sz="1400" b="0" dirty="0" err="1"/>
              <a:t>파이썬으로</a:t>
            </a:r>
            <a:r>
              <a:rPr lang="ko-KR" altLang="en-US" sz="1400" b="0" dirty="0"/>
              <a:t> 표현하는 방법은 다음과 같다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이차원의 정보를 행렬이라고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행렬은 </a:t>
            </a:r>
            <a:r>
              <a:rPr lang="ko-KR" altLang="en-US" sz="1400" b="0" dirty="0" err="1"/>
              <a:t>일차원의</a:t>
            </a:r>
            <a:r>
              <a:rPr lang="ko-KR" altLang="en-US" sz="1400" b="0" dirty="0"/>
              <a:t> 벡터 정보를 모아 이차원 형태로 </a:t>
            </a:r>
            <a:r>
              <a:rPr lang="ko-KR" altLang="en-US" sz="1400" b="0" dirty="0" smtClean="0"/>
              <a:t>표현한 </a:t>
            </a:r>
            <a:r>
              <a:rPr lang="ko-KR" altLang="en-US" sz="1400" b="0" dirty="0"/>
              <a:t>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벡터의 정보를 모아 표현할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</a:t>
            </a:r>
            <a:endParaRPr lang="en-US" altLang="ko-KR" sz="20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17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7200000" cy="5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0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가장 기본적인 연산은 덧셈과 뺄셈이다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개 이상의 행렬을 연산하기 위해 각 </a:t>
            </a:r>
            <a:r>
              <a:rPr lang="ko-KR" altLang="en-US" sz="1400" b="0" dirty="0" smtClean="0"/>
              <a:t>행렬의 크기는 </a:t>
            </a:r>
            <a:r>
              <a:rPr lang="ko-KR" altLang="en-US" sz="1400" b="0" dirty="0"/>
              <a:t>같아야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</a:t>
            </a:r>
            <a:r>
              <a:rPr lang="ko-KR" altLang="en-US" sz="1400" b="0" dirty="0"/>
              <a:t>가 ‘</a:t>
            </a:r>
            <a:r>
              <a:rPr lang="en-US" altLang="ko-KR" sz="1400" b="0" dirty="0"/>
              <a:t>2×2 </a:t>
            </a:r>
            <a:r>
              <a:rPr lang="ko-KR" altLang="en-US" sz="1400" b="0" dirty="0"/>
              <a:t>행렬’이라면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도 같은 ‘</a:t>
            </a:r>
            <a:r>
              <a:rPr lang="en-US" altLang="ko-KR" sz="1400" b="0" dirty="0"/>
              <a:t>2×2 </a:t>
            </a:r>
            <a:r>
              <a:rPr lang="ko-KR" altLang="en-US" sz="1400" b="0" dirty="0"/>
              <a:t>행렬’이어야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다음으로 인덱스가 </a:t>
            </a:r>
            <a:r>
              <a:rPr lang="ko-KR" altLang="en-US" sz="1400" b="0" dirty="0"/>
              <a:t>같은 값끼리 연산이 일어난다</a:t>
            </a:r>
            <a:r>
              <a:rPr lang="en-US" altLang="ko-KR" sz="1400" b="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4" y="3055593"/>
            <a:ext cx="4909091" cy="168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행렬의 </a:t>
            </a:r>
            <a:r>
              <a:rPr lang="ko-KR" altLang="en-US" sz="1400" b="0" dirty="0"/>
              <a:t>연산을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코드를 사용하여 표현하려면 어떻게 </a:t>
            </a:r>
            <a:r>
              <a:rPr lang="ko-KR" altLang="en-US" sz="1400" b="0" dirty="0" smtClean="0"/>
              <a:t>작성할까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가장 쉬운 표현 </a:t>
            </a:r>
            <a:r>
              <a:rPr lang="ko-KR" altLang="en-US" sz="1400" b="0" dirty="0"/>
              <a:t>방법은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활용하는 것이다</a:t>
            </a:r>
            <a:endParaRPr lang="en-US" altLang="ko-KR" sz="1400" b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5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869160"/>
            <a:ext cx="770485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코드의 핵심은 ‘</a:t>
            </a:r>
            <a:r>
              <a:rPr lang="en-US" altLang="ko-KR" sz="1400" b="0" dirty="0" smtClean="0"/>
              <a:t>zip </a:t>
            </a:r>
            <a:r>
              <a:rPr lang="ko-KR" altLang="en-US" sz="1400" b="0" dirty="0" smtClean="0"/>
              <a:t>함수</a:t>
            </a:r>
            <a:r>
              <a:rPr lang="en-US" altLang="ko-KR" sz="1400" b="0" dirty="0" smtClean="0"/>
              <a:t>( )</a:t>
            </a:r>
            <a:r>
              <a:rPr lang="ko-KR" altLang="en-US" sz="1400" b="0" dirty="0" smtClean="0"/>
              <a:t>를 어떻게 활용하는가’이다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일단 리스트 </a:t>
            </a:r>
            <a:r>
              <a:rPr lang="ko-KR" altLang="en-US" sz="1400" b="0" dirty="0" err="1" smtClean="0"/>
              <a:t>컴프리헨션</a:t>
            </a:r>
            <a:r>
              <a:rPr lang="ko-KR" altLang="en-US" sz="1400" b="0" dirty="0" smtClean="0"/>
              <a:t> 안에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개의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문이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경우 바깥에 있는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문이 먼저 실행되어 </a:t>
            </a:r>
            <a:r>
              <a:rPr lang="en-US" altLang="ko-KR" sz="1400" b="0" dirty="0" err="1" smtClean="0"/>
              <a:t>matrix_a</a:t>
            </a:r>
            <a:r>
              <a:rPr lang="ko-KR" altLang="en-US" sz="1400" b="0" dirty="0" smtClean="0"/>
              <a:t>와 </a:t>
            </a:r>
            <a:r>
              <a:rPr lang="en-US" altLang="ko-KR" sz="1400" b="0" dirty="0" err="1" smtClean="0"/>
              <a:t>matrix_b</a:t>
            </a:r>
            <a:r>
              <a:rPr lang="ko-KR" altLang="en-US" sz="1400" b="0" dirty="0" smtClean="0"/>
              <a:t>에서 </a:t>
            </a:r>
            <a:r>
              <a:rPr lang="en-US" altLang="ko-KR" sz="1400" b="0" dirty="0" smtClean="0"/>
              <a:t>zip ( 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함수를 통해 같은 인덱스에 있는 값들이 추출된다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[3, 6]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[5, 8]</a:t>
            </a:r>
            <a:r>
              <a:rPr lang="ko-KR" altLang="en-US" sz="1400" b="0" dirty="0"/>
              <a:t>이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묶여 </a:t>
            </a:r>
            <a:r>
              <a:rPr lang="en-US" altLang="ko-KR" sz="1400" b="0" dirty="0" smtClean="0"/>
              <a:t>([</a:t>
            </a:r>
            <a:r>
              <a:rPr lang="en-US" altLang="ko-KR" sz="1400" b="0" dirty="0"/>
              <a:t>3, 6], [5, 8])</a:t>
            </a:r>
            <a:r>
              <a:rPr lang="ko-KR" altLang="en-US" sz="1400" b="0" dirty="0"/>
              <a:t>로 추출된다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확인을 위해 다음 코드를 실행해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1743"/>
            <a:ext cx="7200000" cy="8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3429000"/>
            <a:ext cx="777686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이제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ko-KR" altLang="en-US" sz="1400" b="0" dirty="0" err="1"/>
              <a:t>리스트값을</a:t>
            </a:r>
            <a:r>
              <a:rPr lang="ko-KR" altLang="en-US" sz="1400" b="0" dirty="0"/>
              <a:t> 가진 하나의 </a:t>
            </a:r>
            <a:r>
              <a:rPr lang="ko-KR" altLang="en-US" sz="1400" b="0" dirty="0" err="1"/>
              <a:t>튜플로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안쪽에 있는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구문에 </a:t>
            </a:r>
            <a:r>
              <a:rPr lang="ko-KR" altLang="en-US" sz="1400" b="0" dirty="0" smtClean="0"/>
              <a:t>들어간다</a:t>
            </a:r>
            <a:r>
              <a:rPr lang="en-US" altLang="ko-KR" sz="1400" b="0" dirty="0"/>
              <a:t>. 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개의 </a:t>
            </a:r>
            <a:r>
              <a:rPr lang="ko-KR" altLang="en-US" sz="1400" b="0" dirty="0" err="1"/>
              <a:t>튜플이므로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사용하기 위해 값을 </a:t>
            </a:r>
            <a:r>
              <a:rPr lang="ko-KR" altLang="en-US" sz="1400" b="0" dirty="0" err="1"/>
              <a:t>언패킹해야</a:t>
            </a:r>
            <a:r>
              <a:rPr lang="ko-KR" altLang="en-US" sz="1400" b="0" dirty="0"/>
              <a:t>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</a:t>
            </a:r>
            <a:r>
              <a:rPr lang="en-US" altLang="ko-KR" sz="1400" b="0" dirty="0" smtClean="0"/>
              <a:t>[</a:t>
            </a:r>
            <a:r>
              <a:rPr lang="en-US" altLang="ko-KR" sz="1400" b="0" dirty="0"/>
              <a:t>sum(row) for row in zip(*t)]</a:t>
            </a:r>
            <a:r>
              <a:rPr lang="ko-KR" altLang="en-US" sz="1400" b="0" dirty="0"/>
              <a:t>와 같이 </a:t>
            </a:r>
            <a:r>
              <a:rPr lang="ko-KR" altLang="en-US" sz="1400" b="0" dirty="0" err="1"/>
              <a:t>언패킹한</a:t>
            </a:r>
            <a:r>
              <a:rPr lang="ko-KR" altLang="en-US" sz="1400" b="0" dirty="0"/>
              <a:t> 상태로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사용하면</a:t>
            </a:r>
            <a:r>
              <a:rPr lang="en-US" altLang="ko-KR" sz="1400" b="0" dirty="0"/>
              <a:t>, ([3, 6</a:t>
            </a:r>
            <a:r>
              <a:rPr lang="en-US" altLang="ko-KR" sz="1400" b="0" dirty="0" smtClean="0"/>
              <a:t>], [</a:t>
            </a:r>
            <a:r>
              <a:rPr lang="en-US" altLang="ko-KR" sz="1400" b="0" dirty="0"/>
              <a:t>5, 8])</a:t>
            </a:r>
            <a:r>
              <a:rPr lang="ko-KR" altLang="en-US" sz="1400" b="0" dirty="0"/>
              <a:t>의 값에서 같은 인덱스에 있는 값들이 추출되어 </a:t>
            </a:r>
            <a:r>
              <a:rPr lang="en-US" altLang="ko-KR" sz="1400" b="0" dirty="0"/>
              <a:t>(3, 5), (6, 8)</a:t>
            </a:r>
            <a:r>
              <a:rPr lang="ko-KR" altLang="en-US" sz="1400" b="0" dirty="0"/>
              <a:t>로 </a:t>
            </a:r>
            <a:r>
              <a:rPr lang="en-US" altLang="ko-KR" sz="1400" b="0" dirty="0"/>
              <a:t>row </a:t>
            </a:r>
            <a:r>
              <a:rPr lang="ko-KR" altLang="en-US" sz="1400" b="0" dirty="0"/>
              <a:t>변수에 할당된다</a:t>
            </a:r>
            <a:r>
              <a:rPr lang="en-US" altLang="ko-KR" sz="1400" b="0" dirty="0" smtClean="0"/>
              <a:t>.      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[sum(row) for row in zip(*t)] </a:t>
            </a:r>
            <a:r>
              <a:rPr lang="ko-KR" altLang="en-US" sz="1400" b="0" dirty="0"/>
              <a:t>코드에서 같은 위치에 있는 값끼리 묶여 </a:t>
            </a:r>
            <a:r>
              <a:rPr lang="en-US" altLang="ko-KR" sz="1400" b="0" dirty="0"/>
              <a:t>row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이름의 </a:t>
            </a:r>
            <a:r>
              <a:rPr lang="ko-KR" altLang="en-US" sz="1400" b="0" dirty="0" err="1"/>
              <a:t>튜플이</a:t>
            </a:r>
            <a:r>
              <a:rPr lang="ko-KR" altLang="en-US" sz="1400" b="0" dirty="0"/>
              <a:t> 생성된 후</a:t>
            </a:r>
            <a:r>
              <a:rPr lang="en-US" altLang="ko-KR" sz="1400" b="0" dirty="0"/>
              <a:t>, sum( ) </a:t>
            </a:r>
            <a:r>
              <a:rPr lang="ko-KR" altLang="en-US" sz="1400" b="0" dirty="0"/>
              <a:t>함수가 적용된다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이로 인하여 같은 위치의 값끼리 더해져 </a:t>
            </a:r>
            <a:r>
              <a:rPr lang="en-US" altLang="ko-KR" sz="1400" b="0" dirty="0"/>
              <a:t>[[8</a:t>
            </a:r>
            <a:r>
              <a:rPr lang="en-US" altLang="ko-KR" sz="1400" b="0" dirty="0" smtClean="0"/>
              <a:t>, 14</a:t>
            </a:r>
            <a:r>
              <a:rPr lang="en-US" altLang="ko-KR" sz="1400" b="0" dirty="0"/>
              <a:t>], [10, 12]]</a:t>
            </a:r>
            <a:r>
              <a:rPr lang="ko-KR" altLang="en-US" sz="1400" b="0" dirty="0"/>
              <a:t>라는 원하던 결과가 나온다</a:t>
            </a:r>
            <a:r>
              <a:rPr lang="en-US" altLang="ko-KR" sz="1400" b="0" dirty="0"/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34352" y="35783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동치는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행렬이 서로 같은지를 나타내는 표현으로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만약 행렬이 같다면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ko-KR" altLang="en-US" sz="1400" b="0" dirty="0" smtClean="0"/>
              <a:t>행렬이 </a:t>
            </a:r>
            <a:r>
              <a:rPr lang="ko-KR" altLang="en-US" sz="1400" b="0" dirty="0"/>
              <a:t>동치라고 말한다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다음은 </a:t>
            </a:r>
            <a:r>
              <a:rPr lang="ko-KR" altLang="en-US" sz="1400" b="0" dirty="0"/>
              <a:t>두 행렬이 ‘</a:t>
            </a:r>
            <a:r>
              <a:rPr lang="en-US" altLang="ko-KR" sz="1400" b="0" dirty="0"/>
              <a:t>A = B’</a:t>
            </a:r>
            <a:r>
              <a:rPr lang="ko-KR" altLang="en-US" sz="1400" b="0" dirty="0"/>
              <a:t>이기 위한 조건을 나타낸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42862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14908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동치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1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두 행렬이 동치임을 확인하는 코드는 어떻게 작성할까</a:t>
            </a:r>
            <a:r>
              <a:rPr lang="en-US" altLang="ko-KR" sz="1400" b="0" dirty="0"/>
              <a:t>? ‘</a:t>
            </a:r>
            <a:r>
              <a:rPr lang="ko-KR" altLang="en-US" sz="1400" b="0" dirty="0"/>
              <a:t>행렬의 연산’과 비슷한 코드를 </a:t>
            </a:r>
            <a:r>
              <a:rPr lang="ko-KR" altLang="en-US" sz="1400" b="0" dirty="0" smtClean="0"/>
              <a:t>작성하되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불린형을</a:t>
            </a:r>
            <a:r>
              <a:rPr lang="ko-KR" altLang="en-US" sz="1400" b="0" dirty="0"/>
              <a:t> 활용한다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708920"/>
            <a:ext cx="7200000" cy="2836205"/>
            <a:chOff x="972000" y="2708920"/>
            <a:chExt cx="7200000" cy="2836205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708920"/>
              <a:ext cx="7200000" cy="1697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54" b="-1645"/>
            <a:stretch/>
          </p:blipFill>
          <p:spPr bwMode="auto">
            <a:xfrm>
              <a:off x="972000" y="4331196"/>
              <a:ext cx="7200000" cy="1213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705872"/>
            <a:ext cx="7776864" cy="67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코드의 핵심은 각 요소의 값을 비교하는 </a:t>
            </a:r>
            <a:r>
              <a:rPr lang="en-US" altLang="ko-KR" sz="1400" b="0" dirty="0"/>
              <a:t>row[0] == </a:t>
            </a:r>
            <a:r>
              <a:rPr lang="en-US" altLang="ko-KR" sz="1400" b="0" dirty="0" smtClean="0"/>
              <a:t>value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8614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all(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any( ) </a:t>
            </a:r>
            <a:r>
              <a:rPr lang="ko-KR" altLang="en-US" sz="1400" b="0" dirty="0" smtClean="0"/>
              <a:t>함수는 </a:t>
            </a:r>
            <a:r>
              <a:rPr lang="ko-KR" altLang="en-US" sz="1400" b="0" dirty="0" err="1"/>
              <a:t>리스트형과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튜플형에서</a:t>
            </a:r>
            <a:r>
              <a:rPr lang="ko-KR" altLang="en-US" sz="1400" b="0" dirty="0"/>
              <a:t> 내부 값이 </a:t>
            </a:r>
            <a:r>
              <a:rPr lang="en-US" altLang="ko-KR" sz="1400" b="0" dirty="0"/>
              <a:t>and </a:t>
            </a:r>
            <a:r>
              <a:rPr lang="ko-KR" altLang="en-US" sz="1400" b="0" dirty="0"/>
              <a:t>조건이나 </a:t>
            </a:r>
            <a:r>
              <a:rPr lang="en-US" altLang="ko-KR" sz="1400" b="0" dirty="0"/>
              <a:t>or </a:t>
            </a:r>
            <a:r>
              <a:rPr lang="ko-KR" altLang="en-US" sz="1400" b="0" dirty="0"/>
              <a:t>조건으로 참인지 거짓인지를 </a:t>
            </a:r>
            <a:r>
              <a:rPr lang="ko-KR" altLang="en-US" sz="1400" b="0" dirty="0" smtClean="0"/>
              <a:t>반환하는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4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3732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all( ) </a:t>
            </a:r>
            <a:r>
              <a:rPr lang="ko-KR" altLang="en-US" sz="1400" b="0" dirty="0"/>
              <a:t>함수는 안에 있는 모든 값이 참일 경우에만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and </a:t>
            </a:r>
            <a:r>
              <a:rPr lang="ko-KR" altLang="en-US" sz="1400" b="0" dirty="0"/>
              <a:t>조건으로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값들이 모두 같은지를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반대로 </a:t>
            </a:r>
            <a:r>
              <a:rPr lang="en-US" altLang="ko-KR" sz="1400" b="0" dirty="0"/>
              <a:t>any( ) </a:t>
            </a:r>
            <a:r>
              <a:rPr lang="ko-KR" altLang="en-US" sz="1400" b="0" dirty="0"/>
              <a:t>함수는 하나라도 참이 있으면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반환하고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모두가 거짓일 때만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or </a:t>
            </a:r>
            <a:r>
              <a:rPr lang="ko-KR" altLang="en-US" sz="1400" b="0" dirty="0"/>
              <a:t>조건으로 리스트에 있는 값들을 </a:t>
            </a:r>
            <a:r>
              <a:rPr lang="ko-KR" altLang="en-US" sz="1400" b="0" dirty="0" smtClean="0"/>
              <a:t>확인한다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553628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8"/>
            <a:ext cx="7848872" cy="279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동치를 확인하는 코드로 돌아가자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</a:t>
            </a:r>
            <a:r>
              <a:rPr lang="ko-KR" altLang="en-US" sz="1400" b="0" dirty="0"/>
              <a:t>모든 값을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리스트로 만드는데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이는 각 </a:t>
            </a:r>
            <a:r>
              <a:rPr lang="ko-KR" altLang="en-US" sz="1400" b="0" dirty="0"/>
              <a:t>인덱스의 값이 같은지 </a:t>
            </a:r>
            <a:r>
              <a:rPr lang="ko-KR" altLang="en-US" sz="1400" b="0" dirty="0" err="1"/>
              <a:t>다른지만</a:t>
            </a:r>
            <a:r>
              <a:rPr lang="ko-KR" altLang="en-US" sz="1400" b="0" dirty="0"/>
              <a:t> 확인하므로 이차원 리스트로 구성할 필요가 없기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마지막에 같은 인덱스에 있는 값들을 </a:t>
            </a:r>
            <a:r>
              <a:rPr lang="en-US" altLang="ko-KR" sz="1400" b="0" dirty="0"/>
              <a:t>row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튜플에</a:t>
            </a:r>
            <a:r>
              <a:rPr lang="ko-KR" altLang="en-US" sz="1400" b="0" dirty="0"/>
              <a:t> 할당한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 </a:t>
            </a:r>
            <a:r>
              <a:rPr lang="en-US" altLang="ko-KR" sz="1400" b="0" dirty="0"/>
              <a:t>for</a:t>
            </a:r>
            <a:r>
              <a:rPr lang="ko-KR" altLang="en-US" sz="1400" b="0" dirty="0" smtClean="0"/>
              <a:t>문인 </a:t>
            </a:r>
            <a:r>
              <a:rPr lang="en-US" altLang="ko-KR" sz="1400" b="0" dirty="0"/>
              <a:t>for value in row</a:t>
            </a:r>
            <a:r>
              <a:rPr lang="ko-KR" altLang="en-US" sz="1400" b="0" dirty="0"/>
              <a:t>를 구성하여 </a:t>
            </a:r>
            <a:r>
              <a:rPr lang="en-US" altLang="ko-KR" sz="1400" b="0" dirty="0"/>
              <a:t>row </a:t>
            </a:r>
            <a:r>
              <a:rPr lang="ko-KR" altLang="en-US" sz="1400" b="0" dirty="0"/>
              <a:t>안의 값을 다시 </a:t>
            </a:r>
            <a:r>
              <a:rPr lang="en-US" altLang="ko-KR" sz="1400" b="0" dirty="0"/>
              <a:t>value</a:t>
            </a:r>
            <a:r>
              <a:rPr lang="ko-KR" altLang="en-US" sz="1400" b="0" dirty="0"/>
              <a:t>에 할당한다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여기서 </a:t>
            </a:r>
            <a:r>
              <a:rPr lang="ko-KR" altLang="en-US" sz="1400" b="0" dirty="0"/>
              <a:t>각 </a:t>
            </a:r>
            <a:r>
              <a:rPr lang="ko-KR" altLang="en-US" sz="1400" b="0" dirty="0" smtClean="0"/>
              <a:t>인덱스의 </a:t>
            </a:r>
            <a:r>
              <a:rPr lang="ko-KR" altLang="en-US" sz="1400" b="0" dirty="0"/>
              <a:t>값과 첫 번째 값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row[0]</a:t>
            </a:r>
            <a:r>
              <a:rPr lang="ko-KR" altLang="en-US" sz="1400" b="0" dirty="0"/>
              <a:t>이 같은지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모두 같다면 </a:t>
            </a:r>
            <a:r>
              <a:rPr lang="en-US" altLang="ko-KR" sz="1400" b="0" dirty="0"/>
              <a:t>all( ) </a:t>
            </a:r>
            <a:r>
              <a:rPr lang="ko-KR" altLang="en-US" sz="1400" b="0" dirty="0"/>
              <a:t>함수에 의해 해당 </a:t>
            </a:r>
            <a:r>
              <a:rPr lang="ko-KR" altLang="en-US" sz="1400" b="0" dirty="0" smtClean="0"/>
              <a:t>인덱스의 </a:t>
            </a:r>
            <a:r>
              <a:rPr lang="ko-KR" altLang="en-US" sz="1400" b="0" dirty="0"/>
              <a:t>동일 여부가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로 반환될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모든 인덱스의 값이 같은지 확인하여 </a:t>
            </a:r>
            <a:r>
              <a:rPr lang="en-US" altLang="ko-KR" sz="1400" b="0" dirty="0" smtClean="0"/>
              <a:t>True </a:t>
            </a:r>
            <a:r>
              <a:rPr lang="ko-KR" altLang="en-US" sz="1400" b="0" dirty="0" smtClean="0"/>
              <a:t>또는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반환한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all( ) </a:t>
            </a:r>
            <a:r>
              <a:rPr lang="ko-KR" altLang="en-US" sz="1400" b="0" dirty="0"/>
              <a:t>함수로 동치 여부를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all( ) </a:t>
            </a:r>
            <a:r>
              <a:rPr lang="ko-KR" altLang="en-US" sz="1400" b="0" dirty="0" smtClean="0"/>
              <a:t>함수가중간에 </a:t>
            </a:r>
            <a:r>
              <a:rPr lang="ko-KR" altLang="en-US" sz="1400" b="0" dirty="0"/>
              <a:t>없다면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결과가 출력된다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코드는 행렬의 개수가 늘어나더라도 문제없이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다양한 실험을 통해 코드가 </a:t>
            </a:r>
            <a:r>
              <a:rPr lang="ko-KR" altLang="en-US" sz="1400" b="0" dirty="0" smtClean="0"/>
              <a:t>어떻게 </a:t>
            </a:r>
            <a:r>
              <a:rPr lang="ko-KR" altLang="en-US" sz="1400" b="0" dirty="0"/>
              <a:t>구성되어 있는지 확인한다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15036"/>
            <a:ext cx="7200000" cy="11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16020" y="60932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221088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위의 두 코드는 모두 입력된 </a:t>
            </a:r>
            <a:r>
              <a:rPr lang="en-US" altLang="ko-KR" sz="1400" b="0" dirty="0"/>
              <a:t>x, y</a:t>
            </a:r>
            <a:r>
              <a:rPr lang="ko-KR" altLang="en-US" sz="1400" b="0" dirty="0"/>
              <a:t>의 값을 더하여 그 결과를 반환하는 함수로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결과값도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람다 함수는 별도의 </a:t>
            </a:r>
            <a:r>
              <a:rPr lang="en-US" altLang="ko-KR" sz="1400" b="0" dirty="0" err="1"/>
              <a:t>def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return</a:t>
            </a:r>
            <a:r>
              <a:rPr lang="ko-KR" altLang="en-US" sz="1400" b="0" dirty="0"/>
              <a:t>을 작성하지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단지 앞에는 매개변수의 </a:t>
            </a:r>
            <a:r>
              <a:rPr lang="ko-KR" altLang="en-US" sz="1400" b="0" dirty="0" smtClean="0"/>
              <a:t>이름을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뒤에는 매개변수가 반환하는 결과값인 ‘</a:t>
            </a:r>
            <a:r>
              <a:rPr lang="en-US" altLang="ko-KR" sz="1400" b="0" dirty="0"/>
              <a:t>x + y’</a:t>
            </a:r>
            <a:r>
              <a:rPr lang="ko-KR" altLang="en-US" sz="1400" b="0" dirty="0"/>
              <a:t>를 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기존의 </a:t>
            </a:r>
            <a:r>
              <a:rPr lang="en-US" altLang="ko-KR" sz="1400" b="0" dirty="0"/>
              <a:t>f </a:t>
            </a:r>
            <a:r>
              <a:rPr lang="ko-KR" altLang="en-US" sz="1400" b="0" dirty="0"/>
              <a:t>함수와 </a:t>
            </a:r>
            <a:r>
              <a:rPr lang="ko-KR" altLang="en-US" sz="1400" b="0" dirty="0" smtClean="0"/>
              <a:t>구조는 </a:t>
            </a:r>
            <a:r>
              <a:rPr lang="ko-KR" altLang="en-US" sz="1400" b="0" dirty="0"/>
              <a:t>같고 표현이 다를 뿐이다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06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6510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전치행렬은 주어진 </a:t>
            </a:r>
            <a:r>
              <a:rPr lang="en-US" altLang="ko-KR" sz="1400" b="0" dirty="0"/>
              <a:t>m × n</a:t>
            </a:r>
            <a:r>
              <a:rPr lang="ko-KR" altLang="en-US" sz="1400" b="0" dirty="0"/>
              <a:t>의 행렬에서 행과 열을 바꾸어 만든 행렬이다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수식의 표현은 </a:t>
            </a:r>
            <a:r>
              <a:rPr lang="ko-KR" altLang="en-US" sz="1400" b="0" dirty="0" smtClean="0"/>
              <a:t>비교적 단순하다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59999"/>
            <a:ext cx="5770104" cy="311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2128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전치행렬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2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전치행렬을 구현하기 위해 행과 열의 값을 변경해야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구현은 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 행렬 </a:t>
            </a:r>
            <a:r>
              <a:rPr lang="ko-KR" altLang="en-US" sz="1400" b="0" dirty="0" smtClean="0"/>
              <a:t>리스트에서 </a:t>
            </a:r>
            <a:r>
              <a:rPr lang="ko-KR" altLang="en-US" sz="1400" b="0" dirty="0"/>
              <a:t>별표와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함수로 각 행의 같은 위치의 </a:t>
            </a:r>
            <a:r>
              <a:rPr lang="ko-KR" altLang="en-US" sz="1400" b="0" dirty="0" err="1"/>
              <a:t>인덱스값을</a:t>
            </a:r>
            <a:r>
              <a:rPr lang="ko-KR" altLang="en-US" sz="1400" b="0" dirty="0"/>
              <a:t> 추출한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값으로 </a:t>
            </a:r>
            <a:r>
              <a:rPr lang="ko-KR" altLang="en-US" sz="1400" b="0" dirty="0" smtClean="0"/>
              <a:t>리스트를 새롭게 </a:t>
            </a:r>
            <a:r>
              <a:rPr lang="ko-KR" altLang="en-US" sz="1400" b="0" dirty="0"/>
              <a:t>구성하면 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01690"/>
            <a:ext cx="7200000" cy="142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57192"/>
            <a:ext cx="7200000" cy="58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8112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코드의 핵심은 </a:t>
            </a:r>
            <a:r>
              <a:rPr lang="en-US" altLang="ko-KR" sz="1400" b="0" dirty="0"/>
              <a:t>for t in zip(*</a:t>
            </a:r>
            <a:r>
              <a:rPr lang="en-US" altLang="ko-KR" sz="1400" b="0" dirty="0" err="1"/>
              <a:t>matrix_a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별표 때문에 리스트를 다음과 같이 </a:t>
            </a:r>
            <a:r>
              <a:rPr lang="ko-KR" altLang="en-US" sz="1400" b="0" dirty="0" err="1" smtClean="0"/>
              <a:t>언패킹한다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이렇게 </a:t>
            </a:r>
            <a:r>
              <a:rPr lang="ko-KR" altLang="en-US" sz="1400" b="0" dirty="0" err="1"/>
              <a:t>언패킹한</a:t>
            </a:r>
            <a:r>
              <a:rPr lang="ko-KR" altLang="en-US" sz="1400" b="0" dirty="0"/>
              <a:t> 상태에서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같은 위치의 값들을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로 할당할 수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 smtClean="0"/>
              <a:t>즉 </a:t>
            </a:r>
            <a:r>
              <a:rPr lang="en-US" altLang="ko-KR" sz="1400" b="0" dirty="0"/>
              <a:t>[1, 4], [2, 5], [3, 6]</a:t>
            </a:r>
            <a:r>
              <a:rPr lang="ko-KR" altLang="en-US" sz="1400" b="0" dirty="0"/>
              <a:t>이 묶인다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값들이 그대로 리스트로 들어가면 전치행렬이 </a:t>
            </a:r>
            <a:r>
              <a:rPr lang="ko-KR" altLang="en-US" sz="1400" b="0" dirty="0" smtClean="0"/>
              <a:t>완성된다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실제 코드를 보면 다음과 같이 </a:t>
            </a:r>
            <a:r>
              <a:rPr lang="ko-KR" altLang="en-US" sz="1400" b="0" dirty="0" err="1"/>
              <a:t>언패킹되어</a:t>
            </a:r>
            <a:r>
              <a:rPr lang="ko-KR" altLang="en-US" sz="1400" b="0" dirty="0"/>
              <a:t> 출력되는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8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634352" y="19507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곱셈은 </a:t>
            </a:r>
            <a:r>
              <a:rPr lang="ko-KR" altLang="en-US" sz="1400" b="0" dirty="0" smtClean="0"/>
              <a:t>앞 </a:t>
            </a:r>
            <a:r>
              <a:rPr lang="ko-KR" altLang="en-US" sz="1400" b="0" dirty="0"/>
              <a:t>행렬의 열과 뒤 행렬의 행을 선형 결합하면 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다음과 같이 </a:t>
            </a:r>
            <a:r>
              <a:rPr lang="ko-KR" altLang="en-US" sz="1400" b="0" dirty="0"/>
              <a:t>대응되는 값들이 곱셈한다고 생각하면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80928"/>
            <a:ext cx="51339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곱셈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67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 행렬의 열과 뒤 행렬의 행의 크기가 같아야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행렬의 </a:t>
            </a:r>
            <a:r>
              <a:rPr lang="ko-KR" altLang="en-US" sz="1400" b="0" dirty="0"/>
              <a:t>곱셈을 위한 조건을 만족하여야 연산이 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987" y="472514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곱셈을 하기 위한 조건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90235"/>
            <a:ext cx="4416136" cy="17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코드로 구현하기 위해서는 전치행렬의 코드 기법을 사용하여 한 행렬에서는 열의 값을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다른 행렬에서는 </a:t>
            </a:r>
            <a:r>
              <a:rPr lang="ko-KR" altLang="en-US" sz="1400" b="0" dirty="0"/>
              <a:t>행의 값을 추출하여 곱하는 코드로 구성해야 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869160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뒤에 있는 </a:t>
            </a:r>
            <a:r>
              <a:rPr lang="en-US" altLang="ko-KR" sz="1400" b="0" dirty="0"/>
              <a:t>for </a:t>
            </a:r>
            <a:r>
              <a:rPr lang="en-US" altLang="ko-KR" sz="1400" b="0" dirty="0" err="1"/>
              <a:t>row_a</a:t>
            </a:r>
            <a:r>
              <a:rPr lang="en-US" altLang="ko-KR" sz="1400" b="0" dirty="0"/>
              <a:t> in </a:t>
            </a:r>
            <a:r>
              <a:rPr lang="en-US" altLang="ko-KR" sz="1400" b="0" dirty="0" err="1"/>
              <a:t>matrix_a</a:t>
            </a:r>
            <a:r>
              <a:rPr lang="ko-KR" altLang="en-US" sz="1400" b="0" dirty="0"/>
              <a:t>에서 행의 값이 뽑히고</a:t>
            </a:r>
            <a:r>
              <a:rPr lang="en-US" altLang="ko-KR" sz="1400" b="0" dirty="0"/>
              <a:t>, for </a:t>
            </a:r>
            <a:r>
              <a:rPr lang="en-US" altLang="ko-KR" sz="1400" b="0" dirty="0" err="1"/>
              <a:t>column_b</a:t>
            </a:r>
            <a:r>
              <a:rPr lang="en-US" altLang="ko-KR" sz="1400" b="0" dirty="0"/>
              <a:t> in zip(*</a:t>
            </a:r>
            <a:r>
              <a:rPr lang="en-US" altLang="ko-KR" sz="1400" b="0" dirty="0" err="1"/>
              <a:t>matrix_b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에서는 </a:t>
            </a:r>
            <a:r>
              <a:rPr lang="ko-KR" altLang="en-US" sz="1400" b="0" dirty="0"/>
              <a:t>열의 값이 뽑힌다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앞의 전치행렬에서 사용한 코드와 비슷하다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</a:t>
            </a:r>
            <a:r>
              <a:rPr lang="en-US" altLang="ko-KR" sz="1400" b="0" dirty="0" smtClean="0"/>
              <a:t>sum(a * </a:t>
            </a:r>
            <a:r>
              <a:rPr lang="en-US" altLang="ko-KR" sz="1400" b="0" dirty="0"/>
              <a:t>b for a, b in zip(</a:t>
            </a:r>
            <a:r>
              <a:rPr lang="en-US" altLang="ko-KR" sz="1400" b="0" dirty="0" err="1"/>
              <a:t>row_a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column_b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코드를 통해 행과 열에서 같은 위치의 </a:t>
            </a:r>
            <a:r>
              <a:rPr lang="ko-KR" altLang="en-US" sz="1400" b="0" dirty="0" err="1" smtClean="0"/>
              <a:t>인덱스값을</a:t>
            </a:r>
            <a:r>
              <a:rPr lang="ko-KR" altLang="en-US" sz="1400" b="0" dirty="0" smtClean="0"/>
              <a:t> 뽑은 </a:t>
            </a:r>
            <a:r>
              <a:rPr lang="ko-KR" altLang="en-US" sz="1400" b="0" dirty="0"/>
              <a:t>다음</a:t>
            </a:r>
            <a:r>
              <a:rPr lang="en-US" altLang="ko-KR" sz="1400" b="0" dirty="0"/>
              <a:t>, sum( ) </a:t>
            </a:r>
            <a:r>
              <a:rPr lang="ko-KR" altLang="en-US" sz="1400" b="0" dirty="0"/>
              <a:t>함수를 사용하여 합을 구하면 결과값이 </a:t>
            </a:r>
            <a:r>
              <a:rPr lang="ko-KR" altLang="en-US" sz="1400" b="0" dirty="0" smtClean="0"/>
              <a:t>출력된다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80307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람다 함수를 표현하는 다른 방식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37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람다 함수를 표현하는 다른 방식은 다음과 같다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람다 </a:t>
            </a:r>
            <a:r>
              <a:rPr lang="ko-KR" altLang="en-US" sz="1200" b="0" dirty="0"/>
              <a:t>함수 자체는 위 코드처럼 이름 없이 사용할 수도 있지만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일반적으로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9-2]</a:t>
            </a:r>
            <a:r>
              <a:rPr lang="ko-KR" altLang="en-US" sz="1200" b="0" dirty="0"/>
              <a:t>와 같이 어떤 변수에 </a:t>
            </a:r>
            <a:r>
              <a:rPr lang="ko-KR" altLang="en-US" sz="1200" b="0" dirty="0" smtClean="0"/>
              <a:t>람다 함수를 </a:t>
            </a:r>
            <a:r>
              <a:rPr lang="ko-KR" altLang="en-US" sz="1200" b="0" dirty="0"/>
              <a:t>할당하여 함수와 비슷한 형태로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위 코드는 람다 함수에 별도의 이름을 지정하지는 않았지만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괄호에 </a:t>
            </a:r>
            <a:r>
              <a:rPr lang="ko-KR" altLang="en-US" sz="1200" b="0" dirty="0"/>
              <a:t>람다 함수를 넣고 인수</a:t>
            </a:r>
            <a:r>
              <a:rPr lang="en-US" altLang="ko-KR" sz="1200" b="0" dirty="0"/>
              <a:t>(argument)</a:t>
            </a:r>
            <a:r>
              <a:rPr lang="ko-KR" altLang="en-US" sz="1200" b="0" dirty="0"/>
              <a:t>로 </a:t>
            </a:r>
            <a:r>
              <a:rPr lang="en-US" altLang="ko-KR" sz="1200" b="0" dirty="0"/>
              <a:t>5</a:t>
            </a:r>
            <a:r>
              <a:rPr lang="ko-KR" altLang="en-US" sz="1200" b="0" dirty="0"/>
              <a:t>를 입력하였다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코드의 결과는 </a:t>
            </a:r>
            <a:r>
              <a:rPr lang="en-US" altLang="ko-KR" sz="1200" b="0" dirty="0"/>
              <a:t>6</a:t>
            </a:r>
            <a:r>
              <a:rPr lang="ko-KR" altLang="en-US" sz="1200" b="0" dirty="0"/>
              <a:t>으로 출력되는 것을 확인할 수 있다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함수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64411"/>
            <a:ext cx="7200000" cy="63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3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다양한 형태</a:t>
            </a: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3507"/>
            <a:ext cx="5577210" cy="34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558924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코드에서 맨 아래에 있는 코드를 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앞에서 매개변수를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개로 선언했는데 </a:t>
            </a:r>
            <a:r>
              <a:rPr lang="en-US" altLang="ko-KR" sz="1400" b="0" dirty="0"/>
              <a:t>f(3, 5)</a:t>
            </a:r>
            <a:r>
              <a:rPr lang="ko-KR" altLang="en-US" sz="1400" b="0" dirty="0"/>
              <a:t>와 </a:t>
            </a:r>
            <a:r>
              <a:rPr lang="ko-KR" altLang="en-US" sz="1400" b="0" dirty="0" smtClean="0"/>
              <a:t>같이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이상의 값이 들어오면 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함수에서 매개변수의 개수를 </a:t>
            </a:r>
            <a:r>
              <a:rPr lang="ko-KR" altLang="en-US" sz="1400" b="0" dirty="0" smtClean="0"/>
              <a:t>넘어가는 인수가 </a:t>
            </a:r>
            <a:r>
              <a:rPr lang="ko-KR" altLang="en-US" sz="1400" b="0" dirty="0"/>
              <a:t>입력될 때의 결과와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994392" y="573325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맵리듀스</a:t>
            </a:r>
            <a:r>
              <a:rPr lang="en-US" altLang="ko-KR" sz="1400" b="0" dirty="0"/>
              <a:t>(</a:t>
            </a:r>
            <a:r>
              <a:rPr lang="en-US" altLang="ko-KR" sz="1400" b="0" dirty="0" err="1" smtClean="0"/>
              <a:t>MapReduce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는 </a:t>
            </a:r>
            <a:r>
              <a:rPr lang="ko-KR" altLang="en-US" sz="1400" b="0" dirty="0" err="1"/>
              <a:t>파이썬뿐</a:t>
            </a:r>
            <a:r>
              <a:rPr lang="ko-KR" altLang="en-US" sz="1400" b="0" dirty="0"/>
              <a:t> 아니라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빅데이터를</a:t>
            </a:r>
            <a:r>
              <a:rPr lang="ko-KR" altLang="en-US" sz="1400" b="0" dirty="0"/>
              <a:t> 처리하기 위한 기본 알고리즘으로도 많이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맵리듀스에는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reduce( ) </a:t>
            </a:r>
            <a:r>
              <a:rPr lang="ko-KR" altLang="en-US" sz="1400" b="0" dirty="0"/>
              <a:t>함수가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10413</TotalTime>
  <Words>3221</Words>
  <Application>Microsoft Office PowerPoint</Application>
  <PresentationFormat>화면 슬라이드 쇼(4:3)</PresentationFormat>
  <Paragraphs>214</Paragraphs>
  <Slides>56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PowerPoint 프레젠테이션</vt:lpstr>
      <vt:lpstr>PowerPoint 프레젠테이션</vt:lpstr>
      <vt:lpstr>PowerPoint 프레젠테이션</vt:lpstr>
      <vt:lpstr>01. 람다 함수</vt:lpstr>
      <vt:lpstr>01. 람다 함수</vt:lpstr>
      <vt:lpstr>01. 람다 함수</vt:lpstr>
      <vt:lpstr>01. 람다 함수</vt:lpstr>
      <vt:lpstr>PowerPoint 프레젠테이션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PowerPoint 프레젠테이션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PowerPoint 프레젠테이션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김성무</cp:lastModifiedBy>
  <cp:revision>776</cp:revision>
  <dcterms:created xsi:type="dcterms:W3CDTF">2012-07-11T10:23:22Z</dcterms:created>
  <dcterms:modified xsi:type="dcterms:W3CDTF">2019-01-07T08:16:46Z</dcterms:modified>
</cp:coreProperties>
</file>