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82" r:id="rId5"/>
    <p:sldId id="270" r:id="rId6"/>
    <p:sldId id="283" r:id="rId7"/>
    <p:sldId id="259" r:id="rId8"/>
    <p:sldId id="268" r:id="rId9"/>
    <p:sldId id="258" r:id="rId10"/>
    <p:sldId id="284" r:id="rId11"/>
    <p:sldId id="288" r:id="rId12"/>
    <p:sldId id="269" r:id="rId13"/>
    <p:sldId id="309" r:id="rId14"/>
    <p:sldId id="289" r:id="rId15"/>
    <p:sldId id="304" r:id="rId16"/>
    <p:sldId id="290" r:id="rId17"/>
    <p:sldId id="305" r:id="rId18"/>
    <p:sldId id="306" r:id="rId19"/>
    <p:sldId id="307" r:id="rId20"/>
    <p:sldId id="308" r:id="rId21"/>
    <p:sldId id="310" r:id="rId22"/>
    <p:sldId id="311" r:id="rId23"/>
    <p:sldId id="312" r:id="rId24"/>
    <p:sldId id="280" r:id="rId25"/>
    <p:sldId id="313" r:id="rId26"/>
    <p:sldId id="314" r:id="rId27"/>
    <p:sldId id="315" r:id="rId28"/>
    <p:sldId id="316" r:id="rId29"/>
    <p:sldId id="281" r:id="rId30"/>
    <p:sldId id="317" r:id="rId31"/>
    <p:sldId id="318" r:id="rId32"/>
    <p:sldId id="321" r:id="rId33"/>
    <p:sldId id="320" r:id="rId34"/>
    <p:sldId id="319" r:id="rId35"/>
    <p:sldId id="322" r:id="rId36"/>
    <p:sldId id="323" r:id="rId37"/>
    <p:sldId id="324" r:id="rId38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CCECFF"/>
    <a:srgbClr val="CCFFFF"/>
    <a:srgbClr val="EAEAEA"/>
    <a:srgbClr val="777777"/>
    <a:srgbClr val="66669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660"/>
  </p:normalViewPr>
  <p:slideViewPr>
    <p:cSldViewPr>
      <p:cViewPr>
        <p:scale>
          <a:sx n="150" d="100"/>
          <a:sy n="150" d="100"/>
        </p:scale>
        <p:origin x="806" y="8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6BB-4503-4CE5-80A3-A713639F8FF0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82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6BB-4503-4CE5-80A3-A713639F8FF0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13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6BB-4503-4CE5-80A3-A713639F8FF0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81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8887"/>
            <a:ext cx="6858000" cy="55162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920552"/>
            <a:ext cx="6172200" cy="835292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9561512"/>
            <a:ext cx="1600200" cy="288032"/>
          </a:xfrm>
        </p:spPr>
        <p:txBody>
          <a:bodyPr/>
          <a:lstStyle/>
          <a:p>
            <a:fld id="{76FC86BB-4503-4CE5-80A3-A713639F8FF0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561512"/>
            <a:ext cx="2171700" cy="28803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0" y="9561512"/>
            <a:ext cx="1600200" cy="288032"/>
          </a:xfrm>
        </p:spPr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632520"/>
            <a:ext cx="6858000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0" y="9472916"/>
            <a:ext cx="6858000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70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6BB-4503-4CE5-80A3-A713639F8FF0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18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6BB-4503-4CE5-80A3-A713639F8FF0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73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6BB-4503-4CE5-80A3-A713639F8FF0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93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6BB-4503-4CE5-80A3-A713639F8FF0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55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6BB-4503-4CE5-80A3-A713639F8FF0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17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6BB-4503-4CE5-80A3-A713639F8FF0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45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6BB-4503-4CE5-80A3-A713639F8FF0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52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C86BB-4503-4CE5-80A3-A713639F8FF0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28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3"/>
          <p:cNvSpPr>
            <a:spLocks noChangeArrowheads="1"/>
          </p:cNvSpPr>
          <p:nvPr/>
        </p:nvSpPr>
        <p:spPr bwMode="auto">
          <a:xfrm>
            <a:off x="0" y="0"/>
            <a:ext cx="6858000" cy="45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5"/>
          <p:cNvSpPr>
            <a:spLocks noChangeArrowheads="1"/>
          </p:cNvSpPr>
          <p:nvPr/>
        </p:nvSpPr>
        <p:spPr bwMode="auto">
          <a:xfrm flipV="1">
            <a:off x="0" y="9385300"/>
            <a:ext cx="6858000" cy="2190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67"/>
          <p:cNvSpPr>
            <a:spLocks noChangeArrowheads="1"/>
          </p:cNvSpPr>
          <p:nvPr/>
        </p:nvSpPr>
        <p:spPr bwMode="auto">
          <a:xfrm>
            <a:off x="533400" y="4114800"/>
            <a:ext cx="228600" cy="57912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92212" y="6585140"/>
            <a:ext cx="4800600" cy="1607757"/>
          </a:xfrm>
        </p:spPr>
        <p:txBody>
          <a:bodyPr/>
          <a:lstStyle/>
          <a:p>
            <a:r>
              <a:rPr lang="ko-KR" altLang="en-US" sz="2800" dirty="0">
                <a:solidFill>
                  <a:schemeClr val="tx1"/>
                </a:solidFill>
              </a:rPr>
              <a:t>학과</a:t>
            </a:r>
            <a:r>
              <a:rPr lang="en-US" altLang="ko-KR" sz="2800" dirty="0">
                <a:solidFill>
                  <a:schemeClr val="tx1"/>
                </a:solidFill>
              </a:rPr>
              <a:t>: </a:t>
            </a:r>
            <a:r>
              <a:rPr lang="ko-KR" altLang="en-US" sz="2800" dirty="0">
                <a:solidFill>
                  <a:schemeClr val="tx1"/>
                </a:solidFill>
              </a:rPr>
              <a:t>컴퓨터학과</a:t>
            </a:r>
          </a:p>
          <a:p>
            <a:r>
              <a:rPr lang="ko-KR" altLang="en-US" sz="2800" dirty="0">
                <a:solidFill>
                  <a:schemeClr val="tx1"/>
                </a:solidFill>
              </a:rPr>
              <a:t>학번</a:t>
            </a:r>
            <a:r>
              <a:rPr lang="en-US" altLang="ko-KR" sz="2800" dirty="0">
                <a:solidFill>
                  <a:schemeClr val="tx1"/>
                </a:solidFill>
              </a:rPr>
              <a:t>: 2016320244</a:t>
            </a:r>
          </a:p>
          <a:p>
            <a:r>
              <a:rPr lang="ko-KR" altLang="en-US" sz="2800" dirty="0">
                <a:solidFill>
                  <a:schemeClr val="tx1"/>
                </a:solidFill>
              </a:rPr>
              <a:t>이름</a:t>
            </a:r>
            <a:r>
              <a:rPr lang="en-US" altLang="ko-KR" sz="2800" dirty="0">
                <a:solidFill>
                  <a:schemeClr val="tx1"/>
                </a:solidFill>
              </a:rPr>
              <a:t>: </a:t>
            </a:r>
            <a:r>
              <a:rPr lang="ko-KR" altLang="en-US" sz="2800" dirty="0">
                <a:solidFill>
                  <a:schemeClr val="tx1"/>
                </a:solidFill>
              </a:rPr>
              <a:t>박상유</a:t>
            </a:r>
          </a:p>
          <a:p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Text Box 6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762000" y="1509458"/>
            <a:ext cx="58293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4000" dirty="0">
                <a:solidFill>
                  <a:schemeClr val="bg1"/>
                </a:solidFill>
                <a:latin typeface="Times New Roman" pitchFamily="18" charset="0"/>
              </a:rPr>
              <a:t>DATABASE  </a:t>
            </a:r>
            <a:br>
              <a:rPr lang="en-US" altLang="ko-KR" sz="4000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ko-KR" sz="4000" dirty="0">
                <a:solidFill>
                  <a:schemeClr val="bg1"/>
                </a:solidFill>
                <a:latin typeface="Times New Roman" pitchFamily="18" charset="0"/>
              </a:rPr>
              <a:t>Term Project </a:t>
            </a:r>
          </a:p>
        </p:txBody>
      </p:sp>
      <p:sp>
        <p:nvSpPr>
          <p:cNvPr id="9" name="Rectangle 68"/>
          <p:cNvSpPr>
            <a:spLocks noChangeArrowheads="1"/>
          </p:cNvSpPr>
          <p:nvPr/>
        </p:nvSpPr>
        <p:spPr bwMode="auto">
          <a:xfrm>
            <a:off x="533400" y="0"/>
            <a:ext cx="228600" cy="457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89"/>
          <p:cNvSpPr>
            <a:spLocks noChangeArrowheads="1"/>
          </p:cNvSpPr>
          <p:nvPr/>
        </p:nvSpPr>
        <p:spPr bwMode="auto">
          <a:xfrm>
            <a:off x="0" y="304800"/>
            <a:ext cx="68580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64"/>
          <p:cNvSpPr>
            <a:spLocks noChangeArrowheads="1"/>
          </p:cNvSpPr>
          <p:nvPr/>
        </p:nvSpPr>
        <p:spPr bwMode="auto">
          <a:xfrm flipV="1">
            <a:off x="0" y="5173663"/>
            <a:ext cx="6858000" cy="2190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70"/>
          <p:cNvSpPr>
            <a:spLocks noChangeArrowheads="1"/>
          </p:cNvSpPr>
          <p:nvPr/>
        </p:nvSpPr>
        <p:spPr bwMode="auto">
          <a:xfrm>
            <a:off x="59658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71"/>
          <p:cNvSpPr>
            <a:spLocks noChangeArrowheads="1"/>
          </p:cNvSpPr>
          <p:nvPr/>
        </p:nvSpPr>
        <p:spPr bwMode="auto">
          <a:xfrm>
            <a:off x="55086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72"/>
          <p:cNvSpPr>
            <a:spLocks noChangeArrowheads="1"/>
          </p:cNvSpPr>
          <p:nvPr/>
        </p:nvSpPr>
        <p:spPr bwMode="auto">
          <a:xfrm>
            <a:off x="50514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73"/>
          <p:cNvSpPr>
            <a:spLocks noChangeArrowheads="1"/>
          </p:cNvSpPr>
          <p:nvPr/>
        </p:nvSpPr>
        <p:spPr bwMode="auto">
          <a:xfrm>
            <a:off x="45942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74"/>
          <p:cNvSpPr>
            <a:spLocks noChangeArrowheads="1"/>
          </p:cNvSpPr>
          <p:nvPr/>
        </p:nvSpPr>
        <p:spPr bwMode="auto">
          <a:xfrm>
            <a:off x="64230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75"/>
          <p:cNvSpPr>
            <a:spLocks noChangeArrowheads="1"/>
          </p:cNvSpPr>
          <p:nvPr/>
        </p:nvSpPr>
        <p:spPr bwMode="auto">
          <a:xfrm>
            <a:off x="41370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76"/>
          <p:cNvSpPr>
            <a:spLocks noChangeArrowheads="1"/>
          </p:cNvSpPr>
          <p:nvPr/>
        </p:nvSpPr>
        <p:spPr bwMode="auto">
          <a:xfrm>
            <a:off x="36798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77"/>
          <p:cNvSpPr>
            <a:spLocks noChangeArrowheads="1"/>
          </p:cNvSpPr>
          <p:nvPr/>
        </p:nvSpPr>
        <p:spPr bwMode="auto">
          <a:xfrm>
            <a:off x="27654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78"/>
          <p:cNvSpPr>
            <a:spLocks noChangeArrowheads="1"/>
          </p:cNvSpPr>
          <p:nvPr/>
        </p:nvSpPr>
        <p:spPr bwMode="auto">
          <a:xfrm>
            <a:off x="23082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79"/>
          <p:cNvSpPr>
            <a:spLocks noChangeArrowheads="1"/>
          </p:cNvSpPr>
          <p:nvPr/>
        </p:nvSpPr>
        <p:spPr bwMode="auto">
          <a:xfrm>
            <a:off x="18510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80"/>
          <p:cNvSpPr>
            <a:spLocks noChangeArrowheads="1"/>
          </p:cNvSpPr>
          <p:nvPr/>
        </p:nvSpPr>
        <p:spPr bwMode="auto">
          <a:xfrm>
            <a:off x="13938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81"/>
          <p:cNvSpPr>
            <a:spLocks noChangeArrowheads="1"/>
          </p:cNvSpPr>
          <p:nvPr/>
        </p:nvSpPr>
        <p:spPr bwMode="auto">
          <a:xfrm>
            <a:off x="32226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82"/>
          <p:cNvSpPr>
            <a:spLocks noChangeArrowheads="1"/>
          </p:cNvSpPr>
          <p:nvPr/>
        </p:nvSpPr>
        <p:spPr bwMode="auto">
          <a:xfrm>
            <a:off x="9366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83"/>
          <p:cNvSpPr>
            <a:spLocks noChangeArrowheads="1"/>
          </p:cNvSpPr>
          <p:nvPr/>
        </p:nvSpPr>
        <p:spPr bwMode="auto">
          <a:xfrm>
            <a:off x="533400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86"/>
          <p:cNvSpPr>
            <a:spLocks noChangeArrowheads="1"/>
          </p:cNvSpPr>
          <p:nvPr/>
        </p:nvSpPr>
        <p:spPr bwMode="auto">
          <a:xfrm>
            <a:off x="141288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부제목 2"/>
          <p:cNvSpPr txBox="1">
            <a:spLocks/>
          </p:cNvSpPr>
          <p:nvPr/>
        </p:nvSpPr>
        <p:spPr>
          <a:xfrm>
            <a:off x="925512" y="8409384"/>
            <a:ext cx="5712668" cy="7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>
                <a:solidFill>
                  <a:schemeClr val="tx1"/>
                </a:solidFill>
              </a:rPr>
              <a:t>Dept. of Computer Science and Engineering,</a:t>
            </a:r>
          </a:p>
          <a:p>
            <a:r>
              <a:rPr lang="en-US" altLang="ko-KR" sz="1600" b="1">
                <a:solidFill>
                  <a:schemeClr val="tx1"/>
                </a:solidFill>
              </a:rPr>
              <a:t>College of Informatics, Korea</a:t>
            </a:r>
            <a:r>
              <a:rPr lang="ko-KR" altLang="en-US" sz="1600" b="1">
                <a:solidFill>
                  <a:schemeClr val="tx1"/>
                </a:solidFill>
              </a:rPr>
              <a:t> </a:t>
            </a:r>
            <a:r>
              <a:rPr lang="en-US" altLang="ko-KR" sz="1600" b="1">
                <a:solidFill>
                  <a:schemeClr val="tx1"/>
                </a:solidFill>
              </a:rPr>
              <a:t>University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373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latin typeface="+mj-ea"/>
              </a:rPr>
              <a:t>릴레이션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정의서 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148417"/>
              </p:ext>
            </p:extLst>
          </p:nvPr>
        </p:nvGraphicFramePr>
        <p:xfrm>
          <a:off x="332656" y="1136576"/>
          <a:ext cx="6192687" cy="208079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04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41134220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1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Manager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릴에이션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설명</a:t>
                      </a: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감독 정보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63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05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05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Manager_name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감독 이름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감독 이름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Varchar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PK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PK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05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Team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감독 소속 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감독 소속 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Varchar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05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Formation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감독의 포메이션 전략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감독의 </a:t>
                      </a:r>
                      <a:r>
                        <a:rPr lang="ko-KR" sz="1000" kern="1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포메이션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전략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Varchar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7833A79-B708-2C3E-5624-5172D505C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993899"/>
              </p:ext>
            </p:extLst>
          </p:nvPr>
        </p:nvGraphicFramePr>
        <p:xfrm>
          <a:off x="316260" y="3912604"/>
          <a:ext cx="6192687" cy="208079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04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31455991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1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Stadium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릴에이션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설명</a:t>
                      </a: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경기장 정보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63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05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05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Home_stadium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경기장 이름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경기장 이름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Varchar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PK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PK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05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Capacity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경기장 수용 인원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경기장 수용 인원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05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height_meters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경기장 높이 길이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경기장 높이 길이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5AD0045-CC3A-B1F8-4D91-7CE2F2D45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336046"/>
              </p:ext>
            </p:extLst>
          </p:nvPr>
        </p:nvGraphicFramePr>
        <p:xfrm>
          <a:off x="332656" y="6688632"/>
          <a:ext cx="6192687" cy="189294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04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1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League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릴에이션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설명</a:t>
                      </a: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리그 정보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63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League_name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리그 이름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Varchar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PK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PK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Country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리그 소속 국가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Varchar 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934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latin typeface="+mj-ea"/>
              </a:rPr>
              <a:t>릴레이션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정의서 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286498"/>
              </p:ext>
            </p:extLst>
          </p:nvPr>
        </p:nvGraphicFramePr>
        <p:xfrm>
          <a:off x="332656" y="1136576"/>
          <a:ext cx="6275671" cy="30022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87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1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Team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릴에이션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설명</a:t>
                      </a: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팀 정보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63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Team_name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 이름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Varchar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PK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PK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League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 소속 리그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Varchar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FK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League(league_name)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City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 소속 국가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Varchar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Home_stadium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 홈 경기장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Varchar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FK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Stadium(home_stadium)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Manager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 감독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Varchar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FK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Manager(</a:t>
                      </a:r>
                      <a:r>
                        <a:rPr lang="en-US" sz="1000" kern="1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manager_name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538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526141"/>
              </p:ext>
            </p:extLst>
          </p:nvPr>
        </p:nvGraphicFramePr>
        <p:xfrm>
          <a:off x="332656" y="1064568"/>
          <a:ext cx="6192688" cy="806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인덱스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M1.1.1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유저의 이름 입력 후 메인 페이지 접근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홈 페이지에 유저의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이름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“Hello, Soccer Fan: 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{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}”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379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876830"/>
              </p:ext>
            </p:extLst>
          </p:nvPr>
        </p:nvGraphicFramePr>
        <p:xfrm>
          <a:off x="332656" y="1064568"/>
          <a:ext cx="6192688" cy="806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메인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M1.2.1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유저가 기능들을 접근 할 수 있는 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-index page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에서 온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main page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 Change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Name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으로 다시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index page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 가서 이름을 바꿀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002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000999"/>
              </p:ext>
            </p:extLst>
          </p:nvPr>
        </p:nvGraphicFramePr>
        <p:xfrm>
          <a:off x="332656" y="1064569"/>
          <a:ext cx="6192688" cy="821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5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팀 검색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5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M2.1.1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5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유저가 찾는 팀을 검색 후 조회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전체 검색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58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99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List of Teams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클릭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스타디움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이름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리그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도시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감독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indent="0" algn="l" ea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스타디움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수용 인원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크기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-team natural join stadium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을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display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20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수행 평균 빈도수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주기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10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일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최대 빈도수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50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관련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엔터티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세트별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접근 빈도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경기장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58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0944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VIEW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스타디움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리그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도시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감독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스타두임 수용 인원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크기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53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821863"/>
              </p:ext>
            </p:extLst>
          </p:nvPr>
        </p:nvGraphicFramePr>
        <p:xfrm>
          <a:off x="332656" y="1064569"/>
          <a:ext cx="6192688" cy="8113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97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팀 검색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7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M2.1.2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7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유저가 찾는 팀을 검색 후 조회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특정 검색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78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96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스타디움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이름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리그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도시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감독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indent="0" algn="l" ea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스타디움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수용 인원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크기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이름에 맞춘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team natural join stadium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을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display 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3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수행 평균 빈도수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주기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10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일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최대 빈도수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50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관련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엔터티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세트별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접근 빈도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경기장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786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2847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이름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VIEW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스타디움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리그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도시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감독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스타두임 수용 인원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크기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981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90036"/>
              </p:ext>
            </p:extLst>
          </p:nvPr>
        </p:nvGraphicFramePr>
        <p:xfrm>
          <a:off x="332656" y="1064568"/>
          <a:ext cx="6192688" cy="806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팀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M2.2.1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팀 등록 및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이름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리그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도시 이름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스타디움 이름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감독 이름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도시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스타디움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감독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팀을 등록할 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foreign key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법칙을 주의해야 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리그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감독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스타디움은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에 없는 것을 등록이 안 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수행 평균 빈도수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주기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10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일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최대 빈도수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50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관련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엔터티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세트별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접근 빈도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등록서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리그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도시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스타디움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감독 이름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CREATE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도시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스타디움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감독 이름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MOVE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리그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도시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스타디움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감독 이름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TO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784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485287"/>
              </p:ext>
            </p:extLst>
          </p:nvPr>
        </p:nvGraphicFramePr>
        <p:xfrm>
          <a:off x="332656" y="1064568"/>
          <a:ext cx="6192688" cy="806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팀 제거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M2.3.1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팀 제거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이름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리그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도시 이름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스타디움 이름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감독 이름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해당 팀의 정보를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에 삭제한다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수행 평균 빈도수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주기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10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일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최대 빈도수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50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관련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엔터티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세트별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접근 빈도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등록서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리그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도시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스타디움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감독 이름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DELETE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WHERE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리그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도시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스타디움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감독 이름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리그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도시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스타디움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감독 이름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221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816168"/>
              </p:ext>
            </p:extLst>
          </p:nvPr>
        </p:nvGraphicFramePr>
        <p:xfrm>
          <a:off x="332656" y="1064568"/>
          <a:ext cx="6192688" cy="806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팀 정보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M2.4.1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팀 입력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FORM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을 받아 내용을 수정한다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이름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감독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 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바뀐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감독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팀의 감독 수정 내용을 팀 정보에 저장한다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수행 평균 빈도수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주기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10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일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최대 빈도수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50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관련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엔터티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세트별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접근 빈도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감독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감독 이름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CREATE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20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바뀐 감독 이름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indent="0" algn="l" eaLnBrk="1" hangingPunct="1">
                        <a:lnSpc>
                          <a:spcPct val="200000"/>
                        </a:lnSpc>
                        <a:buFontTx/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Move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감독 이름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TO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463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338973"/>
              </p:ext>
            </p:extLst>
          </p:nvPr>
        </p:nvGraphicFramePr>
        <p:xfrm>
          <a:off x="332656" y="1064568"/>
          <a:ext cx="6192688" cy="806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선수 이름 검색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M3.1.1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선수의 정보를 보여준다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전체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Player natural join manager 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선수와 감독의 엔티티 세트를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네츄렬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조인한 결과를 보여준다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(player natural join manager)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수행 평균 빈도수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주기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10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일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최대 빈도수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50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관련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엔터티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세트별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접근 빈도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감독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CLICK “List of Players"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CREATE Player natural join manager 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87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/>
          <p:cNvSpPr/>
          <p:nvPr/>
        </p:nvSpPr>
        <p:spPr>
          <a:xfrm>
            <a:off x="129511" y="848544"/>
            <a:ext cx="6624736" cy="84249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최근에 아시아 축구계에서 새로운 역사를 쓴 선수가 있습니다</a:t>
            </a:r>
            <a:r>
              <a:rPr lang="en-US" altLang="ko-KR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바로 </a:t>
            </a:r>
            <a:r>
              <a:rPr lang="en-US" altLang="ko-KR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EPL </a:t>
            </a:r>
            <a:r>
              <a:rPr lang="ko-KR" altLang="en-US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득점왕 손흥민 선수입니다</a:t>
            </a:r>
            <a:r>
              <a:rPr lang="en-US" altLang="ko-KR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현재 잉글랜드 프리미어리그 토트넘에서 활동하고 있으며 팀 에이스 역할을 맡고 있죠</a:t>
            </a:r>
            <a:r>
              <a:rPr lang="en-US" altLang="ko-KR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그래서 이 웹사이트는 축구 팬들을 위해 선수</a:t>
            </a:r>
            <a:r>
              <a:rPr lang="en-US" altLang="ko-KR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팀</a:t>
            </a:r>
            <a:r>
              <a:rPr lang="en-US" altLang="ko-KR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리그</a:t>
            </a:r>
            <a:r>
              <a:rPr lang="en-US" altLang="ko-KR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감독 등의 정보를 얻을 수 있다</a:t>
            </a:r>
            <a:r>
              <a:rPr lang="en-US" altLang="ko-KR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만약 선수가 없는 경우 추가도 가능하고</a:t>
            </a:r>
            <a:r>
              <a:rPr lang="en-US" altLang="ko-KR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심지어 어느 선수가 이적해서 정보 업데이트가 필요할 때 사용자가 직접 등록할 수 있다</a:t>
            </a:r>
            <a:r>
              <a:rPr lang="en-US" altLang="ko-KR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endParaRPr lang="en-US" altLang="ko-KR" sz="1600" b="1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삽입 기능으로 새로운 선수를 데이터베이스에 추가 할 수 있으며</a:t>
            </a:r>
            <a:r>
              <a:rPr lang="en-US" altLang="ko-KR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넣어야 할 정보는 이름</a:t>
            </a:r>
            <a:r>
              <a:rPr lang="en-US" altLang="ko-KR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팀</a:t>
            </a:r>
            <a:r>
              <a:rPr lang="en-US" altLang="ko-KR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포지션 등등입니다</a:t>
            </a:r>
            <a:r>
              <a:rPr lang="en-US" altLang="ko-KR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또 팀도 넣을 수가 있습니다</a:t>
            </a:r>
            <a:r>
              <a:rPr lang="en-US" altLang="ko-KR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하지만 여기서 </a:t>
            </a:r>
            <a:r>
              <a:rPr lang="en-US" altLang="ko-KR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Foreign Key </a:t>
            </a:r>
            <a:r>
              <a:rPr lang="ko-KR" altLang="en-US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법칙으로 조금 제한이 될 수 있으니</a:t>
            </a:r>
            <a:r>
              <a:rPr lang="en-US" altLang="ko-KR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참고해야 합니다</a:t>
            </a:r>
            <a:r>
              <a:rPr lang="en-US" altLang="ko-KR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endParaRPr lang="en-US" altLang="ko-KR" sz="1600" b="1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삭제 기능은 삽입 기능이랑 비슷하지만 반대로 지우는 겁니다</a:t>
            </a:r>
            <a:r>
              <a:rPr lang="en-US" altLang="ko-KR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유의 사항은 삽입이랑 똑같습니다</a:t>
            </a:r>
            <a:r>
              <a:rPr lang="en-US" altLang="ko-KR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endParaRPr lang="en-US" altLang="ko-KR" sz="1600" b="1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수정 기능은 요즘 시대에 맞는 설정으로 했습니다</a:t>
            </a:r>
            <a:r>
              <a:rPr lang="en-US" altLang="ko-KR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겨울과 여름 이적시장이 있으며 선수들은 이적을 할 수 있습니다</a:t>
            </a:r>
            <a:r>
              <a:rPr lang="en-US" altLang="ko-KR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그래서 팀이 바뀌면서 이를 따라 선수의 팀을 수정할 수 있는 기능을 넣었습니다</a:t>
            </a:r>
            <a:r>
              <a:rPr lang="en-US" altLang="ko-KR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또</a:t>
            </a:r>
            <a:r>
              <a:rPr lang="en-US" altLang="ko-KR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팀의 성적에 따라 감독이 쉽게 바뀔 수도 있습니다</a:t>
            </a:r>
            <a:r>
              <a:rPr lang="en-US" altLang="ko-KR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그래서 팀의 감독을 수정하는 기능을 추가했습니다</a:t>
            </a:r>
            <a:r>
              <a:rPr lang="en-US" altLang="ko-KR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endParaRPr lang="en-US" altLang="ko-KR" sz="1600" b="1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검색 기능으로 선수와 그의 감독에 대해 찾아볼 수가 있습니다</a:t>
            </a:r>
            <a:r>
              <a:rPr lang="en-US" altLang="ko-KR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그 선수가 소속팀</a:t>
            </a:r>
            <a:r>
              <a:rPr lang="en-US" altLang="ko-KR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포지션</a:t>
            </a:r>
            <a:r>
              <a:rPr lang="en-US" altLang="ko-KR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국가</a:t>
            </a:r>
            <a:r>
              <a:rPr lang="en-US" altLang="ko-KR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그리고 선수의 감독 등등을 한 번에 알아볼 수 있습니다</a:t>
            </a:r>
            <a:r>
              <a:rPr lang="en-US" altLang="ko-KR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그리고 또</a:t>
            </a:r>
            <a:r>
              <a:rPr lang="en-US" altLang="ko-KR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어느 구단의 정보도 궁금하시면 걱정 안 하셔도 됩니다</a:t>
            </a:r>
            <a:r>
              <a:rPr lang="en-US" altLang="ko-KR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팀의 홈 스타디움</a:t>
            </a:r>
            <a:r>
              <a:rPr lang="en-US" altLang="ko-KR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리그</a:t>
            </a:r>
            <a:r>
              <a:rPr lang="en-US" altLang="ko-KR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그리고 도시 등등을 쉽게 찾을 수가 있습니다</a:t>
            </a:r>
            <a:r>
              <a:rPr lang="en-US" altLang="ko-KR" sz="16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업무개요서 </a:t>
            </a:r>
            <a:r>
              <a:rPr lang="en-US" altLang="ko-KR" sz="2800" b="1" dirty="0">
                <a:ea typeface="+mn-ea"/>
              </a:rPr>
              <a:t>: </a:t>
            </a:r>
            <a:r>
              <a:rPr lang="ko-KR" altLang="en-US" sz="2800" b="1" dirty="0">
                <a:ea typeface="+mn-ea"/>
              </a:rPr>
              <a:t>업무개요</a:t>
            </a:r>
          </a:p>
        </p:txBody>
      </p:sp>
    </p:spTree>
    <p:extLst>
      <p:ext uri="{BB962C8B-B14F-4D97-AF65-F5344CB8AC3E}">
        <p14:creationId xmlns:p14="http://schemas.microsoft.com/office/powerpoint/2010/main" val="581952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533667"/>
              </p:ext>
            </p:extLst>
          </p:nvPr>
        </p:nvGraphicFramePr>
        <p:xfrm>
          <a:off x="332656" y="1064568"/>
          <a:ext cx="6192688" cy="8184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선수 이름 검색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M3.1.2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선수의 정보를 보여준다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특정한 검색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선수 이름 입력 후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엔터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키를 치면 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이름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선수 이름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포지션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국가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㈜ 발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indent="0" algn="l" ea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감독 이름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indent="0" algn="l" ea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포메이션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검색한 선수 이름에 맞춰 결과를 보여준다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(player natural join manager)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수행 평균 빈도수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주기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10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일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최대 빈도수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50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관련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엔터티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세트별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접근 빈도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감독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선수 이름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VIEW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선수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포지션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국가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㈜ 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감독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포미에션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304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509588"/>
              </p:ext>
            </p:extLst>
          </p:nvPr>
        </p:nvGraphicFramePr>
        <p:xfrm>
          <a:off x="332656" y="1064568"/>
          <a:ext cx="6192688" cy="806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선수 추가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M3.2.1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선수를 추가 및 등록한다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선수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선수 이름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포지션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국적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㈜ 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선수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선수 이름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포지션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국적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㈜ 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새로 등록한 선수의 정보를 저장한다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수행 평균 빈도수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주기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10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일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최대 빈도수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50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관련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엔터티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세트별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접근 빈도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선수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포지션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국적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㈜ 발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CREATE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선수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포지션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국적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㈜ 발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682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450995"/>
              </p:ext>
            </p:extLst>
          </p:nvPr>
        </p:nvGraphicFramePr>
        <p:xfrm>
          <a:off x="332656" y="1064568"/>
          <a:ext cx="6192688" cy="806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선수 제거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M3.3.1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등록된 선수를 제거한다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선수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선수 이름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포지션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국적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㈜ 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해당 선수의 정보를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에 삭제한다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수행 평균 빈도수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주기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10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일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최대 빈도수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50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관련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엔터티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세트별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접근 빈도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경기장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등록서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선수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포지션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국적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㈜ 발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DELETE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WHERE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선수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포지션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국적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㈜ 발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 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입력한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선수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포지션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국적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㈜ 발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714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392806"/>
              </p:ext>
            </p:extLst>
          </p:nvPr>
        </p:nvGraphicFramePr>
        <p:xfrm>
          <a:off x="332656" y="1064568"/>
          <a:ext cx="6192688" cy="806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선수 정보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M3.4.1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팀 입력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FORM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을 받아 내용을 수정한다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선수 이름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 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바뀐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선수의 팀 정보 수정 내용을 저장한다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수행 평균 빈도수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주기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10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일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최대 빈도수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50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관련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엔터티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세트별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접근 빈도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경기장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선수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이름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CREATE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20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바뀐 팀 이름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indent="0" algn="l" eaLnBrk="1" hangingPunct="1">
                        <a:lnSpc>
                          <a:spcPct val="200000"/>
                        </a:lnSpc>
                        <a:buFontTx/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Move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이름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TO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092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 latinLnBrk="1">
              <a:spcBef>
                <a:spcPct val="0"/>
              </a:spcBef>
            </a:pPr>
            <a:r>
              <a:rPr lang="en-US" altLang="ko-KR" sz="2400" b="1" dirty="0">
                <a:latin typeface="+mj-ea"/>
                <a:ea typeface="+mj-ea"/>
              </a:rPr>
              <a:t>DB </a:t>
            </a:r>
            <a:r>
              <a:rPr lang="ko-KR" altLang="en-US" sz="2400" b="1" dirty="0">
                <a:latin typeface="+mj-ea"/>
                <a:ea typeface="+mj-ea"/>
              </a:rPr>
              <a:t>구현 내역서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969398"/>
              </p:ext>
            </p:extLst>
          </p:nvPr>
        </p:nvGraphicFramePr>
        <p:xfrm>
          <a:off x="316180" y="1064568"/>
          <a:ext cx="6225641" cy="37444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25641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</a:tblGrid>
              <a:tr h="4457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 schema : player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298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create table player(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name varchar(20) not null,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team varchar(50) not null,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position varchar(20) not null,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country varchar(20) not null,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foot varchar(5) check (foot in ('Right', 'Left', 'Both')),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primary key(name),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foreign key(team) references team(</a:t>
                      </a:r>
                      <a:r>
                        <a:rPr lang="en-US" altLang="ko-KR" sz="16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team_name</a:t>
                      </a:r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);</a:t>
                      </a:r>
                      <a:endParaRPr lang="ko-KR" altLang="en-US" sz="16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831351"/>
              </p:ext>
            </p:extLst>
          </p:nvPr>
        </p:nvGraphicFramePr>
        <p:xfrm>
          <a:off x="316180" y="5241032"/>
          <a:ext cx="6225641" cy="367240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25641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</a:tblGrid>
              <a:tr h="437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 data : player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235217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6DE40069-BA06-03B6-5BE6-22C3285C3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728" y="6465168"/>
            <a:ext cx="4511431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97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 latinLnBrk="1">
              <a:spcBef>
                <a:spcPct val="0"/>
              </a:spcBef>
            </a:pPr>
            <a:r>
              <a:rPr lang="en-US" altLang="ko-KR" sz="2400" b="1" dirty="0">
                <a:latin typeface="+mj-ea"/>
                <a:ea typeface="+mj-ea"/>
              </a:rPr>
              <a:t>DB </a:t>
            </a:r>
            <a:r>
              <a:rPr lang="ko-KR" altLang="en-US" sz="2400" b="1" dirty="0">
                <a:latin typeface="+mj-ea"/>
                <a:ea typeface="+mj-ea"/>
              </a:rPr>
              <a:t>구현 내역서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396541"/>
              </p:ext>
            </p:extLst>
          </p:nvPr>
        </p:nvGraphicFramePr>
        <p:xfrm>
          <a:off x="316180" y="1064568"/>
          <a:ext cx="6225641" cy="37444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25641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</a:tblGrid>
              <a:tr h="4457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 schema : league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298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create table league(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</a:t>
                      </a:r>
                      <a:r>
                        <a:rPr lang="en-US" altLang="ko-KR" sz="16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league_name</a:t>
                      </a:r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varchar(50) not null,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country varchar(20) not null,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primary key(</a:t>
                      </a:r>
                      <a:r>
                        <a:rPr lang="en-US" altLang="ko-KR" sz="16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league_name</a:t>
                      </a:r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);</a:t>
                      </a:r>
                      <a:endParaRPr lang="ko-KR" altLang="en-US" sz="16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807303"/>
              </p:ext>
            </p:extLst>
          </p:nvPr>
        </p:nvGraphicFramePr>
        <p:xfrm>
          <a:off x="316180" y="5241032"/>
          <a:ext cx="6225641" cy="367240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25641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</a:tblGrid>
              <a:tr h="437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 data: league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235217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1F9507CB-5D01-B3A1-751F-BA1F0BE67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595" y="6429480"/>
            <a:ext cx="4724809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52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 latinLnBrk="1">
              <a:spcBef>
                <a:spcPct val="0"/>
              </a:spcBef>
            </a:pPr>
            <a:r>
              <a:rPr lang="en-US" altLang="ko-KR" sz="2400" b="1" dirty="0">
                <a:latin typeface="+mj-ea"/>
                <a:ea typeface="+mj-ea"/>
              </a:rPr>
              <a:t>DB </a:t>
            </a:r>
            <a:r>
              <a:rPr lang="ko-KR" altLang="en-US" sz="2400" b="1" dirty="0">
                <a:latin typeface="+mj-ea"/>
                <a:ea typeface="+mj-ea"/>
              </a:rPr>
              <a:t>구현 내역서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969223"/>
              </p:ext>
            </p:extLst>
          </p:nvPr>
        </p:nvGraphicFramePr>
        <p:xfrm>
          <a:off x="316180" y="1064568"/>
          <a:ext cx="6225641" cy="37444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25641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</a:tblGrid>
              <a:tr h="4457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 schema : stadium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298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create table stadium(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</a:t>
                      </a:r>
                      <a:r>
                        <a:rPr lang="en-US" altLang="ko-KR" sz="16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home_stadium</a:t>
                      </a:r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varchar(100) not null,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capacity int,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</a:t>
                      </a:r>
                      <a:r>
                        <a:rPr lang="en-US" altLang="ko-KR" sz="16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height_meters</a:t>
                      </a:r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int,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primary key(</a:t>
                      </a:r>
                      <a:r>
                        <a:rPr lang="en-US" altLang="ko-KR" sz="16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home_stadium</a:t>
                      </a:r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);</a:t>
                      </a:r>
                      <a:endParaRPr lang="ko-KR" altLang="en-US" sz="16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608818"/>
              </p:ext>
            </p:extLst>
          </p:nvPr>
        </p:nvGraphicFramePr>
        <p:xfrm>
          <a:off x="316180" y="5241032"/>
          <a:ext cx="6225641" cy="367240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25641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</a:tblGrid>
              <a:tr h="437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 data : stadium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235217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3350C9B-FE95-0A2F-C86C-55748962D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768" y="6379945"/>
            <a:ext cx="4892464" cy="13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87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 latinLnBrk="1">
              <a:spcBef>
                <a:spcPct val="0"/>
              </a:spcBef>
            </a:pPr>
            <a:r>
              <a:rPr lang="en-US" altLang="ko-KR" sz="2400" b="1" dirty="0">
                <a:latin typeface="+mj-ea"/>
                <a:ea typeface="+mj-ea"/>
              </a:rPr>
              <a:t>DB </a:t>
            </a:r>
            <a:r>
              <a:rPr lang="ko-KR" altLang="en-US" sz="2400" b="1" dirty="0">
                <a:latin typeface="+mj-ea"/>
                <a:ea typeface="+mj-ea"/>
              </a:rPr>
              <a:t>구현 내역서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493453"/>
              </p:ext>
            </p:extLst>
          </p:nvPr>
        </p:nvGraphicFramePr>
        <p:xfrm>
          <a:off x="316180" y="1064568"/>
          <a:ext cx="6225641" cy="37444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25641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</a:tblGrid>
              <a:tr h="4457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 schema : manager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298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create table manager(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</a:t>
                      </a:r>
                      <a:r>
                        <a:rPr lang="en-US" altLang="ko-KR" sz="16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manager_name</a:t>
                      </a:r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varchar(50) not null,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team varchar(50),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formation varchar(50),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primary key(</a:t>
                      </a:r>
                      <a:r>
                        <a:rPr lang="en-US" altLang="ko-KR" sz="16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manager_name</a:t>
                      </a:r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);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716173"/>
              </p:ext>
            </p:extLst>
          </p:nvPr>
        </p:nvGraphicFramePr>
        <p:xfrm>
          <a:off x="316180" y="5241032"/>
          <a:ext cx="6225641" cy="367240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25641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</a:tblGrid>
              <a:tr h="437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 data : manager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235217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0E63C6BC-77F2-1753-8B35-70944E4A9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85" y="6379945"/>
            <a:ext cx="4732430" cy="13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1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 latinLnBrk="1">
              <a:spcBef>
                <a:spcPct val="0"/>
              </a:spcBef>
            </a:pPr>
            <a:r>
              <a:rPr lang="en-US" altLang="ko-KR" sz="2400" b="1" dirty="0">
                <a:latin typeface="+mj-ea"/>
                <a:ea typeface="+mj-ea"/>
              </a:rPr>
              <a:t>DB </a:t>
            </a:r>
            <a:r>
              <a:rPr lang="ko-KR" altLang="en-US" sz="2400" b="1" dirty="0">
                <a:latin typeface="+mj-ea"/>
                <a:ea typeface="+mj-ea"/>
              </a:rPr>
              <a:t>구현 내역서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444560"/>
              </p:ext>
            </p:extLst>
          </p:nvPr>
        </p:nvGraphicFramePr>
        <p:xfrm>
          <a:off x="316180" y="1064568"/>
          <a:ext cx="6225641" cy="37444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25641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</a:tblGrid>
              <a:tr h="4457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 schema: team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298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create table team(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</a:t>
                      </a:r>
                      <a:r>
                        <a:rPr lang="en-US" altLang="ko-KR" sz="16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team_name</a:t>
                      </a:r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varchar(50),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league varchar(20),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city varchar(15),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</a:t>
                      </a:r>
                      <a:r>
                        <a:rPr lang="en-US" altLang="ko-KR" sz="16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home_stadium</a:t>
                      </a:r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varchar(100),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manager varchar(50),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primary key(</a:t>
                      </a:r>
                      <a:r>
                        <a:rPr lang="en-US" altLang="ko-KR" sz="16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team_name</a:t>
                      </a:r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),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foreign key(league) references league(</a:t>
                      </a:r>
                      <a:r>
                        <a:rPr lang="en-US" altLang="ko-KR" sz="16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league_name</a:t>
                      </a:r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),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foreign key(</a:t>
                      </a:r>
                      <a:r>
                        <a:rPr lang="en-US" altLang="ko-KR" sz="16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home_stadium</a:t>
                      </a:r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 references stadium(</a:t>
                      </a:r>
                      <a:r>
                        <a:rPr lang="en-US" altLang="ko-KR" sz="16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home_stadium</a:t>
                      </a:r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),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foreign key(manager) references manager(</a:t>
                      </a:r>
                      <a:r>
                        <a:rPr lang="en-US" altLang="ko-KR" sz="16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manager_name</a:t>
                      </a:r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	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);</a:t>
                      </a:r>
                      <a:endParaRPr lang="ko-KR" altLang="en-US" sz="16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271123"/>
              </p:ext>
            </p:extLst>
          </p:nvPr>
        </p:nvGraphicFramePr>
        <p:xfrm>
          <a:off x="316180" y="5241032"/>
          <a:ext cx="6225641" cy="367240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25641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</a:tblGrid>
              <a:tr h="437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 data : team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235217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EA963CE-4F5B-6416-C6FC-D001428FD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09" y="6231342"/>
            <a:ext cx="4861981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24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 latinLnBrk="1">
              <a:spcBef>
                <a:spcPct val="0"/>
              </a:spcBef>
            </a:pPr>
            <a:r>
              <a:rPr lang="ko-KR" altLang="en-US" sz="2400" b="1" dirty="0">
                <a:solidFill>
                  <a:schemeClr val="tx1"/>
                </a:solidFill>
                <a:latin typeface="+mj-ea"/>
                <a:ea typeface="+mj-ea"/>
              </a:rPr>
              <a:t>소스</a:t>
            </a:r>
            <a:r>
              <a:rPr lang="en-US" altLang="ko-KR" sz="24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  <a:latin typeface="+mj-ea"/>
                <a:ea typeface="+mj-ea"/>
              </a:rPr>
              <a:t>코드 요약 설명서</a:t>
            </a:r>
            <a:endParaRPr lang="ko-KR" altLang="en-US" sz="2400" b="1" dirty="0"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410906"/>
              </p:ext>
            </p:extLst>
          </p:nvPr>
        </p:nvGraphicFramePr>
        <p:xfrm>
          <a:off x="316180" y="1064568"/>
          <a:ext cx="6225641" cy="792088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12620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900608657"/>
                    </a:ext>
                  </a:extLst>
                </a:gridCol>
                <a:gridCol w="3688885">
                  <a:extLst>
                    <a:ext uri="{9D8B030D-6E8A-4147-A177-3AD203B41FA5}">
                      <a16:colId xmlns:a16="http://schemas.microsoft.com/office/drawing/2014/main" val="590161028"/>
                    </a:ext>
                  </a:extLst>
                </a:gridCol>
              </a:tblGrid>
              <a:tr h="523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Module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588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header.php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N/A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페이지 상단에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display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한 부분의 코드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팀에 관한 기능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index.php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인덱스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메인 페이지를 가기 위한 코드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304249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home.php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메인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Index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이후로 메인 페이지의 코드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656326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config.php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N/A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DB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접속 정보를 가진 코드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470205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util.php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N/A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공통적으로 사용되는 함수가 있는 코드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592925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result_team.php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검색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전체 검색 혹은 특정한 검색의 조회하며 결과를 보여주는 코드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00900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add_team.php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추가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유저가 팀 추가를 위해 입력한 정보를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display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하는 코드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16512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inserting_team.php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추가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유저가 입력한 정보를 가지고 팀을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DB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에 추가하는 코드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919823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delete_team.php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제거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유저가 팀 제거를 위해 입력한 정보를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display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하는 코드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575576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deleting_team.php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제거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유저가 입력한 정보를 가지고 팀을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DB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에 제거하는 코드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361378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update_</a:t>
                      </a:r>
                      <a:b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</a:br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teammanager.php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정보 수정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유저가 팀의 감독 수정을 위해 입력한 정보를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display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하는 코드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281685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modifying_</a:t>
                      </a:r>
                      <a:b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</a:br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teammanager.php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정보 수정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유저가 입력한 정보를 가지고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DB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에 팀의 감독을 바꾸는 코드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40288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result_player.php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선수 이름 검색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전체 검색 혹은 특정한 검색이 조회하며 결과를 보여주는 코드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439750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add_player.php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선수 추가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유저가 선수 추가를 위해 입력한 정보를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display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하는 코드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691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673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/>
          <p:cNvSpPr/>
          <p:nvPr/>
        </p:nvSpPr>
        <p:spPr>
          <a:xfrm>
            <a:off x="129511" y="848544"/>
            <a:ext cx="6624736" cy="84249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기능분해도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1937" y="4931446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rgbClr val="0000FF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각 세부 기능들에 대한 간략한 설명을 기술</a:t>
            </a:r>
            <a:endParaRPr lang="en-US" altLang="ko-KR" sz="1400" dirty="0">
              <a:solidFill>
                <a:srgbClr val="0000FF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520047"/>
              </p:ext>
            </p:extLst>
          </p:nvPr>
        </p:nvGraphicFramePr>
        <p:xfrm>
          <a:off x="341937" y="5373367"/>
          <a:ext cx="6225640" cy="342974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74895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  <a:gridCol w="4650745">
                  <a:extLst>
                    <a:ext uri="{9D8B030D-6E8A-4147-A177-3AD203B41FA5}">
                      <a16:colId xmlns:a16="http://schemas.microsoft.com/office/drawing/2014/main" val="1900608657"/>
                    </a:ext>
                  </a:extLst>
                </a:gridCol>
              </a:tblGrid>
              <a:tr h="137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Function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2138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Search Management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선수 등록</a:t>
                      </a: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수정</a:t>
                      </a: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조회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304249"/>
                  </a:ext>
                </a:extLst>
              </a:tr>
              <a:tr h="2021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Team Management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 조회</a:t>
                      </a: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삭제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656326"/>
                  </a:ext>
                </a:extLst>
              </a:tr>
              <a:tr h="2459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League Management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리그 조회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470205"/>
                  </a:ext>
                </a:extLst>
              </a:tr>
              <a:tr h="3300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Stadium Management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경기장 조건 검색 기능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592925"/>
                  </a:ext>
                </a:extLst>
              </a:tr>
              <a:tr h="208946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00900"/>
                  </a:ext>
                </a:extLst>
              </a:tr>
              <a:tr h="174121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16512"/>
                  </a:ext>
                </a:extLst>
              </a:tr>
              <a:tr h="139297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919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575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361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281685"/>
                  </a:ext>
                </a:extLst>
              </a:tr>
              <a:tr h="182828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40288"/>
                  </a:ext>
                </a:extLst>
              </a:tr>
              <a:tr h="121885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439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691755"/>
                  </a:ext>
                </a:extLst>
              </a:tr>
            </a:tbl>
          </a:graphicData>
        </a:graphic>
      </p:graphicFrame>
      <p:pic>
        <p:nvPicPr>
          <p:cNvPr id="28" name="그림 27">
            <a:extLst>
              <a:ext uri="{FF2B5EF4-FFF2-40B4-BE49-F238E27FC236}">
                <a16:creationId xmlns:a16="http://schemas.microsoft.com/office/drawing/2014/main" id="{537CE2F6-7F4E-71EB-E325-F8EA03B3A2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71"/>
          <a:stretch/>
        </p:blipFill>
        <p:spPr bwMode="auto">
          <a:xfrm>
            <a:off x="764704" y="1025972"/>
            <a:ext cx="5619750" cy="32861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52648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 latinLnBrk="1">
              <a:spcBef>
                <a:spcPct val="0"/>
              </a:spcBef>
            </a:pPr>
            <a:r>
              <a:rPr lang="ko-KR" altLang="en-US" sz="2400" b="1" dirty="0">
                <a:solidFill>
                  <a:schemeClr val="tx1"/>
                </a:solidFill>
                <a:latin typeface="+mj-ea"/>
                <a:ea typeface="+mj-ea"/>
              </a:rPr>
              <a:t>소스</a:t>
            </a:r>
            <a:r>
              <a:rPr lang="en-US" altLang="ko-KR" sz="24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  <a:latin typeface="+mj-ea"/>
                <a:ea typeface="+mj-ea"/>
              </a:rPr>
              <a:t>코드 요약 설명서</a:t>
            </a:r>
            <a:endParaRPr lang="ko-KR" altLang="en-US" sz="2400" b="1" dirty="0"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669639"/>
              </p:ext>
            </p:extLst>
          </p:nvPr>
        </p:nvGraphicFramePr>
        <p:xfrm>
          <a:off x="316180" y="1064568"/>
          <a:ext cx="6225641" cy="373117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56636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900608657"/>
                    </a:ext>
                  </a:extLst>
                </a:gridCol>
                <a:gridCol w="3688885">
                  <a:extLst>
                    <a:ext uri="{9D8B030D-6E8A-4147-A177-3AD203B41FA5}">
                      <a16:colId xmlns:a16="http://schemas.microsoft.com/office/drawing/2014/main" val="590161028"/>
                    </a:ext>
                  </a:extLst>
                </a:gridCol>
              </a:tblGrid>
              <a:tr h="523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Module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588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inserting_player.php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선수 추가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유저가 입력한 정보를 가지고 선수를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DB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에 추가하는 코드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delete_player.php</a:t>
                      </a:r>
                      <a:endParaRPr lang="en-US" altLang="ko-KR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선수 제거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유저가 선수 제거를 위해 입력한 정보를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display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하는 코드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304249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deleting_player.php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선수 제거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유저가 입력한 정보를 가지고 팀을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DB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에 제거하는 코드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656326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update_</a:t>
                      </a:r>
                      <a:b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</a:br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playerteam.php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선수 정보 수정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유저가 선수의 팀을 수정을 위해 입력한 정보를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display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하는 코드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470205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modifying_playerteam.php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선수 정보 수정</a:t>
                      </a:r>
                    </a:p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유저가 입력한 정보를 가지고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DB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에 선수의 팀을 바꾸는 코드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592925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header2.php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N/A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페이지 상단에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display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한 부분의 코드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선수에 관한 기능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00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2470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 latinLnBrk="1">
              <a:spcBef>
                <a:spcPct val="0"/>
              </a:spcBef>
            </a:pPr>
            <a:r>
              <a:rPr lang="ko-KR" altLang="en-US" sz="2400" b="1" dirty="0">
                <a:latin typeface="+mj-ea"/>
                <a:ea typeface="+mj-ea"/>
              </a:rPr>
              <a:t>트랜잭션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970422"/>
              </p:ext>
            </p:extLst>
          </p:nvPr>
        </p:nvGraphicFramePr>
        <p:xfrm>
          <a:off x="316180" y="1064568"/>
          <a:ext cx="6281172" cy="446449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72660">
                  <a:extLst>
                    <a:ext uri="{9D8B030D-6E8A-4147-A177-3AD203B41FA5}">
                      <a16:colId xmlns:a16="http://schemas.microsoft.com/office/drawing/2014/main" val="1900608657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590161028"/>
                    </a:ext>
                  </a:extLst>
                </a:gridCol>
              </a:tblGrid>
              <a:tr h="6266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모듈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수행 내역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7046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추가</a:t>
                      </a:r>
                      <a:r>
                        <a:rPr lang="en-US" altLang="ko-KR" sz="100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(inserting_team)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Transaction Example: write in </a:t>
                      </a:r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inserting_team.php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form [1]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  <a:tr h="6266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선수 추가</a:t>
                      </a:r>
                      <a:r>
                        <a:rPr lang="en-US" altLang="ko-KR" sz="100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(inserting_player)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Transaction Example: write in </a:t>
                      </a:r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inserting_player.php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form [2]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304249"/>
                  </a:ext>
                </a:extLst>
              </a:tr>
              <a:tr h="6266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선수 정보 수정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(modifying_playerteam)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Transaction Example: update in </a:t>
                      </a:r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modifying_playerteam.php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form [3]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656326"/>
                  </a:ext>
                </a:extLst>
              </a:tr>
              <a:tr h="6266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정보 수정</a:t>
                      </a:r>
                    </a:p>
                    <a:p>
                      <a:pPr latinLnBrk="1"/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modifying_teammanager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Transaction Example: update in </a:t>
                      </a:r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modifying_teammanager.php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form [4]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470205"/>
                  </a:ext>
                </a:extLst>
              </a:tr>
              <a:tr h="6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선수 제거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deleting_player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Transaction Example: delete in </a:t>
                      </a:r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deleting_player.php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form [5]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592925"/>
                  </a:ext>
                </a:extLst>
              </a:tr>
              <a:tr h="6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제거 </a:t>
                      </a:r>
                      <a:r>
                        <a:rPr lang="en-US" altLang="ko-KR" sz="100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(deleting_team)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Transaction Example: delete in </a:t>
                      </a:r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deleting_team.php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form [6]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00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377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97FD5-10A7-DA31-BE16-D880C7D8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[1] Transaction</a:t>
            </a:r>
            <a:r>
              <a:rPr lang="ko-KR" altLang="en-US" b="1" dirty="0"/>
              <a:t> </a:t>
            </a:r>
            <a:r>
              <a:rPr lang="en-US" altLang="ko-KR" b="1" dirty="0"/>
              <a:t>Example:</a:t>
            </a:r>
            <a:r>
              <a:rPr lang="ko-KR" altLang="en-US" b="1" dirty="0"/>
              <a:t> </a:t>
            </a:r>
            <a:r>
              <a:rPr lang="en-US" altLang="ko-KR" b="1" dirty="0" err="1"/>
              <a:t>inserting_team.php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B80E06-B5EF-7C11-60D5-99DDCB4F6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&lt;?</a:t>
            </a:r>
            <a:r>
              <a:rPr lang="en-US" altLang="ko-KR" sz="1400" dirty="0" err="1"/>
              <a:t>php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include "</a:t>
            </a:r>
            <a:r>
              <a:rPr lang="en-US" altLang="ko-KR" sz="1400" dirty="0" err="1"/>
              <a:t>config.php</a:t>
            </a:r>
            <a:r>
              <a:rPr lang="en-US" altLang="ko-KR" sz="1400" dirty="0"/>
              <a:t>";    //</a:t>
            </a:r>
            <a:r>
              <a:rPr lang="ko-KR" altLang="en-US" sz="1400" dirty="0"/>
              <a:t>데이터베이스 </a:t>
            </a:r>
            <a:r>
              <a:rPr lang="ko-KR" altLang="en-US" sz="1400"/>
              <a:t>연결 설정파일</a:t>
            </a: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 err="1"/>
              <a:t>include_once</a:t>
            </a:r>
            <a:r>
              <a:rPr lang="en-US" altLang="ko-KR" sz="1400" dirty="0"/>
              <a:t> "</a:t>
            </a:r>
            <a:r>
              <a:rPr lang="en-US" altLang="ko-KR" sz="1400" dirty="0" err="1"/>
              <a:t>util.php</a:t>
            </a:r>
            <a:r>
              <a:rPr lang="en-US" altLang="ko-KR" sz="1400" dirty="0"/>
              <a:t>";      //</a:t>
            </a:r>
            <a:r>
              <a:rPr lang="ko-KR" altLang="en-US" sz="1400" dirty="0" err="1"/>
              <a:t>유틸</a:t>
            </a:r>
            <a:r>
              <a:rPr lang="ko-KR" altLang="en-US" sz="1400" dirty="0"/>
              <a:t> 함수</a:t>
            </a:r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$conn = </a:t>
            </a:r>
            <a:r>
              <a:rPr lang="en-US" altLang="ko-KR" sz="1400" dirty="0" err="1"/>
              <a:t>dbconnect</a:t>
            </a:r>
            <a:r>
              <a:rPr lang="en-US" altLang="ko-KR" sz="1400" dirty="0"/>
              <a:t>($host,$</a:t>
            </a:r>
            <a:r>
              <a:rPr lang="en-US" altLang="ko-KR" sz="1400" dirty="0" err="1"/>
              <a:t>dbid</a:t>
            </a:r>
            <a:r>
              <a:rPr lang="en-US" altLang="ko-KR" sz="1400" dirty="0"/>
              <a:t>,$</a:t>
            </a:r>
            <a:r>
              <a:rPr lang="en-US" altLang="ko-KR" sz="1400" dirty="0" err="1"/>
              <a:t>dbpass</a:t>
            </a:r>
            <a:r>
              <a:rPr lang="en-US" altLang="ko-KR" sz="1400" dirty="0"/>
              <a:t>,$</a:t>
            </a:r>
            <a:r>
              <a:rPr lang="en-US" altLang="ko-KR" sz="1400" dirty="0" err="1"/>
              <a:t>dbname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</a:rPr>
              <a:t>mysqli_query</a:t>
            </a:r>
            <a:r>
              <a:rPr lang="en-US" altLang="ko-KR" sz="1400" dirty="0">
                <a:solidFill>
                  <a:srgbClr val="0000FF"/>
                </a:solidFill>
              </a:rPr>
              <a:t>("set </a:t>
            </a:r>
            <a:r>
              <a:rPr lang="en-US" altLang="ko-KR" sz="1400" dirty="0" err="1">
                <a:solidFill>
                  <a:srgbClr val="0000FF"/>
                </a:solidFill>
              </a:rPr>
              <a:t>autocommit</a:t>
            </a:r>
            <a:r>
              <a:rPr lang="en-US" altLang="ko-KR" sz="1400" dirty="0">
                <a:solidFill>
                  <a:srgbClr val="0000FF"/>
                </a:solidFill>
              </a:rPr>
              <a:t> = 0", $conn);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</a:rPr>
              <a:t>mysqli_query</a:t>
            </a:r>
            <a:r>
              <a:rPr lang="en-US" altLang="ko-KR" sz="1400" dirty="0">
                <a:solidFill>
                  <a:srgbClr val="0000FF"/>
                </a:solidFill>
              </a:rPr>
              <a:t>("set session transaction isolation level serializable", $conn);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</a:rPr>
              <a:t>mysqli_query</a:t>
            </a:r>
            <a:r>
              <a:rPr lang="en-US" altLang="ko-KR" sz="1400" dirty="0">
                <a:solidFill>
                  <a:srgbClr val="0000FF"/>
                </a:solidFill>
              </a:rPr>
              <a:t>("begin", $conn);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………..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$ret = </a:t>
            </a:r>
            <a:r>
              <a:rPr lang="en-US" altLang="ko-KR" sz="1400" dirty="0" err="1"/>
              <a:t>mysqli_query</a:t>
            </a:r>
            <a:r>
              <a:rPr lang="en-US" altLang="ko-KR" sz="1400" dirty="0"/>
              <a:t>($conn, "INSERT INTO team VALUES ('$team', '$league', '$</a:t>
            </a:r>
            <a:r>
              <a:rPr lang="en-US" altLang="ko-KR" sz="1400" dirty="0" err="1"/>
              <a:t>city','$stadium','$manager</a:t>
            </a:r>
            <a:r>
              <a:rPr lang="en-US" altLang="ko-KR" sz="1400" dirty="0"/>
              <a:t>')");</a:t>
            </a:r>
          </a:p>
          <a:p>
            <a:pPr marL="0" indent="0">
              <a:buNone/>
            </a:pPr>
            <a:r>
              <a:rPr lang="en-US" altLang="ko-KR" sz="1400" dirty="0"/>
              <a:t>if(!$ret)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>
                <a:solidFill>
                  <a:srgbClr val="0000FF"/>
                </a:solidFill>
              </a:rPr>
              <a:t>mysqli_query</a:t>
            </a:r>
            <a:r>
              <a:rPr lang="en-US" altLang="ko-KR" sz="1400" dirty="0">
                <a:solidFill>
                  <a:srgbClr val="0000FF"/>
                </a:solidFill>
              </a:rPr>
              <a:t>("rollback", $conn);    </a:t>
            </a:r>
          </a:p>
          <a:p>
            <a:pPr marL="0" indent="0">
              <a:buNone/>
            </a:pPr>
            <a:r>
              <a:rPr lang="en-US" altLang="ko-KR" sz="1400" dirty="0"/>
              <a:t>    msg('Query Error : '.</a:t>
            </a:r>
            <a:r>
              <a:rPr lang="en-US" altLang="ko-KR" sz="1400" dirty="0" err="1"/>
              <a:t>mysqli_error</a:t>
            </a:r>
            <a:r>
              <a:rPr lang="en-US" altLang="ko-KR" sz="1400" dirty="0"/>
              <a:t>($conn));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>
                <a:solidFill>
                  <a:srgbClr val="0000FF"/>
                </a:solidFill>
              </a:rPr>
              <a:t>echo "&lt;meta http-</a:t>
            </a:r>
            <a:r>
              <a:rPr lang="en-US" altLang="ko-KR" sz="1400" dirty="0" err="1">
                <a:solidFill>
                  <a:srgbClr val="0000FF"/>
                </a:solidFill>
              </a:rPr>
              <a:t>equiv</a:t>
            </a:r>
            <a:r>
              <a:rPr lang="en-US" altLang="ko-KR" sz="1400" dirty="0">
                <a:solidFill>
                  <a:srgbClr val="0000FF"/>
                </a:solidFill>
              </a:rPr>
              <a:t>='refresh' content='0;url=</a:t>
            </a:r>
            <a:r>
              <a:rPr lang="en-US" altLang="ko-KR" sz="1400" dirty="0" err="1">
                <a:solidFill>
                  <a:srgbClr val="0000FF"/>
                </a:solidFill>
              </a:rPr>
              <a:t>inserting_team.php</a:t>
            </a:r>
            <a:r>
              <a:rPr lang="en-US" altLang="ko-KR" sz="1400" dirty="0">
                <a:solidFill>
                  <a:srgbClr val="0000FF"/>
                </a:solidFill>
              </a:rPr>
              <a:t>'&gt;";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r>
              <a:rPr lang="en-US" altLang="ko-KR" sz="1400" dirty="0"/>
              <a:t>else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>
                <a:solidFill>
                  <a:srgbClr val="0000FF"/>
                </a:solidFill>
              </a:rPr>
              <a:t>mysqli_query</a:t>
            </a:r>
            <a:r>
              <a:rPr lang="en-US" altLang="ko-KR" sz="1400" dirty="0">
                <a:solidFill>
                  <a:srgbClr val="0000FF"/>
                </a:solidFill>
              </a:rPr>
              <a:t>("</a:t>
            </a:r>
            <a:r>
              <a:rPr lang="en-US" altLang="ko-KR" sz="1400" dirty="0" err="1">
                <a:solidFill>
                  <a:srgbClr val="0000FF"/>
                </a:solidFill>
              </a:rPr>
              <a:t>commit",$conn</a:t>
            </a:r>
            <a:r>
              <a:rPr lang="en-US" altLang="ko-KR" sz="1400" dirty="0">
                <a:solidFill>
                  <a:srgbClr val="0000FF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s_msg</a:t>
            </a:r>
            <a:r>
              <a:rPr lang="en-US" altLang="ko-KR" sz="1400" dirty="0"/>
              <a:t> ('Successfully Inserted');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>
                <a:solidFill>
                  <a:srgbClr val="0000FF"/>
                </a:solidFill>
              </a:rPr>
              <a:t>echo "&lt;meta http-</a:t>
            </a:r>
            <a:r>
              <a:rPr lang="en-US" altLang="ko-KR" sz="1400" dirty="0" err="1">
                <a:solidFill>
                  <a:srgbClr val="0000FF"/>
                </a:solidFill>
              </a:rPr>
              <a:t>equiv</a:t>
            </a:r>
            <a:r>
              <a:rPr lang="en-US" altLang="ko-KR" sz="1400" dirty="0">
                <a:solidFill>
                  <a:srgbClr val="0000FF"/>
                </a:solidFill>
              </a:rPr>
              <a:t>='refresh' content='0;url=</a:t>
            </a:r>
            <a:r>
              <a:rPr lang="en-US" altLang="ko-KR" sz="1400" dirty="0" err="1">
                <a:solidFill>
                  <a:srgbClr val="0000FF"/>
                </a:solidFill>
              </a:rPr>
              <a:t>index.php</a:t>
            </a:r>
            <a:r>
              <a:rPr lang="en-US" altLang="ko-KR" sz="1400" dirty="0">
                <a:solidFill>
                  <a:srgbClr val="0000FF"/>
                </a:solidFill>
              </a:rPr>
              <a:t>'&gt;";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?&gt;</a:t>
            </a:r>
          </a:p>
          <a:p>
            <a:pPr marL="0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00083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97FD5-10A7-DA31-BE16-D880C7D8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[2] Transaction</a:t>
            </a:r>
            <a:r>
              <a:rPr lang="ko-KR" altLang="en-US" b="1" dirty="0"/>
              <a:t> </a:t>
            </a:r>
            <a:r>
              <a:rPr lang="en-US" altLang="ko-KR" b="1" dirty="0"/>
              <a:t>Example:</a:t>
            </a:r>
            <a:r>
              <a:rPr lang="ko-KR" altLang="en-US" b="1" dirty="0"/>
              <a:t> </a:t>
            </a:r>
            <a:r>
              <a:rPr lang="en-US" altLang="ko-KR" b="1" dirty="0" err="1"/>
              <a:t>inserting_player.php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B80E06-B5EF-7C11-60D5-99DDCB4F6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&lt;?</a:t>
            </a:r>
            <a:r>
              <a:rPr lang="en-US" altLang="ko-KR" sz="1400" dirty="0" err="1"/>
              <a:t>php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include "</a:t>
            </a:r>
            <a:r>
              <a:rPr lang="en-US" altLang="ko-KR" sz="1400" dirty="0" err="1"/>
              <a:t>config.php</a:t>
            </a:r>
            <a:r>
              <a:rPr lang="en-US" altLang="ko-KR" sz="1400" dirty="0"/>
              <a:t>";    //</a:t>
            </a:r>
            <a:r>
              <a:rPr lang="ko-KR" altLang="en-US" sz="1400" dirty="0"/>
              <a:t>데이터베이스 연결 설정파일</a:t>
            </a:r>
          </a:p>
          <a:p>
            <a:pPr marL="0" indent="0">
              <a:buNone/>
            </a:pPr>
            <a:r>
              <a:rPr lang="en-US" altLang="ko-KR" sz="1400" dirty="0" err="1"/>
              <a:t>include_once</a:t>
            </a:r>
            <a:r>
              <a:rPr lang="en-US" altLang="ko-KR" sz="1400" dirty="0"/>
              <a:t> "</a:t>
            </a:r>
            <a:r>
              <a:rPr lang="en-US" altLang="ko-KR" sz="1400" dirty="0" err="1"/>
              <a:t>util.php</a:t>
            </a:r>
            <a:r>
              <a:rPr lang="en-US" altLang="ko-KR" sz="1400" dirty="0"/>
              <a:t>";      //</a:t>
            </a:r>
            <a:r>
              <a:rPr lang="ko-KR" altLang="en-US" sz="1400" dirty="0" err="1"/>
              <a:t>유틸</a:t>
            </a:r>
            <a:r>
              <a:rPr lang="ko-KR" altLang="en-US" sz="1400" dirty="0"/>
              <a:t> 함수</a:t>
            </a:r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$conn = </a:t>
            </a:r>
            <a:r>
              <a:rPr lang="en-US" altLang="ko-KR" sz="1400" dirty="0" err="1"/>
              <a:t>dbconnect</a:t>
            </a:r>
            <a:r>
              <a:rPr lang="en-US" altLang="ko-KR" sz="1400" dirty="0"/>
              <a:t>($host,$</a:t>
            </a:r>
            <a:r>
              <a:rPr lang="en-US" altLang="ko-KR" sz="1400" dirty="0" err="1"/>
              <a:t>dbid</a:t>
            </a:r>
            <a:r>
              <a:rPr lang="en-US" altLang="ko-KR" sz="1400" dirty="0"/>
              <a:t>,$</a:t>
            </a:r>
            <a:r>
              <a:rPr lang="en-US" altLang="ko-KR" sz="1400" dirty="0" err="1"/>
              <a:t>dbpass</a:t>
            </a:r>
            <a:r>
              <a:rPr lang="en-US" altLang="ko-KR" sz="1400" dirty="0"/>
              <a:t>,$</a:t>
            </a:r>
            <a:r>
              <a:rPr lang="en-US" altLang="ko-KR" sz="1400" dirty="0" err="1"/>
              <a:t>dbname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</a:rPr>
              <a:t>mysqli_query</a:t>
            </a:r>
            <a:r>
              <a:rPr lang="en-US" altLang="ko-KR" sz="1400" dirty="0">
                <a:solidFill>
                  <a:srgbClr val="0000FF"/>
                </a:solidFill>
              </a:rPr>
              <a:t>("set </a:t>
            </a:r>
            <a:r>
              <a:rPr lang="en-US" altLang="ko-KR" sz="1400" dirty="0" err="1">
                <a:solidFill>
                  <a:srgbClr val="0000FF"/>
                </a:solidFill>
              </a:rPr>
              <a:t>autocommit</a:t>
            </a:r>
            <a:r>
              <a:rPr lang="en-US" altLang="ko-KR" sz="1400" dirty="0">
                <a:solidFill>
                  <a:srgbClr val="0000FF"/>
                </a:solidFill>
              </a:rPr>
              <a:t> = 0", $conn);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</a:rPr>
              <a:t>mysqli_query</a:t>
            </a:r>
            <a:r>
              <a:rPr lang="en-US" altLang="ko-KR" sz="1400" dirty="0">
                <a:solidFill>
                  <a:srgbClr val="0000FF"/>
                </a:solidFill>
              </a:rPr>
              <a:t>("set session transaction isolation level serializable", $conn);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</a:rPr>
              <a:t>mysqli_query</a:t>
            </a:r>
            <a:r>
              <a:rPr lang="en-US" altLang="ko-KR" sz="1400" dirty="0">
                <a:solidFill>
                  <a:srgbClr val="0000FF"/>
                </a:solidFill>
              </a:rPr>
              <a:t>("begin", $conn);</a:t>
            </a:r>
          </a:p>
          <a:p>
            <a:pPr marL="0" indent="0">
              <a:buNone/>
            </a:pPr>
            <a:r>
              <a:rPr lang="en-US" altLang="ko-KR" sz="1400" dirty="0"/>
              <a:t> </a:t>
            </a:r>
          </a:p>
          <a:p>
            <a:pPr marL="0" indent="0">
              <a:buNone/>
            </a:pPr>
            <a:r>
              <a:rPr lang="en-US" altLang="ko-KR" sz="1400" dirty="0"/>
              <a:t>……….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$ret = </a:t>
            </a:r>
            <a:r>
              <a:rPr lang="en-US" altLang="ko-KR" sz="1400" dirty="0" err="1"/>
              <a:t>mysqli_query</a:t>
            </a:r>
            <a:r>
              <a:rPr lang="en-US" altLang="ko-KR" sz="1400" dirty="0"/>
              <a:t>($conn, "INSERT INTO player VALUES ('$</a:t>
            </a:r>
            <a:r>
              <a:rPr lang="en-US" altLang="ko-KR" sz="1400" dirty="0" err="1"/>
              <a:t>player_name</a:t>
            </a:r>
            <a:r>
              <a:rPr lang="en-US" altLang="ko-KR" sz="1400" dirty="0"/>
              <a:t>', '$team', '$</a:t>
            </a:r>
            <a:r>
              <a:rPr lang="en-US" altLang="ko-KR" sz="1400" dirty="0" err="1"/>
              <a:t>position','$country','$foot</a:t>
            </a:r>
            <a:r>
              <a:rPr lang="en-US" altLang="ko-KR" sz="1400" dirty="0"/>
              <a:t>')");</a:t>
            </a:r>
          </a:p>
          <a:p>
            <a:pPr marL="0" indent="0">
              <a:buNone/>
            </a:pPr>
            <a:r>
              <a:rPr lang="en-US" altLang="ko-KR" sz="1400" dirty="0"/>
              <a:t>if(!$ret)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>
                <a:solidFill>
                  <a:srgbClr val="0000FF"/>
                </a:solidFill>
              </a:rPr>
              <a:t>mysqli_query</a:t>
            </a:r>
            <a:r>
              <a:rPr lang="en-US" altLang="ko-KR" sz="1400" dirty="0">
                <a:solidFill>
                  <a:srgbClr val="0000FF"/>
                </a:solidFill>
              </a:rPr>
              <a:t>("rollback", $conn); </a:t>
            </a:r>
            <a:r>
              <a:rPr lang="en-US" altLang="ko-KR" sz="1400" dirty="0"/>
              <a:t>     </a:t>
            </a:r>
          </a:p>
          <a:p>
            <a:pPr marL="0" indent="0">
              <a:buNone/>
            </a:pPr>
            <a:r>
              <a:rPr lang="en-US" altLang="ko-KR" sz="1400" dirty="0"/>
              <a:t>    msg('Query Error : '.</a:t>
            </a:r>
            <a:r>
              <a:rPr lang="en-US" altLang="ko-KR" sz="1400" dirty="0" err="1"/>
              <a:t>mysqli_error</a:t>
            </a:r>
            <a:r>
              <a:rPr lang="en-US" altLang="ko-KR" sz="1400" dirty="0"/>
              <a:t>($conn));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>
                <a:solidFill>
                  <a:srgbClr val="0000FF"/>
                </a:solidFill>
              </a:rPr>
              <a:t>echo "&lt;meta http-</a:t>
            </a:r>
            <a:r>
              <a:rPr lang="en-US" altLang="ko-KR" sz="1400" dirty="0" err="1">
                <a:solidFill>
                  <a:srgbClr val="0000FF"/>
                </a:solidFill>
              </a:rPr>
              <a:t>equiv</a:t>
            </a:r>
            <a:r>
              <a:rPr lang="en-US" altLang="ko-KR" sz="1400" dirty="0">
                <a:solidFill>
                  <a:srgbClr val="0000FF"/>
                </a:solidFill>
              </a:rPr>
              <a:t>='refresh' content='0;url=</a:t>
            </a:r>
            <a:r>
              <a:rPr lang="en-US" altLang="ko-KR" sz="1400" dirty="0" err="1">
                <a:solidFill>
                  <a:srgbClr val="0000FF"/>
                </a:solidFill>
              </a:rPr>
              <a:t>inserting_player.php</a:t>
            </a:r>
            <a:r>
              <a:rPr lang="en-US" altLang="ko-KR" sz="1400" dirty="0">
                <a:solidFill>
                  <a:srgbClr val="0000FF"/>
                </a:solidFill>
              </a:rPr>
              <a:t>'&gt;"; 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r>
              <a:rPr lang="en-US" altLang="ko-KR" sz="1400" dirty="0"/>
              <a:t>else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>
                <a:solidFill>
                  <a:srgbClr val="0000FF"/>
                </a:solidFill>
              </a:rPr>
              <a:t>mysqli_query</a:t>
            </a:r>
            <a:r>
              <a:rPr lang="en-US" altLang="ko-KR" sz="1400" dirty="0">
                <a:solidFill>
                  <a:srgbClr val="0000FF"/>
                </a:solidFill>
              </a:rPr>
              <a:t>("</a:t>
            </a:r>
            <a:r>
              <a:rPr lang="en-US" altLang="ko-KR" sz="1400" dirty="0" err="1">
                <a:solidFill>
                  <a:srgbClr val="0000FF"/>
                </a:solidFill>
              </a:rPr>
              <a:t>commit",$conn</a:t>
            </a:r>
            <a:r>
              <a:rPr lang="en-US" altLang="ko-KR" sz="1400" dirty="0">
                <a:solidFill>
                  <a:srgbClr val="0000FF"/>
                </a:solidFill>
              </a:rPr>
              <a:t>);    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s_msg</a:t>
            </a:r>
            <a:r>
              <a:rPr lang="en-US" altLang="ko-KR" sz="1400" dirty="0"/>
              <a:t> ('Successfully Inserted');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>
                <a:solidFill>
                  <a:srgbClr val="0000FF"/>
                </a:solidFill>
              </a:rPr>
              <a:t>echo "&lt;meta http-</a:t>
            </a:r>
            <a:r>
              <a:rPr lang="en-US" altLang="ko-KR" sz="1400" dirty="0" err="1">
                <a:solidFill>
                  <a:srgbClr val="0000FF"/>
                </a:solidFill>
              </a:rPr>
              <a:t>equiv</a:t>
            </a:r>
            <a:r>
              <a:rPr lang="en-US" altLang="ko-KR" sz="1400" dirty="0">
                <a:solidFill>
                  <a:srgbClr val="0000FF"/>
                </a:solidFill>
              </a:rPr>
              <a:t>='refresh' content='0;url=</a:t>
            </a:r>
            <a:r>
              <a:rPr lang="en-US" altLang="ko-KR" sz="1400" dirty="0" err="1">
                <a:solidFill>
                  <a:srgbClr val="0000FF"/>
                </a:solidFill>
              </a:rPr>
              <a:t>index.php</a:t>
            </a:r>
            <a:r>
              <a:rPr lang="en-US" altLang="ko-KR" sz="1400" dirty="0">
                <a:solidFill>
                  <a:srgbClr val="0000FF"/>
                </a:solidFill>
              </a:rPr>
              <a:t>'&gt;";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?&gt;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298557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4D7AA-1AA1-0233-E62C-367DCC6E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[3] Transaction</a:t>
            </a:r>
            <a:r>
              <a:rPr lang="ko-KR" altLang="en-US" b="1" dirty="0"/>
              <a:t> </a:t>
            </a:r>
            <a:r>
              <a:rPr lang="en-US" altLang="ko-KR" b="1" dirty="0"/>
              <a:t>Example:</a:t>
            </a:r>
            <a:r>
              <a:rPr lang="ko-KR" altLang="en-US" b="1" dirty="0"/>
              <a:t> </a:t>
            </a:r>
            <a:r>
              <a:rPr lang="en-US" altLang="ko-KR" b="1" dirty="0" err="1"/>
              <a:t>modifying_playerteam.php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FAC8F-F0D3-989F-AA67-F50857EEE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&lt;?</a:t>
            </a:r>
            <a:r>
              <a:rPr lang="en-US" altLang="ko-KR" sz="1400" dirty="0" err="1"/>
              <a:t>php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include "</a:t>
            </a:r>
            <a:r>
              <a:rPr lang="en-US" altLang="ko-KR" sz="1400" dirty="0" err="1"/>
              <a:t>config.php</a:t>
            </a:r>
            <a:r>
              <a:rPr lang="en-US" altLang="ko-KR" sz="1400" dirty="0"/>
              <a:t>";    //</a:t>
            </a:r>
            <a:r>
              <a:rPr lang="ko-KR" altLang="en-US" sz="1400" dirty="0"/>
              <a:t>데이터베이스 연결 설정파일</a:t>
            </a:r>
          </a:p>
          <a:p>
            <a:pPr marL="0" indent="0">
              <a:buNone/>
            </a:pPr>
            <a:r>
              <a:rPr lang="en-US" altLang="ko-KR" sz="1400" dirty="0" err="1"/>
              <a:t>include_once</a:t>
            </a:r>
            <a:r>
              <a:rPr lang="en-US" altLang="ko-KR" sz="1400" dirty="0"/>
              <a:t> "</a:t>
            </a:r>
            <a:r>
              <a:rPr lang="en-US" altLang="ko-KR" sz="1400" dirty="0" err="1"/>
              <a:t>util.php</a:t>
            </a:r>
            <a:r>
              <a:rPr lang="en-US" altLang="ko-KR" sz="1400" dirty="0"/>
              <a:t>";      //</a:t>
            </a:r>
            <a:r>
              <a:rPr lang="ko-KR" altLang="en-US" sz="1400" dirty="0" err="1"/>
              <a:t>유틸</a:t>
            </a:r>
            <a:r>
              <a:rPr lang="ko-KR" altLang="en-US" sz="1400" dirty="0"/>
              <a:t> 함수</a:t>
            </a:r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$conn = </a:t>
            </a:r>
            <a:r>
              <a:rPr lang="en-US" altLang="ko-KR" sz="1400" dirty="0" err="1"/>
              <a:t>dbconnect</a:t>
            </a:r>
            <a:r>
              <a:rPr lang="en-US" altLang="ko-KR" sz="1400" dirty="0"/>
              <a:t>($host,$</a:t>
            </a:r>
            <a:r>
              <a:rPr lang="en-US" altLang="ko-KR" sz="1400" dirty="0" err="1"/>
              <a:t>dbid</a:t>
            </a:r>
            <a:r>
              <a:rPr lang="en-US" altLang="ko-KR" sz="1400" dirty="0"/>
              <a:t>,$</a:t>
            </a:r>
            <a:r>
              <a:rPr lang="en-US" altLang="ko-KR" sz="1400" dirty="0" err="1"/>
              <a:t>dbpass</a:t>
            </a:r>
            <a:r>
              <a:rPr lang="en-US" altLang="ko-KR" sz="1400" dirty="0"/>
              <a:t>,$</a:t>
            </a:r>
            <a:r>
              <a:rPr lang="en-US" altLang="ko-KR" sz="1400" dirty="0" err="1"/>
              <a:t>dbname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</a:rPr>
              <a:t>mysqli_query</a:t>
            </a:r>
            <a:r>
              <a:rPr lang="en-US" altLang="ko-KR" sz="1400" dirty="0">
                <a:solidFill>
                  <a:srgbClr val="0000FF"/>
                </a:solidFill>
              </a:rPr>
              <a:t>("set </a:t>
            </a:r>
            <a:r>
              <a:rPr lang="en-US" altLang="ko-KR" sz="1400" dirty="0" err="1">
                <a:solidFill>
                  <a:srgbClr val="0000FF"/>
                </a:solidFill>
              </a:rPr>
              <a:t>autocommit</a:t>
            </a:r>
            <a:r>
              <a:rPr lang="en-US" altLang="ko-KR" sz="1400" dirty="0">
                <a:solidFill>
                  <a:srgbClr val="0000FF"/>
                </a:solidFill>
              </a:rPr>
              <a:t> = 0", $conn);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</a:rPr>
              <a:t>mysqli_query</a:t>
            </a:r>
            <a:r>
              <a:rPr lang="en-US" altLang="ko-KR" sz="1400" dirty="0">
                <a:solidFill>
                  <a:srgbClr val="0000FF"/>
                </a:solidFill>
              </a:rPr>
              <a:t>("set session transaction isolation level serializable", $conn);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</a:rPr>
              <a:t>mysqli_query</a:t>
            </a:r>
            <a:r>
              <a:rPr lang="en-US" altLang="ko-KR" sz="1400" dirty="0">
                <a:solidFill>
                  <a:srgbClr val="0000FF"/>
                </a:solidFill>
              </a:rPr>
              <a:t>("begin", $conn);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……….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$ret = </a:t>
            </a:r>
            <a:r>
              <a:rPr lang="en-US" altLang="ko-KR" sz="1400" dirty="0" err="1"/>
              <a:t>mysqli_query</a:t>
            </a:r>
            <a:r>
              <a:rPr lang="en-US" altLang="ko-KR" sz="1400" dirty="0"/>
              <a:t>($conn, "UPDATE player SET team = '$team' WHERE name = '$</a:t>
            </a:r>
            <a:r>
              <a:rPr lang="en-US" altLang="ko-KR" sz="1400" dirty="0" err="1"/>
              <a:t>player_name</a:t>
            </a:r>
            <a:r>
              <a:rPr lang="en-US" altLang="ko-KR" sz="1400" dirty="0"/>
              <a:t>'");</a:t>
            </a:r>
          </a:p>
          <a:p>
            <a:pPr marL="0" indent="0">
              <a:buNone/>
            </a:pPr>
            <a:r>
              <a:rPr lang="en-US" altLang="ko-KR" sz="1400" dirty="0"/>
              <a:t>if(!$ret)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>
                <a:solidFill>
                  <a:srgbClr val="0000FF"/>
                </a:solidFill>
              </a:rPr>
              <a:t>mysqli_query</a:t>
            </a:r>
            <a:r>
              <a:rPr lang="en-US" altLang="ko-KR" sz="1400" dirty="0">
                <a:solidFill>
                  <a:srgbClr val="0000FF"/>
                </a:solidFill>
              </a:rPr>
              <a:t>("rollback", $conn);	</a:t>
            </a:r>
          </a:p>
          <a:p>
            <a:pPr marL="0" indent="0">
              <a:buNone/>
            </a:pPr>
            <a:r>
              <a:rPr lang="en-US" altLang="ko-KR" sz="1400" dirty="0"/>
              <a:t>    msg('Query Error : '.</a:t>
            </a:r>
            <a:r>
              <a:rPr lang="en-US" altLang="ko-KR" sz="1400" dirty="0" err="1"/>
              <a:t>mysqli_error</a:t>
            </a:r>
            <a:r>
              <a:rPr lang="en-US" altLang="ko-KR" sz="1400" dirty="0"/>
              <a:t>($conn));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>
                <a:solidFill>
                  <a:srgbClr val="0000FF"/>
                </a:solidFill>
              </a:rPr>
              <a:t>echo "&lt;meta http-</a:t>
            </a:r>
            <a:r>
              <a:rPr lang="en-US" altLang="ko-KR" sz="1400" dirty="0" err="1">
                <a:solidFill>
                  <a:srgbClr val="0000FF"/>
                </a:solidFill>
              </a:rPr>
              <a:t>equiv</a:t>
            </a:r>
            <a:r>
              <a:rPr lang="en-US" altLang="ko-KR" sz="1400" dirty="0">
                <a:solidFill>
                  <a:srgbClr val="0000FF"/>
                </a:solidFill>
              </a:rPr>
              <a:t>='refresh' content='0;url=</a:t>
            </a:r>
            <a:r>
              <a:rPr lang="en-US" altLang="ko-KR" sz="1400" dirty="0" err="1">
                <a:solidFill>
                  <a:srgbClr val="0000FF"/>
                </a:solidFill>
              </a:rPr>
              <a:t>modifying_playerteam.php</a:t>
            </a:r>
            <a:r>
              <a:rPr lang="en-US" altLang="ko-KR" sz="1400" dirty="0">
                <a:solidFill>
                  <a:srgbClr val="0000FF"/>
                </a:solidFill>
              </a:rPr>
              <a:t>'&gt;"; 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r>
              <a:rPr lang="en-US" altLang="ko-KR" sz="1400" dirty="0"/>
              <a:t>else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>
                <a:solidFill>
                  <a:srgbClr val="0000FF"/>
                </a:solidFill>
              </a:rPr>
              <a:t>mysqli_query</a:t>
            </a:r>
            <a:r>
              <a:rPr lang="en-US" altLang="ko-KR" sz="1400" dirty="0">
                <a:solidFill>
                  <a:srgbClr val="0000FF"/>
                </a:solidFill>
              </a:rPr>
              <a:t>("</a:t>
            </a:r>
            <a:r>
              <a:rPr lang="en-US" altLang="ko-KR" sz="1400" dirty="0" err="1">
                <a:solidFill>
                  <a:srgbClr val="0000FF"/>
                </a:solidFill>
              </a:rPr>
              <a:t>commit",$conn</a:t>
            </a:r>
            <a:r>
              <a:rPr lang="en-US" altLang="ko-KR" sz="1400" dirty="0">
                <a:solidFill>
                  <a:srgbClr val="0000FF"/>
                </a:solidFill>
              </a:rPr>
              <a:t>);</a:t>
            </a:r>
            <a:r>
              <a:rPr lang="en-US" altLang="ko-KR" sz="1400" dirty="0"/>
              <a:t>	    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s_msg</a:t>
            </a:r>
            <a:r>
              <a:rPr lang="en-US" altLang="ko-KR" sz="1400" dirty="0"/>
              <a:t> ('Successfully Modified');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>
                <a:solidFill>
                  <a:srgbClr val="0000FF"/>
                </a:solidFill>
              </a:rPr>
              <a:t>echo "&lt;meta http-</a:t>
            </a:r>
            <a:r>
              <a:rPr lang="en-US" altLang="ko-KR" sz="1400" dirty="0" err="1">
                <a:solidFill>
                  <a:srgbClr val="0000FF"/>
                </a:solidFill>
              </a:rPr>
              <a:t>equiv</a:t>
            </a:r>
            <a:r>
              <a:rPr lang="en-US" altLang="ko-KR" sz="1400" dirty="0">
                <a:solidFill>
                  <a:srgbClr val="0000FF"/>
                </a:solidFill>
              </a:rPr>
              <a:t>='refresh' content='0;url=</a:t>
            </a:r>
            <a:r>
              <a:rPr lang="en-US" altLang="ko-KR" sz="1400" dirty="0" err="1">
                <a:solidFill>
                  <a:srgbClr val="0000FF"/>
                </a:solidFill>
              </a:rPr>
              <a:t>index.php</a:t>
            </a:r>
            <a:r>
              <a:rPr lang="en-US" altLang="ko-KR" sz="1400" dirty="0">
                <a:solidFill>
                  <a:srgbClr val="0000FF"/>
                </a:solidFill>
              </a:rPr>
              <a:t>'&gt;";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?&gt;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49729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4D7AA-1AA1-0233-E62C-367DCC6E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[4] Transaction</a:t>
            </a:r>
            <a:r>
              <a:rPr lang="ko-KR" altLang="en-US" b="1" dirty="0"/>
              <a:t> </a:t>
            </a:r>
            <a:r>
              <a:rPr lang="en-US" altLang="ko-KR" b="1" dirty="0"/>
              <a:t>Example:</a:t>
            </a:r>
            <a:r>
              <a:rPr lang="ko-KR" altLang="en-US" b="1" dirty="0"/>
              <a:t> </a:t>
            </a:r>
            <a:r>
              <a:rPr lang="en-US" altLang="ko-KR" b="1" dirty="0" err="1"/>
              <a:t>modifying_teammanager.php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FAC8F-F0D3-989F-AA67-F50857EEE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&lt;?</a:t>
            </a:r>
            <a:r>
              <a:rPr lang="en-US" altLang="ko-KR" sz="1400" dirty="0" err="1"/>
              <a:t>php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include "</a:t>
            </a:r>
            <a:r>
              <a:rPr lang="en-US" altLang="ko-KR" sz="1400" dirty="0" err="1"/>
              <a:t>config.php</a:t>
            </a:r>
            <a:r>
              <a:rPr lang="en-US" altLang="ko-KR" sz="1400" dirty="0"/>
              <a:t>";    //</a:t>
            </a:r>
            <a:r>
              <a:rPr lang="ko-KR" altLang="en-US" sz="1400" dirty="0"/>
              <a:t>데이터베이스 연결 설정파일</a:t>
            </a:r>
          </a:p>
          <a:p>
            <a:pPr marL="0" indent="0">
              <a:buNone/>
            </a:pPr>
            <a:r>
              <a:rPr lang="en-US" altLang="ko-KR" sz="1400" dirty="0" err="1"/>
              <a:t>include_once</a:t>
            </a:r>
            <a:r>
              <a:rPr lang="en-US" altLang="ko-KR" sz="1400" dirty="0"/>
              <a:t> "</a:t>
            </a:r>
            <a:r>
              <a:rPr lang="en-US" altLang="ko-KR" sz="1400" dirty="0" err="1"/>
              <a:t>util.php</a:t>
            </a:r>
            <a:r>
              <a:rPr lang="en-US" altLang="ko-KR" sz="1400" dirty="0"/>
              <a:t>";      //</a:t>
            </a:r>
            <a:r>
              <a:rPr lang="ko-KR" altLang="en-US" sz="1400" dirty="0" err="1"/>
              <a:t>유틸</a:t>
            </a:r>
            <a:r>
              <a:rPr lang="ko-KR" altLang="en-US" sz="1400" dirty="0"/>
              <a:t> 함수</a:t>
            </a:r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$conn = </a:t>
            </a:r>
            <a:r>
              <a:rPr lang="en-US" altLang="ko-KR" sz="1400" dirty="0" err="1"/>
              <a:t>dbconnect</a:t>
            </a:r>
            <a:r>
              <a:rPr lang="en-US" altLang="ko-KR" sz="1400" dirty="0"/>
              <a:t>($host,$</a:t>
            </a:r>
            <a:r>
              <a:rPr lang="en-US" altLang="ko-KR" sz="1400" dirty="0" err="1"/>
              <a:t>dbid</a:t>
            </a:r>
            <a:r>
              <a:rPr lang="en-US" altLang="ko-KR" sz="1400" dirty="0"/>
              <a:t>,$</a:t>
            </a:r>
            <a:r>
              <a:rPr lang="en-US" altLang="ko-KR" sz="1400" dirty="0" err="1"/>
              <a:t>dbpass</a:t>
            </a:r>
            <a:r>
              <a:rPr lang="en-US" altLang="ko-KR" sz="1400" dirty="0"/>
              <a:t>,$</a:t>
            </a:r>
            <a:r>
              <a:rPr lang="en-US" altLang="ko-KR" sz="1400" dirty="0" err="1"/>
              <a:t>dbname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</a:rPr>
              <a:t>mysqli_query</a:t>
            </a:r>
            <a:r>
              <a:rPr lang="en-US" altLang="ko-KR" sz="1400" dirty="0">
                <a:solidFill>
                  <a:srgbClr val="0000FF"/>
                </a:solidFill>
              </a:rPr>
              <a:t>("set </a:t>
            </a:r>
            <a:r>
              <a:rPr lang="en-US" altLang="ko-KR" sz="1400" dirty="0" err="1">
                <a:solidFill>
                  <a:srgbClr val="0000FF"/>
                </a:solidFill>
              </a:rPr>
              <a:t>autocommit</a:t>
            </a:r>
            <a:r>
              <a:rPr lang="en-US" altLang="ko-KR" sz="1400" dirty="0">
                <a:solidFill>
                  <a:srgbClr val="0000FF"/>
                </a:solidFill>
              </a:rPr>
              <a:t> = 0", $conn);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</a:rPr>
              <a:t>mysqli_query</a:t>
            </a:r>
            <a:r>
              <a:rPr lang="en-US" altLang="ko-KR" sz="1400" dirty="0">
                <a:solidFill>
                  <a:srgbClr val="0000FF"/>
                </a:solidFill>
              </a:rPr>
              <a:t>("set session transaction isolation level serializable", $conn);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</a:rPr>
              <a:t>mysqli_query</a:t>
            </a:r>
            <a:r>
              <a:rPr lang="en-US" altLang="ko-KR" sz="1400" dirty="0">
                <a:solidFill>
                  <a:srgbClr val="0000FF"/>
                </a:solidFill>
              </a:rPr>
              <a:t>("begin", $conn);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……….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$ret = </a:t>
            </a:r>
            <a:r>
              <a:rPr lang="en-US" altLang="ko-KR" sz="1400" dirty="0" err="1"/>
              <a:t>mysqli_query</a:t>
            </a:r>
            <a:r>
              <a:rPr lang="en-US" altLang="ko-KR" sz="1400" dirty="0"/>
              <a:t>($conn, "UPDATE team SET manager = '$manager' WHERE </a:t>
            </a:r>
            <a:r>
              <a:rPr lang="en-US" altLang="ko-KR" sz="1400" dirty="0" err="1"/>
              <a:t>team_name</a:t>
            </a:r>
            <a:r>
              <a:rPr lang="en-US" altLang="ko-KR" sz="1400" dirty="0"/>
              <a:t> = '$team'");</a:t>
            </a:r>
          </a:p>
          <a:p>
            <a:pPr marL="0" indent="0">
              <a:buNone/>
            </a:pPr>
            <a:r>
              <a:rPr lang="en-US" altLang="ko-KR" sz="1400" dirty="0"/>
              <a:t>if(!$ret)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>
                <a:solidFill>
                  <a:srgbClr val="0000FF"/>
                </a:solidFill>
              </a:rPr>
              <a:t>mysqli_query</a:t>
            </a:r>
            <a:r>
              <a:rPr lang="en-US" altLang="ko-KR" sz="1400" dirty="0">
                <a:solidFill>
                  <a:srgbClr val="0000FF"/>
                </a:solidFill>
              </a:rPr>
              <a:t>("rollback", $conn);</a:t>
            </a:r>
          </a:p>
          <a:p>
            <a:pPr marL="0" indent="0">
              <a:buNone/>
            </a:pPr>
            <a:r>
              <a:rPr lang="en-US" altLang="ko-KR" sz="1400" dirty="0"/>
              <a:t>    msg('Query Error : '.</a:t>
            </a:r>
            <a:r>
              <a:rPr lang="en-US" altLang="ko-KR" sz="1400" dirty="0" err="1"/>
              <a:t>mysqli_error</a:t>
            </a:r>
            <a:r>
              <a:rPr lang="en-US" altLang="ko-KR" sz="1400" dirty="0"/>
              <a:t>($conn));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>
                <a:solidFill>
                  <a:srgbClr val="0000FF"/>
                </a:solidFill>
              </a:rPr>
              <a:t>echo "&lt;meta http-</a:t>
            </a:r>
            <a:r>
              <a:rPr lang="en-US" altLang="ko-KR" sz="1400" dirty="0" err="1">
                <a:solidFill>
                  <a:srgbClr val="0000FF"/>
                </a:solidFill>
              </a:rPr>
              <a:t>equiv</a:t>
            </a:r>
            <a:r>
              <a:rPr lang="en-US" altLang="ko-KR" sz="1400" dirty="0">
                <a:solidFill>
                  <a:srgbClr val="0000FF"/>
                </a:solidFill>
              </a:rPr>
              <a:t>='refresh' content='0;url=</a:t>
            </a:r>
            <a:r>
              <a:rPr lang="en-US" altLang="ko-KR" sz="1400" dirty="0" err="1">
                <a:solidFill>
                  <a:srgbClr val="0000FF"/>
                </a:solidFill>
              </a:rPr>
              <a:t>modifying_teammanager.php</a:t>
            </a:r>
            <a:r>
              <a:rPr lang="en-US" altLang="ko-KR" sz="1400" dirty="0">
                <a:solidFill>
                  <a:srgbClr val="0000FF"/>
                </a:solidFill>
              </a:rPr>
              <a:t>'&gt;"; 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r>
              <a:rPr lang="en-US" altLang="ko-KR" sz="1400" dirty="0"/>
              <a:t>else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>
                <a:solidFill>
                  <a:srgbClr val="0000FF"/>
                </a:solidFill>
              </a:rPr>
              <a:t>mysqli_query</a:t>
            </a:r>
            <a:r>
              <a:rPr lang="en-US" altLang="ko-KR" sz="1400" dirty="0">
                <a:solidFill>
                  <a:srgbClr val="0000FF"/>
                </a:solidFill>
              </a:rPr>
              <a:t>("</a:t>
            </a:r>
            <a:r>
              <a:rPr lang="en-US" altLang="ko-KR" sz="1400" dirty="0" err="1">
                <a:solidFill>
                  <a:srgbClr val="0000FF"/>
                </a:solidFill>
              </a:rPr>
              <a:t>commit",$conn</a:t>
            </a:r>
            <a:r>
              <a:rPr lang="en-US" altLang="ko-KR" sz="1400" dirty="0">
                <a:solidFill>
                  <a:srgbClr val="0000FF"/>
                </a:solidFill>
              </a:rPr>
              <a:t>);</a:t>
            </a:r>
            <a:r>
              <a:rPr lang="en-US" altLang="ko-KR" sz="1400" dirty="0"/>
              <a:t>	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s_msg</a:t>
            </a:r>
            <a:r>
              <a:rPr lang="en-US" altLang="ko-KR" sz="1400" dirty="0"/>
              <a:t> ('Successfully Modified');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>
                <a:solidFill>
                  <a:srgbClr val="0000FF"/>
                </a:solidFill>
              </a:rPr>
              <a:t>echo "&lt;meta http-</a:t>
            </a:r>
            <a:r>
              <a:rPr lang="en-US" altLang="ko-KR" sz="1400" dirty="0" err="1">
                <a:solidFill>
                  <a:srgbClr val="0000FF"/>
                </a:solidFill>
              </a:rPr>
              <a:t>equiv</a:t>
            </a:r>
            <a:r>
              <a:rPr lang="en-US" altLang="ko-KR" sz="1400" dirty="0">
                <a:solidFill>
                  <a:srgbClr val="0000FF"/>
                </a:solidFill>
              </a:rPr>
              <a:t>='refresh' content='0;url=</a:t>
            </a:r>
            <a:r>
              <a:rPr lang="en-US" altLang="ko-KR" sz="1400" dirty="0" err="1">
                <a:solidFill>
                  <a:srgbClr val="0000FF"/>
                </a:solidFill>
              </a:rPr>
              <a:t>index.php</a:t>
            </a:r>
            <a:r>
              <a:rPr lang="en-US" altLang="ko-KR" sz="1400" dirty="0">
                <a:solidFill>
                  <a:srgbClr val="0000FF"/>
                </a:solidFill>
              </a:rPr>
              <a:t>'&gt;";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?&gt;</a:t>
            </a:r>
          </a:p>
          <a:p>
            <a:pPr marL="0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47499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4D7AA-1AA1-0233-E62C-367DCC6E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[5] Transaction</a:t>
            </a:r>
            <a:r>
              <a:rPr lang="ko-KR" altLang="en-US" b="1" dirty="0"/>
              <a:t> </a:t>
            </a:r>
            <a:r>
              <a:rPr lang="en-US" altLang="ko-KR" b="1" dirty="0"/>
              <a:t>Example:</a:t>
            </a:r>
            <a:r>
              <a:rPr lang="ko-KR" altLang="en-US" b="1" dirty="0"/>
              <a:t> </a:t>
            </a:r>
            <a:r>
              <a:rPr lang="en-US" altLang="ko-KR" b="1" dirty="0" err="1"/>
              <a:t>deleting_player.php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FAC8F-F0D3-989F-AA67-F50857EEE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&lt;?</a:t>
            </a:r>
            <a:r>
              <a:rPr lang="en-US" altLang="ko-KR" sz="1400" dirty="0" err="1"/>
              <a:t>php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include "</a:t>
            </a:r>
            <a:r>
              <a:rPr lang="en-US" altLang="ko-KR" sz="1400" dirty="0" err="1"/>
              <a:t>config.php</a:t>
            </a:r>
            <a:r>
              <a:rPr lang="en-US" altLang="ko-KR" sz="1400" dirty="0"/>
              <a:t>";    //</a:t>
            </a:r>
            <a:r>
              <a:rPr lang="ko-KR" altLang="en-US" sz="1400" dirty="0"/>
              <a:t>데이터베이스 연결 설정파일</a:t>
            </a:r>
          </a:p>
          <a:p>
            <a:pPr marL="0" indent="0">
              <a:buNone/>
            </a:pPr>
            <a:r>
              <a:rPr lang="en-US" altLang="ko-KR" sz="1400" dirty="0" err="1"/>
              <a:t>include_once</a:t>
            </a:r>
            <a:r>
              <a:rPr lang="en-US" altLang="ko-KR" sz="1400" dirty="0"/>
              <a:t> "</a:t>
            </a:r>
            <a:r>
              <a:rPr lang="en-US" altLang="ko-KR" sz="1400" dirty="0" err="1"/>
              <a:t>util.php</a:t>
            </a:r>
            <a:r>
              <a:rPr lang="en-US" altLang="ko-KR" sz="1400" dirty="0"/>
              <a:t>";      //</a:t>
            </a:r>
            <a:r>
              <a:rPr lang="ko-KR" altLang="en-US" sz="1400" dirty="0" err="1"/>
              <a:t>유틸</a:t>
            </a:r>
            <a:r>
              <a:rPr lang="ko-KR" altLang="en-US" sz="1400" dirty="0"/>
              <a:t> 함수</a:t>
            </a:r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$conn = </a:t>
            </a:r>
            <a:r>
              <a:rPr lang="en-US" altLang="ko-KR" sz="1400" dirty="0" err="1"/>
              <a:t>dbconnect</a:t>
            </a:r>
            <a:r>
              <a:rPr lang="en-US" altLang="ko-KR" sz="1400" dirty="0"/>
              <a:t>($host,$</a:t>
            </a:r>
            <a:r>
              <a:rPr lang="en-US" altLang="ko-KR" sz="1400" dirty="0" err="1"/>
              <a:t>dbid</a:t>
            </a:r>
            <a:r>
              <a:rPr lang="en-US" altLang="ko-KR" sz="1400" dirty="0"/>
              <a:t>,$</a:t>
            </a:r>
            <a:r>
              <a:rPr lang="en-US" altLang="ko-KR" sz="1400" dirty="0" err="1"/>
              <a:t>dbpass</a:t>
            </a:r>
            <a:r>
              <a:rPr lang="en-US" altLang="ko-KR" sz="1400" dirty="0"/>
              <a:t>,$</a:t>
            </a:r>
            <a:r>
              <a:rPr lang="en-US" altLang="ko-KR" sz="1400" dirty="0" err="1"/>
              <a:t>dbname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</a:rPr>
              <a:t>mysqli_query</a:t>
            </a:r>
            <a:r>
              <a:rPr lang="en-US" altLang="ko-KR" sz="1400" dirty="0">
                <a:solidFill>
                  <a:srgbClr val="0000FF"/>
                </a:solidFill>
              </a:rPr>
              <a:t>("set </a:t>
            </a:r>
            <a:r>
              <a:rPr lang="en-US" altLang="ko-KR" sz="1400" dirty="0" err="1">
                <a:solidFill>
                  <a:srgbClr val="0000FF"/>
                </a:solidFill>
              </a:rPr>
              <a:t>autocommit</a:t>
            </a:r>
            <a:r>
              <a:rPr lang="en-US" altLang="ko-KR" sz="1400" dirty="0">
                <a:solidFill>
                  <a:srgbClr val="0000FF"/>
                </a:solidFill>
              </a:rPr>
              <a:t> = 0", $conn);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</a:rPr>
              <a:t>mysqli_query</a:t>
            </a:r>
            <a:r>
              <a:rPr lang="en-US" altLang="ko-KR" sz="1400" dirty="0">
                <a:solidFill>
                  <a:srgbClr val="0000FF"/>
                </a:solidFill>
              </a:rPr>
              <a:t>("set session transaction isolation level serializable", $conn);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</a:rPr>
              <a:t>mysqli_query</a:t>
            </a:r>
            <a:r>
              <a:rPr lang="en-US" altLang="ko-KR" sz="1400" dirty="0">
                <a:solidFill>
                  <a:srgbClr val="0000FF"/>
                </a:solidFill>
              </a:rPr>
              <a:t>("begin", $conn);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………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$ret = </a:t>
            </a:r>
            <a:r>
              <a:rPr lang="en-US" altLang="ko-KR" sz="1400" dirty="0" err="1"/>
              <a:t>mysqli_query</a:t>
            </a:r>
            <a:r>
              <a:rPr lang="en-US" altLang="ko-KR" sz="1400" dirty="0"/>
              <a:t>($conn, "DELETE FROM player WHERE name = '$</a:t>
            </a:r>
            <a:r>
              <a:rPr lang="en-US" altLang="ko-KR" sz="1400" dirty="0" err="1"/>
              <a:t>player_name</a:t>
            </a:r>
            <a:r>
              <a:rPr lang="en-US" altLang="ko-KR" sz="1400" dirty="0"/>
              <a:t>' AND team = '$team' AND position = '$position' AND country = '$country' AND foot = '$foot'");</a:t>
            </a:r>
          </a:p>
          <a:p>
            <a:pPr marL="0" indent="0">
              <a:buNone/>
            </a:pPr>
            <a:r>
              <a:rPr lang="en-US" altLang="ko-KR" sz="1400" dirty="0"/>
              <a:t>if(!$ret)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</a:rPr>
              <a:t>    </a:t>
            </a:r>
            <a:r>
              <a:rPr lang="en-US" altLang="ko-KR" sz="1400" dirty="0" err="1">
                <a:solidFill>
                  <a:srgbClr val="0000FF"/>
                </a:solidFill>
              </a:rPr>
              <a:t>mysqli_query</a:t>
            </a:r>
            <a:r>
              <a:rPr lang="en-US" altLang="ko-KR" sz="1400" dirty="0">
                <a:solidFill>
                  <a:srgbClr val="0000FF"/>
                </a:solidFill>
              </a:rPr>
              <a:t>("rollback", $conn);</a:t>
            </a:r>
          </a:p>
          <a:p>
            <a:pPr marL="0" indent="0">
              <a:buNone/>
            </a:pPr>
            <a:r>
              <a:rPr lang="en-US" altLang="ko-KR" sz="1400" dirty="0"/>
              <a:t>    msg('Query Error : '.</a:t>
            </a:r>
            <a:r>
              <a:rPr lang="en-US" altLang="ko-KR" sz="1400" dirty="0" err="1"/>
              <a:t>mysqli_error</a:t>
            </a:r>
            <a:r>
              <a:rPr lang="en-US" altLang="ko-KR" sz="1400" dirty="0"/>
              <a:t>($conn));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>
                <a:solidFill>
                  <a:srgbClr val="0000FF"/>
                </a:solidFill>
              </a:rPr>
              <a:t>echo "&lt;meta http-</a:t>
            </a:r>
            <a:r>
              <a:rPr lang="en-US" altLang="ko-KR" sz="1400" dirty="0" err="1">
                <a:solidFill>
                  <a:srgbClr val="0000FF"/>
                </a:solidFill>
              </a:rPr>
              <a:t>equiv</a:t>
            </a:r>
            <a:r>
              <a:rPr lang="en-US" altLang="ko-KR" sz="1400" dirty="0">
                <a:solidFill>
                  <a:srgbClr val="0000FF"/>
                </a:solidFill>
              </a:rPr>
              <a:t>='refresh' content='0;url=</a:t>
            </a:r>
            <a:r>
              <a:rPr lang="en-US" altLang="ko-KR" sz="1400" dirty="0" err="1">
                <a:solidFill>
                  <a:srgbClr val="0000FF"/>
                </a:solidFill>
              </a:rPr>
              <a:t>deleting_player.php</a:t>
            </a:r>
            <a:r>
              <a:rPr lang="en-US" altLang="ko-KR" sz="1400" dirty="0">
                <a:solidFill>
                  <a:srgbClr val="0000FF"/>
                </a:solidFill>
              </a:rPr>
              <a:t>'&gt;";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r>
              <a:rPr lang="en-US" altLang="ko-KR" sz="1400" dirty="0"/>
              <a:t>else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>
                <a:solidFill>
                  <a:srgbClr val="0000FF"/>
                </a:solidFill>
              </a:rPr>
              <a:t>mysqli_query</a:t>
            </a:r>
            <a:r>
              <a:rPr lang="en-US" altLang="ko-KR" sz="1400" dirty="0">
                <a:solidFill>
                  <a:srgbClr val="0000FF"/>
                </a:solidFill>
              </a:rPr>
              <a:t>("</a:t>
            </a:r>
            <a:r>
              <a:rPr lang="en-US" altLang="ko-KR" sz="1400" dirty="0" err="1">
                <a:solidFill>
                  <a:srgbClr val="0000FF"/>
                </a:solidFill>
              </a:rPr>
              <a:t>commit",$conn</a:t>
            </a:r>
            <a:r>
              <a:rPr lang="en-US" altLang="ko-KR" sz="1400" dirty="0">
                <a:solidFill>
                  <a:srgbClr val="0000FF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s_msg</a:t>
            </a:r>
            <a:r>
              <a:rPr lang="en-US" altLang="ko-KR" sz="1400" dirty="0"/>
              <a:t> ('Successfully Deleted');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>
                <a:solidFill>
                  <a:srgbClr val="0000FF"/>
                </a:solidFill>
              </a:rPr>
              <a:t>echo "&lt;meta http-</a:t>
            </a:r>
            <a:r>
              <a:rPr lang="en-US" altLang="ko-KR" sz="1400" dirty="0" err="1">
                <a:solidFill>
                  <a:srgbClr val="0000FF"/>
                </a:solidFill>
              </a:rPr>
              <a:t>equiv</a:t>
            </a:r>
            <a:r>
              <a:rPr lang="en-US" altLang="ko-KR" sz="1400" dirty="0">
                <a:solidFill>
                  <a:srgbClr val="0000FF"/>
                </a:solidFill>
              </a:rPr>
              <a:t>='refresh' content='0; </a:t>
            </a:r>
            <a:r>
              <a:rPr lang="en-US" altLang="ko-KR" sz="1400" dirty="0" err="1">
                <a:solidFill>
                  <a:srgbClr val="0000FF"/>
                </a:solidFill>
              </a:rPr>
              <a:t>url</a:t>
            </a:r>
            <a:r>
              <a:rPr lang="en-US" altLang="ko-KR" sz="1400" dirty="0">
                <a:solidFill>
                  <a:srgbClr val="0000FF"/>
                </a:solidFill>
              </a:rPr>
              <a:t>=</a:t>
            </a:r>
            <a:r>
              <a:rPr lang="en-US" altLang="ko-KR" sz="1400" dirty="0" err="1">
                <a:solidFill>
                  <a:srgbClr val="0000FF"/>
                </a:solidFill>
              </a:rPr>
              <a:t>index.php</a:t>
            </a:r>
            <a:r>
              <a:rPr lang="en-US" altLang="ko-KR" sz="1400" dirty="0">
                <a:solidFill>
                  <a:srgbClr val="0000FF"/>
                </a:solidFill>
              </a:rPr>
              <a:t>'&gt;";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?&gt;</a:t>
            </a:r>
          </a:p>
          <a:p>
            <a:pPr marL="0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824961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4D7AA-1AA1-0233-E62C-367DCC6E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[6] Transaction</a:t>
            </a:r>
            <a:r>
              <a:rPr lang="ko-KR" altLang="en-US" b="1" dirty="0"/>
              <a:t> </a:t>
            </a:r>
            <a:r>
              <a:rPr lang="en-US" altLang="ko-KR" b="1" dirty="0"/>
              <a:t>Example:</a:t>
            </a:r>
            <a:r>
              <a:rPr lang="ko-KR" altLang="en-US" b="1" dirty="0"/>
              <a:t> </a:t>
            </a:r>
            <a:r>
              <a:rPr lang="en-US" altLang="ko-KR" b="1" dirty="0" err="1"/>
              <a:t>deleting_team.php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FAC8F-F0D3-989F-AA67-F50857EEE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&lt;?</a:t>
            </a:r>
            <a:r>
              <a:rPr lang="en-US" altLang="ko-KR" sz="1400" dirty="0" err="1"/>
              <a:t>php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include "</a:t>
            </a:r>
            <a:r>
              <a:rPr lang="en-US" altLang="ko-KR" sz="1400" dirty="0" err="1"/>
              <a:t>config.php</a:t>
            </a:r>
            <a:r>
              <a:rPr lang="en-US" altLang="ko-KR" sz="1400" dirty="0"/>
              <a:t>";    //</a:t>
            </a:r>
            <a:r>
              <a:rPr lang="ko-KR" altLang="en-US" sz="1400" dirty="0"/>
              <a:t>데이터베이스 연결 설정파일</a:t>
            </a:r>
          </a:p>
          <a:p>
            <a:pPr marL="0" indent="0">
              <a:buNone/>
            </a:pPr>
            <a:r>
              <a:rPr lang="en-US" altLang="ko-KR" sz="1400" dirty="0" err="1"/>
              <a:t>include_once</a:t>
            </a:r>
            <a:r>
              <a:rPr lang="en-US" altLang="ko-KR" sz="1400" dirty="0"/>
              <a:t> "</a:t>
            </a:r>
            <a:r>
              <a:rPr lang="en-US" altLang="ko-KR" sz="1400" dirty="0" err="1"/>
              <a:t>util.php</a:t>
            </a:r>
            <a:r>
              <a:rPr lang="en-US" altLang="ko-KR" sz="1400" dirty="0"/>
              <a:t>";      //</a:t>
            </a:r>
            <a:r>
              <a:rPr lang="ko-KR" altLang="en-US" sz="1400" dirty="0" err="1"/>
              <a:t>유틸</a:t>
            </a:r>
            <a:r>
              <a:rPr lang="ko-KR" altLang="en-US" sz="1400" dirty="0"/>
              <a:t> 함수</a:t>
            </a:r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$conn = </a:t>
            </a:r>
            <a:r>
              <a:rPr lang="en-US" altLang="ko-KR" sz="1400" dirty="0" err="1"/>
              <a:t>dbconnect</a:t>
            </a:r>
            <a:r>
              <a:rPr lang="en-US" altLang="ko-KR" sz="1400" dirty="0"/>
              <a:t>($host,$</a:t>
            </a:r>
            <a:r>
              <a:rPr lang="en-US" altLang="ko-KR" sz="1400" dirty="0" err="1"/>
              <a:t>dbid</a:t>
            </a:r>
            <a:r>
              <a:rPr lang="en-US" altLang="ko-KR" sz="1400" dirty="0"/>
              <a:t>,$</a:t>
            </a:r>
            <a:r>
              <a:rPr lang="en-US" altLang="ko-KR" sz="1400" dirty="0" err="1"/>
              <a:t>dbpass</a:t>
            </a:r>
            <a:r>
              <a:rPr lang="en-US" altLang="ko-KR" sz="1400" dirty="0"/>
              <a:t>,$</a:t>
            </a:r>
            <a:r>
              <a:rPr lang="en-US" altLang="ko-KR" sz="1400" dirty="0" err="1"/>
              <a:t>dbname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</a:rPr>
              <a:t>mysqli_query</a:t>
            </a:r>
            <a:r>
              <a:rPr lang="en-US" altLang="ko-KR" sz="1400" dirty="0">
                <a:solidFill>
                  <a:srgbClr val="0000FF"/>
                </a:solidFill>
              </a:rPr>
              <a:t>("set </a:t>
            </a:r>
            <a:r>
              <a:rPr lang="en-US" altLang="ko-KR" sz="1400" dirty="0" err="1">
                <a:solidFill>
                  <a:srgbClr val="0000FF"/>
                </a:solidFill>
              </a:rPr>
              <a:t>autocommit</a:t>
            </a:r>
            <a:r>
              <a:rPr lang="en-US" altLang="ko-KR" sz="1400" dirty="0">
                <a:solidFill>
                  <a:srgbClr val="0000FF"/>
                </a:solidFill>
              </a:rPr>
              <a:t> = 0", $conn);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</a:rPr>
              <a:t>mysqli_query</a:t>
            </a:r>
            <a:r>
              <a:rPr lang="en-US" altLang="ko-KR" sz="1400" dirty="0">
                <a:solidFill>
                  <a:srgbClr val="0000FF"/>
                </a:solidFill>
              </a:rPr>
              <a:t>("set session transaction isolation level serializable", $conn);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</a:rPr>
              <a:t>mysqli_query</a:t>
            </a:r>
            <a:r>
              <a:rPr lang="en-US" altLang="ko-KR" sz="1400" dirty="0">
                <a:solidFill>
                  <a:srgbClr val="0000FF"/>
                </a:solidFill>
              </a:rPr>
              <a:t>("begin", $conn);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………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$ret = </a:t>
            </a:r>
            <a:r>
              <a:rPr lang="en-US" altLang="ko-KR" sz="1400" dirty="0" err="1"/>
              <a:t>mysqli_query</a:t>
            </a:r>
            <a:r>
              <a:rPr lang="en-US" altLang="ko-KR" sz="1400" dirty="0"/>
              <a:t>($conn, "DELETE FROM team WHERE </a:t>
            </a:r>
            <a:r>
              <a:rPr lang="en-US" altLang="ko-KR" sz="1400" dirty="0" err="1"/>
              <a:t>team_name</a:t>
            </a:r>
            <a:r>
              <a:rPr lang="en-US" altLang="ko-KR" sz="1400" dirty="0"/>
              <a:t> = '$team' AND league = '$league' AND city = '$city' AND </a:t>
            </a:r>
            <a:r>
              <a:rPr lang="en-US" altLang="ko-KR" sz="1400" dirty="0" err="1"/>
              <a:t>home_stadium</a:t>
            </a:r>
            <a:r>
              <a:rPr lang="en-US" altLang="ko-KR" sz="1400" dirty="0"/>
              <a:t> = '$stadium' AND manager = '$manager'");</a:t>
            </a:r>
          </a:p>
          <a:p>
            <a:pPr marL="0" indent="0">
              <a:buNone/>
            </a:pPr>
            <a:r>
              <a:rPr lang="en-US" altLang="ko-KR" sz="1400" dirty="0"/>
              <a:t>if(!$ret)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</a:rPr>
              <a:t>    </a:t>
            </a:r>
            <a:r>
              <a:rPr lang="en-US" altLang="ko-KR" sz="1400" dirty="0" err="1">
                <a:solidFill>
                  <a:srgbClr val="0000FF"/>
                </a:solidFill>
              </a:rPr>
              <a:t>mysqli_query</a:t>
            </a:r>
            <a:r>
              <a:rPr lang="en-US" altLang="ko-KR" sz="1400" dirty="0">
                <a:solidFill>
                  <a:srgbClr val="0000FF"/>
                </a:solidFill>
              </a:rPr>
              <a:t>("rollback", $conn);    </a:t>
            </a:r>
          </a:p>
          <a:p>
            <a:pPr marL="0" indent="0">
              <a:buNone/>
            </a:pPr>
            <a:r>
              <a:rPr lang="en-US" altLang="ko-KR" sz="1400" dirty="0"/>
              <a:t>    msg('Query Error : '.</a:t>
            </a:r>
            <a:r>
              <a:rPr lang="en-US" altLang="ko-KR" sz="1400" dirty="0" err="1"/>
              <a:t>mysqli_error</a:t>
            </a:r>
            <a:r>
              <a:rPr lang="en-US" altLang="ko-KR" sz="1400" dirty="0"/>
              <a:t>($conn));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>
                <a:solidFill>
                  <a:srgbClr val="0000FF"/>
                </a:solidFill>
              </a:rPr>
              <a:t>echo "&lt;meta http-</a:t>
            </a:r>
            <a:r>
              <a:rPr lang="en-US" altLang="ko-KR" sz="1400" dirty="0" err="1">
                <a:solidFill>
                  <a:srgbClr val="0000FF"/>
                </a:solidFill>
              </a:rPr>
              <a:t>equiv</a:t>
            </a:r>
            <a:r>
              <a:rPr lang="en-US" altLang="ko-KR" sz="1400" dirty="0">
                <a:solidFill>
                  <a:srgbClr val="0000FF"/>
                </a:solidFill>
              </a:rPr>
              <a:t>='refresh' content='0;url=</a:t>
            </a:r>
            <a:r>
              <a:rPr lang="en-US" altLang="ko-KR" sz="1400" dirty="0" err="1">
                <a:solidFill>
                  <a:srgbClr val="0000FF"/>
                </a:solidFill>
              </a:rPr>
              <a:t>deleting_team.php</a:t>
            </a:r>
            <a:r>
              <a:rPr lang="en-US" altLang="ko-KR" sz="1400" dirty="0">
                <a:solidFill>
                  <a:srgbClr val="0000FF"/>
                </a:solidFill>
              </a:rPr>
              <a:t>'&gt;"; 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r>
              <a:rPr lang="en-US" altLang="ko-KR" sz="1400" dirty="0"/>
              <a:t>else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</a:rPr>
              <a:t>    </a:t>
            </a:r>
            <a:r>
              <a:rPr lang="en-US" altLang="ko-KR" sz="1400" dirty="0" err="1">
                <a:solidFill>
                  <a:srgbClr val="0000FF"/>
                </a:solidFill>
              </a:rPr>
              <a:t>mysqli_query</a:t>
            </a:r>
            <a:r>
              <a:rPr lang="en-US" altLang="ko-KR" sz="1400" dirty="0">
                <a:solidFill>
                  <a:srgbClr val="0000FF"/>
                </a:solidFill>
              </a:rPr>
              <a:t>("</a:t>
            </a:r>
            <a:r>
              <a:rPr lang="en-US" altLang="ko-KR" sz="1400" dirty="0" err="1">
                <a:solidFill>
                  <a:srgbClr val="0000FF"/>
                </a:solidFill>
              </a:rPr>
              <a:t>commit",$conn</a:t>
            </a:r>
            <a:r>
              <a:rPr lang="en-US" altLang="ko-KR" sz="1400" dirty="0">
                <a:solidFill>
                  <a:srgbClr val="0000FF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s_msg</a:t>
            </a:r>
            <a:r>
              <a:rPr lang="en-US" altLang="ko-KR" sz="1400" dirty="0"/>
              <a:t> ('Successfully Deleted');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>
                <a:solidFill>
                  <a:srgbClr val="0000FF"/>
                </a:solidFill>
              </a:rPr>
              <a:t>echo "&lt;meta http-</a:t>
            </a:r>
            <a:r>
              <a:rPr lang="en-US" altLang="ko-KR" sz="1400" dirty="0" err="1">
                <a:solidFill>
                  <a:srgbClr val="0000FF"/>
                </a:solidFill>
              </a:rPr>
              <a:t>equiv</a:t>
            </a:r>
            <a:r>
              <a:rPr lang="en-US" altLang="ko-KR" sz="1400" dirty="0">
                <a:solidFill>
                  <a:srgbClr val="0000FF"/>
                </a:solidFill>
              </a:rPr>
              <a:t>='refresh' content='0; </a:t>
            </a:r>
            <a:r>
              <a:rPr lang="en-US" altLang="ko-KR" sz="1400" dirty="0" err="1">
                <a:solidFill>
                  <a:srgbClr val="0000FF"/>
                </a:solidFill>
              </a:rPr>
              <a:t>url</a:t>
            </a:r>
            <a:r>
              <a:rPr lang="en-US" altLang="ko-KR" sz="1400" dirty="0">
                <a:solidFill>
                  <a:srgbClr val="0000FF"/>
                </a:solidFill>
              </a:rPr>
              <a:t>=</a:t>
            </a:r>
            <a:r>
              <a:rPr lang="en-US" altLang="ko-KR" sz="1400" dirty="0" err="1">
                <a:solidFill>
                  <a:srgbClr val="0000FF"/>
                </a:solidFill>
              </a:rPr>
              <a:t>index.php</a:t>
            </a:r>
            <a:r>
              <a:rPr lang="en-US" altLang="ko-KR" sz="1400" dirty="0">
                <a:solidFill>
                  <a:srgbClr val="0000FF"/>
                </a:solidFill>
              </a:rPr>
              <a:t>'&gt;";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?&gt;</a:t>
            </a:r>
          </a:p>
          <a:p>
            <a:pPr marL="0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72333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기능분해도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016881"/>
              </p:ext>
            </p:extLst>
          </p:nvPr>
        </p:nvGraphicFramePr>
        <p:xfrm>
          <a:off x="5087369" y="2373446"/>
          <a:ext cx="108989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F4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Update Management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756344"/>
              </p:ext>
            </p:extLst>
          </p:nvPr>
        </p:nvGraphicFramePr>
        <p:xfrm>
          <a:off x="363187" y="2373446"/>
          <a:ext cx="108989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Search Management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398084"/>
              </p:ext>
            </p:extLst>
          </p:nvPr>
        </p:nvGraphicFramePr>
        <p:xfrm>
          <a:off x="1826755" y="2373446"/>
          <a:ext cx="108989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Add Management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783654"/>
              </p:ext>
            </p:extLst>
          </p:nvPr>
        </p:nvGraphicFramePr>
        <p:xfrm>
          <a:off x="3429202" y="2373446"/>
          <a:ext cx="108989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7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F3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Delete Management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5728"/>
              </p:ext>
            </p:extLst>
          </p:nvPr>
        </p:nvGraphicFramePr>
        <p:xfrm>
          <a:off x="2885697" y="1097794"/>
          <a:ext cx="946215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Soccer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꺾인 연결선 16"/>
          <p:cNvCxnSpPr>
            <a:cxnSpLocks/>
            <a:stCxn id="26" idx="2"/>
            <a:endCxn id="20" idx="0"/>
          </p:cNvCxnSpPr>
          <p:nvPr/>
        </p:nvCxnSpPr>
        <p:spPr>
          <a:xfrm rot="16200000" flipH="1">
            <a:off x="3280110" y="1679407"/>
            <a:ext cx="772732" cy="61534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cxnSpLocks/>
            <a:stCxn id="26" idx="2"/>
            <a:endCxn id="19" idx="0"/>
          </p:cNvCxnSpPr>
          <p:nvPr/>
        </p:nvCxnSpPr>
        <p:spPr>
          <a:xfrm rot="5400000">
            <a:off x="2478887" y="1493529"/>
            <a:ext cx="772732" cy="9871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cxnSpLocks/>
            <a:stCxn id="26" idx="2"/>
            <a:endCxn id="18" idx="0"/>
          </p:cNvCxnSpPr>
          <p:nvPr/>
        </p:nvCxnSpPr>
        <p:spPr>
          <a:xfrm rot="5400000">
            <a:off x="1747103" y="761745"/>
            <a:ext cx="772732" cy="24506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cxnSpLocks/>
            <a:stCxn id="3" idx="0"/>
            <a:endCxn id="26" idx="2"/>
          </p:cNvCxnSpPr>
          <p:nvPr/>
        </p:nvCxnSpPr>
        <p:spPr>
          <a:xfrm rot="16200000" flipV="1">
            <a:off x="4109194" y="850324"/>
            <a:ext cx="772732" cy="22735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1937" y="4931446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rgbClr val="0000FF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각 세부 기능들에 대한 간략한 설명을 기술</a:t>
            </a:r>
            <a:endParaRPr lang="en-US" altLang="ko-KR" sz="1400" dirty="0">
              <a:solidFill>
                <a:srgbClr val="0000FF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C866E2F-224F-4428-7CBD-5926C3A8B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7553"/>
              </p:ext>
            </p:extLst>
          </p:nvPr>
        </p:nvGraphicFramePr>
        <p:xfrm>
          <a:off x="341937" y="5373366"/>
          <a:ext cx="6225640" cy="316230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74895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  <a:gridCol w="4650745">
                  <a:extLst>
                    <a:ext uri="{9D8B030D-6E8A-4147-A177-3AD203B41FA5}">
                      <a16:colId xmlns:a16="http://schemas.microsoft.com/office/drawing/2014/main" val="1900608657"/>
                    </a:ext>
                  </a:extLst>
                </a:gridCol>
              </a:tblGrid>
              <a:tr h="3985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Function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621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Search Management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선수</a:t>
                      </a:r>
                      <a:r>
                        <a:rPr lang="en-US" altLang="ko-KR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 조회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304249"/>
                  </a:ext>
                </a:extLst>
              </a:tr>
              <a:tr h="7069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Add Management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선수</a:t>
                      </a:r>
                      <a:r>
                        <a:rPr lang="en-US" altLang="ko-KR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 등록 및 추가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656326"/>
                  </a:ext>
                </a:extLst>
              </a:tr>
              <a:tr h="7063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Delete Management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1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선수</a:t>
                      </a:r>
                      <a:r>
                        <a:rPr lang="en-US" altLang="ko-KR" sz="11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팀 삭제</a:t>
                      </a:r>
                      <a:endParaRPr lang="ko-KR" altLang="ko-KR" sz="11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470205"/>
                  </a:ext>
                </a:extLst>
              </a:tr>
              <a:tr h="7291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Update Management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선수의 팀 수정</a:t>
                      </a:r>
                      <a:endParaRPr lang="en-US" alt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팀의 감독 수정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592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72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latin typeface="+mj-ea"/>
              </a:rPr>
              <a:t>요구사항 명세서 </a:t>
            </a:r>
            <a:r>
              <a:rPr lang="en-US" altLang="ko-KR" sz="2800" b="1" dirty="0">
                <a:latin typeface="+mj-ea"/>
              </a:rPr>
              <a:t>: </a:t>
            </a:r>
            <a:r>
              <a:rPr lang="ko-KR" altLang="en-US" sz="2800" b="1" dirty="0">
                <a:latin typeface="+mj-ea"/>
              </a:rPr>
              <a:t>기능별 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948630"/>
              </p:ext>
            </p:extLst>
          </p:nvPr>
        </p:nvGraphicFramePr>
        <p:xfrm>
          <a:off x="329683" y="848545"/>
          <a:ext cx="6225641" cy="233208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51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4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기능명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Search Management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246">
                <a:tc gridSpan="2">
                  <a:txBody>
                    <a:bodyPr/>
                    <a:lstStyle/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endParaRPr lang="en-US" altLang="ko-KR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선수나 팀의 대한 검색 기능입니다</a:t>
                      </a:r>
                      <a:endParaRPr lang="en-US" altLang="ko-KR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선수는 특별히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manager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엔티티 세트와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natural join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을 하면서 같이 볼 수 있습니다</a:t>
                      </a:r>
                      <a:endParaRPr lang="en-US" altLang="ko-KR" sz="1000" dirty="0">
                        <a:solidFill>
                          <a:schemeClr val="tx1"/>
                        </a:solidFill>
                        <a:ea typeface="함초롬바탕" pitchFamily="18" charset="-127"/>
                      </a:endParaRPr>
                    </a:p>
                    <a:p>
                      <a:pPr marL="685800" lvl="1" indent="-228600" ea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전체 검색 결과는 앞서 말했던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player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manager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natural join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입니다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685800" lvl="1" indent="-228600" ea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특정 검색 결과는 유저가 선수의 이름을 검색해서 더 상세한 정보를 볼 수 있습니다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lvl="0" indent="0" ea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팀은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stadium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엔티티 세트와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natural join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을 하면서 결과를 볼 수 있습니다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628650" lvl="1" indent="-171450" ea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전체 검색 결과는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team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stadium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natural join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628650" lvl="1" indent="-171450" ea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특정 검색 결과는 유저가 팀의 이름을 검색해서 그 팀의 대한 정보를 볼 수 있습니다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E9075EB-5625-D4F8-D857-B8C5ACB84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412331"/>
              </p:ext>
            </p:extLst>
          </p:nvPr>
        </p:nvGraphicFramePr>
        <p:xfrm>
          <a:off x="329683" y="3368824"/>
          <a:ext cx="6225641" cy="23320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51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4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기능명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Add Management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3919">
                <a:tc gridSpan="2">
                  <a:txBody>
                    <a:bodyPr/>
                    <a:lstStyle/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endParaRPr lang="en-US" altLang="ko-KR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유저가 원하는 축구 선수나 팀을 데이터베이스에 추가 할 수 있습니다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선수를 추가 할 때는 선수 이름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포지션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국가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그리고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발을 입력하면 됩니다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.</a:t>
                      </a: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팀을 추가 할 때는 팀의 이름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소속 리그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도시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홈 스타디움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그리고 감독을 입력하면 됩니다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.</a:t>
                      </a:r>
                    </a:p>
                    <a:p>
                      <a:pPr marL="685800" lvl="1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여기서 팀은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Foreign Key constraints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가 있어서 리그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홈 스타디움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감독을 입력할 때는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DB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에 존재한 것만 입력이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A6AD27D-EF22-0244-CFC8-CDF84B2EF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929831"/>
              </p:ext>
            </p:extLst>
          </p:nvPr>
        </p:nvGraphicFramePr>
        <p:xfrm>
          <a:off x="316179" y="5971173"/>
          <a:ext cx="6225641" cy="21346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51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4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75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기능명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Delete Management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2165">
                <a:tc gridSpan="2">
                  <a:txBody>
                    <a:bodyPr/>
                    <a:lstStyle/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endParaRPr lang="en-US" altLang="ko-KR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추가랑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매우 비슷합니다</a:t>
                      </a:r>
                      <a:endParaRPr lang="en-US" altLang="ko-KR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유저가 선택한 축구 선수나 팀을 데이터베이스에 제거 할 수 있습니다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선수를 제거 할 때는 선수 이름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포지션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국가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그리고 발을 입력하면 됩니다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팀을 제거 할 때는 팀의 이름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소속 리그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도시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홈 스타디움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그리고 감독을 입력하면 됩니다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함초롬바탕" pitchFamily="18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  <a:ea typeface="함초롬바탕" pitchFamily="18" charset="-127"/>
                      </a:endParaRP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endParaRPr lang="en-US" altLang="ko-KR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86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latin typeface="+mj-ea"/>
              </a:rPr>
              <a:t>요구사항 명세서 </a:t>
            </a:r>
            <a:r>
              <a:rPr lang="en-US" altLang="ko-KR" sz="2800" b="1" dirty="0">
                <a:latin typeface="+mj-ea"/>
              </a:rPr>
              <a:t>: </a:t>
            </a:r>
            <a:r>
              <a:rPr lang="ko-KR" altLang="en-US" sz="2800" b="1" dirty="0">
                <a:latin typeface="+mj-ea"/>
              </a:rPr>
              <a:t>기능별 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374338"/>
              </p:ext>
            </p:extLst>
          </p:nvPr>
        </p:nvGraphicFramePr>
        <p:xfrm>
          <a:off x="329683" y="848545"/>
          <a:ext cx="6225641" cy="164104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51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4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기능명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Update Management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203">
                <a:tc gridSpan="2">
                  <a:txBody>
                    <a:bodyPr/>
                    <a:lstStyle/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endParaRPr lang="en-US" altLang="ko-KR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선수의 소속 팀이나 팀의 감독이 바뀌게 되면 이 기능을 사용하시면 됩니다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유저가 선수의 이름과 이적한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바뀐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팀의 이름을 입력하면 수정이 됩니다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유저가 팀의 이름과 바뀐 감독의 이름을 입력하면 수정이 됩니다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4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ERD</a:t>
            </a:r>
            <a:r>
              <a:rPr lang="ko-KR" altLang="en-US" sz="2800" b="1" dirty="0">
                <a:latin typeface="+mj-ea"/>
              </a:rPr>
              <a:t> 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9406986-EDF6-D35C-80FC-25E773F779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24" y="1496616"/>
            <a:ext cx="6030951" cy="4968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841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/>
          <p:cNvSpPr/>
          <p:nvPr/>
        </p:nvSpPr>
        <p:spPr>
          <a:xfrm>
            <a:off x="116632" y="740532"/>
            <a:ext cx="6624736" cy="84249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프로세스 계층도</a:t>
            </a:r>
          </a:p>
        </p:txBody>
      </p: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678345"/>
              </p:ext>
            </p:extLst>
          </p:nvPr>
        </p:nvGraphicFramePr>
        <p:xfrm>
          <a:off x="1208334" y="907248"/>
          <a:ext cx="111735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F1: P1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Search Management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744287"/>
              </p:ext>
            </p:extLst>
          </p:nvPr>
        </p:nvGraphicFramePr>
        <p:xfrm>
          <a:off x="1934744" y="1917603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P1.2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팀 정보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419373"/>
              </p:ext>
            </p:extLst>
          </p:nvPr>
        </p:nvGraphicFramePr>
        <p:xfrm>
          <a:off x="469494" y="1911729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P1.1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선수 정보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262196"/>
              </p:ext>
            </p:extLst>
          </p:nvPr>
        </p:nvGraphicFramePr>
        <p:xfrm>
          <a:off x="469494" y="2689568"/>
          <a:ext cx="111735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P1.1.1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선수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감독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join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정보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900367"/>
              </p:ext>
            </p:extLst>
          </p:nvPr>
        </p:nvGraphicFramePr>
        <p:xfrm>
          <a:off x="1938033" y="2668432"/>
          <a:ext cx="111735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P1.2.1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스타디움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join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정보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1" name="꺾인 연결선 90"/>
          <p:cNvCxnSpPr>
            <a:cxnSpLocks/>
            <a:stCxn id="84" idx="0"/>
            <a:endCxn id="83" idx="2"/>
          </p:cNvCxnSpPr>
          <p:nvPr/>
        </p:nvCxnSpPr>
        <p:spPr>
          <a:xfrm rot="16200000" flipV="1">
            <a:off x="1945081" y="1369261"/>
            <a:ext cx="370275" cy="7264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cxnSpLocks/>
            <a:stCxn id="85" idx="0"/>
            <a:endCxn id="83" idx="2"/>
          </p:cNvCxnSpPr>
          <p:nvPr/>
        </p:nvCxnSpPr>
        <p:spPr>
          <a:xfrm rot="5400000" flipH="1" flipV="1">
            <a:off x="1215393" y="1360109"/>
            <a:ext cx="364401" cy="7388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9873DBE-86FF-4F0E-C0F1-F73DBF095E1A}"/>
              </a:ext>
            </a:extLst>
          </p:cNvPr>
          <p:cNvCxnSpPr>
            <a:cxnSpLocks/>
            <a:stCxn id="85" idx="2"/>
            <a:endCxn id="86" idx="0"/>
          </p:cNvCxnSpPr>
          <p:nvPr/>
        </p:nvCxnSpPr>
        <p:spPr>
          <a:xfrm>
            <a:off x="1028173" y="2399409"/>
            <a:ext cx="0" cy="290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983E598-14C5-B668-ECF7-641D9FB60D6A}"/>
              </a:ext>
            </a:extLst>
          </p:cNvPr>
          <p:cNvCxnSpPr>
            <a:cxnSpLocks/>
          </p:cNvCxnSpPr>
          <p:nvPr/>
        </p:nvCxnSpPr>
        <p:spPr>
          <a:xfrm>
            <a:off x="2493423" y="2403333"/>
            <a:ext cx="0" cy="370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642CDF2F-C413-D187-7BB4-C513088BE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592057"/>
              </p:ext>
            </p:extLst>
          </p:nvPr>
        </p:nvGraphicFramePr>
        <p:xfrm>
          <a:off x="4416571" y="1432525"/>
          <a:ext cx="111735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F2: P2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Add Management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D7CC56C1-0966-F6FC-A419-5948A1EE9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987877"/>
              </p:ext>
            </p:extLst>
          </p:nvPr>
        </p:nvGraphicFramePr>
        <p:xfrm>
          <a:off x="5142981" y="2442880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P2.2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팀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37687565-C4A5-F3BE-4F04-1C0B549DD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376390"/>
              </p:ext>
            </p:extLst>
          </p:nvPr>
        </p:nvGraphicFramePr>
        <p:xfrm>
          <a:off x="3677731" y="2437006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P2.1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선수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9" name="꺾인 연결선 90">
            <a:extLst>
              <a:ext uri="{FF2B5EF4-FFF2-40B4-BE49-F238E27FC236}">
                <a16:creationId xmlns:a16="http://schemas.microsoft.com/office/drawing/2014/main" id="{263EC8CC-2816-96CC-A30E-CDE12CBB3B4D}"/>
              </a:ext>
            </a:extLst>
          </p:cNvPr>
          <p:cNvCxnSpPr>
            <a:cxnSpLocks/>
            <a:stCxn id="95" idx="0"/>
            <a:endCxn id="94" idx="2"/>
          </p:cNvCxnSpPr>
          <p:nvPr/>
        </p:nvCxnSpPr>
        <p:spPr>
          <a:xfrm rot="16200000" flipV="1">
            <a:off x="5153318" y="1894538"/>
            <a:ext cx="370275" cy="7264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91">
            <a:extLst>
              <a:ext uri="{FF2B5EF4-FFF2-40B4-BE49-F238E27FC236}">
                <a16:creationId xmlns:a16="http://schemas.microsoft.com/office/drawing/2014/main" id="{CAD5CF7A-9721-8937-2409-F42887C1BDFE}"/>
              </a:ext>
            </a:extLst>
          </p:cNvPr>
          <p:cNvCxnSpPr>
            <a:cxnSpLocks/>
            <a:stCxn id="96" idx="0"/>
            <a:endCxn id="94" idx="2"/>
          </p:cNvCxnSpPr>
          <p:nvPr/>
        </p:nvCxnSpPr>
        <p:spPr>
          <a:xfrm rot="5400000" flipH="1" flipV="1">
            <a:off x="4423630" y="1885386"/>
            <a:ext cx="364401" cy="7388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97721A89-A8BD-4CD4-1B3B-AD7E7E19F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104165"/>
              </p:ext>
            </p:extLst>
          </p:nvPr>
        </p:nvGraphicFramePr>
        <p:xfrm>
          <a:off x="1171403" y="3663226"/>
          <a:ext cx="111735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F3: P3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Delete Management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DC53D6C4-601D-56EA-3AE7-D6DB8591E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203216"/>
              </p:ext>
            </p:extLst>
          </p:nvPr>
        </p:nvGraphicFramePr>
        <p:xfrm>
          <a:off x="1897813" y="4673581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P3.2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팀 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ACBAB0B8-809A-3256-301C-4B8164576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282746"/>
              </p:ext>
            </p:extLst>
          </p:nvPr>
        </p:nvGraphicFramePr>
        <p:xfrm>
          <a:off x="432563" y="4667707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P3.1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선수 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9" name="꺾인 연결선 90">
            <a:extLst>
              <a:ext uri="{FF2B5EF4-FFF2-40B4-BE49-F238E27FC236}">
                <a16:creationId xmlns:a16="http://schemas.microsoft.com/office/drawing/2014/main" id="{90ED8A64-06A5-0F23-3410-42ED8AD9DC00}"/>
              </a:ext>
            </a:extLst>
          </p:cNvPr>
          <p:cNvCxnSpPr>
            <a:cxnSpLocks/>
            <a:stCxn id="105" idx="0"/>
            <a:endCxn id="104" idx="2"/>
          </p:cNvCxnSpPr>
          <p:nvPr/>
        </p:nvCxnSpPr>
        <p:spPr>
          <a:xfrm rot="16200000" flipV="1">
            <a:off x="1908150" y="4125239"/>
            <a:ext cx="370275" cy="7264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91">
            <a:extLst>
              <a:ext uri="{FF2B5EF4-FFF2-40B4-BE49-F238E27FC236}">
                <a16:creationId xmlns:a16="http://schemas.microsoft.com/office/drawing/2014/main" id="{8E6AC6FC-1DC5-E8C3-ACBD-EC381E63566C}"/>
              </a:ext>
            </a:extLst>
          </p:cNvPr>
          <p:cNvCxnSpPr>
            <a:cxnSpLocks/>
            <a:stCxn id="106" idx="0"/>
            <a:endCxn id="104" idx="2"/>
          </p:cNvCxnSpPr>
          <p:nvPr/>
        </p:nvCxnSpPr>
        <p:spPr>
          <a:xfrm rot="5400000" flipH="1" flipV="1">
            <a:off x="1178462" y="4116087"/>
            <a:ext cx="364401" cy="7388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ABA04FF2-E4EA-6F34-87E4-901B704A8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314378"/>
              </p:ext>
            </p:extLst>
          </p:nvPr>
        </p:nvGraphicFramePr>
        <p:xfrm>
          <a:off x="4473963" y="3670989"/>
          <a:ext cx="111735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F4: P4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Update Management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6108AA32-85DF-7D84-5A82-12AB8E0BD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004446"/>
              </p:ext>
            </p:extLst>
          </p:nvPr>
        </p:nvGraphicFramePr>
        <p:xfrm>
          <a:off x="5200373" y="4681344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P4.2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팀 감독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id="{C80F39C3-C06F-C84F-3706-7EC053C3D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433923"/>
              </p:ext>
            </p:extLst>
          </p:nvPr>
        </p:nvGraphicFramePr>
        <p:xfrm>
          <a:off x="3735123" y="4675470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P4.1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선수 팀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8" name="꺾인 연결선 90">
            <a:extLst>
              <a:ext uri="{FF2B5EF4-FFF2-40B4-BE49-F238E27FC236}">
                <a16:creationId xmlns:a16="http://schemas.microsoft.com/office/drawing/2014/main" id="{481E10B4-B70C-97BA-0384-1A3143B92E16}"/>
              </a:ext>
            </a:extLst>
          </p:cNvPr>
          <p:cNvCxnSpPr>
            <a:cxnSpLocks/>
            <a:stCxn id="114" idx="0"/>
            <a:endCxn id="113" idx="2"/>
          </p:cNvCxnSpPr>
          <p:nvPr/>
        </p:nvCxnSpPr>
        <p:spPr>
          <a:xfrm rot="16200000" flipV="1">
            <a:off x="5210710" y="4133002"/>
            <a:ext cx="370275" cy="7264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91">
            <a:extLst>
              <a:ext uri="{FF2B5EF4-FFF2-40B4-BE49-F238E27FC236}">
                <a16:creationId xmlns:a16="http://schemas.microsoft.com/office/drawing/2014/main" id="{98A5D069-21BE-F264-1924-A6E355282EF5}"/>
              </a:ext>
            </a:extLst>
          </p:cNvPr>
          <p:cNvCxnSpPr>
            <a:cxnSpLocks/>
            <a:stCxn id="115" idx="0"/>
            <a:endCxn id="113" idx="2"/>
          </p:cNvCxnSpPr>
          <p:nvPr/>
        </p:nvCxnSpPr>
        <p:spPr>
          <a:xfrm rot="5400000" flipH="1" flipV="1">
            <a:off x="4481022" y="4123850"/>
            <a:ext cx="364401" cy="7388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AFDEEAF-B2F1-1C27-B7FE-D0113197668C}"/>
              </a:ext>
            </a:extLst>
          </p:cNvPr>
          <p:cNvSpPr txBox="1"/>
          <p:nvPr/>
        </p:nvSpPr>
        <p:spPr>
          <a:xfrm>
            <a:off x="206859" y="5284727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rgbClr val="0000FF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각 세부 프로세스들에 대한 간략한 설명을 기술</a:t>
            </a:r>
            <a:endParaRPr lang="en-US" altLang="ko-KR" sz="1400" dirty="0">
              <a:solidFill>
                <a:srgbClr val="0000FF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graphicFrame>
        <p:nvGraphicFramePr>
          <p:cNvPr id="123" name="표 122">
            <a:extLst>
              <a:ext uri="{FF2B5EF4-FFF2-40B4-BE49-F238E27FC236}">
                <a16:creationId xmlns:a16="http://schemas.microsoft.com/office/drawing/2014/main" id="{4662F39B-6CAA-3C83-B469-5AAFB296F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220675"/>
              </p:ext>
            </p:extLst>
          </p:nvPr>
        </p:nvGraphicFramePr>
        <p:xfrm>
          <a:off x="316180" y="5666741"/>
          <a:ext cx="6225640" cy="332702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19215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  <a:gridCol w="5106425">
                  <a:extLst>
                    <a:ext uri="{9D8B030D-6E8A-4147-A177-3AD203B41FA5}">
                      <a16:colId xmlns:a16="http://schemas.microsoft.com/office/drawing/2014/main" val="1900608657"/>
                    </a:ext>
                  </a:extLst>
                </a:gridCol>
              </a:tblGrid>
              <a:tr h="2702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2865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선수 정보 조회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등록된 선수 정보를 조회한다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  <a:tr h="439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선수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감독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join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정보 조회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등록된 선수와 감독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을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natural join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한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정보를 조회한다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304249"/>
                  </a:ext>
                </a:extLst>
              </a:tr>
              <a:tr h="2702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정보 조회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등록된 팀 정보를 조회한다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656326"/>
                  </a:ext>
                </a:extLst>
              </a:tr>
              <a:tr h="439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스타디움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join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정보 조회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등록된 팀과 스타디움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을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natural join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한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정보를 조회한다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470205"/>
                  </a:ext>
                </a:extLst>
              </a:tr>
              <a:tr h="2702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선수 추가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선수를 추가한다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592925"/>
                  </a:ext>
                </a:extLst>
              </a:tr>
              <a:tr h="2702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추가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팀을 추가한다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00900"/>
                  </a:ext>
                </a:extLst>
              </a:tr>
              <a:tr h="2702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선수 삭제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등록된 선수를 삭제한다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16512"/>
                  </a:ext>
                </a:extLst>
              </a:tr>
              <a:tr h="2702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삭제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등록된 팀을 삭제한다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919823"/>
                  </a:ext>
                </a:extLst>
              </a:tr>
              <a:tr h="2702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선수 팀 수정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등록된 선수의 팀을 수정한다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257119"/>
                  </a:ext>
                </a:extLst>
              </a:tr>
              <a:tr h="2702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감독 수정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등록된 팀의 감독을 수정한다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7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566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latin typeface="+mj-ea"/>
              </a:rPr>
              <a:t>릴레이션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정의서 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8646"/>
              </p:ext>
            </p:extLst>
          </p:nvPr>
        </p:nvGraphicFramePr>
        <p:xfrm>
          <a:off x="332656" y="1136576"/>
          <a:ext cx="6192687" cy="399908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04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1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Player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릴에이션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설명</a:t>
                      </a: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선수 정보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63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Name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선수 이름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Varchar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PK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PK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Team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선수 소속 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Varchar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Position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선수 포지션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Varchar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Country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선수 국가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Varchar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Foot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선수 매인 발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Varchar 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check foot 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 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('Right', 'Left', 'Both'))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not null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195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24053</TotalTime>
  <Words>4140</Words>
  <Application>Microsoft Office PowerPoint</Application>
  <PresentationFormat>A4 용지(210x297mm)</PresentationFormat>
  <Paragraphs>926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6" baseType="lpstr">
      <vt:lpstr>HY신명조</vt:lpstr>
      <vt:lpstr>맑은 고딕</vt:lpstr>
      <vt:lpstr>바탕</vt:lpstr>
      <vt:lpstr>함초롬바탕</vt:lpstr>
      <vt:lpstr>휴먼편지체</vt:lpstr>
      <vt:lpstr>Arial</vt:lpstr>
      <vt:lpstr>Times New Roman</vt:lpstr>
      <vt:lpstr>Wingdings</vt:lpstr>
      <vt:lpstr>Office 테마</vt:lpstr>
      <vt:lpstr>DATABASE   Term Project </vt:lpstr>
      <vt:lpstr>업무개요서 : 업무개요</vt:lpstr>
      <vt:lpstr>기능분해도</vt:lpstr>
      <vt:lpstr>기능분해도</vt:lpstr>
      <vt:lpstr>요구사항 명세서 : 기능별 </vt:lpstr>
      <vt:lpstr>요구사항 명세서 : 기능별 </vt:lpstr>
      <vt:lpstr>ERD </vt:lpstr>
      <vt:lpstr>프로세스 계층도</vt:lpstr>
      <vt:lpstr>릴레이션 정의서 </vt:lpstr>
      <vt:lpstr>릴레이션 정의서 </vt:lpstr>
      <vt:lpstr>릴레이션 정의서 </vt:lpstr>
      <vt:lpstr>모듈 명세서</vt:lpstr>
      <vt:lpstr>모듈 명세서</vt:lpstr>
      <vt:lpstr>모듈 명세서</vt:lpstr>
      <vt:lpstr>모듈 명세서</vt:lpstr>
      <vt:lpstr>모듈 명세서</vt:lpstr>
      <vt:lpstr>모듈 명세서</vt:lpstr>
      <vt:lpstr>모듈 명세서</vt:lpstr>
      <vt:lpstr>모듈 명세서</vt:lpstr>
      <vt:lpstr>모듈 명세서</vt:lpstr>
      <vt:lpstr>모듈 명세서</vt:lpstr>
      <vt:lpstr>모듈 명세서</vt:lpstr>
      <vt:lpstr>모듈 명세서</vt:lpstr>
      <vt:lpstr>DB 구현 내역서</vt:lpstr>
      <vt:lpstr>DB 구현 내역서</vt:lpstr>
      <vt:lpstr>DB 구현 내역서</vt:lpstr>
      <vt:lpstr>DB 구현 내역서</vt:lpstr>
      <vt:lpstr>DB 구현 내역서</vt:lpstr>
      <vt:lpstr>소스 코드 요약 설명서</vt:lpstr>
      <vt:lpstr>소스 코드 요약 설명서</vt:lpstr>
      <vt:lpstr>트랜잭션</vt:lpstr>
      <vt:lpstr>[1] Transaction Example: inserting_team.php</vt:lpstr>
      <vt:lpstr>[2] Transaction Example: inserting_player.php</vt:lpstr>
      <vt:lpstr>[3] Transaction Example: modifying_playerteam.php</vt:lpstr>
      <vt:lpstr>[4] Transaction Example: modifying_teammanager.php</vt:lpstr>
      <vt:lpstr>[5] Transaction Example: deleting_player.php</vt:lpstr>
      <vt:lpstr>[6] Transaction Example: deleting_team.php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jsy</dc:creator>
  <cp:lastModifiedBy>박 상유</cp:lastModifiedBy>
  <cp:revision>274</cp:revision>
  <dcterms:created xsi:type="dcterms:W3CDTF">2011-09-22T12:41:15Z</dcterms:created>
  <dcterms:modified xsi:type="dcterms:W3CDTF">2022-06-07T15:04:09Z</dcterms:modified>
</cp:coreProperties>
</file>