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8" r:id="rId2"/>
    <p:sldId id="335" r:id="rId3"/>
    <p:sldId id="337" r:id="rId4"/>
    <p:sldId id="339" r:id="rId5"/>
    <p:sldId id="338" r:id="rId6"/>
    <p:sldId id="340" r:id="rId7"/>
    <p:sldId id="341" r:id="rId8"/>
    <p:sldId id="342" r:id="rId9"/>
    <p:sldId id="343" r:id="rId10"/>
    <p:sldId id="344" r:id="rId11"/>
    <p:sldId id="345" r:id="rId12"/>
    <p:sldId id="346" r:id="rId13"/>
    <p:sldId id="347"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4" r:id="rId29"/>
    <p:sldId id="363"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3" r:id="rId48"/>
    <p:sldId id="382" r:id="rId49"/>
    <p:sldId id="38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867890"/>
    <a:srgbClr val="FFFF99"/>
    <a:srgbClr val="01ABBD"/>
    <a:srgbClr val="BE008C"/>
    <a:srgbClr val="BC028B"/>
    <a:srgbClr val="00BE9E"/>
    <a:srgbClr val="BB3C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varScale="1">
      <p:scale>
        <a:sx n="100" d="100"/>
        <a:sy n="10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36749-A5C6-4D96-BF82-1F7F6FA93D9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5C4200-F44B-45B0-803B-AC038A15F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9C1FF0-F147-4771-B640-B683EAD23FB5}"/>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203934E3-97EE-479C-9DBB-CD5A911C2A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18DBAE-C58F-469D-8C3B-977E98CFE9A3}"/>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388941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317F5-EF5D-4D3B-9842-2149BB7BB6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42CFBA-88A9-44B1-BBD1-51E265AE6C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24881-6232-46F1-A9FB-EA386C3A9467}"/>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1D7F9D19-B518-495E-8F8D-B029470AEE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FDBAB8-64CC-4944-99F4-EE7FA55F5251}"/>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303376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5CEF03-D206-4922-A298-74CB25D030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7AC400C-5EC5-43A8-A5C2-FF0426E1CEC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D63ED9-FA2B-4B6E-B989-E7B17113B921}"/>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77B9A50B-71A7-4F69-956C-450A6FF59C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C5A7FA-183A-4670-9790-C809D1BA9F31}"/>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272573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0C8DC-73B0-4822-966C-54545322A5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471267-9305-4BD6-B370-B5B03A49D54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0C3391-D0DD-4D76-A079-D1C1DF6F7AB8}"/>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92C2E200-A590-4949-861D-11FB79E141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9C28CE-B022-4D26-B061-FA3840617C5C}"/>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137566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7F392-1B8D-4985-AB3C-3FA8751BDD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D64EE9-FAA0-4761-8F31-9B07CC2533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B8C5B4A-2782-4C14-BBA6-751D74FC141F}"/>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99300CA1-6BAF-4C3C-B721-7473A434A6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AEBAA-9426-41D4-8E30-D1CC8BA47C18}"/>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276344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39A95-01E1-4398-A5C2-1EE5365605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751BE5-35C8-46EA-8C0B-9EB84EE2E3D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A2BB01E-79FA-4403-BBEF-6BBB21AABE0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1FD0AE-47D9-4540-BD56-D209E23AD08E}"/>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A7B457C4-FB61-4C5D-B024-EB52A9977C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871B10-7BE2-4624-B535-70ED14E132B0}"/>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4237459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634D9-1029-4C8D-99D4-27A6614698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1BB0A9-90D8-4E06-A4AC-9318F847F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FEC2AE5-7694-4D23-B52E-5DB5A749207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A5DB79-F4EC-4DC7-A030-668081086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4F0D356-98ED-4BED-B91E-7909B6B95D6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9C0E85F-1AD8-43D1-BEE9-65C19C0EF750}"/>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8" name="页脚占位符 7">
            <a:extLst>
              <a:ext uri="{FF2B5EF4-FFF2-40B4-BE49-F238E27FC236}">
                <a16:creationId xmlns:a16="http://schemas.microsoft.com/office/drawing/2014/main" id="{8C90904D-D060-456D-99D4-03835F1EC0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BE50D2-789F-45F6-B990-8E8BC47E5E73}"/>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165736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5CFF6-82A8-4000-84D9-C52E1C22FC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22150D-305D-4C4E-97CD-5F1D93832DEB}"/>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4" name="页脚占位符 3">
            <a:extLst>
              <a:ext uri="{FF2B5EF4-FFF2-40B4-BE49-F238E27FC236}">
                <a16:creationId xmlns:a16="http://schemas.microsoft.com/office/drawing/2014/main" id="{9FB7C895-1729-4CA0-BB3E-F304A6AD4D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DFD9D9-E3BC-4240-99D0-1D128DB52590}"/>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294876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DDE396-C3A9-4CFA-8F75-26B031E11187}"/>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3" name="页脚占位符 2">
            <a:extLst>
              <a:ext uri="{FF2B5EF4-FFF2-40B4-BE49-F238E27FC236}">
                <a16:creationId xmlns:a16="http://schemas.microsoft.com/office/drawing/2014/main" id="{EDD97DB1-AB37-4C6D-9A5B-AD1C886523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9F37D42-E30A-4425-B394-46F7FBC59ADA}"/>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326782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0E50C-7BF5-48C3-B038-DC7665537B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44F908-5616-4080-A6E2-0FB8E56B5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DB6A90E-606F-4653-95D3-72D5B7291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31B43BD-BEF6-4C0E-A079-F4F996339C2D}"/>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78B0AADC-AD4C-4ACA-A6A9-FC8989E9C9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2FFF84-BA93-420C-B325-D9CF033B7D1C}"/>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196246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1FA86-9EE0-44FF-A2AE-2742C13B7F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CF3A18-BBA3-4BB6-8432-D5624275D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C8B539-54F2-4B0B-8AA9-37C4630B4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560A8A3-01BB-4565-846F-4CBDC43E5AEE}"/>
              </a:ext>
            </a:extLst>
          </p:cNvPr>
          <p:cNvSpPr>
            <a:spLocks noGrp="1"/>
          </p:cNvSpPr>
          <p:nvPr>
            <p:ph type="dt" sz="half" idx="10"/>
          </p:nvPr>
        </p:nvSpPr>
        <p:spPr/>
        <p:txBody>
          <a:bodyPr/>
          <a:lstStyle/>
          <a:p>
            <a:fld id="{B56BDE17-A995-475D-AABC-B9449281D3C8}"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3431AAA4-260D-46EC-864C-F34E6E9C2C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CAAE50-854D-428B-91A3-764FCED85FE6}"/>
              </a:ext>
            </a:extLst>
          </p:cNvPr>
          <p:cNvSpPr>
            <a:spLocks noGrp="1"/>
          </p:cNvSpPr>
          <p:nvPr>
            <p:ph type="sldNum" sz="quarter" idx="12"/>
          </p:nvPr>
        </p:nvSpPr>
        <p:spPr/>
        <p:txBody>
          <a:body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252072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860E4D-2DF3-49F3-B420-5AB0A8BA8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E6B92C-D212-4B09-8FB4-74401E972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97B5C1-B4E7-432F-9D47-FEB93442B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BDE17-A995-475D-AABC-B9449281D3C8}"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393C350F-C3E3-42D7-8E41-B36CD1149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2ECEAE-A28E-4DC1-8083-5FB6F156C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8465D-8A76-42BB-8957-6049D232B9FF}" type="slidenum">
              <a:rPr lang="zh-CN" altLang="en-US" smtClean="0"/>
              <a:t>‹#›</a:t>
            </a:fld>
            <a:endParaRPr lang="zh-CN" altLang="en-US"/>
          </a:p>
        </p:txBody>
      </p:sp>
    </p:spTree>
    <p:extLst>
      <p:ext uri="{BB962C8B-B14F-4D97-AF65-F5344CB8AC3E}">
        <p14:creationId xmlns:p14="http://schemas.microsoft.com/office/powerpoint/2010/main" val="12080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4731391"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a:t>
            </a:r>
          </a:p>
        </p:txBody>
      </p:sp>
      <p:sp>
        <p:nvSpPr>
          <p:cNvPr id="3" name="文本框 2">
            <a:extLst>
              <a:ext uri="{FF2B5EF4-FFF2-40B4-BE49-F238E27FC236}">
                <a16:creationId xmlns:a16="http://schemas.microsoft.com/office/drawing/2014/main" id="{A3B4EFA6-6438-4202-A1A6-876CFC324A48}"/>
              </a:ext>
            </a:extLst>
          </p:cNvPr>
          <p:cNvSpPr txBox="1"/>
          <p:nvPr/>
        </p:nvSpPr>
        <p:spPr>
          <a:xfrm>
            <a:off x="-2" y="1117026"/>
            <a:ext cx="7113865" cy="4878836"/>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a:t>
            </a:r>
            <a:endParaRPr lang="en-US" altLang="zh-CN" sz="3200" dirty="0">
              <a:solidFill>
                <a:srgbClr val="000066"/>
              </a:solidFill>
              <a:latin typeface="微软雅黑" panose="020B0503020204020204" pitchFamily="34" charset="-122"/>
              <a:ea typeface="微软雅黑" panose="020B0503020204020204" pitchFamily="34" charset="-122"/>
            </a:endParaRPr>
          </a:p>
          <a:p>
            <a:pPr marL="8532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深度学习框架，连接应用场景和硬件平台的</a:t>
            </a:r>
            <a:r>
              <a:rPr lang="zh-CN" altLang="en-US" sz="2800" b="1" dirty="0">
                <a:solidFill>
                  <a:srgbClr val="C00000"/>
                </a:solidFill>
                <a:latin typeface="Times New Roman" panose="02020603050405020304" pitchFamily="18" charset="0"/>
                <a:ea typeface="微软雅黑" panose="020B0503020204020204" pitchFamily="34" charset="-122"/>
              </a:rPr>
              <a:t>中间部件</a:t>
            </a:r>
            <a:endParaRPr lang="en-US" altLang="zh-CN" sz="2800" dirty="0">
              <a:solidFill>
                <a:srgbClr val="000066"/>
              </a:solidFill>
              <a:latin typeface="Times New Roman" panose="02020603050405020304" pitchFamily="18" charset="0"/>
              <a:ea typeface="微软雅黑" panose="020B0503020204020204" pitchFamily="34" charset="-122"/>
            </a:endParaRPr>
          </a:p>
          <a:p>
            <a:pPr marL="8532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向上</a:t>
            </a:r>
            <a:r>
              <a:rPr lang="zh-CN" altLang="en-US" sz="2800" b="1" dirty="0">
                <a:solidFill>
                  <a:srgbClr val="C00000"/>
                </a:solidFill>
                <a:latin typeface="Times New Roman" panose="02020603050405020304" pitchFamily="18" charset="0"/>
                <a:ea typeface="微软雅黑" panose="020B0503020204020204" pitchFamily="34" charset="-122"/>
              </a:rPr>
              <a:t>支撑深度学习应用的开发</a:t>
            </a:r>
            <a:r>
              <a:rPr lang="zh-CN" altLang="en-US" sz="2800" dirty="0">
                <a:solidFill>
                  <a:srgbClr val="000066"/>
                </a:solidFill>
                <a:latin typeface="Times New Roman" panose="02020603050405020304" pitchFamily="18" charset="0"/>
                <a:ea typeface="微软雅黑" panose="020B0503020204020204" pitchFamily="34" charset="-122"/>
              </a:rPr>
              <a:t>，帮助用户快速构造不同的深度神经网络模型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8532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向下</a:t>
            </a:r>
            <a:r>
              <a:rPr lang="zh-CN" altLang="en-US" sz="2800" b="1" dirty="0">
                <a:solidFill>
                  <a:srgbClr val="C00000"/>
                </a:solidFill>
                <a:latin typeface="Times New Roman" panose="02020603050405020304" pitchFamily="18" charset="0"/>
                <a:ea typeface="微软雅黑" panose="020B0503020204020204" pitchFamily="34" charset="-122"/>
              </a:rPr>
              <a:t>深度适配各类计算硬件</a:t>
            </a:r>
            <a:r>
              <a:rPr lang="zh-CN" altLang="en-US" sz="2800" dirty="0">
                <a:solidFill>
                  <a:srgbClr val="000066"/>
                </a:solidFill>
                <a:latin typeface="Times New Roman" panose="02020603050405020304" pitchFamily="18" charset="0"/>
                <a:ea typeface="微软雅黑" panose="020B0503020204020204" pitchFamily="34" charset="-122"/>
              </a:rPr>
              <a:t>，满足不同算力架构和环境下的计算需求</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A1D3B501-CD04-4A55-B6EA-DB233BF78DDA}"/>
              </a:ext>
            </a:extLst>
          </p:cNvPr>
          <p:cNvPicPr>
            <a:picLocks noChangeAspect="1"/>
          </p:cNvPicPr>
          <p:nvPr/>
        </p:nvPicPr>
        <p:blipFill>
          <a:blip r:embed="rId3"/>
          <a:stretch>
            <a:fillRect/>
          </a:stretch>
        </p:blipFill>
        <p:spPr>
          <a:xfrm>
            <a:off x="7105519" y="2093405"/>
            <a:ext cx="5075740" cy="4059004"/>
          </a:xfrm>
          <a:prstGeom prst="rect">
            <a:avLst/>
          </a:prstGeom>
        </p:spPr>
      </p:pic>
    </p:spTree>
    <p:extLst>
      <p:ext uri="{BB962C8B-B14F-4D97-AF65-F5344CB8AC3E}">
        <p14:creationId xmlns:p14="http://schemas.microsoft.com/office/powerpoint/2010/main" val="321545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深度学习框架基本架构</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77236" y="1021111"/>
            <a:ext cx="10837528" cy="358617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调用</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indent="457200">
              <a:lnSpc>
                <a:spcPct val="150000"/>
              </a:lnSpc>
            </a:pPr>
            <a:r>
              <a:rPr lang="zh-CN" altLang="en-US" sz="2800" dirty="0">
                <a:solidFill>
                  <a:srgbClr val="000066"/>
                </a:solidFill>
                <a:latin typeface="Times New Roman" panose="02020603050405020304" pitchFamily="18" charset="0"/>
                <a:ea typeface="微软雅黑" panose="020B0503020204020204" pitchFamily="34" charset="-122"/>
              </a:rPr>
              <a:t>根据深度学习任务的工作流程，可以将</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其分为</a:t>
            </a:r>
            <a:r>
              <a:rPr lang="en-US" altLang="zh-CN" sz="2800" dirty="0">
                <a:solidFill>
                  <a:srgbClr val="000066"/>
                </a:solidFill>
                <a:latin typeface="Times New Roman" panose="02020603050405020304" pitchFamily="18" charset="0"/>
                <a:ea typeface="微软雅黑" panose="020B0503020204020204" pitchFamily="34" charset="-122"/>
              </a:rPr>
              <a:t>4</a:t>
            </a:r>
            <a:r>
              <a:rPr lang="zh-CN" altLang="en-US" sz="2800" dirty="0">
                <a:solidFill>
                  <a:srgbClr val="000066"/>
                </a:solidFill>
                <a:latin typeface="Times New Roman" panose="02020603050405020304" pitchFamily="18" charset="0"/>
                <a:ea typeface="微软雅黑" panose="020B0503020204020204" pitchFamily="34" charset="-122"/>
              </a:rPr>
              <a:t>类：</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startAt="3"/>
            </a:pPr>
            <a:r>
              <a:rPr lang="zh-CN" altLang="en-US" sz="2800" b="1" dirty="0">
                <a:solidFill>
                  <a:srgbClr val="C00000"/>
                </a:solidFill>
                <a:latin typeface="Times New Roman" panose="02020603050405020304" pitchFamily="18" charset="0"/>
                <a:ea typeface="微软雅黑" panose="020B0503020204020204" pitchFamily="34" charset="-122"/>
              </a:rPr>
              <a:t>模型训练</a:t>
            </a:r>
            <a:r>
              <a:rPr lang="zh-CN" altLang="en-US" sz="2800" dirty="0">
                <a:solidFill>
                  <a:srgbClr val="000066"/>
                </a:solidFill>
                <a:latin typeface="Times New Roman" panose="02020603050405020304" pitchFamily="18" charset="0"/>
                <a:ea typeface="微软雅黑" panose="020B0503020204020204" pitchFamily="34" charset="-122"/>
              </a:rPr>
              <a:t>：实现</a:t>
            </a:r>
            <a:r>
              <a:rPr lang="zh-CN" altLang="en-US" sz="2800" b="1" dirty="0">
                <a:solidFill>
                  <a:srgbClr val="000066"/>
                </a:solidFill>
                <a:latin typeface="Times New Roman" panose="02020603050405020304" pitchFamily="18" charset="0"/>
                <a:ea typeface="微软雅黑" panose="020B0503020204020204" pitchFamily="34" charset="-122"/>
              </a:rPr>
              <a:t>反向传播算法</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000066"/>
                </a:solidFill>
                <a:latin typeface="Times New Roman" panose="02020603050405020304" pitchFamily="18" charset="0"/>
                <a:ea typeface="微软雅黑" panose="020B0503020204020204" pitchFamily="34" charset="-122"/>
              </a:rPr>
              <a:t>自动微分</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000066"/>
                </a:solidFill>
                <a:latin typeface="Times New Roman" panose="02020603050405020304" pitchFamily="18" charset="0"/>
                <a:ea typeface="微软雅黑" panose="020B0503020204020204" pitchFamily="34" charset="-122"/>
              </a:rPr>
              <a:t>权重更新</a:t>
            </a:r>
            <a:r>
              <a:rPr lang="zh-CN" altLang="en-US" sz="2800" dirty="0">
                <a:solidFill>
                  <a:srgbClr val="000066"/>
                </a:solidFill>
                <a:latin typeface="Times New Roman" panose="02020603050405020304" pitchFamily="18" charset="0"/>
                <a:ea typeface="微软雅黑" panose="020B0503020204020204" pitchFamily="34" charset="-122"/>
              </a:rPr>
              <a:t>等功能</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startAt="3"/>
            </a:pPr>
            <a:r>
              <a:rPr lang="zh-CN" altLang="en-US" sz="2800" b="1" dirty="0">
                <a:solidFill>
                  <a:srgbClr val="C00000"/>
                </a:solidFill>
                <a:latin typeface="Times New Roman" panose="02020603050405020304" pitchFamily="18" charset="0"/>
                <a:ea typeface="微软雅黑" panose="020B0503020204020204" pitchFamily="34" charset="-122"/>
              </a:rPr>
              <a:t>模型推理</a:t>
            </a:r>
            <a:r>
              <a:rPr lang="zh-CN" altLang="en-US" sz="2800" dirty="0">
                <a:solidFill>
                  <a:srgbClr val="000066"/>
                </a:solidFill>
                <a:latin typeface="Times New Roman" panose="02020603050405020304" pitchFamily="18" charset="0"/>
                <a:ea typeface="微软雅黑" panose="020B0503020204020204" pitchFamily="34" charset="-122"/>
              </a:rPr>
              <a:t>：帮助用户</a:t>
            </a:r>
            <a:r>
              <a:rPr lang="zh-CN" altLang="en-US" sz="2800" b="1" dirty="0">
                <a:solidFill>
                  <a:srgbClr val="000066"/>
                </a:solidFill>
                <a:latin typeface="Times New Roman" panose="02020603050405020304" pitchFamily="18" charset="0"/>
                <a:ea typeface="微软雅黑" panose="020B0503020204020204" pitchFamily="34" charset="-122"/>
              </a:rPr>
              <a:t>快速部署</a:t>
            </a:r>
            <a:r>
              <a:rPr lang="zh-CN" altLang="en-US" sz="2800" dirty="0">
                <a:solidFill>
                  <a:srgbClr val="000066"/>
                </a:solidFill>
                <a:latin typeface="Times New Roman" panose="02020603050405020304" pitchFamily="18" charset="0"/>
                <a:ea typeface="微软雅黑" panose="020B0503020204020204" pitchFamily="34" charset="-122"/>
              </a:rPr>
              <a:t>预训练的</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模型，包括预测精确度等评估指标的功能实现</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993979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深度学习框架基本架构</a:t>
            </a:r>
          </a:p>
        </p:txBody>
      </p:sp>
      <p:sp>
        <p:nvSpPr>
          <p:cNvPr id="3" name="文本框 2">
            <a:extLst>
              <a:ext uri="{FF2B5EF4-FFF2-40B4-BE49-F238E27FC236}">
                <a16:creationId xmlns:a16="http://schemas.microsoft.com/office/drawing/2014/main" id="{A3B4EFA6-6438-4202-A1A6-876CFC324A48}"/>
              </a:ext>
            </a:extLst>
          </p:cNvPr>
          <p:cNvSpPr txBox="1"/>
          <p:nvPr/>
        </p:nvSpPr>
        <p:spPr>
          <a:xfrm>
            <a:off x="441536" y="1004333"/>
            <a:ext cx="11308928" cy="2939844"/>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计算图</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indent="457200">
              <a:lnSpc>
                <a:spcPct val="150000"/>
              </a:lnSpc>
            </a:pPr>
            <a:r>
              <a:rPr lang="zh-CN" altLang="en-US" sz="2800" dirty="0">
                <a:solidFill>
                  <a:srgbClr val="000066"/>
                </a:solidFill>
                <a:latin typeface="Times New Roman" panose="02020603050405020304" pitchFamily="18" charset="0"/>
                <a:ea typeface="微软雅黑" panose="020B0503020204020204" pitchFamily="34" charset="-122"/>
              </a:rPr>
              <a:t>  计算图是</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模型在</a:t>
            </a:r>
            <a:r>
              <a:rPr lang="zh-CN" altLang="en-US" sz="2800" b="1" dirty="0">
                <a:solidFill>
                  <a:srgbClr val="C00000"/>
                </a:solidFill>
                <a:latin typeface="Times New Roman" panose="02020603050405020304" pitchFamily="18" charset="0"/>
                <a:ea typeface="微软雅黑" panose="020B0503020204020204" pitchFamily="34" charset="-122"/>
              </a:rPr>
              <a:t>后端执行时的中间表示</a:t>
            </a:r>
            <a:r>
              <a:rPr lang="en-US" altLang="zh-CN" sz="2800" dirty="0">
                <a:solidFill>
                  <a:srgbClr val="000066"/>
                </a:solidFill>
                <a:latin typeface="Times New Roman" panose="02020603050405020304" pitchFamily="18" charset="0"/>
                <a:ea typeface="微软雅黑" panose="020B0503020204020204" pitchFamily="34" charset="-122"/>
              </a:rPr>
              <a:t>(intermediate representation)</a:t>
            </a:r>
            <a:r>
              <a:rPr lang="zh-CN" altLang="en-US" sz="2800" dirty="0">
                <a:solidFill>
                  <a:srgbClr val="000066"/>
                </a:solidFill>
                <a:latin typeface="Times New Roman" panose="02020603050405020304" pitchFamily="18" charset="0"/>
                <a:ea typeface="微软雅黑" panose="020B0503020204020204" pitchFamily="34" charset="-122"/>
              </a:rPr>
              <a:t>，其中每个节点</a:t>
            </a:r>
            <a:r>
              <a:rPr lang="en-US" altLang="zh-CN" sz="2800" dirty="0">
                <a:solidFill>
                  <a:srgbClr val="000066"/>
                </a:solidFill>
                <a:latin typeface="Times New Roman" panose="02020603050405020304" pitchFamily="18" charset="0"/>
                <a:ea typeface="微软雅黑" panose="020B0503020204020204" pitchFamily="34" charset="-122"/>
              </a:rPr>
              <a:t>(node)</a:t>
            </a:r>
            <a:r>
              <a:rPr lang="zh-CN" altLang="en-US" sz="2800" dirty="0">
                <a:solidFill>
                  <a:srgbClr val="000066"/>
                </a:solidFill>
                <a:latin typeface="Times New Roman" panose="02020603050405020304" pitchFamily="18" charset="0"/>
                <a:ea typeface="微软雅黑" panose="020B0503020204020204" pitchFamily="34" charset="-122"/>
              </a:rPr>
              <a:t>代表</a:t>
            </a:r>
            <a:r>
              <a:rPr lang="zh-CN" altLang="en-US" sz="2800" b="1" dirty="0">
                <a:solidFill>
                  <a:srgbClr val="C00000"/>
                </a:solidFill>
                <a:latin typeface="Times New Roman" panose="02020603050405020304" pitchFamily="18" charset="0"/>
                <a:ea typeface="微软雅黑" panose="020B0503020204020204" pitchFamily="34" charset="-122"/>
              </a:rPr>
              <a:t>算子</a:t>
            </a:r>
            <a:r>
              <a:rPr lang="zh-CN" altLang="en-US" sz="2800" dirty="0">
                <a:solidFill>
                  <a:srgbClr val="000066"/>
                </a:solidFill>
                <a:latin typeface="Times New Roman" panose="02020603050405020304" pitchFamily="18" charset="0"/>
                <a:ea typeface="微软雅黑" panose="020B0503020204020204" pitchFamily="34" charset="-122"/>
              </a:rPr>
              <a:t>，边</a:t>
            </a:r>
            <a:r>
              <a:rPr lang="en-US" altLang="zh-CN" sz="2800" dirty="0">
                <a:solidFill>
                  <a:srgbClr val="000066"/>
                </a:solidFill>
                <a:latin typeface="Times New Roman" panose="02020603050405020304" pitchFamily="18" charset="0"/>
                <a:ea typeface="微软雅黑" panose="020B0503020204020204" pitchFamily="34" charset="-122"/>
              </a:rPr>
              <a:t>(edge)</a:t>
            </a:r>
            <a:r>
              <a:rPr lang="zh-CN" altLang="en-US" sz="2800" dirty="0">
                <a:solidFill>
                  <a:srgbClr val="000066"/>
                </a:solidFill>
                <a:latin typeface="Times New Roman" panose="02020603050405020304" pitchFamily="18" charset="0"/>
                <a:ea typeface="微软雅黑" panose="020B0503020204020204" pitchFamily="34" charset="-122"/>
              </a:rPr>
              <a:t>代表</a:t>
            </a:r>
            <a:r>
              <a:rPr lang="zh-CN" altLang="en-US" sz="2800" b="1" dirty="0">
                <a:solidFill>
                  <a:srgbClr val="C00000"/>
                </a:solidFill>
                <a:latin typeface="Times New Roman" panose="02020603050405020304" pitchFamily="18" charset="0"/>
                <a:ea typeface="微软雅黑" panose="020B0503020204020204" pitchFamily="34" charset="-122"/>
              </a:rPr>
              <a:t>数据</a:t>
            </a:r>
            <a:r>
              <a:rPr lang="zh-CN" altLang="en-US" sz="2800" dirty="0">
                <a:solidFill>
                  <a:srgbClr val="000066"/>
                </a:solidFill>
                <a:latin typeface="Times New Roman" panose="02020603050405020304" pitchFamily="18" charset="0"/>
                <a:ea typeface="微软雅黑" panose="020B0503020204020204" pitchFamily="34" charset="-122"/>
              </a:rPr>
              <a:t>。数据输入在计算图中“流动”并调用相关基本算子完成数据转换和计算任务。</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D130EFD3-3A5D-4201-BF9A-599FB4D68517}"/>
              </a:ext>
            </a:extLst>
          </p:cNvPr>
          <p:cNvPicPr>
            <a:picLocks noChangeAspect="1"/>
          </p:cNvPicPr>
          <p:nvPr/>
        </p:nvPicPr>
        <p:blipFill>
          <a:blip r:embed="rId3"/>
          <a:stretch>
            <a:fillRect/>
          </a:stretch>
        </p:blipFill>
        <p:spPr>
          <a:xfrm>
            <a:off x="3837963" y="4153208"/>
            <a:ext cx="4016784" cy="2058187"/>
          </a:xfrm>
          <a:prstGeom prst="rect">
            <a:avLst/>
          </a:prstGeom>
        </p:spPr>
      </p:pic>
      <p:sp>
        <p:nvSpPr>
          <p:cNvPr id="6" name="文本框 5">
            <a:extLst>
              <a:ext uri="{FF2B5EF4-FFF2-40B4-BE49-F238E27FC236}">
                <a16:creationId xmlns:a16="http://schemas.microsoft.com/office/drawing/2014/main" id="{BFBE691C-22CF-45A9-8DEA-8B4D6EE19849}"/>
              </a:ext>
            </a:extLst>
          </p:cNvPr>
          <p:cNvSpPr txBox="1"/>
          <p:nvPr/>
        </p:nvSpPr>
        <p:spPr>
          <a:xfrm>
            <a:off x="4476925" y="6286202"/>
            <a:ext cx="3238150" cy="400110"/>
          </a:xfrm>
          <a:prstGeom prst="rect">
            <a:avLst/>
          </a:prstGeom>
          <a:noFill/>
        </p:spPr>
        <p:txBody>
          <a:bodyPr wrap="square" rtlCol="0">
            <a:spAutoFit/>
          </a:bodyPr>
          <a:lstStyle/>
          <a:p>
            <a:pPr algn="ctr"/>
            <a:r>
              <a:rPr lang="zh-CN" altLang="en-US" sz="2000" b="1" dirty="0">
                <a:solidFill>
                  <a:srgbClr val="000066"/>
                </a:solidFill>
                <a:latin typeface="微软雅黑" panose="020B0503020204020204" pitchFamily="34" charset="-122"/>
                <a:ea typeface="微软雅黑" panose="020B0503020204020204" pitchFamily="34" charset="-122"/>
              </a:rPr>
              <a:t>线性回归计算图</a:t>
            </a:r>
          </a:p>
        </p:txBody>
      </p:sp>
    </p:spTree>
    <p:extLst>
      <p:ext uri="{BB962C8B-B14F-4D97-AF65-F5344CB8AC3E}">
        <p14:creationId xmlns:p14="http://schemas.microsoft.com/office/powerpoint/2010/main" val="363378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深度学习框架基本架构</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25835" y="619390"/>
            <a:ext cx="11937534" cy="6171498"/>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计算图</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indent="457200">
              <a:lnSpc>
                <a:spcPct val="150000"/>
              </a:lnSpc>
            </a:pPr>
            <a:r>
              <a:rPr lang="zh-CN" altLang="en-US" sz="2800" dirty="0">
                <a:solidFill>
                  <a:srgbClr val="000066"/>
                </a:solidFill>
                <a:latin typeface="Times New Roman" panose="02020603050405020304" pitchFamily="18" charset="0"/>
                <a:ea typeface="微软雅黑" panose="020B0503020204020204" pitchFamily="34" charset="-122"/>
              </a:rPr>
              <a:t>计算图相关功能实现分为</a:t>
            </a:r>
            <a:r>
              <a:rPr lang="en-US" altLang="zh-CN" sz="2800" dirty="0">
                <a:solidFill>
                  <a:srgbClr val="000066"/>
                </a:solidFill>
                <a:latin typeface="Times New Roman" panose="02020603050405020304" pitchFamily="18" charset="0"/>
                <a:ea typeface="微软雅黑" panose="020B0503020204020204" pitchFamily="34" charset="-122"/>
              </a:rPr>
              <a:t>3</a:t>
            </a:r>
            <a:r>
              <a:rPr lang="zh-CN" altLang="en-US" sz="2800" dirty="0">
                <a:solidFill>
                  <a:srgbClr val="000066"/>
                </a:solidFill>
                <a:latin typeface="Times New Roman" panose="02020603050405020304" pitchFamily="18" charset="0"/>
                <a:ea typeface="微软雅黑" panose="020B0503020204020204" pitchFamily="34" charset="-122"/>
              </a:rPr>
              <a:t>类：</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C00000"/>
                </a:solidFill>
                <a:latin typeface="Times New Roman" panose="02020603050405020304" pitchFamily="18" charset="0"/>
                <a:ea typeface="微软雅黑" panose="020B0503020204020204" pitchFamily="34" charset="-122"/>
              </a:rPr>
              <a:t>图构造</a:t>
            </a:r>
            <a:r>
              <a:rPr lang="zh-CN" altLang="en-US" sz="2800" dirty="0">
                <a:solidFill>
                  <a:srgbClr val="000066"/>
                </a:solidFill>
                <a:latin typeface="Times New Roman" panose="02020603050405020304" pitchFamily="18" charset="0"/>
                <a:ea typeface="微软雅黑" panose="020B0503020204020204" pitchFamily="34" charset="-122"/>
              </a:rPr>
              <a:t>：对</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模型进行分析，获取网络层之间的连接拓扑关系以及参数变量设置等信息，将完整的模型描述编译为可被后端计算硬件调用执行的代码文本</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C00000"/>
                </a:solidFill>
                <a:latin typeface="Times New Roman" panose="02020603050405020304" pitchFamily="18" charset="0"/>
                <a:ea typeface="微软雅黑" panose="020B0503020204020204" pitchFamily="34" charset="-122"/>
              </a:rPr>
              <a:t>图优化</a:t>
            </a:r>
            <a:r>
              <a:rPr lang="zh-CN" altLang="en-US" sz="2800" dirty="0">
                <a:solidFill>
                  <a:srgbClr val="000066"/>
                </a:solidFill>
                <a:latin typeface="Times New Roman" panose="02020603050405020304" pitchFamily="18" charset="0"/>
                <a:ea typeface="微软雅黑" panose="020B0503020204020204" pitchFamily="34" charset="-122"/>
              </a:rPr>
              <a:t>：实现常量折叠、公共子表达式消除和算子融合等，以提高计算性能</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C00000"/>
                </a:solidFill>
                <a:latin typeface="Times New Roman" panose="02020603050405020304" pitchFamily="18" charset="0"/>
                <a:ea typeface="微软雅黑" panose="020B0503020204020204" pitchFamily="34" charset="-122"/>
              </a:rPr>
              <a:t>图执行</a:t>
            </a:r>
            <a:r>
              <a:rPr lang="zh-CN" altLang="en-US" sz="2800" dirty="0">
                <a:solidFill>
                  <a:srgbClr val="000066"/>
                </a:solidFill>
                <a:latin typeface="Times New Roman" panose="02020603050405020304" pitchFamily="18" charset="0"/>
                <a:ea typeface="微软雅黑" panose="020B0503020204020204" pitchFamily="34" charset="-122"/>
              </a:rPr>
              <a:t>：根据计算图结构和计算依赖关系对算子进行调度，对图进行切分来获取子图以进行分布式执行，提高计算效率</a:t>
            </a:r>
            <a:r>
              <a:rPr lang="en-US" altLang="zh-CN" sz="2800" dirty="0">
                <a:solidFill>
                  <a:srgbClr val="000066"/>
                </a:solidFill>
                <a:latin typeface="Times New Roman" panose="02020603050405020304" pitchFamily="18" charset="0"/>
                <a:ea typeface="微软雅黑" panose="020B0503020204020204" pitchFamily="34" charset="-122"/>
              </a:rPr>
              <a:t>.</a:t>
            </a:r>
          </a:p>
        </p:txBody>
      </p:sp>
    </p:spTree>
    <p:extLst>
      <p:ext uri="{BB962C8B-B14F-4D97-AF65-F5344CB8AC3E}">
        <p14:creationId xmlns:p14="http://schemas.microsoft.com/office/powerpoint/2010/main" val="275717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深度学习框架基本架构</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85956" y="925039"/>
            <a:ext cx="11820088" cy="2293513"/>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算子</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算子是深度学习框架中</a:t>
            </a:r>
            <a:r>
              <a:rPr lang="zh-CN" altLang="en-US" sz="2800" b="1" dirty="0">
                <a:solidFill>
                  <a:srgbClr val="C00000"/>
                </a:solidFill>
                <a:latin typeface="Times New Roman" panose="02020603050405020304" pitchFamily="18" charset="0"/>
                <a:ea typeface="微软雅黑" panose="020B0503020204020204" pitchFamily="34" charset="-122"/>
              </a:rPr>
              <a:t>最基本的组件</a:t>
            </a:r>
            <a:r>
              <a:rPr lang="zh-CN" altLang="en-US" sz="2800" dirty="0">
                <a:solidFill>
                  <a:srgbClr val="000066"/>
                </a:solidFill>
                <a:latin typeface="Times New Roman" panose="02020603050405020304" pitchFamily="18" charset="0"/>
                <a:ea typeface="微软雅黑" panose="020B0503020204020204" pitchFamily="34" charset="-122"/>
              </a:rPr>
              <a:t>，例如卷积算子、池化算子等</a:t>
            </a:r>
            <a:r>
              <a:rPr lang="en-US" altLang="zh-CN" sz="2800" dirty="0">
                <a:solidFill>
                  <a:srgbClr val="000066"/>
                </a:solidFill>
                <a:latin typeface="Times New Roman" panose="02020603050405020304" pitchFamily="18" charset="0"/>
                <a:ea typeface="微软雅黑" panose="020B0503020204020204" pitchFamily="34" charset="-122"/>
              </a:rPr>
              <a:t> </a:t>
            </a: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在计算图中，算子将张量等参数作为输入，用于执行特定的计算操作</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2050" name="Picture 2" descr="https://miro.medium.com/v2/resize:fit:700/1*6FSLzJ6kRXEcR4pDl9LoxQ.png">
            <a:extLst>
              <a:ext uri="{FF2B5EF4-FFF2-40B4-BE49-F238E27FC236}">
                <a16:creationId xmlns:a16="http://schemas.microsoft.com/office/drawing/2014/main" id="{FCDCDE0F-36A6-4AE3-B908-83CA9E2C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356" y="3547169"/>
            <a:ext cx="6925288" cy="3126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99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深度学习框架缺陷</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85956" y="1092818"/>
            <a:ext cx="11820088" cy="4878836"/>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软件缺陷</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软件缺陷指存在于软件中的那些不希望或不可接受的</a:t>
            </a:r>
            <a:r>
              <a:rPr lang="zh-CN" altLang="en-US" sz="2800" b="1" dirty="0">
                <a:solidFill>
                  <a:srgbClr val="C00000"/>
                </a:solidFill>
                <a:latin typeface="Times New Roman" panose="02020603050405020304" pitchFamily="18" charset="0"/>
                <a:ea typeface="微软雅黑" panose="020B0503020204020204" pitchFamily="34" charset="-122"/>
              </a:rPr>
              <a:t>偏差</a:t>
            </a:r>
            <a:r>
              <a:rPr lang="zh-CN" altLang="en-US" sz="2800" dirty="0">
                <a:solidFill>
                  <a:srgbClr val="000066"/>
                </a:solidFill>
                <a:latin typeface="Times New Roman" panose="02020603050405020304" pitchFamily="18" charset="0"/>
                <a:ea typeface="微软雅黑" panose="020B0503020204020204" pitchFamily="34" charset="-122"/>
              </a:rPr>
              <a:t>，其结果是软件运行于某一特定条件时出现</a:t>
            </a:r>
            <a:r>
              <a:rPr lang="zh-CN" altLang="en-US" sz="2800" b="1" dirty="0">
                <a:solidFill>
                  <a:srgbClr val="C00000"/>
                </a:solidFill>
                <a:latin typeface="Times New Roman" panose="02020603050405020304" pitchFamily="18" charset="0"/>
                <a:ea typeface="微软雅黑" panose="020B0503020204020204" pitchFamily="34" charset="-122"/>
              </a:rPr>
              <a:t>软件故障</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成因：软件系统往往</a:t>
            </a:r>
            <a:r>
              <a:rPr lang="zh-CN" altLang="en-US" sz="2800" b="1" dirty="0">
                <a:solidFill>
                  <a:srgbClr val="C00000"/>
                </a:solidFill>
                <a:latin typeface="Times New Roman" panose="02020603050405020304" pitchFamily="18" charset="0"/>
                <a:ea typeface="微软雅黑" panose="020B0503020204020204" pitchFamily="34" charset="-122"/>
              </a:rPr>
              <a:t>规模庞大</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C00000"/>
                </a:solidFill>
                <a:latin typeface="Times New Roman" panose="02020603050405020304" pitchFamily="18" charset="0"/>
                <a:ea typeface="微软雅黑" panose="020B0503020204020204" pitchFamily="34" charset="-122"/>
              </a:rPr>
              <a:t>功能复杂</a:t>
            </a:r>
            <a:r>
              <a:rPr lang="zh-CN" altLang="en-US" sz="2800" dirty="0">
                <a:solidFill>
                  <a:srgbClr val="000066"/>
                </a:solidFill>
                <a:latin typeface="Times New Roman" panose="02020603050405020304" pitchFamily="18" charset="0"/>
                <a:ea typeface="微软雅黑" panose="020B0503020204020204" pitchFamily="34" charset="-122"/>
              </a:rPr>
              <a:t>，在其开发和维护过程中，不论开发和测试人员有多么丰富的经验，都不可避免地存在缺陷</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后果：缺陷会对软件系统的</a:t>
            </a:r>
            <a:r>
              <a:rPr lang="zh-CN" altLang="en-US" sz="2800" b="1" dirty="0">
                <a:solidFill>
                  <a:srgbClr val="C00000"/>
                </a:solidFill>
                <a:latin typeface="Times New Roman" panose="02020603050405020304" pitchFamily="18" charset="0"/>
                <a:ea typeface="微软雅黑" panose="020B0503020204020204" pitchFamily="34" charset="-122"/>
              </a:rPr>
              <a:t>可靠性</a:t>
            </a:r>
            <a:r>
              <a:rPr lang="zh-CN" altLang="en-US" sz="2800" dirty="0">
                <a:solidFill>
                  <a:srgbClr val="000066"/>
                </a:solidFill>
                <a:latin typeface="Times New Roman" panose="02020603050405020304" pitchFamily="18" charset="0"/>
                <a:ea typeface="微软雅黑" panose="020B0503020204020204" pitchFamily="34" charset="-122"/>
              </a:rPr>
              <a:t>造成重大威胁，尤其是对于安全关键软件，一旦出现故障会造成巨大的经济和安全损失</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6931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深度学习框架缺陷</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85956" y="1092818"/>
            <a:ext cx="11820088"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深度学习框架缺陷</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深度学习框架作为智能软件系统领域中的一类基础软件，存在不同特征的缺陷。</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只有对深度学习框架内部缺陷有足够充分的认识，才可以设计出更有针对性的缺陷检测与定位方法。因此，理解缺陷特性是提高深度学习框架质量，保证深度学习应用安全稳定的基础</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分类：以</a:t>
            </a:r>
            <a:r>
              <a:rPr lang="zh-CN" altLang="en-US" sz="2800" b="1" dirty="0">
                <a:solidFill>
                  <a:srgbClr val="C00000"/>
                </a:solidFill>
                <a:latin typeface="Times New Roman" panose="02020603050405020304" pitchFamily="18" charset="0"/>
                <a:ea typeface="微软雅黑" panose="020B0503020204020204" pitchFamily="34" charset="-122"/>
              </a:rPr>
              <a:t>缺陷根因</a:t>
            </a:r>
            <a:r>
              <a:rPr lang="zh-CN" altLang="en-US" sz="2800" dirty="0">
                <a:solidFill>
                  <a:srgbClr val="000066"/>
                </a:solidFill>
                <a:latin typeface="Times New Roman" panose="02020603050405020304" pitchFamily="18" charset="0"/>
                <a:ea typeface="微软雅黑" panose="020B0503020204020204" pitchFamily="34" charset="-122"/>
              </a:rPr>
              <a:t>为分类依据的缺陷特性，以</a:t>
            </a:r>
            <a:r>
              <a:rPr lang="zh-CN" altLang="en-US" sz="2800" b="1" dirty="0">
                <a:solidFill>
                  <a:srgbClr val="C00000"/>
                </a:solidFill>
                <a:latin typeface="Times New Roman" panose="02020603050405020304" pitchFamily="18" charset="0"/>
                <a:ea typeface="微软雅黑" panose="020B0503020204020204" pitchFamily="34" charset="-122"/>
              </a:rPr>
              <a:t>缺陷影响</a:t>
            </a:r>
            <a:r>
              <a:rPr lang="zh-CN" altLang="en-US" sz="2800" dirty="0">
                <a:solidFill>
                  <a:srgbClr val="000066"/>
                </a:solidFill>
                <a:latin typeface="Times New Roman" panose="02020603050405020304" pitchFamily="18" charset="0"/>
                <a:ea typeface="微软雅黑" panose="020B0503020204020204" pitchFamily="34" charset="-122"/>
              </a:rPr>
              <a:t>为分类依据的缺陷特性</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519243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深度学习框架缺陷</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85956" y="1092818"/>
            <a:ext cx="11820088"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3200" b="1" dirty="0">
                <a:solidFill>
                  <a:srgbClr val="C00000"/>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缺陷根因</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为分类依据的缺陷特性</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数据失配</a:t>
            </a:r>
            <a:r>
              <a:rPr lang="zh-CN" altLang="en-US" sz="2800" dirty="0">
                <a:solidFill>
                  <a:srgbClr val="000066"/>
                </a:solidFill>
                <a:latin typeface="Times New Roman" panose="02020603050405020304" pitchFamily="18" charset="0"/>
                <a:ea typeface="微软雅黑" panose="020B0503020204020204" pitchFamily="34" charset="-122"/>
              </a:rPr>
              <a:t>：数据在计算和转换过程中发生的</a:t>
            </a:r>
            <a:r>
              <a:rPr lang="zh-CN" altLang="en-US" sz="2800" b="1" dirty="0">
                <a:solidFill>
                  <a:srgbClr val="C00000"/>
                </a:solidFill>
                <a:latin typeface="Times New Roman" panose="02020603050405020304" pitchFamily="18" charset="0"/>
                <a:ea typeface="微软雅黑" panose="020B0503020204020204" pitchFamily="34" charset="-122"/>
              </a:rPr>
              <a:t>形状或类型不匹配</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环境</a:t>
            </a:r>
            <a:r>
              <a:rPr lang="en-US" altLang="zh-CN" sz="2800" b="1"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000066"/>
                </a:solidFill>
                <a:latin typeface="Times New Roman" panose="02020603050405020304" pitchFamily="18" charset="0"/>
                <a:ea typeface="微软雅黑" panose="020B0503020204020204" pitchFamily="34" charset="-122"/>
              </a:rPr>
              <a:t>配置</a:t>
            </a:r>
            <a:r>
              <a:rPr lang="zh-CN" altLang="en-US" sz="2800" dirty="0">
                <a:solidFill>
                  <a:srgbClr val="000066"/>
                </a:solidFill>
                <a:latin typeface="Times New Roman" panose="02020603050405020304" pitchFamily="18" charset="0"/>
                <a:ea typeface="微软雅黑" panose="020B0503020204020204" pitchFamily="34" charset="-122"/>
              </a:rPr>
              <a:t>：依赖库、对系统功能产生不利影响的错误</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并发运行</a:t>
            </a:r>
            <a:r>
              <a:rPr lang="zh-CN" altLang="en-US" sz="2800" dirty="0">
                <a:solidFill>
                  <a:srgbClr val="000066"/>
                </a:solidFill>
                <a:latin typeface="Times New Roman" panose="02020603050405020304" pitchFamily="18" charset="0"/>
                <a:ea typeface="微软雅黑" panose="020B0503020204020204" pitchFamily="34" charset="-122"/>
              </a:rPr>
              <a:t>：在并行程序、并行线程或进程中存在的</a:t>
            </a:r>
            <a:r>
              <a:rPr lang="zh-CN" altLang="en-US" sz="2800" b="1" dirty="0">
                <a:solidFill>
                  <a:srgbClr val="C00000"/>
                </a:solidFill>
                <a:latin typeface="Times New Roman" panose="02020603050405020304" pitchFamily="18" charset="0"/>
                <a:ea typeface="微软雅黑" panose="020B0503020204020204" pitchFamily="34" charset="-122"/>
              </a:rPr>
              <a:t>同步问题</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内存</a:t>
            </a:r>
            <a:r>
              <a:rPr lang="zh-CN" altLang="en-US" sz="2800" dirty="0">
                <a:solidFill>
                  <a:srgbClr val="000066"/>
                </a:solidFill>
                <a:latin typeface="Times New Roman" panose="02020603050405020304" pitchFamily="18" charset="0"/>
                <a:ea typeface="微软雅黑" panose="020B0503020204020204" pitchFamily="34" charset="-122"/>
              </a:rPr>
              <a:t>：对</a:t>
            </a:r>
            <a:r>
              <a:rPr lang="zh-CN" altLang="en-US" sz="2800" b="1" dirty="0">
                <a:solidFill>
                  <a:srgbClr val="C00000"/>
                </a:solidFill>
                <a:latin typeface="Times New Roman" panose="02020603050405020304" pitchFamily="18" charset="0"/>
                <a:ea typeface="微软雅黑" panose="020B0503020204020204" pitchFamily="34" charset="-122"/>
              </a:rPr>
              <a:t>内存对象</a:t>
            </a:r>
            <a:r>
              <a:rPr lang="zh-CN" altLang="en-US" sz="2800" dirty="0">
                <a:solidFill>
                  <a:srgbClr val="000066"/>
                </a:solidFill>
                <a:latin typeface="Times New Roman" panose="02020603050405020304" pitchFamily="18" charset="0"/>
                <a:ea typeface="微软雅黑" panose="020B0503020204020204" pitchFamily="34" charset="-122"/>
              </a:rPr>
              <a:t>的不正确处理造成的错误</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兼容性</a:t>
            </a:r>
            <a:r>
              <a:rPr lang="zh-CN" altLang="en-US" sz="2800" dirty="0">
                <a:solidFill>
                  <a:srgbClr val="000066"/>
                </a:solidFill>
                <a:latin typeface="Times New Roman" panose="02020603050405020304" pitchFamily="18" charset="0"/>
                <a:ea typeface="微软雅黑" panose="020B0503020204020204" pitchFamily="34" charset="-122"/>
              </a:rPr>
              <a:t>：程序无法在</a:t>
            </a:r>
            <a:r>
              <a:rPr lang="zh-CN" altLang="en-US" sz="2800" b="1" dirty="0">
                <a:solidFill>
                  <a:srgbClr val="C00000"/>
                </a:solidFill>
                <a:latin typeface="Times New Roman" panose="02020603050405020304" pitchFamily="18" charset="0"/>
                <a:ea typeface="微软雅黑" panose="020B0503020204020204" pitchFamily="34" charset="-122"/>
              </a:rPr>
              <a:t>指定</a:t>
            </a:r>
            <a:r>
              <a:rPr lang="zh-CN" altLang="en-US" sz="2800" dirty="0">
                <a:solidFill>
                  <a:srgbClr val="000066"/>
                </a:solidFill>
                <a:latin typeface="Times New Roman" panose="02020603050405020304" pitchFamily="18" charset="0"/>
                <a:ea typeface="微软雅黑" panose="020B0503020204020204" pitchFamily="34" charset="-122"/>
              </a:rPr>
              <a:t>的计算硬件、操作系统或网页浏览器等</a:t>
            </a:r>
            <a:r>
              <a:rPr lang="zh-CN" altLang="en-US" sz="2800" b="1" dirty="0">
                <a:solidFill>
                  <a:srgbClr val="C00000"/>
                </a:solidFill>
                <a:latin typeface="Times New Roman" panose="02020603050405020304" pitchFamily="18" charset="0"/>
                <a:ea typeface="微软雅黑" panose="020B0503020204020204" pitchFamily="34" charset="-122"/>
              </a:rPr>
              <a:t>环境</a:t>
            </a:r>
            <a:r>
              <a:rPr lang="zh-CN" altLang="en-US" sz="2800" dirty="0">
                <a:solidFill>
                  <a:srgbClr val="000066"/>
                </a:solidFill>
                <a:latin typeface="Times New Roman" panose="02020603050405020304" pitchFamily="18" charset="0"/>
                <a:ea typeface="微软雅黑" panose="020B0503020204020204" pitchFamily="34" charset="-122"/>
              </a:rPr>
              <a:t>中正常运行</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语义</a:t>
            </a:r>
            <a:r>
              <a:rPr lang="zh-CN" altLang="en-US" sz="2800" dirty="0">
                <a:solidFill>
                  <a:srgbClr val="000066"/>
                </a:solidFill>
                <a:latin typeface="Times New Roman" panose="02020603050405020304" pitchFamily="18" charset="0"/>
                <a:ea typeface="微软雅黑" panose="020B0503020204020204" pitchFamily="34" charset="-122"/>
              </a:rPr>
              <a:t>：与软件</a:t>
            </a:r>
            <a:r>
              <a:rPr lang="zh-CN" altLang="en-US" sz="2800" b="1" dirty="0">
                <a:solidFill>
                  <a:srgbClr val="C00000"/>
                </a:solidFill>
                <a:latin typeface="Times New Roman" panose="02020603050405020304" pitchFamily="18" charset="0"/>
                <a:ea typeface="微软雅黑" panose="020B0503020204020204" pitchFamily="34" charset="-122"/>
              </a:rPr>
              <a:t>需求</a:t>
            </a:r>
            <a:r>
              <a:rPr lang="zh-CN" altLang="en-US" sz="2800" dirty="0">
                <a:solidFill>
                  <a:srgbClr val="000066"/>
                </a:solidFill>
                <a:latin typeface="Times New Roman" panose="02020603050405020304" pitchFamily="18" charset="0"/>
                <a:ea typeface="微软雅黑" panose="020B0503020204020204" pitchFamily="34" charset="-122"/>
              </a:rPr>
              <a:t>或开发人员意图不一致</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41290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深度学习框架缺陷</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43312" y="1095914"/>
            <a:ext cx="11905376" cy="4878836"/>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3200" b="1" dirty="0">
                <a:solidFill>
                  <a:srgbClr val="C00000"/>
                </a:solidFill>
                <a:highlight>
                  <a:srgbClr val="FFFF00"/>
                </a:highlight>
                <a:latin typeface="Times New Roman" panose="02020603050405020304" pitchFamily="18" charset="0"/>
                <a:ea typeface="微软雅黑" panose="020B0503020204020204" pitchFamily="34" charset="-122"/>
              </a:rPr>
              <a:t>缺陷影响</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为分类依据的缺陷特性</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崩溃</a:t>
            </a:r>
            <a:r>
              <a:rPr lang="en-US" altLang="zh-CN" sz="2800" b="1"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000066"/>
                </a:solidFill>
                <a:latin typeface="Times New Roman" panose="02020603050405020304" pitchFamily="18" charset="0"/>
                <a:ea typeface="微软雅黑" panose="020B0503020204020204" pitchFamily="34" charset="-122"/>
              </a:rPr>
              <a:t>异常</a:t>
            </a:r>
            <a:r>
              <a:rPr lang="zh-CN" altLang="en-US" sz="2800" dirty="0">
                <a:solidFill>
                  <a:srgbClr val="000066"/>
                </a:solidFill>
                <a:latin typeface="Times New Roman" panose="02020603050405020304" pitchFamily="18" charset="0"/>
                <a:ea typeface="微软雅黑" panose="020B0503020204020204" pitchFamily="34" charset="-122"/>
              </a:rPr>
              <a:t>：软件</a:t>
            </a:r>
            <a:r>
              <a:rPr lang="zh-CN" altLang="en-US" sz="2800" b="1" dirty="0">
                <a:solidFill>
                  <a:srgbClr val="C00000"/>
                </a:solidFill>
                <a:latin typeface="Times New Roman" panose="02020603050405020304" pitchFamily="18" charset="0"/>
                <a:ea typeface="微软雅黑" panose="020B0503020204020204" pitchFamily="34" charset="-122"/>
              </a:rPr>
              <a:t>意外停止运行</a:t>
            </a:r>
            <a:r>
              <a:rPr lang="zh-CN" altLang="en-US" sz="2800" dirty="0">
                <a:solidFill>
                  <a:srgbClr val="000066"/>
                </a:solidFill>
                <a:latin typeface="Times New Roman" panose="02020603050405020304" pitchFamily="18" charset="0"/>
                <a:ea typeface="微软雅黑" panose="020B0503020204020204" pitchFamily="34" charset="-122"/>
              </a:rPr>
              <a:t>并输出错误信息</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挂起</a:t>
            </a:r>
            <a:r>
              <a:rPr lang="zh-CN" altLang="en-US" sz="2800" dirty="0">
                <a:solidFill>
                  <a:srgbClr val="000066"/>
                </a:solidFill>
                <a:latin typeface="Times New Roman" panose="02020603050405020304" pitchFamily="18" charset="0"/>
                <a:ea typeface="微软雅黑" panose="020B0503020204020204" pitchFamily="34" charset="-122"/>
              </a:rPr>
              <a:t>：程序长时间运行中对输入</a:t>
            </a:r>
            <a:r>
              <a:rPr lang="zh-CN" altLang="en-US" sz="2800" b="1" dirty="0">
                <a:solidFill>
                  <a:srgbClr val="C00000"/>
                </a:solidFill>
                <a:latin typeface="Times New Roman" panose="02020603050405020304" pitchFamily="18" charset="0"/>
                <a:ea typeface="微软雅黑" panose="020B0503020204020204" pitchFamily="34" charset="-122"/>
              </a:rPr>
              <a:t>没有响应</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操作失败</a:t>
            </a:r>
            <a:r>
              <a:rPr lang="zh-CN" altLang="en-US" sz="2800" dirty="0">
                <a:solidFill>
                  <a:srgbClr val="000066"/>
                </a:solidFill>
                <a:latin typeface="Times New Roman" panose="02020603050405020304" pitchFamily="18" charset="0"/>
                <a:ea typeface="微软雅黑" panose="020B0503020204020204" pitchFamily="34" charset="-122"/>
              </a:rPr>
              <a:t>：编译失败、未完成任务、拒绝服务、重复执行同一任务等意外行为</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000066"/>
                </a:solidFill>
                <a:latin typeface="Times New Roman" panose="02020603050405020304" pitchFamily="18" charset="0"/>
                <a:ea typeface="微软雅黑" panose="020B0503020204020204" pitchFamily="34" charset="-122"/>
              </a:rPr>
              <a:t>功能错误</a:t>
            </a:r>
            <a:r>
              <a:rPr lang="zh-CN" altLang="en-US" sz="2800" dirty="0">
                <a:solidFill>
                  <a:srgbClr val="000066"/>
                </a:solidFill>
                <a:latin typeface="Times New Roman" panose="02020603050405020304" pitchFamily="18" charset="0"/>
                <a:ea typeface="微软雅黑" panose="020B0503020204020204" pitchFamily="34" charset="-122"/>
              </a:rPr>
              <a:t>：程序在运行或编译时没有出现任何报错信息，但程序</a:t>
            </a:r>
            <a:r>
              <a:rPr lang="zh-CN" altLang="en-US" sz="2800" b="1" dirty="0">
                <a:solidFill>
                  <a:srgbClr val="C00000"/>
                </a:solidFill>
                <a:latin typeface="Times New Roman" panose="02020603050405020304" pitchFamily="18" charset="0"/>
                <a:ea typeface="微软雅黑" panose="020B0503020204020204" pitchFamily="34" charset="-122"/>
              </a:rPr>
              <a:t>没有按照设计的功能运行</a:t>
            </a:r>
            <a:endParaRPr lang="en-US" altLang="zh-CN" sz="2800" b="1" dirty="0">
              <a:solidFill>
                <a:srgbClr val="C0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37263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深度学习框架缺陷</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43312" y="1490894"/>
            <a:ext cx="11905376" cy="2939844"/>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3200" b="1" dirty="0">
                <a:solidFill>
                  <a:srgbClr val="C00000"/>
                </a:solidFill>
                <a:highlight>
                  <a:srgbClr val="FFFF00"/>
                </a:highlight>
                <a:latin typeface="Times New Roman" panose="02020603050405020304" pitchFamily="18" charset="0"/>
                <a:ea typeface="微软雅黑" panose="020B0503020204020204" pitchFamily="34" charset="-122"/>
              </a:rPr>
              <a:t>缺陷影响</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为分类依据的缺陷特性</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startAt="5"/>
            </a:pPr>
            <a:r>
              <a:rPr lang="zh-CN" altLang="en-US" sz="2800" b="1" dirty="0">
                <a:solidFill>
                  <a:srgbClr val="000066"/>
                </a:solidFill>
                <a:latin typeface="Times New Roman" panose="02020603050405020304" pitchFamily="18" charset="0"/>
                <a:ea typeface="微软雅黑" panose="020B0503020204020204" pitchFamily="34" charset="-122"/>
              </a:rPr>
              <a:t>性能退化</a:t>
            </a:r>
            <a:r>
              <a:rPr lang="zh-CN" altLang="en-US" sz="2800" dirty="0">
                <a:solidFill>
                  <a:srgbClr val="000066"/>
                </a:solidFill>
                <a:latin typeface="Times New Roman" panose="02020603050405020304" pitchFamily="18" charset="0"/>
                <a:ea typeface="微软雅黑" panose="020B0503020204020204" pitchFamily="34" charset="-122"/>
              </a:rPr>
              <a:t>：程序没有在预期的时间内输出结果时，会发生</a:t>
            </a:r>
            <a:r>
              <a:rPr lang="zh-CN" altLang="en-US" sz="2800" b="1" dirty="0">
                <a:solidFill>
                  <a:srgbClr val="C00000"/>
                </a:solidFill>
                <a:latin typeface="Times New Roman" panose="02020603050405020304" pitchFamily="18" charset="0"/>
                <a:ea typeface="微软雅黑" panose="020B0503020204020204" pitchFamily="34" charset="-122"/>
              </a:rPr>
              <a:t>性能下降</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startAt="5"/>
            </a:pPr>
            <a:r>
              <a:rPr lang="zh-CN" altLang="en-US" sz="2800" b="1" dirty="0">
                <a:solidFill>
                  <a:srgbClr val="000066"/>
                </a:solidFill>
                <a:latin typeface="Times New Roman" panose="02020603050405020304" pitchFamily="18" charset="0"/>
                <a:ea typeface="微软雅黑" panose="020B0503020204020204" pitchFamily="34" charset="-122"/>
              </a:rPr>
              <a:t>警告式错误</a:t>
            </a:r>
            <a:r>
              <a:rPr lang="zh-CN" altLang="en-US" dirty="0">
                <a:solidFill>
                  <a:srgbClr val="000066"/>
                </a:solidFill>
                <a:latin typeface="Times New Roman" panose="02020603050405020304" pitchFamily="18" charset="0"/>
                <a:ea typeface="微软雅黑" panose="020B0503020204020204" pitchFamily="34" charset="-122"/>
              </a:rPr>
              <a:t>：</a:t>
            </a:r>
            <a:r>
              <a:rPr lang="zh-CN" altLang="en-US" sz="2800" dirty="0">
                <a:solidFill>
                  <a:srgbClr val="000066"/>
                </a:solidFill>
                <a:latin typeface="Times New Roman" panose="02020603050405020304" pitchFamily="18" charset="0"/>
                <a:ea typeface="微软雅黑" panose="020B0503020204020204" pitchFamily="34" charset="-122"/>
              </a:rPr>
              <a:t>程序的运行不会受到干扰，但仍需要消除该错误以消除风险或提高代码质量</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742870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深度学习框架缺陷</a:t>
            </a:r>
          </a:p>
        </p:txBody>
      </p:sp>
      <p:sp>
        <p:nvSpPr>
          <p:cNvPr id="3" name="文本框 2">
            <a:extLst>
              <a:ext uri="{FF2B5EF4-FFF2-40B4-BE49-F238E27FC236}">
                <a16:creationId xmlns:a16="http://schemas.microsoft.com/office/drawing/2014/main" id="{A3B4EFA6-6438-4202-A1A6-876CFC324A48}"/>
              </a:ext>
            </a:extLst>
          </p:cNvPr>
          <p:cNvSpPr txBox="1"/>
          <p:nvPr/>
        </p:nvSpPr>
        <p:spPr>
          <a:xfrm>
            <a:off x="295012" y="992150"/>
            <a:ext cx="11601975"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数值稳定缺陷</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深度学习算法存在大量数值计算，确保深度学习框架鲁棒性和可靠性</a:t>
            </a:r>
            <a:r>
              <a:rPr lang="zh-CN" altLang="en-US" sz="2800" b="1" dirty="0">
                <a:solidFill>
                  <a:srgbClr val="C00000"/>
                </a:solidFill>
                <a:latin typeface="Times New Roman" panose="02020603050405020304" pitchFamily="18" charset="0"/>
                <a:ea typeface="微软雅黑" panose="020B0503020204020204" pitchFamily="34" charset="-122"/>
              </a:rPr>
              <a:t>最大的挑战</a:t>
            </a:r>
            <a:r>
              <a:rPr lang="zh-CN" altLang="en-US" sz="2800" dirty="0">
                <a:solidFill>
                  <a:srgbClr val="000066"/>
                </a:solidFill>
                <a:latin typeface="Times New Roman" panose="02020603050405020304" pitchFamily="18" charset="0"/>
                <a:ea typeface="微软雅黑" panose="020B0503020204020204" pitchFamily="34" charset="-122"/>
              </a:rPr>
              <a:t>就是数值稳定问题 </a:t>
            </a:r>
            <a:r>
              <a:rPr lang="en-US" altLang="zh-CN" sz="2800" dirty="0">
                <a:solidFill>
                  <a:srgbClr val="000066"/>
                </a:solidFill>
                <a:latin typeface="Times New Roman" panose="02020603050405020304" pitchFamily="18" charset="0"/>
                <a:ea typeface="微软雅黑" panose="020B0503020204020204" pitchFamily="34" charset="-122"/>
              </a:rPr>
              <a:t>(numerically stable problem)</a:t>
            </a:r>
            <a:r>
              <a:rPr lang="zh-CN" altLang="en-US" sz="2800" dirty="0">
                <a:solidFill>
                  <a:srgbClr val="000066"/>
                </a:solidFill>
                <a:latin typeface="Times New Roman" panose="02020603050405020304" pitchFamily="18" charset="0"/>
                <a:ea typeface="微软雅黑" panose="020B0503020204020204" pitchFamily="34" charset="-122"/>
              </a:rPr>
              <a:t>。</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数值不稳定导致的缺陷主要有</a:t>
            </a:r>
            <a:r>
              <a:rPr lang="zh-CN" altLang="en-US" sz="2800" b="1" dirty="0">
                <a:solidFill>
                  <a:srgbClr val="C00000"/>
                </a:solidFill>
                <a:latin typeface="Times New Roman" panose="02020603050405020304" pitchFamily="18" charset="0"/>
                <a:ea typeface="微软雅黑" panose="020B0503020204020204" pitchFamily="34" charset="-122"/>
              </a:rPr>
              <a:t>数值上溢出</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C00000"/>
                </a:solidFill>
                <a:latin typeface="Times New Roman" panose="02020603050405020304" pitchFamily="18" charset="0"/>
                <a:ea typeface="微软雅黑" panose="020B0503020204020204" pitchFamily="34" charset="-122"/>
              </a:rPr>
              <a:t>数值精度损失</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数值下溢出</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影响</a:t>
            </a:r>
            <a:r>
              <a:rPr lang="zh-CN" altLang="en-US" sz="2800" dirty="0">
                <a:solidFill>
                  <a:srgbClr val="000066"/>
                </a:solidFill>
                <a:latin typeface="Times New Roman" panose="02020603050405020304" pitchFamily="18" charset="0"/>
                <a:ea typeface="微软雅黑" panose="020B0503020204020204" pitchFamily="34" charset="-122"/>
              </a:rPr>
              <a:t>：数值不稳定缺陷很难直接表现出来，往往会随着模型训练过程而逐渐积累最后影响模型的性能，其中数值精度损失会导致其网络权重和偏置更新不准确，从而导致</a:t>
            </a:r>
            <a:r>
              <a:rPr lang="zh-CN" altLang="en-US" sz="2800" b="1" dirty="0">
                <a:solidFill>
                  <a:srgbClr val="C00000"/>
                </a:solidFill>
                <a:latin typeface="Times New Roman" panose="02020603050405020304" pitchFamily="18" charset="0"/>
                <a:ea typeface="微软雅黑" panose="020B0503020204020204" pitchFamily="34" charset="-122"/>
              </a:rPr>
              <a:t>模型训练过程劣化</a:t>
            </a:r>
            <a:endParaRPr lang="en-US" altLang="zh-CN" sz="2800" b="1" dirty="0">
              <a:solidFill>
                <a:srgbClr val="C0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8098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4731391"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7112" y="623224"/>
            <a:ext cx="12057776" cy="6171754"/>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a:t>
            </a:r>
            <a:endParaRPr lang="en-US" altLang="zh-CN" sz="32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在深度学习技术发展的初始阶段，研究人员在设计搭建不同功能的</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DNN</a:t>
            </a:r>
            <a:r>
              <a:rPr lang="zh-CN" altLang="en-US" sz="2800" dirty="0">
                <a:solidFill>
                  <a:srgbClr val="000066"/>
                </a:solidFill>
                <a:latin typeface="微软雅黑" panose="020B0503020204020204" pitchFamily="34" charset="-122"/>
                <a:ea typeface="微软雅黑" panose="020B0503020204020204" pitchFamily="34" charset="-122"/>
              </a:rPr>
              <a:t>模型时往往需要</a:t>
            </a:r>
            <a:r>
              <a:rPr lang="zh-CN" altLang="en-US" sz="2800" b="1" dirty="0">
                <a:solidFill>
                  <a:srgbClr val="C00000"/>
                </a:solidFill>
                <a:latin typeface="微软雅黑" panose="020B0503020204020204" pitchFamily="34" charset="-122"/>
                <a:ea typeface="微软雅黑" panose="020B0503020204020204" pitchFamily="34" charset="-122"/>
              </a:rPr>
              <a:t>编写大量的重复代码</a:t>
            </a:r>
            <a:endParaRPr lang="en-US" altLang="zh-CN" sz="2800" b="1" dirty="0">
              <a:solidFill>
                <a:srgbClr val="C00000"/>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为提高工作效率，更好地实现深度学习任务，研究人员开始将开发</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模型的必要过程编写成</a:t>
            </a:r>
            <a:r>
              <a:rPr lang="zh-CN" altLang="en-US" sz="2800" b="1" dirty="0">
                <a:solidFill>
                  <a:srgbClr val="C00000"/>
                </a:solidFill>
                <a:latin typeface="Times New Roman" panose="02020603050405020304" pitchFamily="18" charset="0"/>
                <a:ea typeface="微软雅黑" panose="020B0503020204020204" pitchFamily="34" charset="-122"/>
              </a:rPr>
              <a:t>算子</a:t>
            </a:r>
            <a:r>
              <a:rPr lang="en-US" altLang="zh-CN" sz="2800" b="1" dirty="0">
                <a:solidFill>
                  <a:srgbClr val="C00000"/>
                </a:solidFill>
                <a:latin typeface="Times New Roman" panose="02020603050405020304" pitchFamily="18" charset="0"/>
                <a:ea typeface="微软雅黑" panose="020B0503020204020204" pitchFamily="34" charset="-122"/>
              </a:rPr>
              <a:t>(operator)</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应用程序接口</a:t>
            </a:r>
            <a:r>
              <a:rPr lang="en-US" altLang="zh-CN" sz="2800" b="1" dirty="0">
                <a:solidFill>
                  <a:srgbClr val="C00000"/>
                </a:solidFill>
                <a:latin typeface="Times New Roman" panose="02020603050405020304" pitchFamily="18" charset="0"/>
                <a:ea typeface="微软雅黑" panose="020B0503020204020204" pitchFamily="34" charset="-122"/>
              </a:rPr>
              <a:t>(application program interface, API)</a:t>
            </a:r>
            <a:r>
              <a:rPr lang="zh-CN" altLang="en-US" sz="2800" dirty="0">
                <a:solidFill>
                  <a:srgbClr val="000066"/>
                </a:solidFill>
                <a:latin typeface="Times New Roman" panose="02020603050405020304" pitchFamily="18" charset="0"/>
                <a:ea typeface="微软雅黑" panose="020B0503020204020204" pitchFamily="34" charset="-122"/>
              </a:rPr>
              <a:t>供其他人直接调用，从而大幅降低了深度学习技术的门槛</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在不断积累发展的过程中</a:t>
            </a:r>
            <a:r>
              <a:rPr lang="en-US" altLang="zh-CN" sz="2800" dirty="0">
                <a:solidFill>
                  <a:srgbClr val="000066"/>
                </a:solidFill>
                <a:latin typeface="Times New Roman" panose="02020603050405020304" pitchFamily="18" charset="0"/>
                <a:ea typeface="微软雅黑" panose="020B0503020204020204" pitchFamily="34" charset="-122"/>
              </a:rPr>
              <a:t>, </a:t>
            </a:r>
            <a:r>
              <a:rPr lang="zh-CN" altLang="en-US" sz="2800" dirty="0">
                <a:solidFill>
                  <a:srgbClr val="000066"/>
                </a:solidFill>
                <a:latin typeface="Times New Roman" panose="02020603050405020304" pitchFamily="18" charset="0"/>
                <a:ea typeface="微软雅黑" panose="020B0503020204020204" pitchFamily="34" charset="-122"/>
              </a:rPr>
              <a:t>涌现出越来越多的用于</a:t>
            </a:r>
            <a:r>
              <a:rPr lang="zh-CN" altLang="en-US" sz="2800" b="1" dirty="0">
                <a:solidFill>
                  <a:srgbClr val="C00000"/>
                </a:solidFill>
                <a:latin typeface="Times New Roman" panose="02020603050405020304" pitchFamily="18" charset="0"/>
                <a:ea typeface="微软雅黑" panose="020B0503020204020204" pitchFamily="34" charset="-122"/>
              </a:rPr>
              <a:t>构建</a:t>
            </a:r>
            <a:r>
              <a:rPr lang="en-US" altLang="zh-CN" sz="2800" b="1" dirty="0">
                <a:solidFill>
                  <a:srgbClr val="C00000"/>
                </a:solidFill>
                <a:latin typeface="Times New Roman" panose="02020603050405020304" pitchFamily="18" charset="0"/>
                <a:ea typeface="微软雅黑" panose="020B0503020204020204" pitchFamily="34" charset="-122"/>
              </a:rPr>
              <a:t>DNN</a:t>
            </a:r>
            <a:r>
              <a:rPr lang="zh-CN" altLang="en-US" sz="2800" b="1" dirty="0">
                <a:solidFill>
                  <a:srgbClr val="C00000"/>
                </a:solidFill>
                <a:latin typeface="Times New Roman" panose="02020603050405020304" pitchFamily="18" charset="0"/>
                <a:ea typeface="微软雅黑" panose="020B0503020204020204" pitchFamily="34" charset="-122"/>
              </a:rPr>
              <a:t>模型的</a:t>
            </a:r>
            <a:r>
              <a:rPr lang="en-US" altLang="zh-CN" sz="2800" b="1" dirty="0">
                <a:solidFill>
                  <a:srgbClr val="C00000"/>
                </a:solidFill>
                <a:latin typeface="Times New Roman" panose="02020603050405020304" pitchFamily="18" charset="0"/>
                <a:ea typeface="微软雅黑" panose="020B0503020204020204" pitchFamily="34" charset="-122"/>
              </a:rPr>
              <a:t>DL</a:t>
            </a:r>
            <a:r>
              <a:rPr lang="zh-CN" altLang="en-US" sz="2800" b="1" dirty="0">
                <a:solidFill>
                  <a:srgbClr val="C00000"/>
                </a:solidFill>
                <a:latin typeface="Times New Roman" panose="02020603050405020304" pitchFamily="18" charset="0"/>
                <a:ea typeface="微软雅黑" panose="020B0503020204020204" pitchFamily="34" charset="-122"/>
              </a:rPr>
              <a:t>框架</a:t>
            </a:r>
            <a:r>
              <a:rPr lang="zh-CN" altLang="en-US" sz="2800" dirty="0">
                <a:solidFill>
                  <a:srgbClr val="000066"/>
                </a:solidFill>
                <a:latin typeface="Times New Roman" panose="02020603050405020304" pitchFamily="18" charset="0"/>
                <a:ea typeface="微软雅黑" panose="020B0503020204020204" pitchFamily="34" charset="-122"/>
              </a:rPr>
              <a:t>，比如</a:t>
            </a:r>
            <a:r>
              <a:rPr lang="en-US" altLang="zh-CN" sz="2800" dirty="0">
                <a:solidFill>
                  <a:srgbClr val="000066"/>
                </a:solidFill>
                <a:latin typeface="Times New Roman" panose="02020603050405020304" pitchFamily="18" charset="0"/>
                <a:ea typeface="微软雅黑" panose="020B0503020204020204" pitchFamily="34" charset="-122"/>
              </a:rPr>
              <a:t>TensorFlow</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err="1">
                <a:solidFill>
                  <a:srgbClr val="000066"/>
                </a:solidFill>
                <a:latin typeface="Times New Roman" panose="02020603050405020304" pitchFamily="18" charset="0"/>
                <a:ea typeface="微软雅黑" panose="020B0503020204020204" pitchFamily="34" charset="-122"/>
              </a:rPr>
              <a:t>PyTorch</a:t>
            </a:r>
            <a:r>
              <a:rPr lang="zh-CN" altLang="en-US" sz="2800" dirty="0">
                <a:solidFill>
                  <a:srgbClr val="000066"/>
                </a:solidFill>
                <a:latin typeface="Times New Roman" panose="02020603050405020304" pitchFamily="18" charset="0"/>
                <a:ea typeface="微软雅黑" panose="020B0503020204020204" pitchFamily="34" charset="-122"/>
              </a:rPr>
              <a:t>和</a:t>
            </a:r>
            <a:r>
              <a:rPr lang="en-US" altLang="zh-CN" sz="2800" dirty="0" err="1">
                <a:solidFill>
                  <a:srgbClr val="000066"/>
                </a:solidFill>
                <a:latin typeface="Times New Roman" panose="02020603050405020304" pitchFamily="18" charset="0"/>
                <a:ea typeface="微软雅黑" panose="020B0503020204020204" pitchFamily="34" charset="-122"/>
              </a:rPr>
              <a:t>MindSpore</a:t>
            </a:r>
            <a:r>
              <a:rPr lang="zh-CN" altLang="en-US" sz="2800" dirty="0">
                <a:solidFill>
                  <a:srgbClr val="000066"/>
                </a:solidFill>
                <a:latin typeface="Times New Roman" panose="02020603050405020304" pitchFamily="18" charset="0"/>
                <a:ea typeface="微软雅黑" panose="020B0503020204020204" pitchFamily="34" charset="-122"/>
              </a:rPr>
              <a:t>等</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009409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深度学习框架缺陷</a:t>
            </a:r>
          </a:p>
        </p:txBody>
      </p:sp>
      <p:sp>
        <p:nvSpPr>
          <p:cNvPr id="3" name="文本框 2">
            <a:extLst>
              <a:ext uri="{FF2B5EF4-FFF2-40B4-BE49-F238E27FC236}">
                <a16:creationId xmlns:a16="http://schemas.microsoft.com/office/drawing/2014/main" id="{A3B4EFA6-6438-4202-A1A6-876CFC324A48}"/>
              </a:ext>
            </a:extLst>
          </p:cNvPr>
          <p:cNvSpPr txBox="1"/>
          <p:nvPr/>
        </p:nvSpPr>
        <p:spPr>
          <a:xfrm>
            <a:off x="295012" y="1044844"/>
            <a:ext cx="11601975"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安全漏洞</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定义</a:t>
            </a:r>
            <a:r>
              <a:rPr lang="zh-CN" altLang="en-US" sz="2800" dirty="0">
                <a:solidFill>
                  <a:srgbClr val="000066"/>
                </a:solidFill>
                <a:latin typeface="Times New Roman" panose="02020603050405020304" pitchFamily="18" charset="0"/>
                <a:ea typeface="微软雅黑" panose="020B0503020204020204" pitchFamily="34" charset="-122"/>
              </a:rPr>
              <a:t>：系统在设计、实施和维护过程中的一类</a:t>
            </a:r>
            <a:r>
              <a:rPr lang="zh-CN" altLang="en-US" sz="2800" b="1" dirty="0">
                <a:solidFill>
                  <a:srgbClr val="C00000"/>
                </a:solidFill>
                <a:latin typeface="Times New Roman" panose="02020603050405020304" pitchFamily="18" charset="0"/>
                <a:ea typeface="微软雅黑" panose="020B0503020204020204" pitchFamily="34" charset="-122"/>
              </a:rPr>
              <a:t>特殊缺陷</a:t>
            </a:r>
            <a:r>
              <a:rPr lang="zh-CN" altLang="en-US" sz="2800" dirty="0">
                <a:solidFill>
                  <a:srgbClr val="000066"/>
                </a:solidFill>
                <a:latin typeface="Times New Roman" panose="02020603050405020304" pitchFamily="18" charset="0"/>
                <a:ea typeface="微软雅黑" panose="020B0503020204020204" pitchFamily="34" charset="-122"/>
              </a:rPr>
              <a:t>，可能会被攻击者利用来破坏系统，窃取数据或执行恶意代码</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特征</a:t>
            </a:r>
            <a:r>
              <a:rPr lang="zh-CN" altLang="en-US" sz="2800" dirty="0">
                <a:solidFill>
                  <a:srgbClr val="000066"/>
                </a:solidFill>
                <a:latin typeface="Times New Roman" panose="02020603050405020304" pitchFamily="18" charset="0"/>
                <a:ea typeface="微软雅黑" panose="020B0503020204020204" pitchFamily="34" charset="-122"/>
              </a:rPr>
              <a:t>：与其他类型的软件缺陷不同，安全漏洞大多涉及软件系统的</a:t>
            </a:r>
            <a:r>
              <a:rPr lang="zh-CN" altLang="en-US" sz="2800" b="1" dirty="0">
                <a:solidFill>
                  <a:srgbClr val="C00000"/>
                </a:solidFill>
                <a:latin typeface="Times New Roman" panose="02020603050405020304" pitchFamily="18" charset="0"/>
                <a:ea typeface="微软雅黑" panose="020B0503020204020204" pitchFamily="34" charset="-122"/>
              </a:rPr>
              <a:t>安全性</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保护机制</a:t>
            </a:r>
            <a:r>
              <a:rPr lang="zh-CN" altLang="en-US" sz="2800" dirty="0">
                <a:solidFill>
                  <a:srgbClr val="000066"/>
                </a:solidFill>
                <a:latin typeface="Times New Roman" panose="02020603050405020304" pitchFamily="18" charset="0"/>
                <a:ea typeface="微软雅黑" panose="020B0503020204020204" pitchFamily="34" charset="-122"/>
              </a:rPr>
              <a:t>，系统</a:t>
            </a:r>
            <a:r>
              <a:rPr lang="zh-CN" altLang="en-US" sz="2800" b="1" u="sng" dirty="0">
                <a:solidFill>
                  <a:srgbClr val="C00000"/>
                </a:solidFill>
                <a:latin typeface="Times New Roman" panose="02020603050405020304" pitchFamily="18" charset="0"/>
                <a:ea typeface="微软雅黑" panose="020B0503020204020204" pitchFamily="34" charset="-122"/>
              </a:rPr>
              <a:t>不存在</a:t>
            </a:r>
            <a:r>
              <a:rPr lang="zh-CN" altLang="en-US" sz="2800" dirty="0">
                <a:solidFill>
                  <a:srgbClr val="000066"/>
                </a:solidFill>
                <a:latin typeface="Times New Roman" panose="02020603050405020304" pitchFamily="18" charset="0"/>
                <a:ea typeface="微软雅黑" panose="020B0503020204020204" pitchFamily="34" charset="-122"/>
              </a:rPr>
              <a:t>功能实现上的缺陷</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示例：</a:t>
            </a:r>
            <a:r>
              <a:rPr lang="zh-CN" altLang="en-US" sz="2800" dirty="0">
                <a:solidFill>
                  <a:srgbClr val="000066"/>
                </a:solidFill>
                <a:latin typeface="Times New Roman" panose="02020603050405020304" pitchFamily="18" charset="0"/>
                <a:ea typeface="微软雅黑" panose="020B0503020204020204" pitchFamily="34" charset="-122"/>
              </a:rPr>
              <a:t>如果程序存在身份验证不足的问题，黑客可以利用该漏洞攻击系统。程序不存在功能缺陷，但从系统安全的角度分析，身份验证不足违反了系统安全准则，因此是一个安全漏洞</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62481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深度学习框架缺陷</a:t>
            </a:r>
          </a:p>
        </p:txBody>
      </p:sp>
      <p:sp>
        <p:nvSpPr>
          <p:cNvPr id="3" name="文本框 2">
            <a:extLst>
              <a:ext uri="{FF2B5EF4-FFF2-40B4-BE49-F238E27FC236}">
                <a16:creationId xmlns:a16="http://schemas.microsoft.com/office/drawing/2014/main" id="{A3B4EFA6-6438-4202-A1A6-876CFC324A48}"/>
              </a:ext>
            </a:extLst>
          </p:cNvPr>
          <p:cNvSpPr txBox="1"/>
          <p:nvPr/>
        </p:nvSpPr>
        <p:spPr>
          <a:xfrm>
            <a:off x="295012" y="1017317"/>
            <a:ext cx="11601975"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深度学习框架安全漏洞</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成因</a:t>
            </a:r>
            <a:r>
              <a:rPr lang="zh-CN" altLang="en-US" sz="2800" dirty="0">
                <a:solidFill>
                  <a:srgbClr val="000066"/>
                </a:solidFill>
                <a:latin typeface="Times New Roman" panose="02020603050405020304" pitchFamily="18" charset="0"/>
                <a:ea typeface="微软雅黑" panose="020B0503020204020204" pitchFamily="34" charset="-122"/>
              </a:rPr>
              <a:t>：深度学习框架的实现在众多</a:t>
            </a:r>
            <a:r>
              <a:rPr lang="zh-CN" altLang="en-US" sz="2800" b="1" dirty="0">
                <a:solidFill>
                  <a:srgbClr val="C00000"/>
                </a:solidFill>
                <a:latin typeface="Times New Roman" panose="02020603050405020304" pitchFamily="18" charset="0"/>
                <a:ea typeface="微软雅黑" panose="020B0503020204020204" pitchFamily="34" charset="-122"/>
              </a:rPr>
              <a:t>外部基础库和组件</a:t>
            </a:r>
            <a:r>
              <a:rPr lang="zh-CN" altLang="en-US" sz="2800" dirty="0">
                <a:solidFill>
                  <a:srgbClr val="000066"/>
                </a:solidFill>
                <a:latin typeface="Times New Roman" panose="02020603050405020304" pitchFamily="18" charset="0"/>
                <a:ea typeface="微软雅黑" panose="020B0503020204020204" pitchFamily="34" charset="-122"/>
              </a:rPr>
              <a:t>之上，如</a:t>
            </a:r>
            <a:r>
              <a:rPr lang="en-US" altLang="zh-CN" sz="2800" dirty="0">
                <a:solidFill>
                  <a:srgbClr val="000066"/>
                </a:solidFill>
                <a:latin typeface="Times New Roman" panose="02020603050405020304" pitchFamily="18" charset="0"/>
                <a:ea typeface="微软雅黑" panose="020B0503020204020204" pitchFamily="34" charset="-122"/>
              </a:rPr>
              <a:t>TensorFlow</a:t>
            </a:r>
            <a:r>
              <a:rPr lang="zh-CN" altLang="en-US" sz="2800" dirty="0">
                <a:solidFill>
                  <a:srgbClr val="000066"/>
                </a:solidFill>
                <a:latin typeface="Times New Roman" panose="02020603050405020304" pitchFamily="18" charset="0"/>
                <a:ea typeface="微软雅黑" panose="020B0503020204020204" pitchFamily="34" charset="-122"/>
              </a:rPr>
              <a:t>中包含多达</a:t>
            </a:r>
            <a:r>
              <a:rPr lang="en-US" altLang="zh-CN" sz="2800" dirty="0">
                <a:solidFill>
                  <a:srgbClr val="000066"/>
                </a:solidFill>
                <a:latin typeface="Times New Roman" panose="02020603050405020304" pitchFamily="18" charset="0"/>
                <a:ea typeface="微软雅黑" panose="020B0503020204020204" pitchFamily="34" charset="-122"/>
              </a:rPr>
              <a:t>97</a:t>
            </a:r>
            <a:r>
              <a:rPr lang="zh-CN" altLang="en-US" sz="2800" dirty="0">
                <a:solidFill>
                  <a:srgbClr val="000066"/>
                </a:solidFill>
                <a:latin typeface="Times New Roman" panose="02020603050405020304" pitchFamily="18" charset="0"/>
                <a:ea typeface="微软雅黑" panose="020B0503020204020204" pitchFamily="34" charset="-122"/>
              </a:rPr>
              <a:t>个</a:t>
            </a:r>
            <a:r>
              <a:rPr lang="en-US" altLang="zh-CN" sz="2800" dirty="0">
                <a:solidFill>
                  <a:srgbClr val="000066"/>
                </a:solidFill>
                <a:latin typeface="Times New Roman" panose="02020603050405020304" pitchFamily="18" charset="0"/>
                <a:ea typeface="微软雅黑" panose="020B0503020204020204" pitchFamily="34" charset="-122"/>
              </a:rPr>
              <a:t>Python</a:t>
            </a:r>
            <a:r>
              <a:rPr lang="zh-CN" altLang="en-US" sz="2800" dirty="0">
                <a:solidFill>
                  <a:srgbClr val="000066"/>
                </a:solidFill>
                <a:latin typeface="Times New Roman" panose="02020603050405020304" pitchFamily="18" charset="0"/>
                <a:ea typeface="微软雅黑" panose="020B0503020204020204" pitchFamily="34" charset="-122"/>
              </a:rPr>
              <a:t>模块，任何在深度学习框架以及它所依赖的组件中的安全漏洞都会威胁到框架之上的应用</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后果</a:t>
            </a:r>
            <a:r>
              <a:rPr lang="zh-CN" altLang="en-US" sz="2800" dirty="0">
                <a:solidFill>
                  <a:srgbClr val="000066"/>
                </a:solidFill>
                <a:latin typeface="Times New Roman" panose="02020603050405020304" pitchFamily="18" charset="0"/>
                <a:ea typeface="微软雅黑" panose="020B0503020204020204" pitchFamily="34" charset="-122"/>
              </a:rPr>
              <a:t>：深度学习框架简化了深度学习应用的设计和开发难度，但也为用户掩盖了它所使用的组件依赖，带来很多</a:t>
            </a:r>
            <a:r>
              <a:rPr lang="zh-CN" altLang="en-US" sz="2800" b="1" dirty="0">
                <a:solidFill>
                  <a:srgbClr val="C00000"/>
                </a:solidFill>
                <a:latin typeface="Times New Roman" panose="02020603050405020304" pitchFamily="18" charset="0"/>
                <a:ea typeface="微软雅黑" panose="020B0503020204020204" pitchFamily="34" charset="-122"/>
              </a:rPr>
              <a:t>隐蔽的安全性</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案例</a:t>
            </a:r>
            <a:r>
              <a:rPr lang="zh-CN" altLang="en-US" sz="2800" dirty="0">
                <a:solidFill>
                  <a:srgbClr val="000066"/>
                </a:solidFill>
                <a:latin typeface="Times New Roman" panose="02020603050405020304" pitchFamily="18" charset="0"/>
                <a:ea typeface="微软雅黑" panose="020B0503020204020204" pitchFamily="34" charset="-122"/>
              </a:rPr>
              <a:t>：框架依赖库缺陷导致堆溢出</a:t>
            </a:r>
            <a:r>
              <a:rPr lang="en-US" altLang="zh-CN" sz="2800" dirty="0">
                <a:solidFill>
                  <a:srgbClr val="000066"/>
                </a:solidFill>
                <a:latin typeface="Times New Roman" panose="02020603050405020304" pitchFamily="18" charset="0"/>
                <a:ea typeface="微软雅黑" panose="020B0503020204020204" pitchFamily="34" charset="-122"/>
              </a:rPr>
              <a:t>(heap overflow)</a:t>
            </a:r>
            <a:r>
              <a:rPr lang="zh-CN" altLang="en-US" sz="2800" dirty="0">
                <a:solidFill>
                  <a:srgbClr val="000066"/>
                </a:solidFill>
                <a:latin typeface="Times New Roman" panose="02020603050405020304" pitchFamily="18" charset="0"/>
                <a:ea typeface="微软雅黑" panose="020B0503020204020204" pitchFamily="34" charset="-122"/>
              </a:rPr>
              <a:t>，整数溢出</a:t>
            </a:r>
            <a:r>
              <a:rPr lang="en-US" altLang="zh-CN" sz="2800" dirty="0">
                <a:solidFill>
                  <a:srgbClr val="000066"/>
                </a:solidFill>
                <a:latin typeface="Times New Roman" panose="02020603050405020304" pitchFamily="18" charset="0"/>
                <a:ea typeface="微软雅黑" panose="020B0503020204020204" pitchFamily="34" charset="-122"/>
              </a:rPr>
              <a:t>(integer overflow)</a:t>
            </a:r>
            <a:r>
              <a:rPr lang="zh-CN" altLang="en-US" sz="2800" dirty="0">
                <a:solidFill>
                  <a:srgbClr val="000066"/>
                </a:solidFill>
                <a:latin typeface="Times New Roman" panose="02020603050405020304" pitchFamily="18" charset="0"/>
                <a:ea typeface="微软雅黑" panose="020B0503020204020204" pitchFamily="34" charset="-122"/>
              </a:rPr>
              <a:t>，崩溃和拒绝服务</a:t>
            </a:r>
            <a:r>
              <a:rPr lang="en-US" altLang="zh-CN" sz="2800" dirty="0">
                <a:solidFill>
                  <a:srgbClr val="000066"/>
                </a:solidFill>
                <a:latin typeface="Times New Roman" panose="02020603050405020304" pitchFamily="18" charset="0"/>
                <a:ea typeface="微软雅黑" panose="020B0503020204020204" pitchFamily="34" charset="-122"/>
              </a:rPr>
              <a:t>(denial-of-service) </a:t>
            </a:r>
            <a:r>
              <a:rPr lang="zh-CN" altLang="en-US" sz="2800" dirty="0">
                <a:solidFill>
                  <a:srgbClr val="000066"/>
                </a:solidFill>
                <a:latin typeface="Times New Roman" panose="02020603050405020304" pitchFamily="18" charset="0"/>
                <a:ea typeface="微软雅黑" panose="020B0503020204020204" pitchFamily="34" charset="-122"/>
              </a:rPr>
              <a:t>等安全漏洞</a:t>
            </a:r>
          </a:p>
        </p:txBody>
      </p:sp>
    </p:spTree>
    <p:extLst>
      <p:ext uri="{BB962C8B-B14F-4D97-AF65-F5344CB8AC3E}">
        <p14:creationId xmlns:p14="http://schemas.microsoft.com/office/powerpoint/2010/main" val="226991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F8DF70F-7374-44D3-AFC6-4CD254C2C872}"/>
              </a:ext>
            </a:extLst>
          </p:cNvPr>
          <p:cNvSpPr/>
          <p:nvPr/>
        </p:nvSpPr>
        <p:spPr>
          <a:xfrm>
            <a:off x="1392572" y="1268965"/>
            <a:ext cx="9638951" cy="39375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129958"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深度学习框架测试关键技术</a:t>
            </a:r>
          </a:p>
        </p:txBody>
      </p:sp>
      <p:sp>
        <p:nvSpPr>
          <p:cNvPr id="4" name="矩形: 圆角 3">
            <a:extLst>
              <a:ext uri="{FF2B5EF4-FFF2-40B4-BE49-F238E27FC236}">
                <a16:creationId xmlns:a16="http://schemas.microsoft.com/office/drawing/2014/main" id="{FC9FA4CC-71DD-489B-ACD6-1BEF83567221}"/>
              </a:ext>
            </a:extLst>
          </p:cNvPr>
          <p:cNvSpPr/>
          <p:nvPr/>
        </p:nvSpPr>
        <p:spPr>
          <a:xfrm>
            <a:off x="1392572" y="5943598"/>
            <a:ext cx="9638951" cy="83952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latin typeface="微软雅黑" panose="020B0503020204020204" pitchFamily="34" charset="-122"/>
                <a:ea typeface="微软雅黑" panose="020B0503020204020204" pitchFamily="34" charset="-122"/>
              </a:rPr>
              <a:t>深度学习框架缺陷特性</a:t>
            </a:r>
          </a:p>
        </p:txBody>
      </p:sp>
      <p:sp>
        <p:nvSpPr>
          <p:cNvPr id="5" name="箭头: 下 4">
            <a:extLst>
              <a:ext uri="{FF2B5EF4-FFF2-40B4-BE49-F238E27FC236}">
                <a16:creationId xmlns:a16="http://schemas.microsoft.com/office/drawing/2014/main" id="{A1493411-2CE1-42CF-AAC8-92997BF7C1F0}"/>
              </a:ext>
            </a:extLst>
          </p:cNvPr>
          <p:cNvSpPr/>
          <p:nvPr/>
        </p:nvSpPr>
        <p:spPr>
          <a:xfrm rot="10800000">
            <a:off x="5944083" y="5290451"/>
            <a:ext cx="535924" cy="541178"/>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C2BD114-4544-4083-9B48-F5A0BEC5D3EA}"/>
              </a:ext>
            </a:extLst>
          </p:cNvPr>
          <p:cNvSpPr/>
          <p:nvPr/>
        </p:nvSpPr>
        <p:spPr>
          <a:xfrm>
            <a:off x="2120364" y="1454356"/>
            <a:ext cx="2155371" cy="3442995"/>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latin typeface="微软雅黑" panose="020B0503020204020204" pitchFamily="34" charset="-122"/>
                <a:ea typeface="微软雅黑" panose="020B0503020204020204" pitchFamily="34" charset="-122"/>
              </a:rPr>
              <a:t>高效地</a:t>
            </a:r>
            <a:endParaRPr lang="en-US" altLang="zh-CN" sz="3200" b="1" dirty="0">
              <a:solidFill>
                <a:schemeClr val="tx1"/>
              </a:solidFill>
              <a:latin typeface="微软雅黑" panose="020B0503020204020204" pitchFamily="34" charset="-122"/>
              <a:ea typeface="微软雅黑" panose="020B0503020204020204" pitchFamily="34" charset="-122"/>
            </a:endParaRPr>
          </a:p>
          <a:p>
            <a:pPr algn="ctr"/>
            <a:r>
              <a:rPr lang="zh-CN" altLang="en-US" sz="3200" b="1" dirty="0">
                <a:solidFill>
                  <a:schemeClr val="tx1"/>
                </a:solidFill>
                <a:latin typeface="微软雅黑" panose="020B0503020204020204" pitchFamily="34" charset="-122"/>
                <a:ea typeface="微软雅黑" panose="020B0503020204020204" pitchFamily="34" charset="-122"/>
              </a:rPr>
              <a:t>生成测试输入</a:t>
            </a:r>
          </a:p>
        </p:txBody>
      </p:sp>
      <p:sp>
        <p:nvSpPr>
          <p:cNvPr id="7" name="矩形: 圆角 6">
            <a:extLst>
              <a:ext uri="{FF2B5EF4-FFF2-40B4-BE49-F238E27FC236}">
                <a16:creationId xmlns:a16="http://schemas.microsoft.com/office/drawing/2014/main" id="{4BE379EF-973A-4D54-8EB5-2247C4000CE7}"/>
              </a:ext>
            </a:extLst>
          </p:cNvPr>
          <p:cNvSpPr/>
          <p:nvPr/>
        </p:nvSpPr>
        <p:spPr>
          <a:xfrm>
            <a:off x="5134360" y="1454357"/>
            <a:ext cx="2155371" cy="3442995"/>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latin typeface="微软雅黑" panose="020B0503020204020204" pitchFamily="34" charset="-122"/>
                <a:ea typeface="微软雅黑" panose="020B0503020204020204" pitchFamily="34" charset="-122"/>
              </a:rPr>
              <a:t>判断深度学习框架的输出行为是否符合预期</a:t>
            </a:r>
          </a:p>
        </p:txBody>
      </p:sp>
      <p:sp>
        <p:nvSpPr>
          <p:cNvPr id="8" name="矩形: 圆角 7">
            <a:extLst>
              <a:ext uri="{FF2B5EF4-FFF2-40B4-BE49-F238E27FC236}">
                <a16:creationId xmlns:a16="http://schemas.microsoft.com/office/drawing/2014/main" id="{9D3BFB88-273D-41BC-AD4E-364A1E609708}"/>
              </a:ext>
            </a:extLst>
          </p:cNvPr>
          <p:cNvSpPr/>
          <p:nvPr/>
        </p:nvSpPr>
        <p:spPr>
          <a:xfrm>
            <a:off x="8167026" y="1479239"/>
            <a:ext cx="2155371" cy="3442995"/>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latin typeface="微软雅黑" panose="020B0503020204020204" pitchFamily="34" charset="-122"/>
                <a:ea typeface="微软雅黑" panose="020B0503020204020204" pitchFamily="34" charset="-122"/>
              </a:rPr>
              <a:t>评估测试的质量和效果</a:t>
            </a:r>
          </a:p>
        </p:txBody>
      </p:sp>
      <p:sp>
        <p:nvSpPr>
          <p:cNvPr id="9" name="箭头: 右 8">
            <a:extLst>
              <a:ext uri="{FF2B5EF4-FFF2-40B4-BE49-F238E27FC236}">
                <a16:creationId xmlns:a16="http://schemas.microsoft.com/office/drawing/2014/main" id="{CF639D1C-7AB4-45B2-931A-908A458F1758}"/>
              </a:ext>
            </a:extLst>
          </p:cNvPr>
          <p:cNvSpPr/>
          <p:nvPr/>
        </p:nvSpPr>
        <p:spPr>
          <a:xfrm>
            <a:off x="4320077" y="2817847"/>
            <a:ext cx="793102" cy="66247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8F0D3B4E-360E-4F0A-A350-1DA2A47A24A9}"/>
              </a:ext>
            </a:extLst>
          </p:cNvPr>
          <p:cNvSpPr/>
          <p:nvPr/>
        </p:nvSpPr>
        <p:spPr>
          <a:xfrm>
            <a:off x="7318309" y="2844616"/>
            <a:ext cx="793102" cy="66247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C2922A58-DF91-4BD7-B3AE-80F97F98036C}"/>
              </a:ext>
            </a:extLst>
          </p:cNvPr>
          <p:cNvSpPr/>
          <p:nvPr/>
        </p:nvSpPr>
        <p:spPr>
          <a:xfrm>
            <a:off x="133424" y="961049"/>
            <a:ext cx="983195" cy="53091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0066"/>
                </a:solidFill>
                <a:latin typeface="微软雅黑" panose="020B0503020204020204" pitchFamily="34" charset="-122"/>
                <a:ea typeface="微软雅黑" panose="020B0503020204020204" pitchFamily="34" charset="-122"/>
              </a:rPr>
              <a:t>深度学习框架测试关键技术</a:t>
            </a:r>
          </a:p>
        </p:txBody>
      </p:sp>
    </p:spTree>
    <p:extLst>
      <p:ext uri="{BB962C8B-B14F-4D97-AF65-F5344CB8AC3E}">
        <p14:creationId xmlns:p14="http://schemas.microsoft.com/office/powerpoint/2010/main" val="874541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深度学习框架测试关键技术</a:t>
            </a:r>
          </a:p>
        </p:txBody>
      </p:sp>
      <p:sp>
        <p:nvSpPr>
          <p:cNvPr id="3" name="文本框 2">
            <a:extLst>
              <a:ext uri="{FF2B5EF4-FFF2-40B4-BE49-F238E27FC236}">
                <a16:creationId xmlns:a16="http://schemas.microsoft.com/office/drawing/2014/main" id="{A3B4EFA6-6438-4202-A1A6-876CFC324A48}"/>
              </a:ext>
            </a:extLst>
          </p:cNvPr>
          <p:cNvSpPr txBox="1"/>
          <p:nvPr/>
        </p:nvSpPr>
        <p:spPr>
          <a:xfrm>
            <a:off x="295012" y="1017317"/>
            <a:ext cx="11601975"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测试输入生成</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定义</a:t>
            </a:r>
            <a:r>
              <a:rPr lang="zh-CN" altLang="en-US" sz="2800" dirty="0">
                <a:solidFill>
                  <a:srgbClr val="000066"/>
                </a:solidFill>
                <a:latin typeface="Times New Roman" panose="02020603050405020304" pitchFamily="18" charset="0"/>
                <a:ea typeface="微软雅黑" panose="020B0503020204020204" pitchFamily="34" charset="-122"/>
              </a:rPr>
              <a:t>：在程序测试过程中，按照一定的算法或策略自动搜索输入空间，不断生成测试输入，以满足不同的测试目标</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挑战</a:t>
            </a:r>
            <a:r>
              <a:rPr lang="zh-CN" altLang="en-US" sz="2800" dirty="0">
                <a:solidFill>
                  <a:srgbClr val="000066"/>
                </a:solidFill>
                <a:latin typeface="Times New Roman" panose="02020603050405020304" pitchFamily="18" charset="0"/>
                <a:ea typeface="微软雅黑" panose="020B0503020204020204" pitchFamily="34" charset="-122"/>
              </a:rPr>
              <a:t>：面对规模庞大、设计逻辑复杂的软件系统，通过人工的方式生成测试输入存在效率较低、成本高等问题；尤其是在深度学习领域，</a:t>
            </a:r>
            <a:r>
              <a:rPr lang="zh-CN" altLang="en-US" sz="2800" b="1" dirty="0">
                <a:solidFill>
                  <a:srgbClr val="C00000"/>
                </a:solidFill>
                <a:latin typeface="Times New Roman" panose="02020603050405020304" pitchFamily="18" charset="0"/>
                <a:ea typeface="微软雅黑" panose="020B0503020204020204" pitchFamily="34" charset="-122"/>
              </a:rPr>
              <a:t>输入空间维度高</a:t>
            </a:r>
            <a:r>
              <a:rPr lang="zh-CN" altLang="en-US" sz="2800" dirty="0">
                <a:solidFill>
                  <a:srgbClr val="000066"/>
                </a:solidFill>
                <a:latin typeface="Times New Roman" panose="02020603050405020304" pitchFamily="18" charset="0"/>
                <a:ea typeface="微软雅黑" panose="020B0503020204020204" pitchFamily="34" charset="-122"/>
              </a:rPr>
              <a:t>且</a:t>
            </a:r>
            <a:r>
              <a:rPr lang="zh-CN" altLang="en-US" sz="2800" b="1" dirty="0">
                <a:solidFill>
                  <a:srgbClr val="C00000"/>
                </a:solidFill>
                <a:latin typeface="Times New Roman" panose="02020603050405020304" pitchFamily="18" charset="0"/>
                <a:ea typeface="微软雅黑" panose="020B0503020204020204" pitchFamily="34" charset="-122"/>
              </a:rPr>
              <a:t>十分庞大</a:t>
            </a:r>
            <a:r>
              <a:rPr lang="zh-CN" altLang="en-US" sz="2800" dirty="0">
                <a:solidFill>
                  <a:srgbClr val="000066"/>
                </a:solidFill>
                <a:latin typeface="Times New Roman" panose="02020603050405020304" pitchFamily="18" charset="0"/>
                <a:ea typeface="微软雅黑" panose="020B0503020204020204" pitchFamily="34" charset="-122"/>
              </a:rPr>
              <a:t>，几乎不可能通过人工方式来生成足够的测试输入</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典型方法</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C00000"/>
                </a:solidFill>
                <a:highlight>
                  <a:srgbClr val="FFFF00"/>
                </a:highlight>
                <a:latin typeface="Times New Roman" panose="02020603050405020304" pitchFamily="18" charset="0"/>
                <a:ea typeface="微软雅黑" panose="020B0503020204020204" pitchFamily="34" charset="-122"/>
              </a:rPr>
              <a:t>模糊测试</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C00000"/>
                </a:solidFill>
                <a:latin typeface="Times New Roman" panose="02020603050405020304" pitchFamily="18" charset="0"/>
                <a:ea typeface="微软雅黑" panose="020B0503020204020204" pitchFamily="34" charset="-122"/>
              </a:rPr>
              <a:t>随机测试</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蜕变测试</a:t>
            </a:r>
            <a:endParaRPr lang="en-US" altLang="zh-CN" sz="2800" b="1" dirty="0">
              <a:solidFill>
                <a:srgbClr val="C0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099954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测试输入生成</a:t>
            </a:r>
          </a:p>
        </p:txBody>
      </p:sp>
      <p:sp>
        <p:nvSpPr>
          <p:cNvPr id="3" name="文本框 2">
            <a:extLst>
              <a:ext uri="{FF2B5EF4-FFF2-40B4-BE49-F238E27FC236}">
                <a16:creationId xmlns:a16="http://schemas.microsoft.com/office/drawing/2014/main" id="{A3B4EFA6-6438-4202-A1A6-876CFC324A48}"/>
              </a:ext>
            </a:extLst>
          </p:cNvPr>
          <p:cNvSpPr txBox="1"/>
          <p:nvPr/>
        </p:nvSpPr>
        <p:spPr>
          <a:xfrm>
            <a:off x="85286" y="941816"/>
            <a:ext cx="12039601"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模糊测试</a:t>
            </a:r>
            <a:r>
              <a:rPr lang="en-US" altLang="zh-CN" sz="2800" b="1" dirty="0">
                <a:solidFill>
                  <a:srgbClr val="000066"/>
                </a:solidFill>
                <a:latin typeface="Times New Roman" panose="02020603050405020304" pitchFamily="18" charset="0"/>
                <a:ea typeface="微软雅黑" panose="020B0503020204020204" pitchFamily="34" charset="-122"/>
              </a:rPr>
              <a:t>(fuzz testing)</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定义</a:t>
            </a:r>
            <a:r>
              <a:rPr lang="zh-CN" altLang="en-US" sz="2800" dirty="0">
                <a:solidFill>
                  <a:srgbClr val="000066"/>
                </a:solidFill>
                <a:latin typeface="Times New Roman" panose="02020603050405020304" pitchFamily="18" charset="0"/>
                <a:ea typeface="微软雅黑" panose="020B0503020204020204" pitchFamily="34" charset="-122"/>
              </a:rPr>
              <a:t>：自动或半自动地生成</a:t>
            </a:r>
            <a:r>
              <a:rPr lang="zh-CN" altLang="en-US" sz="2800" b="1" dirty="0">
                <a:solidFill>
                  <a:srgbClr val="C00000"/>
                </a:solidFill>
                <a:latin typeface="Times New Roman" panose="02020603050405020304" pitchFamily="18" charset="0"/>
                <a:ea typeface="微软雅黑" panose="020B0503020204020204" pitchFamily="34" charset="-122"/>
              </a:rPr>
              <a:t>非预期输入</a:t>
            </a:r>
            <a:r>
              <a:rPr lang="zh-CN" altLang="en-US" sz="2800" dirty="0">
                <a:solidFill>
                  <a:srgbClr val="000066"/>
                </a:solidFill>
                <a:latin typeface="Times New Roman" panose="02020603050405020304" pitchFamily="18" charset="0"/>
                <a:ea typeface="微软雅黑" panose="020B0503020204020204" pitchFamily="34" charset="-122"/>
              </a:rPr>
              <a:t>测试软件系统，通过</a:t>
            </a:r>
            <a:r>
              <a:rPr lang="zh-CN" altLang="en-US" sz="2800" b="1" dirty="0">
                <a:solidFill>
                  <a:srgbClr val="C00000"/>
                </a:solidFill>
                <a:latin typeface="Times New Roman" panose="02020603050405020304" pitchFamily="18" charset="0"/>
                <a:ea typeface="微软雅黑" panose="020B0503020204020204" pitchFamily="34" charset="-122"/>
              </a:rPr>
              <a:t>监视程序异常</a:t>
            </a:r>
            <a:r>
              <a:rPr lang="en-US" altLang="zh-CN" sz="2800" dirty="0">
                <a:solidFill>
                  <a:srgbClr val="000066"/>
                </a:solidFill>
                <a:latin typeface="Times New Roman" panose="02020603050405020304" pitchFamily="18" charset="0"/>
                <a:ea typeface="微软雅黑" panose="020B0503020204020204" pitchFamily="34" charset="-122"/>
              </a:rPr>
              <a:t>(</a:t>
            </a:r>
            <a:r>
              <a:rPr lang="zh-CN" altLang="en-US" sz="2800" dirty="0">
                <a:solidFill>
                  <a:srgbClr val="000066"/>
                </a:solidFill>
                <a:latin typeface="Times New Roman" panose="02020603050405020304" pitchFamily="18" charset="0"/>
                <a:ea typeface="微软雅黑" panose="020B0503020204020204" pitchFamily="34" charset="-122"/>
              </a:rPr>
              <a:t>崩溃或断言失败等</a:t>
            </a:r>
            <a:r>
              <a:rPr lang="en-US" altLang="zh-CN" sz="2800" dirty="0">
                <a:solidFill>
                  <a:srgbClr val="000066"/>
                </a:solidFill>
                <a:latin typeface="Times New Roman" panose="02020603050405020304" pitchFamily="18" charset="0"/>
                <a:ea typeface="微软雅黑" panose="020B0503020204020204" pitchFamily="34" charset="-122"/>
              </a:rPr>
              <a:t>)</a:t>
            </a:r>
            <a:r>
              <a:rPr lang="zh-CN" altLang="en-US" sz="2800" dirty="0">
                <a:solidFill>
                  <a:srgbClr val="000066"/>
                </a:solidFill>
                <a:latin typeface="Times New Roman" panose="02020603050405020304" pitchFamily="18" charset="0"/>
                <a:ea typeface="微软雅黑" panose="020B0503020204020204" pitchFamily="34" charset="-122"/>
              </a:rPr>
              <a:t>发现软件系统缺陷和安全漏洞的软件测试方法</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优势</a:t>
            </a:r>
            <a:r>
              <a:rPr lang="zh-CN" altLang="en-US" sz="2800" dirty="0">
                <a:solidFill>
                  <a:srgbClr val="000066"/>
                </a:solidFill>
                <a:latin typeface="Times New Roman" panose="02020603050405020304" pitchFamily="18" charset="0"/>
                <a:ea typeface="微软雅黑" panose="020B0503020204020204" pitchFamily="34" charset="-122"/>
              </a:rPr>
              <a:t>：模糊测试是</a:t>
            </a:r>
            <a:r>
              <a:rPr lang="zh-CN" altLang="en-US" sz="2800" b="1" dirty="0">
                <a:solidFill>
                  <a:srgbClr val="C00000"/>
                </a:solidFill>
                <a:latin typeface="Times New Roman" panose="02020603050405020304" pitchFamily="18" charset="0"/>
                <a:ea typeface="微软雅黑" panose="020B0503020204020204" pitchFamily="34" charset="-122"/>
              </a:rPr>
              <a:t>不合逻辑</a:t>
            </a:r>
            <a:r>
              <a:rPr lang="zh-CN" altLang="en-US" sz="2800" dirty="0">
                <a:solidFill>
                  <a:srgbClr val="000066"/>
                </a:solidFill>
                <a:latin typeface="Times New Roman" panose="02020603050405020304" pitchFamily="18" charset="0"/>
                <a:ea typeface="微软雅黑" panose="020B0503020204020204" pitchFamily="34" charset="-122"/>
              </a:rPr>
              <a:t>的，产生</a:t>
            </a:r>
            <a:r>
              <a:rPr lang="zh-CN" altLang="en-US" sz="2800" b="1" dirty="0">
                <a:solidFill>
                  <a:srgbClr val="C00000"/>
                </a:solidFill>
                <a:latin typeface="Times New Roman" panose="02020603050405020304" pitchFamily="18" charset="0"/>
                <a:ea typeface="微软雅黑" panose="020B0503020204020204" pitchFamily="34" charset="-122"/>
              </a:rPr>
              <a:t>杂乱数据</a:t>
            </a:r>
            <a:r>
              <a:rPr lang="zh-CN" altLang="en-US" sz="2800" dirty="0">
                <a:solidFill>
                  <a:srgbClr val="000066"/>
                </a:solidFill>
                <a:latin typeface="Times New Roman" panose="02020603050405020304" pitchFamily="18" charset="0"/>
                <a:ea typeface="微软雅黑" panose="020B0503020204020204" pitchFamily="34" charset="-122"/>
              </a:rPr>
              <a:t>攻击程序，更可能发现其他测试方法很难发现的安全漏洞</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核心</a:t>
            </a:r>
            <a:r>
              <a:rPr lang="zh-CN" altLang="en-US" sz="2800" dirty="0">
                <a:solidFill>
                  <a:srgbClr val="000066"/>
                </a:solidFill>
                <a:latin typeface="Times New Roman" panose="02020603050405020304" pitchFamily="18" charset="0"/>
                <a:ea typeface="微软雅黑" panose="020B0503020204020204" pitchFamily="34" charset="-122"/>
              </a:rPr>
              <a:t>：模糊测试的核心在于</a:t>
            </a:r>
            <a:r>
              <a:rPr lang="zh-CN" altLang="en-US" sz="2800" b="1" dirty="0">
                <a:solidFill>
                  <a:srgbClr val="C00000"/>
                </a:solidFill>
                <a:latin typeface="Times New Roman" panose="02020603050405020304" pitchFamily="18" charset="0"/>
                <a:ea typeface="微软雅黑" panose="020B0503020204020204" pitchFamily="34" charset="-122"/>
              </a:rPr>
              <a:t>测试输入生成策略</a:t>
            </a:r>
            <a:r>
              <a:rPr lang="zh-CN" altLang="en-US" sz="2800" dirty="0">
                <a:solidFill>
                  <a:srgbClr val="000066"/>
                </a:solidFill>
                <a:latin typeface="Times New Roman" panose="02020603050405020304" pitchFamily="18" charset="0"/>
                <a:ea typeface="微软雅黑" panose="020B0503020204020204" pitchFamily="34" charset="-122"/>
              </a:rPr>
              <a:t>，即生成能触发程序异常的输入</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典型方法</a:t>
            </a:r>
            <a:r>
              <a:rPr lang="zh-CN" altLang="en-US" sz="2800" dirty="0">
                <a:solidFill>
                  <a:srgbClr val="000066"/>
                </a:solidFill>
                <a:latin typeface="Times New Roman" panose="02020603050405020304" pitchFamily="18" charset="0"/>
                <a:ea typeface="微软雅黑" panose="020B0503020204020204" pitchFamily="34" charset="-122"/>
              </a:rPr>
              <a:t>：基于</a:t>
            </a:r>
            <a:r>
              <a:rPr lang="zh-CN" altLang="en-US" sz="2800" b="1" dirty="0">
                <a:solidFill>
                  <a:srgbClr val="C00000"/>
                </a:solidFill>
                <a:latin typeface="Times New Roman" panose="02020603050405020304" pitchFamily="18" charset="0"/>
                <a:ea typeface="微软雅黑" panose="020B0503020204020204" pitchFamily="34" charset="-122"/>
              </a:rPr>
              <a:t>生成</a:t>
            </a:r>
            <a:r>
              <a:rPr lang="zh-CN" altLang="en-US" sz="2800" dirty="0">
                <a:solidFill>
                  <a:srgbClr val="000066"/>
                </a:solidFill>
                <a:latin typeface="Times New Roman" panose="02020603050405020304" pitchFamily="18" charset="0"/>
                <a:ea typeface="微软雅黑" panose="020B0503020204020204" pitchFamily="34" charset="-122"/>
              </a:rPr>
              <a:t>的模糊测试，基于</a:t>
            </a:r>
            <a:r>
              <a:rPr lang="zh-CN" altLang="en-US" sz="2800" b="1" dirty="0">
                <a:solidFill>
                  <a:srgbClr val="C00000"/>
                </a:solidFill>
                <a:latin typeface="Times New Roman" panose="02020603050405020304" pitchFamily="18" charset="0"/>
                <a:ea typeface="微软雅黑" panose="020B0503020204020204" pitchFamily="34" charset="-122"/>
              </a:rPr>
              <a:t>突变</a:t>
            </a:r>
            <a:r>
              <a:rPr lang="zh-CN" altLang="en-US" sz="2800" dirty="0">
                <a:solidFill>
                  <a:srgbClr val="000066"/>
                </a:solidFill>
                <a:latin typeface="Times New Roman" panose="02020603050405020304" pitchFamily="18" charset="0"/>
                <a:ea typeface="微软雅黑" panose="020B0503020204020204" pitchFamily="34" charset="-122"/>
              </a:rPr>
              <a:t>的模糊测试</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756006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测试输入生成</a:t>
            </a:r>
          </a:p>
        </p:txBody>
      </p:sp>
      <p:sp>
        <p:nvSpPr>
          <p:cNvPr id="3" name="文本框 2">
            <a:extLst>
              <a:ext uri="{FF2B5EF4-FFF2-40B4-BE49-F238E27FC236}">
                <a16:creationId xmlns:a16="http://schemas.microsoft.com/office/drawing/2014/main" id="{A3B4EFA6-6438-4202-A1A6-876CFC324A48}"/>
              </a:ext>
            </a:extLst>
          </p:cNvPr>
          <p:cNvSpPr txBox="1"/>
          <p:nvPr/>
        </p:nvSpPr>
        <p:spPr>
          <a:xfrm>
            <a:off x="85286" y="1000539"/>
            <a:ext cx="12039601"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基于生成的模糊测试</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定义</a:t>
            </a:r>
            <a:r>
              <a:rPr lang="zh-CN" altLang="en-US" sz="2800" dirty="0">
                <a:solidFill>
                  <a:srgbClr val="000066"/>
                </a:solidFill>
                <a:latin typeface="Times New Roman" panose="02020603050405020304" pitchFamily="18" charset="0"/>
                <a:ea typeface="微软雅黑" panose="020B0503020204020204" pitchFamily="34" charset="-122"/>
              </a:rPr>
              <a:t>：基于生成的模糊测试是基于</a:t>
            </a:r>
            <a:r>
              <a:rPr lang="zh-CN" altLang="en-US" sz="2800" b="1" dirty="0">
                <a:solidFill>
                  <a:srgbClr val="C00000"/>
                </a:solidFill>
                <a:latin typeface="Times New Roman" panose="02020603050405020304" pitchFamily="18" charset="0"/>
                <a:ea typeface="微软雅黑" panose="020B0503020204020204" pitchFamily="34" charset="-122"/>
              </a:rPr>
              <a:t>特定的规则</a:t>
            </a:r>
            <a:r>
              <a:rPr lang="zh-CN" altLang="en-US" sz="2800" dirty="0">
                <a:solidFill>
                  <a:srgbClr val="000066"/>
                </a:solidFill>
                <a:latin typeface="Times New Roman" panose="02020603050405020304" pitchFamily="18" charset="0"/>
                <a:ea typeface="微软雅黑" panose="020B0503020204020204" pitchFamily="34" charset="-122"/>
              </a:rPr>
              <a:t>直接生成满足一定</a:t>
            </a:r>
            <a:r>
              <a:rPr lang="zh-CN" altLang="en-US" sz="2800" b="1" dirty="0">
                <a:solidFill>
                  <a:srgbClr val="C00000"/>
                </a:solidFill>
                <a:latin typeface="Times New Roman" panose="02020603050405020304" pitchFamily="18" charset="0"/>
                <a:ea typeface="微软雅黑" panose="020B0503020204020204" pitchFamily="34" charset="-122"/>
              </a:rPr>
              <a:t>约束条件</a:t>
            </a:r>
            <a:r>
              <a:rPr lang="zh-CN" altLang="en-US" sz="2800" dirty="0">
                <a:solidFill>
                  <a:srgbClr val="000066"/>
                </a:solidFill>
                <a:latin typeface="Times New Roman" panose="02020603050405020304" pitchFamily="18" charset="0"/>
                <a:ea typeface="微软雅黑" panose="020B0503020204020204" pitchFamily="34" charset="-122"/>
              </a:rPr>
              <a:t>的测试输入，并在不断迭代的模糊过程中更新测试输入库的模糊测试技术</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优势</a:t>
            </a:r>
            <a:r>
              <a:rPr lang="zh-CN" altLang="en-US" sz="2800" dirty="0">
                <a:solidFill>
                  <a:srgbClr val="000066"/>
                </a:solidFill>
                <a:latin typeface="Times New Roman" panose="02020603050405020304" pitchFamily="18" charset="0"/>
                <a:ea typeface="微软雅黑" panose="020B0503020204020204" pitchFamily="34" charset="-122"/>
              </a:rPr>
              <a:t>：生成的测试输入大多符合被测试程序的要求，可以直接运用到测试执行中，因此</a:t>
            </a:r>
            <a:r>
              <a:rPr lang="zh-CN" altLang="en-US" sz="2800" b="1" dirty="0">
                <a:solidFill>
                  <a:srgbClr val="C00000"/>
                </a:solidFill>
                <a:latin typeface="Times New Roman" panose="02020603050405020304" pitchFamily="18" charset="0"/>
                <a:ea typeface="微软雅黑" panose="020B0503020204020204" pitchFamily="34" charset="-122"/>
              </a:rPr>
              <a:t>测试效率较高</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步骤</a:t>
            </a:r>
            <a:r>
              <a:rPr lang="zh-CN" altLang="en-US" sz="2800" dirty="0">
                <a:solidFill>
                  <a:srgbClr val="000066"/>
                </a:solidFill>
                <a:latin typeface="Times New Roman" panose="02020603050405020304" pitchFamily="18" charset="0"/>
                <a:ea typeface="微软雅黑" panose="020B0503020204020204" pitchFamily="34" charset="-122"/>
              </a:rPr>
              <a:t>：定义或构造输入规则，生成初始种子输入，执行测试和监测输出行为</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089593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基于生成的模糊测试</a:t>
            </a:r>
          </a:p>
        </p:txBody>
      </p:sp>
      <p:sp>
        <p:nvSpPr>
          <p:cNvPr id="3" name="文本框 2">
            <a:extLst>
              <a:ext uri="{FF2B5EF4-FFF2-40B4-BE49-F238E27FC236}">
                <a16:creationId xmlns:a16="http://schemas.microsoft.com/office/drawing/2014/main" id="{A3B4EFA6-6438-4202-A1A6-876CFC324A48}"/>
              </a:ext>
            </a:extLst>
          </p:cNvPr>
          <p:cNvSpPr txBox="1"/>
          <p:nvPr/>
        </p:nvSpPr>
        <p:spPr>
          <a:xfrm>
            <a:off x="85286" y="1101207"/>
            <a:ext cx="12039601" cy="4878836"/>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3200" b="1" dirty="0" err="1">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NeuRI</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测试输入生成</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以</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模型为输入的系统测试方法中，要求</a:t>
            </a:r>
            <a:r>
              <a:rPr lang="zh-CN" altLang="en-US" sz="2800" b="1" dirty="0">
                <a:solidFill>
                  <a:srgbClr val="C00000"/>
                </a:solidFill>
                <a:latin typeface="Times New Roman" panose="02020603050405020304" pitchFamily="18" charset="0"/>
                <a:ea typeface="微软雅黑" panose="020B0503020204020204" pitchFamily="34" charset="-122"/>
              </a:rPr>
              <a:t>模型内部结构</a:t>
            </a:r>
            <a:r>
              <a:rPr lang="zh-CN" altLang="en-US" sz="2800" dirty="0">
                <a:solidFill>
                  <a:srgbClr val="000066"/>
                </a:solidFill>
                <a:latin typeface="Times New Roman" panose="02020603050405020304" pitchFamily="18" charset="0"/>
                <a:ea typeface="微软雅黑" panose="020B0503020204020204" pitchFamily="34" charset="-122"/>
              </a:rPr>
              <a:t>满足一定的</a:t>
            </a:r>
            <a:r>
              <a:rPr lang="zh-CN" altLang="en-US" sz="2800" b="1" dirty="0">
                <a:solidFill>
                  <a:srgbClr val="C00000"/>
                </a:solidFill>
                <a:latin typeface="Times New Roman" panose="02020603050405020304" pitchFamily="18" charset="0"/>
                <a:ea typeface="微软雅黑" panose="020B0503020204020204" pitchFamily="34" charset="-122"/>
              </a:rPr>
              <a:t>约束条件</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err="1">
                <a:solidFill>
                  <a:srgbClr val="000066"/>
                </a:solidFill>
                <a:latin typeface="Times New Roman" panose="02020603050405020304" pitchFamily="18" charset="0"/>
                <a:ea typeface="微软雅黑" panose="020B0503020204020204" pitchFamily="34" charset="-122"/>
              </a:rPr>
              <a:t>NeuRI</a:t>
            </a:r>
            <a:r>
              <a:rPr lang="zh-CN" altLang="en-US" sz="2800" dirty="0">
                <a:solidFill>
                  <a:srgbClr val="000066"/>
                </a:solidFill>
                <a:latin typeface="Times New Roman" panose="02020603050405020304" pitchFamily="18" charset="0"/>
                <a:ea typeface="微软雅黑" panose="020B0503020204020204" pitchFamily="34" charset="-122"/>
              </a:rPr>
              <a:t>利用归纳程序综合的方法推理出可以构造有效模型的规则，在这组规则下完成模型的生成</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测试输入需要满足的约束主要包括</a:t>
            </a:r>
            <a:r>
              <a:rPr lang="zh-CN" altLang="en-US" sz="2800" b="1" i="1" dirty="0">
                <a:solidFill>
                  <a:srgbClr val="000066"/>
                </a:solidFill>
                <a:latin typeface="Times New Roman" panose="02020603050405020304" pitchFamily="18" charset="0"/>
                <a:ea typeface="微软雅黑" panose="020B0503020204020204" pitchFamily="34" charset="-122"/>
              </a:rPr>
              <a:t>张量维度</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i="1" dirty="0">
                <a:solidFill>
                  <a:srgbClr val="000066"/>
                </a:solidFill>
                <a:latin typeface="Times New Roman" panose="02020603050405020304" pitchFamily="18" charset="0"/>
                <a:ea typeface="微软雅黑" panose="020B0503020204020204" pitchFamily="34" charset="-122"/>
              </a:rPr>
              <a:t>张量形状</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i="1" dirty="0">
                <a:solidFill>
                  <a:srgbClr val="000066"/>
                </a:solidFill>
                <a:latin typeface="Times New Roman" panose="02020603050405020304" pitchFamily="18" charset="0"/>
                <a:ea typeface="微软雅黑" panose="020B0503020204020204" pitchFamily="34" charset="-122"/>
              </a:rPr>
              <a:t>张量类型</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i="1" dirty="0">
                <a:solidFill>
                  <a:srgbClr val="000066"/>
                </a:solidFill>
                <a:latin typeface="Times New Roman" panose="02020603050405020304" pitchFamily="18" charset="0"/>
                <a:ea typeface="微软雅黑" panose="020B0503020204020204" pitchFamily="34" charset="-122"/>
              </a:rPr>
              <a:t>参数类型</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i="1" dirty="0">
                <a:solidFill>
                  <a:srgbClr val="000066"/>
                </a:solidFill>
                <a:latin typeface="Times New Roman" panose="02020603050405020304" pitchFamily="18" charset="0"/>
                <a:ea typeface="微软雅黑" panose="020B0503020204020204" pitchFamily="34" charset="-122"/>
              </a:rPr>
              <a:t>参数数值</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i="1" dirty="0">
                <a:solidFill>
                  <a:srgbClr val="000066"/>
                </a:solidFill>
                <a:latin typeface="Times New Roman" panose="02020603050405020304" pitchFamily="18" charset="0"/>
                <a:ea typeface="微软雅黑" panose="020B0503020204020204" pitchFamily="34" charset="-122"/>
              </a:rPr>
              <a:t>参数依赖关系</a:t>
            </a:r>
            <a:r>
              <a:rPr lang="zh-CN" altLang="en-US" sz="2800" dirty="0">
                <a:solidFill>
                  <a:srgbClr val="000066"/>
                </a:solidFill>
                <a:latin typeface="Times New Roman" panose="02020603050405020304" pitchFamily="18" charset="0"/>
                <a:ea typeface="微软雅黑" panose="020B0503020204020204" pitchFamily="34" charset="-122"/>
              </a:rPr>
              <a:t>等</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62029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基于生成的模糊测试</a:t>
            </a:r>
          </a:p>
        </p:txBody>
      </p:sp>
      <p:sp>
        <p:nvSpPr>
          <p:cNvPr id="3" name="文本框 2">
            <a:extLst>
              <a:ext uri="{FF2B5EF4-FFF2-40B4-BE49-F238E27FC236}">
                <a16:creationId xmlns:a16="http://schemas.microsoft.com/office/drawing/2014/main" id="{A3B4EFA6-6438-4202-A1A6-876CFC324A48}"/>
              </a:ext>
            </a:extLst>
          </p:cNvPr>
          <p:cNvSpPr txBox="1"/>
          <p:nvPr/>
        </p:nvSpPr>
        <p:spPr>
          <a:xfrm>
            <a:off x="379601" y="1013408"/>
            <a:ext cx="11432798" cy="423250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3200" b="1" dirty="0" err="1">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DocTer</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测试输入生成</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err="1">
                <a:solidFill>
                  <a:srgbClr val="000066"/>
                </a:solidFill>
                <a:latin typeface="Times New Roman" panose="02020603050405020304" pitchFamily="18" charset="0"/>
                <a:ea typeface="微软雅黑" panose="020B0503020204020204" pitchFamily="34" charset="-122"/>
              </a:rPr>
              <a:t>DocTer</a:t>
            </a:r>
            <a:r>
              <a:rPr lang="zh-CN" altLang="en-US" sz="2800" dirty="0">
                <a:solidFill>
                  <a:srgbClr val="000066"/>
                </a:solidFill>
                <a:latin typeface="Times New Roman" panose="02020603050405020304" pitchFamily="18" charset="0"/>
                <a:ea typeface="微软雅黑" panose="020B0503020204020204" pitchFamily="34" charset="-122"/>
              </a:rPr>
              <a:t>可以生成</a:t>
            </a:r>
            <a:r>
              <a:rPr lang="zh-CN" altLang="en-US" sz="2800" b="1" dirty="0">
                <a:solidFill>
                  <a:srgbClr val="C00000"/>
                </a:solidFill>
                <a:latin typeface="Times New Roman" panose="02020603050405020304" pitchFamily="18" charset="0"/>
                <a:ea typeface="微软雅黑" panose="020B0503020204020204" pitchFamily="34" charset="-122"/>
              </a:rPr>
              <a:t>有效参数输入</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边界值参数输入</a:t>
            </a:r>
            <a:r>
              <a:rPr lang="zh-CN" altLang="en-US" sz="2800" dirty="0">
                <a:solidFill>
                  <a:srgbClr val="000066"/>
                </a:solidFill>
                <a:latin typeface="Times New Roman" panose="02020603050405020304" pitchFamily="18" charset="0"/>
                <a:ea typeface="微软雅黑" panose="020B0503020204020204" pitchFamily="34" charset="-122"/>
              </a:rPr>
              <a:t>，完成对</a:t>
            </a:r>
            <a:r>
              <a:rPr lang="en-US" altLang="zh-CN" sz="2800" dirty="0">
                <a:solidFill>
                  <a:srgbClr val="000066"/>
                </a:solidFill>
                <a:latin typeface="Times New Roman" panose="02020603050405020304" pitchFamily="18" charset="0"/>
                <a:ea typeface="微软雅黑" panose="020B0503020204020204" pitchFamily="34" charset="-122"/>
              </a:rPr>
              <a:t>API </a:t>
            </a:r>
            <a:r>
              <a:rPr lang="zh-CN" altLang="en-US" sz="2800" dirty="0">
                <a:solidFill>
                  <a:srgbClr val="000066"/>
                </a:solidFill>
                <a:latin typeface="Times New Roman" panose="02020603050405020304" pitchFamily="18" charset="0"/>
                <a:ea typeface="微软雅黑" panose="020B0503020204020204" pitchFamily="34" charset="-122"/>
              </a:rPr>
              <a:t>的缺陷检测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err="1">
                <a:solidFill>
                  <a:srgbClr val="000066"/>
                </a:solidFill>
                <a:latin typeface="Times New Roman" panose="02020603050405020304" pitchFamily="18" charset="0"/>
                <a:ea typeface="微软雅黑" panose="020B0503020204020204" pitchFamily="34" charset="-122"/>
              </a:rPr>
              <a:t>DocTer</a:t>
            </a:r>
            <a:r>
              <a:rPr lang="zh-CN" altLang="en-US" sz="2800" dirty="0">
                <a:solidFill>
                  <a:srgbClr val="000066"/>
                </a:solidFill>
                <a:latin typeface="Times New Roman" panose="02020603050405020304" pitchFamily="18" charset="0"/>
                <a:ea typeface="微软雅黑" panose="020B0503020204020204" pitchFamily="34" charset="-122"/>
              </a:rPr>
              <a:t>利用自然语言处理的方法，对官方文档中关于</a:t>
            </a:r>
            <a:r>
              <a:rPr lang="en-US" altLang="zh-CN" sz="2800" dirty="0">
                <a:solidFill>
                  <a:srgbClr val="000066"/>
                </a:solidFill>
                <a:latin typeface="Times New Roman" panose="02020603050405020304" pitchFamily="18" charset="0"/>
                <a:ea typeface="微软雅黑" panose="020B0503020204020204" pitchFamily="34" charset="-122"/>
              </a:rPr>
              <a:t>API </a:t>
            </a:r>
            <a:r>
              <a:rPr lang="zh-CN" altLang="en-US" sz="2800" dirty="0">
                <a:solidFill>
                  <a:srgbClr val="000066"/>
                </a:solidFill>
                <a:latin typeface="Times New Roman" panose="02020603050405020304" pitchFamily="18" charset="0"/>
                <a:ea typeface="微软雅黑" panose="020B0503020204020204" pitchFamily="34" charset="-122"/>
              </a:rPr>
              <a:t>参数约束的自然语言描述进行依存关系分析，生成一组语法规则，从而提取出具体的</a:t>
            </a:r>
            <a:r>
              <a:rPr lang="en-US" altLang="zh-CN" sz="2800" b="1" dirty="0">
                <a:solidFill>
                  <a:srgbClr val="C00000"/>
                </a:solidFill>
                <a:latin typeface="Times New Roman" panose="02020603050405020304" pitchFamily="18" charset="0"/>
                <a:ea typeface="微软雅黑" panose="020B0503020204020204" pitchFamily="34" charset="-122"/>
              </a:rPr>
              <a:t>API </a:t>
            </a:r>
            <a:r>
              <a:rPr lang="zh-CN" altLang="en-US" sz="2800" b="1" dirty="0">
                <a:solidFill>
                  <a:srgbClr val="C00000"/>
                </a:solidFill>
                <a:latin typeface="Times New Roman" panose="02020603050405020304" pitchFamily="18" charset="0"/>
                <a:ea typeface="微软雅黑" panose="020B0503020204020204" pitchFamily="34" charset="-122"/>
              </a:rPr>
              <a:t>参数约束</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8038A1C2-9994-4A82-BFD6-988B36134571}"/>
              </a:ext>
            </a:extLst>
          </p:cNvPr>
          <p:cNvPicPr>
            <a:picLocks noChangeAspect="1"/>
          </p:cNvPicPr>
          <p:nvPr/>
        </p:nvPicPr>
        <p:blipFill>
          <a:blip r:embed="rId3"/>
          <a:stretch>
            <a:fillRect/>
          </a:stretch>
        </p:blipFill>
        <p:spPr>
          <a:xfrm>
            <a:off x="5774345" y="4876442"/>
            <a:ext cx="5937386" cy="1677698"/>
          </a:xfrm>
          <a:prstGeom prst="rect">
            <a:avLst/>
          </a:prstGeom>
        </p:spPr>
      </p:pic>
    </p:spTree>
    <p:extLst>
      <p:ext uri="{BB962C8B-B14F-4D97-AF65-F5344CB8AC3E}">
        <p14:creationId xmlns:p14="http://schemas.microsoft.com/office/powerpoint/2010/main" val="2482482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测试输入生成</a:t>
            </a:r>
          </a:p>
        </p:txBody>
      </p:sp>
      <p:sp>
        <p:nvSpPr>
          <p:cNvPr id="3" name="文本框 2">
            <a:extLst>
              <a:ext uri="{FF2B5EF4-FFF2-40B4-BE49-F238E27FC236}">
                <a16:creationId xmlns:a16="http://schemas.microsoft.com/office/drawing/2014/main" id="{A3B4EFA6-6438-4202-A1A6-876CFC324A48}"/>
              </a:ext>
            </a:extLst>
          </p:cNvPr>
          <p:cNvSpPr txBox="1"/>
          <p:nvPr/>
        </p:nvSpPr>
        <p:spPr>
          <a:xfrm>
            <a:off x="85286" y="1000539"/>
            <a:ext cx="12039601"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基于突变的模糊测试</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原理</a:t>
            </a:r>
            <a:r>
              <a:rPr lang="zh-CN" altLang="en-US" sz="2800" dirty="0">
                <a:solidFill>
                  <a:srgbClr val="000066"/>
                </a:solidFill>
                <a:latin typeface="Times New Roman" panose="02020603050405020304" pitchFamily="18" charset="0"/>
                <a:ea typeface="微软雅黑" panose="020B0503020204020204" pitchFamily="34" charset="-122"/>
              </a:rPr>
              <a:t>：基于突变的模糊测试对</a:t>
            </a:r>
            <a:r>
              <a:rPr lang="zh-CN" altLang="en-US" sz="2800" b="1" dirty="0">
                <a:solidFill>
                  <a:srgbClr val="C00000"/>
                </a:solidFill>
                <a:latin typeface="Times New Roman" panose="02020603050405020304" pitchFamily="18" charset="0"/>
                <a:ea typeface="微软雅黑" panose="020B0503020204020204" pitchFamily="34" charset="-122"/>
              </a:rPr>
              <a:t>已有的</a:t>
            </a:r>
            <a:r>
              <a:rPr lang="zh-CN" altLang="en-US" sz="2800" b="1" u="sng" dirty="0">
                <a:solidFill>
                  <a:srgbClr val="C00000"/>
                </a:solidFill>
                <a:latin typeface="Times New Roman" panose="02020603050405020304" pitchFamily="18" charset="0"/>
                <a:ea typeface="微软雅黑" panose="020B0503020204020204" pitchFamily="34" charset="-122"/>
              </a:rPr>
              <a:t>种子输入</a:t>
            </a:r>
            <a:r>
              <a:rPr lang="zh-CN" altLang="en-US" sz="2800" b="1" dirty="0">
                <a:solidFill>
                  <a:srgbClr val="C00000"/>
                </a:solidFill>
                <a:latin typeface="Times New Roman" panose="02020603050405020304" pitchFamily="18" charset="0"/>
                <a:ea typeface="微软雅黑" panose="020B0503020204020204" pitchFamily="34" charset="-122"/>
              </a:rPr>
              <a:t>实施突变</a:t>
            </a:r>
            <a:r>
              <a:rPr lang="zh-CN" altLang="en-US" sz="2800" dirty="0">
                <a:solidFill>
                  <a:srgbClr val="000066"/>
                </a:solidFill>
                <a:latin typeface="Times New Roman" panose="02020603050405020304" pitchFamily="18" charset="0"/>
                <a:ea typeface="微软雅黑" panose="020B0503020204020204" pitchFamily="34" charset="-122"/>
              </a:rPr>
              <a:t>，生成</a:t>
            </a:r>
            <a:r>
              <a:rPr lang="zh-CN" altLang="en-US" sz="2800" b="1" dirty="0">
                <a:solidFill>
                  <a:srgbClr val="C00000"/>
                </a:solidFill>
                <a:latin typeface="Times New Roman" panose="02020603050405020304" pitchFamily="18" charset="0"/>
                <a:ea typeface="微软雅黑" panose="020B0503020204020204" pitchFamily="34" charset="-122"/>
              </a:rPr>
              <a:t>数量</a:t>
            </a:r>
            <a:r>
              <a:rPr lang="zh-CN" altLang="en-US" sz="2800" dirty="0">
                <a:solidFill>
                  <a:srgbClr val="000066"/>
                </a:solidFill>
                <a:latin typeface="Times New Roman" panose="02020603050405020304" pitchFamily="18" charset="0"/>
                <a:ea typeface="微软雅黑" panose="020B0503020204020204" pitchFamily="34" charset="-122"/>
              </a:rPr>
              <a:t>更多、</a:t>
            </a:r>
            <a:r>
              <a:rPr lang="zh-CN" altLang="en-US" sz="2800" b="1" dirty="0">
                <a:solidFill>
                  <a:srgbClr val="C00000"/>
                </a:solidFill>
                <a:latin typeface="Times New Roman" panose="02020603050405020304" pitchFamily="18" charset="0"/>
                <a:ea typeface="微软雅黑" panose="020B0503020204020204" pitchFamily="34" charset="-122"/>
              </a:rPr>
              <a:t>分布</a:t>
            </a:r>
            <a:r>
              <a:rPr lang="zh-CN" altLang="en-US" sz="2800" dirty="0">
                <a:solidFill>
                  <a:srgbClr val="000066"/>
                </a:solidFill>
                <a:latin typeface="Times New Roman" panose="02020603050405020304" pitchFamily="18" charset="0"/>
                <a:ea typeface="微软雅黑" panose="020B0503020204020204" pitchFamily="34" charset="-122"/>
              </a:rPr>
              <a:t>更加全面的测试输入</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优势</a:t>
            </a:r>
            <a:r>
              <a:rPr lang="zh-CN" altLang="en-US" sz="2800" dirty="0">
                <a:solidFill>
                  <a:srgbClr val="000066"/>
                </a:solidFill>
                <a:latin typeface="Times New Roman" panose="02020603050405020304" pitchFamily="18" charset="0"/>
                <a:ea typeface="微软雅黑" panose="020B0503020204020204" pitchFamily="34" charset="-122"/>
              </a:rPr>
              <a:t>：不需要</a:t>
            </a:r>
            <a:r>
              <a:rPr lang="zh-CN" altLang="en-US" sz="2800" b="1" dirty="0">
                <a:solidFill>
                  <a:srgbClr val="C00000"/>
                </a:solidFill>
                <a:latin typeface="Times New Roman" panose="02020603050405020304" pitchFamily="18" charset="0"/>
                <a:ea typeface="微软雅黑" panose="020B0503020204020204" pitchFamily="34" charset="-122"/>
              </a:rPr>
              <a:t>预定义</a:t>
            </a:r>
            <a:r>
              <a:rPr lang="zh-CN" altLang="en-US" sz="2800" dirty="0">
                <a:solidFill>
                  <a:srgbClr val="000066"/>
                </a:solidFill>
                <a:latin typeface="Times New Roman" panose="02020603050405020304" pitchFamily="18" charset="0"/>
                <a:ea typeface="微软雅黑" panose="020B0503020204020204" pitchFamily="34" charset="-122"/>
              </a:rPr>
              <a:t>复杂的输入约束条件，而是在已知有效输入的基础上生成更接近实际情况的输入，相比于基于生成的模糊测试</a:t>
            </a:r>
            <a:r>
              <a:rPr lang="zh-CN" altLang="en-US" sz="2800" b="1" dirty="0">
                <a:solidFill>
                  <a:srgbClr val="C00000"/>
                </a:solidFill>
                <a:latin typeface="Times New Roman" panose="02020603050405020304" pitchFamily="18" charset="0"/>
                <a:ea typeface="微软雅黑" panose="020B0503020204020204" pitchFamily="34" charset="-122"/>
              </a:rPr>
              <a:t>更易实现</a:t>
            </a:r>
            <a:r>
              <a:rPr lang="zh-CN" altLang="en-US" sz="2800" dirty="0">
                <a:solidFill>
                  <a:srgbClr val="000066"/>
                </a:solidFill>
                <a:latin typeface="Times New Roman" panose="02020603050405020304" pitchFamily="18" charset="0"/>
                <a:ea typeface="微软雅黑" panose="020B0503020204020204" pitchFamily="34" charset="-122"/>
              </a:rPr>
              <a:t>，可以</a:t>
            </a:r>
            <a:r>
              <a:rPr lang="zh-CN" altLang="en-US" sz="2800" b="1" dirty="0">
                <a:solidFill>
                  <a:srgbClr val="C00000"/>
                </a:solidFill>
                <a:latin typeface="Times New Roman" panose="02020603050405020304" pitchFamily="18" charset="0"/>
                <a:ea typeface="微软雅黑" panose="020B0503020204020204" pitchFamily="34" charset="-122"/>
              </a:rPr>
              <a:t>降低</a:t>
            </a:r>
            <a:r>
              <a:rPr lang="zh-CN" altLang="en-US" sz="2800" dirty="0">
                <a:solidFill>
                  <a:srgbClr val="000066"/>
                </a:solidFill>
                <a:latin typeface="Times New Roman" panose="02020603050405020304" pitchFamily="18" charset="0"/>
                <a:ea typeface="微软雅黑" panose="020B0503020204020204" pitchFamily="34" charset="-122"/>
              </a:rPr>
              <a:t>测试策略设计和实施的难度</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步骤</a:t>
            </a:r>
            <a:r>
              <a:rPr lang="zh-CN" altLang="en-US" sz="2800" dirty="0">
                <a:solidFill>
                  <a:srgbClr val="000066"/>
                </a:solidFill>
                <a:latin typeface="Times New Roman" panose="02020603050405020304" pitchFamily="18" charset="0"/>
                <a:ea typeface="微软雅黑" panose="020B0503020204020204" pitchFamily="34" charset="-122"/>
              </a:rPr>
              <a:t>：选择种子输入，</a:t>
            </a:r>
            <a:r>
              <a:rPr lang="zh-CN" altLang="en-US" sz="2800" b="1" u="sng" dirty="0">
                <a:solidFill>
                  <a:srgbClr val="C00000"/>
                </a:solidFill>
                <a:latin typeface="Times New Roman" panose="02020603050405020304" pitchFamily="18" charset="0"/>
                <a:ea typeface="微软雅黑" panose="020B0503020204020204" pitchFamily="34" charset="-122"/>
              </a:rPr>
              <a:t>设计并实施突变规则</a:t>
            </a:r>
            <a:r>
              <a:rPr lang="zh-CN" altLang="en-US" sz="2800" dirty="0">
                <a:solidFill>
                  <a:srgbClr val="000066"/>
                </a:solidFill>
                <a:latin typeface="Times New Roman" panose="02020603050405020304" pitchFamily="18" charset="0"/>
                <a:ea typeface="微软雅黑" panose="020B0503020204020204" pitchFamily="34" charset="-122"/>
              </a:rPr>
              <a:t>，执行测试，优化更新种子输入库和突变规则，监测输出行为</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695042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基于突变的模糊测试</a:t>
            </a:r>
          </a:p>
        </p:txBody>
      </p:sp>
      <p:sp>
        <p:nvSpPr>
          <p:cNvPr id="3" name="文本框 2">
            <a:extLst>
              <a:ext uri="{FF2B5EF4-FFF2-40B4-BE49-F238E27FC236}">
                <a16:creationId xmlns:a16="http://schemas.microsoft.com/office/drawing/2014/main" id="{A3B4EFA6-6438-4202-A1A6-876CFC324A48}"/>
              </a:ext>
            </a:extLst>
          </p:cNvPr>
          <p:cNvSpPr txBox="1"/>
          <p:nvPr/>
        </p:nvSpPr>
        <p:spPr>
          <a:xfrm>
            <a:off x="76199" y="1176708"/>
            <a:ext cx="12039601" cy="423250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LEMON</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测试输入生成</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以</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模型为输入的系统测试中，为获得多样化的模型，以</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模型结构中的</a:t>
            </a:r>
            <a:r>
              <a:rPr lang="zh-CN" altLang="en-US" sz="2800" b="1" dirty="0">
                <a:solidFill>
                  <a:srgbClr val="C00000"/>
                </a:solidFill>
                <a:latin typeface="Times New Roman" panose="02020603050405020304" pitchFamily="18" charset="0"/>
                <a:ea typeface="微软雅黑" panose="020B0503020204020204" pitchFamily="34" charset="-122"/>
              </a:rPr>
              <a:t>层</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连接权重</a:t>
            </a:r>
            <a:r>
              <a:rPr lang="zh-CN" altLang="en-US" sz="2800" dirty="0">
                <a:solidFill>
                  <a:srgbClr val="000066"/>
                </a:solidFill>
                <a:latin typeface="Times New Roman" panose="02020603050405020304" pitchFamily="18" charset="0"/>
                <a:ea typeface="微软雅黑" panose="020B0503020204020204" pitchFamily="34" charset="-122"/>
              </a:rPr>
              <a:t>为突变规则的实施对象</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LEMON</a:t>
            </a:r>
            <a:r>
              <a:rPr lang="zh-CN" altLang="en-US" sz="2800" dirty="0">
                <a:solidFill>
                  <a:srgbClr val="000066"/>
                </a:solidFill>
                <a:latin typeface="Times New Roman" panose="02020603050405020304" pitchFamily="18" charset="0"/>
                <a:ea typeface="微软雅黑" panose="020B0503020204020204" pitchFamily="34" charset="-122"/>
              </a:rPr>
              <a:t>共设计</a:t>
            </a:r>
            <a:r>
              <a:rPr lang="en-US" altLang="zh-CN" sz="2800" dirty="0">
                <a:solidFill>
                  <a:srgbClr val="000066"/>
                </a:solidFill>
                <a:latin typeface="Times New Roman" panose="02020603050405020304" pitchFamily="18" charset="0"/>
                <a:ea typeface="微软雅黑" panose="020B0503020204020204" pitchFamily="34" charset="-122"/>
              </a:rPr>
              <a:t>7</a:t>
            </a:r>
            <a:r>
              <a:rPr lang="zh-CN" altLang="en-US" sz="2800" dirty="0">
                <a:solidFill>
                  <a:srgbClr val="000066"/>
                </a:solidFill>
                <a:latin typeface="Times New Roman" panose="02020603050405020304" pitchFamily="18" charset="0"/>
                <a:ea typeface="微软雅黑" panose="020B0503020204020204" pitchFamily="34" charset="-122"/>
              </a:rPr>
              <a:t>种</a:t>
            </a:r>
            <a:r>
              <a:rPr lang="zh-CN" altLang="en-US" sz="2800" b="1" u="sng" dirty="0">
                <a:solidFill>
                  <a:srgbClr val="000066"/>
                </a:solidFill>
                <a:latin typeface="Times New Roman" panose="02020603050405020304" pitchFamily="18" charset="0"/>
                <a:ea typeface="微软雅黑" panose="020B0503020204020204" pitchFamily="34" charset="-122"/>
              </a:rPr>
              <a:t>层间的突变规则</a:t>
            </a:r>
            <a:r>
              <a:rPr lang="zh-CN" altLang="en-US" sz="2800" dirty="0">
                <a:solidFill>
                  <a:srgbClr val="000066"/>
                </a:solidFill>
                <a:latin typeface="Times New Roman" panose="02020603050405020304" pitchFamily="18" charset="0"/>
                <a:ea typeface="微软雅黑" panose="020B0503020204020204" pitchFamily="34" charset="-122"/>
              </a:rPr>
              <a:t>和</a:t>
            </a:r>
            <a:r>
              <a:rPr lang="en-US" altLang="zh-CN" sz="2800" dirty="0">
                <a:solidFill>
                  <a:srgbClr val="000066"/>
                </a:solidFill>
                <a:latin typeface="Times New Roman" panose="02020603050405020304" pitchFamily="18" charset="0"/>
                <a:ea typeface="微软雅黑" panose="020B0503020204020204" pitchFamily="34" charset="-122"/>
              </a:rPr>
              <a:t>5</a:t>
            </a:r>
            <a:r>
              <a:rPr lang="zh-CN" altLang="en-US" sz="2800" dirty="0">
                <a:solidFill>
                  <a:srgbClr val="000066"/>
                </a:solidFill>
                <a:latin typeface="Times New Roman" panose="02020603050405020304" pitchFamily="18" charset="0"/>
                <a:ea typeface="微软雅黑" panose="020B0503020204020204" pitchFamily="34" charset="-122"/>
              </a:rPr>
              <a:t>种</a:t>
            </a:r>
            <a:r>
              <a:rPr lang="zh-CN" altLang="en-US" sz="2800" b="1" u="sng" dirty="0">
                <a:solidFill>
                  <a:srgbClr val="000066"/>
                </a:solidFill>
                <a:latin typeface="Times New Roman" panose="02020603050405020304" pitchFamily="18" charset="0"/>
                <a:ea typeface="微软雅黑" panose="020B0503020204020204" pitchFamily="34" charset="-122"/>
              </a:rPr>
              <a:t>层内突变规则</a:t>
            </a:r>
            <a:endParaRPr lang="en-US" altLang="zh-CN" sz="2800" b="1" u="sng"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示例</a:t>
            </a:r>
            <a:r>
              <a:rPr lang="en-US" altLang="zh-CN" sz="2800" dirty="0">
                <a:solidFill>
                  <a:srgbClr val="000066"/>
                </a:solidFill>
                <a:latin typeface="Times New Roman" panose="02020603050405020304" pitchFamily="18" charset="0"/>
                <a:ea typeface="微软雅黑" panose="020B0503020204020204" pitchFamily="34" charset="-122"/>
              </a:rPr>
              <a:t>1</a:t>
            </a:r>
            <a:r>
              <a:rPr lang="zh-CN" altLang="en-US" sz="2800" dirty="0">
                <a:solidFill>
                  <a:srgbClr val="000066"/>
                </a:solidFill>
                <a:latin typeface="Times New Roman" panose="02020603050405020304" pitchFamily="18" charset="0"/>
                <a:ea typeface="微软雅黑" panose="020B0503020204020204" pitchFamily="34" charset="-122"/>
              </a:rPr>
              <a:t>：移除</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模型中的某一层</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示例</a:t>
            </a:r>
            <a:r>
              <a:rPr lang="en-US" altLang="zh-CN" sz="2800" dirty="0">
                <a:solidFill>
                  <a:srgbClr val="000066"/>
                </a:solidFill>
                <a:latin typeface="Times New Roman" panose="02020603050405020304" pitchFamily="18" charset="0"/>
                <a:ea typeface="微软雅黑" panose="020B0503020204020204" pitchFamily="34" charset="-122"/>
              </a:rPr>
              <a:t>2</a:t>
            </a:r>
            <a:r>
              <a:rPr lang="zh-CN" altLang="en-US" sz="2800" dirty="0">
                <a:solidFill>
                  <a:srgbClr val="000066"/>
                </a:solidFill>
                <a:latin typeface="Times New Roman" panose="02020603050405020304" pitchFamily="18" charset="0"/>
                <a:ea typeface="微软雅黑" panose="020B0503020204020204" pitchFamily="34" charset="-122"/>
              </a:rPr>
              <a:t>：对相邻层之间的权重添加噪声、实施高斯模糊突变等</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22776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417579"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深度学习框架发展历程</a:t>
            </a:r>
          </a:p>
        </p:txBody>
      </p:sp>
      <p:sp>
        <p:nvSpPr>
          <p:cNvPr id="3" name="文本框 2">
            <a:extLst>
              <a:ext uri="{FF2B5EF4-FFF2-40B4-BE49-F238E27FC236}">
                <a16:creationId xmlns:a16="http://schemas.microsoft.com/office/drawing/2014/main" id="{A3B4EFA6-6438-4202-A1A6-876CFC324A48}"/>
              </a:ext>
            </a:extLst>
          </p:cNvPr>
          <p:cNvSpPr txBox="1"/>
          <p:nvPr/>
        </p:nvSpPr>
        <p:spPr>
          <a:xfrm>
            <a:off x="247475" y="1160120"/>
            <a:ext cx="11697050" cy="1308628"/>
          </a:xfrm>
          <a:prstGeom prst="rect">
            <a:avLst/>
          </a:prstGeom>
          <a:noFill/>
        </p:spPr>
        <p:txBody>
          <a:bodyPr wrap="square" rtlCol="0">
            <a:spAutoFit/>
          </a:bodyPr>
          <a:lstStyle/>
          <a:p>
            <a:pPr marL="0" lvl="1">
              <a:lnSpc>
                <a:spcPct val="150000"/>
              </a:lnSpc>
            </a:pPr>
            <a:r>
              <a:rPr lang="zh-CN" altLang="en-US" sz="2800" dirty="0">
                <a:solidFill>
                  <a:srgbClr val="000066"/>
                </a:solidFill>
                <a:latin typeface="Times New Roman" panose="02020603050405020304" pitchFamily="18" charset="0"/>
                <a:ea typeface="微软雅黑" panose="020B0503020204020204" pitchFamily="34" charset="-122"/>
              </a:rPr>
              <a:t>        </a:t>
            </a:r>
            <a:r>
              <a:rPr lang="zh-CN" altLang="en-US" sz="2800" b="1" dirty="0">
                <a:solidFill>
                  <a:srgbClr val="C00000"/>
                </a:solidFill>
                <a:latin typeface="Times New Roman" panose="02020603050405020304" pitchFamily="18" charset="0"/>
                <a:ea typeface="微软雅黑" panose="020B0503020204020204" pitchFamily="34" charset="-122"/>
              </a:rPr>
              <a:t>深度学习框架和深度学习算法之间相互依赖</a:t>
            </a:r>
            <a:r>
              <a:rPr lang="zh-CN" altLang="en-US" sz="2800" dirty="0">
                <a:solidFill>
                  <a:srgbClr val="000066"/>
                </a:solidFill>
                <a:latin typeface="Times New Roman" panose="02020603050405020304" pitchFamily="18" charset="0"/>
                <a:ea typeface="微软雅黑" panose="020B0503020204020204" pitchFamily="34" charset="-122"/>
              </a:rPr>
              <a:t>的良性循环推动了深度学习框架和工具的快速发展</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8F4E65EB-CC18-44BC-8E65-3238A0CB004A}"/>
              </a:ext>
            </a:extLst>
          </p:cNvPr>
          <p:cNvPicPr>
            <a:picLocks noChangeAspect="1"/>
          </p:cNvPicPr>
          <p:nvPr/>
        </p:nvPicPr>
        <p:blipFill>
          <a:blip r:embed="rId3"/>
          <a:stretch>
            <a:fillRect/>
          </a:stretch>
        </p:blipFill>
        <p:spPr>
          <a:xfrm>
            <a:off x="1964197" y="2623282"/>
            <a:ext cx="8263605" cy="3743961"/>
          </a:xfrm>
          <a:prstGeom prst="rect">
            <a:avLst/>
          </a:prstGeom>
        </p:spPr>
      </p:pic>
    </p:spTree>
    <p:extLst>
      <p:ext uri="{BB962C8B-B14F-4D97-AF65-F5344CB8AC3E}">
        <p14:creationId xmlns:p14="http://schemas.microsoft.com/office/powerpoint/2010/main" val="3455684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基于突变的模糊测试</a:t>
            </a:r>
          </a:p>
        </p:txBody>
      </p:sp>
      <p:sp>
        <p:nvSpPr>
          <p:cNvPr id="3" name="文本框 2">
            <a:extLst>
              <a:ext uri="{FF2B5EF4-FFF2-40B4-BE49-F238E27FC236}">
                <a16:creationId xmlns:a16="http://schemas.microsoft.com/office/drawing/2014/main" id="{A3B4EFA6-6438-4202-A1A6-876CFC324A48}"/>
              </a:ext>
            </a:extLst>
          </p:cNvPr>
          <p:cNvSpPr txBox="1"/>
          <p:nvPr/>
        </p:nvSpPr>
        <p:spPr>
          <a:xfrm>
            <a:off x="76199" y="748869"/>
            <a:ext cx="12039601" cy="423250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3200" b="1" dirty="0" err="1">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FreeFuzz</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测试输入生成</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以特定参数为输入的组件测试，主要对</a:t>
            </a:r>
            <a:r>
              <a:rPr lang="en-US" altLang="zh-CN" sz="2800" b="1" dirty="0">
                <a:solidFill>
                  <a:srgbClr val="C00000"/>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或</a:t>
            </a:r>
            <a:r>
              <a:rPr lang="zh-CN" altLang="en-US" sz="2800" b="1" dirty="0">
                <a:solidFill>
                  <a:srgbClr val="C00000"/>
                </a:solidFill>
                <a:latin typeface="Times New Roman" panose="02020603050405020304" pitchFamily="18" charset="0"/>
                <a:ea typeface="微软雅黑" panose="020B0503020204020204" pitchFamily="34" charset="-122"/>
              </a:rPr>
              <a:t>算子</a:t>
            </a:r>
            <a:r>
              <a:rPr lang="zh-CN" altLang="en-US" sz="2800" dirty="0">
                <a:solidFill>
                  <a:srgbClr val="000066"/>
                </a:solidFill>
                <a:latin typeface="Times New Roman" panose="02020603050405020304" pitchFamily="18" charset="0"/>
                <a:ea typeface="微软雅黑" panose="020B0503020204020204" pitchFamily="34" charset="-122"/>
              </a:rPr>
              <a:t>中的参数设计并实施突变规则</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err="1">
                <a:solidFill>
                  <a:srgbClr val="000066"/>
                </a:solidFill>
                <a:latin typeface="Times New Roman" panose="02020603050405020304" pitchFamily="18" charset="0"/>
                <a:ea typeface="微软雅黑" panose="020B0503020204020204" pitchFamily="34" charset="-122"/>
              </a:rPr>
              <a:t>FreeFuzz</a:t>
            </a:r>
            <a:r>
              <a:rPr lang="zh-CN" altLang="en-US" sz="2800" dirty="0">
                <a:solidFill>
                  <a:srgbClr val="000066"/>
                </a:solidFill>
                <a:latin typeface="Times New Roman" panose="02020603050405020304" pitchFamily="18" charset="0"/>
                <a:ea typeface="微软雅黑" panose="020B0503020204020204" pitchFamily="34" charset="-122"/>
              </a:rPr>
              <a:t>针对</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中的</a:t>
            </a:r>
            <a:r>
              <a:rPr lang="zh-CN" altLang="en-US" sz="2800" b="1" dirty="0">
                <a:solidFill>
                  <a:srgbClr val="C00000"/>
                </a:solidFill>
                <a:latin typeface="Times New Roman" panose="02020603050405020304" pitchFamily="18" charset="0"/>
                <a:ea typeface="微软雅黑" panose="020B0503020204020204" pitchFamily="34" charset="-122"/>
              </a:rPr>
              <a:t>参数类型</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参数数值</a:t>
            </a:r>
            <a:r>
              <a:rPr lang="zh-CN" altLang="en-US" sz="2800" dirty="0">
                <a:solidFill>
                  <a:srgbClr val="000066"/>
                </a:solidFill>
                <a:latin typeface="Times New Roman" panose="02020603050405020304" pitchFamily="18" charset="0"/>
                <a:ea typeface="微软雅黑" panose="020B0503020204020204" pitchFamily="34" charset="-122"/>
              </a:rPr>
              <a:t>等性质实施突变，生成更多样性的参数输入，检测被测</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对于不同类型、不同范围和不同长度参数的处理能力</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E3C52A28-B081-4233-A105-A5A083B7EFCE}"/>
              </a:ext>
            </a:extLst>
          </p:cNvPr>
          <p:cNvPicPr>
            <a:picLocks noChangeAspect="1"/>
          </p:cNvPicPr>
          <p:nvPr/>
        </p:nvPicPr>
        <p:blipFill>
          <a:blip r:embed="rId3"/>
          <a:stretch>
            <a:fillRect/>
          </a:stretch>
        </p:blipFill>
        <p:spPr>
          <a:xfrm>
            <a:off x="2056307" y="5142190"/>
            <a:ext cx="7743825" cy="1657350"/>
          </a:xfrm>
          <a:prstGeom prst="rect">
            <a:avLst/>
          </a:prstGeom>
        </p:spPr>
      </p:pic>
    </p:spTree>
    <p:extLst>
      <p:ext uri="{BB962C8B-B14F-4D97-AF65-F5344CB8AC3E}">
        <p14:creationId xmlns:p14="http://schemas.microsoft.com/office/powerpoint/2010/main" val="477390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深度学习框架测试关键技术</a:t>
            </a:r>
          </a:p>
        </p:txBody>
      </p:sp>
      <p:sp>
        <p:nvSpPr>
          <p:cNvPr id="3" name="文本框 2">
            <a:extLst>
              <a:ext uri="{FF2B5EF4-FFF2-40B4-BE49-F238E27FC236}">
                <a16:creationId xmlns:a16="http://schemas.microsoft.com/office/drawing/2014/main" id="{A3B4EFA6-6438-4202-A1A6-876CFC324A48}"/>
              </a:ext>
            </a:extLst>
          </p:cNvPr>
          <p:cNvSpPr txBox="1"/>
          <p:nvPr/>
        </p:nvSpPr>
        <p:spPr>
          <a:xfrm>
            <a:off x="75501" y="639812"/>
            <a:ext cx="12054979" cy="6171498"/>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测试预言</a:t>
            </a:r>
            <a:r>
              <a:rPr lang="en-US" altLang="zh-CN" sz="2800" b="1" dirty="0">
                <a:solidFill>
                  <a:srgbClr val="000066"/>
                </a:solidFill>
                <a:latin typeface="Times New Roman" panose="02020603050405020304" pitchFamily="18" charset="0"/>
                <a:ea typeface="微软雅黑" panose="020B0503020204020204" pitchFamily="34" charset="-122"/>
              </a:rPr>
              <a:t>(test oracle)</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定义</a:t>
            </a:r>
            <a:r>
              <a:rPr lang="zh-CN" altLang="en-US" sz="2800" dirty="0">
                <a:solidFill>
                  <a:srgbClr val="000066"/>
                </a:solidFill>
                <a:latin typeface="Times New Roman" panose="02020603050405020304" pitchFamily="18" charset="0"/>
                <a:ea typeface="微软雅黑" panose="020B0503020204020204" pitchFamily="34" charset="-122"/>
              </a:rPr>
              <a:t>：测试预言是一种判断待测程序在</a:t>
            </a:r>
            <a:r>
              <a:rPr lang="zh-CN" altLang="en-US" sz="2800" b="1" dirty="0">
                <a:solidFill>
                  <a:srgbClr val="C00000"/>
                </a:solidFill>
                <a:latin typeface="Times New Roman" panose="02020603050405020304" pitchFamily="18" charset="0"/>
                <a:ea typeface="微软雅黑" panose="020B0503020204020204" pitchFamily="34" charset="-122"/>
              </a:rPr>
              <a:t>给定测试输入</a:t>
            </a:r>
            <a:r>
              <a:rPr lang="zh-CN" altLang="en-US" sz="2800" dirty="0">
                <a:solidFill>
                  <a:srgbClr val="000066"/>
                </a:solidFill>
                <a:latin typeface="Times New Roman" panose="02020603050405020304" pitchFamily="18" charset="0"/>
                <a:ea typeface="微软雅黑" panose="020B0503020204020204" pitchFamily="34" charset="-122"/>
              </a:rPr>
              <a:t>下的执行结果</a:t>
            </a:r>
            <a:r>
              <a:rPr lang="zh-CN" altLang="en-US" sz="2800" b="1" dirty="0">
                <a:solidFill>
                  <a:srgbClr val="C00000"/>
                </a:solidFill>
                <a:latin typeface="Times New Roman" panose="02020603050405020304" pitchFamily="18" charset="0"/>
                <a:ea typeface="微软雅黑" panose="020B0503020204020204" pitchFamily="34" charset="-122"/>
              </a:rPr>
              <a:t>是否符合预期</a:t>
            </a:r>
            <a:r>
              <a:rPr lang="zh-CN" altLang="en-US" sz="2800" dirty="0">
                <a:solidFill>
                  <a:srgbClr val="000066"/>
                </a:solidFill>
                <a:latin typeface="Times New Roman" panose="02020603050405020304" pitchFamily="18" charset="0"/>
                <a:ea typeface="微软雅黑" panose="020B0503020204020204" pitchFamily="34" charset="-122"/>
              </a:rPr>
              <a:t>的机制</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挑战：</a:t>
            </a:r>
            <a:endParaRPr lang="en-US" altLang="zh-CN" sz="2800" b="1" dirty="0">
              <a:solidFill>
                <a:srgbClr val="000066"/>
              </a:solidFill>
              <a:latin typeface="Times New Roman" panose="02020603050405020304" pitchFamily="18" charset="0"/>
              <a:ea typeface="微软雅黑" panose="020B0503020204020204" pitchFamily="34" charset="-122"/>
            </a:endParaRPr>
          </a:p>
          <a:p>
            <a:pPr marL="1428750" lvl="2" indent="-514350">
              <a:lnSpc>
                <a:spcPct val="150000"/>
              </a:lnSpc>
              <a:buFont typeface="+mj-ea"/>
              <a:buAutoNum type="circleNumDbPlain"/>
            </a:pPr>
            <a:r>
              <a:rPr lang="zh-CN" altLang="en-US" sz="2800" b="1" dirty="0">
                <a:solidFill>
                  <a:srgbClr val="C00000"/>
                </a:solidFill>
                <a:latin typeface="Times New Roman" panose="02020603050405020304" pitchFamily="18" charset="0"/>
                <a:ea typeface="微软雅黑" panose="020B0503020204020204" pitchFamily="34" charset="-122"/>
              </a:rPr>
              <a:t>测试预言难以明确</a:t>
            </a:r>
            <a:r>
              <a:rPr lang="zh-CN" altLang="en-US" sz="2800" dirty="0">
                <a:solidFill>
                  <a:srgbClr val="000066"/>
                </a:solidFill>
                <a:latin typeface="Times New Roman" panose="02020603050405020304" pitchFamily="18" charset="0"/>
                <a:ea typeface="微软雅黑" panose="020B0503020204020204" pitchFamily="34" charset="-122"/>
              </a:rPr>
              <a:t>。只能选择可以预知结果的有限测试用例进行测试，不能完整有效地进行测试</a:t>
            </a:r>
            <a:endParaRPr lang="en-US" altLang="zh-CN" sz="2800" dirty="0">
              <a:solidFill>
                <a:srgbClr val="000066"/>
              </a:solidFill>
              <a:latin typeface="Times New Roman" panose="02020603050405020304" pitchFamily="18" charset="0"/>
              <a:ea typeface="微软雅黑" panose="020B0503020204020204" pitchFamily="34" charset="-122"/>
            </a:endParaRPr>
          </a:p>
          <a:p>
            <a:pPr marL="1428750" lvl="2" indent="-514350">
              <a:lnSpc>
                <a:spcPct val="150000"/>
              </a:lnSpc>
              <a:buFont typeface="+mj-ea"/>
              <a:buAutoNum type="circleNumDbPlain"/>
            </a:pPr>
            <a:r>
              <a:rPr lang="zh-CN" altLang="en-US" sz="2800" b="1" dirty="0">
                <a:solidFill>
                  <a:srgbClr val="C00000"/>
                </a:solidFill>
                <a:latin typeface="Times New Roman" panose="02020603050405020304" pitchFamily="18" charset="0"/>
                <a:ea typeface="微软雅黑" panose="020B0503020204020204" pitchFamily="34" charset="-122"/>
              </a:rPr>
              <a:t>深度学习的不确定性</a:t>
            </a:r>
            <a:r>
              <a:rPr lang="zh-CN" altLang="en-US" sz="2800" dirty="0">
                <a:solidFill>
                  <a:srgbClr val="000066"/>
                </a:solidFill>
                <a:latin typeface="Times New Roman" panose="02020603050405020304" pitchFamily="18" charset="0"/>
                <a:ea typeface="微软雅黑" panose="020B0503020204020204" pitchFamily="34" charset="-122"/>
              </a:rPr>
              <a:t>。相同功能实现的两个深度学习框架测试用例在相同输入下，输出会存在差异，难以区分框架缺陷还是不确定因素导致的问题</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958590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测试预言</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7112" y="975371"/>
            <a:ext cx="12054979"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蜕变测试</a:t>
            </a:r>
            <a:r>
              <a:rPr lang="en-US" altLang="zh-CN" sz="2800" b="1" dirty="0">
                <a:solidFill>
                  <a:srgbClr val="000066"/>
                </a:solidFill>
                <a:latin typeface="Times New Roman" panose="02020603050405020304" pitchFamily="18" charset="0"/>
                <a:ea typeface="微软雅黑" panose="020B0503020204020204" pitchFamily="34" charset="-122"/>
              </a:rPr>
              <a:t>(metamorphic testing) </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定义</a:t>
            </a:r>
            <a:r>
              <a:rPr lang="zh-CN" altLang="en-US" sz="2800" dirty="0">
                <a:solidFill>
                  <a:srgbClr val="000066"/>
                </a:solidFill>
                <a:latin typeface="Times New Roman" panose="02020603050405020304" pitchFamily="18" charset="0"/>
                <a:ea typeface="微软雅黑" panose="020B0503020204020204" pitchFamily="34" charset="-122"/>
              </a:rPr>
              <a:t>：蜕变测试是一种缓解测试预言问题的</a:t>
            </a:r>
            <a:r>
              <a:rPr lang="zh-CN" altLang="en-US" sz="2800" b="1" dirty="0">
                <a:solidFill>
                  <a:srgbClr val="C00000"/>
                </a:solidFill>
                <a:latin typeface="Times New Roman" panose="02020603050405020304" pitchFamily="18" charset="0"/>
                <a:ea typeface="微软雅黑" panose="020B0503020204020204" pitchFamily="34" charset="-122"/>
              </a:rPr>
              <a:t>黑盒测试</a:t>
            </a:r>
            <a:r>
              <a:rPr lang="zh-CN" altLang="en-US" sz="2800" dirty="0">
                <a:solidFill>
                  <a:srgbClr val="000066"/>
                </a:solidFill>
                <a:latin typeface="Times New Roman" panose="02020603050405020304" pitchFamily="18" charset="0"/>
                <a:ea typeface="微软雅黑" panose="020B0503020204020204" pitchFamily="34" charset="-122"/>
              </a:rPr>
              <a:t>方法，依据被测软件系统的</a:t>
            </a:r>
            <a:r>
              <a:rPr lang="zh-CN" altLang="en-US" sz="2800" b="1" dirty="0">
                <a:solidFill>
                  <a:srgbClr val="C00000"/>
                </a:solidFill>
                <a:latin typeface="Times New Roman" panose="02020603050405020304" pitchFamily="18" charset="0"/>
                <a:ea typeface="微软雅黑" panose="020B0503020204020204" pitchFamily="34" charset="-122"/>
              </a:rPr>
              <a:t>领域知识</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实现方法</a:t>
            </a:r>
            <a:r>
              <a:rPr lang="zh-CN" altLang="en-US" sz="2800" dirty="0">
                <a:solidFill>
                  <a:srgbClr val="000066"/>
                </a:solidFill>
                <a:latin typeface="Times New Roman" panose="02020603050405020304" pitchFamily="18" charset="0"/>
                <a:ea typeface="微软雅黑" panose="020B0503020204020204" pitchFamily="34" charset="-122"/>
              </a:rPr>
              <a:t>建立</a:t>
            </a:r>
            <a:r>
              <a:rPr lang="zh-CN" altLang="en-US" sz="2800" b="1" dirty="0">
                <a:solidFill>
                  <a:srgbClr val="C00000"/>
                </a:solidFill>
                <a:latin typeface="Times New Roman" panose="02020603050405020304" pitchFamily="18" charset="0"/>
                <a:ea typeface="微软雅黑" panose="020B0503020204020204" pitchFamily="34" charset="-122"/>
              </a:rPr>
              <a:t>蜕变关系</a:t>
            </a:r>
            <a:r>
              <a:rPr lang="en-US" altLang="zh-CN" sz="2800" dirty="0">
                <a:solidFill>
                  <a:srgbClr val="000066"/>
                </a:solidFill>
                <a:latin typeface="Times New Roman" panose="02020603050405020304" pitchFamily="18" charset="0"/>
                <a:ea typeface="微软雅黑" panose="020B0503020204020204" pitchFamily="34" charset="-122"/>
              </a:rPr>
              <a:t>(metamorphic relation)</a:t>
            </a:r>
            <a:r>
              <a:rPr lang="zh-CN" altLang="en-US" sz="2800" dirty="0">
                <a:solidFill>
                  <a:srgbClr val="000066"/>
                </a:solidFill>
                <a:latin typeface="Times New Roman" panose="02020603050405020304" pitchFamily="18" charset="0"/>
                <a:ea typeface="微软雅黑" panose="020B0503020204020204" pitchFamily="34" charset="-122"/>
              </a:rPr>
              <a:t>，利用蜕变关系来生成新的测试用例，通过验证蜕变关系是否被保持来决定测试是否通过</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示例</a:t>
            </a:r>
            <a:r>
              <a:rPr lang="zh-CN" altLang="en-US" sz="2800" dirty="0">
                <a:solidFill>
                  <a:srgbClr val="000066"/>
                </a:solidFill>
                <a:latin typeface="Times New Roman" panose="02020603050405020304" pitchFamily="18" charset="0"/>
                <a:ea typeface="微软雅黑" panose="020B0503020204020204" pitchFamily="34" charset="-122"/>
              </a:rPr>
              <a:t>：测试</a:t>
            </a:r>
            <a:r>
              <a:rPr lang="en-US" altLang="zh-CN" sz="2800" dirty="0">
                <a:solidFill>
                  <a:srgbClr val="000066"/>
                </a:solidFill>
                <a:latin typeface="Times New Roman" panose="02020603050405020304" pitchFamily="18" charset="0"/>
                <a:ea typeface="微软雅黑" panose="020B0503020204020204" pitchFamily="34" charset="-122"/>
              </a:rPr>
              <a:t>TensorFlow</a:t>
            </a:r>
            <a:r>
              <a:rPr lang="zh-CN" altLang="en-US" sz="2800" dirty="0">
                <a:solidFill>
                  <a:srgbClr val="000066"/>
                </a:solidFill>
                <a:latin typeface="Times New Roman" panose="02020603050405020304" pitchFamily="18" charset="0"/>
                <a:ea typeface="微软雅黑" panose="020B0503020204020204" pitchFamily="34" charset="-122"/>
              </a:rPr>
              <a:t>深度学习算子</a:t>
            </a:r>
            <a:r>
              <a:rPr lang="en-US" altLang="zh-CN" sz="2800" dirty="0" err="1">
                <a:solidFill>
                  <a:srgbClr val="000066"/>
                </a:solidFill>
                <a:latin typeface="Times New Roman" panose="02020603050405020304" pitchFamily="18" charset="0"/>
                <a:ea typeface="微软雅黑" panose="020B0503020204020204" pitchFamily="34" charset="-122"/>
              </a:rPr>
              <a:t>tf.math.sigmoid</a:t>
            </a:r>
            <a:r>
              <a:rPr lang="zh-CN" altLang="en-US" sz="2800" dirty="0">
                <a:solidFill>
                  <a:srgbClr val="000066"/>
                </a:solidFill>
                <a:latin typeface="Times New Roman" panose="02020603050405020304" pitchFamily="18" charset="0"/>
                <a:ea typeface="微软雅黑" panose="020B0503020204020204" pitchFamily="34" charset="-122"/>
              </a:rPr>
              <a:t>，测试输入为</a:t>
            </a:r>
            <a:r>
              <a:rPr lang="en-US" altLang="zh-CN" sz="2800" dirty="0">
                <a:solidFill>
                  <a:srgbClr val="000066"/>
                </a:solidFill>
                <a:latin typeface="Times New Roman" panose="02020603050405020304" pitchFamily="18" charset="0"/>
                <a:ea typeface="微软雅黑" panose="020B0503020204020204" pitchFamily="34" charset="-122"/>
              </a:rPr>
              <a:t>1</a:t>
            </a:r>
            <a:r>
              <a:rPr lang="zh-CN" altLang="en-US" sz="2800" dirty="0">
                <a:solidFill>
                  <a:srgbClr val="000066"/>
                </a:solidFill>
                <a:latin typeface="Times New Roman" panose="02020603050405020304" pitchFamily="18" charset="0"/>
                <a:ea typeface="微软雅黑" panose="020B0503020204020204" pitchFamily="34" charset="-122"/>
              </a:rPr>
              <a:t>。已知</a:t>
            </a:r>
            <a:r>
              <a:rPr lang="en-US" altLang="zh-CN" sz="2800" dirty="0">
                <a:solidFill>
                  <a:srgbClr val="000066"/>
                </a:solidFill>
                <a:latin typeface="Times New Roman" panose="02020603050405020304" pitchFamily="18" charset="0"/>
                <a:ea typeface="微软雅黑" panose="020B0503020204020204" pitchFamily="34" charset="-122"/>
              </a:rPr>
              <a:t>Sigmoid</a:t>
            </a:r>
            <a:r>
              <a:rPr lang="zh-CN" altLang="en-US" sz="2800" dirty="0">
                <a:solidFill>
                  <a:srgbClr val="000066"/>
                </a:solidFill>
                <a:latin typeface="Times New Roman" panose="02020603050405020304" pitchFamily="18" charset="0"/>
                <a:ea typeface="微软雅黑" panose="020B0503020204020204" pitchFamily="34" charset="-122"/>
              </a:rPr>
              <a:t>函数的性质，根据测试输入</a:t>
            </a:r>
            <a:r>
              <a:rPr lang="en-US" altLang="zh-CN" sz="2800" dirty="0">
                <a:solidFill>
                  <a:srgbClr val="000066"/>
                </a:solidFill>
                <a:latin typeface="Times New Roman" panose="02020603050405020304" pitchFamily="18" charset="0"/>
                <a:ea typeface="微软雅黑" panose="020B0503020204020204" pitchFamily="34" charset="-122"/>
              </a:rPr>
              <a:t>1</a:t>
            </a:r>
            <a:r>
              <a:rPr lang="zh-CN" altLang="en-US" sz="2800" dirty="0">
                <a:solidFill>
                  <a:srgbClr val="000066"/>
                </a:solidFill>
                <a:latin typeface="Times New Roman" panose="02020603050405020304" pitchFamily="18" charset="0"/>
                <a:ea typeface="微软雅黑" panose="020B0503020204020204" pitchFamily="34" charset="-122"/>
              </a:rPr>
              <a:t>生成另一个输入为−</a:t>
            </a:r>
            <a:r>
              <a:rPr lang="en-US" altLang="zh-CN" sz="2800" dirty="0">
                <a:solidFill>
                  <a:srgbClr val="000066"/>
                </a:solidFill>
                <a:latin typeface="Times New Roman" panose="02020603050405020304" pitchFamily="18" charset="0"/>
                <a:ea typeface="微软雅黑" panose="020B0503020204020204" pitchFamily="34" charset="-122"/>
              </a:rPr>
              <a:t>1</a:t>
            </a:r>
            <a:r>
              <a:rPr lang="zh-CN" altLang="en-US" sz="2800" dirty="0">
                <a:solidFill>
                  <a:srgbClr val="000066"/>
                </a:solidFill>
                <a:latin typeface="Times New Roman" panose="02020603050405020304" pitchFamily="18" charset="0"/>
                <a:ea typeface="微软雅黑" panose="020B0503020204020204" pitchFamily="34" charset="-122"/>
              </a:rPr>
              <a:t>，蜕变关系得到保持，一定程度上说明深度学习算子</a:t>
            </a:r>
            <a:r>
              <a:rPr lang="en-US" altLang="zh-CN" sz="2800" dirty="0" err="1">
                <a:solidFill>
                  <a:srgbClr val="000066"/>
                </a:solidFill>
                <a:latin typeface="Times New Roman" panose="02020603050405020304" pitchFamily="18" charset="0"/>
                <a:ea typeface="微软雅黑" panose="020B0503020204020204" pitchFamily="34" charset="-122"/>
              </a:rPr>
              <a:t>tf.math.sigmoid</a:t>
            </a:r>
            <a:r>
              <a:rPr lang="en-US" altLang="zh-CN" sz="2800" dirty="0">
                <a:solidFill>
                  <a:srgbClr val="000066"/>
                </a:solidFill>
                <a:latin typeface="Times New Roman" panose="02020603050405020304" pitchFamily="18" charset="0"/>
                <a:ea typeface="微软雅黑" panose="020B0503020204020204" pitchFamily="34" charset="-122"/>
              </a:rPr>
              <a:t> </a:t>
            </a:r>
            <a:r>
              <a:rPr lang="zh-CN" altLang="en-US" sz="2800" dirty="0">
                <a:solidFill>
                  <a:srgbClr val="000066"/>
                </a:solidFill>
                <a:latin typeface="Times New Roman" panose="02020603050405020304" pitchFamily="18" charset="0"/>
                <a:ea typeface="微软雅黑" panose="020B0503020204020204" pitchFamily="34" charset="-122"/>
              </a:rPr>
              <a:t>功能正常</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815278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蜕变测试</a:t>
            </a:r>
          </a:p>
        </p:txBody>
      </p:sp>
      <p:sp>
        <p:nvSpPr>
          <p:cNvPr id="3" name="文本框 2">
            <a:extLst>
              <a:ext uri="{FF2B5EF4-FFF2-40B4-BE49-F238E27FC236}">
                <a16:creationId xmlns:a16="http://schemas.microsoft.com/office/drawing/2014/main" id="{A3B4EFA6-6438-4202-A1A6-876CFC324A48}"/>
              </a:ext>
            </a:extLst>
          </p:cNvPr>
          <p:cNvSpPr txBox="1"/>
          <p:nvPr/>
        </p:nvSpPr>
        <p:spPr>
          <a:xfrm>
            <a:off x="546683" y="639811"/>
            <a:ext cx="11098634" cy="3463064"/>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2800" b="1" dirty="0" err="1">
                <a:solidFill>
                  <a:srgbClr val="000066"/>
                </a:solidFill>
                <a:latin typeface="Times New Roman" panose="02020603050405020304" pitchFamily="18" charset="0"/>
                <a:ea typeface="微软雅黑" panose="020B0503020204020204" pitchFamily="34" charset="-122"/>
              </a:rPr>
              <a:t>FreeFuzz</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在针对深度学习框架中的</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进行测试时，参考</a:t>
            </a:r>
            <a:r>
              <a:rPr lang="zh-CN" altLang="en-US" sz="2800" b="1" dirty="0">
                <a:solidFill>
                  <a:srgbClr val="C00000"/>
                </a:solidFill>
                <a:latin typeface="Times New Roman" panose="02020603050405020304" pitchFamily="18" charset="0"/>
                <a:ea typeface="微软雅黑" panose="020B0503020204020204" pitchFamily="34" charset="-122"/>
              </a:rPr>
              <a:t>数值精度和运行速度之间的蜕变关系</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采用</a:t>
            </a:r>
            <a:r>
              <a:rPr lang="en-US" altLang="zh-CN" sz="2800" dirty="0">
                <a:solidFill>
                  <a:srgbClr val="000066"/>
                </a:solidFill>
                <a:latin typeface="Times New Roman" panose="02020603050405020304" pitchFamily="18" charset="0"/>
                <a:ea typeface="微软雅黑" panose="020B0503020204020204" pitchFamily="34" charset="-122"/>
              </a:rPr>
              <a:t>float16</a:t>
            </a:r>
            <a:r>
              <a:rPr lang="zh-CN" altLang="en-US" sz="2800" dirty="0">
                <a:solidFill>
                  <a:srgbClr val="000066"/>
                </a:solidFill>
                <a:latin typeface="Times New Roman" panose="02020603050405020304" pitchFamily="18" charset="0"/>
                <a:ea typeface="微软雅黑" panose="020B0503020204020204" pitchFamily="34" charset="-122"/>
              </a:rPr>
              <a:t>数值精度的</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，其运行速度比采用</a:t>
            </a:r>
            <a:r>
              <a:rPr lang="en-US" altLang="zh-CN" sz="2800" dirty="0">
                <a:solidFill>
                  <a:srgbClr val="000066"/>
                </a:solidFill>
                <a:latin typeface="Times New Roman" panose="02020603050405020304" pitchFamily="18" charset="0"/>
                <a:ea typeface="微软雅黑" panose="020B0503020204020204" pitchFamily="34" charset="-122"/>
              </a:rPr>
              <a:t>float32</a:t>
            </a:r>
            <a:r>
              <a:rPr lang="zh-CN" altLang="en-US" sz="2800" dirty="0">
                <a:solidFill>
                  <a:srgbClr val="000066"/>
                </a:solidFill>
                <a:latin typeface="Times New Roman" panose="02020603050405020304" pitchFamily="18" charset="0"/>
                <a:ea typeface="微软雅黑" panose="020B0503020204020204" pitchFamily="34" charset="-122"/>
              </a:rPr>
              <a:t>数值精度的</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快</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828DC62F-C4EA-4CA5-AB52-2C66D8B12E06}"/>
              </a:ext>
            </a:extLst>
          </p:cNvPr>
          <p:cNvPicPr>
            <a:picLocks noChangeAspect="1"/>
          </p:cNvPicPr>
          <p:nvPr/>
        </p:nvPicPr>
        <p:blipFill>
          <a:blip r:embed="rId3"/>
          <a:stretch>
            <a:fillRect/>
          </a:stretch>
        </p:blipFill>
        <p:spPr>
          <a:xfrm>
            <a:off x="3418700" y="3625500"/>
            <a:ext cx="5354600" cy="3232500"/>
          </a:xfrm>
          <a:prstGeom prst="rect">
            <a:avLst/>
          </a:prstGeom>
        </p:spPr>
      </p:pic>
    </p:spTree>
    <p:extLst>
      <p:ext uri="{BB962C8B-B14F-4D97-AF65-F5344CB8AC3E}">
        <p14:creationId xmlns:p14="http://schemas.microsoft.com/office/powerpoint/2010/main" val="31921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测试预言</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7112" y="975371"/>
            <a:ext cx="12054979"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差分测试</a:t>
            </a:r>
            <a:r>
              <a:rPr lang="en-US" altLang="zh-CN" sz="2800" b="1" dirty="0">
                <a:solidFill>
                  <a:srgbClr val="000066"/>
                </a:solidFill>
                <a:latin typeface="Times New Roman" panose="02020603050405020304" pitchFamily="18" charset="0"/>
                <a:ea typeface="微软雅黑" panose="020B0503020204020204" pitchFamily="34" charset="-122"/>
              </a:rPr>
              <a:t>(differential testing)</a:t>
            </a:r>
            <a:endParaRPr lang="en-US" altLang="zh-CN" sz="2800" b="1" dirty="0">
              <a:solidFill>
                <a:srgbClr val="C00000"/>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定义</a:t>
            </a:r>
            <a:r>
              <a:rPr lang="zh-CN" altLang="en-US" sz="2800" dirty="0">
                <a:solidFill>
                  <a:srgbClr val="000066"/>
                </a:solidFill>
                <a:latin typeface="Times New Roman" panose="02020603050405020304" pitchFamily="18" charset="0"/>
                <a:ea typeface="微软雅黑" panose="020B0503020204020204" pitchFamily="34" charset="-122"/>
              </a:rPr>
              <a:t>：差分测试方法通过观测两个</a:t>
            </a:r>
            <a:r>
              <a:rPr lang="zh-CN" altLang="en-US" sz="2800" b="1" dirty="0">
                <a:solidFill>
                  <a:srgbClr val="C00000"/>
                </a:solidFill>
                <a:latin typeface="Times New Roman" panose="02020603050405020304" pitchFamily="18" charset="0"/>
                <a:ea typeface="微软雅黑" panose="020B0503020204020204" pitchFamily="34" charset="-122"/>
              </a:rPr>
              <a:t>相同功能</a:t>
            </a:r>
            <a:r>
              <a:rPr lang="zh-CN" altLang="en-US" sz="2800" dirty="0">
                <a:solidFill>
                  <a:srgbClr val="000066"/>
                </a:solidFill>
                <a:latin typeface="Times New Roman" panose="02020603050405020304" pitchFamily="18" charset="0"/>
                <a:ea typeface="微软雅黑" panose="020B0503020204020204" pitchFamily="34" charset="-122"/>
              </a:rPr>
              <a:t>实现的软件系统或程序在</a:t>
            </a:r>
            <a:r>
              <a:rPr lang="zh-CN" altLang="en-US" sz="2800" b="1" dirty="0">
                <a:solidFill>
                  <a:srgbClr val="C00000"/>
                </a:solidFill>
                <a:latin typeface="Times New Roman" panose="02020603050405020304" pitchFamily="18" charset="0"/>
                <a:ea typeface="微软雅黑" panose="020B0503020204020204" pitchFamily="34" charset="-122"/>
              </a:rPr>
              <a:t>相同输入</a:t>
            </a:r>
            <a:r>
              <a:rPr lang="zh-CN" altLang="en-US" sz="2800" dirty="0">
                <a:solidFill>
                  <a:srgbClr val="000066"/>
                </a:solidFill>
                <a:latin typeface="Times New Roman" panose="02020603050405020304" pitchFamily="18" charset="0"/>
                <a:ea typeface="微软雅黑" panose="020B0503020204020204" pitchFamily="34" charset="-122"/>
              </a:rPr>
              <a:t>下的</a:t>
            </a:r>
            <a:r>
              <a:rPr lang="zh-CN" altLang="en-US" sz="2800" b="1" dirty="0">
                <a:solidFill>
                  <a:srgbClr val="C00000"/>
                </a:solidFill>
                <a:latin typeface="Times New Roman" panose="02020603050405020304" pitchFamily="18" charset="0"/>
                <a:ea typeface="微软雅黑" panose="020B0503020204020204" pitchFamily="34" charset="-122"/>
              </a:rPr>
              <a:t>输出是否存在差异</a:t>
            </a:r>
            <a:r>
              <a:rPr lang="zh-CN" altLang="en-US" sz="2800" dirty="0">
                <a:solidFill>
                  <a:srgbClr val="000066"/>
                </a:solidFill>
                <a:latin typeface="Times New Roman" panose="02020603050405020304" pitchFamily="18" charset="0"/>
                <a:ea typeface="微软雅黑" panose="020B0503020204020204" pitchFamily="34" charset="-122"/>
              </a:rPr>
              <a:t>来检测可能存在的缺陷</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深度学习框架功能等价实例</a:t>
            </a:r>
            <a:r>
              <a:rPr lang="zh-CN" altLang="en-US" sz="2800" dirty="0">
                <a:solidFill>
                  <a:srgbClr val="000066"/>
                </a:solidFill>
                <a:latin typeface="Times New Roman" panose="02020603050405020304" pitchFamily="18" charset="0"/>
                <a:ea typeface="微软雅黑" panose="020B0503020204020204" pitchFamily="34" charset="-122"/>
              </a:rPr>
              <a:t>：不同框架下相同</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模型的实现，同一框架下相同计算图的实现，同一框架下相同</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的实现，同一</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在不同计算硬件上的实现等</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应用</a:t>
            </a:r>
            <a:r>
              <a:rPr lang="zh-CN" altLang="en-US" sz="2800" dirty="0">
                <a:solidFill>
                  <a:srgbClr val="000066"/>
                </a:solidFill>
                <a:latin typeface="Times New Roman" panose="02020603050405020304" pitchFamily="18" charset="0"/>
                <a:ea typeface="微软雅黑" panose="020B0503020204020204" pitchFamily="34" charset="-122"/>
              </a:rPr>
              <a:t>：检测代码逻辑错误和数值误差等语义缺陷，是解决测试预言问题</a:t>
            </a:r>
            <a:r>
              <a:rPr lang="zh-CN" altLang="en-US" sz="2800" b="1" dirty="0">
                <a:solidFill>
                  <a:srgbClr val="C00000"/>
                </a:solidFill>
                <a:latin typeface="Times New Roman" panose="02020603050405020304" pitchFamily="18" charset="0"/>
                <a:ea typeface="微软雅黑" panose="020B0503020204020204" pitchFamily="34" charset="-122"/>
              </a:rPr>
              <a:t>最有效</a:t>
            </a:r>
            <a:r>
              <a:rPr lang="zh-CN" altLang="en-US" sz="2800" dirty="0">
                <a:solidFill>
                  <a:srgbClr val="000066"/>
                </a:solidFill>
                <a:latin typeface="Times New Roman" panose="02020603050405020304" pitchFamily="18" charset="0"/>
                <a:ea typeface="微软雅黑" panose="020B0503020204020204" pitchFamily="34" charset="-122"/>
              </a:rPr>
              <a:t>的方法之一</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892956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测试预言</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8510" y="1101206"/>
            <a:ext cx="12054979" cy="4878836"/>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CRADLE</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差分测试</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CRADLE</a:t>
            </a:r>
            <a:r>
              <a:rPr lang="zh-CN" altLang="en-US" sz="2800" dirty="0">
                <a:solidFill>
                  <a:srgbClr val="000066"/>
                </a:solidFill>
                <a:latin typeface="Times New Roman" panose="02020603050405020304" pitchFamily="18" charset="0"/>
                <a:ea typeface="微软雅黑" panose="020B0503020204020204" pitchFamily="34" charset="-122"/>
              </a:rPr>
              <a:t>采用</a:t>
            </a:r>
            <a:r>
              <a:rPr lang="zh-CN" altLang="en-US" sz="2800" b="1" dirty="0">
                <a:solidFill>
                  <a:srgbClr val="C00000"/>
                </a:solidFill>
                <a:latin typeface="Times New Roman" panose="02020603050405020304" pitchFamily="18" charset="0"/>
                <a:ea typeface="微软雅黑" panose="020B0503020204020204" pitchFamily="34" charset="-122"/>
              </a:rPr>
              <a:t>不同深度学习框架</a:t>
            </a:r>
            <a:r>
              <a:rPr lang="zh-CN" altLang="en-US" sz="2800" dirty="0">
                <a:solidFill>
                  <a:srgbClr val="000066"/>
                </a:solidFill>
                <a:latin typeface="Times New Roman" panose="02020603050405020304" pitchFamily="18" charset="0"/>
                <a:ea typeface="微软雅黑" panose="020B0503020204020204" pitchFamily="34" charset="-122"/>
              </a:rPr>
              <a:t>实现</a:t>
            </a:r>
            <a:r>
              <a:rPr lang="zh-CN" altLang="en-US" sz="2800" b="1" dirty="0">
                <a:solidFill>
                  <a:srgbClr val="C00000"/>
                </a:solidFill>
                <a:latin typeface="Times New Roman" panose="02020603050405020304" pitchFamily="18" charset="0"/>
                <a:ea typeface="微软雅黑" panose="020B0503020204020204" pitchFamily="34" charset="-122"/>
              </a:rPr>
              <a:t>相同结构的</a:t>
            </a:r>
            <a:r>
              <a:rPr lang="en-US" altLang="zh-CN" sz="2800" b="1" dirty="0">
                <a:solidFill>
                  <a:srgbClr val="C00000"/>
                </a:solidFill>
                <a:latin typeface="Times New Roman" panose="02020603050405020304" pitchFamily="18" charset="0"/>
                <a:ea typeface="微软雅黑" panose="020B0503020204020204" pitchFamily="34" charset="-122"/>
              </a:rPr>
              <a:t>DNN</a:t>
            </a:r>
            <a:r>
              <a:rPr lang="zh-CN" altLang="en-US" sz="2800" b="1" dirty="0">
                <a:solidFill>
                  <a:srgbClr val="C00000"/>
                </a:solidFill>
                <a:latin typeface="Times New Roman" panose="02020603050405020304" pitchFamily="18" charset="0"/>
                <a:ea typeface="微软雅黑" panose="020B0503020204020204" pitchFamily="34" charset="-122"/>
              </a:rPr>
              <a:t>模型</a:t>
            </a:r>
            <a:r>
              <a:rPr lang="zh-CN" altLang="en-US" sz="2800" dirty="0">
                <a:solidFill>
                  <a:srgbClr val="000066"/>
                </a:solidFill>
                <a:latin typeface="Times New Roman" panose="02020603050405020304" pitchFamily="18" charset="0"/>
                <a:ea typeface="微软雅黑" panose="020B0503020204020204" pitchFamily="34" charset="-122"/>
              </a:rPr>
              <a:t>，通过检测模型输出的不一致程度，逐步定位框架内存在的缺陷</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CRADLE</a:t>
            </a:r>
            <a:r>
              <a:rPr lang="zh-CN" altLang="en-US" sz="2800" dirty="0">
                <a:solidFill>
                  <a:srgbClr val="000066"/>
                </a:solidFill>
                <a:latin typeface="Times New Roman" panose="02020603050405020304" pitchFamily="18" charset="0"/>
                <a:ea typeface="微软雅黑" panose="020B0503020204020204" pitchFamily="34" charset="-122"/>
              </a:rPr>
              <a:t>中评估输出不一致程度的关键指标，主要包括：</a:t>
            </a:r>
            <a:endParaRPr lang="en-US" altLang="zh-CN" sz="2800" dirty="0">
              <a:solidFill>
                <a:srgbClr val="000066"/>
              </a:solidFill>
              <a:latin typeface="Times New Roman" panose="02020603050405020304" pitchFamily="18" charset="0"/>
              <a:ea typeface="微软雅黑" panose="020B0503020204020204" pitchFamily="34" charset="-122"/>
            </a:endParaRPr>
          </a:p>
          <a:p>
            <a:pPr marL="1428750" lvl="2" indent="-514350">
              <a:lnSpc>
                <a:spcPct val="150000"/>
              </a:lnSpc>
              <a:buFont typeface="+mj-ea"/>
              <a:buAutoNum type="circleNumDbPlain"/>
            </a:pPr>
            <a:r>
              <a:rPr lang="zh-CN" altLang="en-US" sz="2800" dirty="0">
                <a:solidFill>
                  <a:srgbClr val="000066"/>
                </a:solidFill>
                <a:latin typeface="Times New Roman" panose="02020603050405020304" pitchFamily="18" charset="0"/>
                <a:ea typeface="微软雅黑" panose="020B0503020204020204" pitchFamily="34" charset="-122"/>
              </a:rPr>
              <a:t>输出层间距</a:t>
            </a:r>
            <a:endParaRPr lang="en-US" altLang="zh-CN" sz="2800" dirty="0">
              <a:solidFill>
                <a:srgbClr val="000066"/>
              </a:solidFill>
              <a:latin typeface="Times New Roman" panose="02020603050405020304" pitchFamily="18" charset="0"/>
              <a:ea typeface="微软雅黑" panose="020B0503020204020204" pitchFamily="34" charset="-122"/>
            </a:endParaRPr>
          </a:p>
          <a:p>
            <a:pPr marL="1428750" lvl="2" indent="-514350">
              <a:lnSpc>
                <a:spcPct val="150000"/>
              </a:lnSpc>
              <a:buFont typeface="+mj-ea"/>
              <a:buAutoNum type="circleNumDbPlain"/>
            </a:pPr>
            <a:r>
              <a:rPr lang="zh-CN" altLang="en-US" sz="2800" dirty="0">
                <a:solidFill>
                  <a:srgbClr val="000066"/>
                </a:solidFill>
                <a:latin typeface="Times New Roman" panose="02020603050405020304" pitchFamily="18" charset="0"/>
                <a:ea typeface="微软雅黑" panose="020B0503020204020204" pitchFamily="34" charset="-122"/>
              </a:rPr>
              <a:t>隐藏层间距</a:t>
            </a:r>
            <a:endParaRPr lang="en-US" altLang="zh-CN" sz="2800" dirty="0">
              <a:solidFill>
                <a:srgbClr val="000066"/>
              </a:solidFill>
              <a:latin typeface="Times New Roman" panose="02020603050405020304" pitchFamily="18" charset="0"/>
              <a:ea typeface="微软雅黑" panose="020B0503020204020204" pitchFamily="34" charset="-122"/>
            </a:endParaRPr>
          </a:p>
          <a:p>
            <a:pPr marL="1428750" lvl="2" indent="-514350">
              <a:lnSpc>
                <a:spcPct val="150000"/>
              </a:lnSpc>
              <a:buFont typeface="+mj-ea"/>
              <a:buAutoNum type="circleNumDbPlain"/>
            </a:pPr>
            <a:r>
              <a:rPr lang="zh-CN" altLang="en-US" sz="2800" dirty="0">
                <a:solidFill>
                  <a:srgbClr val="000066"/>
                </a:solidFill>
                <a:latin typeface="Times New Roman" panose="02020603050405020304" pitchFamily="18" charset="0"/>
                <a:ea typeface="微软雅黑" panose="020B0503020204020204" pitchFamily="34" charset="-122"/>
              </a:rPr>
              <a:t>隐藏层间距变化率</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14420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测试预言</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8510" y="597866"/>
            <a:ext cx="12054979" cy="423141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输出层间距</a:t>
            </a:r>
            <a:endParaRPr lang="en-US" altLang="zh-CN" sz="2800" dirty="0">
              <a:solidFill>
                <a:srgbClr val="000066"/>
              </a:solidFill>
              <a:latin typeface="Times New Roman" panose="02020603050405020304" pitchFamily="18" charset="0"/>
              <a:ea typeface="微软雅黑" panose="020B0503020204020204" pitchFamily="34" charset="-122"/>
            </a:endParaRPr>
          </a:p>
          <a:p>
            <a:pPr marL="0" lvl="1">
              <a:lnSpc>
                <a:spcPct val="150000"/>
              </a:lnSpc>
            </a:pPr>
            <a:r>
              <a:rPr lang="zh-CN" altLang="en-US" sz="2800" dirty="0">
                <a:solidFill>
                  <a:srgbClr val="000066"/>
                </a:solidFill>
                <a:latin typeface="Times New Roman" panose="02020603050405020304" pitchFamily="18" charset="0"/>
                <a:ea typeface="微软雅黑" panose="020B0503020204020204" pitchFamily="34" charset="-122"/>
              </a:rPr>
              <a:t>        输出层间距</a:t>
            </a:r>
            <a:r>
              <a:rPr lang="en-US" altLang="zh-CN" sz="2800" i="1" dirty="0">
                <a:solidFill>
                  <a:srgbClr val="000066"/>
                </a:solidFill>
                <a:latin typeface="Times New Roman" panose="02020603050405020304" pitchFamily="18" charset="0"/>
                <a:ea typeface="微软雅黑" panose="020B0503020204020204" pitchFamily="34" charset="-122"/>
              </a:rPr>
              <a:t>D_CLASS</a:t>
            </a:r>
            <a:r>
              <a:rPr lang="zh-CN" altLang="en-US" sz="2800" dirty="0">
                <a:solidFill>
                  <a:srgbClr val="000066"/>
                </a:solidFill>
                <a:latin typeface="Times New Roman" panose="02020603050405020304" pitchFamily="18" charset="0"/>
                <a:ea typeface="微软雅黑" panose="020B0503020204020204" pitchFamily="34" charset="-122"/>
              </a:rPr>
              <a:t>评估分类任务的</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模型在两个</a:t>
            </a:r>
            <a:r>
              <a:rPr lang="zh-CN" altLang="en-US" sz="2800" b="1" dirty="0">
                <a:solidFill>
                  <a:srgbClr val="C00000"/>
                </a:solidFill>
                <a:latin typeface="Times New Roman" panose="02020603050405020304" pitchFamily="18" charset="0"/>
                <a:ea typeface="微软雅黑" panose="020B0503020204020204" pitchFamily="34" charset="-122"/>
              </a:rPr>
              <a:t>不同深度学习框架</a:t>
            </a:r>
            <a:r>
              <a:rPr lang="zh-CN" altLang="en-US" sz="2800" dirty="0">
                <a:solidFill>
                  <a:srgbClr val="000066"/>
                </a:solidFill>
                <a:latin typeface="Times New Roman" panose="02020603050405020304" pitchFamily="18" charset="0"/>
                <a:ea typeface="微软雅黑" panose="020B0503020204020204" pitchFamily="34" charset="-122"/>
              </a:rPr>
              <a:t>后端实现下的预测结果差异</a:t>
            </a:r>
            <a:endParaRPr lang="en-US" altLang="zh-CN" sz="2800" dirty="0">
              <a:solidFill>
                <a:srgbClr val="000066"/>
              </a:solidFill>
              <a:latin typeface="Times New Roman" panose="02020603050405020304" pitchFamily="18" charset="0"/>
              <a:ea typeface="微软雅黑" panose="020B0503020204020204" pitchFamily="34" charset="-122"/>
            </a:endParaRPr>
          </a:p>
          <a:p>
            <a:pPr marL="0" lvl="1">
              <a:lnSpc>
                <a:spcPct val="150000"/>
              </a:lnSpc>
            </a:pPr>
            <a:r>
              <a:rPr lang="en-US" altLang="zh-CN" sz="2800" dirty="0">
                <a:solidFill>
                  <a:srgbClr val="000066"/>
                </a:solidFill>
                <a:latin typeface="Times New Roman" panose="02020603050405020304" pitchFamily="18" charset="0"/>
                <a:ea typeface="微软雅黑" panose="020B0503020204020204" pitchFamily="34" charset="-122"/>
              </a:rPr>
              <a:t>        </a:t>
            </a:r>
            <a:r>
              <a:rPr lang="en-US" altLang="zh-CN" sz="2800" i="1" dirty="0">
                <a:solidFill>
                  <a:srgbClr val="000066"/>
                </a:solidFill>
                <a:latin typeface="Times New Roman" panose="02020603050405020304" pitchFamily="18" charset="0"/>
                <a:ea typeface="微软雅黑" panose="020B0503020204020204" pitchFamily="34" charset="-122"/>
              </a:rPr>
              <a:t>C</a:t>
            </a:r>
            <a:r>
              <a:rPr lang="zh-CN" altLang="en-US" sz="2800" dirty="0">
                <a:solidFill>
                  <a:srgbClr val="000066"/>
                </a:solidFill>
                <a:latin typeface="Times New Roman" panose="02020603050405020304" pitchFamily="18" charset="0"/>
                <a:ea typeface="微软雅黑" panose="020B0503020204020204" pitchFamily="34" charset="-122"/>
              </a:rPr>
              <a:t>为真值，                           表示模型预测结果的</a:t>
            </a:r>
            <a:r>
              <a:rPr lang="en-US" altLang="zh-CN" sz="2800" dirty="0">
                <a:solidFill>
                  <a:srgbClr val="000066"/>
                </a:solidFill>
                <a:latin typeface="Times New Roman" panose="02020603050405020304" pitchFamily="18" charset="0"/>
                <a:ea typeface="微软雅黑" panose="020B0503020204020204" pitchFamily="34" charset="-122"/>
              </a:rPr>
              <a:t>N</a:t>
            </a:r>
            <a:r>
              <a:rPr lang="zh-CN" altLang="en-US" sz="2800" dirty="0">
                <a:solidFill>
                  <a:srgbClr val="000066"/>
                </a:solidFill>
                <a:latin typeface="Times New Roman" panose="02020603050405020304" pitchFamily="18" charset="0"/>
                <a:ea typeface="微软雅黑" panose="020B0503020204020204" pitchFamily="34" charset="-122"/>
              </a:rPr>
              <a:t>维向量，          表示真值标签</a:t>
            </a:r>
            <a:r>
              <a:rPr lang="en-US" altLang="zh-CN" sz="2800" i="1" dirty="0">
                <a:solidFill>
                  <a:srgbClr val="000066"/>
                </a:solidFill>
                <a:latin typeface="Times New Roman" panose="02020603050405020304" pitchFamily="18" charset="0"/>
                <a:ea typeface="微软雅黑" panose="020B0503020204020204" pitchFamily="34" charset="-122"/>
              </a:rPr>
              <a:t>C</a:t>
            </a:r>
            <a:r>
              <a:rPr lang="zh-CN" altLang="en-US" sz="2800" dirty="0">
                <a:solidFill>
                  <a:srgbClr val="000066"/>
                </a:solidFill>
                <a:latin typeface="Times New Roman" panose="02020603050405020304" pitchFamily="18" charset="0"/>
                <a:ea typeface="微软雅黑" panose="020B0503020204020204" pitchFamily="34" charset="-122"/>
              </a:rPr>
              <a:t>在输出向量</a:t>
            </a:r>
            <a:r>
              <a:rPr lang="en-US" altLang="zh-CN" sz="2800" i="1" dirty="0">
                <a:solidFill>
                  <a:srgbClr val="000066"/>
                </a:solidFill>
                <a:latin typeface="Times New Roman" panose="02020603050405020304" pitchFamily="18" charset="0"/>
                <a:ea typeface="微软雅黑" panose="020B0503020204020204" pitchFamily="34" charset="-122"/>
              </a:rPr>
              <a:t>Y </a:t>
            </a:r>
            <a:r>
              <a:rPr lang="zh-CN" altLang="en-US" sz="2800" dirty="0">
                <a:solidFill>
                  <a:srgbClr val="000066"/>
                </a:solidFill>
                <a:latin typeface="Times New Roman" panose="02020603050405020304" pitchFamily="18" charset="0"/>
                <a:ea typeface="微软雅黑" panose="020B0503020204020204" pitchFamily="34" charset="-122"/>
              </a:rPr>
              <a:t>中的位次，</a:t>
            </a:r>
            <a:r>
              <a:rPr lang="en-US" altLang="zh-CN" sz="2800" i="1" dirty="0">
                <a:solidFill>
                  <a:srgbClr val="000066"/>
                </a:solidFill>
                <a:latin typeface="Times New Roman" panose="02020603050405020304" pitchFamily="18" charset="0"/>
                <a:ea typeface="微软雅黑" panose="020B0503020204020204" pitchFamily="34" charset="-122"/>
              </a:rPr>
              <a:t>k</a:t>
            </a:r>
            <a:r>
              <a:rPr lang="zh-CN" altLang="en-US" sz="2800" dirty="0">
                <a:solidFill>
                  <a:srgbClr val="000066"/>
                </a:solidFill>
                <a:latin typeface="Times New Roman" panose="02020603050405020304" pitchFamily="18" charset="0"/>
                <a:ea typeface="微软雅黑" panose="020B0503020204020204" pitchFamily="34" charset="-122"/>
              </a:rPr>
              <a:t>默认为</a:t>
            </a:r>
            <a:r>
              <a:rPr lang="en-US" altLang="zh-CN" sz="2800" dirty="0">
                <a:solidFill>
                  <a:srgbClr val="000066"/>
                </a:solidFill>
                <a:latin typeface="Times New Roman" panose="02020603050405020304" pitchFamily="18" charset="0"/>
                <a:ea typeface="微软雅黑" panose="020B0503020204020204" pitchFamily="34" charset="-122"/>
              </a:rPr>
              <a:t>5</a:t>
            </a:r>
            <a:r>
              <a:rPr lang="zh-CN" altLang="en-US" sz="2800" dirty="0">
                <a:solidFill>
                  <a:srgbClr val="000066"/>
                </a:solidFill>
                <a:latin typeface="Times New Roman" panose="02020603050405020304" pitchFamily="18" charset="0"/>
                <a:ea typeface="微软雅黑" panose="020B0503020204020204" pitchFamily="34" charset="-122"/>
              </a:rPr>
              <a:t>。   和     分别为相同</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模型在深度学习框架</a:t>
            </a:r>
            <a:r>
              <a:rPr lang="en-US" altLang="zh-CN" sz="2800" dirty="0">
                <a:solidFill>
                  <a:srgbClr val="000066"/>
                </a:solidFill>
                <a:latin typeface="Times New Roman" panose="02020603050405020304" pitchFamily="18" charset="0"/>
                <a:ea typeface="微软雅黑" panose="020B0503020204020204" pitchFamily="34" charset="-122"/>
              </a:rPr>
              <a:t>1</a:t>
            </a:r>
            <a:r>
              <a:rPr lang="zh-CN" altLang="en-US" sz="2800" dirty="0">
                <a:solidFill>
                  <a:srgbClr val="000066"/>
                </a:solidFill>
                <a:latin typeface="Times New Roman" panose="02020603050405020304" pitchFamily="18" charset="0"/>
                <a:ea typeface="微软雅黑" panose="020B0503020204020204" pitchFamily="34" charset="-122"/>
              </a:rPr>
              <a:t>和框架</a:t>
            </a:r>
            <a:r>
              <a:rPr lang="en-US" altLang="zh-CN" sz="2800" dirty="0">
                <a:solidFill>
                  <a:srgbClr val="000066"/>
                </a:solidFill>
                <a:latin typeface="Times New Roman" panose="02020603050405020304" pitchFamily="18" charset="0"/>
                <a:ea typeface="微软雅黑" panose="020B0503020204020204" pitchFamily="34" charset="-122"/>
              </a:rPr>
              <a:t>2</a:t>
            </a:r>
            <a:r>
              <a:rPr lang="zh-CN" altLang="en-US" sz="2800" dirty="0">
                <a:solidFill>
                  <a:srgbClr val="000066"/>
                </a:solidFill>
                <a:latin typeface="Times New Roman" panose="02020603050405020304" pitchFamily="18" charset="0"/>
                <a:ea typeface="微软雅黑" panose="020B0503020204020204" pitchFamily="34" charset="-122"/>
              </a:rPr>
              <a:t>为后端实现时的模型预测结果。</a:t>
            </a:r>
            <a:endParaRPr lang="en-US" altLang="zh-CN" sz="2800" dirty="0">
              <a:solidFill>
                <a:srgbClr val="000066"/>
              </a:solidFill>
              <a:latin typeface="Times New Roman" panose="02020603050405020304" pitchFamily="18"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EAD88350-FBF4-4931-835C-3092AF4AE7E1}"/>
                  </a:ext>
                </a:extLst>
              </p:cNvPr>
              <p:cNvSpPr/>
              <p:nvPr/>
            </p:nvSpPr>
            <p:spPr>
              <a:xfrm>
                <a:off x="2315197" y="3023614"/>
                <a:ext cx="270593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400">
                              <a:latin typeface="Cambria Math" panose="02040503050406030204" pitchFamily="18" charset="0"/>
                            </a:rPr>
                          </m:ctrlPr>
                        </m:dPr>
                        <m:e>
                          <m:r>
                            <a:rPr lang="zh-CN" altLang="en-US" sz="2400" i="1">
                              <a:latin typeface="Cambria Math" panose="02040503050406030204" pitchFamily="18" charset="0"/>
                            </a:rPr>
                            <m:t>𝑌</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𝑁</m:t>
                              </m:r>
                            </m:sub>
                          </m:sSub>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4" name="矩形 3">
                <a:extLst>
                  <a:ext uri="{FF2B5EF4-FFF2-40B4-BE49-F238E27FC236}">
                    <a16:creationId xmlns:a16="http://schemas.microsoft.com/office/drawing/2014/main" id="{EAD88350-FBF4-4931-835C-3092AF4AE7E1}"/>
                  </a:ext>
                </a:extLst>
              </p:cNvPr>
              <p:cNvSpPr>
                <a:spLocks noRot="1" noChangeAspect="1" noMove="1" noResize="1" noEditPoints="1" noAdjustHandles="1" noChangeArrowheads="1" noChangeShapeType="1" noTextEdit="1"/>
              </p:cNvSpPr>
              <p:nvPr/>
            </p:nvSpPr>
            <p:spPr>
              <a:xfrm>
                <a:off x="2315197" y="3023614"/>
                <a:ext cx="2705934" cy="461665"/>
              </a:xfrm>
              <a:prstGeom prst="rect">
                <a:avLst/>
              </a:prstGeom>
              <a:blipFill>
                <a:blip r:embed="rId3"/>
                <a:stretch>
                  <a:fillRect t="-128947" r="-21396" b="-1960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24D0A806-84E8-452A-B789-C7BA37CF2DCC}"/>
                  </a:ext>
                </a:extLst>
              </p:cNvPr>
              <p:cNvSpPr/>
              <p:nvPr/>
            </p:nvSpPr>
            <p:spPr>
              <a:xfrm>
                <a:off x="9549407" y="3023614"/>
                <a:ext cx="1289905" cy="47788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𝑟𝑎𝑛</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𝑘</m:t>
                          </m:r>
                        </m:e>
                        <m:sub>
                          <m:r>
                            <a:rPr lang="zh-CN" altLang="en-US" sz="2400" i="1">
                              <a:latin typeface="Cambria Math" panose="02040503050406030204" pitchFamily="18" charset="0"/>
                            </a:rPr>
                            <m:t>𝐶</m:t>
                          </m:r>
                          <m:r>
                            <a:rPr lang="zh-CN" altLang="en-US" sz="2400" i="0">
                              <a:latin typeface="Cambria Math" panose="02040503050406030204" pitchFamily="18" charset="0"/>
                            </a:rPr>
                            <m:t>,</m:t>
                          </m:r>
                          <m:r>
                            <a:rPr lang="zh-CN" altLang="en-US" sz="2400" i="1">
                              <a:latin typeface="Cambria Math" panose="02040503050406030204" pitchFamily="18" charset="0"/>
                            </a:rPr>
                            <m:t>𝑌</m:t>
                          </m:r>
                        </m:sub>
                      </m:sSub>
                    </m:oMath>
                  </m:oMathPara>
                </a14:m>
                <a:endParaRPr lang="zh-CN" altLang="en-US" sz="2400" dirty="0"/>
              </a:p>
            </p:txBody>
          </p:sp>
        </mc:Choice>
        <mc:Fallback>
          <p:sp>
            <p:nvSpPr>
              <p:cNvPr id="5" name="矩形 4">
                <a:extLst>
                  <a:ext uri="{FF2B5EF4-FFF2-40B4-BE49-F238E27FC236}">
                    <a16:creationId xmlns:a16="http://schemas.microsoft.com/office/drawing/2014/main" id="{24D0A806-84E8-452A-B789-C7BA37CF2DCC}"/>
                  </a:ext>
                </a:extLst>
              </p:cNvPr>
              <p:cNvSpPr>
                <a:spLocks noRot="1" noChangeAspect="1" noMove="1" noResize="1" noEditPoints="1" noAdjustHandles="1" noChangeArrowheads="1" noChangeShapeType="1" noTextEdit="1"/>
              </p:cNvSpPr>
              <p:nvPr/>
            </p:nvSpPr>
            <p:spPr>
              <a:xfrm>
                <a:off x="9549407" y="3023614"/>
                <a:ext cx="1289905" cy="47788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F5650BDE-741E-4B3E-91F1-97FC239F988D}"/>
                  </a:ext>
                </a:extLst>
              </p:cNvPr>
              <p:cNvSpPr/>
              <p:nvPr/>
            </p:nvSpPr>
            <p:spPr>
              <a:xfrm>
                <a:off x="6786235" y="3672173"/>
                <a:ext cx="604333"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en-US" sz="2400">
                              <a:latin typeface="Cambria Math" panose="02040503050406030204" pitchFamily="18" charset="0"/>
                            </a:rPr>
                          </m:ctrlPr>
                        </m:sSupPr>
                        <m:e>
                          <m:r>
                            <a:rPr lang="zh-CN" altLang="en-US" sz="2400" i="1">
                              <a:latin typeface="Cambria Math" panose="02040503050406030204" pitchFamily="18" charset="0"/>
                            </a:rPr>
                            <m:t>𝑌</m:t>
                          </m:r>
                        </m:e>
                        <m:sup>
                          <m:r>
                            <a:rPr lang="zh-CN" altLang="en-US" sz="2400" i="0">
                              <a:latin typeface="Cambria Math" panose="02040503050406030204" pitchFamily="18" charset="0"/>
                            </a:rPr>
                            <m:t>1</m:t>
                          </m:r>
                        </m:sup>
                      </m:sSup>
                    </m:oMath>
                  </m:oMathPara>
                </a14:m>
                <a:endParaRPr lang="zh-CN" altLang="en-US" sz="2400" dirty="0"/>
              </a:p>
            </p:txBody>
          </p:sp>
        </mc:Choice>
        <mc:Fallback>
          <p:sp>
            <p:nvSpPr>
              <p:cNvPr id="6" name="矩形 5">
                <a:extLst>
                  <a:ext uri="{FF2B5EF4-FFF2-40B4-BE49-F238E27FC236}">
                    <a16:creationId xmlns:a16="http://schemas.microsoft.com/office/drawing/2014/main" id="{F5650BDE-741E-4B3E-91F1-97FC239F988D}"/>
                  </a:ext>
                </a:extLst>
              </p:cNvPr>
              <p:cNvSpPr>
                <a:spLocks noRot="1" noChangeAspect="1" noMove="1" noResize="1" noEditPoints="1" noAdjustHandles="1" noChangeArrowheads="1" noChangeShapeType="1" noTextEdit="1"/>
              </p:cNvSpPr>
              <p:nvPr/>
            </p:nvSpPr>
            <p:spPr>
              <a:xfrm>
                <a:off x="6786235" y="3672173"/>
                <a:ext cx="604333"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8E4F1D5D-F9EC-4BA2-A0CB-DDFBEE9674B1}"/>
                  </a:ext>
                </a:extLst>
              </p:cNvPr>
              <p:cNvSpPr/>
              <p:nvPr/>
            </p:nvSpPr>
            <p:spPr>
              <a:xfrm>
                <a:off x="7597499" y="3672173"/>
                <a:ext cx="610936"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en-US" sz="2400">
                              <a:latin typeface="Cambria Math" panose="02040503050406030204" pitchFamily="18" charset="0"/>
                            </a:rPr>
                          </m:ctrlPr>
                        </m:sSupPr>
                        <m:e>
                          <m:r>
                            <a:rPr lang="zh-CN" altLang="en-US" sz="2400" i="1">
                              <a:latin typeface="Cambria Math" panose="02040503050406030204" pitchFamily="18" charset="0"/>
                            </a:rPr>
                            <m:t>𝑌</m:t>
                          </m:r>
                        </m:e>
                        <m:sup>
                          <m:r>
                            <a:rPr lang="zh-CN" altLang="en-US" sz="2400" i="0">
                              <a:latin typeface="Cambria Math" panose="02040503050406030204" pitchFamily="18" charset="0"/>
                            </a:rPr>
                            <m:t>2</m:t>
                          </m:r>
                        </m:sup>
                      </m:sSup>
                    </m:oMath>
                  </m:oMathPara>
                </a14:m>
                <a:endParaRPr lang="zh-CN" altLang="en-US" sz="2400" dirty="0"/>
              </a:p>
            </p:txBody>
          </p:sp>
        </mc:Choice>
        <mc:Fallback>
          <p:sp>
            <p:nvSpPr>
              <p:cNvPr id="7" name="矩形 6">
                <a:extLst>
                  <a:ext uri="{FF2B5EF4-FFF2-40B4-BE49-F238E27FC236}">
                    <a16:creationId xmlns:a16="http://schemas.microsoft.com/office/drawing/2014/main" id="{8E4F1D5D-F9EC-4BA2-A0CB-DDFBEE9674B1}"/>
                  </a:ext>
                </a:extLst>
              </p:cNvPr>
              <p:cNvSpPr>
                <a:spLocks noRot="1" noChangeAspect="1" noMove="1" noResize="1" noEditPoints="1" noAdjustHandles="1" noChangeArrowheads="1" noChangeShapeType="1" noTextEdit="1"/>
              </p:cNvSpPr>
              <p:nvPr/>
            </p:nvSpPr>
            <p:spPr>
              <a:xfrm>
                <a:off x="7597499" y="3672173"/>
                <a:ext cx="610936"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9C3B36CF-9355-49F7-A498-AB9ABB0E0D5D}"/>
                  </a:ext>
                </a:extLst>
              </p:cNvPr>
              <p:cNvSpPr/>
              <p:nvPr/>
            </p:nvSpPr>
            <p:spPr>
              <a:xfrm>
                <a:off x="3813930" y="6193022"/>
                <a:ext cx="4564135" cy="49468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𝐷</m:t>
                      </m:r>
                      <m:r>
                        <m:rPr>
                          <m:lit/>
                        </m:rPr>
                        <a:rPr lang="zh-CN" altLang="en-US" sz="2400" i="0">
                          <a:latin typeface="Cambria Math" panose="02040503050406030204" pitchFamily="18" charset="0"/>
                        </a:rPr>
                        <m:t>_</m:t>
                      </m:r>
                      <m:r>
                        <a:rPr lang="zh-CN" altLang="en-US" sz="2400" i="1">
                          <a:latin typeface="Cambria Math" panose="02040503050406030204" pitchFamily="18" charset="0"/>
                        </a:rPr>
                        <m:t>𝐶𝐿𝐴𝑆</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𝐶</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𝑌</m:t>
                              </m:r>
                            </m:e>
                            <m:sup>
                              <m:r>
                                <a:rPr lang="zh-CN" altLang="en-US" sz="2400" i="0">
                                  <a:latin typeface="Cambria Math" panose="02040503050406030204" pitchFamily="18" charset="0"/>
                                </a:rPr>
                                <m:t>1</m:t>
                              </m:r>
                            </m:sup>
                          </m:sSup>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𝑌</m:t>
                              </m:r>
                            </m:e>
                            <m:sup>
                              <m:r>
                                <a:rPr lang="zh-CN" altLang="en-US" sz="2400" i="0">
                                  <a:latin typeface="Cambria Math" panose="02040503050406030204" pitchFamily="18" charset="0"/>
                                </a:rPr>
                                <m:t>2</m:t>
                              </m:r>
                            </m:sup>
                          </m:sSup>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𝜎</m:t>
                          </m:r>
                        </m:e>
                        <m:sub>
                          <m:r>
                            <a:rPr lang="zh-CN" altLang="en-US" sz="2400" i="1">
                              <a:latin typeface="Cambria Math" panose="02040503050406030204" pitchFamily="18" charset="0"/>
                            </a:rPr>
                            <m:t>𝐶</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𝑌</m:t>
                              </m:r>
                            </m:e>
                            <m:sup>
                              <m:r>
                                <a:rPr lang="zh-CN" altLang="en-US" sz="2400" i="0">
                                  <a:latin typeface="Cambria Math" panose="02040503050406030204" pitchFamily="18" charset="0"/>
                                </a:rPr>
                                <m:t>1</m:t>
                              </m:r>
                            </m:sup>
                          </m:sSup>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𝜎</m:t>
                          </m:r>
                        </m:e>
                        <m:sub>
                          <m:r>
                            <a:rPr lang="zh-CN" altLang="en-US" sz="2400" i="1">
                              <a:latin typeface="Cambria Math" panose="02040503050406030204" pitchFamily="18" charset="0"/>
                            </a:rPr>
                            <m:t>𝐶</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𝑌</m:t>
                              </m:r>
                            </m:e>
                            <m:sup>
                              <m:r>
                                <a:rPr lang="zh-CN" altLang="en-US" sz="2400" i="0">
                                  <a:latin typeface="Cambria Math" panose="02040503050406030204" pitchFamily="18" charset="0"/>
                                </a:rPr>
                                <m:t>2</m:t>
                              </m:r>
                            </m:sup>
                          </m:sSup>
                        </m:sub>
                      </m:sSub>
                      <m:r>
                        <a:rPr lang="zh-CN" altLang="en-US" sz="2400" i="0">
                          <a:latin typeface="Cambria Math" panose="02040503050406030204" pitchFamily="18" charset="0"/>
                        </a:rPr>
                        <m:t>|</m:t>
                      </m:r>
                    </m:oMath>
                  </m:oMathPara>
                </a14:m>
                <a:endParaRPr lang="zh-CN" altLang="en-US" sz="2400" dirty="0"/>
              </a:p>
            </p:txBody>
          </p:sp>
        </mc:Choice>
        <mc:Fallback>
          <p:sp>
            <p:nvSpPr>
              <p:cNvPr id="8" name="矩形 7">
                <a:extLst>
                  <a:ext uri="{FF2B5EF4-FFF2-40B4-BE49-F238E27FC236}">
                    <a16:creationId xmlns:a16="http://schemas.microsoft.com/office/drawing/2014/main" id="{9C3B36CF-9355-49F7-A498-AB9ABB0E0D5D}"/>
                  </a:ext>
                </a:extLst>
              </p:cNvPr>
              <p:cNvSpPr>
                <a:spLocks noRot="1" noChangeAspect="1" noMove="1" noResize="1" noEditPoints="1" noAdjustHandles="1" noChangeArrowheads="1" noChangeShapeType="1" noTextEdit="1"/>
              </p:cNvSpPr>
              <p:nvPr/>
            </p:nvSpPr>
            <p:spPr>
              <a:xfrm>
                <a:off x="3813930" y="6193022"/>
                <a:ext cx="4564135" cy="494687"/>
              </a:xfrm>
              <a:prstGeom prst="rect">
                <a:avLst/>
              </a:prstGeom>
              <a:blipFill>
                <a:blip r:embed="rId7"/>
                <a:stretch>
                  <a:fillRect b="-1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EDB92153-B29F-4C08-A8A6-D93361EEF4FF}"/>
                  </a:ext>
                </a:extLst>
              </p:cNvPr>
              <p:cNvSpPr/>
              <p:nvPr/>
            </p:nvSpPr>
            <p:spPr>
              <a:xfrm>
                <a:off x="3844773" y="4916132"/>
                <a:ext cx="4502451" cy="105157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smtClean="0">
                              <a:latin typeface="Cambria Math" panose="02040503050406030204" pitchFamily="18" charset="0"/>
                            </a:rPr>
                          </m:ctrlPr>
                        </m:sSubPr>
                        <m:e>
                          <m:r>
                            <a:rPr lang="zh-CN" altLang="en-US" sz="2400" i="1">
                              <a:latin typeface="Cambria Math" panose="02040503050406030204" pitchFamily="18" charset="0"/>
                            </a:rPr>
                            <m:t>𝜎</m:t>
                          </m:r>
                        </m:e>
                        <m:sub>
                          <m:r>
                            <a:rPr lang="zh-CN" altLang="en-US" sz="2400" i="1">
                              <a:latin typeface="Cambria Math" panose="02040503050406030204" pitchFamily="18" charset="0"/>
                            </a:rPr>
                            <m:t>𝐶</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𝑌</m:t>
                              </m:r>
                            </m:e>
                            <m:sup>
                              <m:r>
                                <a:rPr lang="zh-CN" altLang="en-US" sz="2400" i="0">
                                  <a:latin typeface="Cambria Math" panose="02040503050406030204" pitchFamily="18" charset="0"/>
                                </a:rPr>
                                <m:t>1</m:t>
                              </m:r>
                            </m:sup>
                          </m:sSup>
                        </m:sub>
                      </m:sSub>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m>
                            <m:mPr>
                              <m:plcHide m:val="on"/>
                              <m:mcs>
                                <m:mc>
                                  <m:mcPr>
                                    <m:count m:val="1"/>
                                    <m:mcJc m:val="center"/>
                                  </m:mcPr>
                                </m:mc>
                              </m:mcs>
                              <m:ctrlPr>
                                <a:rPr lang="zh-CN" altLang="en-US" sz="2400" i="1">
                                  <a:latin typeface="Cambria Math" panose="02040503050406030204" pitchFamily="18" charset="0"/>
                                </a:rPr>
                              </m:ctrlPr>
                            </m:mPr>
                            <m:mr>
                              <m:e>
                                <m:sSup>
                                  <m:sSupPr>
                                    <m:ctrlPr>
                                      <a:rPr lang="zh-CN" altLang="en-US" sz="2400" i="1">
                                        <a:latin typeface="Cambria Math" panose="02040503050406030204" pitchFamily="18" charset="0"/>
                                      </a:rPr>
                                    </m:ctrlPr>
                                  </m:sSupPr>
                                  <m:e>
                                    <m:r>
                                      <a:rPr lang="zh-CN" altLang="en-US" sz="2400" i="0">
                                        <a:latin typeface="Cambria Math" panose="02040503050406030204" pitchFamily="18" charset="0"/>
                                      </a:rPr>
                                      <m:t>2</m:t>
                                    </m:r>
                                  </m:e>
                                  <m:sup>
                                    <m:r>
                                      <a:rPr lang="zh-CN" altLang="en-US" sz="2400" i="1">
                                        <a:latin typeface="Cambria Math" panose="02040503050406030204" pitchFamily="18" charset="0"/>
                                      </a:rPr>
                                      <m:t>𝑘</m:t>
                                    </m:r>
                                    <m:r>
                                      <a:rPr lang="zh-CN" altLang="en-US" sz="2400" i="0">
                                        <a:latin typeface="Cambria Math" panose="02040503050406030204" pitchFamily="18" charset="0"/>
                                      </a:rPr>
                                      <m:t>−</m:t>
                                    </m:r>
                                    <m:r>
                                      <a:rPr lang="zh-CN" altLang="en-US" sz="2400" i="1">
                                        <a:latin typeface="Cambria Math" panose="02040503050406030204" pitchFamily="18" charset="0"/>
                                      </a:rPr>
                                      <m:t>𝑟𝑎𝑛</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𝑘</m:t>
                                        </m:r>
                                      </m:e>
                                      <m:sub>
                                        <m:r>
                                          <a:rPr lang="zh-CN" altLang="en-US" sz="2400" i="1">
                                            <a:latin typeface="Cambria Math" panose="02040503050406030204" pitchFamily="18" charset="0"/>
                                          </a:rPr>
                                          <m:t>𝐶</m:t>
                                        </m:r>
                                        <m:r>
                                          <a:rPr lang="zh-CN" altLang="en-US" sz="2400" i="0">
                                            <a:latin typeface="Cambria Math" panose="02040503050406030204" pitchFamily="18" charset="0"/>
                                          </a:rPr>
                                          <m:t>,</m:t>
                                        </m:r>
                                        <m:r>
                                          <a:rPr lang="zh-CN" altLang="en-US" sz="2400" i="1">
                                            <a:latin typeface="Cambria Math" panose="02040503050406030204" pitchFamily="18" charset="0"/>
                                          </a:rPr>
                                          <m:t>𝑌</m:t>
                                        </m:r>
                                      </m:sub>
                                    </m:sSub>
                                  </m:sup>
                                </m:sSup>
                                <m:r>
                                  <a:rPr lang="zh-CN" altLang="en-US" sz="2400" i="0">
                                    <a:latin typeface="Cambria Math" panose="02040503050406030204" pitchFamily="18" charset="0"/>
                                  </a:rPr>
                                  <m:t>,</m:t>
                                </m:r>
                                <m:r>
                                  <a:rPr lang="zh-CN" altLang="en-US" sz="2400" i="1">
                                    <a:latin typeface="Cambria Math" panose="02040503050406030204" pitchFamily="18" charset="0"/>
                                  </a:rPr>
                                  <m:t>𝑟𝑎𝑛</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𝑘</m:t>
                                    </m:r>
                                  </m:e>
                                  <m:sub>
                                    <m:r>
                                      <a:rPr lang="zh-CN" altLang="en-US" sz="2400" i="1">
                                        <a:latin typeface="Cambria Math" panose="02040503050406030204" pitchFamily="18" charset="0"/>
                                      </a:rPr>
                                      <m:t>𝐶</m:t>
                                    </m:r>
                                    <m:r>
                                      <a:rPr lang="zh-CN" altLang="en-US" sz="2400" i="0">
                                        <a:latin typeface="Cambria Math" panose="02040503050406030204" pitchFamily="18" charset="0"/>
                                      </a:rPr>
                                      <m:t>,</m:t>
                                    </m:r>
                                    <m:r>
                                      <a:rPr lang="zh-CN" altLang="en-US" sz="2400" i="1">
                                        <a:latin typeface="Cambria Math" panose="02040503050406030204" pitchFamily="18" charset="0"/>
                                      </a:rPr>
                                      <m:t>𝑌</m:t>
                                    </m:r>
                                  </m:sub>
                                </m:sSub>
                                <m:r>
                                  <a:rPr lang="zh-CN" altLang="en-US" sz="2400" i="0">
                                    <a:latin typeface="Cambria Math" panose="02040503050406030204" pitchFamily="18" charset="0"/>
                                  </a:rPr>
                                  <m:t>&lt;</m:t>
                                </m:r>
                                <m:r>
                                  <a:rPr lang="zh-CN" altLang="en-US" sz="2400" i="1">
                                    <a:latin typeface="Cambria Math" panose="02040503050406030204" pitchFamily="18" charset="0"/>
                                  </a:rPr>
                                  <m:t>𝑘</m:t>
                                </m:r>
                              </m:e>
                            </m:mr>
                            <m:mr>
                              <m:e>
                                <m:r>
                                  <a:rPr lang="zh-CN" altLang="en-US" sz="2400" i="0">
                                    <a:latin typeface="Cambria Math" panose="02040503050406030204" pitchFamily="18" charset="0"/>
                                  </a:rPr>
                                  <m:t>0,</m:t>
                                </m:r>
                                <m:r>
                                  <a:rPr lang="en-US" altLang="zh-CN" sz="2400" b="0" i="1" smtClean="0">
                                    <a:latin typeface="Cambria Math" panose="02040503050406030204" pitchFamily="18" charset="0"/>
                                  </a:rPr>
                                  <m:t>          </m:t>
                                </m:r>
                                <m:r>
                                  <a:rPr lang="zh-CN" altLang="en-US" sz="2400" i="1">
                                    <a:latin typeface="Cambria Math" panose="02040503050406030204" pitchFamily="18" charset="0"/>
                                  </a:rPr>
                                  <m:t>𝑟𝑎𝑛</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𝑘</m:t>
                                    </m:r>
                                  </m:e>
                                  <m:sub>
                                    <m:r>
                                      <a:rPr lang="zh-CN" altLang="en-US" sz="2400" i="1">
                                        <a:latin typeface="Cambria Math" panose="02040503050406030204" pitchFamily="18" charset="0"/>
                                      </a:rPr>
                                      <m:t>𝐶</m:t>
                                    </m:r>
                                    <m:r>
                                      <a:rPr lang="zh-CN" altLang="en-US" sz="2400" i="0">
                                        <a:latin typeface="Cambria Math" panose="02040503050406030204" pitchFamily="18" charset="0"/>
                                      </a:rPr>
                                      <m:t>,</m:t>
                                    </m:r>
                                    <m:r>
                                      <a:rPr lang="zh-CN" altLang="en-US" sz="2400" i="1">
                                        <a:latin typeface="Cambria Math" panose="02040503050406030204" pitchFamily="18" charset="0"/>
                                      </a:rPr>
                                      <m:t>𝑌</m:t>
                                    </m:r>
                                  </m:sub>
                                </m:sSub>
                                <m:r>
                                  <a:rPr lang="zh-CN" altLang="en-US" sz="2400" i="0">
                                    <a:latin typeface="Cambria Math" panose="02040503050406030204" pitchFamily="18" charset="0"/>
                                  </a:rPr>
                                  <m:t>≥</m:t>
                                </m:r>
                                <m:r>
                                  <a:rPr lang="zh-CN" altLang="en-US" sz="2400" i="1">
                                    <a:latin typeface="Cambria Math" panose="02040503050406030204" pitchFamily="18" charset="0"/>
                                  </a:rPr>
                                  <m:t>𝑘</m:t>
                                </m:r>
                              </m:e>
                            </m:mr>
                          </m:m>
                        </m:e>
                      </m:d>
                    </m:oMath>
                  </m:oMathPara>
                </a14:m>
                <a:endParaRPr lang="zh-CN" altLang="en-US" sz="2400" dirty="0"/>
              </a:p>
            </p:txBody>
          </p:sp>
        </mc:Choice>
        <mc:Fallback>
          <p:sp>
            <p:nvSpPr>
              <p:cNvPr id="9" name="矩形 8">
                <a:extLst>
                  <a:ext uri="{FF2B5EF4-FFF2-40B4-BE49-F238E27FC236}">
                    <a16:creationId xmlns:a16="http://schemas.microsoft.com/office/drawing/2014/main" id="{EDB92153-B29F-4C08-A8A6-D93361EEF4FF}"/>
                  </a:ext>
                </a:extLst>
              </p:cNvPr>
              <p:cNvSpPr>
                <a:spLocks noRot="1" noChangeAspect="1" noMove="1" noResize="1" noEditPoints="1" noAdjustHandles="1" noChangeArrowheads="1" noChangeShapeType="1" noTextEdit="1"/>
              </p:cNvSpPr>
              <p:nvPr/>
            </p:nvSpPr>
            <p:spPr>
              <a:xfrm>
                <a:off x="3844773" y="4916132"/>
                <a:ext cx="4502451" cy="105157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1141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测试预言</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8510" y="992149"/>
            <a:ext cx="12054979" cy="3586431"/>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隐藏层间距</a:t>
            </a:r>
            <a:endParaRPr lang="en-US" altLang="zh-CN" sz="2800" dirty="0">
              <a:solidFill>
                <a:srgbClr val="000066"/>
              </a:solidFill>
              <a:latin typeface="Times New Roman" panose="02020603050405020304" pitchFamily="18" charset="0"/>
              <a:ea typeface="微软雅黑" panose="020B0503020204020204" pitchFamily="34" charset="-122"/>
            </a:endParaRPr>
          </a:p>
          <a:p>
            <a:pPr>
              <a:lnSpc>
                <a:spcPct val="150000"/>
              </a:lnSpc>
            </a:pPr>
            <a:r>
              <a:rPr lang="zh-CN" altLang="en-US" sz="2800" dirty="0">
                <a:solidFill>
                  <a:srgbClr val="000066"/>
                </a:solidFill>
                <a:latin typeface="微软雅黑" panose="020B0503020204020204" pitchFamily="34" charset="-122"/>
                <a:ea typeface="微软雅黑" panose="020B0503020204020204" pitchFamily="34" charset="-122"/>
              </a:rPr>
              <a:t>      在差分测试检测到不一致输出基础上，对</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DNN</a:t>
            </a:r>
            <a:r>
              <a:rPr lang="zh-CN" altLang="en-US" sz="2800" dirty="0">
                <a:solidFill>
                  <a:srgbClr val="000066"/>
                </a:solidFill>
                <a:latin typeface="微软雅黑" panose="020B0503020204020204" pitchFamily="34" charset="-122"/>
                <a:ea typeface="微软雅黑" panose="020B0503020204020204" pitchFamily="34" charset="-122"/>
              </a:rPr>
              <a:t>模型隐藏层输出向量进行分析，从而实现缺陷定位</a:t>
            </a:r>
            <a:endParaRPr lang="en-US" altLang="zh-CN" sz="2800" dirty="0">
              <a:solidFill>
                <a:srgbClr val="000066"/>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000066"/>
                </a:solidFill>
                <a:latin typeface="微软雅黑" panose="020B0503020204020204" pitchFamily="34" charset="-122"/>
                <a:ea typeface="微软雅黑" panose="020B0503020204020204" pitchFamily="34" charset="-122"/>
              </a:rPr>
              <a:t>             为相同模型在深度学习框架</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000066"/>
                </a:solidFill>
                <a:latin typeface="微软雅黑" panose="020B0503020204020204" pitchFamily="34" charset="-122"/>
                <a:ea typeface="微软雅黑" panose="020B0503020204020204" pitchFamily="34" charset="-122"/>
              </a:rPr>
              <a:t>和框架</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000066"/>
                </a:solidFill>
                <a:latin typeface="微软雅黑" panose="020B0503020204020204" pitchFamily="34" charset="-122"/>
                <a:ea typeface="微软雅黑" panose="020B0503020204020204" pitchFamily="34" charset="-122"/>
              </a:rPr>
              <a:t>为后端实现下，在同一隐藏层   输出</a:t>
            </a:r>
            <a:r>
              <a:rPr lang="en-US" altLang="zh-CN" sz="2800" i="1" dirty="0">
                <a:solidFill>
                  <a:srgbClr val="000066"/>
                </a:solidFill>
                <a:latin typeface="微软雅黑" panose="020B0503020204020204" pitchFamily="34" charset="-122"/>
                <a:ea typeface="微软雅黑" panose="020B0503020204020204" pitchFamily="34" charset="-122"/>
              </a:rPr>
              <a:t>N</a:t>
            </a:r>
            <a:r>
              <a:rPr lang="zh-CN" altLang="en-US" sz="2800" dirty="0">
                <a:solidFill>
                  <a:srgbClr val="000066"/>
                </a:solidFill>
                <a:latin typeface="微软雅黑" panose="020B0503020204020204" pitchFamily="34" charset="-122"/>
                <a:ea typeface="微软雅黑" panose="020B0503020204020204" pitchFamily="34" charset="-122"/>
              </a:rPr>
              <a:t>维向量的平均绝对偏差</a:t>
            </a:r>
            <a:endParaRPr lang="en-US" altLang="zh-CN" sz="2800" dirty="0">
              <a:solidFill>
                <a:srgbClr val="000066"/>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1149EDBC-7922-4581-95FF-185DDCFD1864}"/>
                  </a:ext>
                </a:extLst>
              </p:cNvPr>
              <p:cNvSpPr/>
              <p:nvPr/>
            </p:nvSpPr>
            <p:spPr>
              <a:xfrm>
                <a:off x="11784324" y="3382171"/>
                <a:ext cx="407676"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𝑙</m:t>
                      </m:r>
                    </m:oMath>
                  </m:oMathPara>
                </a14:m>
                <a:endParaRPr lang="zh-CN" altLang="en-US" sz="2800" dirty="0"/>
              </a:p>
            </p:txBody>
          </p:sp>
        </mc:Choice>
        <mc:Fallback>
          <p:sp>
            <p:nvSpPr>
              <p:cNvPr id="10" name="矩形 9">
                <a:extLst>
                  <a:ext uri="{FF2B5EF4-FFF2-40B4-BE49-F238E27FC236}">
                    <a16:creationId xmlns:a16="http://schemas.microsoft.com/office/drawing/2014/main" id="{1149EDBC-7922-4581-95FF-185DDCFD1864}"/>
                  </a:ext>
                </a:extLst>
              </p:cNvPr>
              <p:cNvSpPr>
                <a:spLocks noRot="1" noChangeAspect="1" noMove="1" noResize="1" noEditPoints="1" noAdjustHandles="1" noChangeArrowheads="1" noChangeShapeType="1" noTextEdit="1"/>
              </p:cNvSpPr>
              <p:nvPr/>
            </p:nvSpPr>
            <p:spPr>
              <a:xfrm>
                <a:off x="11784324" y="3382171"/>
                <a:ext cx="40767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0623426E-46BF-4596-B9DB-5A9F4EDEEF67}"/>
                  </a:ext>
                </a:extLst>
              </p:cNvPr>
              <p:cNvSpPr/>
              <p:nvPr/>
            </p:nvSpPr>
            <p:spPr>
              <a:xfrm>
                <a:off x="634452" y="3370277"/>
                <a:ext cx="947311" cy="54700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𝛿</m:t>
                          </m:r>
                        </m:e>
                        <m:sub>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1</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2</m:t>
                              </m:r>
                            </m:sup>
                          </m:sSubSup>
                        </m:sub>
                      </m:sSub>
                    </m:oMath>
                  </m:oMathPara>
                </a14:m>
                <a:endParaRPr lang="zh-CN" altLang="en-US" sz="2400" dirty="0"/>
              </a:p>
            </p:txBody>
          </p:sp>
        </mc:Choice>
        <mc:Fallback>
          <p:sp>
            <p:nvSpPr>
              <p:cNvPr id="11" name="矩形 10">
                <a:extLst>
                  <a:ext uri="{FF2B5EF4-FFF2-40B4-BE49-F238E27FC236}">
                    <a16:creationId xmlns:a16="http://schemas.microsoft.com/office/drawing/2014/main" id="{0623426E-46BF-4596-B9DB-5A9F4EDEEF67}"/>
                  </a:ext>
                </a:extLst>
              </p:cNvPr>
              <p:cNvSpPr>
                <a:spLocks noRot="1" noChangeAspect="1" noMove="1" noResize="1" noEditPoints="1" noAdjustHandles="1" noChangeArrowheads="1" noChangeShapeType="1" noTextEdit="1"/>
              </p:cNvSpPr>
              <p:nvPr/>
            </p:nvSpPr>
            <p:spPr>
              <a:xfrm>
                <a:off x="634452" y="3370277"/>
                <a:ext cx="947311" cy="547009"/>
              </a:xfrm>
              <a:prstGeom prst="rect">
                <a:avLst/>
              </a:prstGeom>
              <a:blipFill>
                <a:blip r:embed="rId4"/>
                <a:stretch>
                  <a:fillRect b="-22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CCA0627E-03F9-48A1-AF15-AB1E2761D01B}"/>
                  </a:ext>
                </a:extLst>
              </p:cNvPr>
              <p:cNvSpPr/>
              <p:nvPr/>
            </p:nvSpPr>
            <p:spPr>
              <a:xfrm>
                <a:off x="4253218" y="4813779"/>
                <a:ext cx="3290388" cy="113082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𝛿</m:t>
                          </m:r>
                        </m:e>
                        <m:sub>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1</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2</m:t>
                              </m:r>
                            </m:sup>
                          </m:sSubSup>
                        </m:sub>
                      </m:sSub>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𝑁</m:t>
                          </m:r>
                        </m:den>
                      </m:f>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𝑁</m:t>
                          </m:r>
                        </m:sup>
                        <m:e>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1</m:t>
                              </m:r>
                            </m:sup>
                          </m:sSubSup>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2</m:t>
                              </m:r>
                            </m:sup>
                          </m:sSubSup>
                          <m:r>
                            <a:rPr lang="zh-CN" altLang="en-US" sz="2400" i="0">
                              <a:latin typeface="Cambria Math" panose="02040503050406030204" pitchFamily="18" charset="0"/>
                            </a:rPr>
                            <m:t>|</m:t>
                          </m:r>
                        </m:e>
                      </m:nary>
                    </m:oMath>
                  </m:oMathPara>
                </a14:m>
                <a:endParaRPr lang="zh-CN" altLang="en-US" sz="2400" dirty="0"/>
              </a:p>
            </p:txBody>
          </p:sp>
        </mc:Choice>
        <mc:Fallback>
          <p:sp>
            <p:nvSpPr>
              <p:cNvPr id="12" name="矩形 11">
                <a:extLst>
                  <a:ext uri="{FF2B5EF4-FFF2-40B4-BE49-F238E27FC236}">
                    <a16:creationId xmlns:a16="http://schemas.microsoft.com/office/drawing/2014/main" id="{CCA0627E-03F9-48A1-AF15-AB1E2761D01B}"/>
                  </a:ext>
                </a:extLst>
              </p:cNvPr>
              <p:cNvSpPr>
                <a:spLocks noRot="1" noChangeAspect="1" noMove="1" noResize="1" noEditPoints="1" noAdjustHandles="1" noChangeArrowheads="1" noChangeShapeType="1" noTextEdit="1"/>
              </p:cNvSpPr>
              <p:nvPr/>
            </p:nvSpPr>
            <p:spPr>
              <a:xfrm>
                <a:off x="4253218" y="4813779"/>
                <a:ext cx="3290388" cy="113082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597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测试预言</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8510" y="992149"/>
            <a:ext cx="12054979" cy="4879093"/>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隐藏层间距变化率</a:t>
            </a:r>
            <a:endParaRPr lang="en-US" altLang="zh-CN" sz="2800" dirty="0">
              <a:solidFill>
                <a:srgbClr val="000066"/>
              </a:solidFill>
              <a:latin typeface="Times New Roman" panose="02020603050405020304" pitchFamily="18" charset="0"/>
              <a:ea typeface="微软雅黑" panose="020B0503020204020204" pitchFamily="34" charset="-122"/>
            </a:endParaRPr>
          </a:p>
          <a:p>
            <a:pPr>
              <a:lnSpc>
                <a:spcPct val="150000"/>
              </a:lnSpc>
            </a:pPr>
            <a:r>
              <a:rPr lang="en-US" altLang="zh-CN" sz="2800" dirty="0">
                <a:solidFill>
                  <a:srgbClr val="000066"/>
                </a:solidFill>
                <a:latin typeface="微软雅黑" panose="020B0503020204020204" pitchFamily="34" charset="-122"/>
                <a:ea typeface="微软雅黑" panose="020B0503020204020204" pitchFamily="34" charset="-122"/>
              </a:rPr>
              <a:t>            </a:t>
            </a:r>
            <a:r>
              <a:rPr lang="zh-CN" altLang="en-US" sz="2800" dirty="0">
                <a:solidFill>
                  <a:srgbClr val="000066"/>
                </a:solidFill>
                <a:latin typeface="微软雅黑" panose="020B0503020204020204" pitchFamily="34" charset="-122"/>
                <a:ea typeface="微软雅黑" panose="020B0503020204020204" pitchFamily="34" charset="-122"/>
              </a:rPr>
              <a:t>表示</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DNN</a:t>
            </a:r>
            <a:r>
              <a:rPr lang="zh-CN" altLang="en-US" sz="2800" dirty="0">
                <a:solidFill>
                  <a:srgbClr val="000066"/>
                </a:solidFill>
                <a:latin typeface="微软雅黑" panose="020B0503020204020204" pitchFamily="34" charset="-122"/>
                <a:ea typeface="微软雅黑" panose="020B0503020204020204" pitchFamily="34" charset="-122"/>
              </a:rPr>
              <a:t>模型中位于隐藏层</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800" dirty="0">
                <a:solidFill>
                  <a:srgbClr val="000066"/>
                </a:solidFill>
                <a:latin typeface="微软雅黑" panose="020B0503020204020204" pitchFamily="34" charset="-122"/>
                <a:ea typeface="微软雅黑" panose="020B0503020204020204" pitchFamily="34" charset="-122"/>
              </a:rPr>
              <a:t>之前且与</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800" dirty="0">
                <a:solidFill>
                  <a:srgbClr val="000066"/>
                </a:solidFill>
                <a:latin typeface="微软雅黑" panose="020B0503020204020204" pitchFamily="34" charset="-122"/>
                <a:ea typeface="微软雅黑" panose="020B0503020204020204" pitchFamily="34" charset="-122"/>
              </a:rPr>
              <a:t>相连接层的       最大值</a:t>
            </a:r>
            <a:endParaRPr lang="en-US" altLang="zh-CN" sz="2800" dirty="0">
              <a:solidFill>
                <a:srgbClr val="000066"/>
              </a:solidFill>
              <a:latin typeface="微软雅黑" panose="020B0503020204020204" pitchFamily="34" charset="-122"/>
              <a:ea typeface="微软雅黑" panose="020B0503020204020204" pitchFamily="34" charset="-122"/>
            </a:endParaRPr>
          </a:p>
          <a:p>
            <a:pPr>
              <a:lnSpc>
                <a:spcPct val="150000"/>
              </a:lnSpc>
            </a:pPr>
            <a:endParaRPr lang="en-US" altLang="zh-CN" sz="2800" dirty="0">
              <a:solidFill>
                <a:srgbClr val="000066"/>
              </a:solidFill>
              <a:latin typeface="微软雅黑" panose="020B0503020204020204" pitchFamily="34" charset="-122"/>
              <a:ea typeface="微软雅黑" panose="020B0503020204020204" pitchFamily="34" charset="-122"/>
            </a:endParaRPr>
          </a:p>
          <a:p>
            <a:pPr>
              <a:lnSpc>
                <a:spcPct val="150000"/>
              </a:lnSpc>
            </a:pPr>
            <a:endParaRPr lang="en-US" altLang="zh-CN" sz="2800" dirty="0">
              <a:solidFill>
                <a:srgbClr val="000066"/>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000066"/>
                </a:solidFill>
                <a:latin typeface="微软雅黑" panose="020B0503020204020204" pitchFamily="34" charset="-122"/>
                <a:ea typeface="微软雅黑" panose="020B0503020204020204" pitchFamily="34" charset="-122"/>
              </a:rPr>
              <a:t>      隐藏层间距变化率    定义为在某一隐藏层</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800" dirty="0">
                <a:solidFill>
                  <a:srgbClr val="000066"/>
                </a:solidFill>
                <a:latin typeface="微软雅黑" panose="020B0503020204020204" pitchFamily="34" charset="-122"/>
                <a:ea typeface="微软雅黑" panose="020B0503020204020204" pitchFamily="34" charset="-122"/>
              </a:rPr>
              <a:t>处，      相较于      数值的变化率</a:t>
            </a:r>
            <a:endParaRPr lang="en-US" altLang="zh-CN" sz="2800" dirty="0">
              <a:solidFill>
                <a:srgbClr val="000066"/>
              </a:solidFill>
              <a:latin typeface="微软雅黑" panose="020B0503020204020204" pitchFamily="34" charset="-122"/>
              <a:ea typeface="微软雅黑" panose="020B0503020204020204" pitchFamily="34" charset="-122"/>
            </a:endParaRPr>
          </a:p>
          <a:p>
            <a:pPr>
              <a:lnSpc>
                <a:spcPct val="150000"/>
              </a:lnSpc>
            </a:pPr>
            <a:endParaRPr lang="en-US" altLang="zh-CN" sz="2800" dirty="0">
              <a:solidFill>
                <a:srgbClr val="000066"/>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90818BAC-EFEA-474F-8C80-15436605FBBB}"/>
                  </a:ext>
                </a:extLst>
              </p:cNvPr>
              <p:cNvSpPr/>
              <p:nvPr/>
            </p:nvSpPr>
            <p:spPr>
              <a:xfrm>
                <a:off x="696330" y="2117891"/>
                <a:ext cx="826765" cy="4901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𝑝𝑟𝑒</m:t>
                          </m:r>
                        </m:sub>
                      </m:sSub>
                    </m:oMath>
                  </m:oMathPara>
                </a14:m>
                <a:endParaRPr lang="zh-CN" altLang="en-US" sz="2400" dirty="0"/>
              </a:p>
            </p:txBody>
          </p:sp>
        </mc:Choice>
        <mc:Fallback>
          <p:sp>
            <p:nvSpPr>
              <p:cNvPr id="4" name="矩形 3">
                <a:extLst>
                  <a:ext uri="{FF2B5EF4-FFF2-40B4-BE49-F238E27FC236}">
                    <a16:creationId xmlns:a16="http://schemas.microsoft.com/office/drawing/2014/main" id="{90818BAC-EFEA-474F-8C80-15436605FBBB}"/>
                  </a:ext>
                </a:extLst>
              </p:cNvPr>
              <p:cNvSpPr>
                <a:spLocks noRot="1" noChangeAspect="1" noMove="1" noResize="1" noEditPoints="1" noAdjustHandles="1" noChangeArrowheads="1" noChangeShapeType="1" noTextEdit="1"/>
              </p:cNvSpPr>
              <p:nvPr/>
            </p:nvSpPr>
            <p:spPr>
              <a:xfrm>
                <a:off x="696330" y="2117891"/>
                <a:ext cx="826765" cy="490199"/>
              </a:xfrm>
              <a:prstGeom prst="rect">
                <a:avLst/>
              </a:prstGeom>
              <a:blipFill>
                <a:blip r:embed="rId3"/>
                <a:stretch>
                  <a:fillRect b="-61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685F41C2-1A51-4D09-94AC-B7823E15BB02}"/>
                  </a:ext>
                </a:extLst>
              </p:cNvPr>
              <p:cNvSpPr/>
              <p:nvPr/>
            </p:nvSpPr>
            <p:spPr>
              <a:xfrm>
                <a:off x="9266724" y="2084335"/>
                <a:ext cx="947311" cy="54700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𝛿</m:t>
                          </m:r>
                        </m:e>
                        <m:sub>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1</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2</m:t>
                              </m:r>
                            </m:sup>
                          </m:sSubSup>
                        </m:sub>
                      </m:sSub>
                    </m:oMath>
                  </m:oMathPara>
                </a14:m>
                <a:endParaRPr lang="zh-CN" altLang="en-US" sz="2400" dirty="0"/>
              </a:p>
            </p:txBody>
          </p:sp>
        </mc:Choice>
        <mc:Fallback>
          <p:sp>
            <p:nvSpPr>
              <p:cNvPr id="8" name="矩形 7">
                <a:extLst>
                  <a:ext uri="{FF2B5EF4-FFF2-40B4-BE49-F238E27FC236}">
                    <a16:creationId xmlns:a16="http://schemas.microsoft.com/office/drawing/2014/main" id="{685F41C2-1A51-4D09-94AC-B7823E15BB02}"/>
                  </a:ext>
                </a:extLst>
              </p:cNvPr>
              <p:cNvSpPr>
                <a:spLocks noRot="1" noChangeAspect="1" noMove="1" noResize="1" noEditPoints="1" noAdjustHandles="1" noChangeArrowheads="1" noChangeShapeType="1" noTextEdit="1"/>
              </p:cNvSpPr>
              <p:nvPr/>
            </p:nvSpPr>
            <p:spPr>
              <a:xfrm>
                <a:off x="9266724" y="2084335"/>
                <a:ext cx="947311" cy="547009"/>
              </a:xfrm>
              <a:prstGeom prst="rect">
                <a:avLst/>
              </a:prstGeom>
              <a:blipFill>
                <a:blip r:embed="rId4"/>
                <a:stretch>
                  <a:fillRect b="-22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AB947D79-F0F5-4277-B46A-D40BB67A4F45}"/>
                  </a:ext>
                </a:extLst>
              </p:cNvPr>
              <p:cNvSpPr/>
              <p:nvPr/>
            </p:nvSpPr>
            <p:spPr>
              <a:xfrm>
                <a:off x="3507423" y="4016122"/>
                <a:ext cx="670119"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800">
                              <a:latin typeface="Cambria Math" panose="02040503050406030204" pitchFamily="18" charset="0"/>
                            </a:rPr>
                          </m:ctrlPr>
                        </m:sSubPr>
                        <m:e>
                          <m:r>
                            <a:rPr lang="zh-CN" altLang="en-US" sz="2800" i="1">
                              <a:latin typeface="Cambria Math" panose="02040503050406030204" pitchFamily="18" charset="0"/>
                            </a:rPr>
                            <m:t>𝑅</m:t>
                          </m:r>
                        </m:e>
                        <m:sub>
                          <m:r>
                            <a:rPr lang="zh-CN" altLang="en-US" sz="2800" i="1">
                              <a:latin typeface="Cambria Math" panose="02040503050406030204" pitchFamily="18" charset="0"/>
                            </a:rPr>
                            <m:t>𝐿</m:t>
                          </m:r>
                        </m:sub>
                      </m:sSub>
                    </m:oMath>
                  </m:oMathPara>
                </a14:m>
                <a:endParaRPr lang="zh-CN" altLang="en-US" sz="2800" dirty="0"/>
              </a:p>
            </p:txBody>
          </p:sp>
        </mc:Choice>
        <mc:Fallback>
          <p:sp>
            <p:nvSpPr>
              <p:cNvPr id="5" name="矩形 4">
                <a:extLst>
                  <a:ext uri="{FF2B5EF4-FFF2-40B4-BE49-F238E27FC236}">
                    <a16:creationId xmlns:a16="http://schemas.microsoft.com/office/drawing/2014/main" id="{AB947D79-F0F5-4277-B46A-D40BB67A4F45}"/>
                  </a:ext>
                </a:extLst>
              </p:cNvPr>
              <p:cNvSpPr>
                <a:spLocks noRot="1" noChangeAspect="1" noMove="1" noResize="1" noEditPoints="1" noAdjustHandles="1" noChangeArrowheads="1" noChangeShapeType="1" noTextEdit="1"/>
              </p:cNvSpPr>
              <p:nvPr/>
            </p:nvSpPr>
            <p:spPr>
              <a:xfrm>
                <a:off x="3507423" y="4016122"/>
                <a:ext cx="670119"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041DE61A-3FE4-41F1-B219-C5FA7CA369E3}"/>
                  </a:ext>
                </a:extLst>
              </p:cNvPr>
              <p:cNvSpPr/>
              <p:nvPr/>
            </p:nvSpPr>
            <p:spPr>
              <a:xfrm>
                <a:off x="7917495" y="4004227"/>
                <a:ext cx="947311" cy="54700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𝛿</m:t>
                          </m:r>
                        </m:e>
                        <m:sub>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1</m:t>
                              </m:r>
                            </m:sup>
                          </m:sSubSup>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2</m:t>
                              </m:r>
                            </m:sup>
                          </m:sSubSup>
                        </m:sub>
                      </m:sSub>
                    </m:oMath>
                  </m:oMathPara>
                </a14:m>
                <a:endParaRPr lang="zh-CN" altLang="en-US" sz="2400" dirty="0"/>
              </a:p>
            </p:txBody>
          </p:sp>
        </mc:Choice>
        <mc:Fallback>
          <p:sp>
            <p:nvSpPr>
              <p:cNvPr id="13" name="矩形 12">
                <a:extLst>
                  <a:ext uri="{FF2B5EF4-FFF2-40B4-BE49-F238E27FC236}">
                    <a16:creationId xmlns:a16="http://schemas.microsoft.com/office/drawing/2014/main" id="{041DE61A-3FE4-41F1-B219-C5FA7CA369E3}"/>
                  </a:ext>
                </a:extLst>
              </p:cNvPr>
              <p:cNvSpPr>
                <a:spLocks noRot="1" noChangeAspect="1" noMove="1" noResize="1" noEditPoints="1" noAdjustHandles="1" noChangeArrowheads="1" noChangeShapeType="1" noTextEdit="1"/>
              </p:cNvSpPr>
              <p:nvPr/>
            </p:nvSpPr>
            <p:spPr>
              <a:xfrm>
                <a:off x="7917495" y="4004227"/>
                <a:ext cx="947311" cy="547009"/>
              </a:xfrm>
              <a:prstGeom prst="rect">
                <a:avLst/>
              </a:prstGeom>
              <a:blipFill>
                <a:blip r:embed="rId6"/>
                <a:stretch>
                  <a:fillRect b="-22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38ACF0EC-0D47-4661-8646-B029D7FF4FFD}"/>
                  </a:ext>
                </a:extLst>
              </p:cNvPr>
              <p:cNvSpPr/>
              <p:nvPr/>
            </p:nvSpPr>
            <p:spPr>
              <a:xfrm>
                <a:off x="9800652" y="4016122"/>
                <a:ext cx="826765" cy="4901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𝑝𝑟𝑒</m:t>
                          </m:r>
                        </m:sub>
                      </m:sSub>
                    </m:oMath>
                  </m:oMathPara>
                </a14:m>
                <a:endParaRPr lang="zh-CN" altLang="en-US" sz="2400" dirty="0"/>
              </a:p>
            </p:txBody>
          </p:sp>
        </mc:Choice>
        <mc:Fallback>
          <p:sp>
            <p:nvSpPr>
              <p:cNvPr id="14" name="矩形 13">
                <a:extLst>
                  <a:ext uri="{FF2B5EF4-FFF2-40B4-BE49-F238E27FC236}">
                    <a16:creationId xmlns:a16="http://schemas.microsoft.com/office/drawing/2014/main" id="{38ACF0EC-0D47-4661-8646-B029D7FF4FFD}"/>
                  </a:ext>
                </a:extLst>
              </p:cNvPr>
              <p:cNvSpPr>
                <a:spLocks noRot="1" noChangeAspect="1" noMove="1" noResize="1" noEditPoints="1" noAdjustHandles="1" noChangeArrowheads="1" noChangeShapeType="1" noTextEdit="1"/>
              </p:cNvSpPr>
              <p:nvPr/>
            </p:nvSpPr>
            <p:spPr>
              <a:xfrm>
                <a:off x="9800652" y="4016122"/>
                <a:ext cx="826765" cy="490199"/>
              </a:xfrm>
              <a:prstGeom prst="rect">
                <a:avLst/>
              </a:prstGeom>
              <a:blipFill>
                <a:blip r:embed="rId7"/>
                <a:stretch>
                  <a:fillRect b="-62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44D3BB7E-9754-4313-8BEC-7CA1E048D313}"/>
                  </a:ext>
                </a:extLst>
              </p:cNvPr>
              <p:cNvSpPr/>
              <p:nvPr/>
            </p:nvSpPr>
            <p:spPr>
              <a:xfrm>
                <a:off x="4516047" y="2985012"/>
                <a:ext cx="3159904" cy="66107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zh-CN" altLang="en-US" sz="2400">
                              <a:latin typeface="Cambria Math" panose="02040503050406030204" pitchFamily="18" charset="0"/>
                            </a:rPr>
                          </m:ctrlPr>
                        </m:dPr>
                        <m:e>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𝑝𝑟𝑒</m:t>
                              </m:r>
                            </m:sub>
                          </m:sSub>
                          <m:r>
                            <a:rPr lang="zh-CN" altLang="en-US" sz="2400" i="0">
                              <a:latin typeface="Cambria Math" panose="02040503050406030204" pitchFamily="18" charset="0"/>
                            </a:rPr>
                            <m:t>=</m:t>
                          </m:r>
                          <m:limLow>
                            <m:limLowPr>
                              <m:ctrlPr>
                                <a:rPr lang="zh-CN" altLang="en-US" sz="2400" i="1">
                                  <a:latin typeface="Cambria Math" panose="02040503050406030204" pitchFamily="18" charset="0"/>
                                </a:rPr>
                              </m:ctrlPr>
                            </m:limLowPr>
                            <m:e>
                              <m:r>
                                <m:rPr>
                                  <m:sty m:val="p"/>
                                </m:rPr>
                                <a:rPr lang="zh-CN" altLang="en-US" sz="2400" i="0">
                                  <a:latin typeface="Cambria Math" panose="02040503050406030204" pitchFamily="18" charset="0"/>
                                </a:rPr>
                                <m:t>max</m:t>
                              </m:r>
                            </m:e>
                            <m:lim>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𝑙</m:t>
                                  </m:r>
                                  <m:r>
                                    <a:rPr lang="zh-CN" altLang="en-US" sz="2400" i="0">
                                      <a:latin typeface="Cambria Math" panose="02040503050406030204" pitchFamily="18" charset="0"/>
                                    </a:rPr>
                                    <m:t>∈</m:t>
                                  </m:r>
                                  <m:r>
                                    <a:rPr lang="zh-CN" altLang="en-US" sz="2400" i="1">
                                      <a:latin typeface="Cambria Math" panose="02040503050406030204" pitchFamily="18" charset="0"/>
                                    </a:rPr>
                                    <m:t>𝑝𝑟𝑒</m:t>
                                  </m:r>
                                  <m:r>
                                    <a:rPr lang="zh-CN" altLang="en-US" sz="2400" i="0">
                                      <a:latin typeface="Cambria Math" panose="02040503050406030204" pitchFamily="18" charset="0"/>
                                    </a:rPr>
                                    <m:t>(</m:t>
                                  </m:r>
                                  <m:r>
                                    <a:rPr lang="zh-CN" altLang="en-US" sz="2400" i="1">
                                      <a:latin typeface="Cambria Math" panose="02040503050406030204" pitchFamily="18" charset="0"/>
                                    </a:rPr>
                                    <m:t>𝐿</m:t>
                                  </m:r>
                                </m:e>
                              </m:d>
                            </m:lim>
                          </m:limLow>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1</m:t>
                                  </m:r>
                                </m:sup>
                              </m:sSubSup>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2</m:t>
                                  </m:r>
                                </m:sup>
                              </m:sSubSup>
                            </m:sub>
                          </m:sSub>
                        </m:e>
                      </m:d>
                    </m:oMath>
                  </m:oMathPara>
                </a14:m>
                <a:endParaRPr lang="zh-CN" altLang="en-US" sz="2400" dirty="0"/>
              </a:p>
            </p:txBody>
          </p:sp>
        </mc:Choice>
        <mc:Fallback>
          <p:sp>
            <p:nvSpPr>
              <p:cNvPr id="6" name="矩形 5">
                <a:extLst>
                  <a:ext uri="{FF2B5EF4-FFF2-40B4-BE49-F238E27FC236}">
                    <a16:creationId xmlns:a16="http://schemas.microsoft.com/office/drawing/2014/main" id="{44D3BB7E-9754-4313-8BEC-7CA1E048D313}"/>
                  </a:ext>
                </a:extLst>
              </p:cNvPr>
              <p:cNvSpPr>
                <a:spLocks noRot="1" noChangeAspect="1" noMove="1" noResize="1" noEditPoints="1" noAdjustHandles="1" noChangeArrowheads="1" noChangeShapeType="1" noTextEdit="1"/>
              </p:cNvSpPr>
              <p:nvPr/>
            </p:nvSpPr>
            <p:spPr>
              <a:xfrm>
                <a:off x="4516047" y="2985012"/>
                <a:ext cx="3159904" cy="661078"/>
              </a:xfrm>
              <a:prstGeom prst="rect">
                <a:avLst/>
              </a:prstGeom>
              <a:blipFill>
                <a:blip r:embed="rId8"/>
                <a:stretch>
                  <a:fillRect t="-175000" r="-38224" b="-2638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D511B905-6A9A-405D-AEC8-3D98AD114836}"/>
                  </a:ext>
                </a:extLst>
              </p:cNvPr>
              <p:cNvSpPr/>
              <p:nvPr/>
            </p:nvSpPr>
            <p:spPr>
              <a:xfrm>
                <a:off x="4771149" y="5037946"/>
                <a:ext cx="2649700" cy="96372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𝐿</m:t>
                          </m:r>
                        </m:sub>
                      </m:sSub>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1</m:t>
                                  </m:r>
                                </m:sup>
                              </m:sSubSup>
                              <m:r>
                                <a:rPr lang="zh-CN" altLang="en-US" sz="2400" i="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𝑆</m:t>
                                  </m:r>
                                </m:e>
                                <m:sub>
                                  <m:r>
                                    <a:rPr lang="zh-CN" altLang="en-US" sz="2400" i="1">
                                      <a:latin typeface="Cambria Math" panose="02040503050406030204" pitchFamily="18" charset="0"/>
                                    </a:rPr>
                                    <m:t>𝑙</m:t>
                                  </m:r>
                                </m:sub>
                                <m:sup>
                                  <m:r>
                                    <a:rPr lang="zh-CN" altLang="en-US" sz="2400" i="0">
                                      <a:latin typeface="Cambria Math" panose="02040503050406030204" pitchFamily="18" charset="0"/>
                                    </a:rPr>
                                    <m:t>2</m:t>
                                  </m:r>
                                </m:sup>
                              </m:sSubSup>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𝑝𝑟𝑒</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𝑝𝑟𝑒</m:t>
                              </m:r>
                            </m:sub>
                          </m:sSub>
                          <m:r>
                            <a:rPr lang="zh-CN" altLang="en-US" sz="2400" i="0">
                              <a:latin typeface="Cambria Math" panose="02040503050406030204" pitchFamily="18" charset="0"/>
                            </a:rPr>
                            <m:t>+</m:t>
                          </m:r>
                          <m:r>
                            <a:rPr lang="zh-CN" altLang="en-US" sz="2400" i="1">
                              <a:latin typeface="Cambria Math" panose="02040503050406030204" pitchFamily="18" charset="0"/>
                            </a:rPr>
                            <m:t>𝜏</m:t>
                          </m:r>
                        </m:den>
                      </m:f>
                    </m:oMath>
                  </m:oMathPara>
                </a14:m>
                <a:endParaRPr lang="zh-CN" altLang="en-US" sz="2400" dirty="0"/>
              </a:p>
            </p:txBody>
          </p:sp>
        </mc:Choice>
        <mc:Fallback>
          <p:sp>
            <p:nvSpPr>
              <p:cNvPr id="7" name="矩形 6">
                <a:extLst>
                  <a:ext uri="{FF2B5EF4-FFF2-40B4-BE49-F238E27FC236}">
                    <a16:creationId xmlns:a16="http://schemas.microsoft.com/office/drawing/2014/main" id="{D511B905-6A9A-405D-AEC8-3D98AD114836}"/>
                  </a:ext>
                </a:extLst>
              </p:cNvPr>
              <p:cNvSpPr>
                <a:spLocks noRot="1" noChangeAspect="1" noMove="1" noResize="1" noEditPoints="1" noAdjustHandles="1" noChangeArrowheads="1" noChangeShapeType="1" noTextEdit="1"/>
              </p:cNvSpPr>
              <p:nvPr/>
            </p:nvSpPr>
            <p:spPr>
              <a:xfrm>
                <a:off x="4771149" y="5037946"/>
                <a:ext cx="2649700" cy="963725"/>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6165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测试预言</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8509" y="992149"/>
            <a:ext cx="12054979" cy="358617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EAGLE</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差分测试</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除构建相同模型作为差分测试的对象外，</a:t>
            </a:r>
            <a:r>
              <a:rPr lang="en-US" altLang="zh-CN" sz="2800" dirty="0">
                <a:solidFill>
                  <a:srgbClr val="000066"/>
                </a:solidFill>
                <a:latin typeface="Times New Roman" panose="02020603050405020304" pitchFamily="18" charset="0"/>
                <a:ea typeface="微软雅黑" panose="020B0503020204020204" pitchFamily="34" charset="-122"/>
              </a:rPr>
              <a:t>EAGLE</a:t>
            </a:r>
            <a:r>
              <a:rPr lang="zh-CN" altLang="en-US" sz="2800" dirty="0">
                <a:solidFill>
                  <a:srgbClr val="000066"/>
                </a:solidFill>
                <a:latin typeface="Times New Roman" panose="02020603050405020304" pitchFamily="18" charset="0"/>
                <a:ea typeface="微软雅黑" panose="020B0503020204020204" pitchFamily="34" charset="-122"/>
              </a:rPr>
              <a:t>针对深度学习框架中的</a:t>
            </a:r>
            <a:r>
              <a:rPr lang="zh-CN" altLang="en-US" sz="2800" b="1" dirty="0">
                <a:solidFill>
                  <a:srgbClr val="C00000"/>
                </a:solidFill>
                <a:latin typeface="Times New Roman" panose="02020603050405020304" pitchFamily="18" charset="0"/>
                <a:ea typeface="微软雅黑" panose="020B0503020204020204" pitchFamily="34" charset="-122"/>
              </a:rPr>
              <a:t>计算图</a:t>
            </a:r>
            <a:r>
              <a:rPr lang="zh-CN" altLang="en-US" sz="2800" dirty="0">
                <a:solidFill>
                  <a:srgbClr val="000066"/>
                </a:solidFill>
                <a:latin typeface="Times New Roman" panose="02020603050405020304" pitchFamily="18" charset="0"/>
                <a:ea typeface="微软雅黑" panose="020B0503020204020204" pitchFamily="34" charset="-122"/>
              </a:rPr>
              <a:t>展开差分测试</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EAGLE</a:t>
            </a:r>
            <a:r>
              <a:rPr lang="zh-CN" altLang="en-US" sz="2800" dirty="0">
                <a:solidFill>
                  <a:srgbClr val="000066"/>
                </a:solidFill>
                <a:latin typeface="Times New Roman" panose="02020603050405020304" pitchFamily="18" charset="0"/>
                <a:ea typeface="微软雅黑" panose="020B0503020204020204" pitchFamily="34" charset="-122"/>
              </a:rPr>
              <a:t>通过构建两个</a:t>
            </a:r>
            <a:r>
              <a:rPr lang="zh-CN" altLang="en-US" sz="2800" b="1" dirty="0">
                <a:solidFill>
                  <a:srgbClr val="C00000"/>
                </a:solidFill>
                <a:latin typeface="Times New Roman" panose="02020603050405020304" pitchFamily="18" charset="0"/>
                <a:ea typeface="微软雅黑" panose="020B0503020204020204" pitchFamily="34" charset="-122"/>
              </a:rPr>
              <a:t>逻辑功能等价</a:t>
            </a:r>
            <a:r>
              <a:rPr lang="zh-CN" altLang="en-US" sz="2800" dirty="0">
                <a:solidFill>
                  <a:srgbClr val="000066"/>
                </a:solidFill>
                <a:latin typeface="Times New Roman" panose="02020603050405020304" pitchFamily="18" charset="0"/>
                <a:ea typeface="微软雅黑" panose="020B0503020204020204" pitchFamily="34" charset="-122"/>
              </a:rPr>
              <a:t>的计算图，观测其输出是否一致来检测框架中可能存在的缺陷</a:t>
            </a:r>
          </a:p>
        </p:txBody>
      </p:sp>
      <p:pic>
        <p:nvPicPr>
          <p:cNvPr id="4" name="图片 3">
            <a:extLst>
              <a:ext uri="{FF2B5EF4-FFF2-40B4-BE49-F238E27FC236}">
                <a16:creationId xmlns:a16="http://schemas.microsoft.com/office/drawing/2014/main" id="{0A415C54-F9D6-47A9-BC2B-26F05184B662}"/>
              </a:ext>
            </a:extLst>
          </p:cNvPr>
          <p:cNvPicPr>
            <a:picLocks noChangeAspect="1"/>
          </p:cNvPicPr>
          <p:nvPr/>
        </p:nvPicPr>
        <p:blipFill>
          <a:blip r:embed="rId3"/>
          <a:stretch>
            <a:fillRect/>
          </a:stretch>
        </p:blipFill>
        <p:spPr>
          <a:xfrm>
            <a:off x="2820867" y="4815281"/>
            <a:ext cx="6550265" cy="1817551"/>
          </a:xfrm>
          <a:prstGeom prst="rect">
            <a:avLst/>
          </a:prstGeom>
        </p:spPr>
      </p:pic>
    </p:spTree>
    <p:extLst>
      <p:ext uri="{BB962C8B-B14F-4D97-AF65-F5344CB8AC3E}">
        <p14:creationId xmlns:p14="http://schemas.microsoft.com/office/powerpoint/2010/main" val="8502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深度学习框架发展历程</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7112" y="824560"/>
            <a:ext cx="12057776"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深度学习框架发展历程三阶段</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21</a:t>
            </a:r>
            <a:r>
              <a:rPr lang="zh-CN" altLang="en-US" sz="2800" dirty="0">
                <a:solidFill>
                  <a:srgbClr val="000066"/>
                </a:solidFill>
                <a:latin typeface="Times New Roman" panose="02020603050405020304" pitchFamily="18" charset="0"/>
                <a:ea typeface="微软雅黑" panose="020B0503020204020204" pitchFamily="34" charset="-122"/>
              </a:rPr>
              <a:t>世纪初至</a:t>
            </a:r>
            <a:r>
              <a:rPr lang="en-US" altLang="zh-CN" sz="2800" dirty="0">
                <a:solidFill>
                  <a:srgbClr val="000066"/>
                </a:solidFill>
                <a:latin typeface="Times New Roman" panose="02020603050405020304" pitchFamily="18" charset="0"/>
                <a:ea typeface="微软雅黑" panose="020B0503020204020204" pitchFamily="34" charset="-122"/>
              </a:rPr>
              <a:t>2010</a:t>
            </a:r>
            <a:r>
              <a:rPr lang="zh-CN" altLang="en-US" sz="2800" dirty="0">
                <a:solidFill>
                  <a:srgbClr val="000066"/>
                </a:solidFill>
                <a:latin typeface="Times New Roman" panose="02020603050405020304" pitchFamily="18" charset="0"/>
                <a:ea typeface="微软雅黑" panose="020B0503020204020204" pitchFamily="34" charset="-122"/>
              </a:rPr>
              <a:t>年，</a:t>
            </a:r>
            <a:r>
              <a:rPr lang="zh-CN" altLang="en-US" sz="2800" b="1" dirty="0">
                <a:solidFill>
                  <a:srgbClr val="C00000"/>
                </a:solidFill>
                <a:highlight>
                  <a:srgbClr val="FFFF00"/>
                </a:highlight>
                <a:latin typeface="Times New Roman" panose="02020603050405020304" pitchFamily="18" charset="0"/>
                <a:ea typeface="微软雅黑" panose="020B0503020204020204" pitchFamily="34" charset="-122"/>
              </a:rPr>
              <a:t>第</a:t>
            </a:r>
            <a:r>
              <a:rPr lang="en-US" altLang="zh-CN" sz="2800" b="1" dirty="0">
                <a:solidFill>
                  <a:srgbClr val="C00000"/>
                </a:solidFill>
                <a:highlight>
                  <a:srgbClr val="FFFF00"/>
                </a:highlight>
                <a:latin typeface="Times New Roman" panose="02020603050405020304" pitchFamily="18" charset="0"/>
                <a:ea typeface="微软雅黑" panose="020B0503020204020204" pitchFamily="34" charset="-122"/>
              </a:rPr>
              <a:t>1</a:t>
            </a:r>
            <a:r>
              <a:rPr lang="zh-CN" altLang="en-US" sz="2800" b="1" dirty="0">
                <a:solidFill>
                  <a:srgbClr val="C00000"/>
                </a:solidFill>
                <a:highlight>
                  <a:srgbClr val="FFFF00"/>
                </a:highlight>
                <a:latin typeface="Times New Roman" panose="02020603050405020304" pitchFamily="18" charset="0"/>
                <a:ea typeface="微软雅黑" panose="020B0503020204020204" pitchFamily="34" charset="-122"/>
              </a:rPr>
              <a:t>阶段</a:t>
            </a:r>
            <a:r>
              <a:rPr lang="zh-CN" altLang="en-US" sz="2800" dirty="0">
                <a:solidFill>
                  <a:srgbClr val="000066"/>
                </a:solidFill>
                <a:latin typeface="Times New Roman" panose="02020603050405020304" pitchFamily="18" charset="0"/>
                <a:ea typeface="微软雅黑" panose="020B0503020204020204" pitchFamily="34" charset="-122"/>
              </a:rPr>
              <a:t>的深度学习框架以</a:t>
            </a:r>
            <a:r>
              <a:rPr lang="zh-CN" altLang="en-US" sz="2800" b="1" dirty="0">
                <a:solidFill>
                  <a:srgbClr val="C00000"/>
                </a:solidFill>
                <a:latin typeface="Times New Roman" panose="02020603050405020304" pitchFamily="18" charset="0"/>
                <a:ea typeface="微软雅黑" panose="020B0503020204020204" pitchFamily="34" charset="-122"/>
              </a:rPr>
              <a:t>脚本式语言</a:t>
            </a:r>
            <a:r>
              <a:rPr lang="zh-CN" altLang="en-US" sz="2800" dirty="0">
                <a:solidFill>
                  <a:srgbClr val="000066"/>
                </a:solidFill>
                <a:latin typeface="Times New Roman" panose="02020603050405020304" pitchFamily="18" charset="0"/>
                <a:ea typeface="微软雅黑" panose="020B0503020204020204" pitchFamily="34" charset="-122"/>
              </a:rPr>
              <a:t>为技术特征，主要面向部分</a:t>
            </a:r>
            <a:r>
              <a:rPr lang="zh-CN" altLang="en-US" sz="2800" b="1" dirty="0">
                <a:solidFill>
                  <a:srgbClr val="C00000"/>
                </a:solidFill>
                <a:latin typeface="Times New Roman" panose="02020603050405020304" pitchFamily="18" charset="0"/>
                <a:ea typeface="微软雅黑" panose="020B0503020204020204" pitchFamily="34" charset="-122"/>
              </a:rPr>
              <a:t>学术研究</a:t>
            </a:r>
            <a:r>
              <a:rPr lang="zh-CN" altLang="en-US" sz="2800" dirty="0">
                <a:solidFill>
                  <a:srgbClr val="000066"/>
                </a:solidFill>
                <a:latin typeface="Times New Roman" panose="02020603050405020304" pitchFamily="18" charset="0"/>
                <a:ea typeface="微软雅黑" panose="020B0503020204020204" pitchFamily="34" charset="-122"/>
              </a:rPr>
              <a:t>领域</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神经网络的概念被提出之后，一些可以用于</a:t>
            </a:r>
            <a:r>
              <a:rPr lang="zh-CN" altLang="en-US" sz="2800" b="1" dirty="0">
                <a:solidFill>
                  <a:srgbClr val="C00000"/>
                </a:solidFill>
                <a:latin typeface="Times New Roman" panose="02020603050405020304" pitchFamily="18" charset="0"/>
                <a:ea typeface="微软雅黑" panose="020B0503020204020204" pitchFamily="34" charset="-122"/>
              </a:rPr>
              <a:t>描述和设计</a:t>
            </a:r>
            <a:r>
              <a:rPr lang="en-US" altLang="zh-CN" sz="2800" b="1" dirty="0">
                <a:solidFill>
                  <a:srgbClr val="C00000"/>
                </a:solidFill>
                <a:latin typeface="Times New Roman" panose="02020603050405020304" pitchFamily="18" charset="0"/>
                <a:ea typeface="微软雅黑" panose="020B0503020204020204" pitchFamily="34" charset="-122"/>
              </a:rPr>
              <a:t>DNN</a:t>
            </a:r>
            <a:r>
              <a:rPr lang="zh-CN" altLang="en-US" sz="2800" b="1" dirty="0">
                <a:solidFill>
                  <a:srgbClr val="C00000"/>
                </a:solidFill>
                <a:latin typeface="Times New Roman" panose="02020603050405020304" pitchFamily="18" charset="0"/>
                <a:ea typeface="微软雅黑" panose="020B0503020204020204" pitchFamily="34" charset="-122"/>
              </a:rPr>
              <a:t>的工具</a:t>
            </a:r>
            <a:r>
              <a:rPr lang="zh-CN" altLang="en-US" sz="2800" dirty="0">
                <a:solidFill>
                  <a:srgbClr val="000066"/>
                </a:solidFill>
                <a:latin typeface="Times New Roman" panose="02020603050405020304" pitchFamily="18" charset="0"/>
                <a:ea typeface="微软雅黑" panose="020B0503020204020204" pitchFamily="34" charset="-122"/>
              </a:rPr>
              <a:t>开始出现，比如</a:t>
            </a:r>
            <a:r>
              <a:rPr lang="en-US" altLang="zh-CN" sz="2800" dirty="0" err="1">
                <a:solidFill>
                  <a:srgbClr val="000066"/>
                </a:solidFill>
                <a:latin typeface="Times New Roman" panose="02020603050405020304" pitchFamily="18" charset="0"/>
                <a:ea typeface="微软雅黑" panose="020B0503020204020204" pitchFamily="34" charset="-122"/>
              </a:rPr>
              <a:t>Matlab</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err="1">
                <a:solidFill>
                  <a:srgbClr val="000066"/>
                </a:solidFill>
                <a:latin typeface="Times New Roman" panose="02020603050405020304" pitchFamily="18" charset="0"/>
                <a:ea typeface="微软雅黑" panose="020B0503020204020204" pitchFamily="34" charset="-122"/>
              </a:rPr>
              <a:t>OpenNN</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a:solidFill>
                  <a:srgbClr val="000066"/>
                </a:solidFill>
                <a:latin typeface="Times New Roman" panose="02020603050405020304" pitchFamily="18" charset="0"/>
                <a:ea typeface="微软雅黑" panose="020B0503020204020204" pitchFamily="34" charset="-122"/>
              </a:rPr>
              <a:t>Torch</a:t>
            </a:r>
            <a:r>
              <a:rPr lang="zh-CN" altLang="en-US" sz="2800" dirty="0">
                <a:solidFill>
                  <a:srgbClr val="000066"/>
                </a:solidFill>
                <a:latin typeface="Times New Roman" panose="02020603050405020304" pitchFamily="18" charset="0"/>
                <a:ea typeface="微软雅黑" panose="020B0503020204020204" pitchFamily="34" charset="-122"/>
              </a:rPr>
              <a:t>和</a:t>
            </a:r>
            <a:r>
              <a:rPr lang="en-US" altLang="zh-CN" sz="2800" dirty="0">
                <a:solidFill>
                  <a:srgbClr val="000066"/>
                </a:solidFill>
                <a:latin typeface="Times New Roman" panose="02020603050405020304" pitchFamily="18" charset="0"/>
                <a:ea typeface="微软雅黑" panose="020B0503020204020204" pitchFamily="34" charset="-122"/>
              </a:rPr>
              <a:t>Theano</a:t>
            </a:r>
            <a:r>
              <a:rPr lang="zh-CN" altLang="en-US" sz="2800" dirty="0">
                <a:solidFill>
                  <a:srgbClr val="000066"/>
                </a:solidFill>
                <a:latin typeface="Times New Roman" panose="02020603050405020304" pitchFamily="18" charset="0"/>
                <a:ea typeface="微软雅黑" panose="020B0503020204020204" pitchFamily="34" charset="-122"/>
              </a:rPr>
              <a:t>等</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这些早期的开发工具使用时主要采用</a:t>
            </a:r>
            <a:r>
              <a:rPr lang="zh-CN" altLang="en-US" sz="2800" b="1" dirty="0">
                <a:solidFill>
                  <a:srgbClr val="C00000"/>
                </a:solidFill>
                <a:latin typeface="Times New Roman" panose="02020603050405020304" pitchFamily="18" charset="0"/>
                <a:ea typeface="微软雅黑" panose="020B0503020204020204" pitchFamily="34" charset="-122"/>
              </a:rPr>
              <a:t>脚本式编程</a:t>
            </a:r>
            <a:r>
              <a:rPr lang="zh-CN" altLang="en-US" sz="2800" dirty="0">
                <a:solidFill>
                  <a:srgbClr val="000066"/>
                </a:solidFill>
                <a:latin typeface="Times New Roman" panose="02020603050405020304" pitchFamily="18" charset="0"/>
                <a:ea typeface="微软雅黑" panose="020B0503020204020204" pitchFamily="34" charset="-122"/>
              </a:rPr>
              <a:t>，通过简单</a:t>
            </a:r>
            <a:r>
              <a:rPr lang="zh-CN" altLang="en-US" sz="2800" b="1" dirty="0">
                <a:solidFill>
                  <a:srgbClr val="C00000"/>
                </a:solidFill>
                <a:latin typeface="Times New Roman" panose="02020603050405020304" pitchFamily="18" charset="0"/>
                <a:ea typeface="微软雅黑" panose="020B0503020204020204" pitchFamily="34" charset="-122"/>
              </a:rPr>
              <a:t>配置文件</a:t>
            </a:r>
            <a:r>
              <a:rPr lang="zh-CN" altLang="en-US" sz="2800" dirty="0">
                <a:solidFill>
                  <a:srgbClr val="000066"/>
                </a:solidFill>
                <a:latin typeface="Times New Roman" panose="02020603050405020304" pitchFamily="18" charset="0"/>
                <a:ea typeface="微软雅黑" panose="020B0503020204020204" pitchFamily="34" charset="-122"/>
              </a:rPr>
              <a:t>的形式构造神经网络</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缺陷：</a:t>
            </a:r>
            <a:r>
              <a:rPr lang="zh-CN" altLang="en-US" sz="2800" b="1" dirty="0">
                <a:solidFill>
                  <a:srgbClr val="C00000"/>
                </a:solidFill>
                <a:latin typeface="Times New Roman" panose="02020603050405020304" pitchFamily="18" charset="0"/>
                <a:ea typeface="微软雅黑" panose="020B0503020204020204" pitchFamily="34" charset="-122"/>
              </a:rPr>
              <a:t>有限的灵活性</a:t>
            </a:r>
            <a:r>
              <a:rPr lang="zh-CN" altLang="en-US" sz="2800" dirty="0">
                <a:solidFill>
                  <a:srgbClr val="000066"/>
                </a:solidFill>
                <a:latin typeface="Times New Roman" panose="02020603050405020304" pitchFamily="18" charset="0"/>
                <a:ea typeface="微软雅黑" panose="020B0503020204020204" pitchFamily="34" charset="-122"/>
              </a:rPr>
              <a:t>难以满足深度学习技术的快速发展需求</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099435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测试预言</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8510" y="1117984"/>
            <a:ext cx="12054979" cy="4232762"/>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差分测试局限性</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了解</a:t>
            </a:r>
            <a:r>
              <a:rPr lang="zh-CN" altLang="en-US" sz="2800" b="1" dirty="0">
                <a:solidFill>
                  <a:srgbClr val="C00000"/>
                </a:solidFill>
                <a:latin typeface="微软雅黑" panose="020B0503020204020204" pitchFamily="34" charset="-122"/>
                <a:ea typeface="微软雅黑" panose="020B0503020204020204" pitchFamily="34" charset="-122"/>
              </a:rPr>
              <a:t>第三方库在版本更新</a:t>
            </a:r>
            <a:r>
              <a:rPr lang="zh-CN" altLang="en-US" sz="2800" dirty="0">
                <a:solidFill>
                  <a:srgbClr val="000066"/>
                </a:solidFill>
                <a:latin typeface="微软雅黑" panose="020B0503020204020204" pitchFamily="34" charset="-122"/>
                <a:ea typeface="微软雅黑" panose="020B0503020204020204" pitchFamily="34" charset="-122"/>
              </a:rPr>
              <a:t>中的代码更改情况，评估其对框架内部差分测试用例带来的影响</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如果两个功能等价的实例中包含</a:t>
            </a:r>
            <a:r>
              <a:rPr lang="zh-CN" altLang="en-US" sz="2800" b="1" dirty="0">
                <a:solidFill>
                  <a:srgbClr val="C00000"/>
                </a:solidFill>
                <a:latin typeface="微软雅黑" panose="020B0503020204020204" pitchFamily="34" charset="-122"/>
                <a:ea typeface="微软雅黑" panose="020B0503020204020204" pitchFamily="34" charset="-122"/>
              </a:rPr>
              <a:t>同样的缺陷</a:t>
            </a:r>
            <a:r>
              <a:rPr lang="zh-CN" altLang="en-US" sz="2800" dirty="0">
                <a:solidFill>
                  <a:srgbClr val="000066"/>
                </a:solidFill>
                <a:latin typeface="微软雅黑" panose="020B0503020204020204" pitchFamily="34" charset="-122"/>
                <a:ea typeface="微软雅黑" panose="020B0503020204020204" pitchFamily="34" charset="-122"/>
              </a:rPr>
              <a:t>，则在输出上没有明显差异，差分测试无法检测到这些缺陷，容易漏报</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差分测试输出不一致</a:t>
            </a:r>
            <a:r>
              <a:rPr lang="zh-CN" altLang="en-US" sz="2800" b="1" dirty="0">
                <a:solidFill>
                  <a:srgbClr val="C00000"/>
                </a:solidFill>
                <a:latin typeface="微软雅黑" panose="020B0503020204020204" pitchFamily="34" charset="-122"/>
                <a:ea typeface="微软雅黑" panose="020B0503020204020204" pitchFamily="34" charset="-122"/>
              </a:rPr>
              <a:t>不一定</a:t>
            </a:r>
            <a:r>
              <a:rPr lang="zh-CN" altLang="en-US" sz="2800" dirty="0">
                <a:solidFill>
                  <a:srgbClr val="000066"/>
                </a:solidFill>
                <a:latin typeface="微软雅黑" panose="020B0503020204020204" pitchFamily="34" charset="-122"/>
                <a:ea typeface="微软雅黑" panose="020B0503020204020204" pitchFamily="34" charset="-122"/>
              </a:rPr>
              <a:t>是由实际缺陷导致的，需要进一步确认</a:t>
            </a:r>
            <a:endParaRPr lang="en-US" altLang="zh-CN" sz="28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2026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8510" y="975371"/>
            <a:ext cx="12054979" cy="5525423"/>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测试评估</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对软件系统测试后，需进一步评估和衡量软件测试质量和效果</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深度学习框架测试，主要包括</a:t>
            </a:r>
            <a:r>
              <a:rPr lang="zh-CN" altLang="en-US" sz="2800" b="1" dirty="0">
                <a:solidFill>
                  <a:srgbClr val="C00000"/>
                </a:solidFill>
                <a:latin typeface="微软雅黑" panose="020B0503020204020204" pitchFamily="34" charset="-122"/>
                <a:ea typeface="微软雅黑" panose="020B0503020204020204" pitchFamily="34" charset="-122"/>
              </a:rPr>
              <a:t>测试充分性</a:t>
            </a:r>
            <a:r>
              <a:rPr lang="zh-CN" altLang="en-US" sz="2800" dirty="0">
                <a:solidFill>
                  <a:srgbClr val="000066"/>
                </a:solidFill>
                <a:latin typeface="微软雅黑" panose="020B0503020204020204" pitchFamily="34" charset="-122"/>
                <a:ea typeface="微软雅黑" panose="020B0503020204020204" pitchFamily="34" charset="-122"/>
              </a:rPr>
              <a:t>和</a:t>
            </a:r>
            <a:r>
              <a:rPr lang="zh-CN" altLang="en-US" sz="2800" b="1" dirty="0">
                <a:solidFill>
                  <a:srgbClr val="C00000"/>
                </a:solidFill>
                <a:latin typeface="微软雅黑" panose="020B0503020204020204" pitchFamily="34" charset="-122"/>
                <a:ea typeface="微软雅黑" panose="020B0503020204020204" pitchFamily="34" charset="-122"/>
              </a:rPr>
              <a:t>测试有效性</a:t>
            </a:r>
            <a:r>
              <a:rPr lang="zh-CN" altLang="en-US" sz="2800" dirty="0">
                <a:solidFill>
                  <a:srgbClr val="000066"/>
                </a:solidFill>
                <a:latin typeface="微软雅黑" panose="020B0503020204020204" pitchFamily="34" charset="-122"/>
                <a:ea typeface="微软雅黑" panose="020B0503020204020204" pitchFamily="34" charset="-122"/>
              </a:rPr>
              <a:t>两方面的评估</a:t>
            </a:r>
            <a:endParaRPr lang="en-US" altLang="zh-CN" sz="2800" dirty="0">
              <a:solidFill>
                <a:srgbClr val="000066"/>
              </a:solidFill>
              <a:latin typeface="微软雅黑" panose="020B0503020204020204" pitchFamily="34" charset="-122"/>
              <a:ea typeface="微软雅黑" panose="020B0503020204020204" pitchFamily="34" charset="-122"/>
            </a:endParaRPr>
          </a:p>
          <a:p>
            <a:pPr marL="1371600" lvl="2" indent="-457200">
              <a:lnSpc>
                <a:spcPct val="150000"/>
              </a:lnSpc>
              <a:buFont typeface="Wingdings" panose="05000000000000000000" pitchFamily="2" charset="2"/>
              <a:buChar char="l"/>
            </a:pPr>
            <a:r>
              <a:rPr lang="zh-CN" altLang="en-US" sz="2800" dirty="0">
                <a:solidFill>
                  <a:srgbClr val="000066"/>
                </a:solidFill>
                <a:latin typeface="微软雅黑" panose="020B0503020204020204" pitchFamily="34" charset="-122"/>
                <a:ea typeface="微软雅黑" panose="020B0503020204020204" pitchFamily="34" charset="-122"/>
              </a:rPr>
              <a:t>测试充分性：测试覆盖度量</a:t>
            </a:r>
            <a:endParaRPr lang="en-US" altLang="zh-CN" sz="2800" dirty="0">
              <a:solidFill>
                <a:srgbClr val="000066"/>
              </a:solidFill>
              <a:latin typeface="微软雅黑" panose="020B0503020204020204" pitchFamily="34" charset="-122"/>
              <a:ea typeface="微软雅黑" panose="020B0503020204020204" pitchFamily="34" charset="-122"/>
            </a:endParaRPr>
          </a:p>
          <a:p>
            <a:pPr marL="1371600" lvl="2" indent="-457200">
              <a:lnSpc>
                <a:spcPct val="150000"/>
              </a:lnSpc>
              <a:buFont typeface="Wingdings" panose="05000000000000000000" pitchFamily="2" charset="2"/>
              <a:buChar char="l"/>
            </a:pPr>
            <a:r>
              <a:rPr lang="zh-CN" altLang="en-US" sz="2800" dirty="0">
                <a:solidFill>
                  <a:srgbClr val="000066"/>
                </a:solidFill>
                <a:latin typeface="微软雅黑" panose="020B0503020204020204" pitchFamily="34" charset="-122"/>
                <a:ea typeface="微软雅黑" panose="020B0503020204020204" pitchFamily="34" charset="-122"/>
              </a:rPr>
              <a:t>测试有效性：检测出的缺陷数量和类型；</a:t>
            </a:r>
            <a:r>
              <a:rPr lang="zh-CN" altLang="en-US" sz="2800" b="1" dirty="0">
                <a:solidFill>
                  <a:srgbClr val="C00000"/>
                </a:solidFill>
                <a:latin typeface="微软雅黑" panose="020B0503020204020204" pitchFamily="34" charset="-122"/>
                <a:ea typeface="微软雅黑" panose="020B0503020204020204" pitchFamily="34" charset="-122"/>
              </a:rPr>
              <a:t>变异测试</a:t>
            </a:r>
            <a:r>
              <a:rPr lang="zh-CN" altLang="en-US" sz="2800" dirty="0">
                <a:solidFill>
                  <a:srgbClr val="000066"/>
                </a:solidFill>
                <a:latin typeface="微软雅黑" panose="020B0503020204020204" pitchFamily="34" charset="-122"/>
                <a:ea typeface="微软雅黑" panose="020B0503020204020204" pitchFamily="34" charset="-122"/>
              </a:rPr>
              <a:t>评估测试用例的质量和有效性</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微软雅黑" panose="020B0503020204020204" pitchFamily="34" charset="-122"/>
                <a:ea typeface="微软雅黑" panose="020B0503020204020204" pitchFamily="34" charset="-122"/>
              </a:rPr>
              <a:t>关系</a:t>
            </a:r>
            <a:r>
              <a:rPr lang="zh-CN" altLang="en-US" sz="2800" dirty="0">
                <a:solidFill>
                  <a:srgbClr val="000066"/>
                </a:solidFill>
                <a:latin typeface="微软雅黑" panose="020B0503020204020204" pitchFamily="34" charset="-122"/>
                <a:ea typeface="微软雅黑" panose="020B0503020204020204" pitchFamily="34" charset="-122"/>
              </a:rPr>
              <a:t>：测试充分性是测试有效性的</a:t>
            </a:r>
            <a:r>
              <a:rPr lang="zh-CN" altLang="en-US" sz="2800" b="1" dirty="0">
                <a:solidFill>
                  <a:srgbClr val="C00000"/>
                </a:solidFill>
                <a:latin typeface="微软雅黑" panose="020B0503020204020204" pitchFamily="34" charset="-122"/>
                <a:ea typeface="微软雅黑" panose="020B0503020204020204" pitchFamily="34" charset="-122"/>
              </a:rPr>
              <a:t>先决条件</a:t>
            </a:r>
            <a:r>
              <a:rPr lang="zh-CN" altLang="en-US" sz="2800" dirty="0">
                <a:solidFill>
                  <a:srgbClr val="000066"/>
                </a:solidFill>
                <a:latin typeface="微软雅黑" panose="020B0503020204020204" pitchFamily="34" charset="-122"/>
                <a:ea typeface="微软雅黑" panose="020B0503020204020204" pitchFamily="34" charset="-122"/>
              </a:rPr>
              <a:t>，但充分的测试并不总是意味着测试有效性较高</a:t>
            </a:r>
            <a:endParaRPr lang="en-US" altLang="zh-CN" sz="28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4217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244679" y="1008927"/>
            <a:ext cx="11726411" cy="358617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测试充分性</a:t>
            </a:r>
            <a:r>
              <a:rPr lang="en-US" altLang="zh-CN"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(test adequacy)</a:t>
            </a:r>
          </a:p>
          <a:p>
            <a:pPr marL="914400" lvl="1" indent="-457200">
              <a:lnSpc>
                <a:spcPct val="150000"/>
              </a:lnSpc>
              <a:buFont typeface="Wingdings" panose="05000000000000000000" pitchFamily="2" charset="2"/>
              <a:buChar char="Ø"/>
            </a:pPr>
            <a:r>
              <a:rPr lang="zh-CN" altLang="en-US" sz="2800" b="1" dirty="0">
                <a:solidFill>
                  <a:srgbClr val="000066"/>
                </a:solidFill>
                <a:latin typeface="微软雅黑" panose="020B0503020204020204" pitchFamily="34" charset="-122"/>
                <a:ea typeface="微软雅黑" panose="020B0503020204020204" pitchFamily="34" charset="-122"/>
              </a:rPr>
              <a:t>定义</a:t>
            </a:r>
            <a:r>
              <a:rPr lang="zh-CN" altLang="en-US" sz="2800" dirty="0">
                <a:solidFill>
                  <a:srgbClr val="000066"/>
                </a:solidFill>
                <a:latin typeface="微软雅黑" panose="020B0503020204020204" pitchFamily="34" charset="-122"/>
                <a:ea typeface="微软雅黑" panose="020B0503020204020204" pitchFamily="34" charset="-122"/>
              </a:rPr>
              <a:t>：测试充分性是指一组测试数据在软件系统中的表现是否能够</a:t>
            </a:r>
            <a:r>
              <a:rPr lang="zh-CN" altLang="en-US" sz="2800" b="1" dirty="0">
                <a:solidFill>
                  <a:srgbClr val="C00000"/>
                </a:solidFill>
                <a:latin typeface="微软雅黑" panose="020B0503020204020204" pitchFamily="34" charset="-122"/>
                <a:ea typeface="微软雅黑" panose="020B0503020204020204" pitchFamily="34" charset="-122"/>
              </a:rPr>
              <a:t>充分反映</a:t>
            </a:r>
            <a:r>
              <a:rPr lang="zh-CN" altLang="en-US" sz="2800" dirty="0">
                <a:solidFill>
                  <a:srgbClr val="000066"/>
                </a:solidFill>
                <a:latin typeface="微软雅黑" panose="020B0503020204020204" pitchFamily="34" charset="-122"/>
                <a:ea typeface="微软雅黑" panose="020B0503020204020204" pitchFamily="34" charset="-122"/>
              </a:rPr>
              <a:t>该软件的总体表现</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1975</a:t>
            </a:r>
            <a:r>
              <a:rPr lang="zh-CN" altLang="en-US" sz="2800" dirty="0">
                <a:solidFill>
                  <a:srgbClr val="000066"/>
                </a:solidFill>
                <a:latin typeface="Times New Roman" panose="02020603050405020304" pitchFamily="18" charset="0"/>
                <a:ea typeface="微软雅黑" panose="020B0503020204020204" pitchFamily="34" charset="-122"/>
              </a:rPr>
              <a:t>年，</a:t>
            </a:r>
            <a:r>
              <a:rPr lang="en-US" altLang="zh-CN" sz="2800" dirty="0">
                <a:solidFill>
                  <a:srgbClr val="000066"/>
                </a:solidFill>
                <a:latin typeface="Times New Roman" panose="02020603050405020304" pitchFamily="18" charset="0"/>
                <a:ea typeface="微软雅黑" panose="020B0503020204020204" pitchFamily="34" charset="-122"/>
              </a:rPr>
              <a:t>Goodenough</a:t>
            </a:r>
            <a:r>
              <a:rPr lang="zh-CN" altLang="en-US" sz="2800" dirty="0">
                <a:solidFill>
                  <a:srgbClr val="000066"/>
                </a:solidFill>
                <a:latin typeface="Times New Roman" panose="02020603050405020304" pitchFamily="18" charset="0"/>
                <a:ea typeface="微软雅黑" panose="020B0503020204020204" pitchFamily="34" charset="-122"/>
              </a:rPr>
              <a:t>等人首先在软件系统测试领域引入了测试充分性这一概念</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4053225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232794" y="1117984"/>
            <a:ext cx="11726411" cy="4879093"/>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测试覆盖度量</a:t>
            </a:r>
            <a:endParaRPr lang="en-US" altLang="zh-CN"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评估测试充分性的重要指标</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传统软件测试：</a:t>
            </a:r>
            <a:r>
              <a:rPr lang="zh-CN" altLang="en-US" sz="2800" b="1" dirty="0">
                <a:solidFill>
                  <a:srgbClr val="C00000"/>
                </a:solidFill>
                <a:latin typeface="微软雅黑" panose="020B0503020204020204" pitchFamily="34" charset="-122"/>
                <a:ea typeface="微软雅黑" panose="020B0503020204020204" pitchFamily="34" charset="-122"/>
              </a:rPr>
              <a:t>代码覆盖度量</a:t>
            </a:r>
            <a:r>
              <a:rPr lang="en-US" altLang="zh-CN" sz="2800" dirty="0">
                <a:solidFill>
                  <a:srgbClr val="000066"/>
                </a:solidFill>
                <a:latin typeface="微软雅黑" panose="020B0503020204020204" pitchFamily="34" charset="-122"/>
                <a:ea typeface="微软雅黑" panose="020B0503020204020204" pitchFamily="34" charset="-122"/>
              </a:rPr>
              <a:t>(</a:t>
            </a:r>
            <a:r>
              <a:rPr lang="zh-CN" altLang="en-US" sz="2800" dirty="0">
                <a:solidFill>
                  <a:srgbClr val="000066"/>
                </a:solidFill>
                <a:latin typeface="微软雅黑" panose="020B0503020204020204" pitchFamily="34" charset="-122"/>
                <a:ea typeface="微软雅黑" panose="020B0503020204020204" pitchFamily="34" charset="-122"/>
              </a:rPr>
              <a:t>如行覆盖、分支覆盖和条件覆盖等</a:t>
            </a:r>
            <a:r>
              <a:rPr lang="en-US" altLang="zh-CN" sz="2800" dirty="0">
                <a:solidFill>
                  <a:srgbClr val="000066"/>
                </a:solidFill>
                <a:latin typeface="微软雅黑" panose="020B0503020204020204" pitchFamily="34" charset="-122"/>
                <a:ea typeface="微软雅黑" panose="020B0503020204020204" pitchFamily="34" charset="-122"/>
              </a:rPr>
              <a:t>)</a:t>
            </a:r>
            <a:r>
              <a:rPr lang="zh-CN" altLang="en-US" sz="2800" dirty="0">
                <a:solidFill>
                  <a:srgbClr val="000066"/>
                </a:solidFill>
                <a:latin typeface="微软雅黑" panose="020B0503020204020204" pitchFamily="34" charset="-122"/>
                <a:ea typeface="微软雅黑" panose="020B0503020204020204" pitchFamily="34" charset="-122"/>
              </a:rPr>
              <a:t>，针对软件代码设计，衡量的是测试输入对程序源代码执行的程度</a:t>
            </a:r>
            <a:endParaRPr lang="en-US" altLang="zh-CN" sz="2800" dirty="0">
              <a:solidFill>
                <a:srgbClr val="000066"/>
              </a:solidFill>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微软雅黑" panose="020B0503020204020204" pitchFamily="34" charset="-122"/>
                <a:ea typeface="微软雅黑" panose="020B0503020204020204" pitchFamily="34" charset="-122"/>
              </a:rPr>
              <a:t>深度学习模型测试：</a:t>
            </a:r>
            <a:r>
              <a:rPr lang="zh-CN" altLang="en-US" sz="2800" b="1" dirty="0">
                <a:solidFill>
                  <a:srgbClr val="C00000"/>
                </a:solidFill>
                <a:latin typeface="微软雅黑" panose="020B0503020204020204" pitchFamily="34" charset="-122"/>
                <a:ea typeface="微软雅黑" panose="020B0503020204020204" pitchFamily="34" charset="-122"/>
              </a:rPr>
              <a:t>神经元覆盖</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(neuron coverage)</a:t>
            </a: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深度学习框架测试</a:t>
            </a:r>
            <a:r>
              <a:rPr lang="zh-CN" altLang="en-US" sz="2800" dirty="0">
                <a:solidFill>
                  <a:srgbClr val="000066"/>
                </a:solidFill>
                <a:latin typeface="微软雅黑" panose="020B0503020204020204" pitchFamily="34" charset="-122"/>
                <a:ea typeface="微软雅黑" panose="020B0503020204020204" pitchFamily="34" charset="-122"/>
              </a:rPr>
              <a:t>：深度学习框架</a:t>
            </a:r>
            <a:r>
              <a:rPr lang="zh-CN" altLang="en-US" sz="2800" b="1" dirty="0">
                <a:solidFill>
                  <a:srgbClr val="C00000"/>
                </a:solidFill>
                <a:latin typeface="微软雅黑" panose="020B0503020204020204" pitchFamily="34" charset="-122"/>
                <a:ea typeface="微软雅黑" panose="020B0503020204020204" pitchFamily="34" charset="-122"/>
              </a:rPr>
              <a:t>内部组件的特征</a:t>
            </a:r>
            <a:r>
              <a:rPr lang="zh-CN" altLang="en-US" sz="2800" dirty="0">
                <a:solidFill>
                  <a:srgbClr val="000066"/>
                </a:solidFill>
                <a:latin typeface="微软雅黑" panose="020B0503020204020204" pitchFamily="34" charset="-122"/>
                <a:ea typeface="微软雅黑" panose="020B0503020204020204" pitchFamily="34" charset="-122"/>
              </a:rPr>
              <a:t>与传统软件和</a:t>
            </a:r>
            <a:r>
              <a:rPr lang="en-US" altLang="zh-CN" sz="2800"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DNN</a:t>
            </a:r>
            <a:r>
              <a:rPr lang="zh-CN" altLang="en-US" sz="2800" dirty="0">
                <a:solidFill>
                  <a:srgbClr val="000066"/>
                </a:solidFill>
                <a:latin typeface="微软雅黑" panose="020B0503020204020204" pitchFamily="34" charset="-122"/>
                <a:ea typeface="微软雅黑" panose="020B0503020204020204" pitchFamily="34" charset="-122"/>
              </a:rPr>
              <a:t>模型差异较大</a:t>
            </a:r>
          </a:p>
        </p:txBody>
      </p:sp>
    </p:spTree>
    <p:extLst>
      <p:ext uri="{BB962C8B-B14F-4D97-AF65-F5344CB8AC3E}">
        <p14:creationId xmlns:p14="http://schemas.microsoft.com/office/powerpoint/2010/main" val="1016527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33175" y="996797"/>
            <a:ext cx="11959205"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深度学习框架测试覆盖度量</a:t>
            </a:r>
            <a:endParaRPr lang="en-US" altLang="zh-CN"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覆盖</a:t>
            </a:r>
            <a:endParaRPr lang="en-US" altLang="zh-CN" sz="2800" dirty="0">
              <a:solidFill>
                <a:srgbClr val="000066"/>
              </a:solidFill>
              <a:latin typeface="Times New Roman" panose="02020603050405020304" pitchFamily="18" charset="0"/>
              <a:ea typeface="微软雅黑" panose="020B0503020204020204" pitchFamily="34" charset="-122"/>
            </a:endParaRPr>
          </a:p>
          <a:p>
            <a:pPr marL="1371600" lvl="2" indent="-457200">
              <a:lnSpc>
                <a:spcPct val="150000"/>
              </a:lnSpc>
              <a:buFont typeface="Wingdings" panose="05000000000000000000" pitchFamily="2" charset="2"/>
              <a:buChar char="l"/>
            </a:pP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覆盖是评估深度学习框架测试充分性</a:t>
            </a:r>
            <a:r>
              <a:rPr lang="zh-CN" altLang="en-US" sz="2800" b="1" dirty="0">
                <a:solidFill>
                  <a:srgbClr val="C00000"/>
                </a:solidFill>
                <a:latin typeface="Times New Roman" panose="02020603050405020304" pitchFamily="18" charset="0"/>
                <a:ea typeface="微软雅黑" panose="020B0503020204020204" pitchFamily="34" charset="-122"/>
              </a:rPr>
              <a:t>最常用</a:t>
            </a:r>
            <a:r>
              <a:rPr lang="zh-CN" altLang="en-US" sz="2800" dirty="0">
                <a:solidFill>
                  <a:srgbClr val="000066"/>
                </a:solidFill>
                <a:latin typeface="Times New Roman" panose="02020603050405020304" pitchFamily="18" charset="0"/>
                <a:ea typeface="微软雅黑" panose="020B0503020204020204" pitchFamily="34" charset="-122"/>
              </a:rPr>
              <a:t>的度量指标</a:t>
            </a:r>
            <a:endParaRPr lang="en-US" altLang="zh-CN" sz="2800" dirty="0">
              <a:solidFill>
                <a:srgbClr val="000066"/>
              </a:solidFill>
              <a:latin typeface="Times New Roman" panose="02020603050405020304" pitchFamily="18" charset="0"/>
              <a:ea typeface="微软雅黑" panose="020B0503020204020204" pitchFamily="34" charset="-122"/>
            </a:endParaRPr>
          </a:p>
          <a:p>
            <a:pPr marL="1371600" lvl="2" indent="-457200">
              <a:lnSpc>
                <a:spcPct val="150000"/>
              </a:lnSpc>
              <a:buFont typeface="Wingdings" panose="05000000000000000000" pitchFamily="2" charset="2"/>
              <a:buChar char="l"/>
            </a:pP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调用的</a:t>
            </a:r>
            <a:r>
              <a:rPr lang="en-US" altLang="zh-CN" sz="2800" dirty="0">
                <a:solidFill>
                  <a:srgbClr val="000066"/>
                </a:solidFill>
                <a:latin typeface="Times New Roman" panose="02020603050405020304" pitchFamily="18" charset="0"/>
                <a:ea typeface="微软雅黑" panose="020B0503020204020204" pitchFamily="34" charset="-122"/>
              </a:rPr>
              <a:t>3</a:t>
            </a:r>
            <a:r>
              <a:rPr lang="zh-CN" altLang="en-US" sz="2800" dirty="0">
                <a:solidFill>
                  <a:srgbClr val="000066"/>
                </a:solidFill>
                <a:latin typeface="Times New Roman" panose="02020603050405020304" pitchFamily="18" charset="0"/>
                <a:ea typeface="微软雅黑" panose="020B0503020204020204" pitchFamily="34" charset="-122"/>
              </a:rPr>
              <a:t>个性质</a:t>
            </a:r>
            <a:r>
              <a:rPr lang="en-US" altLang="zh-CN" sz="2800" dirty="0">
                <a:solidFill>
                  <a:srgbClr val="000066"/>
                </a:solidFill>
                <a:latin typeface="Times New Roman" panose="02020603050405020304" pitchFamily="18" charset="0"/>
                <a:ea typeface="微软雅黑" panose="020B0503020204020204" pitchFamily="34" charset="-122"/>
              </a:rPr>
              <a:t>(</a:t>
            </a:r>
            <a:r>
              <a:rPr lang="zh-CN" altLang="en-US" sz="2800" dirty="0">
                <a:solidFill>
                  <a:srgbClr val="000066"/>
                </a:solidFill>
                <a:latin typeface="Times New Roman" panose="02020603050405020304" pitchFamily="18" charset="0"/>
                <a:ea typeface="微软雅黑" panose="020B0503020204020204" pitchFamily="34" charset="-122"/>
              </a:rPr>
              <a:t>层输入、层参数值和层序列</a:t>
            </a:r>
            <a:r>
              <a:rPr lang="en-US" altLang="zh-CN" sz="2800" dirty="0">
                <a:solidFill>
                  <a:srgbClr val="000066"/>
                </a:solidFill>
                <a:latin typeface="Times New Roman" panose="02020603050405020304" pitchFamily="18" charset="0"/>
                <a:ea typeface="微软雅黑" panose="020B0503020204020204" pitchFamily="34" charset="-122"/>
              </a:rPr>
              <a:t>) </a:t>
            </a:r>
            <a:r>
              <a:rPr lang="zh-CN" altLang="en-US" sz="2800" dirty="0">
                <a:solidFill>
                  <a:srgbClr val="000066"/>
                </a:solidFill>
                <a:latin typeface="Times New Roman" panose="02020603050405020304" pitchFamily="18" charset="0"/>
                <a:ea typeface="微软雅黑" panose="020B0503020204020204" pitchFamily="34" charset="-122"/>
              </a:rPr>
              <a:t>度量层</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调用的多样性和充分性</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算子级覆盖</a:t>
            </a:r>
            <a:endParaRPr lang="en-US" altLang="zh-CN" sz="2800" dirty="0">
              <a:solidFill>
                <a:srgbClr val="000066"/>
              </a:solidFill>
              <a:latin typeface="Times New Roman" panose="02020603050405020304" pitchFamily="18" charset="0"/>
              <a:ea typeface="微软雅黑" panose="020B0503020204020204" pitchFamily="34" charset="-122"/>
            </a:endParaRPr>
          </a:p>
          <a:p>
            <a:pPr marL="1371600" lvl="2" indent="-457200">
              <a:lnSpc>
                <a:spcPct val="150000"/>
              </a:lnSpc>
              <a:buFont typeface="Wingdings" panose="05000000000000000000" pitchFamily="2" charset="2"/>
              <a:buChar char="l"/>
            </a:pPr>
            <a:r>
              <a:rPr lang="zh-CN" altLang="en-US" sz="2800" b="1" dirty="0">
                <a:solidFill>
                  <a:srgbClr val="C00000"/>
                </a:solidFill>
                <a:latin typeface="Times New Roman" panose="02020603050405020304" pitchFamily="18" charset="0"/>
                <a:ea typeface="微软雅黑" panose="020B0503020204020204" pitchFamily="34" charset="-122"/>
              </a:rPr>
              <a:t>计算图</a:t>
            </a:r>
            <a:r>
              <a:rPr lang="zh-CN" altLang="en-US" sz="2800" dirty="0">
                <a:solidFill>
                  <a:srgbClr val="000066"/>
                </a:solidFill>
                <a:latin typeface="Times New Roman" panose="02020603050405020304" pitchFamily="18" charset="0"/>
                <a:ea typeface="微软雅黑" panose="020B0503020204020204" pitchFamily="34" charset="-122"/>
              </a:rPr>
              <a:t>的角度，包括算子入度覆盖、出度覆盖和边覆盖</a:t>
            </a:r>
            <a:endParaRPr lang="en-US" altLang="zh-CN" sz="2800" dirty="0">
              <a:solidFill>
                <a:srgbClr val="000066"/>
              </a:solidFill>
              <a:latin typeface="Times New Roman" panose="02020603050405020304" pitchFamily="18" charset="0"/>
              <a:ea typeface="微软雅黑" panose="020B0503020204020204" pitchFamily="34" charset="-122"/>
            </a:endParaRPr>
          </a:p>
          <a:p>
            <a:pPr marL="1371600" lvl="2" indent="-457200">
              <a:lnSpc>
                <a:spcPct val="150000"/>
              </a:lnSpc>
              <a:buFont typeface="Wingdings" panose="05000000000000000000" pitchFamily="2" charset="2"/>
              <a:buChar char="l"/>
            </a:pPr>
            <a:r>
              <a:rPr lang="zh-CN" altLang="en-US" sz="2800" b="1" dirty="0">
                <a:solidFill>
                  <a:srgbClr val="C00000"/>
                </a:solidFill>
                <a:latin typeface="Times New Roman" panose="02020603050405020304" pitchFamily="18" charset="0"/>
                <a:ea typeface="微软雅黑" panose="020B0503020204020204" pitchFamily="34" charset="-122"/>
              </a:rPr>
              <a:t>细粒度</a:t>
            </a:r>
            <a:r>
              <a:rPr lang="zh-CN" altLang="en-US" sz="2800" dirty="0">
                <a:solidFill>
                  <a:srgbClr val="000066"/>
                </a:solidFill>
                <a:latin typeface="Times New Roman" panose="02020603050405020304" pitchFamily="18" charset="0"/>
                <a:ea typeface="微软雅黑" panose="020B0503020204020204" pitchFamily="34" charset="-122"/>
              </a:rPr>
              <a:t>的充分性准则，包括算子类型覆盖、张量形状和参数覆盖</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622528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16397" y="971630"/>
            <a:ext cx="11959205"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深度学习框架测试覆盖度量</a:t>
            </a:r>
            <a:endParaRPr lang="en-US" altLang="zh-CN"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覆盖：覆盖到的</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数量</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层类型覆盖：被调用层</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占所有预定义层</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的百分比</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层对覆盖：覆盖到的两层</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之间调用序列在预定义层</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之间所有可能调用序列的所占比例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层参数覆盖：调用层参数的百分比</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层边覆盖：覆盖到的模型每个层和层之间连接的边的比例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功能</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覆盖：覆盖到的</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在所有与学习相关</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所占比例</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630605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16397" y="971630"/>
            <a:ext cx="11959205" cy="423250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深度学习框架测试覆盖度量</a:t>
            </a:r>
            <a:endParaRPr lang="en-US" altLang="zh-CN"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形状</a:t>
            </a:r>
            <a:r>
              <a:rPr lang="en-US" altLang="zh-CN" sz="2800" dirty="0">
                <a:solidFill>
                  <a:srgbClr val="000066"/>
                </a:solidFill>
                <a:latin typeface="Times New Roman" panose="02020603050405020304" pitchFamily="18" charset="0"/>
                <a:ea typeface="微软雅黑" panose="020B0503020204020204" pitchFamily="34" charset="-122"/>
              </a:rPr>
              <a:t>/</a:t>
            </a:r>
            <a:r>
              <a:rPr lang="zh-CN" altLang="en-US" sz="2800" dirty="0">
                <a:solidFill>
                  <a:srgbClr val="000066"/>
                </a:solidFill>
                <a:latin typeface="Times New Roman" panose="02020603050405020304" pitchFamily="18" charset="0"/>
                <a:ea typeface="微软雅黑" panose="020B0503020204020204" pitchFamily="34" charset="-122"/>
              </a:rPr>
              <a:t>参数：覆盖到的算子形状参数组合数量所占比例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算子类型覆盖：覆盖到的算子类型所占比例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入度覆盖：覆盖到的算子入度所占比例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出度覆盖：覆盖到的算子出度所占比例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边覆盖：覆盖到的算子连接边所占比例</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50178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16397" y="1063909"/>
            <a:ext cx="11959205"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变异测试</a:t>
            </a:r>
            <a:r>
              <a:rPr lang="en-US" altLang="zh-CN" sz="2800" b="1" dirty="0">
                <a:solidFill>
                  <a:srgbClr val="000066"/>
                </a:solidFill>
                <a:latin typeface="Times New Roman" panose="02020603050405020304" pitchFamily="18" charset="0"/>
                <a:ea typeface="微软雅黑" panose="020B0503020204020204" pitchFamily="34" charset="-122"/>
              </a:rPr>
              <a:t>(mutation testing)</a:t>
            </a:r>
            <a:endParaRPr lang="en-US" altLang="zh-CN"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定义</a:t>
            </a:r>
            <a:r>
              <a:rPr lang="zh-CN" altLang="en-US" sz="2800" dirty="0">
                <a:solidFill>
                  <a:srgbClr val="000066"/>
                </a:solidFill>
                <a:latin typeface="Times New Roman" panose="02020603050405020304" pitchFamily="18" charset="0"/>
                <a:ea typeface="微软雅黑" panose="020B0503020204020204" pitchFamily="34" charset="-122"/>
              </a:rPr>
              <a:t>：变异测试是一种基于故障注入的测试技术，将按照不同规则变异生成的错误代码段插入到被测程序中，以验证当前测试输入是否可以发现注入的错误</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变异体</a:t>
            </a:r>
            <a:r>
              <a:rPr lang="zh-CN" altLang="en-US" sz="2800" dirty="0">
                <a:solidFill>
                  <a:srgbClr val="000066"/>
                </a:solidFill>
                <a:latin typeface="Times New Roman" panose="02020603050405020304" pitchFamily="18" charset="0"/>
                <a:ea typeface="微软雅黑" panose="020B0503020204020204" pitchFamily="34" charset="-122"/>
              </a:rPr>
              <a:t>：被注入错误的代码段称为变异体</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b="1" dirty="0">
                <a:solidFill>
                  <a:srgbClr val="000066"/>
                </a:solidFill>
                <a:latin typeface="Times New Roman" panose="02020603050405020304" pitchFamily="18" charset="0"/>
                <a:ea typeface="微软雅黑" panose="020B0503020204020204" pitchFamily="34" charset="-122"/>
              </a:rPr>
              <a:t>变异算子</a:t>
            </a:r>
            <a:r>
              <a:rPr lang="zh-CN" altLang="en-US" sz="2800" dirty="0">
                <a:solidFill>
                  <a:srgbClr val="000066"/>
                </a:solidFill>
                <a:latin typeface="Times New Roman" panose="02020603050405020304" pitchFamily="18" charset="0"/>
                <a:ea typeface="微软雅黑" panose="020B0503020204020204" pitchFamily="34" charset="-122"/>
              </a:rPr>
              <a:t>：在符合约束条件的前提下</a:t>
            </a:r>
            <a:r>
              <a:rPr lang="en-US" altLang="zh-CN" sz="2800" dirty="0">
                <a:solidFill>
                  <a:srgbClr val="000066"/>
                </a:solidFill>
                <a:latin typeface="Times New Roman" panose="02020603050405020304" pitchFamily="18" charset="0"/>
                <a:ea typeface="微软雅黑" panose="020B0503020204020204" pitchFamily="34" charset="-122"/>
              </a:rPr>
              <a:t>, </a:t>
            </a:r>
            <a:r>
              <a:rPr lang="zh-CN" altLang="en-US" sz="2800" dirty="0">
                <a:solidFill>
                  <a:srgbClr val="000066"/>
                </a:solidFill>
                <a:latin typeface="Times New Roman" panose="02020603050405020304" pitchFamily="18" charset="0"/>
                <a:ea typeface="微软雅黑" panose="020B0503020204020204" pitchFamily="34" charset="-122"/>
              </a:rPr>
              <a:t>将原有代码段转变成变异体的操作符为变异算子</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变异测试的重要作用在于评估测试输入的有效性，即</a:t>
            </a:r>
            <a:r>
              <a:rPr lang="zh-CN" altLang="en-US" sz="2800" b="1" dirty="0">
                <a:solidFill>
                  <a:srgbClr val="C00000"/>
                </a:solidFill>
                <a:latin typeface="Times New Roman" panose="02020603050405020304" pitchFamily="18" charset="0"/>
                <a:ea typeface="微软雅黑" panose="020B0503020204020204" pitchFamily="34" charset="-122"/>
              </a:rPr>
              <a:t>检测缺陷的能力</a:t>
            </a:r>
            <a:endParaRPr lang="en-US" altLang="zh-CN" sz="2800" b="1" dirty="0">
              <a:solidFill>
                <a:srgbClr val="C0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955918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16397" y="971630"/>
            <a:ext cx="11959205" cy="2939844"/>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变异测试</a:t>
            </a:r>
            <a:r>
              <a:rPr lang="en-US" altLang="zh-CN" sz="2800" b="1" dirty="0">
                <a:solidFill>
                  <a:srgbClr val="000066"/>
                </a:solidFill>
                <a:latin typeface="Times New Roman" panose="02020603050405020304" pitchFamily="18" charset="0"/>
                <a:ea typeface="微软雅黑" panose="020B0503020204020204" pitchFamily="34" charset="-122"/>
              </a:rPr>
              <a:t>(mutation testing)</a:t>
            </a:r>
            <a:endParaRPr lang="en-US" altLang="zh-CN"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在注入变异后，测试输入能发现该错误，即变异体被“杀死”，则表明测试输入是有效的</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反之，变异体“存活”则表明需要补充该变异的测试输入</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4740D57C-9FE6-4B29-8D97-15D68C035D42}"/>
              </a:ext>
            </a:extLst>
          </p:cNvPr>
          <p:cNvPicPr>
            <a:picLocks noChangeAspect="1"/>
          </p:cNvPicPr>
          <p:nvPr/>
        </p:nvPicPr>
        <p:blipFill>
          <a:blip r:embed="rId3"/>
          <a:stretch>
            <a:fillRect/>
          </a:stretch>
        </p:blipFill>
        <p:spPr>
          <a:xfrm>
            <a:off x="2714357" y="4420999"/>
            <a:ext cx="6763285" cy="1996580"/>
          </a:xfrm>
          <a:prstGeom prst="rect">
            <a:avLst/>
          </a:prstGeom>
        </p:spPr>
      </p:pic>
    </p:spTree>
    <p:extLst>
      <p:ext uri="{BB962C8B-B14F-4D97-AF65-F5344CB8AC3E}">
        <p14:creationId xmlns:p14="http://schemas.microsoft.com/office/powerpoint/2010/main" val="581583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7650760"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测试评估</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16397" y="1105854"/>
            <a:ext cx="11959205" cy="2939844"/>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变异测试</a:t>
            </a:r>
            <a:r>
              <a:rPr lang="en-US" altLang="zh-CN" sz="2800" b="1" dirty="0">
                <a:solidFill>
                  <a:srgbClr val="000066"/>
                </a:solidFill>
                <a:latin typeface="Times New Roman" panose="02020603050405020304" pitchFamily="18" charset="0"/>
                <a:ea typeface="微软雅黑" panose="020B0503020204020204" pitchFamily="34" charset="-122"/>
              </a:rPr>
              <a:t>(mutation testing)</a:t>
            </a:r>
            <a:r>
              <a:rPr lang="zh-CN" altLang="en-US" sz="2800" b="1" dirty="0">
                <a:solidFill>
                  <a:srgbClr val="000066"/>
                </a:solidFill>
                <a:latin typeface="Times New Roman" panose="02020603050405020304" pitchFamily="18" charset="0"/>
                <a:ea typeface="微软雅黑" panose="020B0503020204020204" pitchFamily="34" charset="-122"/>
              </a:rPr>
              <a:t>局限性</a:t>
            </a:r>
            <a:endParaRPr lang="en-US" altLang="zh-CN" sz="28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可能会导致源代码的语义变化，生成</a:t>
            </a:r>
            <a:r>
              <a:rPr lang="zh-CN" altLang="en-US" sz="2800" b="1" dirty="0">
                <a:solidFill>
                  <a:srgbClr val="C00000"/>
                </a:solidFill>
                <a:latin typeface="Times New Roman" panose="02020603050405020304" pitchFamily="18" charset="0"/>
                <a:ea typeface="微软雅黑" panose="020B0503020204020204" pitchFamily="34" charset="-122"/>
              </a:rPr>
              <a:t>无效的变异体</a:t>
            </a:r>
            <a:r>
              <a:rPr lang="zh-CN" altLang="en-US" sz="2800" dirty="0">
                <a:solidFill>
                  <a:srgbClr val="000066"/>
                </a:solidFill>
                <a:latin typeface="Times New Roman" panose="02020603050405020304" pitchFamily="18" charset="0"/>
                <a:ea typeface="微软雅黑" panose="020B0503020204020204" pitchFamily="34" charset="-122"/>
              </a:rPr>
              <a:t>，浪费测试资源</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变异测试对框架测试评估的效果依赖于</a:t>
            </a:r>
            <a:r>
              <a:rPr lang="zh-CN" altLang="en-US" sz="2800" b="1" dirty="0">
                <a:solidFill>
                  <a:srgbClr val="C00000"/>
                </a:solidFill>
                <a:latin typeface="Times New Roman" panose="02020603050405020304" pitchFamily="18" charset="0"/>
                <a:ea typeface="微软雅黑" panose="020B0503020204020204" pitchFamily="34" charset="-122"/>
              </a:rPr>
              <a:t>变异算子</a:t>
            </a:r>
            <a:r>
              <a:rPr lang="zh-CN" altLang="en-US" sz="2800" dirty="0">
                <a:solidFill>
                  <a:srgbClr val="000066"/>
                </a:solidFill>
                <a:latin typeface="Times New Roman" panose="02020603050405020304" pitchFamily="18" charset="0"/>
                <a:ea typeface="微软雅黑" panose="020B0503020204020204" pitchFamily="34" charset="-122"/>
              </a:rPr>
              <a:t>。如果变异算子实现的操作不够全面或者不够准确，可能会导致变异测试的效果不佳</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89989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深度学习框架发展历程</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7112" y="908450"/>
            <a:ext cx="12057776"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深度学习框架发展历程三阶段</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2012</a:t>
            </a:r>
            <a:r>
              <a:rPr lang="zh-CN" altLang="en-US" sz="2800" dirty="0">
                <a:solidFill>
                  <a:srgbClr val="000066"/>
                </a:solidFill>
                <a:latin typeface="Times New Roman" panose="02020603050405020304" pitchFamily="18" charset="0"/>
                <a:ea typeface="微软雅黑" panose="020B0503020204020204" pitchFamily="34" charset="-122"/>
              </a:rPr>
              <a:t>年开始，</a:t>
            </a:r>
            <a:r>
              <a:rPr lang="zh-CN" altLang="en-US" sz="2800" b="1" dirty="0">
                <a:solidFill>
                  <a:srgbClr val="C00000"/>
                </a:solidFill>
                <a:highlight>
                  <a:srgbClr val="FFFF00"/>
                </a:highlight>
                <a:latin typeface="Times New Roman" panose="02020603050405020304" pitchFamily="18" charset="0"/>
                <a:ea typeface="微软雅黑" panose="020B0503020204020204" pitchFamily="34" charset="-122"/>
              </a:rPr>
              <a:t>第</a:t>
            </a:r>
            <a:r>
              <a:rPr lang="en-US" altLang="zh-CN" sz="2800" b="1" dirty="0">
                <a:solidFill>
                  <a:srgbClr val="C00000"/>
                </a:solidFill>
                <a:highlight>
                  <a:srgbClr val="FFFF00"/>
                </a:highlight>
                <a:latin typeface="Times New Roman" panose="02020603050405020304" pitchFamily="18" charset="0"/>
                <a:ea typeface="微软雅黑" panose="020B0503020204020204" pitchFamily="34" charset="-122"/>
              </a:rPr>
              <a:t>2</a:t>
            </a:r>
            <a:r>
              <a:rPr lang="zh-CN" altLang="en-US" sz="2800" b="1" dirty="0">
                <a:solidFill>
                  <a:srgbClr val="C00000"/>
                </a:solidFill>
                <a:highlight>
                  <a:srgbClr val="FFFF00"/>
                </a:highlight>
                <a:latin typeface="Times New Roman" panose="02020603050405020304" pitchFamily="18" charset="0"/>
                <a:ea typeface="微软雅黑" panose="020B0503020204020204" pitchFamily="34" charset="-122"/>
              </a:rPr>
              <a:t>阶段</a:t>
            </a:r>
            <a:r>
              <a:rPr lang="zh-CN" altLang="en-US" sz="2800" dirty="0">
                <a:solidFill>
                  <a:srgbClr val="000066"/>
                </a:solidFill>
                <a:latin typeface="Times New Roman" panose="02020603050405020304" pitchFamily="18" charset="0"/>
                <a:ea typeface="微软雅黑" panose="020B0503020204020204" pitchFamily="34" charset="-122"/>
              </a:rPr>
              <a:t>的深度学习框架开始以</a:t>
            </a:r>
            <a:r>
              <a:rPr lang="zh-CN" altLang="en-US" sz="2800" b="1" dirty="0">
                <a:solidFill>
                  <a:srgbClr val="C00000"/>
                </a:solidFill>
                <a:latin typeface="Times New Roman" panose="02020603050405020304" pitchFamily="18" charset="0"/>
                <a:ea typeface="微软雅黑" panose="020B0503020204020204" pitchFamily="34" charset="-122"/>
              </a:rPr>
              <a:t>数据流图</a:t>
            </a:r>
            <a:r>
              <a:rPr lang="en-US" altLang="zh-CN" sz="2800" dirty="0">
                <a:solidFill>
                  <a:srgbClr val="000066"/>
                </a:solidFill>
                <a:latin typeface="Times New Roman" panose="02020603050405020304" pitchFamily="18" charset="0"/>
                <a:ea typeface="微软雅黑" panose="020B0503020204020204" pitchFamily="34" charset="-122"/>
              </a:rPr>
              <a:t>(dataflow graph</a:t>
            </a:r>
            <a:r>
              <a:rPr lang="zh-CN" altLang="en-US" sz="2800" dirty="0">
                <a:solidFill>
                  <a:srgbClr val="000066"/>
                </a:solidFill>
                <a:latin typeface="Times New Roman" panose="02020603050405020304" pitchFamily="18" charset="0"/>
                <a:ea typeface="微软雅黑" panose="020B0503020204020204" pitchFamily="34" charset="-122"/>
              </a:rPr>
              <a:t>，也称计算图</a:t>
            </a:r>
            <a:r>
              <a:rPr lang="en-US" altLang="zh-CN" sz="2800" dirty="0">
                <a:solidFill>
                  <a:srgbClr val="000066"/>
                </a:solidFill>
                <a:latin typeface="Times New Roman" panose="02020603050405020304" pitchFamily="18" charset="0"/>
                <a:ea typeface="微软雅黑" panose="020B0503020204020204" pitchFamily="34" charset="-122"/>
              </a:rPr>
              <a:t>) </a:t>
            </a:r>
            <a:r>
              <a:rPr lang="zh-CN" altLang="en-US" sz="2800" dirty="0">
                <a:solidFill>
                  <a:srgbClr val="000066"/>
                </a:solidFill>
                <a:latin typeface="Times New Roman" panose="02020603050405020304" pitchFamily="18" charset="0"/>
                <a:ea typeface="微软雅黑" panose="020B0503020204020204" pitchFamily="34" charset="-122"/>
              </a:rPr>
              <a:t>为技术特征，通过张量</a:t>
            </a:r>
            <a:r>
              <a:rPr lang="en-US" altLang="zh-CN" sz="2800" dirty="0">
                <a:solidFill>
                  <a:srgbClr val="000066"/>
                </a:solidFill>
                <a:latin typeface="Times New Roman" panose="02020603050405020304" pitchFamily="18" charset="0"/>
                <a:ea typeface="微软雅黑" panose="020B0503020204020204" pitchFamily="34" charset="-122"/>
              </a:rPr>
              <a:t>(tensor)</a:t>
            </a:r>
            <a:r>
              <a:rPr lang="zh-CN" altLang="en-US" sz="2800" dirty="0">
                <a:solidFill>
                  <a:srgbClr val="000066"/>
                </a:solidFill>
                <a:latin typeface="Times New Roman" panose="02020603050405020304" pitchFamily="18" charset="0"/>
                <a:ea typeface="微软雅黑" panose="020B0503020204020204" pitchFamily="34" charset="-122"/>
              </a:rPr>
              <a:t>在算子之间的流动完成模型训练的任务，主要面向大规模产业应用</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谷歌采用</a:t>
            </a:r>
            <a:r>
              <a:rPr lang="zh-CN" altLang="en-US" sz="2800" b="1" dirty="0">
                <a:solidFill>
                  <a:srgbClr val="C00000"/>
                </a:solidFill>
                <a:latin typeface="Times New Roman" panose="02020603050405020304" pitchFamily="18" charset="0"/>
                <a:ea typeface="微软雅黑" panose="020B0503020204020204" pitchFamily="34" charset="-122"/>
              </a:rPr>
              <a:t>静态图</a:t>
            </a:r>
            <a:r>
              <a:rPr lang="zh-CN" altLang="en-US" sz="2800" dirty="0">
                <a:solidFill>
                  <a:srgbClr val="000066"/>
                </a:solidFill>
                <a:latin typeface="Times New Roman" panose="02020603050405020304" pitchFamily="18" charset="0"/>
                <a:ea typeface="微软雅黑" panose="020B0503020204020204" pitchFamily="34" charset="-122"/>
              </a:rPr>
              <a:t>编程范式研发</a:t>
            </a:r>
            <a:r>
              <a:rPr lang="en-US" altLang="zh-CN" sz="2800" dirty="0">
                <a:solidFill>
                  <a:srgbClr val="000066"/>
                </a:solidFill>
                <a:latin typeface="Times New Roman" panose="02020603050405020304" pitchFamily="18" charset="0"/>
                <a:ea typeface="微软雅黑" panose="020B0503020204020204" pitchFamily="34" charset="-122"/>
              </a:rPr>
              <a:t>TensorFlow</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a:solidFill>
                  <a:srgbClr val="000066"/>
                </a:solidFill>
                <a:latin typeface="Times New Roman" panose="02020603050405020304" pitchFamily="18" charset="0"/>
                <a:ea typeface="微软雅黑" panose="020B0503020204020204" pitchFamily="34" charset="-122"/>
              </a:rPr>
              <a:t>Facebook</a:t>
            </a:r>
            <a:r>
              <a:rPr lang="zh-CN" altLang="en-US" sz="2800" dirty="0">
                <a:solidFill>
                  <a:srgbClr val="000066"/>
                </a:solidFill>
                <a:latin typeface="Times New Roman" panose="02020603050405020304" pitchFamily="18" charset="0"/>
                <a:ea typeface="微软雅黑" panose="020B0503020204020204" pitchFamily="34" charset="-122"/>
              </a:rPr>
              <a:t>采用</a:t>
            </a:r>
            <a:r>
              <a:rPr lang="zh-CN" altLang="en-US" sz="2800" b="1" dirty="0">
                <a:solidFill>
                  <a:srgbClr val="C00000"/>
                </a:solidFill>
                <a:latin typeface="Times New Roman" panose="02020603050405020304" pitchFamily="18" charset="0"/>
                <a:ea typeface="微软雅黑" panose="020B0503020204020204" pitchFamily="34" charset="-122"/>
              </a:rPr>
              <a:t>动态图</a:t>
            </a:r>
            <a:r>
              <a:rPr lang="zh-CN" altLang="en-US" sz="2800" dirty="0">
                <a:solidFill>
                  <a:srgbClr val="000066"/>
                </a:solidFill>
                <a:latin typeface="Times New Roman" panose="02020603050405020304" pitchFamily="18" charset="0"/>
                <a:ea typeface="微软雅黑" panose="020B0503020204020204" pitchFamily="34" charset="-122"/>
              </a:rPr>
              <a:t>编程范式，在</a:t>
            </a:r>
            <a:r>
              <a:rPr lang="en-US" altLang="zh-CN" sz="2800" dirty="0">
                <a:solidFill>
                  <a:srgbClr val="000066"/>
                </a:solidFill>
                <a:latin typeface="Times New Roman" panose="02020603050405020304" pitchFamily="18" charset="0"/>
                <a:ea typeface="微软雅黑" panose="020B0503020204020204" pitchFamily="34" charset="-122"/>
              </a:rPr>
              <a:t>Torch</a:t>
            </a:r>
            <a:r>
              <a:rPr lang="zh-CN" altLang="en-US" sz="2800" dirty="0">
                <a:solidFill>
                  <a:srgbClr val="000066"/>
                </a:solidFill>
                <a:latin typeface="Times New Roman" panose="02020603050405020304" pitchFamily="18" charset="0"/>
                <a:ea typeface="微软雅黑" panose="020B0503020204020204" pitchFamily="34" charset="-122"/>
              </a:rPr>
              <a:t>的基础上开发出</a:t>
            </a:r>
            <a:r>
              <a:rPr lang="en-US" altLang="zh-CN" sz="2800" dirty="0" err="1">
                <a:solidFill>
                  <a:srgbClr val="000066"/>
                </a:solidFill>
                <a:latin typeface="Times New Roman" panose="02020603050405020304" pitchFamily="18" charset="0"/>
                <a:ea typeface="微软雅黑" panose="020B0503020204020204" pitchFamily="34" charset="-122"/>
              </a:rPr>
              <a:t>PyTorch</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a:solidFill>
                  <a:srgbClr val="000066"/>
                </a:solidFill>
                <a:latin typeface="Times New Roman" panose="02020603050405020304" pitchFamily="18" charset="0"/>
                <a:ea typeface="微软雅黑" panose="020B0503020204020204" pitchFamily="34" charset="-122"/>
              </a:rPr>
              <a:t>TensorFlow</a:t>
            </a:r>
            <a:r>
              <a:rPr lang="zh-CN" altLang="en-US" sz="2800" dirty="0">
                <a:solidFill>
                  <a:srgbClr val="000066"/>
                </a:solidFill>
                <a:latin typeface="Times New Roman" panose="02020603050405020304" pitchFamily="18" charset="0"/>
                <a:ea typeface="微软雅黑" panose="020B0503020204020204" pitchFamily="34" charset="-122"/>
              </a:rPr>
              <a:t>和</a:t>
            </a:r>
            <a:r>
              <a:rPr lang="en-US" altLang="zh-CN" sz="2800" dirty="0" err="1">
                <a:solidFill>
                  <a:srgbClr val="000066"/>
                </a:solidFill>
                <a:latin typeface="Times New Roman" panose="02020603050405020304" pitchFamily="18" charset="0"/>
                <a:ea typeface="微软雅黑" panose="020B0503020204020204" pitchFamily="34" charset="-122"/>
              </a:rPr>
              <a:t>PyTorch</a:t>
            </a:r>
            <a:r>
              <a:rPr lang="zh-CN" altLang="en-US" sz="2800" dirty="0">
                <a:solidFill>
                  <a:srgbClr val="000066"/>
                </a:solidFill>
                <a:latin typeface="Times New Roman" panose="02020603050405020304" pitchFamily="18" charset="0"/>
                <a:ea typeface="微软雅黑" panose="020B0503020204020204" pitchFamily="34" charset="-122"/>
              </a:rPr>
              <a:t>成为深度学习框架“数据流图时代”两种编程范式的代表</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同期</a:t>
            </a:r>
            <a:r>
              <a:rPr lang="en-US" altLang="zh-CN" sz="2800" dirty="0">
                <a:solidFill>
                  <a:srgbClr val="000066"/>
                </a:solidFill>
                <a:latin typeface="Times New Roman" panose="02020603050405020304" pitchFamily="18" charset="0"/>
                <a:ea typeface="微软雅黑" panose="020B0503020204020204" pitchFamily="34" charset="-122"/>
              </a:rPr>
              <a:t>DL</a:t>
            </a:r>
            <a:r>
              <a:rPr lang="zh-CN" altLang="en-US" sz="2800" dirty="0">
                <a:solidFill>
                  <a:srgbClr val="000066"/>
                </a:solidFill>
                <a:latin typeface="Times New Roman" panose="02020603050405020304" pitchFamily="18" charset="0"/>
                <a:ea typeface="微软雅黑" panose="020B0503020204020204" pitchFamily="34" charset="-122"/>
              </a:rPr>
              <a:t>框架还有</a:t>
            </a:r>
            <a:r>
              <a:rPr lang="en-US" altLang="zh-CN" sz="2800" dirty="0">
                <a:solidFill>
                  <a:srgbClr val="000066"/>
                </a:solidFill>
                <a:latin typeface="Times New Roman" panose="02020603050405020304" pitchFamily="18" charset="0"/>
                <a:ea typeface="微软雅黑" panose="020B0503020204020204" pitchFamily="34" charset="-122"/>
              </a:rPr>
              <a:t>Caffe</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err="1">
                <a:solidFill>
                  <a:srgbClr val="000066"/>
                </a:solidFill>
                <a:latin typeface="Times New Roman" panose="02020603050405020304" pitchFamily="18" charset="0"/>
                <a:ea typeface="微软雅黑" panose="020B0503020204020204" pitchFamily="34" charset="-122"/>
              </a:rPr>
              <a:t>Chainer</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a:solidFill>
                  <a:srgbClr val="000066"/>
                </a:solidFill>
                <a:latin typeface="Times New Roman" panose="02020603050405020304" pitchFamily="18" charset="0"/>
                <a:ea typeface="微软雅黑" panose="020B0503020204020204" pitchFamily="34" charset="-122"/>
              </a:rPr>
              <a:t>Caffe2</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a:solidFill>
                  <a:srgbClr val="000066"/>
                </a:solidFill>
                <a:latin typeface="Times New Roman" panose="02020603050405020304" pitchFamily="18" charset="0"/>
                <a:ea typeface="微软雅黑" panose="020B0503020204020204" pitchFamily="34" charset="-122"/>
              </a:rPr>
              <a:t>CNTK</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err="1">
                <a:solidFill>
                  <a:srgbClr val="000066"/>
                </a:solidFill>
                <a:latin typeface="Times New Roman" panose="02020603050405020304" pitchFamily="18" charset="0"/>
                <a:ea typeface="微软雅黑" panose="020B0503020204020204" pitchFamily="34" charset="-122"/>
              </a:rPr>
              <a:t>MXNet</a:t>
            </a:r>
            <a:r>
              <a:rPr lang="zh-CN" altLang="en-US" sz="2800" dirty="0">
                <a:solidFill>
                  <a:srgbClr val="000066"/>
                </a:solidFill>
                <a:latin typeface="Times New Roman" panose="02020603050405020304" pitchFamily="18" charset="0"/>
                <a:ea typeface="微软雅黑" panose="020B0503020204020204" pitchFamily="34" charset="-122"/>
              </a:rPr>
              <a:t>和</a:t>
            </a:r>
            <a:r>
              <a:rPr lang="en-US" altLang="zh-CN" sz="2800" dirty="0" err="1">
                <a:solidFill>
                  <a:srgbClr val="000066"/>
                </a:solidFill>
                <a:latin typeface="Times New Roman" panose="02020603050405020304" pitchFamily="18" charset="0"/>
                <a:ea typeface="微软雅黑" panose="020B0503020204020204" pitchFamily="34" charset="-122"/>
              </a:rPr>
              <a:t>Keras</a:t>
            </a:r>
            <a:r>
              <a:rPr lang="zh-CN" altLang="en-US" sz="2800" dirty="0">
                <a:solidFill>
                  <a:srgbClr val="000066"/>
                </a:solidFill>
                <a:latin typeface="Times New Roman" panose="02020603050405020304" pitchFamily="18" charset="0"/>
                <a:ea typeface="微软雅黑" panose="020B0503020204020204" pitchFamily="34" charset="-122"/>
              </a:rPr>
              <a:t>等</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50177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深度学习框架发展历程</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7112" y="908450"/>
            <a:ext cx="12057776"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深度学习框架发展历程三阶段</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2019</a:t>
            </a:r>
            <a:r>
              <a:rPr lang="zh-CN" altLang="en-US" sz="2800" dirty="0">
                <a:solidFill>
                  <a:srgbClr val="000066"/>
                </a:solidFill>
                <a:latin typeface="Times New Roman" panose="02020603050405020304" pitchFamily="18" charset="0"/>
                <a:ea typeface="微软雅黑" panose="020B0503020204020204" pitchFamily="34" charset="-122"/>
              </a:rPr>
              <a:t>年至今，</a:t>
            </a:r>
            <a:r>
              <a:rPr lang="zh-CN" altLang="en-US" sz="2800" b="1" dirty="0">
                <a:solidFill>
                  <a:srgbClr val="C00000"/>
                </a:solidFill>
                <a:highlight>
                  <a:srgbClr val="FFFF00"/>
                </a:highlight>
                <a:latin typeface="Times New Roman" panose="02020603050405020304" pitchFamily="18" charset="0"/>
                <a:ea typeface="微软雅黑" panose="020B0503020204020204" pitchFamily="34" charset="-122"/>
              </a:rPr>
              <a:t>第</a:t>
            </a:r>
            <a:r>
              <a:rPr lang="en-US" altLang="zh-CN" sz="2800" b="1" dirty="0">
                <a:solidFill>
                  <a:srgbClr val="C00000"/>
                </a:solidFill>
                <a:highlight>
                  <a:srgbClr val="FFFF00"/>
                </a:highlight>
                <a:latin typeface="Times New Roman" panose="02020603050405020304" pitchFamily="18" charset="0"/>
                <a:ea typeface="微软雅黑" panose="020B0503020204020204" pitchFamily="34" charset="-122"/>
              </a:rPr>
              <a:t>3</a:t>
            </a:r>
            <a:r>
              <a:rPr lang="zh-CN" altLang="en-US" sz="2800" b="1" dirty="0">
                <a:solidFill>
                  <a:srgbClr val="C00000"/>
                </a:solidFill>
                <a:highlight>
                  <a:srgbClr val="FFFF00"/>
                </a:highlight>
                <a:latin typeface="Times New Roman" panose="02020603050405020304" pitchFamily="18" charset="0"/>
                <a:ea typeface="微软雅黑" panose="020B0503020204020204" pitchFamily="34" charset="-122"/>
              </a:rPr>
              <a:t>阶段</a:t>
            </a:r>
            <a:r>
              <a:rPr lang="zh-CN" altLang="en-US" sz="2800" dirty="0">
                <a:solidFill>
                  <a:srgbClr val="000066"/>
                </a:solidFill>
                <a:latin typeface="Times New Roman" panose="02020603050405020304" pitchFamily="18" charset="0"/>
                <a:ea typeface="微软雅黑" panose="020B0503020204020204" pitchFamily="34" charset="-122"/>
              </a:rPr>
              <a:t>的深度学习框架逐渐发展成以“</a:t>
            </a:r>
            <a:r>
              <a:rPr lang="zh-CN" altLang="en-US" sz="2800" b="1" dirty="0">
                <a:solidFill>
                  <a:srgbClr val="C00000"/>
                </a:solidFill>
                <a:latin typeface="Times New Roman" panose="02020603050405020304" pitchFamily="18" charset="0"/>
                <a:ea typeface="微软雅黑" panose="020B0503020204020204" pitchFamily="34" charset="-122"/>
              </a:rPr>
              <a:t>动静统一，即时编译</a:t>
            </a:r>
            <a:r>
              <a:rPr lang="zh-CN" altLang="en-US" sz="2800" dirty="0">
                <a:solidFill>
                  <a:srgbClr val="000066"/>
                </a:solidFill>
                <a:latin typeface="Times New Roman" panose="02020603050405020304" pitchFamily="18" charset="0"/>
                <a:ea typeface="微软雅黑" panose="020B0503020204020204" pitchFamily="34" charset="-122"/>
              </a:rPr>
              <a:t>”为技术特征，主要面向特定领域优化</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第</a:t>
            </a:r>
            <a:r>
              <a:rPr lang="en-US" altLang="zh-CN" sz="2800" dirty="0">
                <a:solidFill>
                  <a:srgbClr val="000066"/>
                </a:solidFill>
                <a:latin typeface="Times New Roman" panose="02020603050405020304" pitchFamily="18" charset="0"/>
                <a:ea typeface="微软雅黑" panose="020B0503020204020204" pitchFamily="34" charset="-122"/>
              </a:rPr>
              <a:t>3</a:t>
            </a:r>
            <a:r>
              <a:rPr lang="zh-CN" altLang="en-US" sz="2800" dirty="0">
                <a:solidFill>
                  <a:srgbClr val="000066"/>
                </a:solidFill>
                <a:latin typeface="Times New Roman" panose="02020603050405020304" pitchFamily="18" charset="0"/>
                <a:ea typeface="微软雅黑" panose="020B0503020204020204" pitchFamily="34" charset="-122"/>
              </a:rPr>
              <a:t>阶段的深度学习框架普遍采用</a:t>
            </a:r>
            <a:r>
              <a:rPr lang="zh-CN" altLang="en-US" sz="2800" b="1" dirty="0">
                <a:solidFill>
                  <a:srgbClr val="C00000"/>
                </a:solidFill>
                <a:latin typeface="Times New Roman" panose="02020603050405020304" pitchFamily="18" charset="0"/>
                <a:ea typeface="微软雅黑" panose="020B0503020204020204" pitchFamily="34" charset="-122"/>
              </a:rPr>
              <a:t>动静统一的编程范式</a:t>
            </a:r>
            <a:r>
              <a:rPr lang="zh-CN" altLang="en-US" sz="2800" dirty="0">
                <a:solidFill>
                  <a:srgbClr val="000066"/>
                </a:solidFill>
                <a:latin typeface="Times New Roman" panose="02020603050405020304" pitchFamily="18" charset="0"/>
                <a:ea typeface="微软雅黑" panose="020B0503020204020204" pitchFamily="34" charset="-122"/>
              </a:rPr>
              <a:t>，可以将动态图和静态图的优点相结合，兼顾编程的灵活性和计算的高效性</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第</a:t>
            </a:r>
            <a:r>
              <a:rPr lang="en-US" altLang="zh-CN" sz="2800" dirty="0">
                <a:solidFill>
                  <a:srgbClr val="000066"/>
                </a:solidFill>
                <a:latin typeface="Times New Roman" panose="02020603050405020304" pitchFamily="18" charset="0"/>
                <a:ea typeface="微软雅黑" panose="020B0503020204020204" pitchFamily="34" charset="-122"/>
              </a:rPr>
              <a:t>3</a:t>
            </a:r>
            <a:r>
              <a:rPr lang="zh-CN" altLang="en-US" sz="2800" dirty="0">
                <a:solidFill>
                  <a:srgbClr val="000066"/>
                </a:solidFill>
                <a:latin typeface="Times New Roman" panose="02020603050405020304" pitchFamily="18" charset="0"/>
                <a:ea typeface="微软雅黑" panose="020B0503020204020204" pitchFamily="34" charset="-122"/>
              </a:rPr>
              <a:t>代深度学习框架</a:t>
            </a:r>
            <a:r>
              <a:rPr lang="zh-CN" altLang="en-US" sz="2800" b="1" dirty="0">
                <a:solidFill>
                  <a:srgbClr val="C00000"/>
                </a:solidFill>
                <a:latin typeface="Times New Roman" panose="02020603050405020304" pitchFamily="18" charset="0"/>
                <a:ea typeface="微软雅黑" panose="020B0503020204020204" pitchFamily="34" charset="-122"/>
              </a:rPr>
              <a:t>面向特定领域进行优化</a:t>
            </a:r>
            <a:r>
              <a:rPr lang="zh-CN" altLang="en-US" sz="2800" dirty="0">
                <a:solidFill>
                  <a:srgbClr val="000066"/>
                </a:solidFill>
                <a:latin typeface="Times New Roman" panose="02020603050405020304" pitchFamily="18" charset="0"/>
                <a:ea typeface="微软雅黑" panose="020B0503020204020204" pitchFamily="34" charset="-122"/>
              </a:rPr>
              <a:t>，将特定领域语言</a:t>
            </a:r>
            <a:r>
              <a:rPr lang="en-US" altLang="zh-CN" sz="2800" dirty="0">
                <a:solidFill>
                  <a:srgbClr val="000066"/>
                </a:solidFill>
                <a:latin typeface="Times New Roman" panose="02020603050405020304" pitchFamily="18" charset="0"/>
                <a:ea typeface="微软雅黑" panose="020B0503020204020204" pitchFamily="34" charset="-122"/>
              </a:rPr>
              <a:t>(domain-specific language)</a:t>
            </a:r>
            <a:r>
              <a:rPr lang="zh-CN" altLang="en-US" sz="2800" dirty="0">
                <a:solidFill>
                  <a:srgbClr val="000066"/>
                </a:solidFill>
                <a:latin typeface="Times New Roman" panose="02020603050405020304" pitchFamily="18" charset="0"/>
                <a:ea typeface="微软雅黑" panose="020B0503020204020204" pitchFamily="34" charset="-122"/>
              </a:rPr>
              <a:t>嵌入到</a:t>
            </a:r>
            <a:r>
              <a:rPr lang="en-US" altLang="zh-CN" sz="2800" dirty="0">
                <a:solidFill>
                  <a:srgbClr val="000066"/>
                </a:solidFill>
                <a:latin typeface="Times New Roman" panose="02020603050405020304" pitchFamily="18" charset="0"/>
                <a:ea typeface="微软雅黑" panose="020B0503020204020204" pitchFamily="34" charset="-122"/>
              </a:rPr>
              <a:t>Python</a:t>
            </a:r>
            <a:r>
              <a:rPr lang="zh-CN" altLang="en-US" sz="2800" dirty="0">
                <a:solidFill>
                  <a:srgbClr val="000066"/>
                </a:solidFill>
                <a:latin typeface="Times New Roman" panose="02020603050405020304" pitchFamily="18" charset="0"/>
                <a:ea typeface="微软雅黑" panose="020B0503020204020204" pitchFamily="34" charset="-122"/>
              </a:rPr>
              <a:t>、</a:t>
            </a:r>
            <a:r>
              <a:rPr lang="en-US" altLang="zh-CN" sz="2800" dirty="0">
                <a:solidFill>
                  <a:srgbClr val="000066"/>
                </a:solidFill>
                <a:latin typeface="Times New Roman" panose="02020603050405020304" pitchFamily="18" charset="0"/>
                <a:ea typeface="微软雅黑" panose="020B0503020204020204" pitchFamily="34" charset="-122"/>
              </a:rPr>
              <a:t>Java</a:t>
            </a:r>
            <a:r>
              <a:rPr lang="zh-CN" altLang="en-US" sz="2800" dirty="0">
                <a:solidFill>
                  <a:srgbClr val="000066"/>
                </a:solidFill>
                <a:latin typeface="Times New Roman" panose="02020603050405020304" pitchFamily="18" charset="0"/>
                <a:ea typeface="微软雅黑" panose="020B0503020204020204" pitchFamily="34" charset="-122"/>
              </a:rPr>
              <a:t>和</a:t>
            </a:r>
            <a:r>
              <a:rPr lang="en-US" altLang="zh-CN" sz="2800" dirty="0">
                <a:solidFill>
                  <a:srgbClr val="000066"/>
                </a:solidFill>
                <a:latin typeface="Times New Roman" panose="02020603050405020304" pitchFamily="18" charset="0"/>
                <a:ea typeface="微软雅黑" panose="020B0503020204020204" pitchFamily="34" charset="-122"/>
              </a:rPr>
              <a:t>C++</a:t>
            </a:r>
            <a:r>
              <a:rPr lang="zh-CN" altLang="en-US" sz="2800" dirty="0">
                <a:solidFill>
                  <a:srgbClr val="000066"/>
                </a:solidFill>
                <a:latin typeface="Times New Roman" panose="02020603050405020304" pitchFamily="18" charset="0"/>
                <a:ea typeface="微软雅黑" panose="020B0503020204020204" pitchFamily="34" charset="-122"/>
              </a:rPr>
              <a:t>等传统编程语言中</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en-US" altLang="zh-CN" sz="2800" dirty="0">
                <a:solidFill>
                  <a:srgbClr val="000066"/>
                </a:solidFill>
                <a:latin typeface="Times New Roman" panose="02020603050405020304" pitchFamily="18" charset="0"/>
                <a:ea typeface="微软雅黑" panose="020B0503020204020204" pitchFamily="34" charset="-122"/>
              </a:rPr>
              <a:t>JAX</a:t>
            </a:r>
            <a:r>
              <a:rPr lang="zh-CN" altLang="en-US" sz="2800" dirty="0">
                <a:solidFill>
                  <a:srgbClr val="000066"/>
                </a:solidFill>
                <a:latin typeface="Times New Roman" panose="02020603050405020304" pitchFamily="18" charset="0"/>
                <a:ea typeface="微软雅黑" panose="020B0503020204020204" pitchFamily="34" charset="-122"/>
              </a:rPr>
              <a:t>将</a:t>
            </a:r>
            <a:r>
              <a:rPr lang="en-US" altLang="zh-CN" sz="2800" dirty="0">
                <a:solidFill>
                  <a:srgbClr val="000066"/>
                </a:solidFill>
                <a:latin typeface="Times New Roman" panose="02020603050405020304" pitchFamily="18" charset="0"/>
                <a:ea typeface="微软雅黑" panose="020B0503020204020204" pitchFamily="34" charset="-122"/>
              </a:rPr>
              <a:t>NumPy</a:t>
            </a:r>
            <a:r>
              <a:rPr lang="zh-CN" altLang="en-US" sz="2800" dirty="0">
                <a:solidFill>
                  <a:srgbClr val="000066"/>
                </a:solidFill>
                <a:latin typeface="Times New Roman" panose="02020603050405020304" pitchFamily="18" charset="0"/>
                <a:ea typeface="微软雅黑" panose="020B0503020204020204" pitchFamily="34" charset="-122"/>
              </a:rPr>
              <a:t>的优势与硬件加速相结合，适合高性能机器学习</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61205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深度学习框架基本架构</a:t>
            </a:r>
          </a:p>
        </p:txBody>
      </p:sp>
      <p:sp>
        <p:nvSpPr>
          <p:cNvPr id="3" name="文本框 2">
            <a:extLst>
              <a:ext uri="{FF2B5EF4-FFF2-40B4-BE49-F238E27FC236}">
                <a16:creationId xmlns:a16="http://schemas.microsoft.com/office/drawing/2014/main" id="{A3B4EFA6-6438-4202-A1A6-876CFC324A48}"/>
              </a:ext>
            </a:extLst>
          </p:cNvPr>
          <p:cNvSpPr txBox="1"/>
          <p:nvPr/>
        </p:nvSpPr>
        <p:spPr>
          <a:xfrm>
            <a:off x="167123" y="2128355"/>
            <a:ext cx="5928877" cy="2601290"/>
          </a:xfrm>
          <a:prstGeom prst="rect">
            <a:avLst/>
          </a:prstGeom>
          <a:noFill/>
        </p:spPr>
        <p:txBody>
          <a:bodyPr wrap="square" rtlCol="0">
            <a:spAutoFit/>
          </a:bodyPr>
          <a:lstStyle/>
          <a:p>
            <a:pPr>
              <a:lnSpc>
                <a:spcPct val="150000"/>
              </a:lnSpc>
            </a:pPr>
            <a:r>
              <a:rPr lang="zh-CN" altLang="en-US" sz="2800" dirty="0">
                <a:solidFill>
                  <a:srgbClr val="000066"/>
                </a:solidFill>
                <a:latin typeface="Times New Roman" panose="02020603050405020304" pitchFamily="18" charset="0"/>
                <a:ea typeface="微软雅黑" panose="020B0503020204020204" pitchFamily="34" charset="-122"/>
              </a:rPr>
              <a:t>        深度学习框架从底层实现到应用分为</a:t>
            </a:r>
            <a:r>
              <a:rPr lang="zh-CN" altLang="en-US" sz="2800" b="1" dirty="0">
                <a:solidFill>
                  <a:srgbClr val="C00000"/>
                </a:solidFill>
                <a:latin typeface="Times New Roman" panose="02020603050405020304" pitchFamily="18" charset="0"/>
                <a:ea typeface="微软雅黑" panose="020B0503020204020204" pitchFamily="34" charset="-122"/>
              </a:rPr>
              <a:t>四个层级</a:t>
            </a:r>
            <a:r>
              <a:rPr lang="zh-CN" altLang="en-US" sz="2800" dirty="0">
                <a:solidFill>
                  <a:srgbClr val="000066"/>
                </a:solidFill>
                <a:latin typeface="Times New Roman" panose="02020603050405020304" pitchFamily="18" charset="0"/>
                <a:ea typeface="微软雅黑" panose="020B0503020204020204" pitchFamily="34" charset="-122"/>
              </a:rPr>
              <a:t>，由低到高分别是算子实现、计算图</a:t>
            </a:r>
            <a:r>
              <a:rPr lang="en-US" altLang="zh-CN" sz="2800" dirty="0">
                <a:solidFill>
                  <a:srgbClr val="000066"/>
                </a:solidFill>
                <a:latin typeface="Times New Roman" panose="02020603050405020304" pitchFamily="18" charset="0"/>
                <a:ea typeface="微软雅黑" panose="020B0503020204020204" pitchFamily="34" charset="-122"/>
              </a:rPr>
              <a:t>(computation graph)</a:t>
            </a:r>
            <a:r>
              <a:rPr lang="zh-CN" altLang="en-US" sz="2800" dirty="0">
                <a:solidFill>
                  <a:srgbClr val="000066"/>
                </a:solidFill>
                <a:latin typeface="Times New Roman" panose="02020603050405020304" pitchFamily="18" charset="0"/>
                <a:ea typeface="微软雅黑" panose="020B0503020204020204" pitchFamily="34" charset="-122"/>
              </a:rPr>
              <a:t>优化、</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调用和</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模型构建</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pic>
        <p:nvPicPr>
          <p:cNvPr id="4" name="图片 3">
            <a:extLst>
              <a:ext uri="{FF2B5EF4-FFF2-40B4-BE49-F238E27FC236}">
                <a16:creationId xmlns:a16="http://schemas.microsoft.com/office/drawing/2014/main" id="{FFA8EA6D-4B69-457B-BBEF-5B4D841072FE}"/>
              </a:ext>
            </a:extLst>
          </p:cNvPr>
          <p:cNvPicPr>
            <a:picLocks noChangeAspect="1"/>
          </p:cNvPicPr>
          <p:nvPr/>
        </p:nvPicPr>
        <p:blipFill>
          <a:blip r:embed="rId3"/>
          <a:stretch>
            <a:fillRect/>
          </a:stretch>
        </p:blipFill>
        <p:spPr>
          <a:xfrm>
            <a:off x="6277764" y="1598662"/>
            <a:ext cx="5668816" cy="4772777"/>
          </a:xfrm>
          <a:prstGeom prst="rect">
            <a:avLst/>
          </a:prstGeom>
        </p:spPr>
      </p:pic>
    </p:spTree>
    <p:extLst>
      <p:ext uri="{BB962C8B-B14F-4D97-AF65-F5344CB8AC3E}">
        <p14:creationId xmlns:p14="http://schemas.microsoft.com/office/powerpoint/2010/main" val="84975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深度学习框架基本架构</a:t>
            </a:r>
          </a:p>
        </p:txBody>
      </p:sp>
      <p:sp>
        <p:nvSpPr>
          <p:cNvPr id="3" name="文本框 2">
            <a:extLst>
              <a:ext uri="{FF2B5EF4-FFF2-40B4-BE49-F238E27FC236}">
                <a16:creationId xmlns:a16="http://schemas.microsoft.com/office/drawing/2014/main" id="{A3B4EFA6-6438-4202-A1A6-876CFC324A48}"/>
              </a:ext>
            </a:extLst>
          </p:cNvPr>
          <p:cNvSpPr txBox="1"/>
          <p:nvPr/>
        </p:nvSpPr>
        <p:spPr>
          <a:xfrm>
            <a:off x="67112" y="1260788"/>
            <a:ext cx="12057776" cy="3586175"/>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深度学习框架</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深度学习框架提供了构建</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模型的</a:t>
            </a:r>
            <a:r>
              <a:rPr lang="zh-CN" altLang="en-US" sz="2800" b="1" dirty="0">
                <a:solidFill>
                  <a:srgbClr val="C00000"/>
                </a:solidFill>
                <a:latin typeface="Times New Roman" panose="02020603050405020304" pitchFamily="18" charset="0"/>
                <a:ea typeface="微软雅黑" panose="020B0503020204020204" pitchFamily="34" charset="-122"/>
              </a:rPr>
              <a:t>工具</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接口</a:t>
            </a:r>
            <a:r>
              <a:rPr lang="zh-CN" altLang="en-US" sz="2800" dirty="0">
                <a:solidFill>
                  <a:srgbClr val="000066"/>
                </a:solidFill>
                <a:latin typeface="Times New Roman" panose="02020603050405020304" pitchFamily="18" charset="0"/>
                <a:ea typeface="微软雅黑" panose="020B0503020204020204" pitchFamily="34" charset="-122"/>
              </a:rPr>
              <a:t>。</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开发人员可以利用深度学习框架提供的</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b="1" dirty="0">
                <a:solidFill>
                  <a:srgbClr val="C00000"/>
                </a:solidFill>
                <a:latin typeface="Times New Roman" panose="02020603050405020304" pitchFamily="18" charset="0"/>
                <a:ea typeface="微软雅黑" panose="020B0503020204020204" pitchFamily="34" charset="-122"/>
              </a:rPr>
              <a:t>自定义</a:t>
            </a:r>
            <a:r>
              <a:rPr lang="en-US" altLang="zh-CN" sz="2800" b="1" dirty="0">
                <a:solidFill>
                  <a:srgbClr val="C00000"/>
                </a:solidFill>
                <a:latin typeface="Times New Roman" panose="02020603050405020304" pitchFamily="18" charset="0"/>
                <a:ea typeface="微软雅黑" panose="020B0503020204020204" pitchFamily="34" charset="-122"/>
              </a:rPr>
              <a:t>DNN</a:t>
            </a:r>
            <a:r>
              <a:rPr lang="zh-CN" altLang="en-US" sz="2800" b="1" dirty="0">
                <a:solidFill>
                  <a:srgbClr val="C00000"/>
                </a:solidFill>
                <a:latin typeface="Times New Roman" panose="02020603050405020304" pitchFamily="18" charset="0"/>
                <a:ea typeface="微软雅黑" panose="020B0503020204020204" pitchFamily="34" charset="-122"/>
              </a:rPr>
              <a:t>模型的结构</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C00000"/>
                </a:solidFill>
                <a:latin typeface="Times New Roman" panose="02020603050405020304" pitchFamily="18" charset="0"/>
                <a:ea typeface="微软雅黑" panose="020B0503020204020204" pitchFamily="34" charset="-122"/>
              </a:rPr>
              <a:t>设置优化算法</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C00000"/>
                </a:solidFill>
                <a:latin typeface="Times New Roman" panose="02020603050405020304" pitchFamily="18" charset="0"/>
                <a:ea typeface="微软雅黑" panose="020B0503020204020204" pitchFamily="34" charset="-122"/>
              </a:rPr>
              <a:t>选择损失函数</a:t>
            </a:r>
            <a:r>
              <a:rPr lang="zh-CN" altLang="en-US" sz="2800" dirty="0">
                <a:solidFill>
                  <a:srgbClr val="000066"/>
                </a:solidFill>
                <a:latin typeface="Times New Roman" panose="02020603050405020304" pitchFamily="18" charset="0"/>
                <a:ea typeface="微软雅黑" panose="020B0503020204020204" pitchFamily="34" charset="-122"/>
              </a:rPr>
              <a:t>等，使模型在实际任务中得到应用</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800" dirty="0">
                <a:solidFill>
                  <a:srgbClr val="000066"/>
                </a:solidFill>
                <a:latin typeface="Times New Roman" panose="02020603050405020304" pitchFamily="18" charset="0"/>
                <a:ea typeface="微软雅黑" panose="020B0503020204020204" pitchFamily="34" charset="-122"/>
              </a:rPr>
              <a:t>深度学习框架可以将设计出的</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模型转化为</a:t>
            </a:r>
            <a:r>
              <a:rPr lang="zh-CN" altLang="en-US" sz="2800" b="1" dirty="0">
                <a:solidFill>
                  <a:srgbClr val="C00000"/>
                </a:solidFill>
                <a:latin typeface="Times New Roman" panose="02020603050405020304" pitchFamily="18" charset="0"/>
                <a:ea typeface="微软雅黑" panose="020B0503020204020204" pitchFamily="34" charset="-122"/>
              </a:rPr>
              <a:t>计算图</a:t>
            </a:r>
            <a:r>
              <a:rPr lang="zh-CN" altLang="en-US" sz="2800" dirty="0">
                <a:solidFill>
                  <a:srgbClr val="000066"/>
                </a:solidFill>
                <a:latin typeface="Times New Roman" panose="02020603050405020304" pitchFamily="18" charset="0"/>
                <a:ea typeface="微软雅黑" panose="020B0503020204020204" pitchFamily="34" charset="-122"/>
              </a:rPr>
              <a:t>的形式进行优化</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72826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B3469-E634-4CAE-9EB5-2A01AF7DC558}"/>
              </a:ext>
            </a:extLst>
          </p:cNvPr>
          <p:cNvSpPr txBox="1"/>
          <p:nvPr/>
        </p:nvSpPr>
        <p:spPr>
          <a:xfrm>
            <a:off x="427838" y="92279"/>
            <a:ext cx="6702804"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深度学习框架基本架构</a:t>
            </a:r>
          </a:p>
        </p:txBody>
      </p:sp>
      <p:sp>
        <p:nvSpPr>
          <p:cNvPr id="3" name="文本框 2">
            <a:extLst>
              <a:ext uri="{FF2B5EF4-FFF2-40B4-BE49-F238E27FC236}">
                <a16:creationId xmlns:a16="http://schemas.microsoft.com/office/drawing/2014/main" id="{A3B4EFA6-6438-4202-A1A6-876CFC324A48}"/>
              </a:ext>
            </a:extLst>
          </p:cNvPr>
          <p:cNvSpPr txBox="1"/>
          <p:nvPr/>
        </p:nvSpPr>
        <p:spPr>
          <a:xfrm>
            <a:off x="401972" y="1046278"/>
            <a:ext cx="11388055" cy="5525167"/>
          </a:xfrm>
          <a:prstGeom prst="rect">
            <a:avLst/>
          </a:prstGeom>
          <a:noFill/>
        </p:spPr>
        <p:txBody>
          <a:bodyPr wrap="square" rtlCol="0">
            <a:spAutoFit/>
          </a:bodyPr>
          <a:lstStyle/>
          <a:p>
            <a:pPr marL="457200" indent="-457200">
              <a:lnSpc>
                <a:spcPct val="200000"/>
              </a:lnSpc>
              <a:buFont typeface="Wingdings" panose="05000000000000000000" pitchFamily="2" charset="2"/>
              <a:buChar char="p"/>
            </a:pPr>
            <a:r>
              <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rPr>
              <a:t>调用</a:t>
            </a:r>
            <a:endParaRPr lang="en-US" altLang="zh-CN" sz="3200" b="1" dirty="0">
              <a:solidFill>
                <a:srgbClr val="000066"/>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indent="457200">
              <a:lnSpc>
                <a:spcPct val="150000"/>
              </a:lnSpc>
            </a:pPr>
            <a:r>
              <a:rPr lang="en-US" altLang="zh-CN" sz="2800" dirty="0">
                <a:solidFill>
                  <a:srgbClr val="000066"/>
                </a:solidFill>
                <a:latin typeface="Times New Roman" panose="02020603050405020304" pitchFamily="18" charset="0"/>
                <a:ea typeface="微软雅黑" panose="020B0503020204020204" pitchFamily="34" charset="-122"/>
              </a:rPr>
              <a:t> API</a:t>
            </a:r>
            <a:r>
              <a:rPr lang="zh-CN" altLang="en-US" sz="2800" dirty="0">
                <a:solidFill>
                  <a:srgbClr val="000066"/>
                </a:solidFill>
                <a:latin typeface="Times New Roman" panose="02020603050405020304" pitchFamily="18" charset="0"/>
                <a:ea typeface="微软雅黑" panose="020B0503020204020204" pitchFamily="34" charset="-122"/>
              </a:rPr>
              <a:t>是深度学习框架中一组</a:t>
            </a:r>
            <a:r>
              <a:rPr lang="zh-CN" altLang="en-US" sz="2800" b="1" dirty="0">
                <a:solidFill>
                  <a:srgbClr val="C00000"/>
                </a:solidFill>
                <a:latin typeface="Times New Roman" panose="02020603050405020304" pitchFamily="18" charset="0"/>
                <a:ea typeface="微软雅黑" panose="020B0503020204020204" pitchFamily="34" charset="-122"/>
              </a:rPr>
              <a:t>函数、类和方法</a:t>
            </a:r>
            <a:r>
              <a:rPr lang="zh-CN" altLang="en-US" sz="2800" dirty="0">
                <a:solidFill>
                  <a:srgbClr val="000066"/>
                </a:solidFill>
                <a:latin typeface="Times New Roman" panose="02020603050405020304" pitchFamily="18" charset="0"/>
                <a:ea typeface="微软雅黑" panose="020B0503020204020204" pitchFamily="34" charset="-122"/>
              </a:rPr>
              <a:t>的集合，用于定义高级的抽象关系，可以方便地被用户直接调用来构建、训练和部署</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a:t>
            </a:r>
            <a:endParaRPr lang="en-US" altLang="zh-CN" sz="2800" dirty="0">
              <a:solidFill>
                <a:srgbClr val="000066"/>
              </a:solidFill>
              <a:latin typeface="Times New Roman" panose="02020603050405020304" pitchFamily="18" charset="0"/>
              <a:ea typeface="微软雅黑" panose="020B0503020204020204" pitchFamily="34" charset="-122"/>
            </a:endParaRPr>
          </a:p>
          <a:p>
            <a:pPr marL="0" lvl="1" indent="457200">
              <a:lnSpc>
                <a:spcPct val="150000"/>
              </a:lnSpc>
            </a:pPr>
            <a:r>
              <a:rPr lang="zh-CN" altLang="en-US" sz="2800" dirty="0">
                <a:solidFill>
                  <a:srgbClr val="000066"/>
                </a:solidFill>
                <a:latin typeface="Times New Roman" panose="02020603050405020304" pitchFamily="18" charset="0"/>
                <a:ea typeface="微软雅黑" panose="020B0503020204020204" pitchFamily="34" charset="-122"/>
              </a:rPr>
              <a:t>根据深度学习任务的工作流程，可以将</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其分为</a:t>
            </a:r>
            <a:r>
              <a:rPr lang="en-US" altLang="zh-CN" sz="2800" dirty="0">
                <a:solidFill>
                  <a:srgbClr val="000066"/>
                </a:solidFill>
                <a:latin typeface="Times New Roman" panose="02020603050405020304" pitchFamily="18" charset="0"/>
                <a:ea typeface="微软雅黑" panose="020B0503020204020204" pitchFamily="34" charset="-122"/>
              </a:rPr>
              <a:t>4</a:t>
            </a:r>
            <a:r>
              <a:rPr lang="zh-CN" altLang="en-US" sz="2800" dirty="0">
                <a:solidFill>
                  <a:srgbClr val="000066"/>
                </a:solidFill>
                <a:latin typeface="Times New Roman" panose="02020603050405020304" pitchFamily="18" charset="0"/>
                <a:ea typeface="微软雅黑" panose="020B0503020204020204" pitchFamily="34" charset="-122"/>
              </a:rPr>
              <a:t>类：</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C00000"/>
                </a:solidFill>
                <a:latin typeface="Times New Roman" panose="02020603050405020304" pitchFamily="18" charset="0"/>
                <a:ea typeface="微软雅黑" panose="020B0503020204020204" pitchFamily="34" charset="-122"/>
              </a:rPr>
              <a:t>数据处理</a:t>
            </a:r>
            <a:r>
              <a:rPr lang="zh-CN" altLang="en-US" sz="2800" dirty="0">
                <a:solidFill>
                  <a:srgbClr val="000066"/>
                </a:solidFill>
                <a:latin typeface="Times New Roman" panose="02020603050405020304" pitchFamily="18" charset="0"/>
                <a:ea typeface="微软雅黑" panose="020B0503020204020204" pitchFamily="34" charset="-122"/>
              </a:rPr>
              <a:t>：实现</a:t>
            </a:r>
            <a:r>
              <a:rPr lang="zh-CN" altLang="en-US" sz="2800" b="1" dirty="0">
                <a:solidFill>
                  <a:srgbClr val="000066"/>
                </a:solidFill>
                <a:latin typeface="Times New Roman" panose="02020603050405020304" pitchFamily="18" charset="0"/>
                <a:ea typeface="微软雅黑" panose="020B0503020204020204" pitchFamily="34" charset="-122"/>
              </a:rPr>
              <a:t>数据清洗</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000066"/>
                </a:solidFill>
                <a:latin typeface="Times New Roman" panose="02020603050405020304" pitchFamily="18" charset="0"/>
                <a:ea typeface="微软雅黑" panose="020B0503020204020204" pitchFamily="34" charset="-122"/>
              </a:rPr>
              <a:t>数据转换</a:t>
            </a:r>
            <a:r>
              <a:rPr lang="zh-CN" altLang="en-US" sz="2800" dirty="0">
                <a:solidFill>
                  <a:srgbClr val="000066"/>
                </a:solidFill>
                <a:latin typeface="Times New Roman" panose="02020603050405020304" pitchFamily="18" charset="0"/>
                <a:ea typeface="微软雅黑" panose="020B0503020204020204" pitchFamily="34" charset="-122"/>
              </a:rPr>
              <a:t>和</a:t>
            </a:r>
            <a:r>
              <a:rPr lang="zh-CN" altLang="en-US" sz="2800" b="1" dirty="0">
                <a:solidFill>
                  <a:srgbClr val="000066"/>
                </a:solidFill>
                <a:latin typeface="Times New Roman" panose="02020603050405020304" pitchFamily="18" charset="0"/>
                <a:ea typeface="微软雅黑" panose="020B0503020204020204" pitchFamily="34" charset="-122"/>
              </a:rPr>
              <a:t>数据归一化</a:t>
            </a:r>
            <a:r>
              <a:rPr lang="zh-CN" altLang="en-US" sz="2800" dirty="0">
                <a:solidFill>
                  <a:srgbClr val="000066"/>
                </a:solidFill>
                <a:latin typeface="Times New Roman" panose="02020603050405020304" pitchFamily="18" charset="0"/>
                <a:ea typeface="微软雅黑" panose="020B0503020204020204" pitchFamily="34" charset="-122"/>
              </a:rPr>
              <a:t>等功能，使其满足</a:t>
            </a:r>
            <a:r>
              <a:rPr lang="en-US" altLang="zh-CN" sz="2800" dirty="0">
                <a:solidFill>
                  <a:srgbClr val="000066"/>
                </a:solidFill>
                <a:latin typeface="Times New Roman" panose="02020603050405020304" pitchFamily="18" charset="0"/>
                <a:ea typeface="微软雅黑" panose="020B0503020204020204" pitchFamily="34" charset="-122"/>
              </a:rPr>
              <a:t>DNN </a:t>
            </a:r>
            <a:r>
              <a:rPr lang="zh-CN" altLang="en-US" sz="2800" dirty="0">
                <a:solidFill>
                  <a:srgbClr val="000066"/>
                </a:solidFill>
                <a:latin typeface="Times New Roman" panose="02020603050405020304" pitchFamily="18" charset="0"/>
                <a:ea typeface="微软雅黑" panose="020B0503020204020204" pitchFamily="34" charset="-122"/>
              </a:rPr>
              <a:t>模型的相应规范</a:t>
            </a:r>
            <a:endParaRPr lang="en-US" altLang="zh-CN" sz="2800" dirty="0">
              <a:solidFill>
                <a:srgbClr val="000066"/>
              </a:solidFill>
              <a:latin typeface="Times New Roman" panose="02020603050405020304" pitchFamily="18" charset="0"/>
              <a:ea typeface="微软雅黑" panose="020B0503020204020204" pitchFamily="34" charset="-122"/>
            </a:endParaRPr>
          </a:p>
          <a:p>
            <a:pPr marL="971550" lvl="1" indent="-514350">
              <a:lnSpc>
                <a:spcPct val="150000"/>
              </a:lnSpc>
              <a:buFont typeface="+mj-ea"/>
              <a:buAutoNum type="circleNumDbPlain"/>
            </a:pPr>
            <a:r>
              <a:rPr lang="zh-CN" altLang="en-US" sz="2800" b="1" dirty="0">
                <a:solidFill>
                  <a:srgbClr val="C00000"/>
                </a:solidFill>
                <a:latin typeface="Times New Roman" panose="02020603050405020304" pitchFamily="18" charset="0"/>
                <a:ea typeface="微软雅黑" panose="020B0503020204020204" pitchFamily="34" charset="-122"/>
              </a:rPr>
              <a:t>模型搭建</a:t>
            </a:r>
            <a:r>
              <a:rPr lang="zh-CN" altLang="en-US" sz="2800" dirty="0">
                <a:solidFill>
                  <a:srgbClr val="000066"/>
                </a:solidFill>
                <a:latin typeface="Times New Roman" panose="02020603050405020304" pitchFamily="18" charset="0"/>
                <a:ea typeface="微软雅黑" panose="020B0503020204020204" pitchFamily="34" charset="-122"/>
              </a:rPr>
              <a:t>：</a:t>
            </a:r>
            <a:r>
              <a:rPr lang="zh-CN" altLang="en-US" sz="2800" b="1" dirty="0">
                <a:solidFill>
                  <a:srgbClr val="000066"/>
                </a:solidFill>
                <a:latin typeface="Times New Roman" panose="02020603050405020304" pitchFamily="18" charset="0"/>
                <a:ea typeface="微软雅黑" panose="020B0503020204020204" pitchFamily="34" charset="-122"/>
              </a:rPr>
              <a:t>构建模型结构</a:t>
            </a:r>
            <a:r>
              <a:rPr lang="zh-CN" altLang="en-US" sz="2800" dirty="0">
                <a:solidFill>
                  <a:srgbClr val="000066"/>
                </a:solidFill>
                <a:latin typeface="Times New Roman" panose="02020603050405020304" pitchFamily="18" charset="0"/>
                <a:ea typeface="微软雅黑" panose="020B0503020204020204" pitchFamily="34" charset="-122"/>
              </a:rPr>
              <a:t>并为模型</a:t>
            </a:r>
            <a:r>
              <a:rPr lang="zh-CN" altLang="en-US" sz="2800" b="1" dirty="0">
                <a:solidFill>
                  <a:srgbClr val="000066"/>
                </a:solidFill>
                <a:latin typeface="Times New Roman" panose="02020603050405020304" pitchFamily="18" charset="0"/>
                <a:ea typeface="微软雅黑" panose="020B0503020204020204" pitchFamily="34" charset="-122"/>
              </a:rPr>
              <a:t>配置一组超参数</a:t>
            </a:r>
            <a:r>
              <a:rPr lang="zh-CN" altLang="en-US" sz="2800" dirty="0">
                <a:solidFill>
                  <a:srgbClr val="000066"/>
                </a:solidFill>
                <a:latin typeface="Times New Roman" panose="02020603050405020304" pitchFamily="18" charset="0"/>
                <a:ea typeface="微软雅黑" panose="020B0503020204020204" pitchFamily="34" charset="-122"/>
              </a:rPr>
              <a:t>，比如用户可以调用</a:t>
            </a:r>
            <a:r>
              <a:rPr lang="en-US" altLang="zh-CN" sz="2800" dirty="0" err="1">
                <a:solidFill>
                  <a:srgbClr val="000066"/>
                </a:solidFill>
                <a:latin typeface="Times New Roman" panose="02020603050405020304" pitchFamily="18" charset="0"/>
                <a:ea typeface="微软雅黑" panose="020B0503020204020204" pitchFamily="34" charset="-122"/>
              </a:rPr>
              <a:t>Keras</a:t>
            </a:r>
            <a:r>
              <a:rPr lang="zh-CN" altLang="en-US" sz="2800" dirty="0">
                <a:solidFill>
                  <a:srgbClr val="000066"/>
                </a:solidFill>
                <a:latin typeface="Times New Roman" panose="02020603050405020304" pitchFamily="18" charset="0"/>
                <a:ea typeface="微软雅黑" panose="020B0503020204020204" pitchFamily="34" charset="-122"/>
              </a:rPr>
              <a:t>中</a:t>
            </a:r>
            <a:r>
              <a:rPr lang="en-US" altLang="zh-CN" sz="2800" dirty="0">
                <a:solidFill>
                  <a:srgbClr val="000066"/>
                </a:solidFill>
                <a:latin typeface="Times New Roman" panose="02020603050405020304" pitchFamily="18" charset="0"/>
                <a:ea typeface="微软雅黑" panose="020B0503020204020204" pitchFamily="34" charset="-122"/>
              </a:rPr>
              <a:t>Sequential</a:t>
            </a:r>
            <a:r>
              <a:rPr lang="zh-CN" altLang="en-US" sz="2800" dirty="0">
                <a:solidFill>
                  <a:srgbClr val="000066"/>
                </a:solidFill>
                <a:latin typeface="Times New Roman" panose="02020603050405020304" pitchFamily="18" charset="0"/>
                <a:ea typeface="微软雅黑" panose="020B0503020204020204" pitchFamily="34" charset="-122"/>
              </a:rPr>
              <a:t>类</a:t>
            </a:r>
            <a:r>
              <a:rPr lang="en-US" altLang="zh-CN" sz="2800" dirty="0">
                <a:solidFill>
                  <a:srgbClr val="000066"/>
                </a:solidFill>
                <a:latin typeface="Times New Roman" panose="02020603050405020304" pitchFamily="18" charset="0"/>
                <a:ea typeface="微软雅黑" panose="020B0503020204020204" pitchFamily="34" charset="-122"/>
              </a:rPr>
              <a:t>API</a:t>
            </a:r>
            <a:r>
              <a:rPr lang="zh-CN" altLang="en-US" sz="2800" dirty="0">
                <a:solidFill>
                  <a:srgbClr val="000066"/>
                </a:solidFill>
                <a:latin typeface="Times New Roman" panose="02020603050405020304" pitchFamily="18" charset="0"/>
                <a:ea typeface="微软雅黑" panose="020B0503020204020204" pitchFamily="34" charset="-122"/>
              </a:rPr>
              <a:t>设计</a:t>
            </a:r>
            <a:r>
              <a:rPr lang="en-US" altLang="zh-CN" sz="2800" dirty="0">
                <a:solidFill>
                  <a:srgbClr val="000066"/>
                </a:solidFill>
                <a:latin typeface="Times New Roman" panose="02020603050405020304" pitchFamily="18" charset="0"/>
                <a:ea typeface="微软雅黑" panose="020B0503020204020204" pitchFamily="34" charset="-122"/>
              </a:rPr>
              <a:t>DNN</a:t>
            </a:r>
            <a:r>
              <a:rPr lang="zh-CN" altLang="en-US" sz="2800" dirty="0">
                <a:solidFill>
                  <a:srgbClr val="000066"/>
                </a:solidFill>
                <a:latin typeface="Times New Roman" panose="02020603050405020304" pitchFamily="18" charset="0"/>
                <a:ea typeface="微软雅黑" panose="020B0503020204020204" pitchFamily="34" charset="-122"/>
              </a:rPr>
              <a:t>模型的每一层</a:t>
            </a:r>
            <a:endParaRPr lang="en-US" altLang="zh-CN" sz="2800" dirty="0">
              <a:solidFill>
                <a:srgbClr val="000066"/>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8872985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4154</TotalTime>
  <Words>3976</Words>
  <Application>Microsoft Office PowerPoint</Application>
  <PresentationFormat>宽屏</PresentationFormat>
  <Paragraphs>270</Paragraphs>
  <Slides>49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等线</vt:lpstr>
      <vt:lpstr>等线 Light</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473</cp:revision>
  <dcterms:created xsi:type="dcterms:W3CDTF">2024-03-04T11:25:43Z</dcterms:created>
  <dcterms:modified xsi:type="dcterms:W3CDTF">2024-03-22T04:07:42Z</dcterms:modified>
</cp:coreProperties>
</file>