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4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79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38" r:id="rId42"/>
    <p:sldId id="268" r:id="rId43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  <a:srgbClr val="0000CC"/>
    <a:srgbClr val="CC00CC"/>
    <a:srgbClr val="BD9B53"/>
    <a:srgbClr val="009900"/>
    <a:srgbClr val="F4FA12"/>
    <a:srgbClr val="1157AB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7" autoAdjust="0"/>
    <p:restoredTop sz="92526" autoAdjust="0"/>
  </p:normalViewPr>
  <p:slideViewPr>
    <p:cSldViewPr>
      <p:cViewPr>
        <p:scale>
          <a:sx n="125" d="100"/>
          <a:sy n="125" d="100"/>
        </p:scale>
        <p:origin x="1152" y="66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2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7D03EA-144B-4A19-84C3-C4DBCC3F0444}" type="slidenum">
              <a:rPr lang="en-US" altLang="zh-CN" sz="1200" baseline="0" smtClean="0"/>
              <a:pPr/>
              <a:t>2</a:t>
            </a:fld>
            <a:endParaRPr lang="en-US" altLang="zh-CN" sz="1200" baseline="0"/>
          </a:p>
        </p:txBody>
      </p:sp>
    </p:spTree>
    <p:extLst>
      <p:ext uri="{BB962C8B-B14F-4D97-AF65-F5344CB8AC3E}">
        <p14:creationId xmlns:p14="http://schemas.microsoft.com/office/powerpoint/2010/main" val="62453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3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32766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概率论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随机变量的数字特征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4175" y="1017642"/>
            <a:ext cx="7534432" cy="438251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AutoNum type="arabicPeriod" startAt="2"/>
            </a:pPr>
            <a:r>
              <a:rPr lang="en-US" altLang="zh-CN" dirty="0"/>
              <a:t>(</a:t>
            </a:r>
            <a:r>
              <a:rPr lang="zh-CN" altLang="en-US" dirty="0"/>
              <a:t>负</a:t>
            </a:r>
            <a:r>
              <a:rPr lang="en-US" altLang="zh-CN" dirty="0"/>
              <a:t>)</a:t>
            </a:r>
            <a:r>
              <a:rPr lang="zh-CN" altLang="en-US" dirty="0"/>
              <a:t>指数分布：</a:t>
            </a:r>
            <a:r>
              <a:rPr lang="en-US" altLang="zh-CN" dirty="0"/>
              <a:t>E(X)</a:t>
            </a:r>
            <a:r>
              <a:rPr lang="zh-CN" altLang="en-US" dirty="0"/>
              <a:t>＝</a:t>
            </a:r>
            <a:r>
              <a:rPr lang="en-US" altLang="zh-CN" dirty="0"/>
              <a:t>1/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zh-CN" altLang="en-US" dirty="0"/>
              <a:t>，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1/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baseline="30000" dirty="0"/>
              <a:t>2</a:t>
            </a:r>
            <a:r>
              <a:rPr lang="zh-CN" altLang="en-US" dirty="0"/>
              <a:t>；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98738"/>
              </p:ext>
            </p:extLst>
          </p:nvPr>
        </p:nvGraphicFramePr>
        <p:xfrm>
          <a:off x="851008" y="1801171"/>
          <a:ext cx="5648045" cy="63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2959100" imgH="330200" progId="Equation.3">
                  <p:embed/>
                </p:oleObj>
              </mc:Choice>
              <mc:Fallback>
                <p:oleObj name="公式" r:id="rId3" imgW="2959100" imgH="330200" progId="Equation.3">
                  <p:embed/>
                  <p:pic>
                    <p:nvPicPr>
                      <p:cNvPr id="32768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8" y="1801171"/>
                        <a:ext cx="5648045" cy="630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08099"/>
              </p:ext>
            </p:extLst>
          </p:nvPr>
        </p:nvGraphicFramePr>
        <p:xfrm>
          <a:off x="1529028" y="2652268"/>
          <a:ext cx="3480606" cy="7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1739900" imgH="393700" progId="Equation.3">
                  <p:embed/>
                </p:oleObj>
              </mc:Choice>
              <mc:Fallback>
                <p:oleObj name="公式" r:id="rId5" imgW="1739900" imgH="393700" progId="Equation.3">
                  <p:embed/>
                  <p:pic>
                    <p:nvPicPr>
                      <p:cNvPr id="327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28" y="2652268"/>
                        <a:ext cx="3480606" cy="7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55725"/>
              </p:ext>
            </p:extLst>
          </p:nvPr>
        </p:nvGraphicFramePr>
        <p:xfrm>
          <a:off x="851009" y="3660565"/>
          <a:ext cx="6132344" cy="63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3213100" imgH="330200" progId="Equation.3">
                  <p:embed/>
                </p:oleObj>
              </mc:Choice>
              <mc:Fallback>
                <p:oleObj name="公式" r:id="rId7" imgW="3213100" imgH="330200" progId="Equation.3">
                  <p:embed/>
                  <p:pic>
                    <p:nvPicPr>
                      <p:cNvPr id="327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9" y="3660565"/>
                        <a:ext cx="6132344" cy="63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32561"/>
              </p:ext>
            </p:extLst>
          </p:nvPr>
        </p:nvGraphicFramePr>
        <p:xfrm>
          <a:off x="1529028" y="4511662"/>
          <a:ext cx="4014129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2005729" imgH="393529" progId="Equation.3">
                  <p:embed/>
                </p:oleObj>
              </mc:Choice>
              <mc:Fallback>
                <p:oleObj name="公式" r:id="rId9" imgW="2005729" imgH="393529" progId="Equation.3">
                  <p:embed/>
                  <p:pic>
                    <p:nvPicPr>
                      <p:cNvPr id="327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28" y="4511662"/>
                        <a:ext cx="4014129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67514"/>
              </p:ext>
            </p:extLst>
          </p:nvPr>
        </p:nvGraphicFramePr>
        <p:xfrm>
          <a:off x="851009" y="5521545"/>
          <a:ext cx="4750899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2374900" imgH="393700" progId="Equation.3">
                  <p:embed/>
                </p:oleObj>
              </mc:Choice>
              <mc:Fallback>
                <p:oleObj name="公式" r:id="rId11" imgW="2374900" imgH="393700" progId="Equation.3">
                  <p:embed/>
                  <p:pic>
                    <p:nvPicPr>
                      <p:cNvPr id="327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9" y="5521545"/>
                        <a:ext cx="4750899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8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常见随机变量的数学期望和方差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C68EBA4-8F79-49A4-AA49-7F3BBFCC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21664"/>
              </p:ext>
            </p:extLst>
          </p:nvPr>
        </p:nvGraphicFramePr>
        <p:xfrm>
          <a:off x="384175" y="1067594"/>
          <a:ext cx="10744200" cy="571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1894782573"/>
                    </a:ext>
                  </a:extLst>
                </a:gridCol>
                <a:gridCol w="2194248">
                  <a:extLst>
                    <a:ext uri="{9D8B030D-6E8A-4147-A177-3AD203B41FA5}">
                      <a16:colId xmlns:a16="http://schemas.microsoft.com/office/drawing/2014/main" val="183552846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757086286"/>
                    </a:ext>
                  </a:extLst>
                </a:gridCol>
              </a:tblGrid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E(X)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D(X)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22984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&lt;0-1&gt;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pq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343207823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二项分布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B(n, p)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npq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746162877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泊松分布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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851829508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均匀分布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U(a, b)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a+b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)/2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(b-a)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913454963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指数分布</a:t>
                      </a: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495443104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正态分布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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566346483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1293457362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087509772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爱尔朗分布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en-US" altLang="zh-CN" sz="2400" b="1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148384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205489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（三）</a:t>
            </a:r>
            <a:r>
              <a:rPr lang="en-US" altLang="zh-CN" dirty="0"/>
              <a:t>k</a:t>
            </a:r>
            <a:r>
              <a:rPr lang="zh-CN" altLang="en-US" dirty="0"/>
              <a:t>阶矩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91" y="1296194"/>
            <a:ext cx="10146984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R.V.X</a:t>
            </a:r>
            <a:r>
              <a:rPr lang="zh-CN" altLang="en-US" dirty="0"/>
              <a:t>有</a:t>
            </a:r>
            <a:r>
              <a:rPr lang="en-US" altLang="zh-CN" dirty="0"/>
              <a:t>E(|</a:t>
            </a:r>
            <a:r>
              <a:rPr lang="en-US" altLang="zh-CN" dirty="0" err="1"/>
              <a:t>X|</a:t>
            </a:r>
            <a:r>
              <a:rPr lang="en-US" altLang="zh-CN" baseline="30000" dirty="0" err="1"/>
              <a:t>k</a:t>
            </a:r>
            <a:r>
              <a:rPr lang="en-US" altLang="zh-CN" dirty="0"/>
              <a:t>)&lt;+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E[|X-E(X)|</a:t>
            </a:r>
            <a:r>
              <a:rPr lang="en-US" altLang="zh-CN" baseline="30000" dirty="0"/>
              <a:t>k</a:t>
            </a:r>
            <a:r>
              <a:rPr lang="en-US" altLang="zh-CN" dirty="0"/>
              <a:t>]&lt;+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E(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阶原点矩</a:t>
            </a:r>
            <a:r>
              <a:rPr lang="zh-CN" altLang="en-US" dirty="0"/>
              <a:t>；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E(|</a:t>
            </a:r>
            <a:r>
              <a:rPr lang="en-US" altLang="zh-CN" dirty="0" err="1"/>
              <a:t>X|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阶绝对矩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E[X-E(X)]</a:t>
            </a:r>
            <a:r>
              <a:rPr lang="en-US" altLang="zh-CN" baseline="30000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阶中心矩</a:t>
            </a:r>
            <a:r>
              <a:rPr lang="zh-CN" altLang="en-US" dirty="0"/>
              <a:t>；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E[|X-E(X)|</a:t>
            </a:r>
            <a:r>
              <a:rPr lang="en-US" altLang="zh-CN" baseline="30000" dirty="0"/>
              <a:t>k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阶绝对中心矩</a:t>
            </a:r>
            <a:r>
              <a:rPr lang="zh-CN" altLang="en-US" dirty="0"/>
              <a:t>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3ADA96-EEF7-4AFC-AECF-8D3A2D681231}"/>
              </a:ext>
            </a:extLst>
          </p:cNvPr>
          <p:cNvSpPr txBox="1">
            <a:spLocks noChangeArrowheads="1"/>
          </p:cNvSpPr>
          <p:nvPr/>
        </p:nvSpPr>
        <p:spPr>
          <a:xfrm>
            <a:off x="360587" y="4835129"/>
            <a:ext cx="11221693" cy="1456530"/>
          </a:xfrm>
          <a:prstGeom prst="rect">
            <a:avLst/>
          </a:prstGeom>
        </p:spPr>
        <p:txBody>
          <a:bodyPr vert="horz" lIns="121917" tIns="60958" rIns="121917" bIns="60958" rtlCol="0">
            <a:normAutofit fontScale="92500"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en-US" altLang="zh-CN" dirty="0"/>
              <a:t>K </a:t>
            </a:r>
            <a:r>
              <a:rPr lang="zh-CN" altLang="en-US" dirty="0"/>
              <a:t>阶矩表示的是整个随机变量分布</a:t>
            </a:r>
            <a:r>
              <a:rPr lang="en-US" altLang="zh-CN" dirty="0"/>
              <a:t>k</a:t>
            </a:r>
            <a:r>
              <a:rPr lang="zh-CN" altLang="en-US" dirty="0"/>
              <a:t>次幂的期望。一般地，</a:t>
            </a:r>
            <a:r>
              <a:rPr lang="en-US" altLang="zh-CN" dirty="0"/>
              <a:t>K</a:t>
            </a:r>
            <a:r>
              <a:rPr lang="zh-CN" altLang="en-US" dirty="0"/>
              <a:t>阶矩越高，代表随机</a:t>
            </a:r>
            <a:endParaRPr lang="en-US" altLang="zh-CN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变量分布的尾部越重，也就是随机变量的极端值出现的概率越大。</a:t>
            </a:r>
          </a:p>
        </p:txBody>
      </p:sp>
    </p:spTree>
    <p:extLst>
      <p:ext uri="{BB962C8B-B14F-4D97-AF65-F5344CB8AC3E}">
        <p14:creationId xmlns:p14="http://schemas.microsoft.com/office/powerpoint/2010/main" val="397254475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（四）协方差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19994"/>
            <a:ext cx="7013611" cy="239450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</a:t>
            </a:r>
            <a:r>
              <a:rPr lang="en-US" altLang="zh-CN" dirty="0"/>
              <a:t>E{[X-E(X)][Y-E(Y)]}</a:t>
            </a:r>
            <a:r>
              <a:rPr lang="zh-CN" altLang="en-US" dirty="0"/>
              <a:t>，称</a:t>
            </a:r>
          </a:p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E{[X-E(X)][Y-E(Y)]}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		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协方差</a:t>
            </a:r>
            <a:r>
              <a:rPr lang="zh-CN" altLang="en-US" dirty="0"/>
              <a:t>，称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22546"/>
              </p:ext>
            </p:extLst>
          </p:nvPr>
        </p:nvGraphicFramePr>
        <p:xfrm>
          <a:off x="2670563" y="3698655"/>
          <a:ext cx="2743835" cy="92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58900" imgH="457200" progId="Equation.3">
                  <p:embed/>
                </p:oleObj>
              </mc:Choice>
              <mc:Fallback>
                <p:oleObj name="Equation" r:id="rId3" imgW="1358900" imgH="4572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563" y="3698655"/>
                        <a:ext cx="2743835" cy="922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93775" y="4619618"/>
            <a:ext cx="7164458" cy="158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</a:rPr>
              <a:t>为随机变量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相关系数</a:t>
            </a:r>
            <a:r>
              <a:rPr lang="zh-CN" altLang="en-US" sz="2400" dirty="0">
                <a:latin typeface="+mj-ea"/>
                <a:ea typeface="+mj-ea"/>
              </a:rPr>
              <a:t>，称</a:t>
            </a:r>
          </a:p>
          <a:p>
            <a:pPr algn="ctr"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j-ea"/>
                <a:ea typeface="+mj-ea"/>
              </a:rPr>
              <a:t>XY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</a:rPr>
              <a:t>为随机变量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不相关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126837"/>
      </p:ext>
    </p:extLst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协方差矩阵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61567"/>
            <a:ext cx="7469329" cy="19244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维</a:t>
            </a:r>
            <a:r>
              <a:rPr lang="en-US" altLang="zh-CN" dirty="0"/>
              <a:t>R.V.(X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 err="1"/>
              <a:t>cov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E{[X</a:t>
            </a:r>
            <a:r>
              <a:rPr lang="en-US" altLang="zh-CN" baseline="-25000" dirty="0"/>
              <a:t>i</a:t>
            </a:r>
            <a:r>
              <a:rPr lang="en-US" altLang="zh-CN" dirty="0"/>
              <a:t>-E(X</a:t>
            </a:r>
            <a:r>
              <a:rPr lang="en-US" altLang="zh-CN" baseline="-25000" dirty="0"/>
              <a:t>i</a:t>
            </a:r>
            <a:r>
              <a:rPr lang="en-US" altLang="zh-CN" dirty="0"/>
              <a:t>)][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-E(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)]}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＝</a:t>
            </a:r>
            <a:r>
              <a:rPr lang="en-US" altLang="zh-CN" dirty="0"/>
              <a:t>1, 2, …, n</a:t>
            </a:r>
            <a:r>
              <a:rPr lang="zh-CN" altLang="en-US" dirty="0"/>
              <a:t>存在，则称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927135" y="5563135"/>
            <a:ext cx="7164458" cy="56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1" dirty="0"/>
              <a:t>为</a:t>
            </a:r>
            <a:r>
              <a:rPr lang="en-US" altLang="zh-CN" sz="2801" dirty="0"/>
              <a:t>n</a:t>
            </a:r>
            <a:r>
              <a:rPr lang="zh-CN" altLang="en-US" sz="2801" dirty="0"/>
              <a:t>维随机变量</a:t>
            </a:r>
            <a:r>
              <a:rPr lang="en-US" altLang="zh-CN" sz="2801" dirty="0"/>
              <a:t>(X</a:t>
            </a:r>
            <a:r>
              <a:rPr lang="en-US" altLang="zh-CN" sz="2801" baseline="-25000" dirty="0"/>
              <a:t>1</a:t>
            </a:r>
            <a:r>
              <a:rPr lang="en-US" altLang="zh-CN" sz="2801" dirty="0"/>
              <a:t>, X</a:t>
            </a:r>
            <a:r>
              <a:rPr lang="en-US" altLang="zh-CN" sz="2801" baseline="-25000" dirty="0"/>
              <a:t>2</a:t>
            </a:r>
            <a:r>
              <a:rPr lang="en-US" altLang="zh-CN" sz="2801" dirty="0"/>
              <a:t>, …, </a:t>
            </a:r>
            <a:r>
              <a:rPr lang="en-US" altLang="zh-CN" sz="2801" dirty="0" err="1"/>
              <a:t>X</a:t>
            </a:r>
            <a:r>
              <a:rPr lang="en-US" altLang="zh-CN" sz="2801" baseline="-25000" dirty="0" err="1"/>
              <a:t>n</a:t>
            </a:r>
            <a:r>
              <a:rPr lang="en-US" altLang="zh-CN" sz="2801" dirty="0"/>
              <a:t>)</a:t>
            </a:r>
            <a:r>
              <a:rPr lang="zh-CN" altLang="en-US" sz="2801" dirty="0"/>
              <a:t>的</a:t>
            </a:r>
            <a:r>
              <a:rPr lang="zh-CN" altLang="en-US" sz="2801" dirty="0">
                <a:solidFill>
                  <a:srgbClr val="0000FF"/>
                </a:solidFill>
              </a:rPr>
              <a:t>协方差矩阵</a:t>
            </a:r>
            <a:r>
              <a:rPr lang="zh-CN" altLang="en-US" sz="2801" dirty="0"/>
              <a:t>。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20374"/>
              </p:ext>
            </p:extLst>
          </p:nvPr>
        </p:nvGraphicFramePr>
        <p:xfrm>
          <a:off x="1765530" y="3224206"/>
          <a:ext cx="4698500" cy="202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146300" imgH="927100" progId="Equation.3">
                  <p:embed/>
                </p:oleObj>
              </mc:Choice>
              <mc:Fallback>
                <p:oleObj name="Equation" r:id="rId3" imgW="2146300" imgH="927100" progId="Equation.3">
                  <p:embed/>
                  <p:pic>
                    <p:nvPicPr>
                      <p:cNvPr id="399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30" y="3224206"/>
                        <a:ext cx="4698500" cy="202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91864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399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协方差矩阵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989208"/>
            <a:ext cx="7013611" cy="74366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协方差矩阵中元素满足：</a:t>
            </a:r>
            <a:endParaRPr lang="zh-CN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528" y="1872607"/>
            <a:ext cx="5182799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sz="2400" dirty="0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>
                <a:sym typeface="Wingdings" panose="05000000000000000000" pitchFamily="2" charset="2"/>
              </a:rPr>
              <a:t>ii</a:t>
            </a:r>
            <a:r>
              <a:rPr lang="zh-CN" altLang="en-US" sz="2400" dirty="0">
                <a:sym typeface="Wingdings" panose="05000000000000000000" pitchFamily="2" charset="2"/>
              </a:rPr>
              <a:t>＝</a:t>
            </a:r>
            <a:r>
              <a:rPr lang="en-US" altLang="zh-CN" sz="2400" dirty="0">
                <a:sym typeface="Wingdings" panose="05000000000000000000" pitchFamily="2" charset="2"/>
              </a:rPr>
              <a:t>D(X</a:t>
            </a:r>
            <a:r>
              <a:rPr lang="en-US" altLang="zh-CN" sz="2400" baseline="-25000" dirty="0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 err="1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=1, 2, …, n</a:t>
            </a:r>
            <a:r>
              <a:rPr lang="zh-CN" altLang="en-US" sz="2400" dirty="0">
                <a:sym typeface="Wingdings" panose="05000000000000000000" pitchFamily="2" charset="2"/>
              </a:rPr>
              <a:t>；</a:t>
            </a:r>
          </a:p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sz="2400" dirty="0" err="1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 err="1">
                <a:sym typeface="Wingdings" panose="05000000000000000000" pitchFamily="2" charset="2"/>
              </a:rPr>
              <a:t>ij</a:t>
            </a:r>
            <a:r>
              <a:rPr lang="zh-CN" altLang="en-US" sz="2400" dirty="0">
                <a:sym typeface="Wingdings" panose="05000000000000000000" pitchFamily="2" charset="2"/>
              </a:rPr>
              <a:t>＝</a:t>
            </a:r>
            <a:r>
              <a:rPr lang="en-US" altLang="zh-CN" sz="2400" dirty="0" err="1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 err="1">
                <a:sym typeface="Wingdings" panose="05000000000000000000" pitchFamily="2" charset="2"/>
              </a:rPr>
              <a:t>ji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 err="1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, j=1, 2, …, n</a:t>
            </a:r>
            <a:r>
              <a:rPr lang="zh-CN" altLang="en-US" sz="2400" dirty="0"/>
              <a:t>。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686134" y="3463651"/>
            <a:ext cx="6402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故协方差矩阵是对称矩阵。</a:t>
            </a:r>
          </a:p>
        </p:txBody>
      </p:sp>
      <p:graphicFrame>
        <p:nvGraphicFramePr>
          <p:cNvPr id="400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41232"/>
              </p:ext>
            </p:extLst>
          </p:nvPr>
        </p:nvGraphicFramePr>
        <p:xfrm>
          <a:off x="2220014" y="4945132"/>
          <a:ext cx="4115753" cy="10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828800" imgH="469900" progId="Equation.3">
                  <p:embed/>
                </p:oleObj>
              </mc:Choice>
              <mc:Fallback>
                <p:oleObj name="Equation" r:id="rId3" imgW="1828800" imgH="469900" progId="Equation.3">
                  <p:embed/>
                  <p:pic>
                    <p:nvPicPr>
                      <p:cNvPr id="400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014" y="4945132"/>
                        <a:ext cx="4115753" cy="105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686134" y="4140083"/>
            <a:ext cx="6546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特别地，二维随机变量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协方差矩阵</a:t>
            </a:r>
            <a:r>
              <a:rPr lang="zh-CN" altLang="en-US" sz="2400" dirty="0">
                <a:latin typeface="+mn-ea"/>
                <a:ea typeface="+mn-ea"/>
              </a:rPr>
              <a:t>为：</a:t>
            </a:r>
          </a:p>
        </p:txBody>
      </p:sp>
    </p:spTree>
    <p:extLst>
      <p:ext uri="{BB962C8B-B14F-4D97-AF65-F5344CB8AC3E}">
        <p14:creationId xmlns:p14="http://schemas.microsoft.com/office/powerpoint/2010/main" val="24734776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（五）随机变量数字特征的性质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055358"/>
            <a:ext cx="10506075" cy="1348099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B050"/>
              </a:buClr>
              <a:buFont typeface="+mj-lt"/>
              <a:buAutoNum type="arabicPeriod"/>
            </a:pPr>
            <a:r>
              <a:rPr lang="en-US" altLang="zh-CN" dirty="0"/>
              <a:t>E(</a:t>
            </a:r>
            <a:r>
              <a:rPr lang="en-US" altLang="zh-CN" dirty="0" err="1"/>
              <a:t>aX+b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 err="1"/>
              <a:t>aE</a:t>
            </a:r>
            <a:r>
              <a:rPr lang="en-US" altLang="zh-CN" dirty="0"/>
              <a:t>(X)+b</a:t>
            </a:r>
            <a:r>
              <a:rPr lang="zh-CN" altLang="en-US" dirty="0"/>
              <a:t>，</a:t>
            </a:r>
            <a:r>
              <a:rPr lang="en-US" altLang="zh-CN" dirty="0"/>
              <a:t>D(</a:t>
            </a:r>
            <a:r>
              <a:rPr lang="en-US" altLang="zh-CN" dirty="0" err="1"/>
              <a:t>aX+b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D(X)</a:t>
            </a:r>
            <a:r>
              <a:rPr lang="zh-CN" altLang="en-US" dirty="0"/>
              <a:t>，</a:t>
            </a:r>
            <a:r>
              <a:rPr lang="en-US" altLang="zh-CN" dirty="0"/>
              <a:t>a, b</a:t>
            </a:r>
            <a:r>
              <a:rPr lang="zh-CN" altLang="en-US" dirty="0"/>
              <a:t>为任意常数；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45818"/>
              </p:ext>
            </p:extLst>
          </p:nvPr>
        </p:nvGraphicFramePr>
        <p:xfrm>
          <a:off x="6305982" y="1836822"/>
          <a:ext cx="4638269" cy="183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286000" imgH="901700" progId="Equation.3">
                  <p:embed/>
                </p:oleObj>
              </mc:Choice>
              <mc:Fallback>
                <p:oleObj name="Equation" r:id="rId3" imgW="2286000" imgH="901700" progId="Equation.3">
                  <p:embed/>
                  <p:pic>
                    <p:nvPicPr>
                      <p:cNvPr id="276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982" y="1836822"/>
                        <a:ext cx="4638269" cy="183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774700" y="1904400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400" dirty="0">
                <a:latin typeface="+mn-ea"/>
                <a:ea typeface="+mn-ea"/>
              </a:rPr>
              <a:t>对任意常数</a:t>
            </a:r>
            <a:r>
              <a:rPr lang="en-US" altLang="zh-CN" sz="2400" dirty="0" err="1">
                <a:latin typeface="+mn-ea"/>
                <a:ea typeface="+mn-ea"/>
              </a:rPr>
              <a:t>a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…, n</a:t>
            </a:r>
            <a:r>
              <a:rPr lang="zh-CN" altLang="en-US" sz="2400" dirty="0">
                <a:latin typeface="+mn-ea"/>
                <a:ea typeface="+mn-ea"/>
              </a:rPr>
              <a:t>，有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774700" y="3577277"/>
            <a:ext cx="7850417" cy="11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+mn-ea"/>
                <a:ea typeface="+mn-ea"/>
              </a:rPr>
              <a:t>|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n-ea"/>
                <a:ea typeface="+mn-ea"/>
              </a:rPr>
              <a:t>XY</a:t>
            </a:r>
            <a:r>
              <a:rPr lang="en-US" altLang="zh-CN" sz="2400" dirty="0">
                <a:latin typeface="+mn-ea"/>
                <a:ea typeface="+mn-ea"/>
              </a:rPr>
              <a:t>|≤1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z="2400" dirty="0">
                <a:latin typeface="+mn-ea"/>
                <a:ea typeface="+mn-ea"/>
              </a:rPr>
              <a:t>许瓦兹不等式成立：</a:t>
            </a:r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14820"/>
              </p:ext>
            </p:extLst>
          </p:nvPr>
        </p:nvGraphicFramePr>
        <p:xfrm>
          <a:off x="4117975" y="4193449"/>
          <a:ext cx="2820053" cy="51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524000" imgH="279400" progId="Equation.3">
                  <p:embed/>
                </p:oleObj>
              </mc:Choice>
              <mc:Fallback>
                <p:oleObj name="Equation" r:id="rId5" imgW="1524000" imgH="279400" progId="Equation.3">
                  <p:embed/>
                  <p:pic>
                    <p:nvPicPr>
                      <p:cNvPr id="276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193449"/>
                        <a:ext cx="2820053" cy="51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774700" y="4930875"/>
            <a:ext cx="10471150" cy="173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27088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zh-CN" altLang="en-US" sz="2400" dirty="0">
                <a:latin typeface="+mn-ea"/>
                <a:ea typeface="+mn-ea"/>
              </a:rPr>
              <a:t>协方差的性质：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(1)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(Y, X)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(2)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+X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, Y)+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Y)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(3)</a:t>
            </a:r>
            <a:r>
              <a:rPr lang="en-US" altLang="zh-CN" sz="2400" dirty="0">
                <a:solidFill>
                  <a:srgbClr val="00FF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aX+bY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cX+dY</a:t>
            </a:r>
            <a:r>
              <a:rPr lang="en-US" altLang="zh-CN" sz="2400" dirty="0">
                <a:latin typeface="+mn-ea"/>
                <a:ea typeface="+mn-ea"/>
              </a:rPr>
              <a:t>)=</a:t>
            </a:r>
            <a:r>
              <a:rPr lang="en-US" altLang="zh-CN" sz="2400" dirty="0" err="1">
                <a:latin typeface="+mn-ea"/>
                <a:ea typeface="+mn-ea"/>
              </a:rPr>
              <a:t>acD</a:t>
            </a:r>
            <a:r>
              <a:rPr lang="en-US" altLang="zh-CN" sz="2400" dirty="0">
                <a:latin typeface="+mn-ea"/>
                <a:ea typeface="+mn-ea"/>
              </a:rPr>
              <a:t>(X)+</a:t>
            </a:r>
            <a:r>
              <a:rPr lang="en-US" altLang="zh-CN" sz="2400" dirty="0" err="1">
                <a:latin typeface="+mn-ea"/>
                <a:ea typeface="+mn-ea"/>
              </a:rPr>
              <a:t>bdD</a:t>
            </a:r>
            <a:r>
              <a:rPr lang="en-US" altLang="zh-CN" sz="2400" dirty="0">
                <a:latin typeface="+mn-ea"/>
                <a:ea typeface="+mn-ea"/>
              </a:rPr>
              <a:t>(Y)+(</a:t>
            </a:r>
            <a:r>
              <a:rPr lang="en-US" altLang="zh-CN" sz="2400" dirty="0" err="1">
                <a:latin typeface="+mn-ea"/>
                <a:ea typeface="+mn-ea"/>
              </a:rPr>
              <a:t>ad+bc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63213538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build="p" autoUpdateAnimBg="0"/>
      <p:bldP spid="276488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（五）随机变量数字特征的性质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86541827-F399-4BC7-A6E1-4F862DD61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143794"/>
            <a:ext cx="10820400" cy="26168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AutoNum type="arabicPeriod" startAt="6"/>
              <a:defRPr/>
            </a:pPr>
            <a:r>
              <a:rPr lang="zh-CN" altLang="en-US" dirty="0"/>
              <a:t>方差的计算公式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		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E(X</a:t>
            </a:r>
            <a:r>
              <a:rPr lang="en-US" altLang="zh-CN" baseline="30000" dirty="0"/>
              <a:t>2</a:t>
            </a:r>
            <a:r>
              <a:rPr lang="en-US" altLang="zh-CN" dirty="0"/>
              <a:t>)-E</a:t>
            </a:r>
            <a:r>
              <a:rPr lang="en-US" altLang="zh-CN" baseline="30000" dirty="0"/>
              <a:t>2</a:t>
            </a:r>
            <a:r>
              <a:rPr lang="en-US" altLang="zh-CN" dirty="0"/>
              <a:t>(X) ≥0</a:t>
            </a:r>
          </a:p>
          <a:p>
            <a:pPr marL="0" indent="0" algn="just">
              <a:buNone/>
              <a:defRPr/>
            </a:pPr>
            <a:r>
              <a:rPr lang="en-US" altLang="zh-CN" dirty="0"/>
              <a:t>       </a:t>
            </a:r>
            <a:r>
              <a:rPr lang="zh-CN" altLang="en-US" dirty="0"/>
              <a:t>特别，当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的充分必要条件是</a:t>
            </a:r>
            <a:r>
              <a:rPr lang="en-US" altLang="zh-CN" dirty="0"/>
              <a:t>P{X=E(X)}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buFont typeface="Wingdings" panose="05000000000000000000" pitchFamily="2" charset="2"/>
              <a:buAutoNum type="arabicPeriod" startAt="7"/>
              <a:defRPr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特别， </a:t>
            </a:r>
            <a:r>
              <a:rPr lang="en-US" altLang="zh-CN" dirty="0" err="1"/>
              <a:t>cov</a:t>
            </a:r>
            <a:r>
              <a:rPr lang="en-US" altLang="zh-CN" dirty="0"/>
              <a:t>(X, X)</a:t>
            </a:r>
            <a:r>
              <a:rPr lang="zh-CN" altLang="en-US" dirty="0"/>
              <a:t>＝</a:t>
            </a:r>
            <a:r>
              <a:rPr lang="en-US" altLang="zh-CN" dirty="0"/>
              <a:t>D(X)</a:t>
            </a:r>
          </a:p>
          <a:p>
            <a:pPr eaLnBrk="1" hangingPunct="1">
              <a:buFont typeface="+mj-lt"/>
              <a:buAutoNum type="arabicPeriod" startAt="8"/>
              <a:defRPr/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相互独立，则   </a:t>
            </a:r>
            <a:r>
              <a:rPr lang="en-US" altLang="zh-CN" dirty="0"/>
              <a:t>E(XY)</a:t>
            </a:r>
            <a:r>
              <a:rPr lang="zh-CN" altLang="en-US" dirty="0"/>
              <a:t> ＝ </a:t>
            </a:r>
            <a:r>
              <a:rPr lang="en-US" altLang="zh-CN" dirty="0"/>
              <a:t>E(X)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E(Y)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89376"/>
              </p:ext>
            </p:extLst>
          </p:nvPr>
        </p:nvGraphicFramePr>
        <p:xfrm>
          <a:off x="1146175" y="4725194"/>
          <a:ext cx="7086653" cy="180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543300" imgH="901700" progId="Equation.DSMT4">
                  <p:embed/>
                </p:oleObj>
              </mc:Choice>
              <mc:Fallback>
                <p:oleObj name="Equation" r:id="rId3" imgW="3543300" imgH="9017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725194"/>
                        <a:ext cx="7086653" cy="180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14363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66079"/>
            <a:ext cx="7976976" cy="8067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设二维</a:t>
            </a:r>
            <a:r>
              <a:rPr lang="en-US" altLang="zh-CN" dirty="0"/>
              <a:t>R.V.(X, Y)</a:t>
            </a:r>
            <a:r>
              <a:rPr lang="zh-CN" altLang="en-US" dirty="0"/>
              <a:t>的联合概率密度为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36154"/>
              </p:ext>
            </p:extLst>
          </p:nvPr>
        </p:nvGraphicFramePr>
        <p:xfrm>
          <a:off x="1138814" y="1760018"/>
          <a:ext cx="4954147" cy="112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401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14" y="1760018"/>
                        <a:ext cx="4954147" cy="1122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841393" y="3225273"/>
            <a:ext cx="7545546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求：</a:t>
            </a:r>
            <a:r>
              <a:rPr lang="en-US" altLang="zh-CN" sz="2400" dirty="0">
                <a:latin typeface="+mn-ea"/>
                <a:ea typeface="+mn-ea"/>
              </a:rPr>
              <a:t>(1).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    (2).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的独立性。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841393" y="4249756"/>
            <a:ext cx="7545546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(1).</a:t>
            </a:r>
          </a:p>
        </p:txBody>
      </p:sp>
      <p:graphicFrame>
        <p:nvGraphicFramePr>
          <p:cNvPr id="401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41915"/>
              </p:ext>
            </p:extLst>
          </p:nvPr>
        </p:nvGraphicFramePr>
        <p:xfrm>
          <a:off x="1025586" y="4507082"/>
          <a:ext cx="6921515" cy="1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009900" imgH="469900" progId="Equation.DSMT4">
                  <p:embed/>
                </p:oleObj>
              </mc:Choice>
              <mc:Fallback>
                <p:oleObj name="Equation" r:id="rId5" imgW="3009900" imgH="469900" progId="Equation.DSMT4">
                  <p:embed/>
                  <p:pic>
                    <p:nvPicPr>
                      <p:cNvPr id="401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86" y="4507082"/>
                        <a:ext cx="6921515" cy="1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16433"/>
              </p:ext>
            </p:extLst>
          </p:nvPr>
        </p:nvGraphicFramePr>
        <p:xfrm>
          <a:off x="923963" y="5658286"/>
          <a:ext cx="7593182" cy="1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302000" imgH="469900" progId="Equation.DSMT4">
                  <p:embed/>
                </p:oleObj>
              </mc:Choice>
              <mc:Fallback>
                <p:oleObj name="Equation" r:id="rId7" imgW="3302000" imgH="469900" progId="Equation.DSMT4">
                  <p:embed/>
                  <p:pic>
                    <p:nvPicPr>
                      <p:cNvPr id="401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63" y="5658286"/>
                        <a:ext cx="7593182" cy="1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7242175" y="819587"/>
            <a:ext cx="2175378" cy="3310328"/>
            <a:chOff x="6732240" y="128052"/>
            <a:chExt cx="2175976" cy="3309799"/>
          </a:xfrm>
        </p:grpSpPr>
        <p:cxnSp>
          <p:nvCxnSpPr>
            <p:cNvPr id="25624" name="直接箭头连接符 38"/>
            <p:cNvCxnSpPr>
              <a:cxnSpLocks noChangeShapeType="1"/>
            </p:cNvCxnSpPr>
            <p:nvPr/>
          </p:nvCxnSpPr>
          <p:spPr bwMode="auto">
            <a:xfrm>
              <a:off x="6805042" y="1999466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直接箭头连接符 39"/>
            <p:cNvCxnSpPr>
              <a:cxnSpLocks noChangeShapeType="1"/>
            </p:cNvCxnSpPr>
            <p:nvPr/>
          </p:nvCxnSpPr>
          <p:spPr bwMode="auto">
            <a:xfrm rot="5400000" flipH="1" flipV="1">
              <a:off x="6171038" y="1351394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TextBox 40"/>
            <p:cNvSpPr txBox="1">
              <a:spLocks noChangeArrowheads="1"/>
            </p:cNvSpPr>
            <p:nvPr/>
          </p:nvSpPr>
          <p:spPr bwMode="auto">
            <a:xfrm>
              <a:off x="6804248" y="2000260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7" name="TextBox 41"/>
            <p:cNvSpPr txBox="1">
              <a:spLocks noChangeArrowheads="1"/>
            </p:cNvSpPr>
            <p:nvPr/>
          </p:nvSpPr>
          <p:spPr bwMode="auto">
            <a:xfrm>
              <a:off x="8025048" y="1928252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28" name="直接连接符 42"/>
            <p:cNvCxnSpPr>
              <a:cxnSpLocks noChangeShapeType="1"/>
            </p:cNvCxnSpPr>
            <p:nvPr/>
          </p:nvCxnSpPr>
          <p:spPr bwMode="auto">
            <a:xfrm>
              <a:off x="7034340" y="920140"/>
              <a:ext cx="108000" cy="1588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TextBox 43"/>
            <p:cNvSpPr txBox="1">
              <a:spLocks noChangeArrowheads="1"/>
            </p:cNvSpPr>
            <p:nvPr/>
          </p:nvSpPr>
          <p:spPr bwMode="auto">
            <a:xfrm>
              <a:off x="6732240" y="704116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0" name="TextBox 44"/>
            <p:cNvSpPr txBox="1">
              <a:spLocks noChangeArrowheads="1"/>
            </p:cNvSpPr>
            <p:nvPr/>
          </p:nvSpPr>
          <p:spPr bwMode="auto">
            <a:xfrm>
              <a:off x="6932528" y="128052"/>
              <a:ext cx="159752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1" name="TextBox 45"/>
            <p:cNvSpPr txBox="1">
              <a:spLocks noChangeArrowheads="1"/>
            </p:cNvSpPr>
            <p:nvPr/>
          </p:nvSpPr>
          <p:spPr bwMode="auto">
            <a:xfrm>
              <a:off x="8748464" y="1856244"/>
              <a:ext cx="159752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2" name="直角三角形 46"/>
            <p:cNvSpPr>
              <a:spLocks noChangeArrowheads="1"/>
            </p:cNvSpPr>
            <p:nvPr/>
          </p:nvSpPr>
          <p:spPr bwMode="auto">
            <a:xfrm flipH="1">
              <a:off x="7034340" y="920140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3" name="TextBox 47"/>
            <p:cNvSpPr txBox="1">
              <a:spLocks noChangeArrowheads="1"/>
            </p:cNvSpPr>
            <p:nvPr/>
          </p:nvSpPr>
          <p:spPr bwMode="auto">
            <a:xfrm>
              <a:off x="6876256" y="2360300"/>
              <a:ext cx="1728192" cy="107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1">
                  <a:solidFill>
                    <a:srgbClr val="0000FF"/>
                  </a:solidFill>
                  <a:ea typeface="宋体" panose="02010600030101010101" pitchFamily="2" charset="-122"/>
                </a:rPr>
                <a:t>0≤x≤1, 0≤y≤x </a:t>
              </a:r>
              <a:endParaRPr lang="zh-CN" altLang="en-US" sz="32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72298" y="816816"/>
            <a:ext cx="2175378" cy="3238860"/>
            <a:chOff x="5508104" y="2708920"/>
            <a:chExt cx="2175976" cy="3237517"/>
          </a:xfrm>
        </p:grpSpPr>
        <p:sp>
          <p:nvSpPr>
            <p:cNvPr id="25614" name="TextBox 49"/>
            <p:cNvSpPr txBox="1">
              <a:spLocks noChangeArrowheads="1"/>
            </p:cNvSpPr>
            <p:nvPr/>
          </p:nvSpPr>
          <p:spPr bwMode="auto">
            <a:xfrm>
              <a:off x="5652120" y="4869160"/>
              <a:ext cx="1728192" cy="1077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1">
                  <a:solidFill>
                    <a:srgbClr val="0000FF"/>
                  </a:solidFill>
                  <a:ea typeface="宋体" panose="02010600030101010101" pitchFamily="2" charset="-122"/>
                </a:rPr>
                <a:t>0≤y≤1, y≤x≤1 </a:t>
              </a:r>
              <a:endParaRPr lang="zh-CN" altLang="en-US" sz="32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15" name="直接箭头连接符 50"/>
            <p:cNvCxnSpPr>
              <a:cxnSpLocks noChangeShapeType="1"/>
            </p:cNvCxnSpPr>
            <p:nvPr/>
          </p:nvCxnSpPr>
          <p:spPr bwMode="auto">
            <a:xfrm>
              <a:off x="5580906" y="4580334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直接箭头连接符 51"/>
            <p:cNvCxnSpPr>
              <a:cxnSpLocks noChangeShapeType="1"/>
            </p:cNvCxnSpPr>
            <p:nvPr/>
          </p:nvCxnSpPr>
          <p:spPr bwMode="auto">
            <a:xfrm rot="5400000" flipH="1" flipV="1">
              <a:off x="4946902" y="3932262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7" name="TextBox 52"/>
            <p:cNvSpPr txBox="1">
              <a:spLocks noChangeArrowheads="1"/>
            </p:cNvSpPr>
            <p:nvPr/>
          </p:nvSpPr>
          <p:spPr bwMode="auto">
            <a:xfrm>
              <a:off x="5580112" y="4581128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8" name="TextBox 53"/>
            <p:cNvSpPr txBox="1">
              <a:spLocks noChangeArrowheads="1"/>
            </p:cNvSpPr>
            <p:nvPr/>
          </p:nvSpPr>
          <p:spPr bwMode="auto">
            <a:xfrm>
              <a:off x="6800912" y="4509120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19" name="直接连接符 54"/>
            <p:cNvCxnSpPr>
              <a:cxnSpLocks noChangeShapeType="1"/>
            </p:cNvCxnSpPr>
            <p:nvPr/>
          </p:nvCxnSpPr>
          <p:spPr bwMode="auto">
            <a:xfrm>
              <a:off x="6890204" y="4473008"/>
              <a:ext cx="0" cy="1080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Box 55"/>
            <p:cNvSpPr txBox="1">
              <a:spLocks noChangeArrowheads="1"/>
            </p:cNvSpPr>
            <p:nvPr/>
          </p:nvSpPr>
          <p:spPr bwMode="auto">
            <a:xfrm>
              <a:off x="5508104" y="3284984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1" name="TextBox 56"/>
            <p:cNvSpPr txBox="1">
              <a:spLocks noChangeArrowheads="1"/>
            </p:cNvSpPr>
            <p:nvPr/>
          </p:nvSpPr>
          <p:spPr bwMode="auto">
            <a:xfrm>
              <a:off x="5708392" y="2708920"/>
              <a:ext cx="159752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2" name="TextBox 57"/>
            <p:cNvSpPr txBox="1">
              <a:spLocks noChangeArrowheads="1"/>
            </p:cNvSpPr>
            <p:nvPr/>
          </p:nvSpPr>
          <p:spPr bwMode="auto">
            <a:xfrm>
              <a:off x="7524328" y="4437112"/>
              <a:ext cx="159752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3" name="直角三角形 58"/>
            <p:cNvSpPr>
              <a:spLocks noChangeArrowheads="1"/>
            </p:cNvSpPr>
            <p:nvPr/>
          </p:nvSpPr>
          <p:spPr bwMode="auto">
            <a:xfrm flipV="1">
              <a:off x="5810204" y="3501008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2622A0E-BB7B-5C5B-027D-CCF8F826F933}"/>
              </a:ext>
            </a:extLst>
          </p:cNvPr>
          <p:cNvSpPr txBox="1">
            <a:spLocks noChangeArrowheads="1"/>
          </p:cNvSpPr>
          <p:nvPr/>
        </p:nvSpPr>
        <p:spPr>
          <a:xfrm>
            <a:off x="6688347" y="2917970"/>
            <a:ext cx="5270517" cy="1121424"/>
          </a:xfrm>
          <a:prstGeom prst="rect">
            <a:avLst/>
          </a:prstGeom>
          <a:solidFill>
            <a:schemeClr val="accent3"/>
          </a:solidFill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E{[X-E(X)][Y-E(Y)]}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6DA5DF-3DFA-977D-60CE-D314884E6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28725"/>
              </p:ext>
            </p:extLst>
          </p:nvPr>
        </p:nvGraphicFramePr>
        <p:xfrm>
          <a:off x="9070975" y="5342683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282700" imgH="330200" progId="Equation.3">
                  <p:embed/>
                </p:oleObj>
              </mc:Choice>
              <mc:Fallback>
                <p:oleObj name="Equation" r:id="rId9" imgW="1282700" imgH="330200" progId="Equation.3">
                  <p:embed/>
                  <p:pic>
                    <p:nvPicPr>
                      <p:cNvPr id="376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5342683"/>
                        <a:ext cx="2895600" cy="7461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63C6B80-3B61-F9E9-C531-DE9960990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052929"/>
              </p:ext>
            </p:extLst>
          </p:nvPr>
        </p:nvGraphicFramePr>
        <p:xfrm>
          <a:off x="9070975" y="6051806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282700" imgH="330200" progId="Equation.3">
                  <p:embed/>
                </p:oleObj>
              </mc:Choice>
              <mc:Fallback>
                <p:oleObj name="Equation" r:id="rId11" imgW="1282700" imgH="330200" progId="Equation.3">
                  <p:embed/>
                  <p:pic>
                    <p:nvPicPr>
                      <p:cNvPr id="376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6051806"/>
                        <a:ext cx="2895600" cy="74612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6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  <p:bldP spid="401413" grpId="0"/>
      <p:bldP spid="4014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84026"/>
              </p:ext>
            </p:extLst>
          </p:nvPr>
        </p:nvGraphicFramePr>
        <p:xfrm>
          <a:off x="560691" y="991394"/>
          <a:ext cx="5548009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133600" imgH="368300" progId="Equation.3">
                  <p:embed/>
                </p:oleObj>
              </mc:Choice>
              <mc:Fallback>
                <p:oleObj name="Equation" r:id="rId3" imgW="2133600" imgH="368300" progId="Equation.3">
                  <p:embed/>
                  <p:pic>
                    <p:nvPicPr>
                      <p:cNvPr id="402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991394"/>
                        <a:ext cx="5548009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88238"/>
              </p:ext>
            </p:extLst>
          </p:nvPr>
        </p:nvGraphicFramePr>
        <p:xfrm>
          <a:off x="560691" y="1875836"/>
          <a:ext cx="6075181" cy="9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336800" imgH="368300" progId="Equation.3">
                  <p:embed/>
                </p:oleObj>
              </mc:Choice>
              <mc:Fallback>
                <p:oleObj name="Equation" r:id="rId5" imgW="2336800" imgH="368300" progId="Equation.3">
                  <p:embed/>
                  <p:pic>
                    <p:nvPicPr>
                      <p:cNvPr id="402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1875836"/>
                        <a:ext cx="6075181" cy="95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19644"/>
              </p:ext>
            </p:extLst>
          </p:nvPr>
        </p:nvGraphicFramePr>
        <p:xfrm>
          <a:off x="560691" y="2760278"/>
          <a:ext cx="5910043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273300" imgH="368300" progId="Equation.3">
                  <p:embed/>
                </p:oleObj>
              </mc:Choice>
              <mc:Fallback>
                <p:oleObj name="Equation" r:id="rId7" imgW="2273300" imgH="368300" progId="Equation.3">
                  <p:embed/>
                  <p:pic>
                    <p:nvPicPr>
                      <p:cNvPr id="402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2760278"/>
                        <a:ext cx="5910043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01659"/>
              </p:ext>
            </p:extLst>
          </p:nvPr>
        </p:nvGraphicFramePr>
        <p:xfrm>
          <a:off x="560691" y="3644721"/>
          <a:ext cx="6175216" cy="9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374900" imgH="368300" progId="Equation.3">
                  <p:embed/>
                </p:oleObj>
              </mc:Choice>
              <mc:Fallback>
                <p:oleObj name="Equation" r:id="rId9" imgW="2374900" imgH="368300" progId="Equation.3">
                  <p:embed/>
                  <p:pic>
                    <p:nvPicPr>
                      <p:cNvPr id="402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3644721"/>
                        <a:ext cx="6175216" cy="95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22431"/>
              </p:ext>
            </p:extLst>
          </p:nvPr>
        </p:nvGraphicFramePr>
        <p:xfrm>
          <a:off x="560691" y="4529163"/>
          <a:ext cx="6834182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628900" imgH="368300" progId="Equation.3">
                  <p:embed/>
                </p:oleObj>
              </mc:Choice>
              <mc:Fallback>
                <p:oleObj name="Equation" r:id="rId11" imgW="2628900" imgH="368300" progId="Equation.3">
                  <p:embed/>
                  <p:pic>
                    <p:nvPicPr>
                      <p:cNvPr id="402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4529163"/>
                        <a:ext cx="6834182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41"/>
              </p:ext>
            </p:extLst>
          </p:nvPr>
        </p:nvGraphicFramePr>
        <p:xfrm>
          <a:off x="560691" y="5412017"/>
          <a:ext cx="5910043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2273300" imgH="368300" progId="Equation.3">
                  <p:embed/>
                </p:oleObj>
              </mc:Choice>
              <mc:Fallback>
                <p:oleObj name="Equation" r:id="rId13" imgW="2273300" imgH="368300" progId="Equation.3">
                  <p:embed/>
                  <p:pic>
                    <p:nvPicPr>
                      <p:cNvPr id="402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5412017"/>
                        <a:ext cx="5910043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上一讲内容回顾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461" y="1067594"/>
            <a:ext cx="7469329" cy="407923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随机变量及其分布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</a:rPr>
              <a:t>离散型随机变量及其分布律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</a:rPr>
              <a:t>连续型随机变量及其概率密度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常见的随机变量及其分布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维随机变量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89895852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00168"/>
              </p:ext>
            </p:extLst>
          </p:nvPr>
        </p:nvGraphicFramePr>
        <p:xfrm>
          <a:off x="460375" y="915194"/>
          <a:ext cx="8109240" cy="94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378200" imgH="393700" progId="Equation.DSMT4">
                  <p:embed/>
                </p:oleObj>
              </mc:Choice>
              <mc:Fallback>
                <p:oleObj name="Equation" r:id="rId3" imgW="3378200" imgH="393700" progId="Equation.DSMT4">
                  <p:embed/>
                  <p:pic>
                    <p:nvPicPr>
                      <p:cNvPr id="40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915194"/>
                        <a:ext cx="8109240" cy="944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54098"/>
              </p:ext>
            </p:extLst>
          </p:nvPr>
        </p:nvGraphicFramePr>
        <p:xfrm>
          <a:off x="679501" y="1867914"/>
          <a:ext cx="5644869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171700" imgH="368300" progId="Equation.3">
                  <p:embed/>
                </p:oleObj>
              </mc:Choice>
              <mc:Fallback>
                <p:oleObj name="Equation" r:id="rId5" imgW="2171700" imgH="368300" progId="Equation.3">
                  <p:embed/>
                  <p:pic>
                    <p:nvPicPr>
                      <p:cNvPr id="403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1" y="1867914"/>
                        <a:ext cx="5644869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17696"/>
              </p:ext>
            </p:extLst>
          </p:nvPr>
        </p:nvGraphicFramePr>
        <p:xfrm>
          <a:off x="679500" y="2787290"/>
          <a:ext cx="3928384" cy="112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403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0" y="2787290"/>
                        <a:ext cx="3928384" cy="112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38680"/>
              </p:ext>
            </p:extLst>
          </p:nvPr>
        </p:nvGraphicFramePr>
        <p:xfrm>
          <a:off x="679500" y="3809877"/>
          <a:ext cx="6275252" cy="191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2413000" imgH="736600" progId="Equation.3">
                  <p:embed/>
                </p:oleObj>
              </mc:Choice>
              <mc:Fallback>
                <p:oleObj name="Equation" r:id="rId9" imgW="2413000" imgH="736600" progId="Equation.3">
                  <p:embed/>
                  <p:pic>
                    <p:nvPicPr>
                      <p:cNvPr id="403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0" y="3809877"/>
                        <a:ext cx="6275252" cy="191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8950" y="5967206"/>
            <a:ext cx="7873865" cy="8923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cs typeface="Times New Roman" panose="02020603050405020304" pitchFamily="18" charset="0"/>
              </a:rPr>
              <a:t>f(x, y)≠</a:t>
            </a:r>
            <a:r>
              <a:rPr lang="en-US" altLang="zh-CN" dirty="0" err="1"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Y</a:t>
            </a:r>
            <a:r>
              <a:rPr lang="en-US" altLang="zh-CN" dirty="0">
                <a:cs typeface="Times New Roman" panose="02020603050405020304" pitchFamily="18" charset="0"/>
              </a:rPr>
              <a:t>(y)</a:t>
            </a:r>
            <a:r>
              <a:rPr lang="zh-CN" altLang="en-US" dirty="0">
                <a:cs typeface="Times New Roman" panose="02020603050405020304" pitchFamily="18" charset="0"/>
              </a:rPr>
              <a:t>，故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Y</a:t>
            </a:r>
            <a:r>
              <a:rPr lang="zh-CN" altLang="en-US" dirty="0">
                <a:cs typeface="Times New Roman" panose="02020603050405020304" pitchFamily="18" charset="0"/>
              </a:rPr>
              <a:t>不独立。</a:t>
            </a:r>
          </a:p>
        </p:txBody>
      </p:sp>
    </p:spTree>
    <p:extLst>
      <p:ext uri="{BB962C8B-B14F-4D97-AF65-F5344CB8AC3E}">
        <p14:creationId xmlns:p14="http://schemas.microsoft.com/office/powerpoint/2010/main" val="353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二、条件数学期望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6227" y="1162832"/>
            <a:ext cx="11100611" cy="11194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(X, Y)</a:t>
            </a:r>
            <a:r>
              <a:rPr lang="zh-CN" altLang="en-US" dirty="0"/>
              <a:t>为离散型二维随机变量，其</a:t>
            </a:r>
            <a:r>
              <a:rPr lang="zh-CN" altLang="en-US" dirty="0">
                <a:solidFill>
                  <a:srgbClr val="CC00CC"/>
                </a:solidFill>
              </a:rPr>
              <a:t>联合分布律</a:t>
            </a:r>
            <a:r>
              <a:rPr lang="zh-CN" altLang="en-US" dirty="0"/>
              <a:t>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, j=1, 2, …</a:t>
            </a:r>
            <a:r>
              <a:rPr lang="zh-CN" altLang="en-US" dirty="0"/>
              <a:t>，若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561253" y="326834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18142"/>
              </p:ext>
            </p:extLst>
          </p:nvPr>
        </p:nvGraphicFramePr>
        <p:xfrm>
          <a:off x="2215812" y="1901688"/>
          <a:ext cx="5162157" cy="101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247900" imgH="444500" progId="Equation.3">
                  <p:embed/>
                </p:oleObj>
              </mc:Choice>
              <mc:Fallback>
                <p:oleObj name="Equation" r:id="rId3" imgW="2247900" imgH="444500" progId="Equation.3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812" y="1901688"/>
                        <a:ext cx="5162157" cy="1019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87131"/>
              </p:ext>
            </p:extLst>
          </p:nvPr>
        </p:nvGraphicFramePr>
        <p:xfrm>
          <a:off x="1494127" y="3039488"/>
          <a:ext cx="3302764" cy="94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511300" imgH="431800" progId="Equation.3">
                  <p:embed/>
                </p:oleObj>
              </mc:Choice>
              <mc:Fallback>
                <p:oleObj name="Equation" r:id="rId5" imgW="1511300" imgH="431800" progId="Equation.3">
                  <p:embed/>
                  <p:pic>
                    <p:nvPicPr>
                      <p:cNvPr id="277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27" y="3039488"/>
                        <a:ext cx="3302764" cy="94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56382" y="4411608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Y=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 dirty="0">
                <a:latin typeface="+mn-ea"/>
                <a:ea typeface="+mn-ea"/>
              </a:rPr>
              <a:t>，称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38899"/>
              </p:ext>
            </p:extLst>
          </p:nvPr>
        </p:nvGraphicFramePr>
        <p:xfrm>
          <a:off x="2225338" y="4902258"/>
          <a:ext cx="3301177" cy="9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511300" imgH="444500" progId="Equation.3">
                  <p:embed/>
                </p:oleObj>
              </mc:Choice>
              <mc:Fallback>
                <p:oleObj name="Equation" r:id="rId7" imgW="1511300" imgH="444500" progId="Equation.3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338" y="4902258"/>
                        <a:ext cx="3301177" cy="9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408817" y="5769235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X=x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R.V.Y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518859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/>
      <p:bldP spid="277511" grpId="0"/>
      <p:bldP spid="2775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zh-CN" altLang="en-US" dirty="0">
                <a:latin typeface="宋体" panose="02010600030101010101" pitchFamily="2" charset="-122"/>
              </a:rPr>
              <a:t>条件数学期望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178" y="1058154"/>
            <a:ext cx="10213658" cy="1025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(X, Y)</a:t>
            </a:r>
            <a:r>
              <a:rPr lang="zh-CN" altLang="en-US" dirty="0"/>
              <a:t>为连续型二维随机变量，其</a:t>
            </a:r>
            <a:r>
              <a:rPr lang="zh-CN" altLang="en-US" dirty="0">
                <a:solidFill>
                  <a:srgbClr val="CC00CC"/>
                </a:solidFill>
              </a:rPr>
              <a:t>联合概率密度</a:t>
            </a:r>
            <a:r>
              <a:rPr lang="zh-CN" altLang="en-US" dirty="0"/>
              <a:t>为</a:t>
            </a:r>
            <a:r>
              <a:rPr lang="en-US" altLang="zh-CN" dirty="0"/>
              <a:t>f(x, y)</a:t>
            </a:r>
            <a:r>
              <a:rPr lang="zh-CN" altLang="en-US" dirty="0"/>
              <a:t>，若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91006" y="295109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02083"/>
              </p:ext>
            </p:extLst>
          </p:nvPr>
        </p:nvGraphicFramePr>
        <p:xfrm>
          <a:off x="1395893" y="1912527"/>
          <a:ext cx="7494734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263900" imgH="330200" progId="Equation.3">
                  <p:embed/>
                </p:oleObj>
              </mc:Choice>
              <mc:Fallback>
                <p:oleObj name="Equation" r:id="rId3" imgW="3263900" imgH="330200" progId="Equation.3">
                  <p:embed/>
                  <p:pic>
                    <p:nvPicPr>
                      <p:cNvPr id="278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893" y="1912527"/>
                        <a:ext cx="7494734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686135" y="4261084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Y=y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>
                <a:latin typeface="+mn-ea"/>
                <a:ea typeface="+mn-ea"/>
              </a:rPr>
              <a:t>，称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838570" y="5618711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X=x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R.V.Y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95072"/>
              </p:ext>
            </p:extLst>
          </p:nvPr>
        </p:nvGraphicFramePr>
        <p:xfrm>
          <a:off x="2251773" y="3403636"/>
          <a:ext cx="4520659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968500" imgH="330200" progId="Equation.3">
                  <p:embed/>
                </p:oleObj>
              </mc:Choice>
              <mc:Fallback>
                <p:oleObj name="Equation" r:id="rId5" imgW="1968500" imgH="330200" progId="Equation.3">
                  <p:embed/>
                  <p:pic>
                    <p:nvPicPr>
                      <p:cNvPr id="278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73" y="3403636"/>
                        <a:ext cx="4520659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15042"/>
              </p:ext>
            </p:extLst>
          </p:nvPr>
        </p:nvGraphicFramePr>
        <p:xfrm>
          <a:off x="2286705" y="4780316"/>
          <a:ext cx="4549241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981200" imgH="330200" progId="Equation.3">
                  <p:embed/>
                </p:oleObj>
              </mc:Choice>
              <mc:Fallback>
                <p:oleObj name="Equation" r:id="rId7" imgW="1981200" imgH="330200" progId="Equation.3">
                  <p:embed/>
                  <p:pic>
                    <p:nvPicPr>
                      <p:cNvPr id="278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05" y="4780316"/>
                        <a:ext cx="4549241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44639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2" grpId="0"/>
      <p:bldP spid="278534" grpId="0"/>
      <p:bldP spid="2785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867587"/>
            <a:ext cx="10200014" cy="1025762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g(x)</a:t>
            </a:r>
            <a:r>
              <a:rPr lang="zh-CN" altLang="en-US" dirty="0"/>
              <a:t>为连续函数，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FF00"/>
                </a:solidFill>
              </a:rPr>
              <a:t>(1)</a:t>
            </a:r>
            <a:r>
              <a:rPr lang="zh-CN" altLang="en-US" dirty="0"/>
              <a:t>若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892793" y="280144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则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54470"/>
              </p:ext>
            </p:extLst>
          </p:nvPr>
        </p:nvGraphicFramePr>
        <p:xfrm>
          <a:off x="1679575" y="1677194"/>
          <a:ext cx="4110989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790700" imgH="330200" progId="Equation.3">
                  <p:embed/>
                </p:oleObj>
              </mc:Choice>
              <mc:Fallback>
                <p:oleObj name="Equation" r:id="rId3" imgW="1790700" imgH="330200" progId="Equation.3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677194"/>
                        <a:ext cx="4110989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15388"/>
              </p:ext>
            </p:extLst>
          </p:nvPr>
        </p:nvGraphicFramePr>
        <p:xfrm>
          <a:off x="1425523" y="2653565"/>
          <a:ext cx="5484494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387600" imgH="330200" progId="Equation.3">
                  <p:embed/>
                </p:oleObj>
              </mc:Choice>
              <mc:Fallback>
                <p:oleObj name="Equation" r:id="rId5" imgW="2387600" imgH="330200" progId="Equation.3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23" y="2653565"/>
                        <a:ext cx="5484494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84766"/>
              </p:ext>
            </p:extLst>
          </p:nvPr>
        </p:nvGraphicFramePr>
        <p:xfrm>
          <a:off x="1440033" y="4416382"/>
          <a:ext cx="5538482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413000" imgH="330200" progId="Equation.3">
                  <p:embed/>
                </p:oleObj>
              </mc:Choice>
              <mc:Fallback>
                <p:oleObj name="Equation" r:id="rId7" imgW="2413000" imgH="330200" progId="Equation.3">
                  <p:embed/>
                  <p:pic>
                    <p:nvPicPr>
                      <p:cNvPr id="307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33" y="4416382"/>
                        <a:ext cx="5538482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06147"/>
              </p:ext>
            </p:extLst>
          </p:nvPr>
        </p:nvGraphicFramePr>
        <p:xfrm>
          <a:off x="1739562" y="3549903"/>
          <a:ext cx="4110989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790700" imgH="330200" progId="Equation.3">
                  <p:embed/>
                </p:oleObj>
              </mc:Choice>
              <mc:Fallback>
                <p:oleObj name="Equation" r:id="rId9" imgW="1790700" imgH="330200" progId="Equation.3">
                  <p:embed/>
                  <p:pic>
                    <p:nvPicPr>
                      <p:cNvPr id="307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562" y="3549903"/>
                        <a:ext cx="4110989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883268" y="3732386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FF00"/>
                </a:solidFill>
              </a:rPr>
              <a:t>(2)</a:t>
            </a:r>
            <a:r>
              <a:rPr lang="zh-CN" altLang="en-US" sz="2400" dirty="0"/>
              <a:t>若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945987" y="4575543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6712670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条件方差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" y="1524794"/>
            <a:ext cx="11128058" cy="121154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称</a:t>
            </a:r>
            <a:r>
              <a:rPr lang="en-US" altLang="zh-CN" dirty="0"/>
              <a:t>D(X|Y=y)</a:t>
            </a:r>
            <a:r>
              <a:rPr lang="zh-CN" altLang="en-US" dirty="0"/>
              <a:t>＝</a:t>
            </a:r>
            <a:r>
              <a:rPr lang="en-US" altLang="zh-CN" dirty="0"/>
              <a:t>E[X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/>
              <a:t>E(X|Y=y)]</a:t>
            </a:r>
            <a:r>
              <a:rPr lang="en-US" altLang="zh-CN" baseline="30000" dirty="0"/>
              <a:t>2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00FF"/>
                </a:solidFill>
              </a:rPr>
              <a:t>Y=y</a:t>
            </a:r>
            <a:r>
              <a:rPr lang="zh-CN" altLang="en-US" dirty="0">
                <a:solidFill>
                  <a:srgbClr val="0000FF"/>
                </a:solidFill>
              </a:rPr>
              <a:t>条件下，随机变量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C00CC"/>
                </a:solidFill>
              </a:rPr>
              <a:t>条件方差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615015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条件数学期望的性质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4852"/>
            <a:ext cx="11353800" cy="479674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E(C|Y)</a:t>
            </a:r>
            <a:r>
              <a:rPr lang="zh-CN" altLang="en-US" dirty="0"/>
              <a:t>＝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为常数；</a:t>
            </a:r>
          </a:p>
          <a:p>
            <a:pPr eaLnBrk="1" hangingPunct="1"/>
            <a:r>
              <a:rPr lang="en-US" altLang="zh-CN" dirty="0"/>
              <a:t>E(</a:t>
            </a:r>
            <a:r>
              <a:rPr lang="en-US" altLang="zh-CN" dirty="0" err="1"/>
              <a:t>aX+bY|Z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 err="1"/>
              <a:t>aE</a:t>
            </a:r>
            <a:r>
              <a:rPr lang="en-US" altLang="zh-CN" dirty="0"/>
              <a:t>(X|Z)+</a:t>
            </a:r>
            <a:r>
              <a:rPr lang="en-US" altLang="zh-CN" dirty="0" err="1"/>
              <a:t>bE</a:t>
            </a:r>
            <a:r>
              <a:rPr lang="en-US" altLang="zh-CN" dirty="0"/>
              <a:t>(Y|Z)</a:t>
            </a:r>
            <a:r>
              <a:rPr lang="zh-CN" altLang="en-US" dirty="0"/>
              <a:t>，</a:t>
            </a:r>
            <a:r>
              <a:rPr lang="en-US" altLang="zh-CN" dirty="0"/>
              <a:t>a, b</a:t>
            </a:r>
            <a:r>
              <a:rPr lang="zh-CN" altLang="en-US" dirty="0"/>
              <a:t>为常数；</a:t>
            </a:r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独立，则</a:t>
            </a:r>
            <a:r>
              <a:rPr lang="en-US" altLang="zh-CN" dirty="0"/>
              <a:t>E(X|Y)</a:t>
            </a:r>
            <a:r>
              <a:rPr lang="zh-CN" altLang="en-US" dirty="0"/>
              <a:t>＝</a:t>
            </a:r>
            <a:r>
              <a:rPr lang="en-US" altLang="zh-CN" dirty="0"/>
              <a:t>E(X)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E(X)</a:t>
            </a:r>
            <a:r>
              <a:rPr lang="zh-CN" altLang="en-US" dirty="0"/>
              <a:t>＝</a:t>
            </a:r>
            <a:r>
              <a:rPr lang="en-US" altLang="zh-CN" dirty="0"/>
              <a:t>E[E(X|Y)]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E[g(X)]</a:t>
            </a:r>
            <a:r>
              <a:rPr lang="zh-CN" altLang="en-US" dirty="0"/>
              <a:t>＝</a:t>
            </a:r>
            <a:r>
              <a:rPr lang="en-US" altLang="zh-CN" dirty="0"/>
              <a:t>E{E[g(X)|Y]}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E[g(X)h(Y)|X]</a:t>
            </a:r>
            <a:r>
              <a:rPr lang="zh-CN" altLang="en-US" dirty="0"/>
              <a:t>＝</a:t>
            </a:r>
            <a:r>
              <a:rPr lang="en-US" altLang="zh-CN" dirty="0"/>
              <a:t>g(X)E[h(Y)|X]</a:t>
            </a:r>
            <a:r>
              <a:rPr lang="zh-CN" altLang="en-US" dirty="0"/>
              <a:t>；</a:t>
            </a:r>
            <a:r>
              <a:rPr lang="en-US" altLang="zh-CN" dirty="0"/>
              <a:t>E[g(X)h(Y)|Y]</a:t>
            </a:r>
            <a:r>
              <a:rPr lang="zh-CN" altLang="en-US" dirty="0"/>
              <a:t>＝</a:t>
            </a:r>
            <a:r>
              <a:rPr lang="en-US" altLang="zh-CN" dirty="0"/>
              <a:t>h(Y)E[g(X)|Y]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E[g(X, Y)]</a:t>
            </a:r>
            <a:r>
              <a:rPr lang="zh-CN" altLang="en-US" dirty="0"/>
              <a:t>＝</a:t>
            </a:r>
            <a:r>
              <a:rPr lang="en-US" altLang="zh-CN" dirty="0"/>
              <a:t>E{E[g(X, Y)|Y]}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E[X-E(X|Y)]</a:t>
            </a:r>
            <a:r>
              <a:rPr lang="en-US" altLang="zh-CN" baseline="30000" dirty="0"/>
              <a:t>2</a:t>
            </a:r>
            <a:r>
              <a:rPr lang="en-US" altLang="zh-CN" dirty="0"/>
              <a:t>≤E[X-E(Y)]</a:t>
            </a:r>
            <a:r>
              <a:rPr lang="en-US" altLang="zh-CN" baseline="30000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5575" y="999323"/>
            <a:ext cx="11280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dirty="0">
                <a:latin typeface="+mn-ea"/>
                <a:ea typeface="+mn-ea"/>
              </a:rPr>
              <a:t>X, Y, Z</a:t>
            </a:r>
            <a:r>
              <a:rPr lang="zh-CN" altLang="en-US" sz="2400" dirty="0">
                <a:latin typeface="+mn-ea"/>
                <a:ea typeface="+mn-ea"/>
              </a:rPr>
              <a:t>为随机变量，</a:t>
            </a:r>
            <a:r>
              <a:rPr lang="en-US" altLang="zh-CN" sz="2400" dirty="0">
                <a:latin typeface="+mn-ea"/>
                <a:ea typeface="+mn-ea"/>
              </a:rPr>
              <a:t>g(.)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h(.)</a:t>
            </a:r>
            <a:r>
              <a:rPr lang="zh-CN" altLang="en-US" sz="2400" dirty="0">
                <a:latin typeface="+mn-ea"/>
                <a:ea typeface="+mn-ea"/>
              </a:rPr>
              <a:t>为连续函数，下列期望和条件期望均存在，则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02209" y="3706632"/>
            <a:ext cx="2372275" cy="789170"/>
            <a:chOff x="3408" y="2562"/>
            <a:chExt cx="1494" cy="497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3650" y="2594"/>
              <a:ext cx="125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zh-CN" altLang="en-US" sz="2801">
                  <a:solidFill>
                    <a:srgbClr val="0000FF"/>
                  </a:solidFill>
                </a:rPr>
                <a:t>全期望公式</a:t>
              </a:r>
            </a:p>
          </p:txBody>
        </p:sp>
        <p:sp>
          <p:nvSpPr>
            <p:cNvPr id="32778" name="AutoShape 7"/>
            <p:cNvSpPr>
              <a:spLocks/>
            </p:cNvSpPr>
            <p:nvPr/>
          </p:nvSpPr>
          <p:spPr bwMode="auto">
            <a:xfrm>
              <a:off x="3408" y="2562"/>
              <a:ext cx="272" cy="419"/>
            </a:xfrm>
            <a:prstGeom prst="rightBrace">
              <a:avLst>
                <a:gd name="adj1" fmla="val 972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81450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10978516" cy="2586637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设在某一天内进入某商店的顾客数是数学期望为</a:t>
            </a:r>
            <a:r>
              <a:rPr lang="en-US" altLang="zh-CN" dirty="0"/>
              <a:t>100</a:t>
            </a:r>
            <a:r>
              <a:rPr lang="zh-CN" altLang="en-US" dirty="0"/>
              <a:t>的随机变量。又设这些顾客所花的钱为数学期望是</a:t>
            </a:r>
            <a:r>
              <a:rPr lang="en-US" altLang="zh-CN" dirty="0"/>
              <a:t>40</a:t>
            </a:r>
            <a:r>
              <a:rPr lang="zh-CN" altLang="en-US" dirty="0"/>
              <a:t>元的相互独立的随机变量。再设一个顾客花钱数和进入商店的总人数相互独立。试问在给定一天内，顾客在该店所花的钱的期望值是多少？</a:t>
            </a:r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19301"/>
              </p:ext>
            </p:extLst>
          </p:nvPr>
        </p:nvGraphicFramePr>
        <p:xfrm>
          <a:off x="2859352" y="4202326"/>
          <a:ext cx="1371918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609336" imgH="406224" progId="Equation.3">
                  <p:embed/>
                </p:oleObj>
              </mc:Choice>
              <mc:Fallback>
                <p:oleObj name="Equation" r:id="rId4" imgW="609336" imgH="406224" progId="Equation.3">
                  <p:embed/>
                  <p:pic>
                    <p:nvPicPr>
                      <p:cNvPr id="319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52" y="4202326"/>
                        <a:ext cx="1371918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60729" y="3717728"/>
            <a:ext cx="10927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：设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表示进入某商店的顾客人数，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表示第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个顾客所花的钱数，则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个顾客所花钱的总数为     	，现在要求</a:t>
            </a:r>
            <a:r>
              <a:rPr lang="en-US" altLang="zh-CN" sz="2400" dirty="0">
                <a:latin typeface="+mn-ea"/>
                <a:ea typeface="+mn-ea"/>
              </a:rPr>
              <a:t>E[Y]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123AC-AFCC-A370-5170-668DA388ED72}"/>
              </a:ext>
            </a:extLst>
          </p:cNvPr>
          <p:cNvSpPr txBox="1"/>
          <p:nvPr/>
        </p:nvSpPr>
        <p:spPr>
          <a:xfrm>
            <a:off x="7394575" y="4555832"/>
            <a:ext cx="32899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E[g(X)]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E{E[g(X)|Y]}</a:t>
            </a:r>
            <a:endParaRPr lang="en-US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BD8F8-72E2-A33C-9A40-F728CDD87189}"/>
              </a:ext>
            </a:extLst>
          </p:cNvPr>
          <p:cNvSpPr txBox="1"/>
          <p:nvPr/>
        </p:nvSpPr>
        <p:spPr>
          <a:xfrm>
            <a:off x="2746375" y="5588833"/>
            <a:ext cx="3190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E[Y]</a:t>
            </a:r>
            <a:r>
              <a:rPr lang="zh-CN" altLang="en-US" b="1" dirty="0">
                <a:latin typeface="+mn-ea"/>
              </a:rPr>
              <a:t>＝ </a:t>
            </a:r>
            <a:r>
              <a:rPr lang="en-US" altLang="zh-CN" b="1" dirty="0">
                <a:latin typeface="+mn-ea"/>
              </a:rPr>
              <a:t>E[Y|N=n]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494" grpId="0" autoUpdateAnimBg="0"/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816" y="1067594"/>
            <a:ext cx="7697982" cy="15386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由全期望公式：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E(Y)</a:t>
            </a:r>
            <a:r>
              <a:rPr lang="zh-CN" altLang="en-US" dirty="0"/>
              <a:t>＝</a:t>
            </a:r>
            <a:r>
              <a:rPr lang="en-US" altLang="zh-CN" dirty="0"/>
              <a:t>E[E(Y|N)]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而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-34925" y="4116300"/>
            <a:ext cx="8307723" cy="51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/>
              <a:t>	</a:t>
            </a:r>
          </a:p>
        </p:txBody>
      </p:sp>
      <p:graphicFrame>
        <p:nvGraphicFramePr>
          <p:cNvPr id="320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90620"/>
              </p:ext>
            </p:extLst>
          </p:nvPr>
        </p:nvGraphicFramePr>
        <p:xfrm>
          <a:off x="1279525" y="2493963"/>
          <a:ext cx="65151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679480" imgH="368280" progId="Equation.DSMT4">
                  <p:embed/>
                </p:oleObj>
              </mc:Choice>
              <mc:Fallback>
                <p:oleObj name="Equation" r:id="rId3" imgW="2679480" imgH="368280" progId="Equation.DSMT4">
                  <p:embed/>
                  <p:pic>
                    <p:nvPicPr>
                      <p:cNvPr id="3205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493963"/>
                        <a:ext cx="65151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574816" y="3510033"/>
            <a:ext cx="11467976" cy="332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/>
              <a:t>因为</a:t>
            </a:r>
            <a:r>
              <a:rPr lang="en-US" altLang="zh-CN" sz="2801" dirty="0"/>
              <a:t>X</a:t>
            </a:r>
            <a:r>
              <a:rPr lang="en-US" altLang="zh-CN" sz="2801" baseline="-25000" dirty="0"/>
              <a:t>i</a:t>
            </a:r>
            <a:r>
              <a:rPr lang="zh-CN" altLang="en-US" sz="2801" dirty="0"/>
              <a:t>与</a:t>
            </a:r>
            <a:r>
              <a:rPr lang="en-US" altLang="zh-CN" sz="2801" dirty="0"/>
              <a:t>N</a:t>
            </a:r>
            <a:r>
              <a:rPr lang="zh-CN" altLang="en-US" sz="2801" dirty="0"/>
              <a:t>相互独立，且</a:t>
            </a:r>
            <a:r>
              <a:rPr lang="en-US" altLang="zh-CN" sz="2801" dirty="0"/>
              <a:t>E(X</a:t>
            </a:r>
            <a:r>
              <a:rPr lang="en-US" altLang="zh-CN" sz="2801" baseline="-25000" dirty="0"/>
              <a:t>i</a:t>
            </a:r>
            <a:r>
              <a:rPr lang="en-US" altLang="zh-CN" sz="2801" dirty="0"/>
              <a:t>)</a:t>
            </a:r>
            <a:r>
              <a:rPr lang="zh-CN" altLang="en-US" sz="2801" dirty="0"/>
              <a:t>＝ </a:t>
            </a:r>
            <a:r>
              <a:rPr lang="en-US" altLang="zh-CN" sz="2801" dirty="0"/>
              <a:t>E(X)</a:t>
            </a:r>
            <a:r>
              <a:rPr lang="zh-CN" altLang="en-US" sz="2801" dirty="0"/>
              <a:t>，从而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801" dirty="0"/>
              <a:t>E(Y|N)</a:t>
            </a:r>
            <a:r>
              <a:rPr lang="zh-CN" altLang="en-US" sz="2801" dirty="0"/>
              <a:t>＝</a:t>
            </a:r>
            <a:r>
              <a:rPr lang="en-US" altLang="zh-CN" sz="2801" dirty="0"/>
              <a:t>NE(X)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801" dirty="0"/>
              <a:t>E(Y)</a:t>
            </a:r>
            <a:r>
              <a:rPr lang="zh-CN" altLang="en-US" sz="2801" dirty="0"/>
              <a:t>＝</a:t>
            </a:r>
            <a:r>
              <a:rPr lang="en-US" altLang="zh-CN" sz="2801" dirty="0"/>
              <a:t>E(NE(X))</a:t>
            </a:r>
            <a:r>
              <a:rPr lang="zh-CN" altLang="en-US" sz="2801" dirty="0"/>
              <a:t>＝</a:t>
            </a:r>
            <a:r>
              <a:rPr lang="en-US" altLang="zh-CN" sz="2801" dirty="0"/>
              <a:t>E(N)E(X)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/>
              <a:t>由假设，</a:t>
            </a:r>
            <a:r>
              <a:rPr lang="en-US" altLang="zh-CN" sz="2801" dirty="0"/>
              <a:t>E(N)</a:t>
            </a:r>
            <a:r>
              <a:rPr lang="zh-CN" altLang="en-US" sz="2801" dirty="0"/>
              <a:t>＝</a:t>
            </a:r>
            <a:r>
              <a:rPr lang="en-US" altLang="zh-CN" sz="2801" dirty="0"/>
              <a:t>100</a:t>
            </a:r>
            <a:r>
              <a:rPr lang="zh-CN" altLang="en-US" sz="2801" dirty="0"/>
              <a:t>，</a:t>
            </a:r>
            <a:r>
              <a:rPr lang="en-US" altLang="zh-CN" sz="2801" dirty="0"/>
              <a:t>E(X)</a:t>
            </a:r>
            <a:r>
              <a:rPr lang="zh-CN" altLang="en-US" sz="2801" dirty="0"/>
              <a:t>＝</a:t>
            </a:r>
            <a:r>
              <a:rPr lang="en-US" altLang="zh-CN" sz="2801" dirty="0"/>
              <a:t>40</a:t>
            </a:r>
            <a:r>
              <a:rPr lang="zh-CN" altLang="en-US" sz="2801" dirty="0"/>
              <a:t>，故</a:t>
            </a:r>
            <a:r>
              <a:rPr lang="en-US" altLang="zh-CN" sz="2801" dirty="0"/>
              <a:t>E(Y)</a:t>
            </a:r>
            <a:r>
              <a:rPr lang="zh-CN" altLang="en-US" sz="2801" dirty="0"/>
              <a:t>＝</a:t>
            </a:r>
            <a:r>
              <a:rPr lang="en-US" altLang="zh-CN" sz="2801" dirty="0"/>
              <a:t>4000</a:t>
            </a:r>
            <a:r>
              <a:rPr lang="zh-CN" altLang="en-US" sz="2801" dirty="0"/>
              <a:t>。由此得，顾客们花费在该商店的钱的数学期望值为</a:t>
            </a:r>
            <a:r>
              <a:rPr lang="en-US" altLang="zh-CN" sz="2801" dirty="0"/>
              <a:t>4000</a:t>
            </a:r>
            <a:r>
              <a:rPr lang="zh-CN" altLang="en-US" sz="2801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15312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 advAuto="0"/>
      <p:bldP spid="320516" grpId="0" autoUpdateAnimBg="0"/>
      <p:bldP spid="3205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 特征函数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994"/>
            <a:ext cx="7850417" cy="128299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特征函数</a:t>
            </a:r>
            <a:r>
              <a:rPr lang="zh-CN" altLang="en-US" dirty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(u)=E(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iuX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4055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0236"/>
              </p:ext>
            </p:extLst>
          </p:nvPr>
        </p:nvGraphicFramePr>
        <p:xfrm>
          <a:off x="5766198" y="1895325"/>
          <a:ext cx="738359" cy="41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647280" imgH="355680" progId="Equation.DSMT4">
                  <p:embed/>
                </p:oleObj>
              </mc:Choice>
              <mc:Fallback>
                <p:oleObj name="Equation" r:id="rId3" imgW="647280" imgH="355680" progId="Equation.DSMT4">
                  <p:embed/>
                  <p:pic>
                    <p:nvPicPr>
                      <p:cNvPr id="405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198" y="1895325"/>
                        <a:ext cx="738359" cy="41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612775" y="2717353"/>
            <a:ext cx="5522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当</a:t>
            </a:r>
            <a:r>
              <a:rPr lang="en-US" altLang="zh-CN" sz="2400"/>
              <a:t>R.V.X</a:t>
            </a:r>
            <a:r>
              <a:rPr lang="zh-CN" altLang="en-US" sz="2400"/>
              <a:t>为离散型随机变量时，</a:t>
            </a: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13513"/>
              </p:ext>
            </p:extLst>
          </p:nvPr>
        </p:nvGraphicFramePr>
        <p:xfrm>
          <a:off x="2518216" y="3323919"/>
          <a:ext cx="274383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323080" imgH="800280" progId="Equation.3">
                  <p:embed/>
                </p:oleObj>
              </mc:Choice>
              <mc:Fallback>
                <p:oleObj name="Equation" r:id="rId5" imgW="2323080" imgH="800280" progId="Equation.3">
                  <p:embed/>
                  <p:pic>
                    <p:nvPicPr>
                      <p:cNvPr id="405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216" y="3323919"/>
                        <a:ext cx="274383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612775" y="4360796"/>
            <a:ext cx="5522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R.V.X</a:t>
            </a:r>
            <a:r>
              <a:rPr lang="zh-CN" altLang="en-US" sz="2400" dirty="0"/>
              <a:t>为连续型随机变量时，</a:t>
            </a:r>
          </a:p>
        </p:txBody>
      </p:sp>
      <p:graphicFrame>
        <p:nvGraphicFramePr>
          <p:cNvPr id="40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10627"/>
              </p:ext>
            </p:extLst>
          </p:nvPr>
        </p:nvGraphicFramePr>
        <p:xfrm>
          <a:off x="2211758" y="5116621"/>
          <a:ext cx="3888687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856240" imgH="584280" progId="Equation.3">
                  <p:embed/>
                </p:oleObj>
              </mc:Choice>
              <mc:Fallback>
                <p:oleObj name="Equation" r:id="rId7" imgW="2856240" imgH="584280" progId="Equation.3">
                  <p:embed/>
                  <p:pic>
                    <p:nvPicPr>
                      <p:cNvPr id="405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758" y="5116621"/>
                        <a:ext cx="3888687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17636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  <p:bldP spid="405509" grpId="0" autoUpdateAnimBg="0"/>
      <p:bldP spid="4055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二项分布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>
                <a:sym typeface="Symbol" panose="05050102010706020507" pitchFamily="18" charset="2"/>
              </a:rPr>
              <a:t>B(n, p)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2340064"/>
            <a:ext cx="2205548" cy="512881"/>
          </a:xfrm>
        </p:spPr>
        <p:txBody>
          <a:bodyPr>
            <a:no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56513"/>
              </p:ext>
            </p:extLst>
          </p:nvPr>
        </p:nvGraphicFramePr>
        <p:xfrm>
          <a:off x="1069975" y="1372394"/>
          <a:ext cx="7393111" cy="6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406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72394"/>
                        <a:ext cx="7393111" cy="6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79128"/>
              </p:ext>
            </p:extLst>
          </p:nvPr>
        </p:nvGraphicFramePr>
        <p:xfrm>
          <a:off x="1528869" y="3138102"/>
          <a:ext cx="2750186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406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869" y="3138102"/>
                        <a:ext cx="2750186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1708"/>
              </p:ext>
            </p:extLst>
          </p:nvPr>
        </p:nvGraphicFramePr>
        <p:xfrm>
          <a:off x="2502231" y="4286131"/>
          <a:ext cx="3120160" cy="1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7" imgW="1244600" imgH="431800" progId="Equation.3">
                  <p:embed/>
                </p:oleObj>
              </mc:Choice>
              <mc:Fallback>
                <p:oleObj name="公式" r:id="rId7" imgW="1244600" imgH="431800" progId="Equation.3">
                  <p:embed/>
                  <p:pic>
                    <p:nvPicPr>
                      <p:cNvPr id="406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31" y="4286131"/>
                        <a:ext cx="3120160" cy="108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1913"/>
              </p:ext>
            </p:extLst>
          </p:nvPr>
        </p:nvGraphicFramePr>
        <p:xfrm>
          <a:off x="4285407" y="3138102"/>
          <a:ext cx="2875628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9" imgW="1155700" imgH="431800" progId="Equation.3">
                  <p:embed/>
                </p:oleObj>
              </mc:Choice>
              <mc:Fallback>
                <p:oleObj name="公式" r:id="rId9" imgW="1155700" imgH="431800" progId="Equation.3">
                  <p:embed/>
                  <p:pic>
                    <p:nvPicPr>
                      <p:cNvPr id="406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407" y="3138102"/>
                        <a:ext cx="2875628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55114"/>
              </p:ext>
            </p:extLst>
          </p:nvPr>
        </p:nvGraphicFramePr>
        <p:xfrm>
          <a:off x="5587458" y="4508433"/>
          <a:ext cx="2005476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11" imgW="800100" imgH="228600" progId="Equation.3">
                  <p:embed/>
                </p:oleObj>
              </mc:Choice>
              <mc:Fallback>
                <p:oleObj name="公式" r:id="rId11" imgW="800100" imgH="228600" progId="Equation.3">
                  <p:embed/>
                  <p:pic>
                    <p:nvPicPr>
                      <p:cNvPr id="406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458" y="4508433"/>
                        <a:ext cx="2005476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12298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199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  <p:extLst>
      <p:ext uri="{BB962C8B-B14F-4D97-AF65-F5344CB8AC3E}">
        <p14:creationId xmlns:p14="http://schemas.microsoft.com/office/powerpoint/2010/main" val="354296211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泊松分布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zh-CN" altLang="en-US">
                <a:sym typeface="Symbol" panose="05050102010706020507" pitchFamily="18" charset="2"/>
              </a:rPr>
              <a:t>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</a:t>
            </a:r>
            <a:r>
              <a:rPr lang="en-US" altLang="zh-CN"/>
              <a:t>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86" y="2545845"/>
            <a:ext cx="2820053" cy="51288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22724"/>
              </p:ext>
            </p:extLst>
          </p:nvPr>
        </p:nvGraphicFramePr>
        <p:xfrm>
          <a:off x="612686" y="1250947"/>
          <a:ext cx="6935805" cy="100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908300" imgH="419100" progId="Equation.3">
                  <p:embed/>
                </p:oleObj>
              </mc:Choice>
              <mc:Fallback>
                <p:oleObj name="Equation" r:id="rId3" imgW="2908300" imgH="419100" progId="Equation.3">
                  <p:embed/>
                  <p:pic>
                    <p:nvPicPr>
                      <p:cNvPr id="407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86" y="1250947"/>
                        <a:ext cx="6935805" cy="100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23479"/>
              </p:ext>
            </p:extLst>
          </p:nvPr>
        </p:nvGraphicFramePr>
        <p:xfrm>
          <a:off x="788940" y="3315961"/>
          <a:ext cx="2748598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407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40" y="3315961"/>
                        <a:ext cx="2748598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71475"/>
              </p:ext>
            </p:extLst>
          </p:nvPr>
        </p:nvGraphicFramePr>
        <p:xfrm>
          <a:off x="1768654" y="4632304"/>
          <a:ext cx="2546939" cy="111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公式" r:id="rId7" imgW="1015559" imgH="444307" progId="Equation.3">
                  <p:embed/>
                </p:oleObj>
              </mc:Choice>
              <mc:Fallback>
                <p:oleObj name="公式" r:id="rId7" imgW="1015559" imgH="444307" progId="Equation.3">
                  <p:embed/>
                  <p:pic>
                    <p:nvPicPr>
                      <p:cNvPr id="407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654" y="4632304"/>
                        <a:ext cx="2546939" cy="111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32190"/>
              </p:ext>
            </p:extLst>
          </p:nvPr>
        </p:nvGraphicFramePr>
        <p:xfrm>
          <a:off x="3594702" y="3287379"/>
          <a:ext cx="2464370" cy="110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公式" r:id="rId9" imgW="990170" imgH="444307" progId="Equation.3">
                  <p:embed/>
                </p:oleObj>
              </mc:Choice>
              <mc:Fallback>
                <p:oleObj name="公式" r:id="rId9" imgW="990170" imgH="444307" progId="Equation.3">
                  <p:embed/>
                  <p:pic>
                    <p:nvPicPr>
                      <p:cNvPr id="407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702" y="3287379"/>
                        <a:ext cx="2464370" cy="1106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38651"/>
              </p:ext>
            </p:extLst>
          </p:nvPr>
        </p:nvGraphicFramePr>
        <p:xfrm>
          <a:off x="4307655" y="4826024"/>
          <a:ext cx="1464014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11" imgW="583947" imgH="228501" progId="Equation.3">
                  <p:embed/>
                </p:oleObj>
              </mc:Choice>
              <mc:Fallback>
                <p:oleObj name="公式" r:id="rId11" imgW="583947" imgH="228501" progId="Equation.3">
                  <p:embed/>
                  <p:pic>
                    <p:nvPicPr>
                      <p:cNvPr id="407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55" y="4826024"/>
                        <a:ext cx="1464014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92583"/>
              </p:ext>
            </p:extLst>
          </p:nvPr>
        </p:nvGraphicFramePr>
        <p:xfrm>
          <a:off x="5779608" y="4826024"/>
          <a:ext cx="1432256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13" imgW="571252" imgH="228501" progId="Equation.3">
                  <p:embed/>
                </p:oleObj>
              </mc:Choice>
              <mc:Fallback>
                <p:oleObj name="公式" r:id="rId13" imgW="571252" imgH="228501" progId="Equation.3">
                  <p:embed/>
                  <p:pic>
                    <p:nvPicPr>
                      <p:cNvPr id="407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608" y="4826024"/>
                        <a:ext cx="1432256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87087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 (</a:t>
            </a:r>
            <a:r>
              <a:rPr lang="zh-CN" altLang="en-US"/>
              <a:t>负</a:t>
            </a:r>
            <a:r>
              <a:rPr lang="en-US" altLang="zh-CN"/>
              <a:t>)</a:t>
            </a:r>
            <a:r>
              <a:rPr lang="zh-CN" altLang="en-US"/>
              <a:t>指数分布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909" y="2438211"/>
            <a:ext cx="7850417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6159"/>
              </p:ext>
            </p:extLst>
          </p:nvPr>
        </p:nvGraphicFramePr>
        <p:xfrm>
          <a:off x="2231893" y="3090825"/>
          <a:ext cx="3248777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371600" imgH="330200" progId="Equation.3">
                  <p:embed/>
                </p:oleObj>
              </mc:Choice>
              <mc:Fallback>
                <p:oleObj name="公式" r:id="rId3" imgW="1371600" imgH="330200" progId="Equation.3">
                  <p:embed/>
                  <p:pic>
                    <p:nvPicPr>
                      <p:cNvPr id="408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93" y="3090825"/>
                        <a:ext cx="3248777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81100"/>
              </p:ext>
            </p:extLst>
          </p:nvPr>
        </p:nvGraphicFramePr>
        <p:xfrm>
          <a:off x="2223954" y="1294947"/>
          <a:ext cx="4768366" cy="12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905000" imgH="482600" progId="Equation.3">
                  <p:embed/>
                </p:oleObj>
              </mc:Choice>
              <mc:Fallback>
                <p:oleObj name="Equation" r:id="rId5" imgW="1905000" imgH="482600" progId="Equation.3">
                  <p:embed/>
                  <p:pic>
                    <p:nvPicPr>
                      <p:cNvPr id="408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954" y="1294947"/>
                        <a:ext cx="4768366" cy="1209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39844"/>
              </p:ext>
            </p:extLst>
          </p:nvPr>
        </p:nvGraphicFramePr>
        <p:xfrm>
          <a:off x="3149681" y="3989558"/>
          <a:ext cx="2526298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1066800" imgH="330200" progId="Equation.3">
                  <p:embed/>
                </p:oleObj>
              </mc:Choice>
              <mc:Fallback>
                <p:oleObj name="公式" r:id="rId7" imgW="1066800" imgH="330200" progId="Equation.3">
                  <p:embed/>
                  <p:pic>
                    <p:nvPicPr>
                      <p:cNvPr id="408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1" y="3989558"/>
                        <a:ext cx="2526298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6051"/>
              </p:ext>
            </p:extLst>
          </p:nvPr>
        </p:nvGraphicFramePr>
        <p:xfrm>
          <a:off x="3149681" y="4889878"/>
          <a:ext cx="2435789" cy="7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1028700" imgH="330200" progId="Equation.3">
                  <p:embed/>
                </p:oleObj>
              </mc:Choice>
              <mc:Fallback>
                <p:oleObj name="公式" r:id="rId9" imgW="1028700" imgH="330200" progId="Equation.3">
                  <p:embed/>
                  <p:pic>
                    <p:nvPicPr>
                      <p:cNvPr id="408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1" y="4889878"/>
                        <a:ext cx="2435789" cy="782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0669"/>
              </p:ext>
            </p:extLst>
          </p:nvPr>
        </p:nvGraphicFramePr>
        <p:xfrm>
          <a:off x="3149680" y="5790200"/>
          <a:ext cx="2947082" cy="96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1244060" imgH="406224" progId="Equation.3">
                  <p:embed/>
                </p:oleObj>
              </mc:Choice>
              <mc:Fallback>
                <p:oleObj name="公式" r:id="rId11" imgW="1244060" imgH="406224" progId="Equation.3">
                  <p:embed/>
                  <p:pic>
                    <p:nvPicPr>
                      <p:cNvPr id="408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0" y="5790200"/>
                        <a:ext cx="2947082" cy="96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45565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en-US" altLang="zh-CN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阶爱尔朗</a:t>
            </a:r>
            <a:r>
              <a:rPr lang="zh-CN" altLang="en-US"/>
              <a:t>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697" y="2776428"/>
            <a:ext cx="6935805" cy="51288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16486"/>
              </p:ext>
            </p:extLst>
          </p:nvPr>
        </p:nvGraphicFramePr>
        <p:xfrm>
          <a:off x="960613" y="3370291"/>
          <a:ext cx="3248777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1371600" imgH="330200" progId="Equation.3">
                  <p:embed/>
                </p:oleObj>
              </mc:Choice>
              <mc:Fallback>
                <p:oleObj name="公式" r:id="rId3" imgW="1371600" imgH="330200" progId="Equation.3">
                  <p:embed/>
                  <p:pic>
                    <p:nvPicPr>
                      <p:cNvPr id="409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613" y="3370291"/>
                        <a:ext cx="3248777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92647"/>
              </p:ext>
            </p:extLst>
          </p:nvPr>
        </p:nvGraphicFramePr>
        <p:xfrm>
          <a:off x="2051477" y="1155215"/>
          <a:ext cx="4520659" cy="161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714500" imgH="609600" progId="Equation.3">
                  <p:embed/>
                </p:oleObj>
              </mc:Choice>
              <mc:Fallback>
                <p:oleObj name="Equation" r:id="rId5" imgW="1714500" imgH="609600" progId="Equation.3">
                  <p:embed/>
                  <p:pic>
                    <p:nvPicPr>
                      <p:cNvPr id="409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77" y="1155215"/>
                        <a:ext cx="4520659" cy="161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22263"/>
              </p:ext>
            </p:extLst>
          </p:nvPr>
        </p:nvGraphicFramePr>
        <p:xfrm>
          <a:off x="4260201" y="3240085"/>
          <a:ext cx="3760070" cy="105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7" imgW="1586811" imgH="444307" progId="Equation.3">
                  <p:embed/>
                </p:oleObj>
              </mc:Choice>
              <mc:Fallback>
                <p:oleObj name="公式" r:id="rId7" imgW="1586811" imgH="444307" progId="Equation.3">
                  <p:embed/>
                  <p:pic>
                    <p:nvPicPr>
                      <p:cNvPr id="409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01" y="3240085"/>
                        <a:ext cx="3760070" cy="1052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71871"/>
              </p:ext>
            </p:extLst>
          </p:nvPr>
        </p:nvGraphicFramePr>
        <p:xfrm>
          <a:off x="1119399" y="4315071"/>
          <a:ext cx="4091934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1726451" imgH="444307" progId="Equation.3">
                  <p:embed/>
                </p:oleObj>
              </mc:Choice>
              <mc:Fallback>
                <p:oleObj name="公式" r:id="rId9" imgW="1726451" imgH="444307" progId="Equation.3">
                  <p:embed/>
                  <p:pic>
                    <p:nvPicPr>
                      <p:cNvPr id="409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99" y="4315071"/>
                        <a:ext cx="4091934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41041"/>
              </p:ext>
            </p:extLst>
          </p:nvPr>
        </p:nvGraphicFramePr>
        <p:xfrm>
          <a:off x="5149407" y="4305544"/>
          <a:ext cx="3518714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1" imgW="1485255" imgH="444307" progId="Equation.3">
                  <p:embed/>
                </p:oleObj>
              </mc:Choice>
              <mc:Fallback>
                <p:oleObj name="公式" r:id="rId11" imgW="1485255" imgH="444307" progId="Equation.3">
                  <p:embed/>
                  <p:pic>
                    <p:nvPicPr>
                      <p:cNvPr id="409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407" y="4305544"/>
                        <a:ext cx="3518714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679213"/>
              </p:ext>
            </p:extLst>
          </p:nvPr>
        </p:nvGraphicFramePr>
        <p:xfrm>
          <a:off x="1119399" y="5529790"/>
          <a:ext cx="1713309" cy="96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13" imgW="723586" imgH="406224" progId="Equation.3">
                  <p:embed/>
                </p:oleObj>
              </mc:Choice>
              <mc:Fallback>
                <p:oleObj name="公式" r:id="rId13" imgW="723586" imgH="406224" progId="Equation.3">
                  <p:embed/>
                  <p:pic>
                    <p:nvPicPr>
                      <p:cNvPr id="409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99" y="5529790"/>
                        <a:ext cx="1713309" cy="96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60095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特征函数的性质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909" y="781843"/>
            <a:ext cx="7850417" cy="2114551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(u)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(u)</a:t>
            </a:r>
            <a:r>
              <a:rPr lang="zh-CN" altLang="en-US" dirty="0">
                <a:sym typeface="Symbol" panose="05050102010706020507" pitchFamily="18" charset="2"/>
              </a:rPr>
              <a:t>＝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(-u)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1450975" y="2286794"/>
            <a:ext cx="719303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63220"/>
              </p:ext>
            </p:extLst>
          </p:nvPr>
        </p:nvGraphicFramePr>
        <p:xfrm>
          <a:off x="2997200" y="4424363"/>
          <a:ext cx="2652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1346040" imgH="380880" progId="Equation.DSMT4">
                  <p:embed/>
                </p:oleObj>
              </mc:Choice>
              <mc:Fallback>
                <p:oleObj name="Equation" r:id="rId4" imgW="1346040" imgH="380880" progId="Equation.DSMT4">
                  <p:embed/>
                  <p:pic>
                    <p:nvPicPr>
                      <p:cNvPr id="410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424363"/>
                        <a:ext cx="2652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894909" y="5096393"/>
            <a:ext cx="10465241" cy="11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R.V.X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阶原点矩存在，则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的特征函数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阶导数，且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E(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(-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(0)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894909" y="2859088"/>
            <a:ext cx="8938066" cy="157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aX+b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iub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(au)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(-, +)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上一致连续</a:t>
            </a:r>
          </a:p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是非负定函数，即对任意的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z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=1, 2, …, 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，有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92F78690-F4DD-1515-1FF6-47415E09B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91886"/>
              </p:ext>
            </p:extLst>
          </p:nvPr>
        </p:nvGraphicFramePr>
        <p:xfrm>
          <a:off x="5794375" y="1085791"/>
          <a:ext cx="274383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2323080" imgH="800280" progId="Equation.3">
                  <p:embed/>
                </p:oleObj>
              </mc:Choice>
              <mc:Fallback>
                <p:oleObj name="Equation" r:id="rId6" imgW="2323080" imgH="800280" progId="Equation.3">
                  <p:embed/>
                  <p:pic>
                    <p:nvPicPr>
                      <p:cNvPr id="405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085791"/>
                        <a:ext cx="274383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BDD1AD7-DA9F-596E-D085-992A0F3FD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4045" y="2112442"/>
            <a:ext cx="6526105" cy="553523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292417375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utoUpdateAnimBg="0" advAuto="0"/>
      <p:bldP spid="410630" grpId="0" build="p" autoUpdateAnimBg="0" advAuto="0"/>
      <p:bldP spid="410631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特征函数的性质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10978516" cy="1121034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8"/>
            </a:pP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逆转公式或反演公式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设随机变量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的分布函数为</a:t>
            </a:r>
            <a:r>
              <a:rPr lang="en-US" altLang="zh-CN" dirty="0">
                <a:sym typeface="Symbol" panose="05050102010706020507" pitchFamily="18" charset="2"/>
              </a:rPr>
              <a:t>F(x)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F(x)</a:t>
            </a:r>
            <a:r>
              <a:rPr lang="zh-CN" altLang="en-US" dirty="0">
                <a:sym typeface="Symbol" panose="05050102010706020507" pitchFamily="18" charset="2"/>
              </a:rPr>
              <a:t>任意连续点，有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43938"/>
              </p:ext>
            </p:extLst>
          </p:nvPr>
        </p:nvGraphicFramePr>
        <p:xfrm>
          <a:off x="1346687" y="2336282"/>
          <a:ext cx="6802424" cy="94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3022600" imgH="419100" progId="Equation.3">
                  <p:embed/>
                </p:oleObj>
              </mc:Choice>
              <mc:Fallback>
                <p:oleObj name="Equation" r:id="rId3" imgW="3022600" imgH="419100" progId="Equation.3">
                  <p:embed/>
                  <p:pic>
                    <p:nvPicPr>
                      <p:cNvPr id="411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87" y="2336282"/>
                        <a:ext cx="6802424" cy="94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687546" y="3441532"/>
            <a:ext cx="10823258" cy="103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唯一性定理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随机变量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的分布函数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F(x)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与特征函数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是一一对应且相互唯一确定的。其相互关系如下：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37126"/>
              </p:ext>
            </p:extLst>
          </p:nvPr>
        </p:nvGraphicFramePr>
        <p:xfrm>
          <a:off x="2286704" y="4930857"/>
          <a:ext cx="4115753" cy="160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828800" imgH="711200" progId="Equation.3">
                  <p:embed/>
                </p:oleObj>
              </mc:Choice>
              <mc:Fallback>
                <p:oleObj name="Equation" r:id="rId5" imgW="1828800" imgH="711200" progId="Equation.3">
                  <p:embed/>
                  <p:pic>
                    <p:nvPicPr>
                      <p:cNvPr id="411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04" y="4930857"/>
                        <a:ext cx="4115753" cy="160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9914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  <p:bldP spid="411653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二维随机变量的特征函数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692" y="1067594"/>
            <a:ext cx="7850417" cy="129252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二维随机变量</a:t>
            </a:r>
            <a:r>
              <a:rPr lang="en-US" altLang="zh-CN" dirty="0"/>
              <a:t>(X, Y)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特征函数</a:t>
            </a:r>
            <a:r>
              <a:rPr lang="zh-CN" altLang="en-US" dirty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(u, v)=E[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uX+vY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587692" y="2374409"/>
            <a:ext cx="645944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/>
              <a:t>当</a:t>
            </a:r>
            <a:r>
              <a:rPr lang="en-US" altLang="zh-CN" sz="2801"/>
              <a:t>R.V.(X, Y)</a:t>
            </a:r>
            <a:r>
              <a:rPr lang="zh-CN" altLang="en-US" sz="2801"/>
              <a:t>为离散型随机变量时，</a:t>
            </a: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7662"/>
              </p:ext>
            </p:extLst>
          </p:nvPr>
        </p:nvGraphicFramePr>
        <p:xfrm>
          <a:off x="1959609" y="2917460"/>
          <a:ext cx="4287242" cy="109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739900" imgH="444500" progId="Equation.3">
                  <p:embed/>
                </p:oleObj>
              </mc:Choice>
              <mc:Fallback>
                <p:oleObj name="Equation" r:id="rId3" imgW="1739900" imgH="444500" progId="Equation.3">
                  <p:embed/>
                  <p:pic>
                    <p:nvPicPr>
                      <p:cNvPr id="287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609" y="2917460"/>
                        <a:ext cx="4287242" cy="1095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587692" y="4038494"/>
            <a:ext cx="6098999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/>
              <a:t>当</a:t>
            </a:r>
            <a:r>
              <a:rPr lang="en-US" altLang="zh-CN" sz="2801"/>
              <a:t>R.V.(X, Y)</a:t>
            </a:r>
            <a:r>
              <a:rPr lang="zh-CN" altLang="en-US" sz="2801"/>
              <a:t>为连续型随机变量时，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63720"/>
              </p:ext>
            </p:extLst>
          </p:nvPr>
        </p:nvGraphicFramePr>
        <p:xfrm>
          <a:off x="1240306" y="4581544"/>
          <a:ext cx="5781425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171700" imgH="330200" progId="Equation.3">
                  <p:embed/>
                </p:oleObj>
              </mc:Choice>
              <mc:Fallback>
                <p:oleObj name="Equation" r:id="rId5" imgW="2171700" imgH="330200" progId="Equation.3">
                  <p:embed/>
                  <p:pic>
                    <p:nvPicPr>
                      <p:cNvPr id="287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06" y="4581544"/>
                        <a:ext cx="5781425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663909" y="5488217"/>
            <a:ext cx="6859588" cy="103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定理</a:t>
            </a:r>
            <a:r>
              <a:rPr lang="en-US" altLang="zh-CN" sz="2801" dirty="0">
                <a:solidFill>
                  <a:srgbClr val="CC00CC"/>
                </a:solidFill>
                <a:sym typeface="Symbol" panose="05050102010706020507" pitchFamily="18" charset="2"/>
              </a:rPr>
              <a:t>7</a:t>
            </a: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801" dirty="0">
                <a:sym typeface="Symbol" panose="05050102010706020507" pitchFamily="18" charset="2"/>
              </a:rPr>
              <a:t>若</a:t>
            </a:r>
            <a:r>
              <a:rPr lang="en-US" altLang="zh-CN" sz="2801" dirty="0">
                <a:sym typeface="Symbol" panose="05050102010706020507" pitchFamily="18" charset="2"/>
              </a:rPr>
              <a:t>R.V.X</a:t>
            </a:r>
            <a:r>
              <a:rPr lang="zh-CN" altLang="en-US" sz="2801" dirty="0">
                <a:sym typeface="Symbol" panose="05050102010706020507" pitchFamily="18" charset="2"/>
              </a:rPr>
              <a:t>与</a:t>
            </a:r>
            <a:r>
              <a:rPr lang="en-US" altLang="zh-CN" sz="2801" dirty="0">
                <a:sym typeface="Symbol" panose="05050102010706020507" pitchFamily="18" charset="2"/>
              </a:rPr>
              <a:t>Y</a:t>
            </a:r>
            <a:r>
              <a:rPr lang="zh-CN" altLang="en-US" sz="2801" dirty="0">
                <a:sym typeface="Symbol" panose="05050102010706020507" pitchFamily="18" charset="2"/>
              </a:rPr>
              <a:t>相互独立，则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X+Y</a:t>
            </a:r>
            <a:r>
              <a:rPr lang="en-US" altLang="zh-CN" sz="2801" dirty="0">
                <a:sym typeface="Symbol" panose="05050102010706020507" pitchFamily="18" charset="2"/>
              </a:rPr>
              <a:t>(u)</a:t>
            </a:r>
            <a:r>
              <a:rPr lang="zh-CN" altLang="en-US" sz="2801" dirty="0">
                <a:sym typeface="Symbol" panose="05050102010706020507" pitchFamily="18" charset="2"/>
              </a:rPr>
              <a:t>＝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X</a:t>
            </a:r>
            <a:r>
              <a:rPr lang="en-US" altLang="zh-CN" sz="2801" dirty="0">
                <a:sym typeface="Symbol" panose="05050102010706020507" pitchFamily="18" charset="2"/>
              </a:rPr>
              <a:t>(u)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Y</a:t>
            </a:r>
            <a:r>
              <a:rPr lang="en-US" altLang="zh-CN" sz="2801" dirty="0">
                <a:sym typeface="Symbol" panose="05050102010706020507" pitchFamily="18" charset="2"/>
              </a:rPr>
              <a:t>(u)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076857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autoUpdateAnimBg="0"/>
      <p:bldP spid="287750" grpId="0" autoUpdateAnimBg="0"/>
      <p:bldP spid="28775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5B17EA8A-A27C-4C21-8BDA-BC989537D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917" y="1372394"/>
            <a:ext cx="10747058" cy="2413559"/>
          </a:xfrm>
        </p:spPr>
        <p:txBody>
          <a:bodyPr/>
          <a:lstStyle/>
          <a:p>
            <a:pPr marL="0" indent="720144"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, X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, …</a:t>
            </a:r>
            <a:r>
              <a:rPr lang="zh-CN" altLang="en-US" dirty="0">
                <a:cs typeface="Times New Roman" panose="02020603050405020304" pitchFamily="18" charset="0"/>
              </a:rPr>
              <a:t>是相互独立、服从参数为</a:t>
            </a:r>
            <a:r>
              <a:rPr lang="en-US" altLang="zh-CN" dirty="0"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cs typeface="Times New Roman" panose="02020603050405020304" pitchFamily="18" charset="0"/>
              </a:rPr>
              <a:t>的负指数分布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则</a:t>
            </a:r>
          </a:p>
          <a:p>
            <a:pPr marL="0" indent="0" algn="ctr">
              <a:buNone/>
              <a:defRPr/>
            </a:pP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k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 err="1"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k</a:t>
            </a:r>
            <a:r>
              <a:rPr lang="en-US" altLang="zh-CN" dirty="0">
                <a:cs typeface="Times New Roman" panose="02020603050405020304" pitchFamily="18" charset="0"/>
              </a:rPr>
              <a:t>,	k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1, 2, …</a:t>
            </a:r>
          </a:p>
          <a:p>
            <a:pPr marL="0" indent="0"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服从参数为</a:t>
            </a:r>
            <a:r>
              <a:rPr lang="en-US" altLang="zh-CN" dirty="0"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阶爱尔朗</a:t>
            </a:r>
            <a:r>
              <a:rPr lang="zh-CN" altLang="en-US" dirty="0">
                <a:cs typeface="Times New Roman" panose="02020603050405020304" pitchFamily="18" charset="0"/>
              </a:rPr>
              <a:t>分布。</a:t>
            </a:r>
          </a:p>
        </p:txBody>
      </p:sp>
    </p:spTree>
    <p:extLst>
      <p:ext uri="{BB962C8B-B14F-4D97-AF65-F5344CB8AC3E}">
        <p14:creationId xmlns:p14="http://schemas.microsoft.com/office/powerpoint/2010/main" val="384958786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证明：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4"/>
            <a:ext cx="7697982" cy="60339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因为 </a:t>
            </a:r>
            <a:r>
              <a:rPr lang="en-US" altLang="zh-CN"/>
              <a:t>X</a:t>
            </a:r>
            <a:r>
              <a:rPr lang="en-US" altLang="zh-CN" baseline="-25000">
                <a:sym typeface="Symbol" panose="05050102010706020507" pitchFamily="18" charset="2"/>
              </a:rPr>
              <a:t>i </a:t>
            </a:r>
            <a:r>
              <a:rPr lang="zh-CN" altLang="en-US"/>
              <a:t>（</a:t>
            </a:r>
            <a:r>
              <a:rPr lang="en-US" altLang="zh-CN"/>
              <a:t>i=1, 2, …</a:t>
            </a:r>
            <a:r>
              <a:rPr lang="zh-CN" altLang="en-US"/>
              <a:t>）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特征函数为：</a:t>
            </a:r>
            <a:r>
              <a:rPr lang="zh-CN" altLang="en-US"/>
              <a:t> </a:t>
            </a: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98423"/>
              </p:ext>
            </p:extLst>
          </p:nvPr>
        </p:nvGraphicFramePr>
        <p:xfrm>
          <a:off x="1603375" y="3813517"/>
          <a:ext cx="5746492" cy="15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2425700" imgH="660400" progId="Equation.3">
                  <p:embed/>
                </p:oleObj>
              </mc:Choice>
              <mc:Fallback>
                <p:oleObj name="公式" r:id="rId3" imgW="2425700" imgH="660400" progId="Equation.3">
                  <p:embed/>
                  <p:pic>
                    <p:nvPicPr>
                      <p:cNvPr id="32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813517"/>
                        <a:ext cx="5746492" cy="15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67822"/>
              </p:ext>
            </p:extLst>
          </p:nvPr>
        </p:nvGraphicFramePr>
        <p:xfrm>
          <a:off x="2945389" y="1807523"/>
          <a:ext cx="2286529" cy="93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965200" imgH="393700" progId="Equation.3">
                  <p:embed/>
                </p:oleObj>
              </mc:Choice>
              <mc:Fallback>
                <p:oleObj name="公式" r:id="rId5" imgW="965200" imgH="393700" progId="Equation.3">
                  <p:embed/>
                  <p:pic>
                    <p:nvPicPr>
                      <p:cNvPr id="324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389" y="1807523"/>
                        <a:ext cx="2286529" cy="933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841464" y="2722135"/>
            <a:ext cx="762176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由于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, …</a:t>
            </a:r>
            <a:r>
              <a:rPr lang="zh-CN" altLang="en-US" sz="2400" dirty="0"/>
              <a:t>是相互独立，</a:t>
            </a:r>
          </a:p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故</a:t>
            </a:r>
            <a:r>
              <a:rPr lang="en-US" altLang="zh-CN" sz="2400" dirty="0" err="1"/>
              <a:t>Yk</a:t>
            </a:r>
            <a:r>
              <a:rPr lang="zh-CN" altLang="en-US" sz="2400" dirty="0"/>
              <a:t>＝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…</a:t>
            </a:r>
            <a:r>
              <a:rPr lang="zh-CN" altLang="en-US" sz="2400" dirty="0"/>
              <a:t>＋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特征函数为：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384175" y="5389752"/>
            <a:ext cx="1158239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这正好是参数为</a:t>
            </a:r>
            <a:r>
              <a:rPr lang="en-US" altLang="zh-CN" sz="2400" dirty="0">
                <a:cs typeface="Times New Roman" panose="02020603050405020304" pitchFamily="18" charset="0"/>
              </a:rPr>
              <a:t>λ</a:t>
            </a:r>
            <a:r>
              <a:rPr lang="zh-CN" altLang="en-US" sz="2400" dirty="0"/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阶爱尔朗</a:t>
            </a:r>
            <a:r>
              <a:rPr lang="zh-CN" altLang="en-US" sz="2400" dirty="0"/>
              <a:t>分布的特征函数，故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服从参数为</a:t>
            </a:r>
            <a:r>
              <a:rPr lang="en-US" altLang="zh-CN" sz="2400" dirty="0"/>
              <a:t>λ</a:t>
            </a:r>
            <a:r>
              <a:rPr lang="zh-CN" altLang="en-US" sz="2400" dirty="0"/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阶爱尔朗</a:t>
            </a:r>
            <a:r>
              <a:rPr lang="zh-CN" altLang="en-US" sz="2400" dirty="0"/>
              <a:t>分布。</a:t>
            </a:r>
          </a:p>
        </p:txBody>
      </p:sp>
    </p:spTree>
    <p:extLst>
      <p:ext uri="{BB962C8B-B14F-4D97-AF65-F5344CB8AC3E}">
        <p14:creationId xmlns:p14="http://schemas.microsoft.com/office/powerpoint/2010/main" val="241213701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15" grpId="0" autoUpdateAnimBg="0"/>
      <p:bldP spid="32461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961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  <p:extLst>
      <p:ext uri="{BB962C8B-B14F-4D97-AF65-F5344CB8AC3E}">
        <p14:creationId xmlns:p14="http://schemas.microsoft.com/office/powerpoint/2010/main" val="5315296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252" y="1219994"/>
            <a:ext cx="7469329" cy="531618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几种重要的随机过程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独立过程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独立增量过程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8715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一、随机变量的数字特征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33" y="939788"/>
            <a:ext cx="7850417" cy="65896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（一）数学期望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0392" y="1524918"/>
            <a:ext cx="115823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若离散型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P{X=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</a:t>
            </a:r>
            <a:r>
              <a:rPr lang="zh-CN" altLang="en-US" sz="2400" dirty="0">
                <a:latin typeface="+mn-ea"/>
                <a:ea typeface="+mn-ea"/>
              </a:rPr>
              <a:t>，当                     时，称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92727"/>
              </p:ext>
            </p:extLst>
          </p:nvPr>
        </p:nvGraphicFramePr>
        <p:xfrm>
          <a:off x="8689975" y="1412921"/>
          <a:ext cx="1753006" cy="8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39392" imgH="431613" progId="Equation.3">
                  <p:embed/>
                </p:oleObj>
              </mc:Choice>
              <mc:Fallback>
                <p:oleObj name="Equation" r:id="rId3" imgW="939392" imgH="431613" progId="Equation.3">
                  <p:embed/>
                  <p:pic>
                    <p:nvPicPr>
                      <p:cNvPr id="26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1412921"/>
                        <a:ext cx="1753006" cy="8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86961"/>
              </p:ext>
            </p:extLst>
          </p:nvPr>
        </p:nvGraphicFramePr>
        <p:xfrm>
          <a:off x="4198232" y="2345794"/>
          <a:ext cx="2148385" cy="91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268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232" y="2345794"/>
                        <a:ext cx="2148385" cy="913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774700" y="3258024"/>
            <a:ext cx="7240676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en-US" altLang="zh-CN" sz="2400">
                <a:latin typeface="+mn-ea"/>
                <a:ea typeface="+mn-ea"/>
              </a:rPr>
              <a:t>R.V.X</a:t>
            </a:r>
            <a:r>
              <a:rPr lang="zh-CN" altLang="en-US" sz="2400"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数学期望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均值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11133" y="4052803"/>
            <a:ext cx="777419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如果随机变量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二项分布，</a:t>
            </a:r>
            <a:r>
              <a:rPr lang="zh-CN" altLang="en-US" sz="2400" dirty="0">
                <a:latin typeface="+mn-ea"/>
                <a:ea typeface="+mn-ea"/>
              </a:rPr>
              <a:t>即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B(n, p)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试求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E(X).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69605"/>
              </p:ext>
            </p:extLst>
          </p:nvPr>
        </p:nvGraphicFramePr>
        <p:xfrm>
          <a:off x="1259090" y="4621259"/>
          <a:ext cx="3372631" cy="46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63700" imgH="228600" progId="Equation.DSMT4">
                  <p:embed/>
                </p:oleObj>
              </mc:Choice>
              <mc:Fallback>
                <p:oleObj name="Equation" r:id="rId7" imgW="1663700" imgH="228600" progId="Equation.DSMT4">
                  <p:embed/>
                  <p:pic>
                    <p:nvPicPr>
                      <p:cNvPr id="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090" y="4621259"/>
                        <a:ext cx="3372631" cy="463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11133" y="4653017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</a:rPr>
              <a:t>因为：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19072" y="5262758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</a:rPr>
              <a:t>所以：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63435"/>
              </p:ext>
            </p:extLst>
          </p:nvPr>
        </p:nvGraphicFramePr>
        <p:xfrm>
          <a:off x="1446459" y="4991233"/>
          <a:ext cx="1772060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838200" imgH="469900" progId="Equation.DSMT4">
                  <p:embed/>
                </p:oleObj>
              </mc:Choice>
              <mc:Fallback>
                <p:oleObj name="Equation" r:id="rId9" imgW="838200" imgH="4699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459" y="4991233"/>
                        <a:ext cx="1772060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00642"/>
              </p:ext>
            </p:extLst>
          </p:nvPr>
        </p:nvGraphicFramePr>
        <p:xfrm>
          <a:off x="3134361" y="4980118"/>
          <a:ext cx="1986423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939800" imgH="469900" progId="Equation.DSMT4">
                  <p:embed/>
                </p:oleObj>
              </mc:Choice>
              <mc:Fallback>
                <p:oleObj name="Equation" r:id="rId11" imgW="939800" imgH="46990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361" y="4980118"/>
                        <a:ext cx="1986423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72699"/>
              </p:ext>
            </p:extLst>
          </p:nvPr>
        </p:nvGraphicFramePr>
        <p:xfrm>
          <a:off x="5017572" y="5051572"/>
          <a:ext cx="3274183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549400" imgH="469900" progId="Equation.DSMT4">
                  <p:embed/>
                </p:oleObj>
              </mc:Choice>
              <mc:Fallback>
                <p:oleObj name="Equation" r:id="rId13" imgW="1549400" imgH="46990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572" y="5051572"/>
                        <a:ext cx="3274183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0387"/>
              </p:ext>
            </p:extLst>
          </p:nvPr>
        </p:nvGraphicFramePr>
        <p:xfrm>
          <a:off x="2611953" y="5958244"/>
          <a:ext cx="2254772" cy="4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1066800" imgH="228600" progId="Equation.DSMT4">
                  <p:embed/>
                </p:oleObj>
              </mc:Choice>
              <mc:Fallback>
                <p:oleObj name="Equation" r:id="rId15" imgW="1066800" imgH="22860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53" y="5958244"/>
                        <a:ext cx="2254772" cy="4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CCDA4E7B-4237-1C1B-11AE-4297B7432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10318"/>
              </p:ext>
            </p:extLst>
          </p:nvPr>
        </p:nvGraphicFramePr>
        <p:xfrm>
          <a:off x="7867390" y="5652716"/>
          <a:ext cx="43227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2044440" imgH="469800" progId="Equation.DSMT4">
                  <p:embed/>
                </p:oleObj>
              </mc:Choice>
              <mc:Fallback>
                <p:oleObj name="Equation" r:id="rId17" imgW="2044440" imgH="46980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390" y="5652716"/>
                        <a:ext cx="4322762" cy="99536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23C8E4F2-FAD8-C381-A7EE-D267E6F5B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29141"/>
              </p:ext>
            </p:extLst>
          </p:nvPr>
        </p:nvGraphicFramePr>
        <p:xfrm>
          <a:off x="6340215" y="3192272"/>
          <a:ext cx="5849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2768400" imgH="380880" progId="Equation.DSMT4">
                  <p:embed/>
                </p:oleObj>
              </mc:Choice>
              <mc:Fallback>
                <p:oleObj name="Equation" r:id="rId19" imgW="2768400" imgH="38088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215" y="3192272"/>
                        <a:ext cx="5849937" cy="808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16122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/>
      <p:bldP spid="268295" grpId="0"/>
      <p:bldP spid="15" grpId="0" autoUpdateAnimBg="0"/>
      <p:bldP spid="18" grpId="0" autoUpdateAnimBg="0"/>
      <p:bldP spid="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习题一</a:t>
            </a:r>
          </a:p>
        </p:txBody>
      </p:sp>
      <p:pic>
        <p:nvPicPr>
          <p:cNvPr id="481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96194"/>
            <a:ext cx="7923459" cy="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91859"/>
            <a:ext cx="7621764" cy="172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4579904"/>
            <a:ext cx="7574128" cy="106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659654"/>
            <a:ext cx="2743835" cy="57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318095"/>
      </p:ext>
    </p:extLst>
  </p:cSld>
  <p:clrMapOvr>
    <a:masterClrMapping/>
  </p:clrMapOvr>
  <p:transition>
    <p:strip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46477"/>
            <a:ext cx="11661775" cy="54599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随机变量及其分布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离散型随机变量及其分布律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连续型随机变量及其概率密度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常见的随机变量及其分布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维随机变量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（一）数学期望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80670" y="1095492"/>
            <a:ext cx="1077150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若连续型</a:t>
            </a:r>
            <a:r>
              <a:rPr lang="en-US" altLang="zh-CN" sz="2400" dirty="0"/>
              <a:t>R.V.X</a:t>
            </a:r>
            <a:r>
              <a:rPr lang="zh-CN" altLang="en-US" sz="2400" dirty="0"/>
              <a:t>的概率密度函数为</a:t>
            </a:r>
            <a:r>
              <a:rPr lang="en-US" altLang="zh-CN" sz="2400" dirty="0"/>
              <a:t>f(x), x</a:t>
            </a:r>
            <a:r>
              <a:rPr lang="en-US" altLang="zh-CN" sz="2400" dirty="0">
                <a:sym typeface="Symbol" panose="05050102010706020507" pitchFamily="18" charset="2"/>
              </a:rPr>
              <a:t>(-</a:t>
            </a:r>
            <a:r>
              <a:rPr lang="en-US" altLang="zh-CN" sz="2400" dirty="0"/>
              <a:t>∞, +∞)</a:t>
            </a:r>
            <a:r>
              <a:rPr lang="zh-CN" altLang="en-US" sz="2400" dirty="0"/>
              <a:t>，当	              时，称</a:t>
            </a: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77489"/>
              </p:ext>
            </p:extLst>
          </p:nvPr>
        </p:nvGraphicFramePr>
        <p:xfrm>
          <a:off x="7775575" y="1107694"/>
          <a:ext cx="2210312" cy="63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43000" imgH="330200" progId="Equation.3">
                  <p:embed/>
                </p:oleObj>
              </mc:Choice>
              <mc:Fallback>
                <p:oleObj name="Equation" r:id="rId3" imgW="1143000" imgH="330200" progId="Equation.3">
                  <p:embed/>
                  <p:pic>
                    <p:nvPicPr>
                      <p:cNvPr id="268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1107694"/>
                        <a:ext cx="2210312" cy="63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33660"/>
              </p:ext>
            </p:extLst>
          </p:nvPr>
        </p:nvGraphicFramePr>
        <p:xfrm>
          <a:off x="3965575" y="1799545"/>
          <a:ext cx="2677145" cy="7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206500" imgH="330200" progId="Equation.DSMT4">
                  <p:embed/>
                </p:oleObj>
              </mc:Choice>
              <mc:Fallback>
                <p:oleObj name="Equation" r:id="rId5" imgW="1206500" imgH="330200" progId="Equation.DSMT4">
                  <p:embed/>
                  <p:pic>
                    <p:nvPicPr>
                      <p:cNvPr id="268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799545"/>
                        <a:ext cx="2677145" cy="73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03527" y="2553782"/>
            <a:ext cx="746932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为</a:t>
            </a:r>
            <a:r>
              <a:rPr lang="en-US" altLang="zh-CN" sz="2400" dirty="0"/>
              <a:t>R.V.X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数学期望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C00CC"/>
                </a:solidFill>
              </a:rPr>
              <a:t>均值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8488BCB-3C5B-4918-83C5-45CFC697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328474"/>
            <a:ext cx="7774199" cy="46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如果随机变量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服从参数为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负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指数分布，</a:t>
            </a:r>
            <a:r>
              <a:rPr lang="zh-CN" altLang="en-US" sz="2400" dirty="0">
                <a:ea typeface="黑体" panose="02010609060101010101" pitchFamily="49" charset="-122"/>
              </a:rPr>
              <a:t>试求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E(X).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19362" y="4301191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因为：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32065" y="5482564"/>
            <a:ext cx="102417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所以：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49"/>
              </p:ext>
            </p:extLst>
          </p:nvPr>
        </p:nvGraphicFramePr>
        <p:xfrm>
          <a:off x="1512364" y="3985528"/>
          <a:ext cx="4396806" cy="116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675673" imgH="444307" progId="Equation.DSMT4">
                  <p:embed/>
                </p:oleObj>
              </mc:Choice>
              <mc:Fallback>
                <p:oleObj name="Equation" r:id="rId7" imgW="1675673" imgH="444307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4" y="3985528"/>
                        <a:ext cx="4396806" cy="116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99792"/>
              </p:ext>
            </p:extLst>
          </p:nvPr>
        </p:nvGraphicFramePr>
        <p:xfrm>
          <a:off x="1530798" y="5326953"/>
          <a:ext cx="2648563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193800" imgH="342900" progId="Equation.DSMT4">
                  <p:embed/>
                </p:oleObj>
              </mc:Choice>
              <mc:Fallback>
                <p:oleObj name="Equation" r:id="rId9" imgW="1193800" imgH="342900" progId="Equation.DSMT4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798" y="5326953"/>
                        <a:ext cx="2648563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10879"/>
              </p:ext>
            </p:extLst>
          </p:nvPr>
        </p:nvGraphicFramePr>
        <p:xfrm>
          <a:off x="4160307" y="5349183"/>
          <a:ext cx="1832399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825500" imgH="342900" progId="Equation.DSMT4">
                  <p:embed/>
                </p:oleObj>
              </mc:Choice>
              <mc:Fallback>
                <p:oleObj name="Equation" r:id="rId11" imgW="825500" imgH="342900" progId="Equation.DSMT4">
                  <p:embed/>
                  <p:pic>
                    <p:nvPicPr>
                      <p:cNvPr id="2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307" y="5349183"/>
                        <a:ext cx="1832399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10832"/>
              </p:ext>
            </p:extLst>
          </p:nvPr>
        </p:nvGraphicFramePr>
        <p:xfrm>
          <a:off x="5892671" y="5371413"/>
          <a:ext cx="1832399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825500" imgH="342900" progId="Equation.DSMT4">
                  <p:embed/>
                </p:oleObj>
              </mc:Choice>
              <mc:Fallback>
                <p:oleObj name="Equation" r:id="rId13" imgW="825500" imgH="342900" progId="Equation.DSMT4">
                  <p:embed/>
                  <p:pic>
                    <p:nvPicPr>
                      <p:cNvPr id="2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71" y="5371413"/>
                        <a:ext cx="1832399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25018"/>
              </p:ext>
            </p:extLst>
          </p:nvPr>
        </p:nvGraphicFramePr>
        <p:xfrm>
          <a:off x="7679021" y="5371413"/>
          <a:ext cx="563693" cy="7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53780" imgH="355292" progId="Equation.DSMT4">
                  <p:embed/>
                </p:oleObj>
              </mc:Choice>
              <mc:Fallback>
                <p:oleObj name="Equation" r:id="rId15" imgW="253780" imgH="355292" progId="Equation.DSMT4">
                  <p:embed/>
                  <p:pic>
                    <p:nvPicPr>
                      <p:cNvPr id="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021" y="5371413"/>
                        <a:ext cx="563693" cy="787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27317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 autoUpdateAnimBg="0"/>
      <p:bldP spid="268299" grpId="0" autoUpdateAnimBg="0"/>
      <p:bldP spid="17" grpId="0" animBg="1" autoUpdateAnimBg="0"/>
      <p:bldP spid="20" grpId="0" autoUpdateAnimBg="0"/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991441"/>
            <a:ext cx="7850417" cy="6858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，</a:t>
            </a:r>
            <a:r>
              <a:rPr lang="en-US" altLang="zh-CN" dirty="0"/>
              <a:t>g(x)</a:t>
            </a:r>
            <a:r>
              <a:rPr lang="zh-CN" altLang="en-US" dirty="0"/>
              <a:t>是连续函数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242561" y="1719604"/>
            <a:ext cx="117348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是离散型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P{X=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</a:t>
            </a:r>
            <a:r>
              <a:rPr lang="zh-CN" altLang="en-US" sz="2400" dirty="0">
                <a:latin typeface="+mn-ea"/>
                <a:ea typeface="+mn-ea"/>
              </a:rPr>
              <a:t>，当                             时，则有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61302"/>
              </p:ext>
            </p:extLst>
          </p:nvPr>
        </p:nvGraphicFramePr>
        <p:xfrm>
          <a:off x="8907701" y="1598585"/>
          <a:ext cx="2515182" cy="9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328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7701" y="1598585"/>
                        <a:ext cx="2515182" cy="9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65205"/>
              </p:ext>
            </p:extLst>
          </p:nvPr>
        </p:nvGraphicFramePr>
        <p:xfrm>
          <a:off x="2140062" y="2779433"/>
          <a:ext cx="4315824" cy="10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854200" imgH="431800" progId="Equation.3">
                  <p:embed/>
                </p:oleObj>
              </mc:Choice>
              <mc:Fallback>
                <p:oleObj name="Equation" r:id="rId5" imgW="1854200" imgH="431800" progId="Equation.3">
                  <p:embed/>
                  <p:pic>
                    <p:nvPicPr>
                      <p:cNvPr id="328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62" y="2779433"/>
                        <a:ext cx="4315824" cy="100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42561" y="4060688"/>
            <a:ext cx="11277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是连续型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，概率密度函数为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，当                                    时，则有</a:t>
            </a:r>
          </a:p>
        </p:txBody>
      </p:sp>
      <p:graphicFrame>
        <p:nvGraphicFramePr>
          <p:cNvPr id="328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619998"/>
              </p:ext>
            </p:extLst>
          </p:nvPr>
        </p:nvGraphicFramePr>
        <p:xfrm>
          <a:off x="8787538" y="4060688"/>
          <a:ext cx="2972488" cy="74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320227" imgH="330057" progId="Equation.3">
                  <p:embed/>
                </p:oleObj>
              </mc:Choice>
              <mc:Fallback>
                <p:oleObj name="Equation" r:id="rId7" imgW="1320227" imgH="330057" progId="Equation.3">
                  <p:embed/>
                  <p:pic>
                    <p:nvPicPr>
                      <p:cNvPr id="328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538" y="4060688"/>
                        <a:ext cx="2972488" cy="74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65581"/>
              </p:ext>
            </p:extLst>
          </p:nvPr>
        </p:nvGraphicFramePr>
        <p:xfrm>
          <a:off x="2015415" y="5334794"/>
          <a:ext cx="4565118" cy="7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057400" imgH="330200" progId="Equation.3">
                  <p:embed/>
                </p:oleObj>
              </mc:Choice>
              <mc:Fallback>
                <p:oleObj name="Equation" r:id="rId9" imgW="2057400" imgH="330200" progId="Equation.3">
                  <p:embed/>
                  <p:pic>
                    <p:nvPicPr>
                      <p:cNvPr id="328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415" y="5334794"/>
                        <a:ext cx="4565118" cy="73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266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/>
      <p:bldP spid="3287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43794"/>
            <a:ext cx="7850417" cy="90021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Z</a:t>
            </a:r>
            <a:r>
              <a:rPr lang="zh-CN" altLang="en-US" dirty="0"/>
              <a:t>＝</a:t>
            </a:r>
            <a:r>
              <a:rPr lang="en-US" altLang="zh-CN" dirty="0"/>
              <a:t>g(X, Y)</a:t>
            </a:r>
            <a:r>
              <a:rPr lang="zh-CN" altLang="en-US" dirty="0"/>
              <a:t>，</a:t>
            </a:r>
            <a:r>
              <a:rPr lang="en-US" altLang="zh-CN" dirty="0"/>
              <a:t>g(x, y)</a:t>
            </a:r>
            <a:r>
              <a:rPr lang="zh-CN" altLang="en-US" dirty="0"/>
              <a:t>是连续函数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69849" y="1905865"/>
            <a:ext cx="11444326" cy="13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Tx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当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是离散型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，联合分布律为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=P{X=X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Y=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j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j=1, 2, …</a:t>
            </a:r>
            <a:r>
              <a:rPr lang="zh-CN" altLang="en-US" sz="2400" dirty="0">
                <a:latin typeface="+mn-ea"/>
                <a:ea typeface="+mn-ea"/>
              </a:rPr>
              <a:t>，若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                                ，则有</a:t>
            </a:r>
          </a:p>
        </p:txBody>
      </p:sp>
      <p:graphicFrame>
        <p:nvGraphicFramePr>
          <p:cNvPr id="398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739285"/>
              </p:ext>
            </p:extLst>
          </p:nvPr>
        </p:nvGraphicFramePr>
        <p:xfrm>
          <a:off x="917575" y="2639454"/>
          <a:ext cx="2659679" cy="80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73200" imgH="444500" progId="Equation.3">
                  <p:embed/>
                </p:oleObj>
              </mc:Choice>
              <mc:Fallback>
                <p:oleObj name="Equation" r:id="rId3" imgW="1473200" imgH="444500" progId="Equation.3">
                  <p:embed/>
                  <p:pic>
                    <p:nvPicPr>
                      <p:cNvPr id="39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639454"/>
                        <a:ext cx="2659679" cy="801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22961"/>
              </p:ext>
            </p:extLst>
          </p:nvPr>
        </p:nvGraphicFramePr>
        <p:xfrm>
          <a:off x="1952960" y="3379064"/>
          <a:ext cx="4747724" cy="88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374900" imgH="444500" progId="Equation.3">
                  <p:embed/>
                </p:oleObj>
              </mc:Choice>
              <mc:Fallback>
                <p:oleObj name="Equation" r:id="rId5" imgW="2374900" imgH="444500" progId="Equation.3">
                  <p:embed/>
                  <p:pic>
                    <p:nvPicPr>
                      <p:cNvPr id="398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960" y="3379064"/>
                        <a:ext cx="4747724" cy="88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69849" y="4497264"/>
            <a:ext cx="114443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是连续型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，概率密度函数为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，当			                                     时，则有</a:t>
            </a: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15918"/>
              </p:ext>
            </p:extLst>
          </p:nvPr>
        </p:nvGraphicFramePr>
        <p:xfrm>
          <a:off x="859454" y="5097428"/>
          <a:ext cx="3926797" cy="65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968500" imgH="330200" progId="Equation.3">
                  <p:embed/>
                </p:oleObj>
              </mc:Choice>
              <mc:Fallback>
                <p:oleObj name="Equation" r:id="rId7" imgW="1968500" imgH="330200" progId="Equation.3">
                  <p:embed/>
                  <p:pic>
                    <p:nvPicPr>
                      <p:cNvPr id="398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54" y="5097428"/>
                        <a:ext cx="3926797" cy="65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25077"/>
              </p:ext>
            </p:extLst>
          </p:nvPr>
        </p:nvGraphicFramePr>
        <p:xfrm>
          <a:off x="1755775" y="5968274"/>
          <a:ext cx="5679802" cy="65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844800" imgH="330200" progId="Equation.3">
                  <p:embed/>
                </p:oleObj>
              </mc:Choice>
              <mc:Fallback>
                <p:oleObj name="Equation" r:id="rId9" imgW="2844800" imgH="330200" progId="Equation.3">
                  <p:embed/>
                  <p:pic>
                    <p:nvPicPr>
                      <p:cNvPr id="398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5968274"/>
                        <a:ext cx="5679802" cy="65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62043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0" grpId="0"/>
      <p:bldP spid="3983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（二）方差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18477"/>
            <a:ext cx="10582275" cy="292167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是随机变量，若</a:t>
            </a:r>
            <a:r>
              <a:rPr lang="en-US" altLang="zh-CN" dirty="0"/>
              <a:t>E[X-E(X)]</a:t>
            </a:r>
            <a:r>
              <a:rPr lang="en-US" altLang="zh-CN" baseline="30000" dirty="0"/>
              <a:t>2</a:t>
            </a:r>
            <a:r>
              <a:rPr lang="zh-CN" altLang="en-US" dirty="0"/>
              <a:t>存在，称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E[X-E(X)]</a:t>
            </a:r>
            <a:r>
              <a:rPr lang="en-US" altLang="zh-CN" baseline="30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方差</a:t>
            </a:r>
            <a:r>
              <a:rPr lang="en-US" altLang="zh-CN" dirty="0"/>
              <a:t>(</a:t>
            </a:r>
            <a:r>
              <a:rPr lang="zh-CN" altLang="en-US" dirty="0"/>
              <a:t>或记为</a:t>
            </a:r>
            <a:r>
              <a:rPr lang="en-US" altLang="zh-CN" dirty="0" err="1"/>
              <a:t>Var</a:t>
            </a:r>
            <a:r>
              <a:rPr lang="en-US" altLang="zh-CN" dirty="0"/>
              <a:t>(X))</a:t>
            </a:r>
            <a:r>
              <a:rPr lang="zh-CN" altLang="en-US" dirty="0"/>
              <a:t>，称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均方差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标准差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74167"/>
              </p:ext>
            </p:extLst>
          </p:nvPr>
        </p:nvGraphicFramePr>
        <p:xfrm>
          <a:off x="3035824" y="2804793"/>
          <a:ext cx="2378625" cy="72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37836" imgH="253890" progId="Equation.3">
                  <p:embed/>
                </p:oleObj>
              </mc:Choice>
              <mc:Fallback>
                <p:oleObj name="Equation" r:id="rId3" imgW="837836" imgH="253890" progId="Equation.3">
                  <p:embed/>
                  <p:pic>
                    <p:nvPicPr>
                      <p:cNvPr id="271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824" y="2804793"/>
                        <a:ext cx="2378625" cy="720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774699" y="4143365"/>
            <a:ext cx="951547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事实上有：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E[X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E(X)]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2X·E(X)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01351666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（二）方差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8488BCB-3C5B-4918-83C5-45CFC697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219994"/>
            <a:ext cx="7774199" cy="462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如果随机变量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服从参数为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ea typeface="黑体" panose="02010609060101010101" pitchFamily="49" charset="-122"/>
              </a:rPr>
              <a:t>泊松分布</a:t>
            </a:r>
            <a:r>
              <a:rPr lang="zh-CN" altLang="en-US" sz="2400" dirty="0">
                <a:ea typeface="黑体" panose="02010609060101010101" pitchFamily="49" charset="-122"/>
              </a:rPr>
              <a:t>，试求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D(X).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87368" y="1918656"/>
            <a:ext cx="1022587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因为：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82606" y="2626844"/>
            <a:ext cx="1413202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且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71811" y="2509342"/>
            <a:ext cx="1586279" cy="60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>
                <a:solidFill>
                  <a:srgbClr val="0000FF"/>
                </a:solidFill>
              </a:rPr>
              <a:t>E(X) </a:t>
            </a:r>
            <a:r>
              <a:rPr lang="zh-CN" altLang="en-US" sz="2801"/>
              <a:t>＝</a:t>
            </a:r>
            <a:r>
              <a:rPr lang="zh-CN" altLang="en-US" sz="2801">
                <a:sym typeface="Symbol" panose="05050102010706020507" pitchFamily="18" charset="2"/>
              </a:rPr>
              <a:t></a:t>
            </a:r>
            <a:endParaRPr lang="en-US" altLang="zh-CN" sz="2801">
              <a:solidFill>
                <a:srgbClr val="0000FF"/>
              </a:solidFill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82605" y="3360440"/>
            <a:ext cx="3218607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所以：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E(X</a:t>
            </a:r>
            <a:r>
              <a:rPr lang="en-US" altLang="zh-CN" sz="2400" baseline="30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60375" y="5529466"/>
            <a:ext cx="1049580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从而：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22659" y="5472303"/>
            <a:ext cx="4279303" cy="60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 dirty="0">
                <a:solidFill>
                  <a:srgbClr val="0000FF"/>
                </a:solidFill>
              </a:rPr>
              <a:t>D(X)</a:t>
            </a:r>
            <a:r>
              <a:rPr lang="zh-CN" altLang="en-US" sz="2801" dirty="0">
                <a:solidFill>
                  <a:srgbClr val="0000FF"/>
                </a:solidFill>
              </a:rPr>
              <a:t>＝</a:t>
            </a:r>
            <a:r>
              <a:rPr lang="en-US" altLang="zh-CN" sz="2801" dirty="0">
                <a:solidFill>
                  <a:srgbClr val="0000FF"/>
                </a:solidFill>
              </a:rPr>
              <a:t>E(X</a:t>
            </a:r>
            <a:r>
              <a:rPr lang="en-US" altLang="zh-CN" sz="2801" baseline="30000" dirty="0">
                <a:solidFill>
                  <a:srgbClr val="0000FF"/>
                </a:solidFill>
              </a:rPr>
              <a:t>2</a:t>
            </a:r>
            <a:r>
              <a:rPr lang="en-US" altLang="zh-CN" sz="2801" dirty="0">
                <a:solidFill>
                  <a:srgbClr val="0000FF"/>
                </a:solidFill>
              </a:rPr>
              <a:t>)</a:t>
            </a:r>
            <a:r>
              <a:rPr lang="zh-CN" altLang="en-US" sz="2801" dirty="0">
                <a:solidFill>
                  <a:srgbClr val="0000FF"/>
                </a:solidFill>
              </a:rPr>
              <a:t>－</a:t>
            </a:r>
            <a:r>
              <a:rPr lang="en-US" altLang="zh-CN" sz="2801" dirty="0">
                <a:solidFill>
                  <a:srgbClr val="0000FF"/>
                </a:solidFill>
              </a:rPr>
              <a:t>E</a:t>
            </a:r>
            <a:r>
              <a:rPr lang="en-US" altLang="zh-CN" sz="2801" baseline="30000" dirty="0">
                <a:solidFill>
                  <a:srgbClr val="0000FF"/>
                </a:solidFill>
              </a:rPr>
              <a:t>2</a:t>
            </a:r>
            <a:r>
              <a:rPr lang="en-US" altLang="zh-CN" sz="2801" dirty="0">
                <a:solidFill>
                  <a:srgbClr val="0000FF"/>
                </a:solidFill>
              </a:rPr>
              <a:t>(X)=</a:t>
            </a:r>
            <a:r>
              <a:rPr lang="el-GR" altLang="zh-CN" sz="2801" dirty="0">
                <a:solidFill>
                  <a:srgbClr val="0000FF"/>
                </a:solidFill>
              </a:rPr>
              <a:t>λ</a:t>
            </a:r>
            <a:endParaRPr lang="en-US" altLang="zh-CN" sz="2801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82731"/>
              </p:ext>
            </p:extLst>
          </p:nvPr>
        </p:nvGraphicFramePr>
        <p:xfrm>
          <a:off x="2313416" y="3103205"/>
          <a:ext cx="1724424" cy="10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87400" imgH="469900" progId="Equation.DSMT4">
                  <p:embed/>
                </p:oleObj>
              </mc:Choice>
              <mc:Fallback>
                <p:oleObj name="Equation" r:id="rId3" imgW="787400" imgH="46990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416" y="3103205"/>
                        <a:ext cx="1724424" cy="10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51194"/>
              </p:ext>
            </p:extLst>
          </p:nvPr>
        </p:nvGraphicFramePr>
        <p:xfrm>
          <a:off x="1371811" y="1636015"/>
          <a:ext cx="6367349" cy="9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908300" imgH="419100" progId="Equation.3">
                  <p:embed/>
                </p:oleObj>
              </mc:Choice>
              <mc:Fallback>
                <p:oleObj name="Equation" r:id="rId5" imgW="2908300" imgH="419100" progId="Equation.3">
                  <p:embed/>
                  <p:pic>
                    <p:nvPicPr>
                      <p:cNvPr id="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11" y="1636015"/>
                        <a:ext cx="6367349" cy="9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80566"/>
              </p:ext>
            </p:extLst>
          </p:nvPr>
        </p:nvGraphicFramePr>
        <p:xfrm>
          <a:off x="3802836" y="3136550"/>
          <a:ext cx="2196021" cy="103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002865" imgH="469696" progId="Equation.DSMT4">
                  <p:embed/>
                </p:oleObj>
              </mc:Choice>
              <mc:Fallback>
                <p:oleObj name="Equation" r:id="rId7" imgW="1002865" imgH="469696" progId="Equation.DSMT4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836" y="3136550"/>
                        <a:ext cx="2196021" cy="103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5784"/>
              </p:ext>
            </p:extLst>
          </p:nvPr>
        </p:nvGraphicFramePr>
        <p:xfrm>
          <a:off x="665210" y="3995586"/>
          <a:ext cx="4585761" cy="10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095500" imgH="469900" progId="Equation.DSMT4">
                  <p:embed/>
                </p:oleObj>
              </mc:Choice>
              <mc:Fallback>
                <p:oleObj name="Equation" r:id="rId9" imgW="2095500" imgH="469900" progId="Equation.DSMT4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10" y="3995586"/>
                        <a:ext cx="4585761" cy="10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0600"/>
              </p:ext>
            </p:extLst>
          </p:nvPr>
        </p:nvGraphicFramePr>
        <p:xfrm>
          <a:off x="5257323" y="4189306"/>
          <a:ext cx="2196021" cy="64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002865" imgH="291973" progId="Equation.DSMT4">
                  <p:embed/>
                </p:oleObj>
              </mc:Choice>
              <mc:Fallback>
                <p:oleObj name="Equation" r:id="rId11" imgW="1002865" imgH="291973" progId="Equation.DSMT4">
                  <p:embed/>
                  <p:pic>
                    <p:nvPicPr>
                      <p:cNvPr id="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323" y="4189306"/>
                        <a:ext cx="2196021" cy="641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53114"/>
              </p:ext>
            </p:extLst>
          </p:nvPr>
        </p:nvGraphicFramePr>
        <p:xfrm>
          <a:off x="657270" y="4964186"/>
          <a:ext cx="1251240" cy="47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571252" imgH="215806" progId="Equation.DSMT4">
                  <p:embed/>
                </p:oleObj>
              </mc:Choice>
              <mc:Fallback>
                <p:oleObj name="Equation" r:id="rId13" imgW="571252" imgH="215806" progId="Equation.DSMT4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0" y="4964186"/>
                        <a:ext cx="1251240" cy="473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C17C42D-6609-4331-A489-D9FD22832B17}"/>
              </a:ext>
            </a:extLst>
          </p:cNvPr>
          <p:cNvSpPr txBox="1"/>
          <p:nvPr/>
        </p:nvSpPr>
        <p:spPr>
          <a:xfrm>
            <a:off x="6480175" y="3429794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学一下凑项的思路，</a:t>
            </a:r>
            <a:r>
              <a:rPr lang="en-US" altLang="zh-CN" dirty="0" err="1"/>
              <a:t>i</a:t>
            </a:r>
            <a:r>
              <a:rPr lang="en-US" altLang="zh-CN" dirty="0"/>
              <a:t>=i-1 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90020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0" grpId="0" autoUpdateAnimBg="0"/>
      <p:bldP spid="21" grpId="0" autoUpdateAnimBg="0"/>
      <p:bldP spid="18" grpId="0" build="p"/>
      <p:bldP spid="22" grpId="0" autoUpdateAnimBg="0"/>
      <p:bldP spid="23" grpId="0" autoUpdateAnimBg="0"/>
      <p:bldP spid="2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2760</Words>
  <Application>Microsoft Office PowerPoint</Application>
  <PresentationFormat>自定义</PresentationFormat>
  <Paragraphs>273</Paragraphs>
  <Slides>42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 Unicode MS</vt:lpstr>
      <vt:lpstr>等线</vt:lpstr>
      <vt:lpstr>黑体</vt:lpstr>
      <vt:lpstr>华文行楷</vt:lpstr>
      <vt:lpstr>宋体</vt:lpstr>
      <vt:lpstr>微软雅黑</vt:lpstr>
      <vt:lpstr>Arial</vt:lpstr>
      <vt:lpstr>Times New Roman</vt:lpstr>
      <vt:lpstr>Wingdings</vt:lpstr>
      <vt:lpstr>Office Theme</vt:lpstr>
      <vt:lpstr>Equation</vt:lpstr>
      <vt:lpstr>公式</vt:lpstr>
      <vt:lpstr>PowerPoint 演示文稿</vt:lpstr>
      <vt:lpstr>上一讲内容回顾</vt:lpstr>
      <vt:lpstr>本讲主要内容</vt:lpstr>
      <vt:lpstr>一、随机变量的数字特征</vt:lpstr>
      <vt:lpstr>（一）数学期望</vt:lpstr>
      <vt:lpstr>定理</vt:lpstr>
      <vt:lpstr>定理</vt:lpstr>
      <vt:lpstr>（二）方差</vt:lpstr>
      <vt:lpstr>（二）方差</vt:lpstr>
      <vt:lpstr>PowerPoint 演示文稿</vt:lpstr>
      <vt:lpstr>常见随机变量的数学期望和方差</vt:lpstr>
      <vt:lpstr>（三）k阶矩</vt:lpstr>
      <vt:lpstr>（四）协方差</vt:lpstr>
      <vt:lpstr>协方差矩阵</vt:lpstr>
      <vt:lpstr>协方差矩阵</vt:lpstr>
      <vt:lpstr>（五）随机变量数字特征的性质</vt:lpstr>
      <vt:lpstr>（五）随机变量数字特征的性质</vt:lpstr>
      <vt:lpstr>例</vt:lpstr>
      <vt:lpstr>例（续）</vt:lpstr>
      <vt:lpstr>例（续）</vt:lpstr>
      <vt:lpstr>二、条件数学期望</vt:lpstr>
      <vt:lpstr>二、条件数学期望</vt:lpstr>
      <vt:lpstr>定理</vt:lpstr>
      <vt:lpstr>条件方差</vt:lpstr>
      <vt:lpstr>条件数学期望的性质</vt:lpstr>
      <vt:lpstr>例</vt:lpstr>
      <vt:lpstr>例(续)</vt:lpstr>
      <vt:lpstr>三、 特征函数</vt:lpstr>
      <vt:lpstr>例1 二项分布 X～B(n, p)</vt:lpstr>
      <vt:lpstr>例2 泊松分布 X～()</vt:lpstr>
      <vt:lpstr>例3 (负)指数分布</vt:lpstr>
      <vt:lpstr>例4  k阶爱尔朗分布 X～Ek </vt:lpstr>
      <vt:lpstr>特征函数的性质</vt:lpstr>
      <vt:lpstr>特征函数的性质</vt:lpstr>
      <vt:lpstr>二维随机变量的特征函数</vt:lpstr>
      <vt:lpstr>例</vt:lpstr>
      <vt:lpstr>证明：</vt:lpstr>
      <vt:lpstr>本讲主要内容</vt:lpstr>
      <vt:lpstr>下一讲内容预告</vt:lpstr>
      <vt:lpstr>习题一</vt:lpstr>
      <vt:lpstr>本讲主要内容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吴 锦明</cp:lastModifiedBy>
  <cp:revision>1251</cp:revision>
  <cp:lastPrinted>2022-01-15T12:13:00Z</cp:lastPrinted>
  <dcterms:created xsi:type="dcterms:W3CDTF">2006-08-16T00:00:00Z</dcterms:created>
  <dcterms:modified xsi:type="dcterms:W3CDTF">2024-12-26T11:18:23Z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