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28"/>
  </p:notesMasterIdLst>
  <p:sldIdLst>
    <p:sldId id="256" r:id="rId2"/>
    <p:sldId id="320" r:id="rId3"/>
    <p:sldId id="321" r:id="rId4"/>
    <p:sldId id="322" r:id="rId5"/>
    <p:sldId id="323" r:id="rId6"/>
    <p:sldId id="324" r:id="rId7"/>
    <p:sldId id="325" r:id="rId8"/>
    <p:sldId id="267" r:id="rId9"/>
    <p:sldId id="799" r:id="rId10"/>
    <p:sldId id="269" r:id="rId11"/>
    <p:sldId id="314" r:id="rId12"/>
    <p:sldId id="315" r:id="rId13"/>
    <p:sldId id="270" r:id="rId14"/>
    <p:sldId id="271" r:id="rId15"/>
    <p:sldId id="312" r:id="rId16"/>
    <p:sldId id="313" r:id="rId17"/>
    <p:sldId id="309" r:id="rId18"/>
    <p:sldId id="310" r:id="rId19"/>
    <p:sldId id="311" r:id="rId20"/>
    <p:sldId id="326" r:id="rId21"/>
    <p:sldId id="327" r:id="rId22"/>
    <p:sldId id="328" r:id="rId23"/>
    <p:sldId id="801" r:id="rId24"/>
    <p:sldId id="802" r:id="rId25"/>
    <p:sldId id="308" r:id="rId26"/>
    <p:sldId id="268" r:id="rId27"/>
  </p:sldIdLst>
  <p:sldSz cx="12198350" cy="6859588"/>
  <p:notesSz cx="9144000" cy="6858000"/>
  <p:defaultTextStyle>
    <a:defPPr>
      <a:defRPr lang="en-US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881">
          <p15:clr>
            <a:srgbClr val="A4A3A4"/>
          </p15:clr>
        </p15:guide>
        <p15:guide id="4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00CC"/>
    <a:srgbClr val="9BBB59"/>
    <a:srgbClr val="92D050"/>
    <a:srgbClr val="F4FA12"/>
    <a:srgbClr val="FF33CC"/>
    <a:srgbClr val="0000FF"/>
    <a:srgbClr val="CC00CC"/>
    <a:srgbClr val="BD9B53"/>
    <a:srgbClr val="115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38" autoAdjust="0"/>
    <p:restoredTop sz="74053" autoAdjust="0"/>
  </p:normalViewPr>
  <p:slideViewPr>
    <p:cSldViewPr>
      <p:cViewPr varScale="1">
        <p:scale>
          <a:sx n="64" d="100"/>
          <a:sy n="64" d="100"/>
        </p:scale>
        <p:origin x="219" y="41"/>
      </p:cViewPr>
      <p:guideLst>
        <p:guide orient="horz" pos="2160"/>
        <p:guide pos="2880"/>
        <p:guide orient="horz" pos="2881"/>
        <p:guide pos="384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4042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13" Type="http://schemas.openxmlformats.org/officeDocument/2006/relationships/slide" Target="slides/slide18.xml"/><Relationship Id="rId3" Type="http://schemas.openxmlformats.org/officeDocument/2006/relationships/slide" Target="slides/slide7.xml"/><Relationship Id="rId7" Type="http://schemas.openxmlformats.org/officeDocument/2006/relationships/slide" Target="slides/slide12.xml"/><Relationship Id="rId12" Type="http://schemas.openxmlformats.org/officeDocument/2006/relationships/slide" Target="slides/slide17.xml"/><Relationship Id="rId2" Type="http://schemas.openxmlformats.org/officeDocument/2006/relationships/slide" Target="slides/slide6.xml"/><Relationship Id="rId1" Type="http://schemas.openxmlformats.org/officeDocument/2006/relationships/slide" Target="slides/slide5.xml"/><Relationship Id="rId6" Type="http://schemas.openxmlformats.org/officeDocument/2006/relationships/slide" Target="slides/slide10.xml"/><Relationship Id="rId11" Type="http://schemas.openxmlformats.org/officeDocument/2006/relationships/slide" Target="slides/slide16.xml"/><Relationship Id="rId5" Type="http://schemas.openxmlformats.org/officeDocument/2006/relationships/slide" Target="slides/slide9.xml"/><Relationship Id="rId15" Type="http://schemas.openxmlformats.org/officeDocument/2006/relationships/slide" Target="slides/slide25.xml"/><Relationship Id="rId10" Type="http://schemas.openxmlformats.org/officeDocument/2006/relationships/slide" Target="slides/slide15.xml"/><Relationship Id="rId4" Type="http://schemas.openxmlformats.org/officeDocument/2006/relationships/slide" Target="slides/slide8.xml"/><Relationship Id="rId9" Type="http://schemas.openxmlformats.org/officeDocument/2006/relationships/slide" Target="slides/slide14.xml"/><Relationship Id="rId14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81824-7EDF-4B1D-9D44-4D7461D95900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2A367-4377-4BC9-85D6-558F91AD7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59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2A367-4377-4BC9-85D6-558F91AD7B7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584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DCCDDD56-90A1-E41E-7878-0CC516A44A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A21B2A1A-717B-DB40-35E4-20D32E5A1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00A0BE9D-8883-F3C2-1016-ABE81F0FDC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172989AD-F55D-4AD8-9917-8CB94D8F0A49}" type="slidenum">
              <a:rPr lang="en-US" altLang="zh-CN" sz="1200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25</a:t>
            </a:fld>
            <a:endParaRPr lang="en-US" altLang="zh-CN" sz="12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2A367-4377-4BC9-85D6-558F91AD7B7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324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2A367-4377-4BC9-85D6-558F91AD7B7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964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2A367-4377-4BC9-85D6-558F91AD7B7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421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2A367-4377-4BC9-85D6-558F91AD7B7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266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2A367-4377-4BC9-85D6-558F91AD7B7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759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2A367-4377-4BC9-85D6-558F91AD7B7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362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2A367-4377-4BC9-85D6-558F91AD7B7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25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2A367-4377-4BC9-85D6-558F91AD7B7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519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841225"/>
            <a:ext cx="10368598" cy="196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5182800"/>
            <a:ext cx="8538845" cy="23373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2134095"/>
            <a:ext cx="10978515" cy="60360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3804" y="366269"/>
            <a:ext cx="2744629" cy="780384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366269"/>
            <a:ext cx="8030580" cy="780384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243EE-553B-4619-B344-039D441C0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447" y="342979"/>
            <a:ext cx="9961986" cy="6097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EE3A96-0AFA-4EED-9450-F439AEE4A43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24794" y="1143265"/>
            <a:ext cx="5031819" cy="87650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AB830D-9EFE-4AC7-8336-5411C2FD2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9919" y="1143265"/>
            <a:ext cx="5031819" cy="87650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80C950-632B-855D-C270-2E4562B4E8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2718E-3B98-4DCC-A1BA-E41061EE8910}" type="datetime1">
              <a:rPr lang="zh-CN" altLang="en-US"/>
              <a:pPr>
                <a:defRPr/>
              </a:pPr>
              <a:t>2024/9/6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BFB32E-BD17-C2BD-6B21-1E02A2608B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信息与软件工程学院　王庆先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B2AF2C-44E1-474B-94E5-AB17E28844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33</a:t>
            </a:r>
            <a:r>
              <a:rPr lang="zh-CN" altLang="en-US"/>
              <a:t>－</a:t>
            </a:r>
            <a:fld id="{21E7CC7C-8826-4A7E-AD1C-4981BD213B7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93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795"/>
            <a:ext cx="10978515" cy="5029200"/>
          </a:xfrm>
          <a:prstGeom prst="rect">
            <a:avLst/>
          </a:prstGeom>
        </p:spPr>
        <p:txBody>
          <a:bodyPr>
            <a:normAutofit/>
          </a:bodyPr>
          <a:lstStyle>
            <a:lvl1pPr marL="457360" indent="-457360">
              <a:lnSpc>
                <a:spcPct val="150000"/>
              </a:lnSpc>
              <a:spcBef>
                <a:spcPts val="0"/>
              </a:spcBef>
              <a:buSzPct val="8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6581775" cy="400050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+mn-ea"/>
                <a:ea typeface="+mn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0994"/>
            <a:ext cx="10978515" cy="4572000"/>
          </a:xfrm>
          <a:prstGeom prst="rect">
            <a:avLst/>
          </a:prstGeom>
        </p:spPr>
        <p:txBody>
          <a:bodyPr/>
          <a:lstStyle>
            <a:lvl1pPr marL="457360" indent="-457360">
              <a:lnSpc>
                <a:spcPct val="130000"/>
              </a:lnSpc>
              <a:buSzPct val="80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41375" y="984137"/>
            <a:ext cx="10747058" cy="4644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SzPct val="80000"/>
              <a:buFont typeface="Wingdings" pitchFamily="2" charset="2"/>
              <a:buNone/>
              <a:defRPr sz="24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080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 userDrawn="1"/>
        </p:nvSpPr>
        <p:spPr>
          <a:xfrm>
            <a:off x="-73026" y="0"/>
            <a:ext cx="12271375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2047291"/>
            <a:ext cx="5389723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813" indent="0">
              <a:buNone/>
              <a:defRPr sz="2700" b="1"/>
            </a:lvl2pPr>
            <a:lvl3pPr marL="1219627" indent="0">
              <a:buNone/>
              <a:defRPr sz="2400" b="1"/>
            </a:lvl3pPr>
            <a:lvl4pPr marL="1829440" indent="0">
              <a:buNone/>
              <a:defRPr sz="2100" b="1"/>
            </a:lvl4pPr>
            <a:lvl5pPr marL="2439253" indent="0">
              <a:buNone/>
              <a:defRPr sz="2100" b="1"/>
            </a:lvl5pPr>
            <a:lvl6pPr marL="3049067" indent="0">
              <a:buNone/>
              <a:defRPr sz="2100" b="1"/>
            </a:lvl6pPr>
            <a:lvl7pPr marL="3658880" indent="0">
              <a:buNone/>
              <a:defRPr sz="2100" b="1"/>
            </a:lvl7pPr>
            <a:lvl8pPr marL="4268694" indent="0">
              <a:buNone/>
              <a:defRPr sz="2100" b="1"/>
            </a:lvl8pPr>
            <a:lvl9pPr marL="487850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8" y="2900505"/>
            <a:ext cx="5389723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593" y="2047291"/>
            <a:ext cx="5391840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813" indent="0">
              <a:buNone/>
              <a:defRPr sz="2700" b="1"/>
            </a:lvl2pPr>
            <a:lvl3pPr marL="1219627" indent="0">
              <a:buNone/>
              <a:defRPr sz="2400" b="1"/>
            </a:lvl3pPr>
            <a:lvl4pPr marL="1829440" indent="0">
              <a:buNone/>
              <a:defRPr sz="2100" b="1"/>
            </a:lvl4pPr>
            <a:lvl5pPr marL="2439253" indent="0">
              <a:buNone/>
              <a:defRPr sz="2100" b="1"/>
            </a:lvl5pPr>
            <a:lvl6pPr marL="3049067" indent="0">
              <a:buNone/>
              <a:defRPr sz="2100" b="1"/>
            </a:lvl6pPr>
            <a:lvl7pPr marL="3658880" indent="0">
              <a:buNone/>
              <a:defRPr sz="2100" b="1"/>
            </a:lvl7pPr>
            <a:lvl8pPr marL="4268694" indent="0">
              <a:buNone/>
              <a:defRPr sz="2100" b="1"/>
            </a:lvl8pPr>
            <a:lvl9pPr marL="487850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593" y="2900505"/>
            <a:ext cx="5391840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4151"/>
            <a:ext cx="4013173" cy="1549759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16" y="364152"/>
            <a:ext cx="6819216" cy="7805958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18" y="1913910"/>
            <a:ext cx="4013173" cy="62561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813" indent="0">
              <a:buNone/>
              <a:defRPr sz="1600"/>
            </a:lvl2pPr>
            <a:lvl3pPr marL="1219627" indent="0">
              <a:buNone/>
              <a:defRPr sz="1300"/>
            </a:lvl3pPr>
            <a:lvl4pPr marL="1829440" indent="0">
              <a:buNone/>
              <a:defRPr sz="1200"/>
            </a:lvl4pPr>
            <a:lvl5pPr marL="2439253" indent="0">
              <a:buNone/>
              <a:defRPr sz="1200"/>
            </a:lvl5pPr>
            <a:lvl6pPr marL="3049067" indent="0">
              <a:buNone/>
              <a:defRPr sz="1200"/>
            </a:lvl6pPr>
            <a:lvl7pPr marL="3658880" indent="0">
              <a:buNone/>
              <a:defRPr sz="1200"/>
            </a:lvl7pPr>
            <a:lvl8pPr marL="4268694" indent="0">
              <a:buNone/>
              <a:defRPr sz="1200"/>
            </a:lvl8pPr>
            <a:lvl9pPr marL="487850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62" y="6402282"/>
            <a:ext cx="7319010" cy="755826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962" y="817223"/>
            <a:ext cx="7319010" cy="548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813" indent="0">
              <a:buNone/>
              <a:defRPr sz="3700"/>
            </a:lvl2pPr>
            <a:lvl3pPr marL="1219627" indent="0">
              <a:buNone/>
              <a:defRPr sz="3200"/>
            </a:lvl3pPr>
            <a:lvl4pPr marL="1829440" indent="0">
              <a:buNone/>
              <a:defRPr sz="2700"/>
            </a:lvl4pPr>
            <a:lvl5pPr marL="2439253" indent="0">
              <a:buNone/>
              <a:defRPr sz="2700"/>
            </a:lvl5pPr>
            <a:lvl6pPr marL="3049067" indent="0">
              <a:buNone/>
              <a:defRPr sz="2700"/>
            </a:lvl6pPr>
            <a:lvl7pPr marL="3658880" indent="0">
              <a:buNone/>
              <a:defRPr sz="2700"/>
            </a:lvl7pPr>
            <a:lvl8pPr marL="4268694" indent="0">
              <a:buNone/>
              <a:defRPr sz="2700"/>
            </a:lvl8pPr>
            <a:lvl9pPr marL="4878507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962" y="7158108"/>
            <a:ext cx="7319010" cy="10733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813" indent="0">
              <a:buNone/>
              <a:defRPr sz="1600"/>
            </a:lvl2pPr>
            <a:lvl3pPr marL="1219627" indent="0">
              <a:buNone/>
              <a:defRPr sz="1300"/>
            </a:lvl3pPr>
            <a:lvl4pPr marL="1829440" indent="0">
              <a:buNone/>
              <a:defRPr sz="1200"/>
            </a:lvl4pPr>
            <a:lvl5pPr marL="2439253" indent="0">
              <a:buNone/>
              <a:defRPr sz="1200"/>
            </a:lvl5pPr>
            <a:lvl6pPr marL="3049067" indent="0">
              <a:buNone/>
              <a:defRPr sz="1200"/>
            </a:lvl6pPr>
            <a:lvl7pPr marL="3658880" indent="0">
              <a:buNone/>
              <a:defRPr sz="1200"/>
            </a:lvl7pPr>
            <a:lvl8pPr marL="4268694" indent="0">
              <a:buNone/>
              <a:defRPr sz="1200"/>
            </a:lvl8pPr>
            <a:lvl9pPr marL="487850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8477096"/>
            <a:ext cx="3862811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43794"/>
            <a:ext cx="10971372" cy="500036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矩形 23"/>
          <p:cNvSpPr/>
          <p:nvPr userDrawn="1"/>
        </p:nvSpPr>
        <p:spPr>
          <a:xfrm>
            <a:off x="0" y="332656"/>
            <a:ext cx="12198350" cy="432048"/>
          </a:xfrm>
          <a:prstGeom prst="rect">
            <a:avLst/>
          </a:prstGeom>
          <a:solidFill>
            <a:srgbClr val="3A4187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0" y="764704"/>
            <a:ext cx="1219835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280775" y="330107"/>
            <a:ext cx="485233" cy="4852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15"/>
          <p:cNvSpPr txBox="1"/>
          <p:nvPr userDrawn="1"/>
        </p:nvSpPr>
        <p:spPr>
          <a:xfrm>
            <a:off x="11283362" y="442092"/>
            <a:ext cx="4833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7927975" y="332656"/>
            <a:ext cx="2819400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ctr"/>
          <a:lstStyle/>
          <a:p>
            <a:pPr algn="ctr"/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章   概率论</a:t>
            </a: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0" name="等腰三角形 39">
            <a:hlinkClick r:id="" action="ppaction://hlinkshowjump?jump=previousslide"/>
          </p:cNvPr>
          <p:cNvSpPr/>
          <p:nvPr userDrawn="1"/>
        </p:nvSpPr>
        <p:spPr>
          <a:xfrm rot="5400000" flipH="1">
            <a:off x="3854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1" name="等腰三角形 40">
            <a:hlinkClick r:id="" action="ppaction://hlinkshowjump?jump=previousslide"/>
          </p:cNvPr>
          <p:cNvSpPr/>
          <p:nvPr userDrawn="1"/>
        </p:nvSpPr>
        <p:spPr>
          <a:xfrm rot="5400000" flipH="1">
            <a:off x="5251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2" name="等腰三角形 41">
            <a:hlinkClick r:id="" action="ppaction://hlinkshowjump?jump=previousslide"/>
          </p:cNvPr>
          <p:cNvSpPr/>
          <p:nvPr userDrawn="1"/>
        </p:nvSpPr>
        <p:spPr>
          <a:xfrm rot="5400000" flipH="1">
            <a:off x="65846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1219627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360" indent="-457360" algn="l" defTabSz="1219627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Font typeface="Arial" pitchFamily="34" charset="0"/>
        <a:buChar char="–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Font typeface="Arial" pitchFamily="34" charset="0"/>
        <a:buChar char="»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160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7.png"/><Relationship Id="rId9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0.png"/><Relationship Id="rId7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20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s/7XqjBR4xUUOtuWyzL5v2i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s/7XqjBR4xUUOtuWyzL5v2i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901096" y="2310557"/>
            <a:ext cx="4560279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             《</a:t>
            </a:r>
            <a:r>
              <a:rPr lang="zh-CN" altLang="en-US" sz="2000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随机过程与排队论</a:t>
            </a:r>
            <a:r>
              <a:rPr lang="en-US" altLang="zh-CN" sz="2000" dirty="0">
                <a:solidFill>
                  <a:schemeClr val="bg1"/>
                </a:solidFill>
              </a:rPr>
              <a:t>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7975" y="1116654"/>
            <a:ext cx="2076056" cy="861817"/>
          </a:xfrm>
          <a:prstGeom prst="rect">
            <a:avLst/>
          </a:prstGeom>
          <a:solidFill>
            <a:srgbClr val="28A7E1"/>
          </a:solidFill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第</a:t>
            </a:r>
            <a:r>
              <a:rPr lang="en-US" altLang="zh-CN" sz="4800" dirty="0">
                <a:solidFill>
                  <a:schemeClr val="bg1"/>
                </a:solidFill>
              </a:rPr>
              <a:t>1</a:t>
            </a:r>
            <a:r>
              <a:rPr lang="zh-CN" altLang="en-US" sz="4800" dirty="0">
                <a:solidFill>
                  <a:schemeClr val="bg1"/>
                </a:solidFill>
              </a:rPr>
              <a:t>章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54537" y="1368889"/>
            <a:ext cx="2740238" cy="615596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概率论引论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21135" y="3519164"/>
            <a:ext cx="4854640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ea typeface="华文行楷" pitchFamily="2" charset="-122"/>
              </a:rPr>
              <a:t>Email</a:t>
            </a:r>
            <a:r>
              <a:rPr lang="zh-CN" altLang="en-US" sz="2000" dirty="0">
                <a:solidFill>
                  <a:schemeClr val="bg1"/>
                </a:solidFill>
                <a:ea typeface="华文行楷" pitchFamily="2" charset="-122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ea typeface="华文行楷" pitchFamily="2" charset="-122"/>
              </a:rPr>
              <a:t>qxwang@uestc.edu.cn</a:t>
            </a:r>
          </a:p>
        </p:txBody>
      </p:sp>
      <p:sp>
        <p:nvSpPr>
          <p:cNvPr id="22" name="矩形 21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94375" y="2900778"/>
            <a:ext cx="1754309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王庆先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8775" y="2900930"/>
            <a:ext cx="3078481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信息与软件工程学院</a:t>
            </a:r>
          </a:p>
        </p:txBody>
      </p:sp>
      <p:sp>
        <p:nvSpPr>
          <p:cNvPr id="2" name="矩形 1"/>
          <p:cNvSpPr/>
          <p:nvPr/>
        </p:nvSpPr>
        <p:spPr>
          <a:xfrm>
            <a:off x="5748656" y="2975515"/>
            <a:ext cx="45719" cy="3217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5" name="Rectangle 5">
            <a:extLst>
              <a:ext uri="{FF2B5EF4-FFF2-40B4-BE49-F238E27FC236}">
                <a16:creationId xmlns:a16="http://schemas.microsoft.com/office/drawing/2014/main" id="{B9A9DFCF-FD4A-DB28-29DF-9026E037E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03" y="2323427"/>
            <a:ext cx="10839472" cy="2952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8" tIns="36008" rIns="36008" bIns="36008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altLang="zh-CN" b="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baseline="-25000" dirty="0" err="1">
                <a:latin typeface="+mn-ea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+mn-ea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dirty="0" err="1">
                <a:latin typeface="+mn-ea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latin typeface="+mn-ea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+mn-ea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1, 2, …, 6</a:t>
            </a:r>
            <a:r>
              <a:rPr lang="zh-CN" altLang="en-US" dirty="0">
                <a:latin typeface="+mn-ea"/>
                <a:ea typeface="+mn-ea"/>
                <a:cs typeface="Times New Roman" panose="02020603050405020304" pitchFamily="18" charset="0"/>
              </a:rPr>
              <a:t>，含有</a:t>
            </a:r>
            <a:r>
              <a:rPr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+mn-ea"/>
                <a:ea typeface="+mn-ea"/>
                <a:cs typeface="Times New Roman" panose="02020603050405020304" pitchFamily="18" charset="0"/>
              </a:rPr>
              <a:t>个样本点；</a:t>
            </a:r>
          </a:p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zh-CN" altLang="en-US" dirty="0">
                <a:latin typeface="+mn-ea"/>
                <a:ea typeface="+mn-ea"/>
                <a:cs typeface="Times New Roman" panose="02020603050405020304" pitchFamily="18" charset="0"/>
              </a:rPr>
              <a:t>样本空间</a:t>
            </a:r>
            <a:r>
              <a:rPr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Ω</a:t>
            </a:r>
            <a:r>
              <a:rPr lang="zh-CN" altLang="en-US" dirty="0">
                <a:latin typeface="+mn-ea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{1, 2, 3, 4, 5, 6}</a:t>
            </a:r>
            <a:r>
              <a:rPr lang="zh-CN" altLang="en-US" dirty="0">
                <a:latin typeface="+mn-ea"/>
                <a:ea typeface="+mn-ea"/>
                <a:cs typeface="Times New Roman" panose="02020603050405020304" pitchFamily="18" charset="0"/>
              </a:rPr>
              <a:t>；</a:t>
            </a:r>
          </a:p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zh-CN" altLang="en-US" dirty="0">
                <a:latin typeface="+mn-ea"/>
                <a:ea typeface="+mn-ea"/>
                <a:cs typeface="Times New Roman" panose="02020603050405020304" pitchFamily="18" charset="0"/>
              </a:rPr>
              <a:t>随机事件体</a:t>
            </a:r>
            <a:r>
              <a:rPr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F</a:t>
            </a:r>
            <a:r>
              <a:rPr lang="zh-CN" altLang="en-US" dirty="0">
                <a:latin typeface="+mn-ea"/>
                <a:ea typeface="+mn-ea"/>
                <a:cs typeface="Times New Roman" panose="02020603050405020304" pitchFamily="18" charset="0"/>
              </a:rPr>
              <a:t>由</a:t>
            </a:r>
            <a:r>
              <a:rPr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Ω</a:t>
            </a:r>
            <a:r>
              <a:rPr lang="zh-CN" altLang="en-US" dirty="0">
                <a:latin typeface="+mn-ea"/>
                <a:ea typeface="+mn-ea"/>
                <a:cs typeface="Times New Roman" panose="02020603050405020304" pitchFamily="18" charset="0"/>
              </a:rPr>
              <a:t>的全体子集</a:t>
            </a:r>
            <a:r>
              <a:rPr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+mn-ea"/>
                <a:ea typeface="+mn-ea"/>
                <a:cs typeface="Times New Roman" panose="02020603050405020304" pitchFamily="18" charset="0"/>
              </a:rPr>
              <a:t>共</a:t>
            </a:r>
            <a:r>
              <a:rPr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+mn-ea"/>
                <a:ea typeface="+mn-ea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+mn-ea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64</a:t>
            </a:r>
            <a:r>
              <a:rPr lang="zh-CN" altLang="en-US" dirty="0">
                <a:latin typeface="+mn-ea"/>
                <a:ea typeface="+mn-ea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+mn-ea"/>
                <a:ea typeface="+mn-ea"/>
                <a:cs typeface="Times New Roman" panose="02020603050405020304" pitchFamily="18" charset="0"/>
              </a:rPr>
              <a:t>构成；</a:t>
            </a:r>
          </a:p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F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上的概率定义为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P(A)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＝  ，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为随机事件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包含的样本点数；</a:t>
            </a:r>
            <a:endParaRPr lang="en-US" altLang="zh-CN" dirty="0">
              <a:solidFill>
                <a:srgbClr val="0000FF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Ω</a:t>
            </a:r>
            <a:r>
              <a:rPr lang="en-US" altLang="zh-CN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, F, P)</a:t>
            </a: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为概率空间</a:t>
            </a: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E7FDA570-57C7-C602-0CD7-E23902366B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A4474565-422B-2F5E-77EF-09E7ED2734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775" y="1296194"/>
            <a:ext cx="7850417" cy="512882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掷一枚均匀的骰子，观察出现点数的随机试验</a:t>
            </a:r>
            <a:r>
              <a:rPr lang="en-US" altLang="zh-CN" dirty="0"/>
              <a:t>E</a:t>
            </a:r>
            <a:r>
              <a:rPr lang="zh-CN" altLang="en-US" dirty="0"/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44" name="Object 4">
                <a:extLst>
                  <a:ext uri="{FF2B5EF4-FFF2-40B4-BE49-F238E27FC236}">
                    <a16:creationId xmlns:a16="http://schemas.microsoft.com/office/drawing/2014/main" id="{F53C2BDA-CA2A-5C84-0882-55BF40696C22}"/>
                  </a:ext>
                </a:extLst>
              </p:cNvPr>
              <p:cNvSpPr txBox="1"/>
              <p:nvPr/>
            </p:nvSpPr>
            <p:spPr bwMode="auto">
              <a:xfrm>
                <a:off x="4068669" y="4039394"/>
                <a:ext cx="371561" cy="9146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6244" name="Object 4">
                <a:extLst>
                  <a:ext uri="{FF2B5EF4-FFF2-40B4-BE49-F238E27FC236}">
                    <a16:creationId xmlns:a16="http://schemas.microsoft.com/office/drawing/2014/main" id="{F53C2BDA-CA2A-5C84-0882-55BF40696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8669" y="4039394"/>
                <a:ext cx="371561" cy="9146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6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6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5" grpId="0" uiExpand="1" build="p" autoUpdateAnimBg="0"/>
      <p:bldP spid="2662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AC909BC4-9644-3820-A749-59EB5AFE2D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古典概率空间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AAA46-7514-4C8E-A635-1D08CE298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175" y="1175023"/>
            <a:ext cx="11658600" cy="511610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dirty="0">
                <a:cs typeface="Times New Roman" pitchFamily="18" charset="0"/>
              </a:rPr>
              <a:t>样本空间由有限个样本点组成，</a:t>
            </a:r>
            <a:r>
              <a:rPr lang="en-US" altLang="zh-CN" dirty="0">
                <a:cs typeface="Times New Roman" pitchFamily="18" charset="0"/>
              </a:rPr>
              <a:t> Ω</a:t>
            </a:r>
            <a:r>
              <a:rPr lang="zh-CN" altLang="en-US" dirty="0">
                <a:cs typeface="Times New Roman" pitchFamily="18" charset="0"/>
              </a:rPr>
              <a:t>＝</a:t>
            </a:r>
            <a:r>
              <a:rPr lang="en-US" altLang="zh-CN" dirty="0">
                <a:cs typeface="Times New Roman" pitchFamily="18" charset="0"/>
              </a:rPr>
              <a:t>{ω</a:t>
            </a:r>
            <a:r>
              <a:rPr lang="en-US" altLang="zh-CN" baseline="-25000" dirty="0">
                <a:cs typeface="Times New Roman" pitchFamily="18" charset="0"/>
              </a:rPr>
              <a:t>1</a:t>
            </a:r>
            <a:r>
              <a:rPr lang="en-US" altLang="zh-CN" dirty="0">
                <a:cs typeface="Times New Roman" pitchFamily="18" charset="0"/>
              </a:rPr>
              <a:t>, ω</a:t>
            </a:r>
            <a:r>
              <a:rPr lang="en-US" altLang="zh-CN" baseline="-25000" dirty="0">
                <a:cs typeface="Times New Roman" pitchFamily="18" charset="0"/>
              </a:rPr>
              <a:t>2</a:t>
            </a:r>
            <a:r>
              <a:rPr lang="en-US" altLang="zh-CN" dirty="0">
                <a:cs typeface="Times New Roman" pitchFamily="18" charset="0"/>
              </a:rPr>
              <a:t>, …, </a:t>
            </a:r>
            <a:r>
              <a:rPr lang="en-US" altLang="zh-CN" dirty="0" err="1">
                <a:cs typeface="Times New Roman" pitchFamily="18" charset="0"/>
              </a:rPr>
              <a:t>ω</a:t>
            </a:r>
            <a:r>
              <a:rPr lang="en-US" altLang="zh-CN" baseline="-25000" dirty="0" err="1">
                <a:cs typeface="Times New Roman" pitchFamily="18" charset="0"/>
              </a:rPr>
              <a:t>n</a:t>
            </a:r>
            <a:r>
              <a:rPr lang="en-US" altLang="zh-CN" dirty="0">
                <a:cs typeface="Times New Roman" pitchFamily="18" charset="0"/>
              </a:rPr>
              <a:t>}</a:t>
            </a:r>
            <a:r>
              <a:rPr lang="zh-CN" altLang="en-US" dirty="0">
                <a:cs typeface="Times New Roman" pitchFamily="18" charset="0"/>
              </a:rPr>
              <a:t>；</a:t>
            </a:r>
            <a:endParaRPr lang="en-US" altLang="zh-CN" dirty="0">
              <a:cs typeface="Times New Roman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zh-CN" altLang="en-US" dirty="0">
                <a:cs typeface="Times New Roman" pitchFamily="18" charset="0"/>
              </a:rPr>
              <a:t>每个基本事件</a:t>
            </a:r>
            <a:r>
              <a:rPr lang="en-US" altLang="zh-CN" dirty="0">
                <a:cs typeface="Times New Roman" pitchFamily="18" charset="0"/>
              </a:rPr>
              <a:t>A</a:t>
            </a:r>
            <a:r>
              <a:rPr lang="en-US" altLang="zh-CN" baseline="-25000" dirty="0">
                <a:cs typeface="Times New Roman" pitchFamily="18" charset="0"/>
              </a:rPr>
              <a:t>i</a:t>
            </a:r>
            <a:r>
              <a:rPr lang="zh-CN" altLang="en-US" dirty="0">
                <a:cs typeface="Times New Roman" pitchFamily="18" charset="0"/>
              </a:rPr>
              <a:t>＝</a:t>
            </a:r>
            <a:r>
              <a:rPr lang="en-US" altLang="zh-CN" dirty="0">
                <a:cs typeface="Times New Roman" pitchFamily="18" charset="0"/>
              </a:rPr>
              <a:t>{</a:t>
            </a:r>
            <a:r>
              <a:rPr lang="en-US" altLang="zh-CN" dirty="0" err="1">
                <a:cs typeface="Times New Roman" pitchFamily="18" charset="0"/>
              </a:rPr>
              <a:t>ω</a:t>
            </a:r>
            <a:r>
              <a:rPr lang="en-US" altLang="zh-CN" baseline="-25000" dirty="0" err="1">
                <a:cs typeface="Times New Roman" pitchFamily="18" charset="0"/>
              </a:rPr>
              <a:t>i</a:t>
            </a:r>
            <a:r>
              <a:rPr lang="en-US" altLang="zh-CN" dirty="0">
                <a:cs typeface="Times New Roman" pitchFamily="18" charset="0"/>
              </a:rPr>
              <a:t>}</a:t>
            </a:r>
            <a:r>
              <a:rPr lang="zh-CN" altLang="en-US" dirty="0">
                <a:cs typeface="Times New Roman" pitchFamily="18" charset="0"/>
              </a:rPr>
              <a:t>，</a:t>
            </a:r>
            <a:r>
              <a:rPr lang="en-US" altLang="zh-CN" dirty="0" err="1">
                <a:cs typeface="Times New Roman" pitchFamily="18" charset="0"/>
              </a:rPr>
              <a:t>i</a:t>
            </a:r>
            <a:r>
              <a:rPr lang="en-US" altLang="zh-CN" dirty="0">
                <a:cs typeface="Times New Roman" pitchFamily="18" charset="0"/>
              </a:rPr>
              <a:t>  = 1, 2, …, n</a:t>
            </a:r>
            <a:r>
              <a:rPr lang="zh-CN" altLang="en-US" dirty="0">
                <a:cs typeface="Times New Roman" pitchFamily="18" charset="0"/>
              </a:rPr>
              <a:t>出现的可能性相等；</a:t>
            </a:r>
            <a:endParaRPr lang="en-US" altLang="zh-CN" dirty="0">
              <a:cs typeface="Times New Roman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zh-CN" altLang="en-US" dirty="0">
                <a:cs typeface="Times New Roman" pitchFamily="18" charset="0"/>
              </a:rPr>
              <a:t>随机事件体</a:t>
            </a:r>
            <a:r>
              <a:rPr lang="en-US" altLang="zh-CN" dirty="0">
                <a:cs typeface="Times New Roman" pitchFamily="18" charset="0"/>
              </a:rPr>
              <a:t>F</a:t>
            </a:r>
            <a:r>
              <a:rPr lang="zh-CN" altLang="en-US" dirty="0">
                <a:cs typeface="Times New Roman" pitchFamily="18" charset="0"/>
              </a:rPr>
              <a:t>由</a:t>
            </a:r>
            <a:r>
              <a:rPr lang="en-US" altLang="zh-CN" dirty="0">
                <a:cs typeface="Times New Roman" pitchFamily="18" charset="0"/>
              </a:rPr>
              <a:t>Ω</a:t>
            </a:r>
            <a:r>
              <a:rPr lang="zh-CN" altLang="en-US" dirty="0">
                <a:cs typeface="Times New Roman" pitchFamily="18" charset="0"/>
              </a:rPr>
              <a:t>的全体子集</a:t>
            </a:r>
            <a:r>
              <a:rPr lang="en-US" altLang="zh-CN" dirty="0">
                <a:cs typeface="Times New Roman" pitchFamily="18" charset="0"/>
              </a:rPr>
              <a:t>(</a:t>
            </a:r>
            <a:r>
              <a:rPr lang="zh-CN" altLang="en-US" dirty="0">
                <a:cs typeface="Times New Roman" pitchFamily="18" charset="0"/>
              </a:rPr>
              <a:t>共</a:t>
            </a:r>
            <a:r>
              <a:rPr lang="en-US" altLang="zh-CN" dirty="0">
                <a:cs typeface="Times New Roman" pitchFamily="18" charset="0"/>
              </a:rPr>
              <a:t>2</a:t>
            </a:r>
            <a:r>
              <a:rPr lang="en-US" altLang="zh-CN" baseline="30000" dirty="0">
                <a:cs typeface="Times New Roman" pitchFamily="18" charset="0"/>
              </a:rPr>
              <a:t>n</a:t>
            </a:r>
            <a:r>
              <a:rPr lang="zh-CN" altLang="en-US" dirty="0">
                <a:cs typeface="Times New Roman" pitchFamily="18" charset="0"/>
              </a:rPr>
              <a:t>个</a:t>
            </a:r>
            <a:r>
              <a:rPr lang="en-US" altLang="zh-CN" dirty="0">
                <a:cs typeface="Times New Roman" pitchFamily="18" charset="0"/>
              </a:rPr>
              <a:t>)</a:t>
            </a:r>
            <a:r>
              <a:rPr lang="zh-CN" altLang="en-US" dirty="0">
                <a:cs typeface="Times New Roman" pitchFamily="18" charset="0"/>
              </a:rPr>
              <a:t>组成；</a:t>
            </a:r>
            <a:endParaRPr lang="en-US" altLang="zh-CN" dirty="0">
              <a:cs typeface="Times New Roman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zh-CN" altLang="en-US" dirty="0">
                <a:cs typeface="Times New Roman" pitchFamily="18" charset="0"/>
              </a:rPr>
              <a:t>随机事件体</a:t>
            </a:r>
            <a:r>
              <a:rPr lang="en-US" altLang="zh-CN" dirty="0">
                <a:cs typeface="Times New Roman" pitchFamily="18" charset="0"/>
              </a:rPr>
              <a:t>F</a:t>
            </a:r>
            <a:r>
              <a:rPr lang="zh-CN" altLang="en-US" dirty="0">
                <a:cs typeface="Times New Roman" pitchFamily="18" charset="0"/>
              </a:rPr>
              <a:t>上的古典概率</a:t>
            </a:r>
            <a:r>
              <a:rPr lang="en-US" altLang="zh-CN" dirty="0">
                <a:cs typeface="Times New Roman" pitchFamily="18" charset="0"/>
              </a:rPr>
              <a:t>P</a:t>
            </a:r>
            <a:r>
              <a:rPr lang="zh-CN" altLang="en-US" dirty="0">
                <a:cs typeface="Times New Roman" pitchFamily="18" charset="0"/>
              </a:rPr>
              <a:t>定义为</a:t>
            </a:r>
            <a:endParaRPr lang="en-US" altLang="zh-CN" dirty="0">
              <a:cs typeface="Times New Roman" pitchFamily="18" charset="0"/>
            </a:endParaRPr>
          </a:p>
          <a:p>
            <a:pPr marL="342969" indent="-342969" algn="ctr">
              <a:spcBef>
                <a:spcPts val="600"/>
              </a:spcBef>
              <a:buNone/>
              <a:defRPr/>
            </a:pPr>
            <a:r>
              <a:rPr lang="en-US" altLang="zh-CN" dirty="0">
                <a:cs typeface="Times New Roman" pitchFamily="18" charset="0"/>
              </a:rPr>
              <a:t>P(A)</a:t>
            </a:r>
            <a:r>
              <a:rPr lang="zh-CN" altLang="en-US" dirty="0">
                <a:cs typeface="Times New Roman" pitchFamily="18" charset="0"/>
              </a:rPr>
              <a:t>＝     ，</a:t>
            </a:r>
            <a:endParaRPr lang="en-US" altLang="zh-CN" dirty="0">
              <a:cs typeface="Times New Roman" pitchFamily="18" charset="0"/>
            </a:endParaRPr>
          </a:p>
          <a:p>
            <a:pPr marL="432086" indent="-360072" algn="just">
              <a:spcBef>
                <a:spcPts val="600"/>
              </a:spcBef>
              <a:buNone/>
              <a:defRPr/>
            </a:pPr>
            <a:r>
              <a:rPr lang="en-US" altLang="zh-CN" dirty="0">
                <a:cs typeface="Times New Roman" pitchFamily="18" charset="0"/>
              </a:rPr>
              <a:t>  n</a:t>
            </a:r>
            <a:r>
              <a:rPr lang="zh-CN" altLang="en-US" dirty="0">
                <a:cs typeface="Times New Roman" pitchFamily="18" charset="0"/>
              </a:rPr>
              <a:t>为样本点总数，</a:t>
            </a:r>
            <a:r>
              <a:rPr lang="en-US" altLang="zh-CN" dirty="0">
                <a:cs typeface="Times New Roman" pitchFamily="18" charset="0"/>
              </a:rPr>
              <a:t>k</a:t>
            </a:r>
            <a:r>
              <a:rPr lang="zh-CN" altLang="en-US" dirty="0">
                <a:cs typeface="Times New Roman" pitchFamily="18" charset="0"/>
              </a:rPr>
              <a:t>为</a:t>
            </a:r>
            <a:r>
              <a:rPr lang="en-US" altLang="zh-CN" dirty="0">
                <a:cs typeface="Times New Roman" pitchFamily="18" charset="0"/>
              </a:rPr>
              <a:t>A</a:t>
            </a:r>
            <a:r>
              <a:rPr lang="zh-CN" altLang="en-US" dirty="0">
                <a:cs typeface="Times New Roman" pitchFamily="18" charset="0"/>
              </a:rPr>
              <a:t>包含的样本点数。</a:t>
            </a:r>
            <a:endParaRPr lang="en-US" altLang="zh-CN" dirty="0">
              <a:cs typeface="Times New Roman" pitchFamily="18" charset="0"/>
            </a:endParaRPr>
          </a:p>
          <a:p>
            <a:pPr marL="342969" indent="-342969" algn="just">
              <a:spcBef>
                <a:spcPts val="600"/>
              </a:spcBef>
              <a:buNone/>
              <a:defRPr/>
            </a:pPr>
            <a:r>
              <a:rPr lang="en-US" altLang="zh-CN" dirty="0">
                <a:solidFill>
                  <a:srgbClr val="C00000"/>
                </a:solidFill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dirty="0">
                <a:solidFill>
                  <a:srgbClr val="C00000"/>
                </a:solidFill>
                <a:cs typeface="Times New Roman" pitchFamily="18" charset="0"/>
              </a:rPr>
              <a:t>Ω</a:t>
            </a:r>
            <a:r>
              <a:rPr lang="en-US" altLang="zh-CN" dirty="0">
                <a:solidFill>
                  <a:srgbClr val="C00000"/>
                </a:solidFill>
                <a:cs typeface="Times New Roman" pitchFamily="18" charset="0"/>
                <a:sym typeface="Symbol" pitchFamily="18" charset="2"/>
              </a:rPr>
              <a:t>, F, P)</a:t>
            </a:r>
            <a:r>
              <a:rPr lang="zh-CN" altLang="en-US" dirty="0">
                <a:solidFill>
                  <a:srgbClr val="C00000"/>
                </a:solidFill>
                <a:cs typeface="Times New Roman" pitchFamily="18" charset="0"/>
                <a:sym typeface="Symbol" pitchFamily="18" charset="2"/>
              </a:rPr>
              <a:t>是一个古典概率空间</a:t>
            </a:r>
            <a:r>
              <a:rPr lang="zh-CN" altLang="en-US" dirty="0">
                <a:solidFill>
                  <a:srgbClr val="C00000"/>
                </a:solidFill>
                <a:cs typeface="Times New Roman" pitchFamily="18" charset="0"/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2E09045E-6631-D7C3-9527-5918A542934B}"/>
                  </a:ext>
                </a:extLst>
              </p:cNvPr>
              <p:cNvSpPr txBox="1"/>
              <p:nvPr/>
            </p:nvSpPr>
            <p:spPr bwMode="auto">
              <a:xfrm>
                <a:off x="6403975" y="3658394"/>
                <a:ext cx="379500" cy="9336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2E09045E-6631-D7C3-9527-5918A5429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03975" y="3658394"/>
                <a:ext cx="379500" cy="9336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5" name="Rectangle 5">
            <a:extLst>
              <a:ext uri="{FF2B5EF4-FFF2-40B4-BE49-F238E27FC236}">
                <a16:creationId xmlns:a16="http://schemas.microsoft.com/office/drawing/2014/main" id="{A23DB3C0-4B3A-5AC5-E21D-62ABAD731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2531333"/>
            <a:ext cx="6542014" cy="584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8" tIns="36008" rIns="36008" bIns="36008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60000"/>
              </a:lnSpc>
              <a:buFontTx/>
              <a:buNone/>
            </a:pPr>
            <a:r>
              <a:rPr lang="zh-CN" altLang="en-US" dirty="0">
                <a:latin typeface="+mn-ea"/>
                <a:ea typeface="+mn-ea"/>
                <a:cs typeface="Times New Roman" panose="02020603050405020304" pitchFamily="18" charset="0"/>
              </a:rPr>
              <a:t>对任意</a:t>
            </a:r>
            <a:r>
              <a:rPr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A∈F</a:t>
            </a:r>
            <a:r>
              <a:rPr lang="zh-CN" altLang="en-US" dirty="0">
                <a:latin typeface="+mn-ea"/>
                <a:ea typeface="+mn-ea"/>
                <a:cs typeface="Times New Roman" panose="02020603050405020304" pitchFamily="18" charset="0"/>
              </a:rPr>
              <a:t>，定义概率</a:t>
            </a:r>
            <a:r>
              <a:rPr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+mn-ea"/>
                <a:ea typeface="+mn-ea"/>
                <a:cs typeface="Times New Roman" panose="02020603050405020304" pitchFamily="18" charset="0"/>
              </a:rPr>
              <a:t>如下：</a:t>
            </a: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EAF0BF74-FBFC-0A89-0A2A-22DA5D6DAC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</a:p>
        </p:txBody>
      </p:sp>
      <p:sp>
        <p:nvSpPr>
          <p:cNvPr id="7175" name="Rectangle 3">
            <a:extLst>
              <a:ext uri="{FF2B5EF4-FFF2-40B4-BE49-F238E27FC236}">
                <a16:creationId xmlns:a16="http://schemas.microsoft.com/office/drawing/2014/main" id="{B20FB9AB-EDFC-D252-0EEE-B9ECD078F4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4175" y="1184550"/>
            <a:ext cx="9830753" cy="129252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给定一个随机试验</a:t>
            </a:r>
            <a:r>
              <a:rPr lang="en-US" altLang="zh-CN" dirty="0">
                <a:cs typeface="Times New Roman" panose="02020603050405020304" pitchFamily="18" charset="0"/>
              </a:rPr>
              <a:t>E</a:t>
            </a:r>
            <a:r>
              <a:rPr lang="zh-CN" altLang="en-US" dirty="0">
                <a:cs typeface="Times New Roman" panose="02020603050405020304" pitchFamily="18" charset="0"/>
              </a:rPr>
              <a:t>，样本空间</a:t>
            </a:r>
            <a:r>
              <a:rPr lang="en-US" altLang="zh-CN" dirty="0">
                <a:cs typeface="Times New Roman" panose="02020603050405020304" pitchFamily="18" charset="0"/>
              </a:rPr>
              <a:t>Ω</a:t>
            </a:r>
            <a:r>
              <a:rPr lang="zh-CN" altLang="en-US" dirty="0"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cs typeface="Times New Roman" panose="02020603050405020304" pitchFamily="18" charset="0"/>
              </a:rPr>
              <a:t>{0, 1, 2, …}</a:t>
            </a:r>
            <a:r>
              <a:rPr lang="zh-CN" altLang="en-US" dirty="0">
                <a:cs typeface="Times New Roman" panose="02020603050405020304" pitchFamily="18" charset="0"/>
              </a:rPr>
              <a:t>。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随机事件体</a:t>
            </a:r>
            <a:r>
              <a:rPr lang="en-US" altLang="zh-CN" dirty="0">
                <a:cs typeface="Times New Roman" panose="02020603050405020304" pitchFamily="18" charset="0"/>
              </a:rPr>
              <a:t>F</a:t>
            </a:r>
            <a:r>
              <a:rPr lang="zh-CN" altLang="en-US" dirty="0">
                <a:cs typeface="Times New Roman" panose="02020603050405020304" pitchFamily="18" charset="0"/>
              </a:rPr>
              <a:t>由</a:t>
            </a:r>
            <a:r>
              <a:rPr lang="en-US" altLang="zh-CN" dirty="0">
                <a:cs typeface="Times New Roman" panose="02020603050405020304" pitchFamily="18" charset="0"/>
              </a:rPr>
              <a:t>Ω</a:t>
            </a:r>
            <a:r>
              <a:rPr lang="zh-CN" altLang="en-US" dirty="0">
                <a:cs typeface="Times New Roman" panose="02020603050405020304" pitchFamily="18" charset="0"/>
              </a:rPr>
              <a:t>的全体子集组成。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44" name="Object 4">
                <a:extLst>
                  <a:ext uri="{FF2B5EF4-FFF2-40B4-BE49-F238E27FC236}">
                    <a16:creationId xmlns:a16="http://schemas.microsoft.com/office/drawing/2014/main" id="{141D7B6E-FA7A-700F-B853-BF0D89E717AF}"/>
                  </a:ext>
                </a:extLst>
              </p:cNvPr>
              <p:cNvSpPr txBox="1"/>
              <p:nvPr/>
            </p:nvSpPr>
            <p:spPr bwMode="auto">
              <a:xfrm>
                <a:off x="1908175" y="3169926"/>
                <a:ext cx="4648200" cy="19619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</m:mr>
                          </m:m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&gt;0)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6244" name="Object 4">
                <a:extLst>
                  <a:ext uri="{FF2B5EF4-FFF2-40B4-BE49-F238E27FC236}">
                    <a16:creationId xmlns:a16="http://schemas.microsoft.com/office/drawing/2014/main" id="{141D7B6E-FA7A-700F-B853-BF0D89E71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8175" y="3169926"/>
                <a:ext cx="4648200" cy="19619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246" name="Rectangle 6">
            <a:extLst>
              <a:ext uri="{FF2B5EF4-FFF2-40B4-BE49-F238E27FC236}">
                <a16:creationId xmlns:a16="http://schemas.microsoft.com/office/drawing/2014/main" id="{A3710891-74A6-F561-D011-D0B5717C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" y="5608212"/>
            <a:ext cx="6615056" cy="478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8" tIns="36008" rIns="36008" bIns="36008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Ω</a:t>
            </a:r>
            <a:r>
              <a:rPr lang="en-US" altLang="zh-CN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, F, P)</a:t>
            </a: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是一个概率空间</a:t>
            </a: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6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5" grpId="0" build="p" autoUpdateAnimBg="0"/>
      <p:bldP spid="7175" grpId="0" build="p"/>
      <p:bldP spid="266244" grpId="0"/>
      <p:bldP spid="266246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A1A6F648-E4A6-B5EC-4DDF-4A01E9A34C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概率的性质</a:t>
            </a:r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13A84F73-93A5-BBD4-5FAA-D0AC5290F3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4175" y="1143794"/>
            <a:ext cx="10439400" cy="1410026"/>
          </a:xfrm>
        </p:spPr>
        <p:txBody>
          <a:bodyPr>
            <a:normAutofit/>
          </a:bodyPr>
          <a:lstStyle/>
          <a:p>
            <a:pPr marL="533507" indent="-533507">
              <a:buFont typeface="Wingdings" panose="05000000000000000000" pitchFamily="2" charset="2"/>
              <a:buAutoNum type="arabicPeriod"/>
            </a:pPr>
            <a:r>
              <a:rPr lang="en-US" altLang="zh-CN" dirty="0"/>
              <a:t>P(Φ)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；	 </a:t>
            </a:r>
            <a:r>
              <a:rPr lang="en-US" altLang="zh-CN" dirty="0"/>
              <a:t>P(Ω)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</a:p>
          <a:p>
            <a:pPr marL="533507" indent="-533507">
              <a:buFont typeface="Wingdings" panose="05000000000000000000" pitchFamily="2" charset="2"/>
              <a:buAutoNum type="arabicPeriod"/>
            </a:pPr>
            <a:r>
              <a:rPr lang="en-US" altLang="zh-CN" dirty="0"/>
              <a:t>(</a:t>
            </a:r>
            <a:r>
              <a:rPr lang="zh-CN" altLang="en-US" dirty="0">
                <a:solidFill>
                  <a:srgbClr val="0000FF"/>
                </a:solidFill>
              </a:rPr>
              <a:t>有限可加性</a:t>
            </a:r>
            <a:r>
              <a:rPr lang="en-US" altLang="zh-CN" dirty="0"/>
              <a:t>)  </a:t>
            </a:r>
            <a:r>
              <a:rPr lang="zh-CN" altLang="en-US" dirty="0"/>
              <a:t>若</a:t>
            </a:r>
            <a:r>
              <a:rPr lang="en-US" altLang="zh-CN" dirty="0" err="1">
                <a:sym typeface="Symbol" panose="05050102010706020507" pitchFamily="18" charset="2"/>
              </a:rPr>
              <a:t>A</a:t>
            </a:r>
            <a:r>
              <a:rPr lang="en-US" altLang="zh-CN" baseline="-25000" dirty="0" err="1">
                <a:sym typeface="Symbol" panose="05050102010706020507" pitchFamily="18" charset="2"/>
              </a:rPr>
              <a:t>i</a:t>
            </a:r>
            <a:r>
              <a:rPr lang="en-US" altLang="zh-CN" dirty="0" err="1">
                <a:sym typeface="Symbol" panose="05050102010706020507" pitchFamily="18" charset="2"/>
              </a:rPr>
              <a:t>F</a:t>
            </a:r>
            <a:r>
              <a:rPr lang="en-US" altLang="zh-CN" dirty="0">
                <a:sym typeface="Symbol" panose="05050102010706020507" pitchFamily="18" charset="2"/>
              </a:rPr>
              <a:t> (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=1, 2, …, n)</a:t>
            </a:r>
            <a:r>
              <a:rPr lang="zh-CN" altLang="en-US" dirty="0">
                <a:sym typeface="Symbol" panose="05050102010706020507" pitchFamily="18" charset="2"/>
              </a:rPr>
              <a:t>，且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 err="1">
                <a:sym typeface="Symbol" panose="05050102010706020507" pitchFamily="18" charset="2"/>
              </a:rPr>
              <a:t>A</a:t>
            </a:r>
            <a:r>
              <a:rPr lang="en-US" altLang="zh-CN" baseline="-25000" dirty="0" err="1">
                <a:sym typeface="Symbol" panose="05050102010706020507" pitchFamily="18" charset="2"/>
              </a:rPr>
              <a:t>i</a:t>
            </a:r>
            <a:r>
              <a:rPr lang="en-US" altLang="zh-CN" dirty="0" err="1">
                <a:sym typeface="Symbol" panose="05050102010706020507" pitchFamily="18" charset="2"/>
              </a:rPr>
              <a:t>A</a:t>
            </a:r>
            <a:r>
              <a:rPr lang="en-US" altLang="zh-CN" baseline="-25000" dirty="0" err="1">
                <a:sym typeface="Symbol" panose="05050102010706020507" pitchFamily="18" charset="2"/>
              </a:rPr>
              <a:t>j</a:t>
            </a:r>
            <a:r>
              <a:rPr lang="zh-CN" altLang="en-US" dirty="0">
                <a:sym typeface="Symbol" panose="05050102010706020507" pitchFamily="18" charset="2"/>
              </a:rPr>
              <a:t>＝</a:t>
            </a:r>
            <a:r>
              <a:rPr lang="en-US" altLang="zh-CN" dirty="0"/>
              <a:t>Φ </a:t>
            </a:r>
            <a:r>
              <a:rPr lang="en-US" altLang="zh-CN" dirty="0">
                <a:sym typeface="Symbol" panose="05050102010706020507" pitchFamily="18" charset="2"/>
              </a:rPr>
              <a:t>( 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/>
              <a:t>≠ </a:t>
            </a:r>
            <a:r>
              <a:rPr lang="en-US" altLang="zh-CN" dirty="0">
                <a:sym typeface="Symbol" panose="05050102010706020507" pitchFamily="18" charset="2"/>
              </a:rPr>
              <a:t>j )</a:t>
            </a:r>
            <a:r>
              <a:rPr lang="zh-CN" altLang="en-US" dirty="0">
                <a:sym typeface="Symbol" panose="05050102010706020507" pitchFamily="18" charset="2"/>
              </a:rPr>
              <a:t>，则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7268" name="Object 4">
                <a:extLst>
                  <a:ext uri="{FF2B5EF4-FFF2-40B4-BE49-F238E27FC236}">
                    <a16:creationId xmlns:a16="http://schemas.microsoft.com/office/drawing/2014/main" id="{3772DF44-DA4C-3CFF-A9D9-C8890E1D46EE}"/>
                  </a:ext>
                </a:extLst>
              </p:cNvPr>
              <p:cNvSpPr txBox="1"/>
              <p:nvPr/>
            </p:nvSpPr>
            <p:spPr bwMode="auto">
              <a:xfrm>
                <a:off x="2496039" y="2439195"/>
                <a:ext cx="3907936" cy="10768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∪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267268" name="Object 4">
                <a:extLst>
                  <a:ext uri="{FF2B5EF4-FFF2-40B4-BE49-F238E27FC236}">
                    <a16:creationId xmlns:a16="http://schemas.microsoft.com/office/drawing/2014/main" id="{3772DF44-DA4C-3CFF-A9D9-C8890E1D4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6039" y="2439195"/>
                <a:ext cx="3907936" cy="10768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7269" name="Rectangle 5">
            <a:extLst>
              <a:ext uri="{FF2B5EF4-FFF2-40B4-BE49-F238E27FC236}">
                <a16:creationId xmlns:a16="http://schemas.microsoft.com/office/drawing/2014/main" id="{FDC7A5DD-C5E4-41E7-4579-128B16BA1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3354106"/>
            <a:ext cx="9318136" cy="1668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8" tIns="36008" rIns="36008" bIns="36008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AutoNum type="arabicPeriod" startAt="3"/>
            </a:pPr>
            <a:r>
              <a:rPr lang="en-US" altLang="zh-CN" dirty="0">
                <a:latin typeface="+mn-ea"/>
                <a:ea typeface="+mn-ea"/>
              </a:rPr>
              <a:t>(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加法公式</a:t>
            </a:r>
            <a:r>
              <a:rPr lang="en-US" altLang="zh-CN" dirty="0">
                <a:latin typeface="+mn-ea"/>
                <a:ea typeface="+mn-ea"/>
              </a:rPr>
              <a:t>)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  <a:ea typeface="+mn-ea"/>
              </a:rPr>
              <a:t>	P(A∪B)</a:t>
            </a:r>
            <a:r>
              <a:rPr lang="zh-CN" altLang="en-US" dirty="0">
                <a:latin typeface="+mn-ea"/>
                <a:ea typeface="+mn-ea"/>
              </a:rPr>
              <a:t>＝</a:t>
            </a:r>
            <a:r>
              <a:rPr lang="en-US" altLang="zh-CN" dirty="0">
                <a:latin typeface="+mn-ea"/>
                <a:ea typeface="+mn-ea"/>
              </a:rPr>
              <a:t>P(A)</a:t>
            </a:r>
            <a:r>
              <a:rPr lang="zh-CN" altLang="en-US" dirty="0">
                <a:latin typeface="+mn-ea"/>
                <a:ea typeface="+mn-ea"/>
              </a:rPr>
              <a:t>＋</a:t>
            </a:r>
            <a:r>
              <a:rPr lang="en-US" altLang="zh-CN" dirty="0">
                <a:latin typeface="+mn-ea"/>
                <a:ea typeface="+mn-ea"/>
              </a:rPr>
              <a:t>P(B)</a:t>
            </a:r>
            <a:r>
              <a:rPr lang="zh-CN" altLang="en-US" dirty="0">
                <a:latin typeface="+mn-ea"/>
                <a:ea typeface="+mn-ea"/>
              </a:rPr>
              <a:t>－</a:t>
            </a:r>
            <a:r>
              <a:rPr lang="en-US" altLang="zh-CN" dirty="0">
                <a:latin typeface="+mn-ea"/>
                <a:ea typeface="+mn-ea"/>
              </a:rPr>
              <a:t>P(AB)</a:t>
            </a:r>
            <a:r>
              <a:rPr lang="zh-CN" altLang="en-US" dirty="0">
                <a:latin typeface="+mn-ea"/>
                <a:ea typeface="+mn-ea"/>
              </a:rPr>
              <a:t>，	</a:t>
            </a:r>
            <a:r>
              <a:rPr lang="en-US" altLang="zh-CN" dirty="0">
                <a:latin typeface="+mn-ea"/>
                <a:ea typeface="+mn-ea"/>
              </a:rPr>
              <a:t>A, B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F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	</a:t>
            </a:r>
            <a:r>
              <a:rPr lang="zh-CN" altLang="en-US" dirty="0">
                <a:latin typeface="+mn-ea"/>
                <a:ea typeface="+mn-ea"/>
                <a:sym typeface="Symbol" panose="05050102010706020507" pitchFamily="18" charset="2"/>
              </a:rPr>
              <a:t>一般地，若</a:t>
            </a:r>
            <a:r>
              <a:rPr lang="en-US" altLang="zh-CN" dirty="0" err="1">
                <a:latin typeface="+mn-ea"/>
                <a:ea typeface="+mn-ea"/>
                <a:sym typeface="Symbol" panose="05050102010706020507" pitchFamily="18" charset="2"/>
              </a:rPr>
              <a:t>A</a:t>
            </a:r>
            <a:r>
              <a:rPr lang="en-US" altLang="zh-CN" baseline="-25000" dirty="0" err="1"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en-US" altLang="zh-CN" dirty="0" err="1">
                <a:latin typeface="+mn-ea"/>
                <a:ea typeface="+mn-ea"/>
                <a:sym typeface="Symbol" panose="05050102010706020507" pitchFamily="18" charset="2"/>
              </a:rPr>
              <a:t>F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(</a:t>
            </a:r>
            <a:r>
              <a:rPr lang="en-US" altLang="zh-CN" dirty="0" err="1"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=1, 2, …, n)</a:t>
            </a:r>
            <a:r>
              <a:rPr lang="zh-CN" altLang="en-US" dirty="0">
                <a:latin typeface="+mn-ea"/>
                <a:ea typeface="+mn-ea"/>
                <a:sym typeface="Symbol" panose="05050102010706020507" pitchFamily="18" charset="2"/>
              </a:rPr>
              <a:t>，则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931F5B52-BC83-5786-E493-087DDA295695}"/>
              </a:ext>
            </a:extLst>
          </p:cNvPr>
          <p:cNvGrpSpPr>
            <a:grpSpLocks/>
          </p:cNvGrpSpPr>
          <p:nvPr/>
        </p:nvGrpSpPr>
        <p:grpSpPr bwMode="auto">
          <a:xfrm>
            <a:off x="612775" y="5221704"/>
            <a:ext cx="13012001" cy="992417"/>
            <a:chOff x="768" y="3023"/>
            <a:chExt cx="5336" cy="6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79" name="Object 7">
                  <a:extLst>
                    <a:ext uri="{FF2B5EF4-FFF2-40B4-BE49-F238E27FC236}">
                      <a16:creationId xmlns:a16="http://schemas.microsoft.com/office/drawing/2014/main" id="{DFCC6236-3AC1-1AB2-28CF-9288F981B70D}"/>
                    </a:ext>
                  </a:extLst>
                </p:cNvPr>
                <p:cNvSpPr txBox="1"/>
                <p:nvPr/>
              </p:nvSpPr>
              <p:spPr bwMode="auto">
                <a:xfrm>
                  <a:off x="768" y="3023"/>
                  <a:ext cx="4656" cy="6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∪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/>
                        </m:nary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32779" name="Object 7">
                  <a:extLst>
                    <a:ext uri="{FF2B5EF4-FFF2-40B4-BE49-F238E27FC236}">
                      <a16:creationId xmlns:a16="http://schemas.microsoft.com/office/drawing/2014/main" id="{DFCC6236-3AC1-1AB2-28CF-9288F981B7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8" y="3023"/>
                  <a:ext cx="4656" cy="62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80" name="Object 8">
                  <a:extLst>
                    <a:ext uri="{FF2B5EF4-FFF2-40B4-BE49-F238E27FC236}">
                      <a16:creationId xmlns:a16="http://schemas.microsoft.com/office/drawing/2014/main" id="{80BA94CC-F700-459E-0F3F-4C67559BA184}"/>
                    </a:ext>
                  </a:extLst>
                </p:cNvPr>
                <p:cNvSpPr txBox="1"/>
                <p:nvPr/>
              </p:nvSpPr>
              <p:spPr bwMode="auto">
                <a:xfrm>
                  <a:off x="3674" y="3151"/>
                  <a:ext cx="2430" cy="3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+⋯+(−1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32780" name="Object 8">
                  <a:extLst>
                    <a:ext uri="{FF2B5EF4-FFF2-40B4-BE49-F238E27FC236}">
                      <a16:creationId xmlns:a16="http://schemas.microsoft.com/office/drawing/2014/main" id="{80BA94CC-F700-459E-0F3F-4C67559BA1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74" y="3151"/>
                  <a:ext cx="2430" cy="313"/>
                </a:xfrm>
                <a:prstGeom prst="rect">
                  <a:avLst/>
                </a:prstGeom>
                <a:blipFill>
                  <a:blip r:embed="rId5"/>
                  <a:stretch>
                    <a:fillRect l="-103" b="-1358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7273" name="Text Box 9">
            <a:extLst>
              <a:ext uri="{FF2B5EF4-FFF2-40B4-BE49-F238E27FC236}">
                <a16:creationId xmlns:a16="http://schemas.microsoft.com/office/drawing/2014/main" id="{109155CA-A084-11E6-4E93-2A9204726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3033" y="6167370"/>
            <a:ext cx="22325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dirty="0">
                <a:solidFill>
                  <a:srgbClr val="CC00CC"/>
                </a:solidFill>
                <a:latin typeface="+mn-ea"/>
                <a:ea typeface="+mn-ea"/>
              </a:rPr>
              <a:t>多除少补原理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7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7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7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7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7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7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uiExpand="1" build="p" autoUpdateAnimBg="0"/>
      <p:bldP spid="267268" grpId="0"/>
      <p:bldP spid="267269" grpId="0" uiExpand="1" build="p" autoUpdateAnimBg="0"/>
      <p:bldP spid="26727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00731D73-4157-8D13-3D11-B925E94A0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概率的性质</a:t>
            </a:r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1F716CF2-98C2-7BF7-763D-1AB019F871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1350" y="1041279"/>
            <a:ext cx="9906001" cy="2564405"/>
          </a:xfrm>
        </p:spPr>
        <p:txBody>
          <a:bodyPr>
            <a:normAutofit/>
          </a:bodyPr>
          <a:lstStyle/>
          <a:p>
            <a:pPr marL="533507" indent="-533507">
              <a:lnSpc>
                <a:spcPct val="160000"/>
              </a:lnSpc>
              <a:buFont typeface="Wingdings" panose="05000000000000000000" pitchFamily="2" charset="2"/>
              <a:buAutoNum type="arabicPeriod" startAt="4"/>
            </a:pPr>
            <a:r>
              <a:rPr lang="en-US" altLang="zh-CN" dirty="0"/>
              <a:t>P(A)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－</a:t>
            </a:r>
            <a:r>
              <a:rPr lang="en-US" altLang="zh-CN" dirty="0"/>
              <a:t>P(    )</a:t>
            </a:r>
            <a:r>
              <a:rPr lang="zh-CN" altLang="en-US" dirty="0"/>
              <a:t>；</a:t>
            </a:r>
          </a:p>
          <a:p>
            <a:pPr marL="533507" indent="-533507">
              <a:lnSpc>
                <a:spcPct val="160000"/>
              </a:lnSpc>
              <a:buFont typeface="Wingdings" panose="05000000000000000000" pitchFamily="2" charset="2"/>
              <a:buAutoNum type="arabicPeriod" startAt="4"/>
            </a:pPr>
            <a:r>
              <a:rPr lang="zh-CN" altLang="en-US" dirty="0"/>
              <a:t>若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</a:t>
            </a:r>
            <a:r>
              <a:rPr lang="en-US" altLang="zh-CN" dirty="0"/>
              <a:t>B,</a:t>
            </a:r>
            <a:r>
              <a:rPr lang="zh-CN" altLang="en-US" dirty="0"/>
              <a:t>则</a:t>
            </a:r>
            <a:r>
              <a:rPr lang="en-US" altLang="zh-CN" dirty="0"/>
              <a:t>P(B</a:t>
            </a:r>
            <a:r>
              <a:rPr lang="zh-CN" altLang="en-US" dirty="0"/>
              <a:t>－</a:t>
            </a:r>
            <a:r>
              <a:rPr lang="en-US" altLang="zh-CN" dirty="0"/>
              <a:t>A)</a:t>
            </a:r>
            <a:r>
              <a:rPr lang="zh-CN" altLang="en-US" dirty="0"/>
              <a:t>＝</a:t>
            </a:r>
            <a:r>
              <a:rPr lang="en-US" altLang="zh-CN" dirty="0"/>
              <a:t>P(B)</a:t>
            </a:r>
            <a:r>
              <a:rPr lang="zh-CN" altLang="en-US" dirty="0"/>
              <a:t>－</a:t>
            </a:r>
            <a:r>
              <a:rPr lang="en-US" altLang="zh-CN" dirty="0"/>
              <a:t>P(A)</a:t>
            </a:r>
            <a:r>
              <a:rPr lang="zh-CN" altLang="en-US" dirty="0"/>
              <a:t>， </a:t>
            </a:r>
            <a:r>
              <a:rPr lang="en-US" altLang="zh-CN" dirty="0"/>
              <a:t>P(A) ≤ P(B)</a:t>
            </a:r>
            <a:r>
              <a:rPr lang="zh-CN" altLang="en-US" dirty="0"/>
              <a:t>；</a:t>
            </a:r>
          </a:p>
          <a:p>
            <a:pPr marL="533507" indent="-533507">
              <a:lnSpc>
                <a:spcPct val="160000"/>
              </a:lnSpc>
              <a:buFont typeface="Wingdings" panose="05000000000000000000" pitchFamily="2" charset="2"/>
              <a:buAutoNum type="arabicPeriod" startAt="4"/>
            </a:pPr>
            <a:r>
              <a:rPr lang="en-US" altLang="zh-CN" dirty="0"/>
              <a:t>(</a:t>
            </a:r>
            <a:r>
              <a:rPr lang="zh-CN" altLang="en-US" dirty="0"/>
              <a:t>连续性</a:t>
            </a:r>
            <a:r>
              <a:rPr lang="en-US" altLang="zh-CN" dirty="0"/>
              <a:t>)</a:t>
            </a:r>
          </a:p>
          <a:p>
            <a:pPr marL="990798" lvl="1" indent="-533507">
              <a:lnSpc>
                <a:spcPct val="160000"/>
              </a:lnSpc>
              <a:buClr>
                <a:srgbClr val="0000FF"/>
              </a:buClr>
              <a:buFont typeface="Wingdings" panose="05000000000000000000" pitchFamily="2" charset="2"/>
              <a:buAutoNum type="arabicParenR"/>
            </a:pPr>
            <a:r>
              <a:rPr lang="zh-CN" altLang="en-US" dirty="0"/>
              <a:t>若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</a:t>
            </a:r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>
                <a:sym typeface="Symbol" panose="05050102010706020507" pitchFamily="18" charset="2"/>
              </a:rPr>
              <a:t></a:t>
            </a:r>
            <a:r>
              <a:rPr lang="en-US" altLang="zh-CN" dirty="0"/>
              <a:t>A</a:t>
            </a:r>
            <a:r>
              <a:rPr lang="en-US" altLang="zh-CN" baseline="-25000" dirty="0"/>
              <a:t>3</a:t>
            </a:r>
            <a:r>
              <a:rPr lang="en-US" altLang="zh-CN" dirty="0">
                <a:sym typeface="Symbol" panose="05050102010706020507" pitchFamily="18" charset="2"/>
              </a:rPr>
              <a:t></a:t>
            </a:r>
            <a:r>
              <a:rPr lang="en-US" altLang="zh-CN" dirty="0"/>
              <a:t>…</a:t>
            </a:r>
            <a:r>
              <a:rPr lang="zh-CN" altLang="en-US" dirty="0"/>
              <a:t>，且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8292" name="Object 4">
                <a:extLst>
                  <a:ext uri="{FF2B5EF4-FFF2-40B4-BE49-F238E27FC236}">
                    <a16:creationId xmlns:a16="http://schemas.microsoft.com/office/drawing/2014/main" id="{5F55FCE5-9253-737A-3F1C-D1B577DBBB43}"/>
                  </a:ext>
                </a:extLst>
              </p:cNvPr>
              <p:cNvSpPr txBox="1"/>
              <p:nvPr/>
            </p:nvSpPr>
            <p:spPr bwMode="auto">
              <a:xfrm>
                <a:off x="3051175" y="1159677"/>
                <a:ext cx="454130" cy="5589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8292" name="Object 4">
                <a:extLst>
                  <a:ext uri="{FF2B5EF4-FFF2-40B4-BE49-F238E27FC236}">
                    <a16:creationId xmlns:a16="http://schemas.microsoft.com/office/drawing/2014/main" id="{5F55FCE5-9253-737A-3F1C-D1B577DBB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1175" y="1159677"/>
                <a:ext cx="454130" cy="558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293" name="Object 5">
                <a:extLst>
                  <a:ext uri="{FF2B5EF4-FFF2-40B4-BE49-F238E27FC236}">
                    <a16:creationId xmlns:a16="http://schemas.microsoft.com/office/drawing/2014/main" id="{2ACDF218-46FE-7EE7-E2AF-1990F4F8CEF6}"/>
                  </a:ext>
                </a:extLst>
              </p:cNvPr>
              <p:cNvSpPr txBox="1"/>
              <p:nvPr/>
            </p:nvSpPr>
            <p:spPr bwMode="auto">
              <a:xfrm>
                <a:off x="4727575" y="2578979"/>
                <a:ext cx="3276600" cy="9940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∩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</m:t>
                      </m:r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68293" name="Object 5">
                <a:extLst>
                  <a:ext uri="{FF2B5EF4-FFF2-40B4-BE49-F238E27FC236}">
                    <a16:creationId xmlns:a16="http://schemas.microsoft.com/office/drawing/2014/main" id="{2ACDF218-46FE-7EE7-E2AF-1990F4F8C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7575" y="2578979"/>
                <a:ext cx="3276600" cy="9940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8294" name="Object 6">
            <a:extLst>
              <a:ext uri="{FF2B5EF4-FFF2-40B4-BE49-F238E27FC236}">
                <a16:creationId xmlns:a16="http://schemas.microsoft.com/office/drawing/2014/main" id="{811F8DFB-BD62-D6AC-77D7-6DF010CD8D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032509"/>
              </p:ext>
            </p:extLst>
          </p:nvPr>
        </p:nvGraphicFramePr>
        <p:xfrm>
          <a:off x="1958632" y="3764599"/>
          <a:ext cx="2540343" cy="667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57300" imgH="330200" progId="Equation.DSMT4">
                  <p:embed/>
                </p:oleObj>
              </mc:Choice>
              <mc:Fallback>
                <p:oleObj name="Equation" r:id="rId5" imgW="1257300" imgH="330200" progId="Equation.DSMT4">
                  <p:embed/>
                  <p:pic>
                    <p:nvPicPr>
                      <p:cNvPr id="268294" name="Object 6">
                        <a:extLst>
                          <a:ext uri="{FF2B5EF4-FFF2-40B4-BE49-F238E27FC236}">
                            <a16:creationId xmlns:a16="http://schemas.microsoft.com/office/drawing/2014/main" id="{811F8DFB-BD62-D6AC-77D7-6DF010CD8D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632" y="3764599"/>
                        <a:ext cx="2540343" cy="6677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5" name="Rectangle 7">
            <a:extLst>
              <a:ext uri="{FF2B5EF4-FFF2-40B4-BE49-F238E27FC236}">
                <a16:creationId xmlns:a16="http://schemas.microsoft.com/office/drawing/2014/main" id="{298076CA-4E65-BF77-494E-CA386123B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" y="4591237"/>
            <a:ext cx="7850417" cy="56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8" tIns="36008" rIns="36008" bIns="36008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0600" indent="-533400">
              <a:lnSpc>
                <a:spcPct val="120000"/>
              </a:lnSpc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AutoNum type="arabicParenR" startAt="2"/>
            </a:pPr>
            <a:r>
              <a:rPr lang="zh-CN" altLang="en-US" dirty="0">
                <a:latin typeface="+mn-ea"/>
                <a:ea typeface="+mn-ea"/>
              </a:rPr>
              <a:t>若</a:t>
            </a:r>
            <a:r>
              <a:rPr lang="en-US" altLang="zh-CN" dirty="0">
                <a:latin typeface="+mn-ea"/>
                <a:ea typeface="+mn-ea"/>
              </a:rPr>
              <a:t>A</a:t>
            </a:r>
            <a:r>
              <a:rPr lang="en-US" altLang="zh-CN" baseline="-25000" dirty="0">
                <a:latin typeface="+mn-ea"/>
                <a:ea typeface="+mn-ea"/>
              </a:rPr>
              <a:t>1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</a:t>
            </a:r>
            <a:r>
              <a:rPr lang="en-US" altLang="zh-CN" dirty="0">
                <a:latin typeface="+mn-ea"/>
                <a:ea typeface="+mn-ea"/>
              </a:rPr>
              <a:t>A</a:t>
            </a:r>
            <a:r>
              <a:rPr lang="en-US" altLang="zh-CN" baseline="-25000" dirty="0">
                <a:latin typeface="+mn-ea"/>
                <a:ea typeface="+mn-ea"/>
              </a:rPr>
              <a:t>2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</a:t>
            </a:r>
            <a:r>
              <a:rPr lang="en-US" altLang="zh-CN" dirty="0">
                <a:latin typeface="+mn-ea"/>
                <a:ea typeface="+mn-ea"/>
              </a:rPr>
              <a:t>A</a:t>
            </a:r>
            <a:r>
              <a:rPr lang="en-US" altLang="zh-CN" baseline="-25000" dirty="0">
                <a:latin typeface="+mn-ea"/>
                <a:ea typeface="+mn-ea"/>
              </a:rPr>
              <a:t>3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</a:t>
            </a:r>
            <a:r>
              <a:rPr lang="en-US" altLang="zh-CN" dirty="0">
                <a:latin typeface="+mn-ea"/>
                <a:ea typeface="+mn-ea"/>
              </a:rPr>
              <a:t>…</a:t>
            </a:r>
            <a:r>
              <a:rPr lang="zh-CN" altLang="en-US" dirty="0">
                <a:latin typeface="+mn-ea"/>
                <a:ea typeface="+mn-ea"/>
              </a:rPr>
              <a:t>，且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8296" name="Object 8">
                <a:extLst>
                  <a:ext uri="{FF2B5EF4-FFF2-40B4-BE49-F238E27FC236}">
                    <a16:creationId xmlns:a16="http://schemas.microsoft.com/office/drawing/2014/main" id="{719BC3E5-DEC5-F3F6-80EA-3BA65FE27BA4}"/>
                  </a:ext>
                </a:extLst>
              </p:cNvPr>
              <p:cNvSpPr txBox="1"/>
              <p:nvPr/>
            </p:nvSpPr>
            <p:spPr bwMode="auto">
              <a:xfrm>
                <a:off x="4727575" y="4591237"/>
                <a:ext cx="3962400" cy="9940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∪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8296" name="Object 8">
                <a:extLst>
                  <a:ext uri="{FF2B5EF4-FFF2-40B4-BE49-F238E27FC236}">
                    <a16:creationId xmlns:a16="http://schemas.microsoft.com/office/drawing/2014/main" id="{719BC3E5-DEC5-F3F6-80EA-3BA65FE27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7575" y="4591237"/>
                <a:ext cx="3962400" cy="9940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8297" name="Object 9">
            <a:extLst>
              <a:ext uri="{FF2B5EF4-FFF2-40B4-BE49-F238E27FC236}">
                <a16:creationId xmlns:a16="http://schemas.microsoft.com/office/drawing/2014/main" id="{C7C260AD-9A91-F4DA-66D2-70C51E1B3A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230058"/>
              </p:ext>
            </p:extLst>
          </p:nvPr>
        </p:nvGraphicFramePr>
        <p:xfrm>
          <a:off x="1987207" y="5519280"/>
          <a:ext cx="2476582" cy="625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308100" imgH="330200" progId="Equation.3">
                  <p:embed/>
                </p:oleObj>
              </mc:Choice>
              <mc:Fallback>
                <p:oleObj name="公式" r:id="rId8" imgW="1308100" imgH="330200" progId="Equation.3">
                  <p:embed/>
                  <p:pic>
                    <p:nvPicPr>
                      <p:cNvPr id="268297" name="Object 9">
                        <a:extLst>
                          <a:ext uri="{FF2B5EF4-FFF2-40B4-BE49-F238E27FC236}">
                            <a16:creationId xmlns:a16="http://schemas.microsoft.com/office/drawing/2014/main" id="{C7C260AD-9A91-F4DA-66D2-70C51E1B3A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207" y="5519280"/>
                        <a:ext cx="2476582" cy="6251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6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8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8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68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build="p" autoUpdateAnimBg="0"/>
      <p:bldP spid="268292" grpId="0"/>
      <p:bldP spid="268293" grpId="0"/>
      <p:bldP spid="268295" grpId="0" build="p" autoUpdateAnimBg="0"/>
      <p:bldP spid="26829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:a16="http://schemas.microsoft.com/office/drawing/2014/main" id="{0BEA2456-D3E7-03E9-C02D-7F42F6E4D2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黑体" panose="02010609060101010101" pitchFamily="49" charset="-122"/>
              </a:rPr>
              <a:t>四、条件概率</a:t>
            </a:r>
          </a:p>
        </p:txBody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0DB9A3FB-3B85-E49F-10DB-046977C972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2734" y="949781"/>
            <a:ext cx="11506199" cy="1921320"/>
          </a:xfrm>
        </p:spPr>
        <p:txBody>
          <a:bodyPr>
            <a:normAutofit/>
          </a:bodyPr>
          <a:lstStyle/>
          <a:p>
            <a:pPr marL="0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      设概率空间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/>
              <a:t>Ω</a:t>
            </a:r>
            <a:r>
              <a:rPr lang="en-US" altLang="zh-CN" dirty="0">
                <a:sym typeface="Symbol" panose="05050102010706020507" pitchFamily="18" charset="2"/>
              </a:rPr>
              <a:t>, F, P)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F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F</a:t>
            </a:r>
            <a:r>
              <a:rPr lang="zh-CN" altLang="en-US" dirty="0">
                <a:sym typeface="Symbol" panose="05050102010706020507" pitchFamily="18" charset="2"/>
              </a:rPr>
              <a:t>，且</a:t>
            </a:r>
            <a:r>
              <a:rPr lang="en-US" altLang="zh-CN" dirty="0">
                <a:sym typeface="Symbol" panose="05050102010706020507" pitchFamily="18" charset="2"/>
              </a:rPr>
              <a:t>P(A)&gt;0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在事件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A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已经发生的条件下，事件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B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发生的</a:t>
            </a:r>
            <a:r>
              <a:rPr lang="zh-CN" altLang="en-US" dirty="0">
                <a:solidFill>
                  <a:srgbClr val="CC00CC"/>
                </a:solidFill>
                <a:sym typeface="Symbol" panose="05050102010706020507" pitchFamily="18" charset="2"/>
              </a:rPr>
              <a:t>条件概率</a:t>
            </a:r>
            <a:r>
              <a:rPr lang="zh-CN" altLang="en-US" dirty="0">
                <a:sym typeface="Symbol" panose="05050102010706020507" pitchFamily="18" charset="2"/>
              </a:rPr>
              <a:t>定义为：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5092" name="Object 2">
                <a:extLst>
                  <a:ext uri="{FF2B5EF4-FFF2-40B4-BE49-F238E27FC236}">
                    <a16:creationId xmlns:a16="http://schemas.microsoft.com/office/drawing/2014/main" id="{2DA05065-D67C-8EC7-2D9B-BAB61FB542B5}"/>
                  </a:ext>
                </a:extLst>
              </p:cNvPr>
              <p:cNvSpPr txBox="1"/>
              <p:nvPr/>
            </p:nvSpPr>
            <p:spPr bwMode="auto">
              <a:xfrm>
                <a:off x="4402944" y="2122039"/>
                <a:ext cx="2515182" cy="94001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5092" name="Object 2">
                <a:extLst>
                  <a:ext uri="{FF2B5EF4-FFF2-40B4-BE49-F238E27FC236}">
                    <a16:creationId xmlns:a16="http://schemas.microsoft.com/office/drawing/2014/main" id="{2DA05065-D67C-8EC7-2D9B-BAB61FB54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02944" y="2122039"/>
                <a:ext cx="2515182" cy="9400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5093" name="Rectangle 5">
            <a:extLst>
              <a:ext uri="{FF2B5EF4-FFF2-40B4-BE49-F238E27FC236}">
                <a16:creationId xmlns:a16="http://schemas.microsoft.com/office/drawing/2014/main" id="{6300C5F8-9744-B84E-F6C9-E9A65D4BA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734" y="3036323"/>
            <a:ext cx="11277582" cy="166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8" tIns="36008" rIns="36008" bIns="36008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  <a:ea typeface="+mn-ea"/>
                <a:sym typeface="Symbol" panose="05050102010706020507" pitchFamily="18" charset="2"/>
              </a:rPr>
              <a:t>       给定概率空间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(</a:t>
            </a:r>
            <a:r>
              <a:rPr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Ω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, F, P)</a:t>
            </a:r>
            <a:r>
              <a:rPr lang="zh-CN" altLang="en-US" dirty="0"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en-US" altLang="zh-CN" dirty="0">
                <a:latin typeface="+mn-ea"/>
                <a:ea typeface="+mn-ea"/>
              </a:rPr>
              <a:t>A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F</a:t>
            </a:r>
            <a:r>
              <a:rPr lang="zh-CN" altLang="en-US" dirty="0">
                <a:latin typeface="+mn-ea"/>
                <a:ea typeface="+mn-ea"/>
                <a:sym typeface="Symbol" panose="05050102010706020507" pitchFamily="18" charset="2"/>
              </a:rPr>
              <a:t>，且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P(A) &gt; 0</a:t>
            </a:r>
            <a:r>
              <a:rPr lang="zh-CN" altLang="en-US" dirty="0">
                <a:latin typeface="+mn-ea"/>
                <a:ea typeface="+mn-ea"/>
                <a:sym typeface="Symbol" panose="05050102010706020507" pitchFamily="18" charset="2"/>
              </a:rPr>
              <a:t>，对任意</a:t>
            </a:r>
            <a:r>
              <a:rPr lang="en-US" altLang="zh-CN" dirty="0">
                <a:latin typeface="+mn-ea"/>
                <a:ea typeface="+mn-ea"/>
              </a:rPr>
              <a:t>B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F</a:t>
            </a:r>
            <a:r>
              <a:rPr lang="zh-CN" altLang="en-US" dirty="0">
                <a:latin typeface="+mn-ea"/>
                <a:ea typeface="+mn-ea"/>
                <a:sym typeface="Symbol" panose="05050102010706020507" pitchFamily="18" charset="2"/>
              </a:rPr>
              <a:t>有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P(B|A)</a:t>
            </a:r>
            <a:r>
              <a:rPr lang="zh-CN" altLang="en-US" dirty="0">
                <a:latin typeface="+mn-ea"/>
                <a:ea typeface="+mn-ea"/>
                <a:sym typeface="Symbol" panose="05050102010706020507" pitchFamily="18" charset="2"/>
              </a:rPr>
              <a:t>对应，则条件概率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P(B|A)</a:t>
            </a:r>
            <a:r>
              <a:rPr lang="zh-CN" altLang="en-US" dirty="0">
                <a:latin typeface="+mn-ea"/>
                <a:ea typeface="+mn-ea"/>
                <a:sym typeface="Symbol" panose="05050102010706020507" pitchFamily="18" charset="2"/>
              </a:rPr>
              <a:t>是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(</a:t>
            </a:r>
            <a:r>
              <a:rPr lang="en-US" altLang="zh-CN" dirty="0">
                <a:latin typeface="+mn-ea"/>
                <a:ea typeface="+mn-ea"/>
              </a:rPr>
              <a:t>Ω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, F)</a:t>
            </a:r>
            <a:r>
              <a:rPr lang="zh-CN" altLang="en-US" dirty="0">
                <a:latin typeface="+mn-ea"/>
                <a:ea typeface="+mn-ea"/>
                <a:sym typeface="Symbol" panose="05050102010706020507" pitchFamily="18" charset="2"/>
              </a:rPr>
              <a:t>上的概率，记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P(B|A)</a:t>
            </a:r>
            <a:r>
              <a:rPr lang="zh-CN" altLang="en-US" dirty="0"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P</a:t>
            </a:r>
            <a:r>
              <a:rPr lang="en-US" altLang="zh-CN" baseline="-25000" dirty="0">
                <a:latin typeface="+mn-ea"/>
                <a:ea typeface="+mn-ea"/>
                <a:sym typeface="Symbol" panose="05050102010706020507" pitchFamily="18" charset="2"/>
              </a:rPr>
              <a:t>A</a:t>
            </a:r>
            <a:r>
              <a:rPr lang="zh-CN" altLang="en-US" dirty="0">
                <a:latin typeface="+mn-ea"/>
                <a:ea typeface="+mn-ea"/>
                <a:sym typeface="Symbol" panose="05050102010706020507" pitchFamily="18" charset="2"/>
              </a:rPr>
              <a:t>，则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(</a:t>
            </a:r>
            <a:r>
              <a:rPr lang="en-US" altLang="zh-CN" dirty="0">
                <a:latin typeface="+mn-ea"/>
                <a:ea typeface="+mn-ea"/>
              </a:rPr>
              <a:t>Ω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, F, P</a:t>
            </a:r>
            <a:r>
              <a:rPr lang="en-US" altLang="zh-CN" baseline="-25000" dirty="0">
                <a:latin typeface="+mn-ea"/>
                <a:ea typeface="+mn-ea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zh-CN" altLang="en-US" dirty="0">
                <a:latin typeface="+mn-ea"/>
                <a:ea typeface="+mn-ea"/>
                <a:sym typeface="Symbol" panose="05050102010706020507" pitchFamily="18" charset="2"/>
              </a:rPr>
              <a:t>也是一个概率空间，称为</a:t>
            </a:r>
            <a:r>
              <a:rPr lang="zh-CN" altLang="en-US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条件概率空间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4E0F1FC-2FE6-4AB2-A430-5B7FDC889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84" y="4862252"/>
            <a:ext cx="11452715" cy="561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8" tIns="36008" rIns="36008" bIns="36008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  <a:sym typeface="Symbol" panose="05050102010706020507" pitchFamily="18" charset="2"/>
              </a:rPr>
              <a:t>例</a:t>
            </a:r>
            <a:r>
              <a:rPr lang="zh-CN" altLang="en-US" dirty="0">
                <a:latin typeface="+mn-ea"/>
                <a:ea typeface="+mn-ea"/>
                <a:sym typeface="Symbol" panose="05050102010706020507" pitchFamily="18" charset="2"/>
              </a:rPr>
              <a:t> </a:t>
            </a:r>
            <a:r>
              <a:rPr lang="zh-CN" altLang="en-US" spc="-150" dirty="0">
                <a:latin typeface="+mn-ea"/>
                <a:ea typeface="+mn-ea"/>
                <a:sym typeface="Symbol" panose="05050102010706020507" pitchFamily="18" charset="2"/>
              </a:rPr>
              <a:t>某家庭两个孩子。已知两个孩子中至少有一个男孩，问两个都是男孩的条件概率是多少？</a:t>
            </a:r>
            <a:endParaRPr lang="zh-CN" altLang="en-US" spc="-150" dirty="0">
              <a:solidFill>
                <a:srgbClr val="FF0000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AA59E8-4289-4E7A-938F-4F521DE77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3268" y="5423695"/>
            <a:ext cx="4126158" cy="5614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lIns="36008" tIns="36008" rIns="36008" bIns="36008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F33CC"/>
                </a:solidFill>
                <a:latin typeface="+mn-ea"/>
                <a:ea typeface="+mn-ea"/>
                <a:sym typeface="Symbol" panose="05050102010706020507" pitchFamily="18" charset="2"/>
              </a:rPr>
              <a:t>显然 </a:t>
            </a:r>
            <a:r>
              <a:rPr lang="en-US" altLang="zh-CN" dirty="0"/>
              <a:t>Ω={(</a:t>
            </a:r>
            <a:r>
              <a:rPr lang="en-US" altLang="zh-CN" dirty="0" err="1"/>
              <a:t>b,b</a:t>
            </a:r>
            <a:r>
              <a:rPr lang="en-US" altLang="zh-CN" dirty="0"/>
              <a:t>),(</a:t>
            </a:r>
            <a:r>
              <a:rPr lang="en-US" altLang="zh-CN" dirty="0" err="1"/>
              <a:t>b,g</a:t>
            </a:r>
            <a:r>
              <a:rPr lang="en-US" altLang="zh-CN" dirty="0"/>
              <a:t>),(</a:t>
            </a:r>
            <a:r>
              <a:rPr lang="en-US" altLang="zh-CN" dirty="0" err="1"/>
              <a:t>g,b</a:t>
            </a:r>
            <a:r>
              <a:rPr lang="en-US" altLang="zh-CN" dirty="0"/>
              <a:t>),(</a:t>
            </a:r>
            <a:r>
              <a:rPr lang="en-US" altLang="zh-CN" dirty="0" err="1"/>
              <a:t>g,g</a:t>
            </a:r>
            <a:r>
              <a:rPr lang="en-US" altLang="zh-CN" dirty="0"/>
              <a:t>)}</a:t>
            </a:r>
            <a:endParaRPr lang="zh-CN" altLang="en-US" dirty="0">
              <a:solidFill>
                <a:srgbClr val="FF0000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B0595FB7-2463-4348-935D-4FE838FE1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222" y="5491071"/>
            <a:ext cx="5697977" cy="1115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8" tIns="36008" rIns="36008" bIns="36008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  <a:sym typeface="Symbol" panose="05050102010706020507" pitchFamily="18" charset="2"/>
              </a:rPr>
              <a:t>解</a:t>
            </a:r>
            <a:r>
              <a:rPr lang="zh-CN" altLang="en-US" dirty="0">
                <a:latin typeface="+mn-ea"/>
                <a:ea typeface="+mn-ea"/>
                <a:sym typeface="Symbol" panose="05050102010706020507" pitchFamily="18" charset="2"/>
              </a:rPr>
              <a:t> 设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A</a:t>
            </a:r>
            <a:r>
              <a:rPr lang="zh-CN" altLang="en-US" dirty="0">
                <a:latin typeface="+mn-ea"/>
                <a:ea typeface="+mn-ea"/>
                <a:sym typeface="Symbol" panose="05050102010706020507" pitchFamily="18" charset="2"/>
              </a:rPr>
              <a:t>是两个孩子中至少有一个男孩这一事件，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B</a:t>
            </a:r>
            <a:r>
              <a:rPr lang="zh-CN" altLang="en-US" dirty="0">
                <a:latin typeface="+mn-ea"/>
                <a:ea typeface="+mn-ea"/>
                <a:sym typeface="Symbol" panose="05050102010706020507" pitchFamily="18" charset="2"/>
              </a:rPr>
              <a:t>是两个孩子是男孩这一事件，则</a:t>
            </a:r>
            <a:endParaRPr lang="zh-CN" altLang="en-US" dirty="0">
              <a:solidFill>
                <a:srgbClr val="FF0000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5EBA8C82-9FD6-4296-A175-E25EA7D43415}"/>
                  </a:ext>
                </a:extLst>
              </p:cNvPr>
              <p:cNvSpPr txBox="1"/>
              <p:nvPr/>
            </p:nvSpPr>
            <p:spPr bwMode="auto">
              <a:xfrm>
                <a:off x="5943600" y="5902871"/>
                <a:ext cx="5144075" cy="94001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=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den>
                    </m:f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5EBA8C82-9FD6-4296-A175-E25EA7D43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3600" y="5902871"/>
                <a:ext cx="5144075" cy="9400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4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5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5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p"/>
      <p:bldP spid="345092" grpId="0"/>
      <p:bldP spid="345093" grpId="0" autoUpdateAnimBg="0"/>
      <p:bldP spid="7" grpId="0" autoUpdateAnimBg="0"/>
      <p:bldP spid="8" grpId="0" animBg="1" autoUpdateAnimBg="0"/>
      <p:bldP spid="9" grpId="0" autoUpdateAnimBg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:a16="http://schemas.microsoft.com/office/drawing/2014/main" id="{4E207735-4A01-C94D-2CFE-38E4B67E32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黑体" panose="02010609060101010101" pitchFamily="49" charset="-122"/>
              </a:rPr>
              <a:t>五、乘法公式</a:t>
            </a:r>
          </a:p>
        </p:txBody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852AF59B-09C5-423C-9309-3C62C6A83A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7975" y="1125800"/>
            <a:ext cx="11201400" cy="154199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  <a:defRPr/>
            </a:pPr>
            <a:r>
              <a:rPr lang="zh-CN" altLang="en-US" dirty="0">
                <a:sym typeface="Symbol" panose="05050102010706020507" pitchFamily="18" charset="2"/>
              </a:rPr>
              <a:t>设概率空间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/>
              <a:t>Ω</a:t>
            </a:r>
            <a:r>
              <a:rPr lang="en-US" altLang="zh-CN" dirty="0">
                <a:sym typeface="Symbol" panose="05050102010706020507" pitchFamily="18" charset="2"/>
              </a:rPr>
              <a:t>, F, P)</a:t>
            </a:r>
            <a:r>
              <a:rPr lang="zh-CN" altLang="en-US" dirty="0">
                <a:sym typeface="Symbol" panose="05050102010706020507" pitchFamily="18" charset="2"/>
              </a:rPr>
              <a:t>，如果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F</a:t>
            </a:r>
            <a:r>
              <a:rPr lang="zh-CN" altLang="en-US" dirty="0">
                <a:sym typeface="Symbol" panose="05050102010706020507" pitchFamily="18" charset="2"/>
              </a:rPr>
              <a:t>，且</a:t>
            </a:r>
            <a:r>
              <a:rPr lang="en-US" altLang="zh-CN" dirty="0">
                <a:sym typeface="Symbol" panose="05050102010706020507" pitchFamily="18" charset="2"/>
              </a:rPr>
              <a:t>P(AB)&gt;0</a:t>
            </a:r>
            <a:r>
              <a:rPr lang="zh-CN" altLang="en-US" dirty="0">
                <a:sym typeface="Symbol" panose="05050102010706020507" pitchFamily="18" charset="2"/>
              </a:rPr>
              <a:t>，则下述乘法公式成立：</a:t>
            </a:r>
          </a:p>
          <a:p>
            <a:pPr algn="ctr">
              <a:lnSpc>
                <a:spcPct val="2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P(AB)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＝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P(A)P(B|A)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＝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P(B)P(A|B)</a:t>
            </a:r>
          </a:p>
        </p:txBody>
      </p:sp>
      <p:sp>
        <p:nvSpPr>
          <p:cNvPr id="346117" name="Rectangle 5">
            <a:extLst>
              <a:ext uri="{FF2B5EF4-FFF2-40B4-BE49-F238E27FC236}">
                <a16:creationId xmlns:a16="http://schemas.microsoft.com/office/drawing/2014/main" id="{B83F44A2-5D19-48BE-89BF-595146C88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75" y="2820194"/>
            <a:ext cx="11312783" cy="1746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8" tIns="36008" rIns="36008" bIns="36008">
            <a:spAutoFit/>
          </a:bodyPr>
          <a:lstStyle>
            <a:lvl1pPr marL="342900" indent="-342900" eaLnBrk="0" hangingPunct="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Clr>
                <a:srgbClr val="00FF00"/>
              </a:buClr>
              <a:defRPr/>
            </a:pP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推广：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设概率空间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Ω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F, P)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，如果</a:t>
            </a:r>
            <a:r>
              <a:rPr lang="en-US" altLang="zh-CN" sz="2400" dirty="0" err="1">
                <a:latin typeface="+mn-ea"/>
                <a:ea typeface="+mn-ea"/>
              </a:rPr>
              <a:t>A</a:t>
            </a:r>
            <a:r>
              <a:rPr lang="en-US" altLang="zh-CN" sz="2400" baseline="-25000" dirty="0" err="1">
                <a:latin typeface="+mn-ea"/>
                <a:ea typeface="+mn-ea"/>
              </a:rPr>
              <a:t>i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F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=1, 2, …, n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且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P(A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A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…A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)&gt;0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，则下述推广的乘法公式成立：</a:t>
            </a:r>
          </a:p>
          <a:p>
            <a:pPr marL="0" indent="720144" eaLnBrk="1" hangingPunct="1">
              <a:lnSpc>
                <a:spcPct val="150000"/>
              </a:lnSpc>
              <a:spcBef>
                <a:spcPts val="600"/>
              </a:spcBef>
              <a:buClr>
                <a:srgbClr val="00FF00"/>
              </a:buCl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P(A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A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…A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P(A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)P(A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|A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)P(A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|A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A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)…P(A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|A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A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…A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n-1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203575" y="4566577"/>
            <a:ext cx="1905000" cy="461665"/>
            <a:chOff x="3203575" y="4566577"/>
            <a:chExt cx="1905000" cy="461665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203575" y="4566577"/>
              <a:ext cx="1905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3441700" y="4566577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9900"/>
                  </a:solidFill>
                  <a:latin typeface="+mn-ea"/>
                  <a:sym typeface="Symbol" panose="05050102010706020507" pitchFamily="18" charset="2"/>
                </a:rPr>
                <a:t>P(A</a:t>
              </a:r>
              <a:r>
                <a:rPr lang="en-US" altLang="zh-CN" b="1" baseline="-25000" dirty="0">
                  <a:solidFill>
                    <a:srgbClr val="009900"/>
                  </a:solidFill>
                  <a:latin typeface="+mn-ea"/>
                  <a:sym typeface="Symbol" panose="05050102010706020507" pitchFamily="18" charset="2"/>
                </a:rPr>
                <a:t>1</a:t>
              </a:r>
              <a:r>
                <a:rPr lang="en-US" altLang="zh-CN" b="1" dirty="0">
                  <a:solidFill>
                    <a:srgbClr val="009900"/>
                  </a:solidFill>
                  <a:latin typeface="+mn-ea"/>
                  <a:sym typeface="Symbol" panose="05050102010706020507" pitchFamily="18" charset="2"/>
                </a:rPr>
                <a:t>A</a:t>
              </a:r>
              <a:r>
                <a:rPr lang="en-US" altLang="zh-CN" b="1" baseline="-25000" dirty="0">
                  <a:solidFill>
                    <a:srgbClr val="009900"/>
                  </a:solidFill>
                  <a:latin typeface="+mn-ea"/>
                  <a:sym typeface="Symbol" panose="05050102010706020507" pitchFamily="18" charset="2"/>
                </a:rPr>
                <a:t>2</a:t>
              </a:r>
              <a:r>
                <a:rPr lang="en-US" altLang="zh-CN" b="1" dirty="0">
                  <a:solidFill>
                    <a:srgbClr val="009900"/>
                  </a:solidFill>
                  <a:latin typeface="+mn-ea"/>
                  <a:sym typeface="Symbol" panose="05050102010706020507" pitchFamily="18" charset="2"/>
                </a:rPr>
                <a:t>)</a:t>
              </a:r>
              <a:endParaRPr lang="zh-CN" altLang="en-US" b="1" dirty="0">
                <a:solidFill>
                  <a:srgbClr val="00990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584575" y="5028241"/>
            <a:ext cx="3124200" cy="461665"/>
            <a:chOff x="3203575" y="4566576"/>
            <a:chExt cx="3124200" cy="461665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203575" y="4566577"/>
              <a:ext cx="3124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117975" y="4566576"/>
              <a:ext cx="174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9900"/>
                  </a:solidFill>
                  <a:latin typeface="+mn-ea"/>
                  <a:sym typeface="Symbol" panose="05050102010706020507" pitchFamily="18" charset="2"/>
                </a:rPr>
                <a:t>P(A</a:t>
              </a:r>
              <a:r>
                <a:rPr lang="en-US" altLang="zh-CN" b="1" baseline="-25000" dirty="0">
                  <a:solidFill>
                    <a:srgbClr val="009900"/>
                  </a:solidFill>
                  <a:latin typeface="+mn-ea"/>
                  <a:sym typeface="Symbol" panose="05050102010706020507" pitchFamily="18" charset="2"/>
                </a:rPr>
                <a:t>1</a:t>
              </a:r>
              <a:r>
                <a:rPr lang="en-US" altLang="zh-CN" b="1" dirty="0">
                  <a:solidFill>
                    <a:srgbClr val="009900"/>
                  </a:solidFill>
                  <a:latin typeface="+mn-ea"/>
                  <a:sym typeface="Symbol" panose="05050102010706020507" pitchFamily="18" charset="2"/>
                </a:rPr>
                <a:t>A</a:t>
              </a:r>
              <a:r>
                <a:rPr lang="en-US" altLang="zh-CN" b="1" baseline="-25000" dirty="0">
                  <a:solidFill>
                    <a:srgbClr val="009900"/>
                  </a:solidFill>
                  <a:latin typeface="+mn-ea"/>
                  <a:sym typeface="Symbol" panose="05050102010706020507" pitchFamily="18" charset="2"/>
                </a:rPr>
                <a:t>2</a:t>
              </a:r>
              <a:r>
                <a:rPr lang="en-US" altLang="zh-CN" b="1" dirty="0">
                  <a:solidFill>
                    <a:srgbClr val="009900"/>
                  </a:solidFill>
                  <a:latin typeface="+mn-ea"/>
                  <a:sym typeface="Symbol" panose="05050102010706020507" pitchFamily="18" charset="2"/>
                </a:rPr>
                <a:t>A</a:t>
              </a:r>
              <a:r>
                <a:rPr lang="en-US" altLang="zh-CN" b="1" baseline="-25000" dirty="0">
                  <a:solidFill>
                    <a:srgbClr val="009900"/>
                  </a:solidFill>
                  <a:latin typeface="+mn-ea"/>
                  <a:sym typeface="Symbol" panose="05050102010706020507" pitchFamily="18" charset="2"/>
                </a:rPr>
                <a:t>3</a:t>
              </a:r>
              <a:r>
                <a:rPr lang="en-US" altLang="zh-CN" b="1" dirty="0">
                  <a:solidFill>
                    <a:srgbClr val="009900"/>
                  </a:solidFill>
                  <a:latin typeface="+mn-ea"/>
                  <a:sym typeface="Symbol" panose="05050102010706020507" pitchFamily="18" charset="2"/>
                </a:rPr>
                <a:t>)</a:t>
              </a:r>
              <a:endParaRPr lang="zh-CN" altLang="en-US" b="1" dirty="0">
                <a:solidFill>
                  <a:srgbClr val="009900"/>
                </a:solidFill>
              </a:endParaRPr>
            </a:p>
          </p:txBody>
        </p:sp>
      </p:grp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6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6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6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6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/>
      <p:bldP spid="34611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>
            <a:extLst>
              <a:ext uri="{FF2B5EF4-FFF2-40B4-BE49-F238E27FC236}">
                <a16:creationId xmlns:a16="http://schemas.microsoft.com/office/drawing/2014/main" id="{1D9D902C-3C00-6C42-6331-53FD043081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六、事件的独立性</a:t>
            </a:r>
          </a:p>
        </p:txBody>
      </p:sp>
      <p:sp>
        <p:nvSpPr>
          <p:cNvPr id="347139" name="Rectangle 3">
            <a:extLst>
              <a:ext uri="{FF2B5EF4-FFF2-40B4-BE49-F238E27FC236}">
                <a16:creationId xmlns:a16="http://schemas.microsoft.com/office/drawing/2014/main" id="{21875484-04C1-49C2-A1D9-4709ACBAFD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1541" y="915194"/>
            <a:ext cx="11658600" cy="3581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dirty="0">
                <a:sym typeface="Symbol" panose="05050102010706020507" pitchFamily="18" charset="2"/>
              </a:rPr>
              <a:t>如果事件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,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F</a:t>
            </a:r>
            <a:r>
              <a:rPr lang="zh-CN" altLang="en-US" dirty="0">
                <a:sym typeface="Symbol" panose="05050102010706020507" pitchFamily="18" charset="2"/>
              </a:rPr>
              <a:t>，满足</a:t>
            </a:r>
          </a:p>
          <a:p>
            <a:pPr marL="0" lvl="1" indent="0" algn="ctr">
              <a:lnSpc>
                <a:spcPct val="150000"/>
              </a:lnSpc>
              <a:buNone/>
              <a:defRPr/>
            </a:pPr>
            <a:r>
              <a:rPr lang="en-US" altLang="zh-CN" dirty="0">
                <a:solidFill>
                  <a:srgbClr val="CC00CC"/>
                </a:solidFill>
                <a:sym typeface="Symbol" panose="05050102010706020507" pitchFamily="18" charset="2"/>
              </a:rPr>
              <a:t>P(AB)</a:t>
            </a:r>
            <a:r>
              <a:rPr lang="zh-CN" altLang="en-US" dirty="0">
                <a:solidFill>
                  <a:srgbClr val="CC00CC"/>
                </a:solidFill>
                <a:sym typeface="Symbol" panose="05050102010706020507" pitchFamily="18" charset="2"/>
              </a:rPr>
              <a:t>＝</a:t>
            </a:r>
            <a:r>
              <a:rPr lang="en-US" altLang="zh-CN" dirty="0">
                <a:solidFill>
                  <a:srgbClr val="CC00CC"/>
                </a:solidFill>
                <a:sym typeface="Symbol" panose="05050102010706020507" pitchFamily="18" charset="2"/>
              </a:rPr>
              <a:t>P(A)P(B)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，</a:t>
            </a:r>
            <a:endParaRPr lang="zh-CN" altLang="en-US" dirty="0">
              <a:sym typeface="Symbol" panose="05050102010706020507" pitchFamily="18" charset="2"/>
            </a:endParaRPr>
          </a:p>
          <a:p>
            <a:pPr marL="0" lvl="1" indent="0">
              <a:lnSpc>
                <a:spcPct val="150000"/>
              </a:lnSpc>
              <a:buNone/>
              <a:defRPr/>
            </a:pPr>
            <a:r>
              <a:rPr lang="zh-CN" altLang="en-US" dirty="0">
                <a:sym typeface="Symbol" panose="05050102010706020507" pitchFamily="18" charset="2"/>
              </a:rPr>
              <a:t>则称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事件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A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与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B</a:t>
            </a:r>
            <a:r>
              <a:rPr lang="zh-CN" altLang="en-US" dirty="0">
                <a:solidFill>
                  <a:srgbClr val="CC00CC"/>
                </a:solidFill>
                <a:sym typeface="Symbol" panose="05050102010706020507" pitchFamily="18" charset="2"/>
              </a:rPr>
              <a:t>相互独立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推广</a:t>
            </a:r>
            <a:r>
              <a:rPr lang="zh-CN" altLang="en-US" dirty="0">
                <a:solidFill>
                  <a:srgbClr val="CC00CC"/>
                </a:solidFill>
                <a:sym typeface="Symbol" panose="05050102010706020507" pitchFamily="18" charset="2"/>
              </a:rPr>
              <a:t>：</a:t>
            </a:r>
            <a:r>
              <a:rPr lang="zh-CN" altLang="en-US" spc="-100" dirty="0">
                <a:sym typeface="Symbol" panose="05050102010706020507" pitchFamily="18" charset="2"/>
              </a:rPr>
              <a:t>如果事件</a:t>
            </a:r>
            <a:r>
              <a:rPr lang="en-US" altLang="zh-CN" spc="-100" dirty="0"/>
              <a:t>A</a:t>
            </a:r>
            <a:r>
              <a:rPr lang="en-US" altLang="zh-CN" spc="-100" baseline="-25000" dirty="0"/>
              <a:t>1</a:t>
            </a:r>
            <a:r>
              <a:rPr lang="en-US" altLang="zh-CN" spc="-100" dirty="0">
                <a:sym typeface="Symbol" panose="05050102010706020507" pitchFamily="18" charset="2"/>
              </a:rPr>
              <a:t>, </a:t>
            </a:r>
            <a:r>
              <a:rPr lang="en-US" altLang="zh-CN" spc="-100" dirty="0"/>
              <a:t>A</a:t>
            </a:r>
            <a:r>
              <a:rPr lang="en-US" altLang="zh-CN" spc="-100" baseline="-25000" dirty="0"/>
              <a:t>2</a:t>
            </a:r>
            <a:r>
              <a:rPr lang="en-US" altLang="zh-CN" spc="-100" dirty="0">
                <a:sym typeface="Symbol" panose="05050102010706020507" pitchFamily="18" charset="2"/>
              </a:rPr>
              <a:t>, …, </a:t>
            </a:r>
            <a:r>
              <a:rPr lang="en-US" altLang="zh-CN" spc="-100" dirty="0" err="1"/>
              <a:t>A</a:t>
            </a:r>
            <a:r>
              <a:rPr lang="en-US" altLang="zh-CN" spc="-100" baseline="-25000" dirty="0" err="1"/>
              <a:t>n</a:t>
            </a:r>
            <a:r>
              <a:rPr lang="en-US" altLang="zh-CN" spc="-100" dirty="0" err="1">
                <a:sym typeface="Symbol" panose="05050102010706020507" pitchFamily="18" charset="2"/>
              </a:rPr>
              <a:t>F</a:t>
            </a:r>
            <a:r>
              <a:rPr lang="zh-CN" altLang="en-US" spc="-100" dirty="0">
                <a:sym typeface="Symbol" panose="05050102010706020507" pitchFamily="18" charset="2"/>
              </a:rPr>
              <a:t>，且对任意</a:t>
            </a:r>
            <a:r>
              <a:rPr lang="en-US" altLang="zh-CN" spc="-100" dirty="0">
                <a:sym typeface="Symbol" panose="05050102010706020507" pitchFamily="18" charset="2"/>
              </a:rPr>
              <a:t>s (2</a:t>
            </a:r>
            <a:r>
              <a:rPr lang="en-US" altLang="zh-CN" spc="-100" dirty="0"/>
              <a:t>≤</a:t>
            </a:r>
            <a:r>
              <a:rPr lang="en-US" altLang="zh-CN" spc="-100" dirty="0">
                <a:sym typeface="Symbol" panose="05050102010706020507" pitchFamily="18" charset="2"/>
              </a:rPr>
              <a:t>s</a:t>
            </a:r>
            <a:r>
              <a:rPr lang="en-US" altLang="zh-CN" spc="-100" dirty="0"/>
              <a:t>≤</a:t>
            </a:r>
            <a:r>
              <a:rPr lang="en-US" altLang="zh-CN" spc="-100" dirty="0">
                <a:sym typeface="Symbol" panose="05050102010706020507" pitchFamily="18" charset="2"/>
              </a:rPr>
              <a:t>n)</a:t>
            </a:r>
            <a:r>
              <a:rPr lang="zh-CN" altLang="en-US" spc="-100" dirty="0">
                <a:sym typeface="Symbol" panose="05050102010706020507" pitchFamily="18" charset="2"/>
              </a:rPr>
              <a:t>和任意的</a:t>
            </a:r>
            <a:r>
              <a:rPr lang="en-US" altLang="zh-CN" spc="-100" dirty="0">
                <a:sym typeface="Symbol" panose="05050102010706020507" pitchFamily="18" charset="2"/>
              </a:rPr>
              <a:t>1</a:t>
            </a:r>
            <a:r>
              <a:rPr lang="en-US" altLang="zh-CN" spc="-100" dirty="0"/>
              <a:t>≤ </a:t>
            </a:r>
            <a:r>
              <a:rPr lang="en-US" altLang="zh-CN" spc="-100" dirty="0">
                <a:sym typeface="Symbol" panose="05050102010706020507" pitchFamily="18" charset="2"/>
              </a:rPr>
              <a:t>i</a:t>
            </a:r>
            <a:r>
              <a:rPr lang="en-US" altLang="zh-CN" spc="-100" baseline="-25000" dirty="0">
                <a:sym typeface="Symbol" panose="05050102010706020507" pitchFamily="18" charset="2"/>
              </a:rPr>
              <a:t>1</a:t>
            </a:r>
            <a:r>
              <a:rPr lang="en-US" altLang="zh-CN" spc="-100" dirty="0">
                <a:sym typeface="Symbol" panose="05050102010706020507" pitchFamily="18" charset="2"/>
              </a:rPr>
              <a:t>&lt; i</a:t>
            </a:r>
            <a:r>
              <a:rPr lang="en-US" altLang="zh-CN" spc="-100" baseline="-25000" dirty="0">
                <a:sym typeface="Symbol" panose="05050102010706020507" pitchFamily="18" charset="2"/>
              </a:rPr>
              <a:t>2</a:t>
            </a:r>
            <a:r>
              <a:rPr lang="en-US" altLang="zh-CN" spc="-100" dirty="0">
                <a:sym typeface="Symbol" panose="05050102010706020507" pitchFamily="18" charset="2"/>
              </a:rPr>
              <a:t>&lt;…&lt; i</a:t>
            </a:r>
            <a:r>
              <a:rPr lang="en-US" altLang="zh-CN" spc="-100" baseline="-25000" dirty="0">
                <a:sym typeface="Symbol" panose="05050102010706020507" pitchFamily="18" charset="2"/>
              </a:rPr>
              <a:t>s</a:t>
            </a:r>
            <a:r>
              <a:rPr lang="en-US" altLang="zh-CN" spc="-100" dirty="0">
                <a:sym typeface="Symbol" panose="05050102010706020507" pitchFamily="18" charset="2"/>
              </a:rPr>
              <a:t>&lt; n</a:t>
            </a:r>
            <a:r>
              <a:rPr lang="zh-CN" altLang="en-US" spc="-100" dirty="0">
                <a:sym typeface="Symbol" panose="05050102010706020507" pitchFamily="18" charset="2"/>
              </a:rPr>
              <a:t>，有</a:t>
            </a:r>
          </a:p>
          <a:p>
            <a:pPr marL="0" lvl="1" indent="0" algn="ctr">
              <a:lnSpc>
                <a:spcPct val="150000"/>
              </a:lnSpc>
              <a:buNone/>
              <a:defRPr/>
            </a:pPr>
            <a:r>
              <a:rPr lang="en-US" altLang="zh-CN" dirty="0">
                <a:solidFill>
                  <a:srgbClr val="CC00CC"/>
                </a:solidFill>
                <a:sym typeface="Symbol" panose="05050102010706020507" pitchFamily="18" charset="2"/>
              </a:rPr>
              <a:t>P(A</a:t>
            </a:r>
            <a:r>
              <a:rPr lang="en-US" altLang="zh-CN" baseline="-25000" dirty="0">
                <a:solidFill>
                  <a:srgbClr val="CC00CC"/>
                </a:solidFill>
                <a:sym typeface="Symbol" panose="05050102010706020507" pitchFamily="18" charset="2"/>
              </a:rPr>
              <a:t>i</a:t>
            </a:r>
            <a:r>
              <a:rPr lang="en-US" altLang="zh-CN" baseline="-50000" dirty="0">
                <a:solidFill>
                  <a:srgbClr val="CC00CC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C00CC"/>
                </a:solidFill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solidFill>
                  <a:srgbClr val="CC00CC"/>
                </a:solidFill>
                <a:sym typeface="Symbol" panose="05050102010706020507" pitchFamily="18" charset="2"/>
              </a:rPr>
              <a:t>i</a:t>
            </a:r>
            <a:r>
              <a:rPr lang="en-US" altLang="zh-CN" baseline="-50000" dirty="0">
                <a:solidFill>
                  <a:srgbClr val="CC00CC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C00CC"/>
                </a:solidFill>
                <a:sym typeface="Symbol" panose="05050102010706020507" pitchFamily="18" charset="2"/>
              </a:rPr>
              <a:t>…</a:t>
            </a:r>
            <a:r>
              <a:rPr lang="en-US" altLang="zh-CN" dirty="0" err="1">
                <a:solidFill>
                  <a:srgbClr val="CC00CC"/>
                </a:solidFill>
                <a:sym typeface="Symbol" panose="05050102010706020507" pitchFamily="18" charset="2"/>
              </a:rPr>
              <a:t>A</a:t>
            </a:r>
            <a:r>
              <a:rPr lang="en-US" altLang="zh-CN" baseline="-25000" dirty="0" err="1">
                <a:solidFill>
                  <a:srgbClr val="CC00CC"/>
                </a:solidFill>
                <a:sym typeface="Symbol" panose="05050102010706020507" pitchFamily="18" charset="2"/>
              </a:rPr>
              <a:t>i</a:t>
            </a:r>
            <a:r>
              <a:rPr lang="en-US" altLang="zh-CN" baseline="-50000" dirty="0" err="1">
                <a:solidFill>
                  <a:srgbClr val="CC00CC"/>
                </a:solidFill>
                <a:sym typeface="Symbol" panose="05050102010706020507" pitchFamily="18" charset="2"/>
              </a:rPr>
              <a:t>s</a:t>
            </a:r>
            <a:r>
              <a:rPr lang="en-US" altLang="zh-CN" dirty="0">
                <a:solidFill>
                  <a:srgbClr val="CC00CC"/>
                </a:solidFill>
                <a:sym typeface="Symbol" panose="05050102010706020507" pitchFamily="18" charset="2"/>
              </a:rPr>
              <a:t>)</a:t>
            </a:r>
            <a:r>
              <a:rPr lang="zh-CN" altLang="en-US" dirty="0">
                <a:solidFill>
                  <a:srgbClr val="CC00CC"/>
                </a:solidFill>
                <a:sym typeface="Symbol" panose="05050102010706020507" pitchFamily="18" charset="2"/>
              </a:rPr>
              <a:t>＝</a:t>
            </a:r>
            <a:r>
              <a:rPr lang="en-US" altLang="zh-CN" dirty="0">
                <a:solidFill>
                  <a:srgbClr val="CC00CC"/>
                </a:solidFill>
                <a:sym typeface="Symbol" panose="05050102010706020507" pitchFamily="18" charset="2"/>
              </a:rPr>
              <a:t>P(A</a:t>
            </a:r>
            <a:r>
              <a:rPr lang="en-US" altLang="zh-CN" baseline="-25000" dirty="0">
                <a:solidFill>
                  <a:srgbClr val="CC00CC"/>
                </a:solidFill>
                <a:sym typeface="Symbol" panose="05050102010706020507" pitchFamily="18" charset="2"/>
              </a:rPr>
              <a:t>i</a:t>
            </a:r>
            <a:r>
              <a:rPr lang="en-US" altLang="zh-CN" baseline="-50000" dirty="0">
                <a:solidFill>
                  <a:srgbClr val="CC00CC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C00CC"/>
                </a:solidFill>
                <a:sym typeface="Symbol" panose="05050102010706020507" pitchFamily="18" charset="2"/>
              </a:rPr>
              <a:t>)P(A</a:t>
            </a:r>
            <a:r>
              <a:rPr lang="en-US" altLang="zh-CN" baseline="-25000" dirty="0">
                <a:solidFill>
                  <a:srgbClr val="CC00CC"/>
                </a:solidFill>
                <a:sym typeface="Symbol" panose="05050102010706020507" pitchFamily="18" charset="2"/>
              </a:rPr>
              <a:t>i</a:t>
            </a:r>
            <a:r>
              <a:rPr lang="en-US" altLang="zh-CN" baseline="-50000" dirty="0">
                <a:solidFill>
                  <a:srgbClr val="CC00CC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C00CC"/>
                </a:solidFill>
                <a:sym typeface="Symbol" panose="05050102010706020507" pitchFamily="18" charset="2"/>
              </a:rPr>
              <a:t>)…P(</a:t>
            </a:r>
            <a:r>
              <a:rPr lang="en-US" altLang="zh-CN" dirty="0" err="1">
                <a:solidFill>
                  <a:srgbClr val="CC00CC"/>
                </a:solidFill>
                <a:sym typeface="Symbol" panose="05050102010706020507" pitchFamily="18" charset="2"/>
              </a:rPr>
              <a:t>A</a:t>
            </a:r>
            <a:r>
              <a:rPr lang="en-US" altLang="zh-CN" baseline="-25000" dirty="0" err="1">
                <a:solidFill>
                  <a:srgbClr val="CC00CC"/>
                </a:solidFill>
                <a:sym typeface="Symbol" panose="05050102010706020507" pitchFamily="18" charset="2"/>
              </a:rPr>
              <a:t>i</a:t>
            </a:r>
            <a:r>
              <a:rPr lang="en-US" altLang="zh-CN" baseline="-50000" dirty="0" err="1">
                <a:solidFill>
                  <a:srgbClr val="CC00CC"/>
                </a:solidFill>
                <a:sym typeface="Symbol" panose="05050102010706020507" pitchFamily="18" charset="2"/>
              </a:rPr>
              <a:t>s</a:t>
            </a:r>
            <a:r>
              <a:rPr lang="en-US" altLang="zh-CN" dirty="0">
                <a:solidFill>
                  <a:srgbClr val="CC00CC"/>
                </a:solidFill>
                <a:sym typeface="Symbol" panose="05050102010706020507" pitchFamily="18" charset="2"/>
              </a:rPr>
              <a:t>)</a:t>
            </a:r>
            <a:r>
              <a:rPr lang="zh-CN" altLang="en-US" dirty="0">
                <a:solidFill>
                  <a:srgbClr val="CC00CC"/>
                </a:solidFill>
                <a:sym typeface="Symbol" panose="05050102010706020507" pitchFamily="18" charset="2"/>
              </a:rPr>
              <a:t>，</a:t>
            </a:r>
          </a:p>
          <a:p>
            <a:pPr marL="0" lvl="1" indent="0"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zh-CN" altLang="en-US" dirty="0">
                <a:sym typeface="Symbol" panose="05050102010706020507" pitchFamily="18" charset="2"/>
              </a:rPr>
              <a:t>则称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事件事件</a:t>
            </a:r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en-US" altLang="zh-CN" baseline="-25000" dirty="0">
                <a:solidFill>
                  <a:srgbClr val="0000FF"/>
                </a:solidFill>
              </a:rPr>
              <a:t>1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,</a:t>
            </a:r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en-US" altLang="zh-CN" baseline="-25000" dirty="0">
                <a:solidFill>
                  <a:srgbClr val="0000FF"/>
                </a:solidFill>
              </a:rPr>
              <a:t>2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,…,</a:t>
            </a:r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en-US" altLang="zh-CN" baseline="-25000" dirty="0">
                <a:solidFill>
                  <a:srgbClr val="0000FF"/>
                </a:solidFill>
              </a:rPr>
              <a:t>n</a:t>
            </a:r>
            <a:r>
              <a:rPr lang="zh-CN" altLang="en-US" dirty="0">
                <a:solidFill>
                  <a:srgbClr val="CC00CC"/>
                </a:solidFill>
                <a:sym typeface="Symbol" panose="05050102010706020507" pitchFamily="18" charset="2"/>
              </a:rPr>
              <a:t>相互独立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56AFC30-219D-48A6-9012-5374D2793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541" y="4570877"/>
            <a:ext cx="11658600" cy="2288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8" tIns="36008" rIns="36008" bIns="36008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  <a:sym typeface="Symbol" panose="05050102010706020507" pitchFamily="18" charset="2"/>
              </a:rPr>
              <a:t>例</a:t>
            </a:r>
            <a:r>
              <a:rPr lang="zh-CN" altLang="en-US" dirty="0">
                <a:latin typeface="+mn-ea"/>
                <a:ea typeface="+mn-ea"/>
                <a:sym typeface="Symbol" panose="05050102010706020507" pitchFamily="18" charset="2"/>
              </a:rPr>
              <a:t> </a:t>
            </a:r>
            <a:r>
              <a:rPr lang="zh-CN" altLang="en-US" spc="-150" dirty="0">
                <a:latin typeface="+mn-ea"/>
                <a:ea typeface="+mn-ea"/>
                <a:sym typeface="Symbol" panose="05050102010706020507" pitchFamily="18" charset="2"/>
              </a:rPr>
              <a:t>假定我们要扔两颗均匀的骰子，令</a:t>
            </a:r>
            <a:r>
              <a:rPr lang="en-US" altLang="zh-CN" spc="-150" dirty="0">
                <a:latin typeface="+mn-ea"/>
                <a:ea typeface="+mn-ea"/>
                <a:sym typeface="Symbol" panose="05050102010706020507" pitchFamily="18" charset="2"/>
              </a:rPr>
              <a:t>A</a:t>
            </a:r>
            <a:r>
              <a:rPr lang="zh-CN" altLang="en-US" spc="-150" dirty="0">
                <a:latin typeface="+mn-ea"/>
                <a:ea typeface="+mn-ea"/>
                <a:sym typeface="Symbol" panose="05050102010706020507" pitchFamily="18" charset="2"/>
              </a:rPr>
              <a:t>：两颗骰子的点数和为</a:t>
            </a:r>
            <a:r>
              <a:rPr lang="en-US" altLang="zh-CN" spc="-150" dirty="0">
                <a:latin typeface="+mn-ea"/>
                <a:ea typeface="+mn-ea"/>
                <a:sym typeface="Symbol" panose="05050102010706020507" pitchFamily="18" charset="2"/>
              </a:rPr>
              <a:t>6</a:t>
            </a:r>
            <a:r>
              <a:rPr lang="zh-CN" altLang="en-US" spc="-150" dirty="0"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en-US" altLang="zh-CN" spc="-150" dirty="0">
                <a:latin typeface="+mn-ea"/>
                <a:ea typeface="+mn-ea"/>
                <a:sym typeface="Symbol" panose="05050102010706020507" pitchFamily="18" charset="2"/>
              </a:rPr>
              <a:t>B</a:t>
            </a:r>
            <a:r>
              <a:rPr lang="zh-CN" altLang="en-US" spc="-150" dirty="0">
                <a:latin typeface="+mn-ea"/>
                <a:ea typeface="+mn-ea"/>
                <a:sym typeface="Symbol" panose="05050102010706020507" pitchFamily="18" charset="2"/>
              </a:rPr>
              <a:t>：第一颗骰子的点数是</a:t>
            </a:r>
            <a:r>
              <a:rPr lang="en-US" altLang="zh-CN" spc="-150" dirty="0">
                <a:latin typeface="+mn-ea"/>
                <a:ea typeface="+mn-ea"/>
                <a:sym typeface="Symbol" panose="05050102010706020507" pitchFamily="18" charset="2"/>
              </a:rPr>
              <a:t>4</a:t>
            </a:r>
            <a:r>
              <a:rPr lang="zh-CN" altLang="en-US" spc="-150" dirty="0">
                <a:latin typeface="+mn-ea"/>
                <a:ea typeface="+mn-ea"/>
                <a:sym typeface="Symbol" panose="05050102010706020507" pitchFamily="18" charset="2"/>
              </a:rPr>
              <a:t>，那么                                                 </a:t>
            </a:r>
            <a:r>
              <a:rPr lang="en-US" altLang="zh-CN" dirty="0">
                <a:solidFill>
                  <a:srgbClr val="CC00CC"/>
                </a:solidFill>
                <a:sym typeface="Symbol" panose="05050102010706020507" pitchFamily="18" charset="2"/>
              </a:rPr>
              <a:t>P(AB)</a:t>
            </a:r>
            <a:r>
              <a:rPr lang="zh-CN" altLang="en-US" dirty="0">
                <a:solidFill>
                  <a:srgbClr val="CC00CC"/>
                </a:solidFill>
                <a:sym typeface="Symbol" panose="05050102010706020507" pitchFamily="18" charset="2"/>
              </a:rPr>
              <a:t>＝</a:t>
            </a:r>
            <a:r>
              <a:rPr lang="en-US" altLang="zh-CN" dirty="0">
                <a:solidFill>
                  <a:srgbClr val="CC00CC"/>
                </a:solidFill>
                <a:sym typeface="Symbol" panose="05050102010706020507" pitchFamily="18" charset="2"/>
              </a:rPr>
              <a:t>P({4,2})=1/36</a:t>
            </a:r>
            <a:endParaRPr lang="en-US" altLang="zh-CN" spc="-150" dirty="0">
              <a:latin typeface="+mn-ea"/>
              <a:ea typeface="+mn-ea"/>
              <a:sym typeface="Symbol" panose="05050102010706020507" pitchFamily="18" charset="2"/>
            </a:endParaRPr>
          </a:p>
          <a:p>
            <a:pPr marL="0" algn="ctr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00CC"/>
                </a:solidFill>
                <a:sym typeface="Symbol" panose="05050102010706020507" pitchFamily="18" charset="2"/>
              </a:rPr>
              <a:t>P(A)P(B)=5/36×1/6=5/216</a:t>
            </a:r>
          </a:p>
          <a:p>
            <a:pPr marL="0">
              <a:lnSpc>
                <a:spcPct val="150000"/>
              </a:lnSpc>
              <a:buNone/>
            </a:pPr>
            <a:r>
              <a:rPr lang="zh-CN" altLang="en-US" spc="-150" dirty="0">
                <a:latin typeface="+mn-ea"/>
                <a:ea typeface="+mn-ea"/>
                <a:sym typeface="Symbol" panose="05050102010706020507" pitchFamily="18" charset="2"/>
              </a:rPr>
              <a:t>显然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P(AB)</a:t>
            </a:r>
            <a:r>
              <a:rPr lang="zh-CN" altLang="en-US" dirty="0">
                <a:latin typeface="+mn-ea"/>
                <a:ea typeface="+mn-ea"/>
                <a:sym typeface="Symbol" panose="05050102010706020507" pitchFamily="18" charset="2"/>
              </a:rPr>
              <a:t>≠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P(A)P(B)</a:t>
            </a:r>
            <a:r>
              <a:rPr lang="zh-CN" altLang="en-US" dirty="0">
                <a:latin typeface="+mn-ea"/>
                <a:ea typeface="+mn-ea"/>
                <a:sym typeface="Symbol" panose="05050102010706020507" pitchFamily="18" charset="2"/>
              </a:rPr>
              <a:t>，即事件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A</a:t>
            </a:r>
            <a:r>
              <a:rPr lang="zh-CN" altLang="en-US" dirty="0">
                <a:latin typeface="+mn-ea"/>
                <a:ea typeface="+mn-ea"/>
                <a:sym typeface="Symbol" panose="05050102010706020507" pitchFamily="18" charset="2"/>
              </a:rPr>
              <a:t>和事件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B</a:t>
            </a:r>
            <a:r>
              <a:rPr lang="zh-CN" altLang="en-US" dirty="0">
                <a:latin typeface="+mn-ea"/>
                <a:ea typeface="+mn-ea"/>
                <a:sym typeface="Symbol" panose="05050102010706020507" pitchFamily="18" charset="2"/>
              </a:rPr>
              <a:t>不是独立的。</a:t>
            </a:r>
            <a:endParaRPr lang="zh-CN" altLang="en-US" spc="-150" dirty="0"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E2B0BE-A396-4CF0-896C-7E623AF0E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0917" y="5678873"/>
            <a:ext cx="3959224" cy="11807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lIns="36008" tIns="36008" rIns="36008" bIns="36008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>
              <a:lnSpc>
                <a:spcPct val="150000"/>
              </a:lnSpc>
              <a:buNone/>
            </a:pPr>
            <a:r>
              <a:rPr lang="zh-CN" altLang="en-US" dirty="0">
                <a:latin typeface="+mn-ea"/>
                <a:ea typeface="+mn-ea"/>
                <a:sym typeface="Symbol" panose="05050102010706020507" pitchFamily="18" charset="2"/>
              </a:rPr>
              <a:t>若令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A</a:t>
            </a:r>
            <a:r>
              <a:rPr lang="zh-CN" altLang="en-US" dirty="0">
                <a:latin typeface="+mn-ea"/>
                <a:ea typeface="+mn-ea"/>
                <a:sym typeface="Symbol" panose="05050102010706020507" pitchFamily="18" charset="2"/>
              </a:rPr>
              <a:t>：</a:t>
            </a:r>
            <a:r>
              <a:rPr lang="zh-CN" altLang="en-US" spc="-150" dirty="0">
                <a:latin typeface="+mn-ea"/>
                <a:ea typeface="+mn-ea"/>
                <a:sym typeface="Symbol" panose="05050102010706020507" pitchFamily="18" charset="2"/>
              </a:rPr>
              <a:t>两颗骰子的点数和为</a:t>
            </a:r>
            <a:r>
              <a:rPr lang="en-US" altLang="zh-CN" spc="-150" dirty="0">
                <a:latin typeface="+mn-ea"/>
                <a:ea typeface="+mn-ea"/>
                <a:sym typeface="Symbol" panose="05050102010706020507" pitchFamily="18" charset="2"/>
              </a:rPr>
              <a:t>7</a:t>
            </a:r>
            <a:r>
              <a:rPr lang="zh-CN" altLang="en-US" spc="-150" dirty="0">
                <a:latin typeface="+mn-ea"/>
                <a:ea typeface="+mn-ea"/>
                <a:sym typeface="Symbol" panose="05050102010706020507" pitchFamily="18" charset="2"/>
              </a:rPr>
              <a:t>，则事件</a:t>
            </a:r>
            <a:r>
              <a:rPr lang="en-US" altLang="zh-CN" spc="-150" dirty="0">
                <a:latin typeface="+mn-ea"/>
                <a:ea typeface="+mn-ea"/>
                <a:sym typeface="Symbol" panose="05050102010706020507" pitchFamily="18" charset="2"/>
              </a:rPr>
              <a:t>A</a:t>
            </a:r>
            <a:r>
              <a:rPr lang="zh-CN" altLang="en-US" spc="-150" dirty="0">
                <a:latin typeface="+mn-ea"/>
                <a:ea typeface="+mn-ea"/>
                <a:sym typeface="Symbol" panose="05050102010706020507" pitchFamily="18" charset="2"/>
              </a:rPr>
              <a:t>和事件</a:t>
            </a:r>
            <a:r>
              <a:rPr lang="en-US" altLang="zh-CN" spc="-150" dirty="0">
                <a:latin typeface="+mn-ea"/>
                <a:ea typeface="+mn-ea"/>
                <a:sym typeface="Symbol" panose="05050102010706020507" pitchFamily="18" charset="2"/>
              </a:rPr>
              <a:t>B</a:t>
            </a:r>
            <a:r>
              <a:rPr lang="zh-CN" altLang="en-US" spc="-150" dirty="0">
                <a:latin typeface="+mn-ea"/>
                <a:ea typeface="+mn-ea"/>
                <a:sym typeface="Symbol" panose="05050102010706020507" pitchFamily="18" charset="2"/>
              </a:rPr>
              <a:t>是独立的吗？</a:t>
            </a:r>
            <a:endParaRPr lang="zh-CN" altLang="en-US" dirty="0">
              <a:latin typeface="+mn-ea"/>
              <a:ea typeface="+mn-ea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uiExpand="1" build="p" autoUpdateAnimBg="0"/>
      <p:bldP spid="5" grpId="0" autoUpdateAnimBg="0"/>
      <p:bldP spid="6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id="{F13DF383-10B2-CF05-4AF6-DE6DE6230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六、随机事件独立性的性质</a:t>
            </a:r>
          </a:p>
        </p:txBody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A0E3B51E-9A8E-E7A1-8C8D-3A1B8BFE10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7975" y="1168671"/>
            <a:ext cx="11277599" cy="4700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相互独立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相互独立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			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相互独立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			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相互独立</a:t>
            </a:r>
            <a:endParaRPr lang="zh-CN" altLang="en-US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相互独立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en-US" altLang="zh-CN" dirty="0">
                <a:sym typeface="Symbol" panose="05050102010706020507" pitchFamily="18" charset="2"/>
              </a:rPr>
              <a:t>P(B|A)</a:t>
            </a:r>
            <a:r>
              <a:rPr lang="zh-CN" altLang="en-US" dirty="0">
                <a:sym typeface="Symbol" panose="05050102010706020507" pitchFamily="18" charset="2"/>
              </a:rPr>
              <a:t>＝</a:t>
            </a:r>
            <a:r>
              <a:rPr lang="en-US" altLang="zh-CN" dirty="0">
                <a:sym typeface="Symbol" panose="05050102010706020507" pitchFamily="18" charset="2"/>
              </a:rPr>
              <a:t>P(B)         (P(A)&gt;0)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			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en-US" altLang="zh-CN" dirty="0">
                <a:sym typeface="Symbol" panose="05050102010706020507" pitchFamily="18" charset="2"/>
              </a:rPr>
              <a:t>P(A|B)</a:t>
            </a:r>
            <a:r>
              <a:rPr lang="zh-CN" altLang="en-US" dirty="0">
                <a:sym typeface="Symbol" panose="05050102010706020507" pitchFamily="18" charset="2"/>
              </a:rPr>
              <a:t>＝</a:t>
            </a:r>
            <a:r>
              <a:rPr lang="en-US" altLang="zh-CN" dirty="0">
                <a:sym typeface="Symbol" panose="05050102010706020507" pitchFamily="18" charset="2"/>
              </a:rPr>
              <a:t>P(A)         (P(B)&gt;0)			</a:t>
            </a:r>
          </a:p>
          <a:p>
            <a:pPr eaLnBrk="1" hangingPunct="1"/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,</a:t>
            </a:r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>
                <a:sym typeface="Symbol" panose="05050102010706020507" pitchFamily="18" charset="2"/>
              </a:rPr>
              <a:t>,…,</a:t>
            </a:r>
            <a:r>
              <a:rPr lang="en-US" altLang="zh-CN" dirty="0"/>
              <a:t>A</a:t>
            </a:r>
            <a:r>
              <a:rPr lang="en-US" altLang="zh-CN" baseline="-25000" dirty="0"/>
              <a:t>n</a:t>
            </a:r>
            <a:r>
              <a:rPr lang="zh-CN" altLang="en-US" dirty="0">
                <a:sym typeface="Symbol" panose="05050102010706020507" pitchFamily="18" charset="2"/>
              </a:rPr>
              <a:t>相互独立，若将其中任意</a:t>
            </a:r>
            <a:r>
              <a:rPr lang="en-US" altLang="zh-CN" dirty="0">
                <a:sym typeface="Symbol" panose="05050102010706020507" pitchFamily="18" charset="2"/>
              </a:rPr>
              <a:t>m</a:t>
            </a:r>
            <a:r>
              <a:rPr lang="zh-CN" altLang="en-US" dirty="0">
                <a:sym typeface="Symbol" panose="05050102010706020507" pitchFamily="18" charset="2"/>
              </a:rPr>
              <a:t>个</a:t>
            </a:r>
            <a:r>
              <a:rPr lang="en-US" altLang="zh-CN" dirty="0">
                <a:sym typeface="Symbol" panose="05050102010706020507" pitchFamily="18" charset="2"/>
              </a:rPr>
              <a:t>(1</a:t>
            </a:r>
            <a:r>
              <a:rPr lang="en-US" altLang="zh-CN" dirty="0"/>
              <a:t>≤</a:t>
            </a:r>
            <a:r>
              <a:rPr lang="en-US" altLang="zh-CN" dirty="0">
                <a:sym typeface="Symbol" panose="05050102010706020507" pitchFamily="18" charset="2"/>
              </a:rPr>
              <a:t>m</a:t>
            </a:r>
            <a:r>
              <a:rPr lang="en-US" altLang="zh-CN" dirty="0"/>
              <a:t>≤</a:t>
            </a:r>
            <a:r>
              <a:rPr lang="en-US" altLang="zh-CN" dirty="0">
                <a:sym typeface="Symbol" panose="05050102010706020507" pitchFamily="18" charset="2"/>
              </a:rPr>
              <a:t>n)</a:t>
            </a:r>
            <a:r>
              <a:rPr lang="zh-CN" altLang="en-US" dirty="0">
                <a:sym typeface="Symbol" panose="05050102010706020507" pitchFamily="18" charset="2"/>
              </a:rPr>
              <a:t>事件换成它们的逆事件，则所得的</a:t>
            </a:r>
            <a:r>
              <a:rPr lang="en-US" altLang="zh-CN" dirty="0">
                <a:sym typeface="Symbol" panose="05050102010706020507" pitchFamily="18" charset="2"/>
              </a:rPr>
              <a:t>n</a:t>
            </a:r>
            <a:r>
              <a:rPr lang="zh-CN" altLang="en-US" dirty="0">
                <a:sym typeface="Symbol" panose="05050102010706020507" pitchFamily="18" charset="2"/>
              </a:rPr>
              <a:t>个事件仍然相互独立。</a:t>
            </a:r>
          </a:p>
          <a:p>
            <a:pPr eaLnBrk="1" hangingPunct="1"/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,</a:t>
            </a:r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>
                <a:sym typeface="Symbol" panose="05050102010706020507" pitchFamily="18" charset="2"/>
              </a:rPr>
              <a:t>,…,</a:t>
            </a:r>
            <a:r>
              <a:rPr lang="en-US" altLang="zh-CN" dirty="0"/>
              <a:t>A</a:t>
            </a:r>
            <a:r>
              <a:rPr lang="en-US" altLang="zh-CN" baseline="-25000" dirty="0"/>
              <a:t>n</a:t>
            </a:r>
            <a:r>
              <a:rPr lang="zh-CN" altLang="en-US" dirty="0">
                <a:sym typeface="Symbol" panose="05050102010706020507" pitchFamily="18" charset="2"/>
              </a:rPr>
              <a:t>相互独立，则</a:t>
            </a:r>
          </a:p>
        </p:txBody>
      </p:sp>
      <p:sp>
        <p:nvSpPr>
          <p:cNvPr id="348164" name="Line 4">
            <a:extLst>
              <a:ext uri="{FF2B5EF4-FFF2-40B4-BE49-F238E27FC236}">
                <a16:creationId xmlns:a16="http://schemas.microsoft.com/office/drawing/2014/main" id="{AECEB9B7-1678-3B90-D24E-EDC7065644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7902" y="1324795"/>
            <a:ext cx="17942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165" name="Line 5">
            <a:extLst>
              <a:ext uri="{FF2B5EF4-FFF2-40B4-BE49-F238E27FC236}">
                <a16:creationId xmlns:a16="http://schemas.microsoft.com/office/drawing/2014/main" id="{75C1D9E0-54CF-3E40-DCC7-60213E0A62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7402" y="1829594"/>
            <a:ext cx="17943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166" name="Line 6">
            <a:extLst>
              <a:ext uri="{FF2B5EF4-FFF2-40B4-BE49-F238E27FC236}">
                <a16:creationId xmlns:a16="http://schemas.microsoft.com/office/drawing/2014/main" id="{D303003F-9874-97C6-B5DC-7E99749CFD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7403" y="2362994"/>
            <a:ext cx="17942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167" name="Line 7">
            <a:extLst>
              <a:ext uri="{FF2B5EF4-FFF2-40B4-BE49-F238E27FC236}">
                <a16:creationId xmlns:a16="http://schemas.microsoft.com/office/drawing/2014/main" id="{6A609845-A743-B500-39E5-9EB7B3756A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7902" y="2362994"/>
            <a:ext cx="17942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69" name="Object 2">
                <a:extLst>
                  <a:ext uri="{FF2B5EF4-FFF2-40B4-BE49-F238E27FC236}">
                    <a16:creationId xmlns:a16="http://schemas.microsoft.com/office/drawing/2014/main" id="{D3FA0B21-4ADE-9388-E0DB-FF5694F4B62C}"/>
                  </a:ext>
                </a:extLst>
              </p:cNvPr>
              <p:cNvSpPr txBox="1"/>
              <p:nvPr/>
            </p:nvSpPr>
            <p:spPr bwMode="auto">
              <a:xfrm>
                <a:off x="4041775" y="5804309"/>
                <a:ext cx="4877929" cy="8923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∪⋯∪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)=1−</m:t>
                      </m:r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8169" name="Object 2">
                <a:extLst>
                  <a:ext uri="{FF2B5EF4-FFF2-40B4-BE49-F238E27FC236}">
                    <a16:creationId xmlns:a16="http://schemas.microsoft.com/office/drawing/2014/main" id="{D3FA0B21-4ADE-9388-E0DB-FF5694F4B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41775" y="5804309"/>
                <a:ext cx="4877929" cy="8923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63D82D14-0EA3-13B6-097D-01AA6F1E24CF}"/>
              </a:ext>
            </a:extLst>
          </p:cNvPr>
          <p:cNvGrpSpPr/>
          <p:nvPr/>
        </p:nvGrpSpPr>
        <p:grpSpPr>
          <a:xfrm>
            <a:off x="7634081" y="1055122"/>
            <a:ext cx="4282563" cy="2615744"/>
            <a:chOff x="7531612" y="1030715"/>
            <a:chExt cx="4282563" cy="2615744"/>
          </a:xfrm>
        </p:grpSpPr>
        <p:sp>
          <p:nvSpPr>
            <p:cNvPr id="15" name="Rectangle 3">
              <a:extLst>
                <a:ext uri="{FF2B5EF4-FFF2-40B4-BE49-F238E27FC236}">
                  <a16:creationId xmlns:a16="http://schemas.microsoft.com/office/drawing/2014/main" id="{AA6F6713-0F66-4249-97C7-513951BE5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1612" y="1030715"/>
              <a:ext cx="4282563" cy="26157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533507" indent="-533507">
                <a:lnSpc>
                  <a:spcPct val="120000"/>
                </a:lnSpc>
                <a:buClr>
                  <a:srgbClr val="00FF00"/>
                </a:buClr>
                <a:defRPr/>
              </a:pPr>
              <a:r>
                <a:rPr lang="en-US" altLang="zh-CN" kern="0" dirty="0">
                  <a:ea typeface="黑体" pitchFamily="2" charset="-122"/>
                </a:rPr>
                <a:t>P(AB)</a:t>
              </a:r>
              <a:r>
                <a:rPr lang="zh-CN" altLang="en-US" kern="0" dirty="0">
                  <a:ea typeface="黑体" pitchFamily="2" charset="-122"/>
                </a:rPr>
                <a:t>＝</a:t>
              </a:r>
              <a:r>
                <a:rPr lang="en-US" altLang="zh-CN" kern="0" dirty="0">
                  <a:ea typeface="黑体" pitchFamily="2" charset="-122"/>
                </a:rPr>
                <a:t>P(A(</a:t>
              </a:r>
              <a:r>
                <a:rPr lang="el-GR" altLang="zh-CN" kern="0" dirty="0">
                  <a:ea typeface="黑体" pitchFamily="2" charset="-122"/>
                </a:rPr>
                <a:t>Ω</a:t>
              </a:r>
              <a:r>
                <a:rPr lang="zh-CN" altLang="en-US" kern="0" dirty="0">
                  <a:ea typeface="黑体" pitchFamily="2" charset="-122"/>
                </a:rPr>
                <a:t>－</a:t>
              </a:r>
              <a:r>
                <a:rPr lang="en-US" altLang="zh-CN" kern="0" dirty="0">
                  <a:ea typeface="黑体" pitchFamily="2" charset="-122"/>
                </a:rPr>
                <a:t>B))</a:t>
              </a:r>
            </a:p>
            <a:p>
              <a:pPr marL="533507" indent="-533507">
                <a:lnSpc>
                  <a:spcPct val="120000"/>
                </a:lnSpc>
                <a:buClr>
                  <a:srgbClr val="00FF00"/>
                </a:buClr>
                <a:defRPr/>
              </a:pPr>
              <a:r>
                <a:rPr lang="en-US" altLang="zh-CN" kern="0" dirty="0">
                  <a:ea typeface="黑体" pitchFamily="2" charset="-122"/>
                </a:rPr>
                <a:t>           </a:t>
              </a:r>
              <a:r>
                <a:rPr lang="zh-CN" altLang="en-US" kern="0" dirty="0">
                  <a:ea typeface="黑体" pitchFamily="2" charset="-122"/>
                </a:rPr>
                <a:t>＝</a:t>
              </a:r>
              <a:r>
                <a:rPr lang="en-US" altLang="zh-CN" kern="0" dirty="0">
                  <a:ea typeface="黑体" pitchFamily="2" charset="-122"/>
                </a:rPr>
                <a:t>P(A</a:t>
              </a:r>
              <a:r>
                <a:rPr lang="zh-CN" altLang="en-US" kern="0" dirty="0">
                  <a:ea typeface="黑体" pitchFamily="2" charset="-122"/>
                </a:rPr>
                <a:t>－</a:t>
              </a:r>
              <a:r>
                <a:rPr lang="en-US" altLang="zh-CN" kern="0" dirty="0">
                  <a:ea typeface="黑体" pitchFamily="2" charset="-122"/>
                </a:rPr>
                <a:t>AB)</a:t>
              </a:r>
            </a:p>
            <a:p>
              <a:pPr marL="533507" indent="-533507">
                <a:lnSpc>
                  <a:spcPct val="120000"/>
                </a:lnSpc>
                <a:buClr>
                  <a:srgbClr val="00FF00"/>
                </a:buClr>
                <a:defRPr/>
              </a:pPr>
              <a:r>
                <a:rPr lang="en-US" altLang="zh-CN" kern="0" dirty="0">
                  <a:ea typeface="黑体" pitchFamily="2" charset="-122"/>
                </a:rPr>
                <a:t> 		</a:t>
              </a:r>
              <a:r>
                <a:rPr lang="zh-CN" altLang="en-US" kern="0" dirty="0">
                  <a:ea typeface="黑体" pitchFamily="2" charset="-122"/>
                </a:rPr>
                <a:t>＝</a:t>
              </a:r>
              <a:r>
                <a:rPr lang="en-US" altLang="zh-CN" kern="0" dirty="0">
                  <a:ea typeface="黑体" pitchFamily="2" charset="-122"/>
                </a:rPr>
                <a:t>P(A)</a:t>
              </a:r>
              <a:r>
                <a:rPr lang="zh-CN" altLang="en-US" kern="0" dirty="0">
                  <a:ea typeface="黑体" pitchFamily="2" charset="-122"/>
                </a:rPr>
                <a:t>－</a:t>
              </a:r>
              <a:r>
                <a:rPr lang="en-US" altLang="zh-CN" kern="0" dirty="0">
                  <a:ea typeface="黑体" pitchFamily="2" charset="-122"/>
                </a:rPr>
                <a:t>P(AB)</a:t>
              </a:r>
              <a:r>
                <a:rPr lang="zh-CN" altLang="en-US" kern="0" dirty="0">
                  <a:ea typeface="黑体" pitchFamily="2" charset="-122"/>
                </a:rPr>
                <a:t> </a:t>
              </a:r>
              <a:endParaRPr lang="en-US" altLang="zh-CN" kern="0" dirty="0">
                <a:ea typeface="黑体" pitchFamily="2" charset="-122"/>
              </a:endParaRPr>
            </a:p>
            <a:p>
              <a:pPr marL="533507" indent="-533507">
                <a:lnSpc>
                  <a:spcPct val="120000"/>
                </a:lnSpc>
                <a:buClr>
                  <a:srgbClr val="00FF00"/>
                </a:buClr>
                <a:defRPr/>
              </a:pPr>
              <a:r>
                <a:rPr lang="en-US" altLang="zh-CN" kern="0" dirty="0">
                  <a:ea typeface="黑体" pitchFamily="2" charset="-122"/>
                </a:rPr>
                <a:t>		</a:t>
              </a:r>
              <a:r>
                <a:rPr lang="zh-CN" altLang="en-US" kern="0" dirty="0">
                  <a:ea typeface="黑体" pitchFamily="2" charset="-122"/>
                </a:rPr>
                <a:t>＝</a:t>
              </a:r>
              <a:r>
                <a:rPr lang="en-US" altLang="zh-CN" kern="0" dirty="0">
                  <a:ea typeface="黑体" pitchFamily="2" charset="-122"/>
                </a:rPr>
                <a:t>P(A)</a:t>
              </a:r>
              <a:r>
                <a:rPr lang="zh-CN" altLang="en-US" kern="0" dirty="0">
                  <a:ea typeface="黑体" pitchFamily="2" charset="-122"/>
                </a:rPr>
                <a:t>－</a:t>
              </a:r>
              <a:r>
                <a:rPr lang="en-US" altLang="zh-CN" kern="0" dirty="0">
                  <a:ea typeface="黑体" pitchFamily="2" charset="-122"/>
                </a:rPr>
                <a:t>P(A)P(B)</a:t>
              </a:r>
            </a:p>
            <a:p>
              <a:pPr marL="533507" indent="-533507">
                <a:lnSpc>
                  <a:spcPct val="120000"/>
                </a:lnSpc>
                <a:buClr>
                  <a:srgbClr val="00FF00"/>
                </a:buClr>
                <a:defRPr/>
              </a:pPr>
              <a:r>
                <a:rPr lang="zh-CN" altLang="en-US" kern="0" dirty="0">
                  <a:ea typeface="黑体" pitchFamily="2" charset="-122"/>
                </a:rPr>
                <a:t> </a:t>
              </a:r>
              <a:r>
                <a:rPr lang="en-US" altLang="zh-CN" kern="0" dirty="0">
                  <a:ea typeface="黑体" pitchFamily="2" charset="-122"/>
                </a:rPr>
                <a:t>		</a:t>
              </a:r>
              <a:r>
                <a:rPr lang="zh-CN" altLang="en-US" kern="0" dirty="0">
                  <a:ea typeface="黑体" pitchFamily="2" charset="-122"/>
                </a:rPr>
                <a:t>＝</a:t>
              </a:r>
              <a:r>
                <a:rPr lang="en-US" altLang="zh-CN" kern="0" dirty="0">
                  <a:ea typeface="黑体" pitchFamily="2" charset="-122"/>
                </a:rPr>
                <a:t>P(A)(1</a:t>
              </a:r>
              <a:r>
                <a:rPr lang="zh-CN" altLang="en-US" kern="0" dirty="0">
                  <a:ea typeface="黑体" pitchFamily="2" charset="-122"/>
                </a:rPr>
                <a:t>－</a:t>
              </a:r>
              <a:r>
                <a:rPr lang="en-US" altLang="zh-CN" kern="0" dirty="0">
                  <a:ea typeface="黑体" pitchFamily="2" charset="-122"/>
                </a:rPr>
                <a:t>P(B))</a:t>
              </a:r>
            </a:p>
            <a:p>
              <a:pPr marL="533507" indent="-533507">
                <a:lnSpc>
                  <a:spcPct val="120000"/>
                </a:lnSpc>
                <a:buClr>
                  <a:srgbClr val="00FF00"/>
                </a:buClr>
                <a:defRPr/>
              </a:pPr>
              <a:r>
                <a:rPr lang="en-US" altLang="zh-CN" kern="0" dirty="0">
                  <a:ea typeface="黑体" pitchFamily="2" charset="-122"/>
                </a:rPr>
                <a:t>		</a:t>
              </a:r>
              <a:r>
                <a:rPr lang="zh-CN" altLang="en-US" kern="0" dirty="0">
                  <a:ea typeface="黑体" pitchFamily="2" charset="-122"/>
                </a:rPr>
                <a:t>＝</a:t>
              </a:r>
              <a:r>
                <a:rPr lang="en-US" altLang="zh-CN" kern="0" dirty="0">
                  <a:ea typeface="黑体" pitchFamily="2" charset="-122"/>
                </a:rPr>
                <a:t>P(A)P(B)</a:t>
              </a:r>
              <a:endParaRPr lang="zh-CN" altLang="en-US" kern="0" dirty="0">
                <a:ea typeface="黑体" pitchFamily="2" charset="-122"/>
              </a:endParaRPr>
            </a:p>
          </p:txBody>
        </p:sp>
        <p:sp>
          <p:nvSpPr>
            <p:cNvPr id="37903" name="Line 4">
              <a:extLst>
                <a:ext uri="{FF2B5EF4-FFF2-40B4-BE49-F238E27FC236}">
                  <a16:creationId xmlns:a16="http://schemas.microsoft.com/office/drawing/2014/main" id="{F7C4B27B-149D-AADB-854D-A525427B0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8419" y="1102730"/>
              <a:ext cx="127349" cy="3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4" name="Line 4">
              <a:extLst>
                <a:ext uri="{FF2B5EF4-FFF2-40B4-BE49-F238E27FC236}">
                  <a16:creationId xmlns:a16="http://schemas.microsoft.com/office/drawing/2014/main" id="{61B74D0F-FF20-3EED-D61C-B2251D243A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74703" y="3288870"/>
              <a:ext cx="17937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4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 uiExpand="1" build="p" autoUpdateAnimBg="0"/>
      <p:bldP spid="34816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>
            <a:extLst>
              <a:ext uri="{FF2B5EF4-FFF2-40B4-BE49-F238E27FC236}">
                <a16:creationId xmlns:a16="http://schemas.microsoft.com/office/drawing/2014/main" id="{10055ED7-8776-9D3A-145A-85C0E5F282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七、全概率公式与贝叶斯公式</a:t>
            </a:r>
          </a:p>
        </p:txBody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ACCD38FF-81BD-5D6F-2B13-A059674D03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0375" y="1068636"/>
            <a:ext cx="11506199" cy="193878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设事件组</a:t>
            </a:r>
            <a:r>
              <a:rPr lang="en-US" altLang="zh-CN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/>
              <a:t>, B</a:t>
            </a:r>
            <a:r>
              <a:rPr lang="en-US" altLang="zh-CN" baseline="-25000" dirty="0"/>
              <a:t>2</a:t>
            </a:r>
            <a:r>
              <a:rPr lang="en-US" altLang="zh-CN" dirty="0"/>
              <a:t>, …, B</a:t>
            </a:r>
            <a:r>
              <a:rPr lang="en-US" altLang="zh-CN" baseline="-25000" dirty="0"/>
              <a:t>n</a:t>
            </a:r>
            <a:r>
              <a:rPr lang="zh-CN" altLang="en-US" dirty="0"/>
              <a:t>两两互不相容，即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j</a:t>
            </a:r>
            <a:r>
              <a:rPr lang="zh-CN" altLang="en-US" dirty="0"/>
              <a:t>＝</a:t>
            </a:r>
            <a:r>
              <a:rPr lang="en-US" altLang="zh-CN" dirty="0"/>
              <a:t>Φ (1≤i≠j≤n)</a:t>
            </a:r>
            <a:r>
              <a:rPr lang="zh-CN" altLang="en-US" dirty="0"/>
              <a:t>，且	＝</a:t>
            </a:r>
            <a:r>
              <a:rPr lang="en-US" altLang="zh-CN" dirty="0"/>
              <a:t>Ω</a:t>
            </a:r>
            <a:r>
              <a:rPr lang="zh-CN" altLang="en-US" dirty="0"/>
              <a:t>，</a:t>
            </a:r>
            <a:r>
              <a:rPr lang="en-US" altLang="zh-CN" dirty="0"/>
              <a:t>P(B</a:t>
            </a:r>
            <a:r>
              <a:rPr lang="en-US" altLang="zh-CN" baseline="-25000" dirty="0"/>
              <a:t>i</a:t>
            </a:r>
            <a:r>
              <a:rPr lang="en-US" altLang="zh-CN" dirty="0"/>
              <a:t>)&gt;0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en-US" altLang="zh-CN" dirty="0"/>
              <a:t>=1, 2, …, n</a:t>
            </a:r>
            <a:r>
              <a:rPr lang="zh-CN" altLang="en-US" dirty="0"/>
              <a:t>，则对任意事件</a:t>
            </a:r>
            <a:r>
              <a:rPr lang="en-US" altLang="zh-CN" dirty="0"/>
              <a:t>A</a:t>
            </a:r>
            <a:r>
              <a:rPr lang="zh-CN" altLang="en-US" dirty="0"/>
              <a:t>，有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9188" name="Object 2">
                <a:extLst>
                  <a:ext uri="{FF2B5EF4-FFF2-40B4-BE49-F238E27FC236}">
                    <a16:creationId xmlns:a16="http://schemas.microsoft.com/office/drawing/2014/main" id="{8641A16D-37BC-854D-BE56-BE0FF52BE234}"/>
                  </a:ext>
                </a:extLst>
              </p:cNvPr>
              <p:cNvSpPr txBox="1"/>
              <p:nvPr/>
            </p:nvSpPr>
            <p:spPr bwMode="auto">
              <a:xfrm>
                <a:off x="9528175" y="961983"/>
                <a:ext cx="819340" cy="9908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9188" name="Object 2">
                <a:extLst>
                  <a:ext uri="{FF2B5EF4-FFF2-40B4-BE49-F238E27FC236}">
                    <a16:creationId xmlns:a16="http://schemas.microsoft.com/office/drawing/2014/main" id="{8641A16D-37BC-854D-BE56-BE0FF52BE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28175" y="961983"/>
                <a:ext cx="819340" cy="9908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9189" name="Rectangle 5">
            <a:extLst>
              <a:ext uri="{FF2B5EF4-FFF2-40B4-BE49-F238E27FC236}">
                <a16:creationId xmlns:a16="http://schemas.microsoft.com/office/drawing/2014/main" id="{D2A698FA-6C03-EE75-42E7-FA64CBAA3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2644993"/>
            <a:ext cx="7697982" cy="478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8" tIns="36008" rIns="36008" bIns="36008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AutoNum type="arabicPeriod"/>
            </a:pP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全概率公式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：</a:t>
            </a:r>
          </a:p>
        </p:txBody>
      </p:sp>
      <p:sp>
        <p:nvSpPr>
          <p:cNvPr id="349190" name="Rectangle 6">
            <a:extLst>
              <a:ext uri="{FF2B5EF4-FFF2-40B4-BE49-F238E27FC236}">
                <a16:creationId xmlns:a16="http://schemas.microsoft.com/office/drawing/2014/main" id="{07C14960-1B1B-8C48-20A4-25118F07D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4028025"/>
            <a:ext cx="7697982" cy="478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8" tIns="36008" rIns="36008" bIns="36008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AutoNum type="arabicPeriod" startAt="2"/>
            </a:pPr>
            <a:r>
              <a:rPr lang="zh-CN" altLang="en-US">
                <a:solidFill>
                  <a:srgbClr val="0000FF"/>
                </a:solidFill>
                <a:latin typeface="+mn-ea"/>
                <a:ea typeface="+mn-ea"/>
              </a:rPr>
              <a:t>贝叶斯公式</a:t>
            </a:r>
            <a:r>
              <a:rPr lang="zh-CN" altLang="en-US">
                <a:solidFill>
                  <a:srgbClr val="FF0000"/>
                </a:solidFill>
                <a:latin typeface="+mn-ea"/>
                <a:ea typeface="+mn-ea"/>
              </a:rPr>
              <a:t>：</a:t>
            </a:r>
          </a:p>
        </p:txBody>
      </p:sp>
      <p:graphicFrame>
        <p:nvGraphicFramePr>
          <p:cNvPr id="349191" name="Object 3">
            <a:extLst>
              <a:ext uri="{FF2B5EF4-FFF2-40B4-BE49-F238E27FC236}">
                <a16:creationId xmlns:a16="http://schemas.microsoft.com/office/drawing/2014/main" id="{257CD870-7D2B-FB29-5E98-CAF9F587BC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542055"/>
              </p:ext>
            </p:extLst>
          </p:nvPr>
        </p:nvGraphicFramePr>
        <p:xfrm>
          <a:off x="2974975" y="2437377"/>
          <a:ext cx="3739428" cy="992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25600" imgH="431800" progId="Equation.DSMT4">
                  <p:embed/>
                </p:oleObj>
              </mc:Choice>
              <mc:Fallback>
                <p:oleObj name="Equation" r:id="rId4" imgW="1625600" imgH="431800" progId="Equation.DSMT4">
                  <p:embed/>
                  <p:pic>
                    <p:nvPicPr>
                      <p:cNvPr id="349191" name="Object 3">
                        <a:extLst>
                          <a:ext uri="{FF2B5EF4-FFF2-40B4-BE49-F238E27FC236}">
                            <a16:creationId xmlns:a16="http://schemas.microsoft.com/office/drawing/2014/main" id="{257CD870-7D2B-FB29-5E98-CAF9F587BC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975" y="2437377"/>
                        <a:ext cx="3739428" cy="992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2" name="Object 4">
            <a:extLst>
              <a:ext uri="{FF2B5EF4-FFF2-40B4-BE49-F238E27FC236}">
                <a16:creationId xmlns:a16="http://schemas.microsoft.com/office/drawing/2014/main" id="{363B2FA7-5D6F-D9F4-B302-C6AE7816AD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435674"/>
              </p:ext>
            </p:extLst>
          </p:nvPr>
        </p:nvGraphicFramePr>
        <p:xfrm>
          <a:off x="3127375" y="3807311"/>
          <a:ext cx="4339642" cy="1486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92300" imgH="647700" progId="Equation.DSMT4">
                  <p:embed/>
                </p:oleObj>
              </mc:Choice>
              <mc:Fallback>
                <p:oleObj name="Equation" r:id="rId6" imgW="1892300" imgH="647700" progId="Equation.DSMT4">
                  <p:embed/>
                  <p:pic>
                    <p:nvPicPr>
                      <p:cNvPr id="349192" name="Object 4">
                        <a:extLst>
                          <a:ext uri="{FF2B5EF4-FFF2-40B4-BE49-F238E27FC236}">
                            <a16:creationId xmlns:a16="http://schemas.microsoft.com/office/drawing/2014/main" id="{363B2FA7-5D6F-D9F4-B302-C6AE7816AD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3807311"/>
                        <a:ext cx="4339642" cy="14862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193" name="Rectangle 9">
            <a:extLst>
              <a:ext uri="{FF2B5EF4-FFF2-40B4-BE49-F238E27FC236}">
                <a16:creationId xmlns:a16="http://schemas.microsoft.com/office/drawing/2014/main" id="{700D0583-6E9F-E1A2-CE65-FA5B1E847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4175" y="3998175"/>
            <a:ext cx="2126155" cy="4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j=1,2,…n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3">
                <a:extLst>
                  <a:ext uri="{FF2B5EF4-FFF2-40B4-BE49-F238E27FC236}">
                    <a16:creationId xmlns:a16="http://schemas.microsoft.com/office/drawing/2014/main" id="{92A054DF-ECD9-9752-1BE0-CA4A99EFC5A8}"/>
                  </a:ext>
                </a:extLst>
              </p:cNvPr>
              <p:cNvSpPr txBox="1"/>
              <p:nvPr/>
            </p:nvSpPr>
            <p:spPr bwMode="auto">
              <a:xfrm>
                <a:off x="5578312" y="2108674"/>
                <a:ext cx="6543602" cy="1669781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nary>
                        <m:naryPr>
                          <m:chr m:val="∪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∪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Object 13">
                <a:extLst>
                  <a:ext uri="{FF2B5EF4-FFF2-40B4-BE49-F238E27FC236}">
                    <a16:creationId xmlns:a16="http://schemas.microsoft.com/office/drawing/2014/main" id="{92A054DF-ECD9-9752-1BE0-CA4A99EFC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78312" y="2108674"/>
                <a:ext cx="6543602" cy="16697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4">
                <a:extLst>
                  <a:ext uri="{FF2B5EF4-FFF2-40B4-BE49-F238E27FC236}">
                    <a16:creationId xmlns:a16="http://schemas.microsoft.com/office/drawing/2014/main" id="{4022CF96-8E67-D077-73DC-40DE57DC15E4}"/>
                  </a:ext>
                </a:extLst>
              </p:cNvPr>
              <p:cNvSpPr txBox="1"/>
              <p:nvPr/>
            </p:nvSpPr>
            <p:spPr bwMode="auto">
              <a:xfrm>
                <a:off x="6055764" y="5482076"/>
                <a:ext cx="6022975" cy="1182608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:b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  <m:e/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bject 4">
                <a:extLst>
                  <a:ext uri="{FF2B5EF4-FFF2-40B4-BE49-F238E27FC236}">
                    <a16:creationId xmlns:a16="http://schemas.microsoft.com/office/drawing/2014/main" id="{4022CF96-8E67-D077-73DC-40DE57DC1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55764" y="5482076"/>
                <a:ext cx="6022975" cy="11826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9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9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9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9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9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9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/>
      <p:bldP spid="349188" grpId="0"/>
      <p:bldP spid="349189" grpId="0" autoUpdateAnimBg="0"/>
      <p:bldP spid="349190" grpId="0" autoUpdateAnimBg="0"/>
      <p:bldP spid="349193" grpId="0" autoUpdateAnimBg="0"/>
      <p:bldP spid="13" grpId="0" animBg="1"/>
      <p:bldP spid="13" grpId="1" animBg="1"/>
      <p:bldP spid="14" grpId="0" animBg="1"/>
      <p:bldP spid="1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>
            <a:extLst>
              <a:ext uri="{FF2B5EF4-FFF2-40B4-BE49-F238E27FC236}">
                <a16:creationId xmlns:a16="http://schemas.microsoft.com/office/drawing/2014/main" id="{8C3A3E7D-199B-6620-B3C4-1D48409D1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主要内容</a:t>
            </a:r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23E91E6F-7A14-4BDB-FC0E-F5B6B71E2F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6575" y="1413203"/>
            <a:ext cx="7697982" cy="658966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概率空间及其基本概念</a:t>
            </a:r>
            <a:r>
              <a:rPr lang="zh-CN" altLang="en-US" dirty="0"/>
              <a:t>	</a:t>
            </a:r>
          </a:p>
        </p:txBody>
      </p:sp>
      <p:sp>
        <p:nvSpPr>
          <p:cNvPr id="347140" name="Rectangle 4">
            <a:extLst>
              <a:ext uri="{FF2B5EF4-FFF2-40B4-BE49-F238E27FC236}">
                <a16:creationId xmlns:a16="http://schemas.microsoft.com/office/drawing/2014/main" id="{A04C6885-B521-CD76-177A-8F11F2C4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" y="2072169"/>
            <a:ext cx="11353800" cy="2704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lnSpc>
                <a:spcPct val="120000"/>
              </a:lnSpc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52600" indent="-381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09800" indent="-381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+mn-ea"/>
              <a:ea typeface="+mn-ea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  <a:ea typeface="+mn-ea"/>
              </a:rPr>
              <a:t>随机试验、样本点、样本空间、</a:t>
            </a:r>
            <a:r>
              <a:rPr lang="zh-CN" altLang="en-US" dirty="0">
                <a:latin typeface="+mn-ea"/>
                <a:ea typeface="+mn-ea"/>
                <a:sym typeface="Symbol" panose="05050102010706020507" pitchFamily="18" charset="2"/>
              </a:rPr>
              <a:t>随机事件体、随机事件、基本事件和可测空间</a:t>
            </a:r>
          </a:p>
          <a:p>
            <a:pPr lvl="1" algn="just" eaLnBrk="1" hangingPunct="1">
              <a:lnSpc>
                <a:spcPct val="150000"/>
              </a:lnSpc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  <a:ea typeface="+mn-ea"/>
              </a:rPr>
              <a:t>概率、</a:t>
            </a:r>
            <a:r>
              <a:rPr lang="zh-CN" altLang="en-US" dirty="0">
                <a:latin typeface="+mn-ea"/>
                <a:ea typeface="+mn-ea"/>
                <a:sym typeface="Symbol" panose="05050102010706020507" pitchFamily="18" charset="2"/>
              </a:rPr>
              <a:t>概率空间、</a:t>
            </a:r>
            <a:r>
              <a:rPr lang="zh-CN" altLang="en-US" dirty="0">
                <a:latin typeface="+mn-ea"/>
                <a:ea typeface="+mn-ea"/>
              </a:rPr>
              <a:t>概率的性质</a:t>
            </a:r>
          </a:p>
          <a:p>
            <a:pPr lvl="1" algn="just" eaLnBrk="1" hangingPunct="1">
              <a:lnSpc>
                <a:spcPct val="150000"/>
              </a:lnSpc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  <a:ea typeface="+mn-ea"/>
              </a:rPr>
              <a:t>条件概率、乘法公式、事件的独立性、全概率公式与贝叶斯公式</a:t>
            </a: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Tx/>
              <a:buChar char="•"/>
            </a:pP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FC927E0-C99B-C769-ED35-5972023DE04F}"/>
              </a:ext>
            </a:extLst>
          </p:cNvPr>
          <p:cNvSpPr txBox="1">
            <a:spLocks noChangeArrowheads="1"/>
          </p:cNvSpPr>
          <p:nvPr/>
        </p:nvSpPr>
        <p:spPr>
          <a:xfrm>
            <a:off x="460375" y="4788150"/>
            <a:ext cx="11511492" cy="1295400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360" indent="-457360" algn="l" defTabSz="1219627" rtl="0" eaLnBrk="1" latinLnBrk="0" hangingPunct="1">
              <a:lnSpc>
                <a:spcPct val="150000"/>
              </a:lnSpc>
              <a:spcBef>
                <a:spcPts val="0"/>
              </a:spcBef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990947" indent="-381133" algn="l" defTabSz="1219627" rtl="0" eaLnBrk="1" latinLnBrk="0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524533" indent="-304907" algn="l" defTabSz="1219627" rtl="0" eaLnBrk="1" latinLnBrk="0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2134347" indent="-304907" algn="l" defTabSz="1219627" rtl="0" eaLnBrk="1" latinLnBrk="0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744160" indent="-304907" algn="l" defTabSz="1219627" rtl="0" eaLnBrk="1" latinLnBrk="0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»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3353973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787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600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414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	    </a:t>
            </a:r>
            <a:r>
              <a:rPr lang="zh-CN" altLang="en-US" dirty="0">
                <a:solidFill>
                  <a:srgbClr val="0000FF"/>
                </a:solidFill>
              </a:rPr>
              <a:t>概率的数学理论是本课程的主要基础，不清楚的同学请找一本这方面的书</a:t>
            </a:r>
            <a:r>
              <a:rPr lang="zh-CN" altLang="en-US" dirty="0">
                <a:solidFill>
                  <a:srgbClr val="CC00CC"/>
                </a:solidFill>
              </a:rPr>
              <a:t>自学</a:t>
            </a:r>
            <a:r>
              <a:rPr lang="zh-CN" altLang="en-US" dirty="0">
                <a:solidFill>
                  <a:srgbClr val="0000FF"/>
                </a:solidFill>
              </a:rPr>
              <a:t>，下面仅介绍本课程所</a:t>
            </a:r>
            <a:r>
              <a:rPr lang="zh-CN" altLang="en-US" dirty="0">
                <a:solidFill>
                  <a:srgbClr val="CC00CC"/>
                </a:solidFill>
              </a:rPr>
              <a:t>必需</a:t>
            </a:r>
            <a:r>
              <a:rPr lang="zh-CN" altLang="en-US" dirty="0">
                <a:solidFill>
                  <a:srgbClr val="0000FF"/>
                </a:solidFill>
              </a:rPr>
              <a:t>的概率论的</a:t>
            </a:r>
            <a:r>
              <a:rPr lang="zh-CN" altLang="en-US" dirty="0">
                <a:solidFill>
                  <a:srgbClr val="CC00CC"/>
                </a:solidFill>
              </a:rPr>
              <a:t>基本定义</a:t>
            </a:r>
            <a:r>
              <a:rPr lang="zh-CN" altLang="en-US" dirty="0">
                <a:solidFill>
                  <a:srgbClr val="0000FF"/>
                </a:solidFill>
              </a:rPr>
              <a:t>和</a:t>
            </a:r>
            <a:r>
              <a:rPr lang="zh-CN" altLang="en-US" dirty="0">
                <a:solidFill>
                  <a:srgbClr val="CC00CC"/>
                </a:solidFill>
              </a:rPr>
              <a:t>结果</a:t>
            </a:r>
            <a:r>
              <a:rPr lang="zh-CN" altLang="en-US" dirty="0">
                <a:solidFill>
                  <a:srgbClr val="0000FF"/>
                </a:solidFill>
              </a:rPr>
              <a:t>。</a:t>
            </a:r>
            <a:endParaRPr lang="zh-CN" altLang="en-US" dirty="0">
              <a:solidFill>
                <a:srgbClr val="996633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7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47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7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>
            <a:extLst>
              <a:ext uri="{FF2B5EF4-FFF2-40B4-BE49-F238E27FC236}">
                <a16:creationId xmlns:a16="http://schemas.microsoft.com/office/drawing/2014/main" id="{41B1A572-F594-C6DB-C65B-8FEC32FDB2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39942" name="Rectangle 3">
            <a:extLst>
              <a:ext uri="{FF2B5EF4-FFF2-40B4-BE49-F238E27FC236}">
                <a16:creationId xmlns:a16="http://schemas.microsoft.com/office/drawing/2014/main" id="{8AE6E238-ED46-4B24-CB46-42FC342FC7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575" y="1125799"/>
            <a:ext cx="11658600" cy="2051525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</a:t>
            </a:r>
            <a:r>
              <a:rPr lang="zh-CN" altLang="en-US" dirty="0"/>
              <a:t>甲、乙文具盒内都有</a:t>
            </a:r>
            <a:r>
              <a:rPr lang="en-US" altLang="zh-CN" dirty="0"/>
              <a:t>2</a:t>
            </a:r>
            <a:r>
              <a:rPr lang="zh-CN" altLang="en-US" dirty="0"/>
              <a:t>支蓝色笔和</a:t>
            </a:r>
            <a:r>
              <a:rPr lang="en-US" altLang="zh-CN" dirty="0"/>
              <a:t>3</a:t>
            </a:r>
            <a:r>
              <a:rPr lang="zh-CN" altLang="en-US" dirty="0"/>
              <a:t>支黑色笔，现</a:t>
            </a:r>
            <a:r>
              <a:rPr lang="zh-CN" altLang="en-US" dirty="0">
                <a:solidFill>
                  <a:srgbClr val="FF0000"/>
                </a:solidFill>
              </a:rPr>
              <a:t>从甲文具盒中任取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支笔放入乙文具盒</a:t>
            </a:r>
            <a:r>
              <a:rPr lang="zh-CN" altLang="en-US" dirty="0"/>
              <a:t>，然后</a:t>
            </a:r>
            <a:r>
              <a:rPr lang="zh-CN" altLang="en-US" dirty="0">
                <a:solidFill>
                  <a:srgbClr val="6600CC"/>
                </a:solidFill>
              </a:rPr>
              <a:t>再从乙文具盒中任取</a:t>
            </a:r>
            <a:r>
              <a:rPr lang="en-US" altLang="zh-CN" dirty="0">
                <a:solidFill>
                  <a:srgbClr val="6600CC"/>
                </a:solidFill>
              </a:rPr>
              <a:t>2</a:t>
            </a:r>
            <a:r>
              <a:rPr lang="zh-CN" altLang="en-US" dirty="0">
                <a:solidFill>
                  <a:srgbClr val="6600CC"/>
                </a:solidFill>
              </a:rPr>
              <a:t>支笔</a:t>
            </a:r>
            <a:r>
              <a:rPr lang="zh-CN" altLang="en-US" dirty="0"/>
              <a:t>。试求最后取出的</a:t>
            </a:r>
            <a:r>
              <a:rPr lang="en-US" altLang="zh-CN" dirty="0"/>
              <a:t>2</a:t>
            </a:r>
            <a:r>
              <a:rPr lang="zh-CN" altLang="en-US" dirty="0"/>
              <a:t>支笔都是黑色的概率。</a:t>
            </a:r>
          </a:p>
        </p:txBody>
      </p:sp>
      <p:sp>
        <p:nvSpPr>
          <p:cNvPr id="39943" name="Rectangle 6">
            <a:extLst>
              <a:ext uri="{FF2B5EF4-FFF2-40B4-BE49-F238E27FC236}">
                <a16:creationId xmlns:a16="http://schemas.microsoft.com/office/drawing/2014/main" id="{ED2BA4A0-5EBA-8C6E-E626-690802F84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3048794"/>
            <a:ext cx="11658600" cy="215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lnSpc>
                <a:spcPct val="120000"/>
              </a:lnSpc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52600" indent="-381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09800" indent="-381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  <a:ea typeface="+mn-ea"/>
              </a:rPr>
              <a:t>   </a:t>
            </a:r>
            <a:r>
              <a:rPr lang="zh-CN" altLang="en-US" dirty="0">
                <a:latin typeface="+mn-ea"/>
                <a:ea typeface="+mn-ea"/>
              </a:rPr>
              <a:t>分析：试验过程由两个阶段组成：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  <a:ea typeface="+mn-ea"/>
              </a:rPr>
              <a:t>    </a:t>
            </a:r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从甲文具盒中任取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支笔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r>
              <a:rPr lang="zh-CN" altLang="en-US" dirty="0">
                <a:solidFill>
                  <a:srgbClr val="6600CC"/>
                </a:solidFill>
                <a:latin typeface="+mn-ea"/>
                <a:ea typeface="+mn-ea"/>
              </a:rPr>
              <a:t>从乙文具盒中任取</a:t>
            </a:r>
            <a:r>
              <a:rPr lang="en-US" altLang="zh-CN" dirty="0">
                <a:solidFill>
                  <a:srgbClr val="6600CC"/>
                </a:solidFill>
                <a:latin typeface="+mn-ea"/>
                <a:ea typeface="+mn-ea"/>
              </a:rPr>
              <a:t>2</a:t>
            </a:r>
            <a:r>
              <a:rPr lang="zh-CN" altLang="en-US" dirty="0">
                <a:solidFill>
                  <a:srgbClr val="6600CC"/>
                </a:solidFill>
                <a:latin typeface="+mn-ea"/>
                <a:ea typeface="+mn-ea"/>
              </a:rPr>
              <a:t>支笔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  <a:ea typeface="+mn-ea"/>
              </a:rPr>
              <a:t>   显然第二阶段的结果依赖于第一阶段的结果，因此可以用</a:t>
            </a:r>
            <a:r>
              <a:rPr lang="zh-CN" altLang="en-US" dirty="0">
                <a:solidFill>
                  <a:srgbClr val="6600CC"/>
                </a:solidFill>
                <a:latin typeface="+mn-ea"/>
                <a:ea typeface="+mn-ea"/>
              </a:rPr>
              <a:t>全概率公式</a:t>
            </a:r>
            <a:r>
              <a:rPr lang="zh-CN" altLang="en-US" dirty="0">
                <a:latin typeface="+mn-ea"/>
                <a:ea typeface="+mn-ea"/>
              </a:rPr>
              <a:t>求解该题。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>
            <a:extLst>
              <a:ext uri="{FF2B5EF4-FFF2-40B4-BE49-F238E27FC236}">
                <a16:creationId xmlns:a16="http://schemas.microsoft.com/office/drawing/2014/main" id="{C60573DB-1194-38D6-99E4-6FBBC63901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40966" name="Rectangle 3">
            <a:extLst>
              <a:ext uri="{FF2B5EF4-FFF2-40B4-BE49-F238E27FC236}">
                <a16:creationId xmlns:a16="http://schemas.microsoft.com/office/drawing/2014/main" id="{B0C45262-A742-CA84-6388-7D10CE4BC0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0375" y="1372394"/>
            <a:ext cx="11201400" cy="5134770"/>
          </a:xfrm>
        </p:spPr>
        <p:txBody>
          <a:bodyPr>
            <a:normAutofit/>
          </a:bodyPr>
          <a:lstStyle/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解：</a:t>
            </a:r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={</a:t>
            </a:r>
            <a:r>
              <a:rPr lang="zh-CN" altLang="en-US" dirty="0"/>
              <a:t>从甲文具盒中取出</a:t>
            </a:r>
            <a:r>
              <a:rPr lang="en-US" altLang="zh-CN" dirty="0"/>
              <a:t>2</a:t>
            </a:r>
            <a:r>
              <a:rPr lang="zh-CN" altLang="en-US" dirty="0"/>
              <a:t>支蓝色笔</a:t>
            </a:r>
            <a:r>
              <a:rPr lang="en-US" altLang="zh-CN" dirty="0"/>
              <a:t>}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A</a:t>
            </a:r>
            <a:r>
              <a:rPr lang="en-US" altLang="zh-CN" baseline="-25000" dirty="0"/>
              <a:t>2</a:t>
            </a:r>
            <a:r>
              <a:rPr lang="en-US" altLang="zh-CN" dirty="0"/>
              <a:t>={</a:t>
            </a:r>
            <a:r>
              <a:rPr lang="zh-CN" altLang="en-US" dirty="0"/>
              <a:t>从甲文具盒中取出</a:t>
            </a:r>
            <a:r>
              <a:rPr lang="en-US" altLang="zh-CN" dirty="0"/>
              <a:t>2</a:t>
            </a:r>
            <a:r>
              <a:rPr lang="zh-CN" altLang="en-US" dirty="0"/>
              <a:t>支黑色笔</a:t>
            </a:r>
            <a:r>
              <a:rPr lang="en-US" altLang="zh-CN" dirty="0"/>
              <a:t>}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A</a:t>
            </a:r>
            <a:r>
              <a:rPr lang="en-US" altLang="zh-CN" baseline="-25000" dirty="0"/>
              <a:t>3</a:t>
            </a:r>
            <a:r>
              <a:rPr lang="en-US" altLang="zh-CN" dirty="0"/>
              <a:t>={</a:t>
            </a:r>
            <a:r>
              <a:rPr lang="zh-CN" altLang="en-US" dirty="0"/>
              <a:t>从甲文具盒中取出</a:t>
            </a:r>
            <a:r>
              <a:rPr lang="en-US" altLang="zh-CN" dirty="0"/>
              <a:t>1</a:t>
            </a:r>
            <a:r>
              <a:rPr lang="zh-CN" altLang="en-US" dirty="0"/>
              <a:t>支蓝色笔，</a:t>
            </a:r>
            <a:r>
              <a:rPr lang="en-US" altLang="zh-CN" dirty="0"/>
              <a:t>1</a:t>
            </a:r>
            <a:r>
              <a:rPr lang="zh-CN" altLang="en-US" dirty="0"/>
              <a:t>支黑色笔</a:t>
            </a:r>
            <a:r>
              <a:rPr lang="en-US" altLang="zh-CN" dirty="0"/>
              <a:t>}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B={</a:t>
            </a:r>
            <a:r>
              <a:rPr lang="zh-CN" altLang="en-US" dirty="0"/>
              <a:t>从乙文具盒中取出</a:t>
            </a:r>
            <a:r>
              <a:rPr lang="en-US" altLang="zh-CN" dirty="0"/>
              <a:t>2</a:t>
            </a:r>
            <a:r>
              <a:rPr lang="zh-CN" altLang="en-US" dirty="0"/>
              <a:t>支黑色笔</a:t>
            </a:r>
            <a:r>
              <a:rPr lang="en-US" altLang="zh-CN" dirty="0"/>
              <a:t>}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显然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en-US" altLang="zh-CN" baseline="-25000" dirty="0"/>
              <a:t>3</a:t>
            </a:r>
            <a:r>
              <a:rPr lang="zh-CN" altLang="en-US" dirty="0"/>
              <a:t>构成一个完全事件组，且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P(A</a:t>
            </a:r>
            <a:r>
              <a:rPr lang="en-US" altLang="zh-CN" baseline="-25000" dirty="0"/>
              <a:t>1</a:t>
            </a:r>
            <a:r>
              <a:rPr lang="en-US" altLang="zh-CN" dirty="0"/>
              <a:t>)=C(2,2)/C(5,2)=1/10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P(A</a:t>
            </a:r>
            <a:r>
              <a:rPr lang="en-US" altLang="zh-CN" baseline="-25000" dirty="0"/>
              <a:t>2</a:t>
            </a:r>
            <a:r>
              <a:rPr lang="en-US" altLang="zh-CN" dirty="0"/>
              <a:t>)=C(3,2)/C(5,2)=3/10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P(A</a:t>
            </a:r>
            <a:r>
              <a:rPr lang="en-US" altLang="zh-CN" baseline="-25000" dirty="0"/>
              <a:t>3</a:t>
            </a:r>
            <a:r>
              <a:rPr lang="en-US" altLang="zh-CN" dirty="0"/>
              <a:t>)=C(2,1)C(3,1)/C(5,2)=6/10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>
            <a:extLst>
              <a:ext uri="{FF2B5EF4-FFF2-40B4-BE49-F238E27FC236}">
                <a16:creationId xmlns:a16="http://schemas.microsoft.com/office/drawing/2014/main" id="{2453E024-062B-9EC3-382E-0F902DFEE9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7575" y="262787"/>
            <a:ext cx="9961986" cy="609741"/>
          </a:xfrm>
        </p:spPr>
        <p:txBody>
          <a:bodyPr/>
          <a:lstStyle/>
          <a:p>
            <a:pPr eaLnBrk="1" hangingPunct="1"/>
            <a:r>
              <a:rPr lang="zh-CN" altLang="en-US" dirty="0"/>
              <a:t>实例</a:t>
            </a:r>
          </a:p>
        </p:txBody>
      </p:sp>
      <p:sp>
        <p:nvSpPr>
          <p:cNvPr id="41990" name="Rectangle 3">
            <a:extLst>
              <a:ext uri="{FF2B5EF4-FFF2-40B4-BE49-F238E27FC236}">
                <a16:creationId xmlns:a16="http://schemas.microsoft.com/office/drawing/2014/main" id="{2303E708-536B-F507-74E5-3ACD97B3537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7575" y="1201217"/>
            <a:ext cx="7175574" cy="1667261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P(B|A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)=C(3,2)/C(7,2)= 3/21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P(B|A</a:t>
            </a:r>
            <a:r>
              <a:rPr lang="en-US" altLang="zh-CN" baseline="-25000" dirty="0">
                <a:latin typeface="+mn-ea"/>
              </a:rPr>
              <a:t>2</a:t>
            </a:r>
            <a:r>
              <a:rPr lang="en-US" altLang="zh-CN" dirty="0">
                <a:latin typeface="+mn-ea"/>
              </a:rPr>
              <a:t>)=C(5,2)/C(7,2)=10/21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P(B|A</a:t>
            </a:r>
            <a:r>
              <a:rPr lang="en-US" altLang="zh-CN" baseline="-25000" dirty="0">
                <a:latin typeface="+mn-ea"/>
              </a:rPr>
              <a:t>3</a:t>
            </a:r>
            <a:r>
              <a:rPr lang="en-US" altLang="zh-CN" dirty="0">
                <a:latin typeface="+mn-ea"/>
              </a:rPr>
              <a:t>)=C(4,2)/C(7,2)=6/21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2261" name="Object 5">
                <a:extLst>
                  <a:ext uri="{FF2B5EF4-FFF2-40B4-BE49-F238E27FC236}">
                    <a16:creationId xmlns:a16="http://schemas.microsoft.com/office/drawing/2014/main" id="{E53681A6-7B60-58CC-D8FC-A50E2A0F7285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1679575" y="3429794"/>
                <a:ext cx="7563012" cy="10400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70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352261" name="Object 5">
                <a:extLst>
                  <a:ext uri="{FF2B5EF4-FFF2-40B4-BE49-F238E27FC236}">
                    <a16:creationId xmlns:a16="http://schemas.microsoft.com/office/drawing/2014/main" id="{E53681A6-7B60-58CC-D8FC-A50E2A0F7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1679575" y="3429794"/>
                <a:ext cx="7563012" cy="10400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2263" name="Rectangle 7">
            <a:extLst>
              <a:ext uri="{FF2B5EF4-FFF2-40B4-BE49-F238E27FC236}">
                <a16:creationId xmlns:a16="http://schemas.microsoft.com/office/drawing/2014/main" id="{71163BC1-E0CB-07AA-9283-8C361D155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575" y="5106194"/>
            <a:ext cx="6016071" cy="405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最后取出的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支笔都是黑色的概率是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23/70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>
            <a:extLst>
              <a:ext uri="{FF2B5EF4-FFF2-40B4-BE49-F238E27FC236}">
                <a16:creationId xmlns:a16="http://schemas.microsoft.com/office/drawing/2014/main" id="{41B1A572-F594-C6DB-C65B-8FEC32FDB2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古典概率中著名的三门问题</a:t>
            </a:r>
          </a:p>
        </p:txBody>
      </p:sp>
      <p:sp>
        <p:nvSpPr>
          <p:cNvPr id="39942" name="Rectangle 3">
            <a:extLst>
              <a:ext uri="{FF2B5EF4-FFF2-40B4-BE49-F238E27FC236}">
                <a16:creationId xmlns:a16="http://schemas.microsoft.com/office/drawing/2014/main" id="{8AE6E238-ED46-4B24-CB46-42FC342FC7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818" y="1067594"/>
            <a:ext cx="11658600" cy="304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b="1" dirty="0"/>
              <a:t>参赛者会看见三扇关闭了的门，其中一扇的后面有一辆汽车，选中后面有车的那扇门可赢得该汽车，另外两扇门后面则各藏有一只山羊。当参赛者选定了一扇门，但未去开启它的时候，节目主持人开启剩下两扇门的其中一扇，露出其中一只山羊。主持人其后会问参赛者要不要换另一扇仍然关上的门。问题是：换另一扇门会否增加参赛者赢得汽车的机率？</a:t>
            </a:r>
            <a:endParaRPr lang="zh-CN" altLang="en-US" dirty="0"/>
          </a:p>
        </p:txBody>
      </p:sp>
      <p:sp>
        <p:nvSpPr>
          <p:cNvPr id="39943" name="Rectangle 6">
            <a:extLst>
              <a:ext uri="{FF2B5EF4-FFF2-40B4-BE49-F238E27FC236}">
                <a16:creationId xmlns:a16="http://schemas.microsoft.com/office/drawing/2014/main" id="{ED2BA4A0-5EBA-8C6E-E626-690802F84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169" y="3927604"/>
            <a:ext cx="11658600" cy="495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lnSpc>
                <a:spcPct val="120000"/>
              </a:lnSpc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52600" indent="-381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09800" indent="-381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12196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681D0"/>
                </a:solidFill>
                <a:effectLst/>
                <a:uLnTx/>
                <a:uFillTx/>
                <a:latin typeface="-apple-system"/>
                <a:ea typeface="宋体" panose="02010600030101010101" pitchFamily="2" charset="-122"/>
                <a:cs typeface="+mn-cs"/>
                <a:hlinkClick r:id="rId3"/>
              </a:rPr>
              <a:t>https://mp.weixin.qq.com/s/7XqjBR4xUUOtuWyzL5v2ig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46548DA-42B4-F8DA-1A31-0D35ACDAC4D4}"/>
              </a:ext>
            </a:extLst>
          </p:cNvPr>
          <p:cNvSpPr txBox="1">
            <a:spLocks noChangeArrowheads="1"/>
          </p:cNvSpPr>
          <p:nvPr/>
        </p:nvSpPr>
        <p:spPr>
          <a:xfrm>
            <a:off x="285818" y="4572794"/>
            <a:ext cx="11658599" cy="1512917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360" indent="-457360" algn="l" defTabSz="1219627" rtl="0" eaLnBrk="1" latinLnBrk="0" hangingPunct="1">
              <a:lnSpc>
                <a:spcPct val="150000"/>
              </a:lnSpc>
              <a:spcBef>
                <a:spcPts val="0"/>
              </a:spcBef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990947" indent="-381133" algn="l" defTabSz="1219627" rtl="0" eaLnBrk="1" latinLnBrk="0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524533" indent="-304907" algn="l" defTabSz="1219627" rtl="0" eaLnBrk="1" latinLnBrk="0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2134347" indent="-304907" algn="l" defTabSz="1219627" rtl="0" eaLnBrk="1" latinLnBrk="0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744160" indent="-304907" algn="l" defTabSz="1219627" rtl="0" eaLnBrk="1" latinLnBrk="0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»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3353973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787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600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414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360" marR="0" lvl="0" indent="-457360" algn="l" defTabSz="1219627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解：设</a:t>
            </a:r>
            <a:r>
              <a:rPr lang="en-US" altLang="zh-CN" dirty="0">
                <a:solidFill>
                  <a:srgbClr val="C00000"/>
                </a:solidFill>
                <a:latin typeface="微软雅黑"/>
                <a:ea typeface="微软雅黑"/>
              </a:rPr>
              <a:t>A: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次抽到车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,B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：第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次抽到羊，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：第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次抽到车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457360" marR="0" lvl="0" indent="-457360" algn="l" defTabSz="1219627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P(C)=P(AC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+ P(BC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=P(A)×P(C|A)+ P(B)×P(C|B)=1/3×0+2/3×1=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3670244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>
            <a:extLst>
              <a:ext uri="{FF2B5EF4-FFF2-40B4-BE49-F238E27FC236}">
                <a16:creationId xmlns:a16="http://schemas.microsoft.com/office/drawing/2014/main" id="{41B1A572-F594-C6DB-C65B-8FEC32FDB2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古典概率中著名的三门问题</a:t>
            </a:r>
          </a:p>
        </p:txBody>
      </p:sp>
      <p:sp>
        <p:nvSpPr>
          <p:cNvPr id="39942" name="Rectangle 3">
            <a:extLst>
              <a:ext uri="{FF2B5EF4-FFF2-40B4-BE49-F238E27FC236}">
                <a16:creationId xmlns:a16="http://schemas.microsoft.com/office/drawing/2014/main" id="{8AE6E238-ED46-4B24-CB46-42FC342FC7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818" y="1067594"/>
            <a:ext cx="11658600" cy="304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b="1" dirty="0"/>
              <a:t>参赛者会看见三扇关闭了的门，其中一扇的后面有一辆汽车，选中后面有车的那扇门可赢得该汽车，另外两扇门后面则各藏有一只山羊。当参赛者选定了一扇门，但未去开启它的时候，节目主持人开启剩下两扇门的其中一扇，露出其中一只山羊。主持人其后会问参赛者要不要换另一扇仍然关上的门。问题是：换另一扇门会否增加参赛者赢得汽车的机率？</a:t>
            </a:r>
            <a:endParaRPr lang="zh-CN" altLang="en-US" dirty="0"/>
          </a:p>
        </p:txBody>
      </p:sp>
      <p:sp>
        <p:nvSpPr>
          <p:cNvPr id="39943" name="Rectangle 6">
            <a:extLst>
              <a:ext uri="{FF2B5EF4-FFF2-40B4-BE49-F238E27FC236}">
                <a16:creationId xmlns:a16="http://schemas.microsoft.com/office/drawing/2014/main" id="{ED2BA4A0-5EBA-8C6E-E626-690802F84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255" y="3963194"/>
            <a:ext cx="11658600" cy="495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lnSpc>
                <a:spcPct val="120000"/>
              </a:lnSpc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52600" indent="-381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09800" indent="-381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12196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681D0"/>
                </a:solidFill>
                <a:effectLst/>
                <a:uLnTx/>
                <a:uFillTx/>
                <a:latin typeface="-apple-system"/>
                <a:ea typeface="宋体" panose="02010600030101010101" pitchFamily="2" charset="-122"/>
                <a:cs typeface="+mn-cs"/>
                <a:hlinkClick r:id="rId3"/>
              </a:rPr>
              <a:t>https://mp.weixin.qq.com/s/7XqjBR4xUUOtuWyzL5v2ig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46548DA-42B4-F8DA-1A31-0D35ACDAC4D4}"/>
              </a:ext>
            </a:extLst>
          </p:cNvPr>
          <p:cNvSpPr txBox="1">
            <a:spLocks noChangeArrowheads="1"/>
          </p:cNvSpPr>
          <p:nvPr/>
        </p:nvSpPr>
        <p:spPr>
          <a:xfrm>
            <a:off x="285818" y="4572794"/>
            <a:ext cx="11658599" cy="1512917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360" indent="-457360" algn="l" defTabSz="1219627" rtl="0" eaLnBrk="1" latinLnBrk="0" hangingPunct="1">
              <a:lnSpc>
                <a:spcPct val="150000"/>
              </a:lnSpc>
              <a:spcBef>
                <a:spcPts val="0"/>
              </a:spcBef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990947" indent="-381133" algn="l" defTabSz="1219627" rtl="0" eaLnBrk="1" latinLnBrk="0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524533" indent="-304907" algn="l" defTabSz="1219627" rtl="0" eaLnBrk="1" latinLnBrk="0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2134347" indent="-304907" algn="l" defTabSz="1219627" rtl="0" eaLnBrk="1" latinLnBrk="0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744160" indent="-304907" algn="l" defTabSz="1219627" rtl="0" eaLnBrk="1" latinLnBrk="0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»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3353973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787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600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414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360" marR="0" lvl="0" indent="-457360" algn="l" defTabSz="1219627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解：设</a:t>
            </a:r>
            <a:r>
              <a:rPr lang="en-US" altLang="zh-CN" dirty="0">
                <a:solidFill>
                  <a:srgbClr val="C00000"/>
                </a:solidFill>
                <a:latin typeface="微软雅黑"/>
                <a:ea typeface="微软雅黑"/>
              </a:rPr>
              <a:t>A: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次抽到车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,B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：第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次抽到羊，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：第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次抽到羊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457360" marR="0" lvl="0" indent="-457360" algn="l" defTabSz="1219627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P(D)=P(A,D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+ P(B,D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=P(A)×P(D|A)+ P(B)×P(D|B)=1/3×1+2/3×0=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1/3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9F7D64-116C-8DD8-D5A5-F8E09D0639AF}"/>
              </a:ext>
            </a:extLst>
          </p:cNvPr>
          <p:cNvSpPr txBox="1"/>
          <p:nvPr/>
        </p:nvSpPr>
        <p:spPr>
          <a:xfrm>
            <a:off x="370169" y="6235894"/>
            <a:ext cx="90818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0000FF"/>
                </a:solidFill>
                <a:effectLst/>
                <a:latin typeface="-apple-system"/>
              </a:rPr>
              <a:t>结论：从概率角度来看，换个门是有价值的！！！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9D479A3C-FFDB-04E9-807F-028AC686886B}"/>
              </a:ext>
            </a:extLst>
          </p:cNvPr>
          <p:cNvSpPr/>
          <p:nvPr/>
        </p:nvSpPr>
        <p:spPr>
          <a:xfrm>
            <a:off x="285818" y="4725194"/>
            <a:ext cx="11223557" cy="1219200"/>
          </a:xfrm>
          <a:prstGeom prst="flowChartAlternate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FF00"/>
                </a:solidFill>
                <a:latin typeface="+mn-ea"/>
              </a:rPr>
              <a:t>问题衍生：</a:t>
            </a:r>
            <a:r>
              <a:rPr lang="zh-CN" altLang="en-US" b="1" i="0" dirty="0">
                <a:solidFill>
                  <a:schemeClr val="bg1"/>
                </a:solidFill>
                <a:effectLst/>
                <a:latin typeface="+mn-ea"/>
              </a:rPr>
              <a:t>一共</a:t>
            </a:r>
            <a:r>
              <a:rPr lang="en-US" altLang="zh-CN" b="1" i="0" dirty="0">
                <a:solidFill>
                  <a:schemeClr val="bg1"/>
                </a:solidFill>
                <a:effectLst/>
                <a:latin typeface="+mn-ea"/>
              </a:rPr>
              <a:t>1000</a:t>
            </a:r>
            <a:r>
              <a:rPr lang="zh-CN" altLang="en-US" b="1" i="0" dirty="0">
                <a:solidFill>
                  <a:schemeClr val="bg1"/>
                </a:solidFill>
                <a:effectLst/>
                <a:latin typeface="+mn-ea"/>
              </a:rPr>
              <a:t>个门里，有</a:t>
            </a:r>
            <a:r>
              <a:rPr lang="en-US" altLang="zh-CN" b="1" i="0" dirty="0">
                <a:solidFill>
                  <a:schemeClr val="bg1"/>
                </a:solidFill>
                <a:effectLst/>
                <a:latin typeface="+mn-ea"/>
              </a:rPr>
              <a:t>999</a:t>
            </a:r>
            <a:r>
              <a:rPr lang="zh-CN" altLang="en-US" b="1" i="0" dirty="0">
                <a:solidFill>
                  <a:schemeClr val="bg1"/>
                </a:solidFill>
                <a:effectLst/>
                <a:latin typeface="+mn-ea"/>
              </a:rPr>
              <a:t>只羊，只有一辆汽车，你选了一扇门后，主持人开启了另外</a:t>
            </a:r>
            <a:r>
              <a:rPr lang="en-US" altLang="zh-CN" b="1" i="0" dirty="0">
                <a:solidFill>
                  <a:schemeClr val="bg1"/>
                </a:solidFill>
                <a:effectLst/>
                <a:latin typeface="+mn-ea"/>
              </a:rPr>
              <a:t>998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扇</a:t>
            </a:r>
            <a:r>
              <a:rPr lang="zh-CN" altLang="en-US" b="1" i="0" dirty="0">
                <a:solidFill>
                  <a:schemeClr val="bg1"/>
                </a:solidFill>
                <a:effectLst/>
                <a:latin typeface="+mn-ea"/>
              </a:rPr>
              <a:t>装有羊的门。此时，是否需要换另一扇还未打开的门？</a:t>
            </a:r>
            <a:endParaRPr lang="zh-CN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46548DA-42B4-F8DA-1A31-0D35ACDAC4D4}"/>
              </a:ext>
            </a:extLst>
          </p:cNvPr>
          <p:cNvSpPr txBox="1">
            <a:spLocks noChangeArrowheads="1"/>
          </p:cNvSpPr>
          <p:nvPr/>
        </p:nvSpPr>
        <p:spPr>
          <a:xfrm>
            <a:off x="9745807" y="4085215"/>
            <a:ext cx="1749425" cy="75645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360" indent="-457360" algn="l" defTabSz="1219627" rtl="0" eaLnBrk="1" latinLnBrk="0" hangingPunct="1">
              <a:lnSpc>
                <a:spcPct val="150000"/>
              </a:lnSpc>
              <a:spcBef>
                <a:spcPts val="0"/>
              </a:spcBef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990947" indent="-381133" algn="l" defTabSz="1219627" rtl="0" eaLnBrk="1" latinLnBrk="0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524533" indent="-304907" algn="l" defTabSz="1219627" rtl="0" eaLnBrk="1" latinLnBrk="0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2134347" indent="-304907" algn="l" defTabSz="1219627" rtl="0" eaLnBrk="1" latinLnBrk="0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744160" indent="-304907" algn="l" defTabSz="1219627" rtl="0" eaLnBrk="1" latinLnBrk="0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»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3353973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787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600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414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360" marR="0" lvl="0" indent="-457360" algn="l" defTabSz="1219627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999/1000</a:t>
            </a:r>
          </a:p>
        </p:txBody>
      </p:sp>
    </p:spTree>
    <p:extLst>
      <p:ext uri="{BB962C8B-B14F-4D97-AF65-F5344CB8AC3E}">
        <p14:creationId xmlns:p14="http://schemas.microsoft.com/office/powerpoint/2010/main" val="145244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id="{1A0CB227-C2CA-21F5-1E6B-386B997CAA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下一讲内容预告</a:t>
            </a:r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E1F3A6EE-6414-5813-1B06-2FF33DFD7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775" y="1101981"/>
            <a:ext cx="10744199" cy="51351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随机变量及其分布程</a:t>
            </a: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Tx/>
              <a:buChar char="•"/>
            </a:pPr>
            <a:r>
              <a:rPr lang="zh-CN" altLang="en-US" dirty="0">
                <a:sym typeface="Symbol" panose="05050102010706020507" pitchFamily="18" charset="2"/>
              </a:rPr>
              <a:t>随机变量、分布函数</a:t>
            </a: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Tx/>
              <a:buChar char="•"/>
            </a:pPr>
            <a:r>
              <a:rPr lang="zh-CN" altLang="en-US" dirty="0"/>
              <a:t>离散型随机变量及其分布律</a:t>
            </a: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Tx/>
              <a:buChar char="•"/>
            </a:pPr>
            <a:r>
              <a:rPr lang="zh-CN" altLang="en-US" dirty="0"/>
              <a:t>连续型随机变量及其概率密度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常见的随机变量及其分布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FF"/>
                </a:solidFill>
              </a:rPr>
              <a:t>n</a:t>
            </a:r>
            <a:r>
              <a:rPr lang="zh-CN" altLang="en-US" dirty="0">
                <a:solidFill>
                  <a:srgbClr val="0000FF"/>
                </a:solidFill>
              </a:rPr>
              <a:t>维随机变量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随机变量函数的分布</a:t>
            </a:r>
          </a:p>
        </p:txBody>
      </p:sp>
    </p:spTree>
  </p:cSld>
  <p:clrMapOvr>
    <a:masterClrMapping/>
  </p:clrMapOvr>
  <p:transition>
    <p:strips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095121" y="2480346"/>
            <a:ext cx="203200" cy="203200"/>
          </a:xfrm>
          <a:prstGeom prst="ellipse">
            <a:avLst/>
          </a:prstGeom>
          <a:solidFill>
            <a:srgbClr val="3E5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095121" y="2727996"/>
            <a:ext cx="203200" cy="203200"/>
          </a:xfrm>
          <a:prstGeom prst="ellipse">
            <a:avLst/>
          </a:pr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095121" y="2975646"/>
            <a:ext cx="203200" cy="203200"/>
          </a:xfrm>
          <a:prstGeom prst="ellipse">
            <a:avLst/>
          </a:prstGeom>
          <a:solidFill>
            <a:srgbClr val="F08E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"/>
          <p:cNvSpPr txBox="1"/>
          <p:nvPr/>
        </p:nvSpPr>
        <p:spPr>
          <a:xfrm>
            <a:off x="2611437" y="2134394"/>
            <a:ext cx="70064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1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539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95EB906-6FD0-0196-17A0-79C1A29DE2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问题：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E783E7E-5D55-FEF5-5CFA-7F8CC40D2F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1" y="1305181"/>
            <a:ext cx="12118975" cy="1753006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</a:t>
            </a:r>
            <a:r>
              <a:rPr lang="zh-CN" altLang="en-US" dirty="0"/>
              <a:t>掷出一枚</a:t>
            </a:r>
            <a:r>
              <a:rPr lang="zh-CN" altLang="en-US" dirty="0">
                <a:solidFill>
                  <a:srgbClr val="FF0000"/>
                </a:solidFill>
              </a:rPr>
              <a:t>均匀</a:t>
            </a:r>
            <a:r>
              <a:rPr lang="zh-CN" altLang="en-US" dirty="0"/>
              <a:t>的骰子，求</a:t>
            </a:r>
            <a:r>
              <a:rPr lang="zh-CN" altLang="en-US" dirty="0">
                <a:solidFill>
                  <a:srgbClr val="0000FF"/>
                </a:solidFill>
              </a:rPr>
              <a:t>掷出偶数的概率</a:t>
            </a:r>
            <a:r>
              <a:rPr lang="zh-CN" altLang="en-US" dirty="0"/>
              <a:t>。其中“</a:t>
            </a:r>
            <a:r>
              <a:rPr lang="zh-CN" altLang="en-US" dirty="0">
                <a:solidFill>
                  <a:srgbClr val="FF0000"/>
                </a:solidFill>
              </a:rPr>
              <a:t>均匀</a:t>
            </a:r>
            <a:r>
              <a:rPr lang="zh-CN" altLang="en-US" dirty="0"/>
              <a:t>”是指当骰子掷出时，各个面出现的机会均等。</a:t>
            </a:r>
          </a:p>
        </p:txBody>
      </p:sp>
      <p:sp>
        <p:nvSpPr>
          <p:cNvPr id="320516" name="Rectangle 4">
            <a:extLst>
              <a:ext uri="{FF2B5EF4-FFF2-40B4-BE49-F238E27FC236}">
                <a16:creationId xmlns:a16="http://schemas.microsoft.com/office/drawing/2014/main" id="{D34DE5E7-D722-DE66-6CB3-9B8B50E86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3186656"/>
            <a:ext cx="3053469" cy="488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lnSpc>
                <a:spcPct val="120000"/>
              </a:lnSpc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52600" indent="-381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09800" indent="-381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什么是概率？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20517" name="Rectangle 5">
            <a:extLst>
              <a:ext uri="{FF2B5EF4-FFF2-40B4-BE49-F238E27FC236}">
                <a16:creationId xmlns:a16="http://schemas.microsoft.com/office/drawing/2014/main" id="{28747F3D-1356-F9FF-5CE0-51B3E7F1F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4267994"/>
            <a:ext cx="11125200" cy="1042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lnSpc>
                <a:spcPct val="120000"/>
              </a:lnSpc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52600" indent="-381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09800" indent="-381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随机试验、样本点、样本空间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  <a:sym typeface="Symbol" panose="05050102010706020507" pitchFamily="18" charset="2"/>
              </a:rPr>
              <a:t>随机事件体、随机事件、基本事件和可测空间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6" grpId="0"/>
      <p:bldP spid="3205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>
            <a:extLst>
              <a:ext uri="{FF2B5EF4-FFF2-40B4-BE49-F238E27FC236}">
                <a16:creationId xmlns:a16="http://schemas.microsoft.com/office/drawing/2014/main" id="{484A23C5-F88E-A7B9-ECA7-997FD97FCF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问题：</a:t>
            </a:r>
          </a:p>
        </p:txBody>
      </p:sp>
      <p:sp>
        <p:nvSpPr>
          <p:cNvPr id="23558" name="Rectangle 3">
            <a:extLst>
              <a:ext uri="{FF2B5EF4-FFF2-40B4-BE49-F238E27FC236}">
                <a16:creationId xmlns:a16="http://schemas.microsoft.com/office/drawing/2014/main" id="{E80E3CFD-E3D7-426D-A22F-24C74BFBDD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834" y="1268707"/>
            <a:ext cx="9880636" cy="58433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     </a:t>
            </a:r>
            <a:r>
              <a:rPr lang="zh-CN" altLang="en-US"/>
              <a:t>掷出一枚</a:t>
            </a:r>
            <a:r>
              <a:rPr lang="zh-CN" altLang="en-US">
                <a:solidFill>
                  <a:srgbClr val="FF0000"/>
                </a:solidFill>
              </a:rPr>
              <a:t>均匀</a:t>
            </a:r>
            <a:r>
              <a:rPr lang="zh-CN" altLang="en-US"/>
              <a:t>的骰子</a:t>
            </a:r>
          </a:p>
        </p:txBody>
      </p:sp>
      <p:sp>
        <p:nvSpPr>
          <p:cNvPr id="322566" name="Rectangle 6">
            <a:extLst>
              <a:ext uri="{FF2B5EF4-FFF2-40B4-BE49-F238E27FC236}">
                <a16:creationId xmlns:a16="http://schemas.microsoft.com/office/drawing/2014/main" id="{A0A501B5-C0CD-8BA8-537A-B5258796B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975" y="2277002"/>
            <a:ext cx="6758389" cy="39050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lnSpc>
                <a:spcPct val="120000"/>
              </a:lnSpc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AutoNum type="alphaLcParenR"/>
            </a:pPr>
            <a:r>
              <a:rPr lang="zh-CN" altLang="en-US" dirty="0">
                <a:latin typeface="+mn-ea"/>
                <a:ea typeface="+mn-ea"/>
              </a:rPr>
              <a:t>相同的条件下可重复进行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AutoNum type="alphaLcParenR"/>
            </a:pPr>
            <a:r>
              <a:rPr lang="zh-CN" altLang="en-US" dirty="0">
                <a:latin typeface="+mn-ea"/>
                <a:ea typeface="+mn-ea"/>
              </a:rPr>
              <a:t>每次投掷的结果不止一个</a:t>
            </a:r>
            <a:r>
              <a:rPr lang="en-US" altLang="zh-CN" dirty="0">
                <a:latin typeface="+mn-ea"/>
                <a:ea typeface="+mn-ea"/>
              </a:rPr>
              <a:t>: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      1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或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或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或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4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或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5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或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6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；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AutoNum type="alphaLcParenR" startAt="3"/>
            </a:pPr>
            <a:r>
              <a:rPr lang="zh-CN" altLang="en-US" dirty="0">
                <a:latin typeface="+mn-ea"/>
                <a:ea typeface="+mn-ea"/>
              </a:rPr>
              <a:t>一次投掷结束之前，不能确定哪一个结果会出现；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AutoNum type="alphaLcParenR" startAt="3"/>
            </a:pPr>
            <a:r>
              <a:rPr lang="zh-CN" altLang="en-US" dirty="0">
                <a:latin typeface="+mn-ea"/>
                <a:ea typeface="+mn-ea"/>
              </a:rPr>
              <a:t>能事先明确知道投掷的所有结果</a:t>
            </a:r>
            <a:r>
              <a:rPr lang="en-US" altLang="zh-CN" dirty="0">
                <a:latin typeface="+mn-ea"/>
                <a:ea typeface="+mn-ea"/>
              </a:rPr>
              <a:t>: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{1,2,3,4,5,6} </a:t>
            </a:r>
            <a:r>
              <a:rPr lang="zh-CN" altLang="en-US" dirty="0">
                <a:latin typeface="+mn-ea"/>
                <a:ea typeface="+mn-ea"/>
              </a:rPr>
              <a:t>。</a:t>
            </a:r>
          </a:p>
        </p:txBody>
      </p:sp>
      <p:sp>
        <p:nvSpPr>
          <p:cNvPr id="322568" name="AutoShape 8">
            <a:extLst>
              <a:ext uri="{FF2B5EF4-FFF2-40B4-BE49-F238E27FC236}">
                <a16:creationId xmlns:a16="http://schemas.microsoft.com/office/drawing/2014/main" id="{735BDDC8-E506-5C0D-F52F-92D84A1DE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604" y="1052757"/>
            <a:ext cx="3184863" cy="1224245"/>
          </a:xfrm>
          <a:prstGeom prst="cloudCallout">
            <a:avLst>
              <a:gd name="adj1" fmla="val -103491"/>
              <a:gd name="adj2" fmla="val 47796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+mn-ea"/>
                <a:ea typeface="+mn-ea"/>
              </a:rPr>
              <a:t>随机试验</a:t>
            </a:r>
            <a:endParaRPr lang="zh-CN" altLang="en-US" sz="2400">
              <a:solidFill>
                <a:schemeClr val="tx1"/>
              </a:solidFill>
              <a:latin typeface="+mn-ea"/>
              <a:ea typeface="+mn-ea"/>
            </a:endParaRPr>
          </a:p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endParaRPr lang="en-US" altLang="zh-CN" sz="2400">
              <a:latin typeface="+mn-ea"/>
              <a:ea typeface="+mn-ea"/>
            </a:endParaRPr>
          </a:p>
        </p:txBody>
      </p:sp>
      <p:sp>
        <p:nvSpPr>
          <p:cNvPr id="322569" name="AutoShape 9">
            <a:extLst>
              <a:ext uri="{FF2B5EF4-FFF2-40B4-BE49-F238E27FC236}">
                <a16:creationId xmlns:a16="http://schemas.microsoft.com/office/drawing/2014/main" id="{F6055C35-F153-CAE7-6442-371936C66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4187" y="2997894"/>
            <a:ext cx="2742222" cy="647850"/>
          </a:xfrm>
          <a:prstGeom prst="wedgeRoundRectCallout">
            <a:avLst>
              <a:gd name="adj1" fmla="val -149130"/>
              <a:gd name="adj2" fmla="val 71645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>
                <a:latin typeface="+mn-ea"/>
                <a:ea typeface="+mn-ea"/>
              </a:rPr>
              <a:t>样本点</a:t>
            </a:r>
          </a:p>
        </p:txBody>
      </p:sp>
      <p:sp>
        <p:nvSpPr>
          <p:cNvPr id="322570" name="AutoShape 10">
            <a:extLst>
              <a:ext uri="{FF2B5EF4-FFF2-40B4-BE49-F238E27FC236}">
                <a16:creationId xmlns:a16="http://schemas.microsoft.com/office/drawing/2014/main" id="{279A8A57-D8B2-5706-0318-5F6DB88AF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8245" y="4725194"/>
            <a:ext cx="2742222" cy="647850"/>
          </a:xfrm>
          <a:prstGeom prst="wedgeRoundRectCallout">
            <a:avLst>
              <a:gd name="adj1" fmla="val -164572"/>
              <a:gd name="adj2" fmla="val 124849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>
                <a:latin typeface="+mn-ea"/>
                <a:ea typeface="+mn-ea"/>
              </a:rPr>
              <a:t>样本空间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2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2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22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22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3225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2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8" grpId="0" animBg="1"/>
      <p:bldP spid="322569" grpId="0" animBg="1"/>
      <p:bldP spid="32257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>
            <a:extLst>
              <a:ext uri="{FF2B5EF4-FFF2-40B4-BE49-F238E27FC236}">
                <a16:creationId xmlns:a16="http://schemas.microsoft.com/office/drawing/2014/main" id="{2F19B1CA-C875-ABD7-B429-3DA8D42471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一、基本概念</a:t>
            </a:r>
          </a:p>
        </p:txBody>
      </p:sp>
      <p:sp>
        <p:nvSpPr>
          <p:cNvPr id="24582" name="Rectangle 4">
            <a:extLst>
              <a:ext uri="{FF2B5EF4-FFF2-40B4-BE49-F238E27FC236}">
                <a16:creationId xmlns:a16="http://schemas.microsoft.com/office/drawing/2014/main" id="{6A26B19D-06CE-4061-B70B-4B2D64FBC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" y="1754271"/>
            <a:ext cx="10820400" cy="3351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lnSpc>
                <a:spcPct val="120000"/>
              </a:lnSpc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、随机试验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  <a:ea typeface="+mn-ea"/>
              </a:rPr>
              <a:t>如果一个试验</a:t>
            </a:r>
            <a:r>
              <a:rPr lang="en-US" altLang="zh-CN" dirty="0">
                <a:latin typeface="+mn-ea"/>
                <a:ea typeface="+mn-ea"/>
              </a:rPr>
              <a:t>E</a:t>
            </a:r>
            <a:r>
              <a:rPr lang="zh-CN" altLang="en-US" dirty="0">
                <a:latin typeface="+mn-ea"/>
                <a:ea typeface="+mn-ea"/>
              </a:rPr>
              <a:t>满足下列条件：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AutoNum type="alphaLcParenR"/>
            </a:pPr>
            <a:r>
              <a:rPr lang="zh-CN" altLang="en-US" dirty="0">
                <a:latin typeface="+mn-ea"/>
                <a:ea typeface="+mn-ea"/>
              </a:rPr>
              <a:t>在相同的条件下可以重复进行；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AutoNum type="alphaLcParenR"/>
            </a:pPr>
            <a:r>
              <a:rPr lang="zh-CN" altLang="en-US" dirty="0">
                <a:latin typeface="+mn-ea"/>
                <a:ea typeface="+mn-ea"/>
              </a:rPr>
              <a:t>每次试验的结果不止一个，并且能事先明确知道试验的所有结果；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AutoNum type="alphaLcParenR"/>
            </a:pPr>
            <a:r>
              <a:rPr lang="zh-CN" altLang="en-US" dirty="0">
                <a:latin typeface="+mn-ea"/>
                <a:ea typeface="+mn-ea"/>
              </a:rPr>
              <a:t>一次试验结束之前，不能确定哪一个结果会出现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  <a:ea typeface="+mn-ea"/>
              </a:rPr>
              <a:t>则称此试验为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随机试验</a:t>
            </a:r>
            <a:r>
              <a:rPr lang="zh-CN" altLang="en-US" dirty="0">
                <a:latin typeface="+mn-ea"/>
                <a:ea typeface="+mn-ea"/>
              </a:rPr>
              <a:t>。</a:t>
            </a:r>
          </a:p>
        </p:txBody>
      </p:sp>
    </p:spTree>
  </p:cSld>
  <p:clrMapOvr>
    <a:masterClrMapping/>
  </p:clrMapOvr>
  <p:transition>
    <p:strip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>
            <a:extLst>
              <a:ext uri="{FF2B5EF4-FFF2-40B4-BE49-F238E27FC236}">
                <a16:creationId xmlns:a16="http://schemas.microsoft.com/office/drawing/2014/main" id="{824A6111-074C-6D49-2D41-02971831B6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一、基本概念</a:t>
            </a:r>
            <a:r>
              <a:rPr lang="en-US" altLang="zh-CN">
                <a:ea typeface="黑体" panose="02010609060101010101" pitchFamily="49" charset="-122"/>
              </a:rPr>
              <a:t>(</a:t>
            </a:r>
            <a:r>
              <a:rPr lang="zh-CN" altLang="en-US">
                <a:ea typeface="黑体" panose="02010609060101010101" pitchFamily="49" charset="-122"/>
              </a:rPr>
              <a:t>续</a:t>
            </a:r>
            <a:r>
              <a:rPr lang="en-US" altLang="zh-CN">
                <a:ea typeface="黑体" panose="02010609060101010101" pitchFamily="49" charset="-122"/>
              </a:rPr>
              <a:t>1)</a:t>
            </a:r>
          </a:p>
        </p:txBody>
      </p:sp>
      <p:sp>
        <p:nvSpPr>
          <p:cNvPr id="25606" name="Rectangle 10">
            <a:extLst>
              <a:ext uri="{FF2B5EF4-FFF2-40B4-BE49-F238E27FC236}">
                <a16:creationId xmlns:a16="http://schemas.microsoft.com/office/drawing/2014/main" id="{C484E32B-1A2B-C37A-0EFC-A69ACE1A5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62" y="935488"/>
            <a:ext cx="1420261" cy="488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、样本点</a:t>
            </a:r>
          </a:p>
        </p:txBody>
      </p:sp>
      <p:sp>
        <p:nvSpPr>
          <p:cNvPr id="263179" name="Rectangle 11">
            <a:extLst>
              <a:ext uri="{FF2B5EF4-FFF2-40B4-BE49-F238E27FC236}">
                <a16:creationId xmlns:a16="http://schemas.microsoft.com/office/drawing/2014/main" id="{894A16FB-864E-E23B-68A3-DCB7FD3F5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808" y="1766458"/>
            <a:ext cx="8005871" cy="488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全体样本点构成的集合，称为</a:t>
            </a:r>
            <a:r>
              <a:rPr lang="zh-CN" altLang="en-US" sz="2400" dirty="0">
                <a:solidFill>
                  <a:srgbClr val="6600CC"/>
                </a:solidFill>
                <a:latin typeface="+mn-ea"/>
                <a:ea typeface="+mn-ea"/>
              </a:rPr>
              <a:t>样本空间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，记为</a:t>
            </a:r>
            <a:r>
              <a:rPr lang="en-US" altLang="zh-CN" sz="2400" dirty="0">
                <a:solidFill>
                  <a:srgbClr val="6600CC"/>
                </a:solidFill>
                <a:latin typeface="+mn-ea"/>
                <a:ea typeface="+mn-ea"/>
              </a:rPr>
              <a:t>Ω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。</a:t>
            </a:r>
          </a:p>
        </p:txBody>
      </p:sp>
      <p:sp>
        <p:nvSpPr>
          <p:cNvPr id="25608" name="Rectangle 12">
            <a:extLst>
              <a:ext uri="{FF2B5EF4-FFF2-40B4-BE49-F238E27FC236}">
                <a16:creationId xmlns:a16="http://schemas.microsoft.com/office/drawing/2014/main" id="{B1852EF6-16D7-E70D-C8A2-2140CBB25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17" y="1766458"/>
            <a:ext cx="1728037" cy="488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3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、样本空间</a:t>
            </a:r>
          </a:p>
        </p:txBody>
      </p:sp>
      <p:sp>
        <p:nvSpPr>
          <p:cNvPr id="25609" name="Rectangle 13">
            <a:extLst>
              <a:ext uri="{FF2B5EF4-FFF2-40B4-BE49-F238E27FC236}">
                <a16:creationId xmlns:a16="http://schemas.microsoft.com/office/drawing/2014/main" id="{AE1AA708-46A0-9F37-3C15-7EFA214C3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17" y="2652852"/>
            <a:ext cx="4017125" cy="488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40000"/>
              </a:spcBef>
            </a:pP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  <a:sym typeface="Symbol" panose="05050102010706020507" pitchFamily="18" charset="2"/>
              </a:rPr>
              <a:t>4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  <a:sym typeface="Symbol" panose="05050102010706020507" pitchFamily="18" charset="2"/>
              </a:rPr>
              <a:t>、随机事件体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  <a:sym typeface="Symbol" panose="05050102010706020507" pitchFamily="18" charset="2"/>
              </a:rPr>
              <a:t>域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  <a:sym typeface="Symbol" panose="05050102010706020507" pitchFamily="18" charset="2"/>
              </a:rPr>
              <a:t>或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σ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－代数</a:t>
            </a:r>
          </a:p>
        </p:txBody>
      </p:sp>
      <p:grpSp>
        <p:nvGrpSpPr>
          <p:cNvPr id="263194" name="Group 26">
            <a:extLst>
              <a:ext uri="{FF2B5EF4-FFF2-40B4-BE49-F238E27FC236}">
                <a16:creationId xmlns:a16="http://schemas.microsoft.com/office/drawing/2014/main" id="{4088CFFB-CFD3-35F5-B8B1-321C2C2AB2C1}"/>
              </a:ext>
            </a:extLst>
          </p:cNvPr>
          <p:cNvGrpSpPr>
            <a:grpSpLocks/>
          </p:cNvGrpSpPr>
          <p:nvPr/>
        </p:nvGrpSpPr>
        <p:grpSpPr bwMode="auto">
          <a:xfrm>
            <a:off x="1069975" y="3307918"/>
            <a:ext cx="9145059" cy="3415503"/>
            <a:chOff x="912" y="2478"/>
            <a:chExt cx="4848" cy="2151"/>
          </a:xfrm>
        </p:grpSpPr>
        <p:sp>
          <p:nvSpPr>
            <p:cNvPr id="25615" name="Rectangle 4">
              <a:extLst>
                <a:ext uri="{FF2B5EF4-FFF2-40B4-BE49-F238E27FC236}">
                  <a16:creationId xmlns:a16="http://schemas.microsoft.com/office/drawing/2014/main" id="{D01963B9-236C-A1E1-D966-1677C73B4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478"/>
              <a:ext cx="4848" cy="2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arenR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371600" indent="-4572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828800" indent="-4572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indent="-4572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indent="-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indent="-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indent="-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indent="-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ClrTx/>
                <a:buFontTx/>
                <a:buNone/>
              </a:pPr>
              <a:r>
                <a:rPr lang="zh-CN" altLang="en-US" sz="2801" dirty="0">
                  <a:ea typeface="黑体" panose="02010609060101010101" pitchFamily="49" charset="-122"/>
                </a:rPr>
                <a:t>样本空间</a:t>
              </a:r>
              <a:r>
                <a:rPr lang="en-US" altLang="zh-CN" sz="2801" dirty="0">
                  <a:ea typeface="黑体" panose="02010609060101010101" pitchFamily="49" charset="-122"/>
                  <a:cs typeface="Times New Roman" panose="02020603050405020304" pitchFamily="18" charset="0"/>
                </a:rPr>
                <a:t>Ω</a:t>
              </a:r>
              <a:r>
                <a:rPr lang="zh-CN" altLang="en-US" sz="2801" dirty="0">
                  <a:ea typeface="黑体" panose="02010609060101010101" pitchFamily="49" charset="-122"/>
                </a:rPr>
                <a:t>的子集组成的集类</a:t>
              </a:r>
              <a:r>
                <a:rPr lang="en-US" altLang="zh-CN" sz="2801" dirty="0">
                  <a:ea typeface="黑体" panose="02010609060101010101" pitchFamily="49" charset="-122"/>
                </a:rPr>
                <a:t>F</a:t>
              </a:r>
              <a:r>
                <a:rPr lang="zh-CN" altLang="en-US" sz="2801" dirty="0">
                  <a:ea typeface="黑体" panose="02010609060101010101" pitchFamily="49" charset="-122"/>
                </a:rPr>
                <a:t>满足：</a:t>
              </a:r>
            </a:p>
            <a:p>
              <a:pPr eaLnBrk="1" hangingPunct="1">
                <a:lnSpc>
                  <a:spcPct val="150000"/>
                </a:lnSpc>
                <a:buFontTx/>
                <a:buAutoNum type="alphaLcPeriod"/>
              </a:pPr>
              <a:r>
                <a:rPr lang="en-US" altLang="zh-CN" sz="2801" dirty="0">
                  <a:ea typeface="黑体" panose="02010609060101010101" pitchFamily="49" charset="-122"/>
                </a:rPr>
                <a:t>Ω</a:t>
              </a:r>
              <a:r>
                <a:rPr lang="en-US" altLang="zh-CN" sz="2801" dirty="0">
                  <a:ea typeface="黑体" panose="02010609060101010101" pitchFamily="49" charset="-122"/>
                  <a:sym typeface="Symbol" panose="05050102010706020507" pitchFamily="18" charset="2"/>
                </a:rPr>
                <a:t>F</a:t>
              </a:r>
              <a:r>
                <a:rPr lang="zh-CN" altLang="en-US" sz="2801" dirty="0">
                  <a:ea typeface="黑体" panose="02010609060101010101" pitchFamily="49" charset="-122"/>
                  <a:sym typeface="Symbol" panose="05050102010706020507" pitchFamily="18" charset="2"/>
                </a:rPr>
                <a:t>；</a:t>
              </a:r>
            </a:p>
            <a:p>
              <a:pPr eaLnBrk="1" hangingPunct="1">
                <a:lnSpc>
                  <a:spcPct val="150000"/>
                </a:lnSpc>
                <a:buFontTx/>
                <a:buAutoNum type="alphaLcPeriod"/>
              </a:pPr>
              <a:r>
                <a:rPr lang="zh-CN" altLang="en-US" sz="2801" dirty="0">
                  <a:ea typeface="黑体" panose="02010609060101010101" pitchFamily="49" charset="-122"/>
                  <a:sym typeface="Symbol" panose="05050102010706020507" pitchFamily="18" charset="2"/>
                </a:rPr>
                <a:t>若</a:t>
              </a:r>
              <a:r>
                <a:rPr lang="en-US" altLang="zh-CN" sz="2801" dirty="0">
                  <a:ea typeface="黑体" panose="02010609060101010101" pitchFamily="49" charset="-122"/>
                  <a:sym typeface="Symbol" panose="05050102010706020507" pitchFamily="18" charset="2"/>
                </a:rPr>
                <a:t>AF</a:t>
              </a:r>
              <a:r>
                <a:rPr lang="zh-CN" altLang="en-US" sz="2801" dirty="0">
                  <a:ea typeface="黑体" panose="02010609060101010101" pitchFamily="49" charset="-122"/>
                  <a:sym typeface="Symbol" panose="05050102010706020507" pitchFamily="18" charset="2"/>
                </a:rPr>
                <a:t>，则    </a:t>
              </a:r>
              <a:r>
                <a:rPr lang="en-US" altLang="zh-CN" sz="2801" dirty="0">
                  <a:ea typeface="黑体" panose="02010609060101010101" pitchFamily="49" charset="-122"/>
                  <a:sym typeface="Symbol" panose="05050102010706020507" pitchFamily="18" charset="2"/>
                </a:rPr>
                <a:t>F;</a:t>
              </a:r>
            </a:p>
            <a:p>
              <a:pPr eaLnBrk="1" hangingPunct="1">
                <a:lnSpc>
                  <a:spcPct val="150000"/>
                </a:lnSpc>
                <a:buFontTx/>
                <a:buAutoNum type="alphaLcPeriod"/>
              </a:pPr>
              <a:r>
                <a:rPr lang="zh-CN" altLang="en-US" sz="2801" dirty="0">
                  <a:ea typeface="黑体" panose="02010609060101010101" pitchFamily="49" charset="-122"/>
                  <a:sym typeface="Symbol" panose="05050102010706020507" pitchFamily="18" charset="2"/>
                </a:rPr>
                <a:t>若</a:t>
              </a:r>
              <a:r>
                <a:rPr lang="en-US" altLang="zh-CN" sz="2801" dirty="0" err="1"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  <a:r>
                <a:rPr lang="en-US" altLang="zh-CN" sz="2801" baseline="-25000" dirty="0" err="1">
                  <a:ea typeface="黑体" panose="02010609060101010101" pitchFamily="49" charset="-122"/>
                  <a:sym typeface="Symbol" panose="05050102010706020507" pitchFamily="18" charset="2"/>
                </a:rPr>
                <a:t>i</a:t>
              </a:r>
              <a:r>
                <a:rPr lang="en-US" altLang="zh-CN" sz="2801" dirty="0" err="1">
                  <a:ea typeface="黑体" panose="02010609060101010101" pitchFamily="49" charset="-122"/>
                  <a:sym typeface="Symbol" panose="05050102010706020507" pitchFamily="18" charset="2"/>
                </a:rPr>
                <a:t>F</a:t>
              </a:r>
              <a:r>
                <a:rPr lang="en-US" altLang="zh-CN" sz="2801" dirty="0">
                  <a:ea typeface="黑体" panose="02010609060101010101" pitchFamily="49" charset="-122"/>
                  <a:sym typeface="Symbol" panose="05050102010706020507" pitchFamily="18" charset="2"/>
                </a:rPr>
                <a:t>(</a:t>
              </a:r>
              <a:r>
                <a:rPr lang="en-US" altLang="zh-CN" sz="2801" dirty="0" err="1">
                  <a:ea typeface="黑体" panose="02010609060101010101" pitchFamily="49" charset="-122"/>
                  <a:sym typeface="Symbol" panose="05050102010706020507" pitchFamily="18" charset="2"/>
                </a:rPr>
                <a:t>i</a:t>
              </a:r>
              <a:r>
                <a:rPr lang="en-US" altLang="zh-CN" sz="2801" dirty="0">
                  <a:ea typeface="黑体" panose="02010609060101010101" pitchFamily="49" charset="-122"/>
                  <a:sym typeface="Symbol" panose="05050102010706020507" pitchFamily="18" charset="2"/>
                </a:rPr>
                <a:t>=1,2,…,)</a:t>
              </a:r>
              <a:r>
                <a:rPr lang="zh-CN" altLang="en-US" sz="2801" dirty="0">
                  <a:ea typeface="黑体" panose="02010609060101010101" pitchFamily="49" charset="-122"/>
                  <a:sym typeface="Symbol" panose="05050102010706020507" pitchFamily="18" charset="2"/>
                </a:rPr>
                <a:t>，则                 ；</a:t>
              </a:r>
            </a:p>
            <a:p>
              <a:pPr eaLnBrk="1" hangingPunct="1">
                <a:lnSpc>
                  <a:spcPct val="150000"/>
                </a:lnSpc>
                <a:spcBef>
                  <a:spcPct val="40000"/>
                </a:spcBef>
                <a:buClrTx/>
                <a:buFontTx/>
                <a:buNone/>
              </a:pPr>
              <a:r>
                <a:rPr lang="zh-CN" altLang="en-US" sz="2801" dirty="0">
                  <a:ea typeface="黑体" panose="02010609060101010101" pitchFamily="49" charset="-122"/>
                  <a:sym typeface="Symbol" panose="05050102010706020507" pitchFamily="18" charset="2"/>
                </a:rPr>
                <a:t>那么称</a:t>
              </a:r>
              <a:r>
                <a:rPr lang="en-US" altLang="zh-CN" sz="2801" dirty="0">
                  <a:ea typeface="黑体" panose="02010609060101010101" pitchFamily="49" charset="-122"/>
                  <a:sym typeface="Symbol" panose="05050102010706020507" pitchFamily="18" charset="2"/>
                </a:rPr>
                <a:t>F</a:t>
              </a:r>
              <a:r>
                <a:rPr lang="zh-CN" altLang="en-US" sz="2801" dirty="0">
                  <a:ea typeface="黑体" panose="02010609060101010101" pitchFamily="49" charset="-122"/>
                  <a:sym typeface="Symbol" panose="05050102010706020507" pitchFamily="18" charset="2"/>
                </a:rPr>
                <a:t>为</a:t>
              </a:r>
              <a:r>
                <a:rPr lang="zh-CN" altLang="en-US" sz="2801" dirty="0">
                  <a:solidFill>
                    <a:srgbClr val="6600CC"/>
                  </a:solidFill>
                  <a:ea typeface="黑体" panose="02010609060101010101" pitchFamily="49" charset="-122"/>
                  <a:sym typeface="Symbol" panose="05050102010706020507" pitchFamily="18" charset="2"/>
                </a:rPr>
                <a:t>随机事件体</a:t>
              </a:r>
              <a:r>
                <a:rPr lang="en-US" altLang="zh-CN" sz="2801" dirty="0">
                  <a:ea typeface="黑体" panose="02010609060101010101" pitchFamily="49" charset="-122"/>
                  <a:sym typeface="Symbol" panose="05050102010706020507" pitchFamily="18" charset="2"/>
                </a:rPr>
                <a:t>(</a:t>
              </a:r>
              <a:r>
                <a:rPr lang="zh-CN" altLang="en-US" sz="2801" dirty="0">
                  <a:ea typeface="黑体" panose="02010609060101010101" pitchFamily="49" charset="-122"/>
                  <a:sym typeface="Symbol" panose="05050102010706020507" pitchFamily="18" charset="2"/>
                </a:rPr>
                <a:t>域</a:t>
              </a:r>
              <a:r>
                <a:rPr lang="en-US" altLang="zh-CN" sz="2801" dirty="0">
                  <a:ea typeface="黑体" panose="02010609060101010101" pitchFamily="49" charset="-122"/>
                  <a:sym typeface="Symbol" panose="05050102010706020507" pitchFamily="18" charset="2"/>
                </a:rPr>
                <a:t>)</a:t>
              </a:r>
              <a:r>
                <a:rPr lang="zh-CN" altLang="en-US" sz="2801" dirty="0">
                  <a:ea typeface="黑体" panose="02010609060101010101" pitchFamily="49" charset="-122"/>
                  <a:sym typeface="Symbol" panose="05050102010706020507" pitchFamily="18" charset="2"/>
                </a:rPr>
                <a:t>或</a:t>
              </a:r>
              <a:r>
                <a:rPr lang="en-US" altLang="zh-CN" sz="2801" dirty="0">
                  <a:solidFill>
                    <a:srgbClr val="6600CC"/>
                  </a:solidFill>
                  <a:ea typeface="黑体" panose="02010609060101010101" pitchFamily="49" charset="-122"/>
                </a:rPr>
                <a:t>σ</a:t>
              </a:r>
              <a:r>
                <a:rPr lang="zh-CN" altLang="en-US" sz="2801" dirty="0">
                  <a:solidFill>
                    <a:srgbClr val="6600CC"/>
                  </a:solidFill>
                  <a:ea typeface="黑体" panose="02010609060101010101" pitchFamily="49" charset="-122"/>
                </a:rPr>
                <a:t>－代数</a:t>
              </a:r>
              <a:r>
                <a:rPr lang="zh-CN" altLang="en-US" sz="2801" dirty="0">
                  <a:ea typeface="黑体" panose="02010609060101010101" pitchFamily="49" charset="-122"/>
                </a:rPr>
                <a:t>。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16" name="Object 16">
                  <a:extLst>
                    <a:ext uri="{FF2B5EF4-FFF2-40B4-BE49-F238E27FC236}">
                      <a16:creationId xmlns:a16="http://schemas.microsoft.com/office/drawing/2014/main" id="{A8A23883-2941-8BAC-154C-8B3592FA9CDC}"/>
                    </a:ext>
                  </a:extLst>
                </p:cNvPr>
                <p:cNvSpPr txBox="1"/>
                <p:nvPr/>
              </p:nvSpPr>
              <p:spPr bwMode="auto">
                <a:xfrm>
                  <a:off x="3035" y="3706"/>
                  <a:ext cx="816" cy="5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hr m:val="∪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616" name="Object 16">
                  <a:extLst>
                    <a:ext uri="{FF2B5EF4-FFF2-40B4-BE49-F238E27FC236}">
                      <a16:creationId xmlns:a16="http://schemas.microsoft.com/office/drawing/2014/main" id="{A8A23883-2941-8BAC-154C-8B3592FA9C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35" y="3706"/>
                  <a:ext cx="816" cy="58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17" name="Object 19">
                  <a:extLst>
                    <a:ext uri="{FF2B5EF4-FFF2-40B4-BE49-F238E27FC236}">
                      <a16:creationId xmlns:a16="http://schemas.microsoft.com/office/drawing/2014/main" id="{64ACBF69-9257-9542-92D1-410350D5AA38}"/>
                    </a:ext>
                  </a:extLst>
                </p:cNvPr>
                <p:cNvSpPr txBox="1"/>
                <p:nvPr/>
              </p:nvSpPr>
              <p:spPr bwMode="auto">
                <a:xfrm>
                  <a:off x="2164" y="3376"/>
                  <a:ext cx="356" cy="3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ba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617" name="Object 19">
                  <a:extLst>
                    <a:ext uri="{FF2B5EF4-FFF2-40B4-BE49-F238E27FC236}">
                      <a16:creationId xmlns:a16="http://schemas.microsoft.com/office/drawing/2014/main" id="{64ACBF69-9257-9542-92D1-410350D5AA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4" y="3376"/>
                  <a:ext cx="356" cy="37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3189" name="Text Box 21">
            <a:extLst>
              <a:ext uri="{FF2B5EF4-FFF2-40B4-BE49-F238E27FC236}">
                <a16:creationId xmlns:a16="http://schemas.microsoft.com/office/drawing/2014/main" id="{F98D2265-9571-6868-03EB-33E899129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1424" y="5126702"/>
            <a:ext cx="4926926" cy="1596719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65000"/>
              </a:spcBef>
            </a:pP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Ω ={1,2,3,4,5,6},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随机事件体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F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由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Ω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的全体子集共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(2</a:t>
            </a:r>
            <a:r>
              <a:rPr lang="en-US" altLang="zh-CN" sz="2400" baseline="30000" dirty="0">
                <a:solidFill>
                  <a:srgbClr val="C00000"/>
                </a:solidFill>
                <a:latin typeface="+mn-ea"/>
                <a:ea typeface="+mn-ea"/>
              </a:rPr>
              <a:t>6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＝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64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个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)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构成，即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F={</a:t>
            </a:r>
            <a:r>
              <a:rPr lang="el-GR" altLang="zh-CN" sz="2400" dirty="0">
                <a:solidFill>
                  <a:srgbClr val="C00000"/>
                </a:solidFill>
                <a:latin typeface="+mn-ea"/>
                <a:ea typeface="+mn-ea"/>
              </a:rPr>
              <a:t>Φ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,{1},{2},…,{1,2,3,4,5,6}}</a:t>
            </a:r>
          </a:p>
        </p:txBody>
      </p:sp>
      <p:sp>
        <p:nvSpPr>
          <p:cNvPr id="263193" name="Text Box 25">
            <a:extLst>
              <a:ext uri="{FF2B5EF4-FFF2-40B4-BE49-F238E27FC236}">
                <a16:creationId xmlns:a16="http://schemas.microsoft.com/office/drawing/2014/main" id="{64235176-72F3-4E2B-4C14-BF2C19D81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8938" y="918491"/>
            <a:ext cx="8765857" cy="487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随机试验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E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的每一个最简单的试验结果，称为</a:t>
            </a:r>
            <a:r>
              <a:rPr lang="zh-CN" altLang="en-US" sz="2400" dirty="0">
                <a:solidFill>
                  <a:srgbClr val="6600CC"/>
                </a:solidFill>
                <a:latin typeface="+mn-ea"/>
                <a:ea typeface="+mn-ea"/>
              </a:rPr>
              <a:t>样本点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，记为</a:t>
            </a:r>
            <a:r>
              <a:rPr lang="zh-CN" altLang="en-US" sz="2400" dirty="0">
                <a:solidFill>
                  <a:srgbClr val="6600CC"/>
                </a:solidFill>
                <a:latin typeface="+mn-ea"/>
                <a:ea typeface="+mn-ea"/>
                <a:sym typeface="Symbol" panose="05050102010706020507" pitchFamily="18" charset="2"/>
              </a:rPr>
              <a:t>。</a:t>
            </a:r>
          </a:p>
        </p:txBody>
      </p:sp>
      <p:sp>
        <p:nvSpPr>
          <p:cNvPr id="263195" name="AutoShape 27">
            <a:extLst>
              <a:ext uri="{FF2B5EF4-FFF2-40B4-BE49-F238E27FC236}">
                <a16:creationId xmlns:a16="http://schemas.microsoft.com/office/drawing/2014/main" id="{046DA6AF-0503-E545-FE72-30AEC6B2F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9896" y="1611447"/>
            <a:ext cx="2161087" cy="1008296"/>
          </a:xfrm>
          <a:prstGeom prst="cloudCallout">
            <a:avLst>
              <a:gd name="adj1" fmla="val -56023"/>
              <a:gd name="adj2" fmla="val -87167"/>
            </a:avLst>
          </a:prstGeom>
          <a:solidFill>
            <a:srgbClr val="96FFFF"/>
          </a:solidFill>
          <a:ln w="95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1">
                <a:solidFill>
                  <a:srgbClr val="6600CC"/>
                </a:solidFill>
              </a:rPr>
              <a:t>1</a:t>
            </a:r>
          </a:p>
        </p:txBody>
      </p:sp>
      <p:sp>
        <p:nvSpPr>
          <p:cNvPr id="263196" name="AutoShape 28">
            <a:extLst>
              <a:ext uri="{FF2B5EF4-FFF2-40B4-BE49-F238E27FC236}">
                <a16:creationId xmlns:a16="http://schemas.microsoft.com/office/drawing/2014/main" id="{65B02699-1290-2805-2180-AB26257AF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1808" y="2880039"/>
            <a:ext cx="2592987" cy="1008296"/>
          </a:xfrm>
          <a:prstGeom prst="cloudCallout">
            <a:avLst>
              <a:gd name="adj1" fmla="val -60838"/>
              <a:gd name="adj2" fmla="val -105120"/>
            </a:avLst>
          </a:prstGeom>
          <a:solidFill>
            <a:srgbClr val="96FFFF"/>
          </a:solidFill>
          <a:ln w="95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1">
                <a:solidFill>
                  <a:srgbClr val="6600CC"/>
                </a:solidFill>
              </a:rPr>
              <a:t>{1,2,3,4,5,6}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FE88669C-CE89-20EA-54A8-D990457D3A61}"/>
              </a:ext>
            </a:extLst>
          </p:cNvPr>
          <p:cNvSpPr txBox="1">
            <a:spLocks noChangeArrowheads="1"/>
          </p:cNvSpPr>
          <p:nvPr/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l" defTabSz="1219627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ea typeface="黑体" panose="02010609060101010101" pitchFamily="49" charset="-122"/>
              </a:rPr>
              <a:t>一、基本概念</a:t>
            </a:r>
            <a:r>
              <a:rPr lang="en-US" altLang="zh-CN" dirty="0">
                <a:ea typeface="黑体" panose="02010609060101010101" pitchFamily="49" charset="-122"/>
              </a:rPr>
              <a:t>(</a:t>
            </a:r>
            <a:r>
              <a:rPr lang="zh-CN" altLang="en-US" dirty="0">
                <a:ea typeface="黑体" panose="02010609060101010101" pitchFamily="49" charset="-122"/>
              </a:rPr>
              <a:t>续</a:t>
            </a:r>
            <a:r>
              <a:rPr lang="en-US" altLang="zh-CN" dirty="0">
                <a:ea typeface="黑体" panose="02010609060101010101" pitchFamily="49" charset="-122"/>
              </a:rPr>
              <a:t>1)</a:t>
            </a:r>
            <a:endParaRPr lang="zh-CN" altLang="en-US" dirty="0"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3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3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263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6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3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3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" dur="500"/>
                                        <p:tgtEl>
                                          <p:spTgt spid="263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6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26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9" grpId="0"/>
      <p:bldP spid="263189" grpId="0" animBg="1"/>
      <p:bldP spid="263193" grpId="0"/>
      <p:bldP spid="263195" grpId="0" animBg="1"/>
      <p:bldP spid="263195" grpId="1" animBg="1"/>
      <p:bldP spid="263196" grpId="0" animBg="1"/>
      <p:bldP spid="26319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>
            <a:extLst>
              <a:ext uri="{FF2B5EF4-FFF2-40B4-BE49-F238E27FC236}">
                <a16:creationId xmlns:a16="http://schemas.microsoft.com/office/drawing/2014/main" id="{8BE55045-BD3F-8E13-15FE-2E4CE29BA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7575" y="264109"/>
            <a:ext cx="7469329" cy="609741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一、基本概念</a:t>
            </a:r>
            <a:r>
              <a:rPr lang="en-US" altLang="zh-CN" dirty="0">
                <a:ea typeface="黑体" panose="02010609060101010101" pitchFamily="49" charset="-122"/>
              </a:rPr>
              <a:t>(</a:t>
            </a:r>
            <a:r>
              <a:rPr lang="zh-CN" altLang="en-US" dirty="0">
                <a:ea typeface="黑体" panose="02010609060101010101" pitchFamily="49" charset="-122"/>
              </a:rPr>
              <a:t>续</a:t>
            </a:r>
            <a:r>
              <a:rPr lang="en-US" altLang="zh-CN" dirty="0">
                <a:ea typeface="黑体" panose="02010609060101010101" pitchFamily="49" charset="-122"/>
              </a:rPr>
              <a:t>2)</a:t>
            </a:r>
          </a:p>
        </p:txBody>
      </p:sp>
      <p:sp>
        <p:nvSpPr>
          <p:cNvPr id="323590" name="Rectangle 6">
            <a:extLst>
              <a:ext uri="{FF2B5EF4-FFF2-40B4-BE49-F238E27FC236}">
                <a16:creationId xmlns:a16="http://schemas.microsoft.com/office/drawing/2014/main" id="{1461488F-BAE9-6D80-E304-DD7704038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8966" y="2499660"/>
            <a:ext cx="59208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仅含一个样本点的事件称为</a:t>
            </a:r>
            <a:r>
              <a:rPr lang="zh-CN" altLang="en-US" sz="2400" dirty="0">
                <a:solidFill>
                  <a:srgbClr val="6600CC"/>
                </a:solidFill>
                <a:latin typeface="+mn-ea"/>
                <a:ea typeface="+mn-ea"/>
                <a:sym typeface="Symbol" panose="05050102010706020507" pitchFamily="18" charset="2"/>
              </a:rPr>
              <a:t>基本事件。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26631" name="Rectangle 11">
            <a:extLst>
              <a:ext uri="{FF2B5EF4-FFF2-40B4-BE49-F238E27FC236}">
                <a16:creationId xmlns:a16="http://schemas.microsoft.com/office/drawing/2014/main" id="{295193DC-CBB3-20AA-27CA-466C8B644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" y="1372394"/>
            <a:ext cx="17280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C00000"/>
                </a:solidFill>
                <a:latin typeface="+mn-ea"/>
                <a:ea typeface="+mn-ea"/>
                <a:sym typeface="Symbol" panose="05050102010706020507" pitchFamily="18" charset="2"/>
              </a:rPr>
              <a:t>5</a:t>
            </a:r>
            <a:r>
              <a:rPr lang="zh-CN" altLang="en-US" sz="2400">
                <a:solidFill>
                  <a:srgbClr val="C00000"/>
                </a:solidFill>
                <a:latin typeface="+mn-ea"/>
                <a:ea typeface="+mn-ea"/>
                <a:sym typeface="Symbol" panose="05050102010706020507" pitchFamily="18" charset="2"/>
              </a:rPr>
              <a:t>、随机事件</a:t>
            </a:r>
          </a:p>
        </p:txBody>
      </p:sp>
      <p:sp>
        <p:nvSpPr>
          <p:cNvPr id="26632" name="Rectangle 14">
            <a:extLst>
              <a:ext uri="{FF2B5EF4-FFF2-40B4-BE49-F238E27FC236}">
                <a16:creationId xmlns:a16="http://schemas.microsoft.com/office/drawing/2014/main" id="{3B276094-60C0-48DE-08A9-ADC2BEABA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297" y="2545827"/>
            <a:ext cx="17280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C00000"/>
                </a:solidFill>
                <a:latin typeface="+mn-ea"/>
                <a:ea typeface="+mn-ea"/>
                <a:sym typeface="Symbol" panose="05050102010706020507" pitchFamily="18" charset="2"/>
              </a:rPr>
              <a:t>6</a:t>
            </a:r>
            <a:r>
              <a:rPr lang="zh-CN" altLang="en-US" sz="2400">
                <a:solidFill>
                  <a:srgbClr val="C00000"/>
                </a:solidFill>
                <a:latin typeface="+mn-ea"/>
                <a:ea typeface="+mn-ea"/>
                <a:sym typeface="Symbol" panose="05050102010706020507" pitchFamily="18" charset="2"/>
              </a:rPr>
              <a:t>、基本事件</a:t>
            </a:r>
          </a:p>
        </p:txBody>
      </p:sp>
      <p:sp>
        <p:nvSpPr>
          <p:cNvPr id="26633" name="Rectangle 15">
            <a:extLst>
              <a:ext uri="{FF2B5EF4-FFF2-40B4-BE49-F238E27FC236}">
                <a16:creationId xmlns:a16="http://schemas.microsoft.com/office/drawing/2014/main" id="{51B77281-AB87-E930-E06A-C1FB9A5DA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" y="3677978"/>
            <a:ext cx="17280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  <a:sym typeface="Symbol" panose="05050102010706020507" pitchFamily="18" charset="2"/>
              </a:rPr>
              <a:t>7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  <a:sym typeface="Symbol" panose="05050102010706020507" pitchFamily="18" charset="2"/>
              </a:rPr>
              <a:t>、可测空间</a:t>
            </a:r>
          </a:p>
        </p:txBody>
      </p:sp>
      <p:sp>
        <p:nvSpPr>
          <p:cNvPr id="323602" name="Rectangle 18">
            <a:extLst>
              <a:ext uri="{FF2B5EF4-FFF2-40B4-BE49-F238E27FC236}">
                <a16:creationId xmlns:a16="http://schemas.microsoft.com/office/drawing/2014/main" id="{69B59F56-FDB4-AC45-41BD-5F58089C1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8966" y="3627166"/>
            <a:ext cx="63606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样本空间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Ω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F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二元体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Ω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,F)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称为</a:t>
            </a:r>
            <a:r>
              <a:rPr lang="zh-CN" altLang="en-US" sz="2400" dirty="0">
                <a:solidFill>
                  <a:srgbClr val="6600CC"/>
                </a:solidFill>
                <a:latin typeface="+mn-ea"/>
                <a:ea typeface="+mn-ea"/>
                <a:sym typeface="Symbol" panose="05050102010706020507" pitchFamily="18" charset="2"/>
              </a:rPr>
              <a:t>可测空间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323603" name="Rectangle 19">
            <a:extLst>
              <a:ext uri="{FF2B5EF4-FFF2-40B4-BE49-F238E27FC236}">
                <a16:creationId xmlns:a16="http://schemas.microsoft.com/office/drawing/2014/main" id="{9B53B6A1-7D7D-CA64-BA0F-BD219B4F8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042" y="1326227"/>
            <a:ext cx="64542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随机事件体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F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的任意元素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称为</a:t>
            </a:r>
            <a:r>
              <a:rPr lang="zh-CN" altLang="en-US" sz="2400" dirty="0">
                <a:solidFill>
                  <a:srgbClr val="6600CC"/>
                </a:solidFill>
                <a:latin typeface="+mn-ea"/>
                <a:ea typeface="+mn-ea"/>
                <a:sym typeface="Symbol" panose="05050102010706020507" pitchFamily="18" charset="2"/>
              </a:rPr>
              <a:t>随机事件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323604" name="AutoShape 20">
            <a:extLst>
              <a:ext uri="{FF2B5EF4-FFF2-40B4-BE49-F238E27FC236}">
                <a16:creationId xmlns:a16="http://schemas.microsoft.com/office/drawing/2014/main" id="{C8846682-1002-38F6-57BA-57A00D5B4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4783" y="1312150"/>
            <a:ext cx="2161087" cy="822244"/>
          </a:xfrm>
          <a:prstGeom prst="cloudCallout">
            <a:avLst>
              <a:gd name="adj1" fmla="val -89716"/>
              <a:gd name="adj2" fmla="val -19991"/>
            </a:avLst>
          </a:prstGeom>
          <a:solidFill>
            <a:srgbClr val="96FFFF"/>
          </a:solidFill>
          <a:ln w="95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6600CC"/>
                </a:solidFill>
                <a:latin typeface="+mn-ea"/>
                <a:ea typeface="+mn-ea"/>
              </a:rPr>
              <a:t>{1,2,3,4}</a:t>
            </a:r>
          </a:p>
        </p:txBody>
      </p:sp>
      <p:sp>
        <p:nvSpPr>
          <p:cNvPr id="323605" name="AutoShape 21">
            <a:extLst>
              <a:ext uri="{FF2B5EF4-FFF2-40B4-BE49-F238E27FC236}">
                <a16:creationId xmlns:a16="http://schemas.microsoft.com/office/drawing/2014/main" id="{C793AB2D-5B06-E8FC-B351-6D3E8DBE1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9225" y="2756019"/>
            <a:ext cx="1728037" cy="673775"/>
          </a:xfrm>
          <a:prstGeom prst="cloudCallout">
            <a:avLst>
              <a:gd name="adj1" fmla="val -127972"/>
              <a:gd name="adj2" fmla="val -54686"/>
            </a:avLst>
          </a:prstGeom>
          <a:solidFill>
            <a:srgbClr val="96FFFF"/>
          </a:solidFill>
          <a:ln w="95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6600CC"/>
                </a:solidFill>
                <a:latin typeface="+mn-ea"/>
                <a:ea typeface="+mn-ea"/>
              </a:rPr>
              <a:t>{1}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3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3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" dur="500"/>
                                        <p:tgtEl>
                                          <p:spTgt spid="323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3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3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3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3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323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90" grpId="0" build="p" autoUpdateAnimBg="0"/>
      <p:bldP spid="323602" grpId="0" build="p" autoUpdateAnimBg="0"/>
      <p:bldP spid="323603" grpId="0" build="p" autoUpdateAnimBg="0"/>
      <p:bldP spid="323604" grpId="0" animBg="1"/>
      <p:bldP spid="323604" grpId="1" animBg="1"/>
      <p:bldP spid="323605" grpId="0" animBg="1"/>
      <p:bldP spid="32360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78E054F9-742B-7DD0-909B-C3FE0FEEF6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二、几个记号</a:t>
            </a:r>
          </a:p>
        </p:txBody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39B4445D-661C-111C-FE8D-8F83A676F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7375" y="988316"/>
            <a:ext cx="8763000" cy="188003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zh-CN" dirty="0"/>
              <a:t>Ω	 </a:t>
            </a:r>
            <a:r>
              <a:rPr lang="zh-CN" altLang="en-US" dirty="0">
                <a:solidFill>
                  <a:srgbClr val="0000FF"/>
                </a:solidFill>
              </a:rPr>
              <a:t>样本空间，必然事件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dirty="0">
                <a:sym typeface="Symbol" panose="05050102010706020507" pitchFamily="18" charset="2"/>
              </a:rPr>
              <a:t></a:t>
            </a:r>
            <a:r>
              <a:rPr lang="zh-CN" altLang="en-US" dirty="0"/>
              <a:t>	 </a:t>
            </a:r>
            <a:r>
              <a:rPr lang="zh-CN" altLang="en-US" dirty="0">
                <a:solidFill>
                  <a:srgbClr val="0000FF"/>
                </a:solidFill>
              </a:rPr>
              <a:t>不可能事件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zh-CN" dirty="0"/>
              <a:t>ω	 </a:t>
            </a:r>
            <a:r>
              <a:rPr lang="zh-CN" altLang="en-US" dirty="0">
                <a:solidFill>
                  <a:srgbClr val="0000FF"/>
                </a:solidFill>
              </a:rPr>
              <a:t>基本事件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zh-CN" dirty="0"/>
              <a:t>A	 </a:t>
            </a:r>
            <a:r>
              <a:rPr lang="zh-CN" altLang="en-US" dirty="0">
                <a:solidFill>
                  <a:srgbClr val="0000FF"/>
                </a:solidFill>
              </a:rPr>
              <a:t>事件</a:t>
            </a:r>
          </a:p>
        </p:txBody>
      </p:sp>
      <p:sp>
        <p:nvSpPr>
          <p:cNvPr id="264196" name="Rectangle 4">
            <a:extLst>
              <a:ext uri="{FF2B5EF4-FFF2-40B4-BE49-F238E27FC236}">
                <a16:creationId xmlns:a16="http://schemas.microsoft.com/office/drawing/2014/main" id="{DC7C1180-8210-B87C-BFF2-A1B1EAC4F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2854329"/>
            <a:ext cx="6170453" cy="561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8" tIns="36008" rIns="36008" bIns="36008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dirty="0">
                <a:latin typeface="+mn-ea"/>
                <a:ea typeface="+mn-ea"/>
              </a:rPr>
              <a:t>	   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A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的对立事件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逆事件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197" name="Object 5">
                <a:extLst>
                  <a:ext uri="{FF2B5EF4-FFF2-40B4-BE49-F238E27FC236}">
                    <a16:creationId xmlns:a16="http://schemas.microsoft.com/office/drawing/2014/main" id="{544FC48D-5E7A-065F-2F58-3250F3101672}"/>
                  </a:ext>
                </a:extLst>
              </p:cNvPr>
              <p:cNvSpPr txBox="1"/>
              <p:nvPr/>
            </p:nvSpPr>
            <p:spPr bwMode="auto">
              <a:xfrm>
                <a:off x="1069975" y="2896394"/>
                <a:ext cx="454130" cy="5589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4197" name="Object 5">
                <a:extLst>
                  <a:ext uri="{FF2B5EF4-FFF2-40B4-BE49-F238E27FC236}">
                    <a16:creationId xmlns:a16="http://schemas.microsoft.com/office/drawing/2014/main" id="{544FC48D-5E7A-065F-2F58-3250F3101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9975" y="2896394"/>
                <a:ext cx="454130" cy="558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198" name="Rectangle 6">
            <a:extLst>
              <a:ext uri="{FF2B5EF4-FFF2-40B4-BE49-F238E27FC236}">
                <a16:creationId xmlns:a16="http://schemas.microsoft.com/office/drawing/2014/main" id="{83943DB7-0BF5-57B5-EDFF-A5B2D9A85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5" y="3429794"/>
            <a:ext cx="9524999" cy="3331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8" tIns="36008" rIns="36008" bIns="36008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dirty="0">
                <a:latin typeface="+mn-ea"/>
                <a:ea typeface="+mn-ea"/>
              </a:rPr>
              <a:t>A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</a:t>
            </a:r>
            <a:r>
              <a:rPr lang="en-US" altLang="zh-CN" dirty="0">
                <a:latin typeface="+mn-ea"/>
                <a:ea typeface="+mn-ea"/>
              </a:rPr>
              <a:t>B	   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A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发生，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B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必发生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dirty="0">
                <a:latin typeface="+mn-ea"/>
                <a:ea typeface="+mn-ea"/>
              </a:rPr>
              <a:t>A</a:t>
            </a:r>
            <a:r>
              <a:rPr lang="zh-CN" altLang="en-US" dirty="0">
                <a:latin typeface="+mn-ea"/>
                <a:ea typeface="+mn-ea"/>
              </a:rPr>
              <a:t>＝</a:t>
            </a:r>
            <a:r>
              <a:rPr lang="en-US" altLang="zh-CN" dirty="0">
                <a:latin typeface="+mn-ea"/>
                <a:ea typeface="+mn-ea"/>
              </a:rPr>
              <a:t>B	   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事件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A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与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B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相等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dirty="0">
                <a:latin typeface="+mn-ea"/>
                <a:ea typeface="+mn-ea"/>
              </a:rPr>
              <a:t>A∪B	   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事件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A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与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B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至少有一个发生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dirty="0">
                <a:latin typeface="+mn-ea"/>
                <a:ea typeface="+mn-ea"/>
              </a:rPr>
              <a:t>AB	   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事件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A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与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B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同时发生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dirty="0">
                <a:latin typeface="+mn-ea"/>
                <a:ea typeface="+mn-ea"/>
              </a:rPr>
              <a:t>A</a:t>
            </a:r>
            <a:r>
              <a:rPr lang="zh-CN" altLang="en-US" dirty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- B	   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事件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A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发生而事件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B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不发生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dirty="0">
                <a:latin typeface="+mn-ea"/>
                <a:ea typeface="+mn-ea"/>
              </a:rPr>
              <a:t>AB</a:t>
            </a:r>
            <a:r>
              <a:rPr lang="zh-CN" altLang="en-US" dirty="0">
                <a:latin typeface="+mn-ea"/>
                <a:ea typeface="+mn-ea"/>
              </a:rPr>
              <a:t>＝</a:t>
            </a:r>
            <a:r>
              <a:rPr lang="en-US" altLang="zh-CN" dirty="0">
                <a:latin typeface="+mn-ea"/>
                <a:ea typeface="+mn-ea"/>
              </a:rPr>
              <a:t>Φ  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事件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A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与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B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互不相容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互斥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)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4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4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4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4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4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4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4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4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4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4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4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4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 autoUpdateAnimBg="0" advAuto="0"/>
      <p:bldP spid="264196" grpId="0" build="p" autoUpdateAnimBg="0" advAuto="0"/>
      <p:bldP spid="264198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6967518E-5BDF-8DF2-3D76-7EE41CEC99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三、概率与概率空间</a:t>
            </a:r>
          </a:p>
        </p:txBody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229F98F4-78DE-67DD-BB45-BD129F03A3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0375" y="1167084"/>
            <a:ext cx="11353799" cy="4145921"/>
          </a:xfrm>
        </p:spPr>
        <p:txBody>
          <a:bodyPr>
            <a:normAutofit/>
          </a:bodyPr>
          <a:lstStyle/>
          <a:p>
            <a:pPr marL="533507" indent="-533507"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dirty="0">
                <a:cs typeface="Times New Roman" panose="02020603050405020304" pitchFamily="18" charset="0"/>
              </a:rPr>
              <a:t>Ω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, F)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是可测空间，如果定义随机事件体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上的实值集函数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P(A)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AF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满足：</a:t>
            </a:r>
          </a:p>
          <a:p>
            <a:pPr marL="533507" indent="-533507"/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en-US" altLang="zh-CN" dirty="0">
                <a:cs typeface="Times New Roman" panose="02020603050405020304" pitchFamily="18" charset="0"/>
              </a:rPr>
              <a:t>≤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P(A) </a:t>
            </a:r>
            <a:r>
              <a:rPr lang="en-US" altLang="zh-CN" dirty="0">
                <a:cs typeface="Times New Roman" panose="02020603050405020304" pitchFamily="18" charset="0"/>
              </a:rPr>
              <a:t>≤ 1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AF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；	 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非负性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533507" indent="-533507"/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P(</a:t>
            </a:r>
            <a:r>
              <a:rPr lang="en-US" altLang="zh-CN" dirty="0">
                <a:cs typeface="Times New Roman" panose="02020603050405020304" pitchFamily="18" charset="0"/>
              </a:rPr>
              <a:t>Ω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；			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规范性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533507" indent="-533507"/>
            <a:r>
              <a:rPr lang="en-US" altLang="zh-CN" dirty="0" err="1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 dirty="0" err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 err="1">
                <a:cs typeface="Times New Roman" panose="02020603050405020304" pitchFamily="18" charset="0"/>
                <a:sym typeface="Symbol" panose="05050102010706020507" pitchFamily="18" charset="2"/>
              </a:rPr>
              <a:t>F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dirty="0" err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=1, 2, …,)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dirty="0" err="1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 dirty="0" err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 err="1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 dirty="0" err="1"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dirty="0">
                <a:cs typeface="Times New Roman" panose="02020603050405020304" pitchFamily="18" charset="0"/>
              </a:rPr>
              <a:t>Φ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dirty="0" err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≠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j)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，则等式</a:t>
            </a:r>
            <a:endParaRPr lang="zh-CN" altLang="en-US" dirty="0">
              <a:solidFill>
                <a:srgbClr val="FF99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33507" indent="-533507">
              <a:spcBef>
                <a:spcPct val="50000"/>
              </a:spcBef>
              <a:spcAft>
                <a:spcPct val="40000"/>
              </a:spcAft>
              <a:buNone/>
            </a:pP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				    成立。	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完全可加性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533507" indent="-533507">
              <a:buNone/>
            </a:pP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则称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dirty="0">
                <a:cs typeface="Times New Roman" panose="02020603050405020304" pitchFamily="18" charset="0"/>
              </a:rPr>
              <a:t>Ω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, F)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上的</a:t>
            </a:r>
            <a:r>
              <a:rPr lang="zh-CN" altLang="en-US" dirty="0">
                <a:solidFill>
                  <a:srgbClr val="CC00CC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概率测度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，简称</a:t>
            </a:r>
            <a:r>
              <a:rPr lang="zh-CN" altLang="en-US" dirty="0">
                <a:solidFill>
                  <a:srgbClr val="CC00CC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概率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。对任意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AF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P(A)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称为</a:t>
            </a:r>
            <a:r>
              <a:rPr lang="zh-CN" altLang="en-US" dirty="0">
                <a:solidFill>
                  <a:srgbClr val="CC00CC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随机事件</a:t>
            </a:r>
            <a:r>
              <a:rPr lang="en-US" altLang="zh-CN" dirty="0">
                <a:solidFill>
                  <a:srgbClr val="CC00CC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dirty="0">
                <a:solidFill>
                  <a:srgbClr val="CC00CC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的概率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5220" name="Object 4">
                <a:extLst>
                  <a:ext uri="{FF2B5EF4-FFF2-40B4-BE49-F238E27FC236}">
                    <a16:creationId xmlns:a16="http://schemas.microsoft.com/office/drawing/2014/main" id="{BB30CB74-9EC4-CF3D-F327-9B1F8C3724CA}"/>
                  </a:ext>
                </a:extLst>
              </p:cNvPr>
              <p:cNvSpPr txBox="1"/>
              <p:nvPr/>
            </p:nvSpPr>
            <p:spPr bwMode="auto">
              <a:xfrm>
                <a:off x="2212975" y="3430588"/>
                <a:ext cx="2515182" cy="863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∪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5220" name="Object 4">
                <a:extLst>
                  <a:ext uri="{FF2B5EF4-FFF2-40B4-BE49-F238E27FC236}">
                    <a16:creationId xmlns:a16="http://schemas.microsoft.com/office/drawing/2014/main" id="{BB30CB74-9EC4-CF3D-F327-9B1F8C372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12975" y="3430588"/>
                <a:ext cx="2515182" cy="863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5221" name="Rectangle 5">
            <a:extLst>
              <a:ext uri="{FF2B5EF4-FFF2-40B4-BE49-F238E27FC236}">
                <a16:creationId xmlns:a16="http://schemas.microsoft.com/office/drawing/2014/main" id="{F04349B4-34BA-991D-FBF4-520E36BF5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" y="5401975"/>
            <a:ext cx="11048999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    </a:t>
            </a:r>
            <a:r>
              <a:rPr lang="zh-CN" altLang="en-US" dirty="0">
                <a:latin typeface="+mn-ea"/>
                <a:ea typeface="+mn-ea"/>
                <a:sym typeface="Symbol" panose="05050102010706020507" pitchFamily="18" charset="2"/>
              </a:rPr>
              <a:t>样本空间</a:t>
            </a:r>
            <a:r>
              <a:rPr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Ω</a:t>
            </a:r>
            <a:r>
              <a:rPr lang="zh-CN" altLang="en-US" dirty="0">
                <a:latin typeface="+mn-ea"/>
                <a:ea typeface="+mn-ea"/>
                <a:sym typeface="Symbol" panose="05050102010706020507" pitchFamily="18" charset="2"/>
              </a:rPr>
              <a:t>、随机事件体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F</a:t>
            </a:r>
            <a:r>
              <a:rPr lang="zh-CN" altLang="en-US" dirty="0">
                <a:latin typeface="+mn-ea"/>
                <a:ea typeface="+mn-ea"/>
                <a:sym typeface="Symbol" panose="05050102010706020507" pitchFamily="18" charset="2"/>
              </a:rPr>
              <a:t>和概率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P</a:t>
            </a:r>
            <a:r>
              <a:rPr lang="zh-CN" altLang="en-US" dirty="0">
                <a:latin typeface="+mn-ea"/>
                <a:ea typeface="+mn-ea"/>
                <a:sym typeface="Symbol" panose="05050102010706020507" pitchFamily="18" charset="2"/>
              </a:rPr>
              <a:t>组成的三元体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(</a:t>
            </a:r>
            <a:r>
              <a:rPr lang="en-US" altLang="zh-CN" dirty="0">
                <a:latin typeface="+mn-ea"/>
                <a:ea typeface="+mn-ea"/>
              </a:rPr>
              <a:t>Ω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, F, P)</a:t>
            </a:r>
            <a:r>
              <a:rPr lang="zh-CN" altLang="en-US" dirty="0">
                <a:latin typeface="+mn-ea"/>
                <a:ea typeface="+mn-ea"/>
                <a:sym typeface="Symbol" panose="05050102010706020507" pitchFamily="18" charset="2"/>
              </a:rPr>
              <a:t>称为</a:t>
            </a:r>
            <a:r>
              <a:rPr lang="zh-CN" altLang="en-US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概率空间</a:t>
            </a:r>
            <a:r>
              <a:rPr lang="zh-CN" altLang="en-US" dirty="0">
                <a:latin typeface="+mn-ea"/>
                <a:ea typeface="+mn-ea"/>
                <a:sym typeface="Symbol" panose="05050102010706020507" pitchFamily="18" charset="2"/>
              </a:rPr>
              <a:t>。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uiExpand="1" build="p"/>
      <p:bldP spid="265220" grpId="0"/>
      <p:bldP spid="265221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8.3|0.7|3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9|6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8.5|13.8|15.3|10|9.3|9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1|1.3|1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41649</TotalTime>
  <Words>2967</Words>
  <Application>Microsoft Office PowerPoint</Application>
  <PresentationFormat>自定义</PresentationFormat>
  <Paragraphs>227</Paragraphs>
  <Slides>26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-apple-system</vt:lpstr>
      <vt:lpstr>Arial Unicode MS</vt:lpstr>
      <vt:lpstr>等线</vt:lpstr>
      <vt:lpstr>黑体</vt:lpstr>
      <vt:lpstr>华文行楷</vt:lpstr>
      <vt:lpstr>宋体</vt:lpstr>
      <vt:lpstr>微软雅黑</vt:lpstr>
      <vt:lpstr>Arial</vt:lpstr>
      <vt:lpstr>Cambria Math</vt:lpstr>
      <vt:lpstr>Symbol</vt:lpstr>
      <vt:lpstr>Times New Roman</vt:lpstr>
      <vt:lpstr>Wingdings</vt:lpstr>
      <vt:lpstr>Office Theme</vt:lpstr>
      <vt:lpstr>Equation</vt:lpstr>
      <vt:lpstr>公式</vt:lpstr>
      <vt:lpstr>PowerPoint 演示文稿</vt:lpstr>
      <vt:lpstr>主要内容</vt:lpstr>
      <vt:lpstr>问题：</vt:lpstr>
      <vt:lpstr>问题：</vt:lpstr>
      <vt:lpstr>一、基本概念</vt:lpstr>
      <vt:lpstr>一、基本概念(续1)</vt:lpstr>
      <vt:lpstr>一、基本概念(续2)</vt:lpstr>
      <vt:lpstr>二、几个记号</vt:lpstr>
      <vt:lpstr>三、概率与概率空间</vt:lpstr>
      <vt:lpstr>例</vt:lpstr>
      <vt:lpstr>古典概率空间</vt:lpstr>
      <vt:lpstr>例</vt:lpstr>
      <vt:lpstr>概率的性质</vt:lpstr>
      <vt:lpstr>概率的性质</vt:lpstr>
      <vt:lpstr>四、条件概率</vt:lpstr>
      <vt:lpstr>五、乘法公式</vt:lpstr>
      <vt:lpstr>六、事件的独立性</vt:lpstr>
      <vt:lpstr>六、随机事件独立性的性质</vt:lpstr>
      <vt:lpstr>七、全概率公式与贝叶斯公式</vt:lpstr>
      <vt:lpstr>实例</vt:lpstr>
      <vt:lpstr>实例</vt:lpstr>
      <vt:lpstr>实例</vt:lpstr>
      <vt:lpstr>古典概率中著名的三门问题</vt:lpstr>
      <vt:lpstr>古典概率中著名的三门问题</vt:lpstr>
      <vt:lpstr>下一讲内容预告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siri</dc:creator>
  <cp:lastModifiedBy>明生 尚</cp:lastModifiedBy>
  <cp:revision>1261</cp:revision>
  <cp:lastPrinted>2022-01-15T12:13:29Z</cp:lastPrinted>
  <dcterms:created xsi:type="dcterms:W3CDTF">2006-08-16T00:00:00Z</dcterms:created>
  <dcterms:modified xsi:type="dcterms:W3CDTF">2024-09-06T06:44:03Z</dcterms:modified>
</cp:coreProperties>
</file>