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>
  <p:sldMasterIdLst>
    <p:sldMasterId id="2147483648" r:id="rId1"/>
  </p:sldMasterIdLst>
  <p:notesMasterIdLst>
    <p:notesMasterId r:id="rId60"/>
  </p:notesMasterIdLst>
  <p:sldIdLst>
    <p:sldId id="256" r:id="rId2"/>
    <p:sldId id="337" r:id="rId3"/>
    <p:sldId id="338" r:id="rId4"/>
    <p:sldId id="348" r:id="rId5"/>
    <p:sldId id="403" r:id="rId6"/>
    <p:sldId id="349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58" r:id="rId16"/>
    <p:sldId id="359" r:id="rId17"/>
    <p:sldId id="360" r:id="rId18"/>
    <p:sldId id="361" r:id="rId19"/>
    <p:sldId id="395" r:id="rId20"/>
    <p:sldId id="362" r:id="rId21"/>
    <p:sldId id="396" r:id="rId22"/>
    <p:sldId id="363" r:id="rId23"/>
    <p:sldId id="397" r:id="rId24"/>
    <p:sldId id="398" r:id="rId25"/>
    <p:sldId id="364" r:id="rId26"/>
    <p:sldId id="366" r:id="rId27"/>
    <p:sldId id="367" r:id="rId28"/>
    <p:sldId id="368" r:id="rId29"/>
    <p:sldId id="369" r:id="rId30"/>
    <p:sldId id="384" r:id="rId31"/>
    <p:sldId id="392" r:id="rId32"/>
    <p:sldId id="393" r:id="rId33"/>
    <p:sldId id="370" r:id="rId34"/>
    <p:sldId id="371" r:id="rId35"/>
    <p:sldId id="372" r:id="rId36"/>
    <p:sldId id="373" r:id="rId37"/>
    <p:sldId id="374" r:id="rId38"/>
    <p:sldId id="375" r:id="rId39"/>
    <p:sldId id="376" r:id="rId40"/>
    <p:sldId id="377" r:id="rId41"/>
    <p:sldId id="401" r:id="rId42"/>
    <p:sldId id="399" r:id="rId43"/>
    <p:sldId id="402" r:id="rId44"/>
    <p:sldId id="385" r:id="rId45"/>
    <p:sldId id="386" r:id="rId46"/>
    <p:sldId id="379" r:id="rId47"/>
    <p:sldId id="394" r:id="rId48"/>
    <p:sldId id="380" r:id="rId49"/>
    <p:sldId id="381" r:id="rId50"/>
    <p:sldId id="378" r:id="rId51"/>
    <p:sldId id="387" r:id="rId52"/>
    <p:sldId id="389" r:id="rId53"/>
    <p:sldId id="390" r:id="rId54"/>
    <p:sldId id="391" r:id="rId55"/>
    <p:sldId id="388" r:id="rId56"/>
    <p:sldId id="342" r:id="rId57"/>
    <p:sldId id="260" r:id="rId58"/>
    <p:sldId id="268" r:id="rId59"/>
  </p:sldIdLst>
  <p:sldSz cx="12198350" cy="6859588"/>
  <p:notesSz cx="9144000" cy="6858000"/>
  <p:defaultTextStyle>
    <a:defPPr>
      <a:defRPr lang="en-US"/>
    </a:defPPr>
    <a:lvl1pPr marL="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83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3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3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27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7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47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70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22">
          <p15:clr>
            <a:srgbClr val="A4A3A4"/>
          </p15:clr>
        </p15:guide>
        <p15:guide id="3" orient="horz" pos="2878">
          <p15:clr>
            <a:srgbClr val="A4A3A4"/>
          </p15:clr>
        </p15:guide>
        <p15:guide id="4" pos="38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0000FF"/>
    <a:srgbClr val="0000CC"/>
    <a:srgbClr val="92D050"/>
    <a:srgbClr val="BD9B53"/>
    <a:srgbClr val="009900"/>
    <a:srgbClr val="F4FA12"/>
    <a:srgbClr val="1157AB"/>
    <a:srgbClr val="9BBB59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790" autoAdjust="0"/>
    <p:restoredTop sz="92526" autoAdjust="0"/>
  </p:normalViewPr>
  <p:slideViewPr>
    <p:cSldViewPr>
      <p:cViewPr varScale="1">
        <p:scale>
          <a:sx n="76" d="100"/>
          <a:sy n="76" d="100"/>
        </p:scale>
        <p:origin x="77" y="542"/>
      </p:cViewPr>
      <p:guideLst>
        <p:guide orient="horz" pos="2160"/>
        <p:guide pos="2822"/>
        <p:guide orient="horz" pos="2878"/>
        <p:guide pos="384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  <p:sld r:id="rId52" collapse="1"/>
      <p:sld r:id="rId53" collapse="1"/>
      <p:sld r:id="rId54" collapse="1"/>
      <p:sld r:id="rId5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4042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5.xml"/><Relationship Id="rId18" Type="http://schemas.openxmlformats.org/officeDocument/2006/relationships/slide" Target="slides/slide20.xml"/><Relationship Id="rId26" Type="http://schemas.openxmlformats.org/officeDocument/2006/relationships/slide" Target="slides/slide28.xml"/><Relationship Id="rId39" Type="http://schemas.openxmlformats.org/officeDocument/2006/relationships/slide" Target="slides/slide41.xml"/><Relationship Id="rId21" Type="http://schemas.openxmlformats.org/officeDocument/2006/relationships/slide" Target="slides/slide23.xml"/><Relationship Id="rId34" Type="http://schemas.openxmlformats.org/officeDocument/2006/relationships/slide" Target="slides/slide36.xml"/><Relationship Id="rId42" Type="http://schemas.openxmlformats.org/officeDocument/2006/relationships/slide" Target="slides/slide44.xml"/><Relationship Id="rId47" Type="http://schemas.openxmlformats.org/officeDocument/2006/relationships/slide" Target="slides/slide49.xml"/><Relationship Id="rId50" Type="http://schemas.openxmlformats.org/officeDocument/2006/relationships/slide" Target="slides/slide52.xml"/><Relationship Id="rId55" Type="http://schemas.openxmlformats.org/officeDocument/2006/relationships/slide" Target="slides/slide57.xml"/><Relationship Id="rId7" Type="http://schemas.openxmlformats.org/officeDocument/2006/relationships/slide" Target="slides/slide9.xml"/><Relationship Id="rId2" Type="http://schemas.openxmlformats.org/officeDocument/2006/relationships/slide" Target="slides/slide3.xml"/><Relationship Id="rId16" Type="http://schemas.openxmlformats.org/officeDocument/2006/relationships/slide" Target="slides/slide18.xml"/><Relationship Id="rId29" Type="http://schemas.openxmlformats.org/officeDocument/2006/relationships/slide" Target="slides/slide31.xml"/><Relationship Id="rId11" Type="http://schemas.openxmlformats.org/officeDocument/2006/relationships/slide" Target="slides/slide13.xml"/><Relationship Id="rId24" Type="http://schemas.openxmlformats.org/officeDocument/2006/relationships/slide" Target="slides/slide26.xml"/><Relationship Id="rId32" Type="http://schemas.openxmlformats.org/officeDocument/2006/relationships/slide" Target="slides/slide34.xml"/><Relationship Id="rId37" Type="http://schemas.openxmlformats.org/officeDocument/2006/relationships/slide" Target="slides/slide39.xml"/><Relationship Id="rId40" Type="http://schemas.openxmlformats.org/officeDocument/2006/relationships/slide" Target="slides/slide42.xml"/><Relationship Id="rId45" Type="http://schemas.openxmlformats.org/officeDocument/2006/relationships/slide" Target="slides/slide47.xml"/><Relationship Id="rId53" Type="http://schemas.openxmlformats.org/officeDocument/2006/relationships/slide" Target="slides/slide55.xml"/><Relationship Id="rId5" Type="http://schemas.openxmlformats.org/officeDocument/2006/relationships/slide" Target="slides/slide7.xml"/><Relationship Id="rId10" Type="http://schemas.openxmlformats.org/officeDocument/2006/relationships/slide" Target="slides/slide12.xml"/><Relationship Id="rId19" Type="http://schemas.openxmlformats.org/officeDocument/2006/relationships/slide" Target="slides/slide21.xml"/><Relationship Id="rId31" Type="http://schemas.openxmlformats.org/officeDocument/2006/relationships/slide" Target="slides/slide33.xml"/><Relationship Id="rId44" Type="http://schemas.openxmlformats.org/officeDocument/2006/relationships/slide" Target="slides/slide46.xml"/><Relationship Id="rId52" Type="http://schemas.openxmlformats.org/officeDocument/2006/relationships/slide" Target="slides/slide54.xml"/><Relationship Id="rId4" Type="http://schemas.openxmlformats.org/officeDocument/2006/relationships/slide" Target="slides/slide6.xml"/><Relationship Id="rId9" Type="http://schemas.openxmlformats.org/officeDocument/2006/relationships/slide" Target="slides/slide11.xml"/><Relationship Id="rId14" Type="http://schemas.openxmlformats.org/officeDocument/2006/relationships/slide" Target="slides/slide16.xml"/><Relationship Id="rId22" Type="http://schemas.openxmlformats.org/officeDocument/2006/relationships/slide" Target="slides/slide24.xml"/><Relationship Id="rId27" Type="http://schemas.openxmlformats.org/officeDocument/2006/relationships/slide" Target="slides/slide29.xml"/><Relationship Id="rId30" Type="http://schemas.openxmlformats.org/officeDocument/2006/relationships/slide" Target="slides/slide32.xml"/><Relationship Id="rId35" Type="http://schemas.openxmlformats.org/officeDocument/2006/relationships/slide" Target="slides/slide37.xml"/><Relationship Id="rId43" Type="http://schemas.openxmlformats.org/officeDocument/2006/relationships/slide" Target="slides/slide45.xml"/><Relationship Id="rId48" Type="http://schemas.openxmlformats.org/officeDocument/2006/relationships/slide" Target="slides/slide50.xml"/><Relationship Id="rId8" Type="http://schemas.openxmlformats.org/officeDocument/2006/relationships/slide" Target="slides/slide10.xml"/><Relationship Id="rId51" Type="http://schemas.openxmlformats.org/officeDocument/2006/relationships/slide" Target="slides/slide53.xml"/><Relationship Id="rId3" Type="http://schemas.openxmlformats.org/officeDocument/2006/relationships/slide" Target="slides/slide4.xml"/><Relationship Id="rId12" Type="http://schemas.openxmlformats.org/officeDocument/2006/relationships/slide" Target="slides/slide14.xml"/><Relationship Id="rId17" Type="http://schemas.openxmlformats.org/officeDocument/2006/relationships/slide" Target="slides/slide19.xml"/><Relationship Id="rId25" Type="http://schemas.openxmlformats.org/officeDocument/2006/relationships/slide" Target="slides/slide27.xml"/><Relationship Id="rId33" Type="http://schemas.openxmlformats.org/officeDocument/2006/relationships/slide" Target="slides/slide35.xml"/><Relationship Id="rId38" Type="http://schemas.openxmlformats.org/officeDocument/2006/relationships/slide" Target="slides/slide40.xml"/><Relationship Id="rId46" Type="http://schemas.openxmlformats.org/officeDocument/2006/relationships/slide" Target="slides/slide48.xml"/><Relationship Id="rId20" Type="http://schemas.openxmlformats.org/officeDocument/2006/relationships/slide" Target="slides/slide22.xml"/><Relationship Id="rId41" Type="http://schemas.openxmlformats.org/officeDocument/2006/relationships/slide" Target="slides/slide43.xml"/><Relationship Id="rId54" Type="http://schemas.openxmlformats.org/officeDocument/2006/relationships/slide" Target="slides/slide56.xml"/><Relationship Id="rId1" Type="http://schemas.openxmlformats.org/officeDocument/2006/relationships/slide" Target="slides/slide2.xml"/><Relationship Id="rId6" Type="http://schemas.openxmlformats.org/officeDocument/2006/relationships/slide" Target="slides/slide8.xml"/><Relationship Id="rId15" Type="http://schemas.openxmlformats.org/officeDocument/2006/relationships/slide" Target="slides/slide17.xml"/><Relationship Id="rId23" Type="http://schemas.openxmlformats.org/officeDocument/2006/relationships/slide" Target="slides/slide25.xml"/><Relationship Id="rId28" Type="http://schemas.openxmlformats.org/officeDocument/2006/relationships/slide" Target="slides/slide30.xml"/><Relationship Id="rId36" Type="http://schemas.openxmlformats.org/officeDocument/2006/relationships/slide" Target="slides/slide38.xml"/><Relationship Id="rId49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81824-7EDF-4B1D-9D44-4D7461D95900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2A367-4377-4BC9-85D6-558F91AD7B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2A367-4377-4BC9-85D6-558F91AD7B75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2A367-4377-4BC9-85D6-558F91AD7B75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2A367-4377-4BC9-85D6-558F91AD7B75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876" y="2841225"/>
            <a:ext cx="10368598" cy="196048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753" y="5182800"/>
            <a:ext cx="8538845" cy="233734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9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918" y="2134095"/>
            <a:ext cx="10978515" cy="603601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43804" y="366269"/>
            <a:ext cx="2744629" cy="780384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918" y="366269"/>
            <a:ext cx="8030580" cy="780384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6447" y="342979"/>
            <a:ext cx="9961986" cy="60974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1524794" y="1143265"/>
            <a:ext cx="5031819" cy="87650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759919" y="1143265"/>
            <a:ext cx="5031819" cy="87650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52718E-3B98-4DCC-A1BA-E41061EE8910}" type="datetime1">
              <a:rPr lang="zh-CN" altLang="en-US"/>
              <a:t>2024/9/3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信息与软件工程学院　王庆先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33</a:t>
            </a:r>
            <a:r>
              <a:rPr lang="zh-CN" altLang="en-US"/>
              <a:t>－</a:t>
            </a:r>
            <a:fld id="{21E7CC7C-8826-4A7E-AD1C-4981BD213B7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6447" y="342979"/>
            <a:ext cx="9961986" cy="60974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24794" y="1143265"/>
            <a:ext cx="5031819" cy="10257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759919" y="1143265"/>
            <a:ext cx="5031819" cy="43666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759919" y="1732364"/>
            <a:ext cx="5031819" cy="4366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F52175-DB7B-41E9-A14B-3C6A69E2958B}" type="datetime1">
              <a:rPr lang="zh-CN" altLang="en-US"/>
              <a:t>2024/9/3</a:t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信息与软件工程学院　王庆先</a:t>
            </a: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56</a:t>
            </a:r>
            <a:r>
              <a:rPr lang="zh-CN" altLang="en-US"/>
              <a:t>－</a:t>
            </a:r>
            <a:fld id="{2B9AB3A9-E6CB-44AF-A17A-5F039E5121C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一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352424"/>
            <a:ext cx="5334000" cy="42941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143795"/>
            <a:ext cx="10978515" cy="5029200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>
              <a:lnSpc>
                <a:spcPct val="15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ea"/>
                <a:ea typeface="+mn-ea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ea"/>
                <a:ea typeface="+mn-ea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ea"/>
                <a:ea typeface="+mn-ea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ea"/>
                <a:ea typeface="+mn-ea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两级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6581775" cy="400050"/>
          </a:xfrm>
          <a:prstGeom prst="rect">
            <a:avLst/>
          </a:prstGeom>
        </p:spPr>
        <p:txBody>
          <a:bodyPr/>
          <a:lstStyle>
            <a:lvl1pPr>
              <a:defRPr sz="2400" b="1">
                <a:latin typeface="+mn-ea"/>
                <a:ea typeface="+mn-e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600994"/>
            <a:ext cx="10978515" cy="45720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30000"/>
              </a:lnSpc>
              <a:buSzPct val="8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+mn-ea"/>
                <a:ea typeface="+mn-ea"/>
              </a:defRPr>
            </a:lvl1pPr>
            <a:lvl2pPr>
              <a:lnSpc>
                <a:spcPct val="130000"/>
              </a:lnSpc>
              <a:defRPr sz="2400" b="1">
                <a:solidFill>
                  <a:schemeClr val="tx1"/>
                </a:solidFill>
                <a:latin typeface="+mn-ea"/>
                <a:ea typeface="+mn-ea"/>
              </a:defRPr>
            </a:lvl2pPr>
            <a:lvl3pPr>
              <a:lnSpc>
                <a:spcPct val="130000"/>
              </a:lnSpc>
              <a:defRPr sz="2400" b="1">
                <a:solidFill>
                  <a:schemeClr val="tx1"/>
                </a:solidFill>
                <a:latin typeface="+mn-ea"/>
                <a:ea typeface="+mn-ea"/>
              </a:defRPr>
            </a:lvl3pPr>
            <a:lvl4pPr>
              <a:lnSpc>
                <a:spcPct val="130000"/>
              </a:lnSpc>
              <a:defRPr sz="2400" b="1">
                <a:solidFill>
                  <a:schemeClr val="tx1"/>
                </a:solidFill>
                <a:latin typeface="+mn-ea"/>
                <a:ea typeface="+mn-ea"/>
              </a:defRPr>
            </a:lvl4pPr>
            <a:lvl5pPr>
              <a:lnSpc>
                <a:spcPct val="130000"/>
              </a:lnSpc>
              <a:defRPr sz="2400" b="1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841375" y="984137"/>
            <a:ext cx="10747058" cy="4644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SzPct val="80000"/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"/>
          <p:cNvSpPr/>
          <p:nvPr userDrawn="1"/>
        </p:nvSpPr>
        <p:spPr>
          <a:xfrm>
            <a:off x="-73026" y="0"/>
            <a:ext cx="12271375" cy="6859588"/>
          </a:xfrm>
          <a:custGeom>
            <a:avLst/>
            <a:gdLst>
              <a:gd name="connsiteX0" fmla="*/ 0 w 9144000"/>
              <a:gd name="connsiteY0" fmla="*/ 5143500 h 5143500"/>
              <a:gd name="connsiteX1" fmla="*/ 9144000 w 9144000"/>
              <a:gd name="connsiteY1" fmla="*/ 5143500 h 5143500"/>
              <a:gd name="connsiteX2" fmla="*/ 9144000 w 9144000"/>
              <a:gd name="connsiteY2" fmla="*/ 0 h 5143500"/>
              <a:gd name="connsiteX3" fmla="*/ 0 w 9144000"/>
              <a:gd name="connsiteY3" fmla="*/ 0 h 5143500"/>
              <a:gd name="connsiteX4" fmla="*/ 0 w 9144000"/>
              <a:gd name="connsiteY4" fmla="*/ 514350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ECEC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917" y="2134095"/>
            <a:ext cx="5387605" cy="6036015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828" y="2134095"/>
            <a:ext cx="5387605" cy="6036015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918" y="2047291"/>
            <a:ext cx="5389723" cy="85321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835" indent="0">
              <a:buNone/>
              <a:defRPr sz="2400" b="1"/>
            </a:lvl3pPr>
            <a:lvl4pPr marL="1829435" indent="0">
              <a:buNone/>
              <a:defRPr sz="2100" b="1"/>
            </a:lvl4pPr>
            <a:lvl5pPr marL="2439035" indent="0">
              <a:buNone/>
              <a:defRPr sz="2100" b="1"/>
            </a:lvl5pPr>
            <a:lvl6pPr marL="3049270" indent="0">
              <a:buNone/>
              <a:defRPr sz="2100" b="1"/>
            </a:lvl6pPr>
            <a:lvl7pPr marL="3658870" indent="0">
              <a:buNone/>
              <a:defRPr sz="2100" b="1"/>
            </a:lvl7pPr>
            <a:lvl8pPr marL="4268470" indent="0">
              <a:buNone/>
              <a:defRPr sz="2100" b="1"/>
            </a:lvl8pPr>
            <a:lvl9pPr marL="487870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918" y="2900505"/>
            <a:ext cx="5389723" cy="526960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593" y="2047291"/>
            <a:ext cx="5391840" cy="85321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835" indent="0">
              <a:buNone/>
              <a:defRPr sz="2400" b="1"/>
            </a:lvl3pPr>
            <a:lvl4pPr marL="1829435" indent="0">
              <a:buNone/>
              <a:defRPr sz="2100" b="1"/>
            </a:lvl4pPr>
            <a:lvl5pPr marL="2439035" indent="0">
              <a:buNone/>
              <a:defRPr sz="2100" b="1"/>
            </a:lvl5pPr>
            <a:lvl6pPr marL="3049270" indent="0">
              <a:buNone/>
              <a:defRPr sz="2100" b="1"/>
            </a:lvl6pPr>
            <a:lvl7pPr marL="3658870" indent="0">
              <a:buNone/>
              <a:defRPr sz="2100" b="1"/>
            </a:lvl7pPr>
            <a:lvl8pPr marL="4268470" indent="0">
              <a:buNone/>
              <a:defRPr sz="2100" b="1"/>
            </a:lvl8pPr>
            <a:lvl9pPr marL="487870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593" y="2900505"/>
            <a:ext cx="5391840" cy="526960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4151"/>
            <a:ext cx="4013173" cy="1549759"/>
          </a:xfrm>
          <a:prstGeom prst="rect">
            <a:avLst/>
          </a:prstGeo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9216" y="364152"/>
            <a:ext cx="6819216" cy="7805958"/>
          </a:xfrm>
          <a:prstGeom prst="rect">
            <a:avLst/>
          </a:prstGeo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918" y="1913910"/>
            <a:ext cx="4013173" cy="62561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835" indent="0">
              <a:buNone/>
              <a:defRPr sz="1300"/>
            </a:lvl3pPr>
            <a:lvl4pPr marL="1829435" indent="0">
              <a:buNone/>
              <a:defRPr sz="1200"/>
            </a:lvl4pPr>
            <a:lvl5pPr marL="2439035" indent="0">
              <a:buNone/>
              <a:defRPr sz="1200"/>
            </a:lvl5pPr>
            <a:lvl6pPr marL="3049270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870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62" y="6402282"/>
            <a:ext cx="7319010" cy="755826"/>
          </a:xfrm>
          <a:prstGeom prst="rect">
            <a:avLst/>
          </a:prstGeo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962" y="817223"/>
            <a:ext cx="7319010" cy="548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300"/>
            </a:lvl1pPr>
            <a:lvl2pPr marL="609600" indent="0">
              <a:buNone/>
              <a:defRPr sz="3700"/>
            </a:lvl2pPr>
            <a:lvl3pPr marL="1219835" indent="0">
              <a:buNone/>
              <a:defRPr sz="3200"/>
            </a:lvl3pPr>
            <a:lvl4pPr marL="1829435" indent="0">
              <a:buNone/>
              <a:defRPr sz="2700"/>
            </a:lvl4pPr>
            <a:lvl5pPr marL="2439035" indent="0">
              <a:buNone/>
              <a:defRPr sz="2700"/>
            </a:lvl5pPr>
            <a:lvl6pPr marL="3049270" indent="0">
              <a:buNone/>
              <a:defRPr sz="2700"/>
            </a:lvl6pPr>
            <a:lvl7pPr marL="3658870" indent="0">
              <a:buNone/>
              <a:defRPr sz="2700"/>
            </a:lvl7pPr>
            <a:lvl8pPr marL="4268470" indent="0">
              <a:buNone/>
              <a:defRPr sz="2700"/>
            </a:lvl8pPr>
            <a:lvl9pPr marL="4878705" indent="0">
              <a:buNone/>
              <a:defRPr sz="27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962" y="7158108"/>
            <a:ext cx="7319010" cy="10733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835" indent="0">
              <a:buNone/>
              <a:defRPr sz="1300"/>
            </a:lvl3pPr>
            <a:lvl4pPr marL="1829435" indent="0">
              <a:buNone/>
              <a:defRPr sz="1200"/>
            </a:lvl4pPr>
            <a:lvl5pPr marL="2439035" indent="0">
              <a:buNone/>
              <a:defRPr sz="1200"/>
            </a:lvl5pPr>
            <a:lvl6pPr marL="3049270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870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917" y="8477096"/>
            <a:ext cx="2846282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7770" y="8477096"/>
            <a:ext cx="3862811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151" y="8477096"/>
            <a:ext cx="2846282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609521" y="1143794"/>
            <a:ext cx="10971372" cy="5000369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矩形 23"/>
          <p:cNvSpPr/>
          <p:nvPr userDrawn="1"/>
        </p:nvSpPr>
        <p:spPr>
          <a:xfrm>
            <a:off x="0" y="332656"/>
            <a:ext cx="12198350" cy="432048"/>
          </a:xfrm>
          <a:prstGeom prst="rect">
            <a:avLst/>
          </a:prstGeom>
          <a:solidFill>
            <a:srgbClr val="3A4187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矩形 24"/>
          <p:cNvSpPr/>
          <p:nvPr userDrawn="1"/>
        </p:nvSpPr>
        <p:spPr>
          <a:xfrm>
            <a:off x="0" y="764704"/>
            <a:ext cx="1219835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280775" y="330107"/>
            <a:ext cx="485233" cy="4852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15"/>
          <p:cNvSpPr txBox="1"/>
          <p:nvPr userDrawn="1"/>
        </p:nvSpPr>
        <p:spPr>
          <a:xfrm>
            <a:off x="11283362" y="442092"/>
            <a:ext cx="48339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r>
              <a:rPr lang="zh-CN" altLang="en-US" sz="16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7927975" y="332656"/>
            <a:ext cx="3276600" cy="4320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0" rtlCol="0" anchor="ctr"/>
          <a:lstStyle/>
          <a:p>
            <a:pPr algn="ctr"/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章  随机变量</a:t>
            </a:r>
            <a:endPara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772942" y="362834"/>
            <a:ext cx="5305686" cy="39996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0" name="等腰三角形 39">
            <a:hlinkClick r:id="" action="ppaction://hlinkshowjump?jump=previousslide"/>
          </p:cNvPr>
          <p:cNvSpPr/>
          <p:nvPr userDrawn="1"/>
        </p:nvSpPr>
        <p:spPr>
          <a:xfrm rot="5400000" flipH="1">
            <a:off x="38541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  <p:sp>
        <p:nvSpPr>
          <p:cNvPr id="41" name="等腰三角形 40">
            <a:hlinkClick r:id="" action="ppaction://hlinkshowjump?jump=previousslide"/>
          </p:cNvPr>
          <p:cNvSpPr/>
          <p:nvPr userDrawn="1"/>
        </p:nvSpPr>
        <p:spPr>
          <a:xfrm rot="5400000" flipH="1">
            <a:off x="52511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  <p:sp>
        <p:nvSpPr>
          <p:cNvPr id="42" name="等腰三角形 41">
            <a:hlinkClick r:id="" action="ppaction://hlinkshowjump?jump=previousslide"/>
          </p:cNvPr>
          <p:cNvSpPr/>
          <p:nvPr userDrawn="1"/>
        </p:nvSpPr>
        <p:spPr>
          <a:xfrm rot="5400000" flipH="1">
            <a:off x="65846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1219835" rtl="0" eaLnBrk="1" latinLnBrk="0" hangingPunct="1">
        <a:spcBef>
          <a:spcPct val="0"/>
        </a:spcBef>
        <a:buNone/>
        <a:defRPr sz="2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835" rtl="0" eaLnBrk="1" latinLnBrk="0" hangingPunct="1">
        <a:lnSpc>
          <a:spcPct val="150000"/>
        </a:lnSpc>
        <a:spcBef>
          <a:spcPct val="20000"/>
        </a:spcBef>
        <a:buSzPct val="80000"/>
        <a:buFont typeface="Wingdings" panose="05000000000000000000" pitchFamily="2" charset="2"/>
        <a:buChar char="l"/>
        <a:defRPr sz="24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991235" indent="-381000" algn="l" defTabSz="1219835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–"/>
        <a:defRPr sz="2400" b="1" kern="1200">
          <a:solidFill>
            <a:schemeClr val="tx1"/>
          </a:solidFill>
          <a:latin typeface="+mn-ea"/>
          <a:ea typeface="+mn-ea"/>
          <a:cs typeface="+mn-cs"/>
        </a:defRPr>
      </a:lvl2pPr>
      <a:lvl3pPr marL="1524635" indent="-304800" algn="l" defTabSz="1219835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+mn-ea"/>
          <a:ea typeface="+mn-ea"/>
          <a:cs typeface="+mn-cs"/>
        </a:defRPr>
      </a:lvl3pPr>
      <a:lvl4pPr marL="2134235" indent="-304800" algn="l" defTabSz="1219835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–"/>
        <a:defRPr sz="2400" b="1" kern="1200">
          <a:solidFill>
            <a:schemeClr val="tx1"/>
          </a:solidFill>
          <a:latin typeface="+mn-ea"/>
          <a:ea typeface="+mn-ea"/>
          <a:cs typeface="+mn-cs"/>
        </a:defRPr>
      </a:lvl4pPr>
      <a:lvl5pPr marL="2744470" indent="-304800" algn="l" defTabSz="1219835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»"/>
        <a:defRPr sz="2400" b="1" kern="1200">
          <a:solidFill>
            <a:schemeClr val="tx1"/>
          </a:solidFill>
          <a:latin typeface="+mn-ea"/>
          <a:ea typeface="+mn-ea"/>
          <a:cs typeface="+mn-cs"/>
        </a:defRPr>
      </a:lvl5pPr>
      <a:lvl6pPr marL="3354070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670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905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505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8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27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7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47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70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0.png"/><Relationship Id="rId4" Type="http://schemas.openxmlformats.org/officeDocument/2006/relationships/image" Target="../media/image30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10" Type="http://schemas.openxmlformats.org/officeDocument/2006/relationships/image" Target="../media/image640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00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1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0.png"/><Relationship Id="rId7" Type="http://schemas.openxmlformats.org/officeDocument/2006/relationships/image" Target="../media/image76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Relationship Id="rId6" Type="http://schemas.openxmlformats.org/officeDocument/2006/relationships/image" Target="../media/image750.png"/><Relationship Id="rId5" Type="http://schemas.openxmlformats.org/officeDocument/2006/relationships/image" Target="../media/image740.png"/><Relationship Id="rId4" Type="http://schemas.openxmlformats.org/officeDocument/2006/relationships/image" Target="../media/image730.png"/><Relationship Id="rId9" Type="http://schemas.openxmlformats.org/officeDocument/2006/relationships/image" Target="../media/image7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0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8350" cy="685958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901096" y="2310557"/>
            <a:ext cx="4560279" cy="430930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             《</a:t>
            </a:r>
            <a:r>
              <a:rPr lang="zh-CN" altLang="en-US" sz="20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随机过程与排队论</a:t>
            </a:r>
            <a:r>
              <a:rPr lang="en-US" altLang="zh-CN" sz="2000" dirty="0">
                <a:solidFill>
                  <a:schemeClr val="bg1"/>
                </a:solidFill>
              </a:rPr>
              <a:t>》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17975" y="1116654"/>
            <a:ext cx="2076056" cy="861817"/>
          </a:xfrm>
          <a:prstGeom prst="rect">
            <a:avLst/>
          </a:prstGeom>
          <a:solidFill>
            <a:srgbClr val="28A7E1"/>
          </a:solidFill>
        </p:spPr>
        <p:txBody>
          <a:bodyPr wrap="square" lIns="121963" tIns="60981" rIns="121963" bIns="60981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第</a:t>
            </a:r>
            <a:r>
              <a:rPr lang="en-US" altLang="zh-CN" sz="4800" dirty="0">
                <a:solidFill>
                  <a:schemeClr val="bg1"/>
                </a:solidFill>
              </a:rPr>
              <a:t>2</a:t>
            </a:r>
            <a:r>
              <a:rPr lang="zh-CN" altLang="en-US" sz="4800" dirty="0">
                <a:solidFill>
                  <a:schemeClr val="bg1"/>
                </a:solidFill>
              </a:rPr>
              <a:t>章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54536" y="1368889"/>
            <a:ext cx="4057469" cy="615596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随机变量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21135" y="3519164"/>
            <a:ext cx="4854640" cy="430930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eaLnBrk="1" hangingPunct="1"/>
            <a:r>
              <a:rPr lang="en-US" altLang="zh-CN" sz="2000" dirty="0">
                <a:solidFill>
                  <a:schemeClr val="bg1"/>
                </a:solidFill>
                <a:ea typeface="华文行楷" panose="02010800040101010101" pitchFamily="2" charset="-122"/>
              </a:rPr>
              <a:t>Email</a:t>
            </a:r>
            <a:r>
              <a:rPr lang="zh-CN" altLang="en-US" sz="2000" dirty="0">
                <a:solidFill>
                  <a:schemeClr val="bg1"/>
                </a:solidFill>
                <a:ea typeface="华文行楷" panose="02010800040101010101" pitchFamily="2" charset="-122"/>
              </a:rPr>
              <a:t>：</a:t>
            </a:r>
            <a:r>
              <a:rPr lang="en-US" altLang="zh-CN" sz="2000" dirty="0">
                <a:solidFill>
                  <a:schemeClr val="bg1"/>
                </a:solidFill>
                <a:ea typeface="华文行楷" panose="02010800040101010101" pitchFamily="2" charset="-122"/>
              </a:rPr>
              <a:t>qxwang@uestc.edu.cn</a:t>
            </a:r>
          </a:p>
        </p:txBody>
      </p:sp>
      <p:sp>
        <p:nvSpPr>
          <p:cNvPr id="22" name="矩形 21"/>
          <p:cNvSpPr/>
          <p:nvPr/>
        </p:nvSpPr>
        <p:spPr>
          <a:xfrm>
            <a:off x="2258147" y="2210312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258147" y="4025019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794375" y="2900778"/>
            <a:ext cx="1754309" cy="430930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王庆先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98775" y="2900930"/>
            <a:ext cx="3078481" cy="430930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eaLnBrk="1" hangingPunct="1"/>
            <a:r>
              <a:rPr lang="zh-CN" altLang="en-US" sz="20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信息与软件工程学院</a:t>
            </a:r>
          </a:p>
        </p:txBody>
      </p:sp>
      <p:sp>
        <p:nvSpPr>
          <p:cNvPr id="2" name="矩形 1"/>
          <p:cNvSpPr/>
          <p:nvPr/>
        </p:nvSpPr>
        <p:spPr>
          <a:xfrm>
            <a:off x="5748656" y="2975515"/>
            <a:ext cx="45719" cy="3217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四、连续型随机变量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0375" y="1296195"/>
            <a:ext cx="11353800" cy="775868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若存在非负可积函数</a:t>
            </a:r>
            <a:r>
              <a:rPr lang="en-US" altLang="zh-CN" dirty="0"/>
              <a:t>f(x)</a:t>
            </a:r>
            <a:r>
              <a:rPr lang="zh-CN" altLang="en-US" dirty="0"/>
              <a:t>，对任意实数</a:t>
            </a:r>
            <a:r>
              <a:rPr lang="en-US" altLang="zh-CN" dirty="0"/>
              <a:t>x</a:t>
            </a:r>
            <a:r>
              <a:rPr lang="zh-CN" altLang="en-US" dirty="0"/>
              <a:t>，使得</a:t>
            </a:r>
            <a:r>
              <a:rPr lang="en-US" altLang="zh-CN" dirty="0"/>
              <a:t>R.V.X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00FF"/>
                </a:solidFill>
              </a:rPr>
              <a:t>分布函数</a:t>
            </a:r>
            <a:r>
              <a:rPr lang="zh-CN" altLang="en-US" dirty="0"/>
              <a:t>满足：</a:t>
            </a:r>
          </a:p>
        </p:txBody>
      </p:sp>
      <p:sp>
        <p:nvSpPr>
          <p:cNvPr id="355332" name="Rectangle 4"/>
          <p:cNvSpPr>
            <a:spLocks noChangeArrowheads="1"/>
          </p:cNvSpPr>
          <p:nvPr/>
        </p:nvSpPr>
        <p:spPr bwMode="auto">
          <a:xfrm>
            <a:off x="460375" y="3504530"/>
            <a:ext cx="11353800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则称</a:t>
            </a:r>
            <a:r>
              <a:rPr lang="en-US" altLang="zh-CN" sz="2400" dirty="0">
                <a:latin typeface="+mn-ea"/>
                <a:ea typeface="+mn-ea"/>
              </a:rPr>
              <a:t>X</a:t>
            </a:r>
            <a:r>
              <a:rPr lang="zh-CN" altLang="en-US" sz="2400" dirty="0">
                <a:latin typeface="+mn-ea"/>
                <a:ea typeface="+mn-ea"/>
              </a:rPr>
              <a:t>为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</a:rPr>
              <a:t>连续型随机变量</a:t>
            </a:r>
            <a:r>
              <a:rPr lang="zh-CN" altLang="en-US" sz="2400" dirty="0">
                <a:latin typeface="+mn-ea"/>
                <a:ea typeface="+mn-ea"/>
              </a:rPr>
              <a:t>，称</a:t>
            </a:r>
            <a:r>
              <a:rPr lang="en-US" altLang="zh-CN" sz="2400" dirty="0">
                <a:latin typeface="+mn-ea"/>
                <a:ea typeface="+mn-ea"/>
              </a:rPr>
              <a:t>f(x)</a:t>
            </a:r>
            <a:r>
              <a:rPr lang="zh-CN" altLang="en-US" sz="2400" dirty="0">
                <a:latin typeface="+mn-ea"/>
                <a:ea typeface="+mn-ea"/>
              </a:rPr>
              <a:t>为连续型随机变量的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</a:rPr>
              <a:t>概率密度函数</a:t>
            </a:r>
            <a:r>
              <a:rPr lang="zh-CN" altLang="en-US" sz="2400" dirty="0">
                <a:latin typeface="+mn-ea"/>
                <a:ea typeface="+mn-ea"/>
              </a:rPr>
              <a:t>，简称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</a:rPr>
              <a:t>概率密度</a:t>
            </a:r>
            <a:r>
              <a:rPr lang="zh-CN" altLang="en-US" sz="2400" dirty="0">
                <a:latin typeface="+mn-ea"/>
                <a:ea typeface="+mn-ea"/>
              </a:rPr>
              <a:t>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5333" name="Object 5"/>
              <p:cNvSpPr txBox="1"/>
              <p:nvPr/>
            </p:nvSpPr>
            <p:spPr bwMode="auto">
              <a:xfrm>
                <a:off x="1298575" y="2229144"/>
                <a:ext cx="8229600" cy="10482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  <m:e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𝒅𝒖</m:t>
                          </m:r>
                        </m:e>
                      </m:nary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</m:m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(−∞&lt;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&lt;+∞)</m:t>
                      </m:r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55333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8575" y="2229144"/>
                <a:ext cx="8229600" cy="1048249"/>
              </a:xfrm>
              <a:prstGeom prst="rect">
                <a:avLst/>
              </a:prstGeom>
              <a:blipFill rotWithShape="1">
                <a:blip r:embed="rId2"/>
                <a:stretch>
                  <a:fillRect t="-28" b="1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5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5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5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1" grpId="0" build="p"/>
      <p:bldP spid="355332" grpId="0" build="p"/>
      <p:bldP spid="3553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概率密度函数的性质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917" y="1096915"/>
            <a:ext cx="2365058" cy="743122"/>
          </a:xfrm>
        </p:spPr>
        <p:txBody>
          <a:bodyPr>
            <a:noAutofit/>
          </a:bodyPr>
          <a:lstStyle/>
          <a:p>
            <a:pPr eaLnBrk="1" hangingPunct="1">
              <a:buClr>
                <a:srgbClr val="00B050"/>
              </a:buClr>
              <a:buFont typeface="+mj-lt"/>
              <a:buAutoNum type="arabicParenR"/>
            </a:pPr>
            <a:r>
              <a:rPr lang="en-US" altLang="zh-CN" dirty="0"/>
              <a:t>f(x)≥0</a:t>
            </a:r>
            <a:r>
              <a:rPr lang="zh-CN" altLang="en-US" dirty="0"/>
              <a:t>；</a:t>
            </a:r>
            <a:endParaRPr lang="zh-CN" altLang="en-US" dirty="0">
              <a:solidFill>
                <a:srgbClr val="00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6356" name="Object 4"/>
              <p:cNvSpPr txBox="1"/>
              <p:nvPr/>
            </p:nvSpPr>
            <p:spPr bwMode="auto">
              <a:xfrm>
                <a:off x="5029459" y="1073096"/>
                <a:ext cx="2057876" cy="74312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56356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9459" y="1073096"/>
                <a:ext cx="2057876" cy="743122"/>
              </a:xfrm>
              <a:prstGeom prst="rect">
                <a:avLst/>
              </a:prstGeom>
              <a:blipFill rotWithShape="1">
                <a:blip r:embed="rId2"/>
                <a:stretch>
                  <a:fillRect l="-13" t="-1616" r="5" b="1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6357" name="Rectangle 5"/>
          <p:cNvSpPr>
            <a:spLocks noChangeArrowheads="1"/>
          </p:cNvSpPr>
          <p:nvPr/>
        </p:nvSpPr>
        <p:spPr bwMode="auto">
          <a:xfrm>
            <a:off x="4572153" y="1096915"/>
            <a:ext cx="457306" cy="477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8" tIns="36008" rIns="36008" bIns="36008">
            <a:spAutoFit/>
          </a:bodyPr>
          <a:lstStyle>
            <a:lvl1pPr marL="533400" indent="-5334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FF00"/>
                </a:solidFill>
                <a:latin typeface="+mn-ea"/>
                <a:ea typeface="+mn-ea"/>
              </a:rPr>
              <a:t>2)</a:t>
            </a:r>
          </a:p>
        </p:txBody>
      </p:sp>
      <p:sp>
        <p:nvSpPr>
          <p:cNvPr id="356358" name="Rectangle 6"/>
          <p:cNvSpPr>
            <a:spLocks noChangeArrowheads="1"/>
          </p:cNvSpPr>
          <p:nvPr/>
        </p:nvSpPr>
        <p:spPr bwMode="auto">
          <a:xfrm>
            <a:off x="384175" y="1963698"/>
            <a:ext cx="106719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    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如果一个函数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f(x)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具有性质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1)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2)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，则它一定是某个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R.V.X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的概率密度。</a:t>
            </a:r>
          </a:p>
        </p:txBody>
      </p:sp>
      <p:sp>
        <p:nvSpPr>
          <p:cNvPr id="356359" name="Rectangle 7"/>
          <p:cNvSpPr>
            <a:spLocks noChangeArrowheads="1"/>
          </p:cNvSpPr>
          <p:nvPr/>
        </p:nvSpPr>
        <p:spPr bwMode="auto">
          <a:xfrm>
            <a:off x="685053" y="2597449"/>
            <a:ext cx="10062322" cy="3442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8" tIns="36008" rIns="36008" bIns="36008">
            <a:spAutoFit/>
          </a:bodyPr>
          <a:lstStyle>
            <a:lvl1pPr marL="533400" indent="-5334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90600" indent="-53340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AutoNum type="arabicParenR" startAt="3"/>
            </a:pPr>
            <a:r>
              <a:rPr lang="zh-CN" altLang="en-US" sz="2400" dirty="0">
                <a:latin typeface="+mn-ea"/>
                <a:ea typeface="+mn-ea"/>
              </a:rPr>
              <a:t>在</a:t>
            </a:r>
            <a:r>
              <a:rPr lang="en-US" altLang="zh-CN" sz="2400" dirty="0">
                <a:latin typeface="+mn-ea"/>
                <a:ea typeface="+mn-ea"/>
              </a:rPr>
              <a:t>f(x)</a:t>
            </a:r>
            <a:r>
              <a:rPr lang="zh-CN" altLang="en-US" sz="2400" dirty="0">
                <a:latin typeface="+mn-ea"/>
                <a:ea typeface="+mn-ea"/>
              </a:rPr>
              <a:t>的连续点处，</a:t>
            </a:r>
            <a:r>
              <a:rPr lang="en-US" altLang="zh-CN" sz="2400" dirty="0">
                <a:latin typeface="+mn-ea"/>
                <a:ea typeface="+mn-ea"/>
              </a:rPr>
              <a:t>F’(x)</a:t>
            </a:r>
            <a:r>
              <a:rPr lang="zh-CN" altLang="en-US" sz="2400" dirty="0">
                <a:latin typeface="+mn-ea"/>
                <a:ea typeface="+mn-ea"/>
              </a:rPr>
              <a:t>＝</a:t>
            </a:r>
            <a:r>
              <a:rPr lang="en-US" altLang="zh-CN" sz="2400" dirty="0">
                <a:latin typeface="+mn-ea"/>
                <a:ea typeface="+mn-ea"/>
              </a:rPr>
              <a:t>f(x)</a:t>
            </a:r>
            <a:r>
              <a:rPr lang="zh-CN" altLang="en-US" sz="2400" dirty="0">
                <a:latin typeface="+mn-ea"/>
                <a:ea typeface="+mn-ea"/>
              </a:rPr>
              <a:t>；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AutoNum type="arabicParenR" startAt="3"/>
            </a:pPr>
            <a:r>
              <a:rPr lang="zh-CN" altLang="en-US" sz="2400" dirty="0">
                <a:latin typeface="+mn-ea"/>
                <a:ea typeface="+mn-ea"/>
              </a:rPr>
              <a:t>连续型</a:t>
            </a:r>
            <a:r>
              <a:rPr lang="en-US" altLang="zh-CN" sz="2400" dirty="0">
                <a:latin typeface="+mn-ea"/>
                <a:ea typeface="+mn-ea"/>
              </a:rPr>
              <a:t>R.V.X</a:t>
            </a:r>
            <a:r>
              <a:rPr lang="zh-CN" altLang="en-US" sz="2400" dirty="0">
                <a:latin typeface="+mn-ea"/>
                <a:ea typeface="+mn-ea"/>
              </a:rPr>
              <a:t>取某个值的概率为</a:t>
            </a:r>
            <a:r>
              <a:rPr lang="en-US" altLang="zh-CN" sz="2400" dirty="0">
                <a:latin typeface="+mn-ea"/>
                <a:ea typeface="+mn-ea"/>
              </a:rPr>
              <a:t>0</a:t>
            </a:r>
            <a:r>
              <a:rPr lang="zh-CN" altLang="en-US" sz="2400" dirty="0">
                <a:latin typeface="+mn-ea"/>
                <a:ea typeface="+mn-ea"/>
              </a:rPr>
              <a:t>，即</a:t>
            </a:r>
          </a:p>
          <a:p>
            <a:pPr lvl="1" algn="ctr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n-ea"/>
                <a:ea typeface="+mn-ea"/>
              </a:rPr>
              <a:t>P{X=x}</a:t>
            </a:r>
            <a:r>
              <a:rPr lang="zh-CN" altLang="en-US" sz="2400" dirty="0">
                <a:latin typeface="+mn-ea"/>
                <a:ea typeface="+mn-ea"/>
              </a:rPr>
              <a:t>＝</a:t>
            </a:r>
            <a:r>
              <a:rPr lang="en-US" altLang="zh-CN" sz="2400" dirty="0">
                <a:latin typeface="+mn-ea"/>
                <a:ea typeface="+mn-ea"/>
              </a:rPr>
              <a:t>0</a:t>
            </a:r>
            <a:r>
              <a:rPr lang="zh-CN" altLang="en-US" sz="2400" dirty="0">
                <a:latin typeface="+mn-ea"/>
                <a:ea typeface="+mn-ea"/>
              </a:rPr>
              <a:t>，</a:t>
            </a:r>
            <a:r>
              <a:rPr lang="en-US" altLang="zh-CN" sz="2400" dirty="0">
                <a:latin typeface="+mn-ea"/>
                <a:ea typeface="+mn-ea"/>
              </a:rPr>
              <a:t>x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(-</a:t>
            </a:r>
            <a:r>
              <a:rPr lang="en-US" altLang="zh-CN" sz="2400" dirty="0">
                <a:latin typeface="+mn-ea"/>
                <a:ea typeface="+mn-ea"/>
              </a:rPr>
              <a:t>∞, +∞)</a:t>
            </a:r>
            <a:r>
              <a:rPr lang="zh-CN" altLang="en-US" sz="2400" dirty="0">
                <a:latin typeface="+mn-ea"/>
                <a:ea typeface="+mn-ea"/>
              </a:rPr>
              <a:t>；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AutoNum type="arabicParenR" startAt="3"/>
            </a:pPr>
            <a:r>
              <a:rPr lang="zh-CN" altLang="en-US" sz="2400" dirty="0">
                <a:latin typeface="+mn-ea"/>
                <a:ea typeface="+mn-ea"/>
              </a:rPr>
              <a:t>连续型</a:t>
            </a:r>
            <a:r>
              <a:rPr lang="en-US" altLang="zh-CN" sz="2400" dirty="0">
                <a:latin typeface="+mn-ea"/>
                <a:ea typeface="+mn-ea"/>
              </a:rPr>
              <a:t>R.V.X</a:t>
            </a:r>
            <a:r>
              <a:rPr lang="zh-CN" altLang="en-US" sz="2400" dirty="0">
                <a:latin typeface="+mn-ea"/>
                <a:ea typeface="+mn-ea"/>
              </a:rPr>
              <a:t>落在区间的概率，与区间的开、闭无关，即</a:t>
            </a:r>
          </a:p>
          <a:p>
            <a:pPr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n-ea"/>
                <a:ea typeface="+mn-ea"/>
              </a:rPr>
              <a:t>P{</a:t>
            </a:r>
            <a:r>
              <a:rPr lang="en-US" altLang="zh-CN" sz="2400" dirty="0" err="1">
                <a:latin typeface="+mn-ea"/>
                <a:ea typeface="+mn-ea"/>
              </a:rPr>
              <a:t>a≤X≤b</a:t>
            </a:r>
            <a:r>
              <a:rPr lang="en-US" altLang="zh-CN" sz="2400" dirty="0">
                <a:latin typeface="+mn-ea"/>
                <a:ea typeface="+mn-ea"/>
              </a:rPr>
              <a:t>}</a:t>
            </a:r>
            <a:r>
              <a:rPr lang="zh-CN" altLang="en-US" sz="2400" dirty="0">
                <a:latin typeface="+mn-ea"/>
                <a:ea typeface="+mn-ea"/>
              </a:rPr>
              <a:t>＝</a:t>
            </a:r>
            <a:r>
              <a:rPr lang="en-US" altLang="zh-CN" sz="2400" dirty="0">
                <a:latin typeface="+mn-ea"/>
                <a:ea typeface="+mn-ea"/>
              </a:rPr>
              <a:t>P{a</a:t>
            </a:r>
            <a:r>
              <a:rPr lang="zh-CN" altLang="en-US" sz="2400" dirty="0">
                <a:latin typeface="+mn-ea"/>
                <a:ea typeface="+mn-ea"/>
              </a:rPr>
              <a:t>＜</a:t>
            </a:r>
            <a:r>
              <a:rPr lang="en-US" altLang="zh-CN" sz="2400" dirty="0" err="1">
                <a:latin typeface="+mn-ea"/>
                <a:ea typeface="+mn-ea"/>
              </a:rPr>
              <a:t>X≤b</a:t>
            </a:r>
            <a:r>
              <a:rPr lang="en-US" altLang="zh-CN" sz="2400" dirty="0">
                <a:latin typeface="+mn-ea"/>
                <a:ea typeface="+mn-ea"/>
              </a:rPr>
              <a:t>}</a:t>
            </a:r>
            <a:r>
              <a:rPr lang="zh-CN" altLang="en-US" sz="2400" dirty="0">
                <a:latin typeface="+mn-ea"/>
                <a:ea typeface="+mn-ea"/>
              </a:rPr>
              <a:t>＝</a:t>
            </a:r>
            <a:r>
              <a:rPr lang="en-US" altLang="zh-CN" sz="2400" dirty="0">
                <a:latin typeface="+mn-ea"/>
                <a:ea typeface="+mn-ea"/>
              </a:rPr>
              <a:t>P{a</a:t>
            </a:r>
            <a:r>
              <a:rPr lang="zh-CN" altLang="en-US" sz="2400" dirty="0">
                <a:latin typeface="+mn-ea"/>
                <a:ea typeface="+mn-ea"/>
              </a:rPr>
              <a:t>＜</a:t>
            </a:r>
            <a:r>
              <a:rPr lang="en-US" altLang="zh-CN" sz="2400" dirty="0">
                <a:latin typeface="+mn-ea"/>
                <a:ea typeface="+mn-ea"/>
              </a:rPr>
              <a:t>X</a:t>
            </a:r>
            <a:r>
              <a:rPr lang="zh-CN" altLang="en-US" sz="2400" dirty="0">
                <a:latin typeface="+mn-ea"/>
                <a:ea typeface="+mn-ea"/>
              </a:rPr>
              <a:t>＜</a:t>
            </a:r>
            <a:r>
              <a:rPr lang="en-US" altLang="zh-CN" sz="2400" dirty="0">
                <a:latin typeface="+mn-ea"/>
                <a:ea typeface="+mn-ea"/>
              </a:rPr>
              <a:t>b}</a:t>
            </a:r>
          </a:p>
          <a:p>
            <a:pPr lvl="1" algn="just" eaLnBrk="1" hangingPunct="1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  <a:ea typeface="+mn-ea"/>
              </a:rPr>
              <a:t>＝</a:t>
            </a:r>
            <a:r>
              <a:rPr lang="en-US" altLang="zh-CN" sz="2400" dirty="0">
                <a:latin typeface="+mn-ea"/>
                <a:ea typeface="+mn-ea"/>
              </a:rPr>
              <a:t>P{</a:t>
            </a:r>
            <a:r>
              <a:rPr lang="en-US" altLang="zh-CN" sz="2400" dirty="0" err="1">
                <a:latin typeface="+mn-ea"/>
                <a:ea typeface="+mn-ea"/>
              </a:rPr>
              <a:t>a≤X</a:t>
            </a:r>
            <a:r>
              <a:rPr lang="zh-CN" altLang="en-US" sz="2400" dirty="0">
                <a:latin typeface="+mn-ea"/>
                <a:ea typeface="+mn-ea"/>
              </a:rPr>
              <a:t>＜</a:t>
            </a:r>
            <a:r>
              <a:rPr lang="en-US" altLang="zh-CN" sz="2400" dirty="0">
                <a:latin typeface="+mn-ea"/>
                <a:ea typeface="+mn-ea"/>
              </a:rPr>
              <a:t>b}</a:t>
            </a:r>
            <a:r>
              <a:rPr lang="zh-CN" altLang="en-US" sz="2400" dirty="0">
                <a:latin typeface="+mn-ea"/>
                <a:ea typeface="+mn-ea"/>
              </a:rPr>
              <a:t>＝</a:t>
            </a:r>
            <a:r>
              <a:rPr lang="en-US" altLang="zh-CN" sz="2400" dirty="0">
                <a:latin typeface="+mn-ea"/>
                <a:ea typeface="+mn-ea"/>
              </a:rPr>
              <a:t>F(b)</a:t>
            </a:r>
            <a:r>
              <a:rPr lang="zh-CN" altLang="en-US" sz="2400" dirty="0">
                <a:latin typeface="+mn-ea"/>
                <a:ea typeface="+mn-ea"/>
              </a:rPr>
              <a:t>－</a:t>
            </a:r>
            <a:r>
              <a:rPr lang="en-US" altLang="zh-CN" sz="2400" dirty="0">
                <a:latin typeface="+mn-ea"/>
                <a:ea typeface="+mn-ea"/>
              </a:rPr>
              <a:t>F(a)</a:t>
            </a:r>
            <a:r>
              <a:rPr lang="zh-CN" altLang="en-US" sz="2400" dirty="0">
                <a:latin typeface="+mn-ea"/>
                <a:ea typeface="+mn-ea"/>
              </a:rPr>
              <a:t>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6360" name="Object 8"/>
              <p:cNvSpPr txBox="1"/>
              <p:nvPr/>
            </p:nvSpPr>
            <p:spPr bwMode="auto">
              <a:xfrm>
                <a:off x="5220003" y="5332362"/>
                <a:ext cx="1676788" cy="90826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p>
                        <m:e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56360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20003" y="5332362"/>
                <a:ext cx="1676788" cy="908260"/>
              </a:xfrm>
              <a:prstGeom prst="rect">
                <a:avLst/>
              </a:prstGeom>
              <a:blipFill rotWithShape="1">
                <a:blip r:embed="rId3"/>
                <a:stretch>
                  <a:fillRect l="-18" t="-29" r="3" b="5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6361" name="Rectangle 9"/>
          <p:cNvSpPr>
            <a:spLocks noChangeArrowheads="1"/>
          </p:cNvSpPr>
          <p:nvPr/>
        </p:nvSpPr>
        <p:spPr bwMode="auto">
          <a:xfrm>
            <a:off x="609917" y="6276331"/>
            <a:ext cx="80266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故对连续型</a:t>
            </a:r>
            <a:r>
              <a:rPr lang="en-US" altLang="zh-CN" sz="2400" dirty="0">
                <a:latin typeface="+mn-ea"/>
                <a:ea typeface="+mn-ea"/>
              </a:rPr>
              <a:t>R.V.X</a:t>
            </a:r>
            <a:r>
              <a:rPr lang="zh-CN" altLang="en-US" sz="2400" dirty="0">
                <a:latin typeface="+mn-ea"/>
                <a:ea typeface="+mn-ea"/>
              </a:rPr>
              <a:t>而言，</a:t>
            </a:r>
            <a:r>
              <a:rPr lang="en-US" altLang="zh-CN" sz="2400" dirty="0">
                <a:latin typeface="+mn-ea"/>
                <a:ea typeface="+mn-ea"/>
              </a:rPr>
              <a:t>P{</a:t>
            </a:r>
            <a:r>
              <a:rPr lang="en-US" altLang="zh-CN" sz="2400" dirty="0" err="1">
                <a:latin typeface="+mn-ea"/>
                <a:ea typeface="+mn-ea"/>
              </a:rPr>
              <a:t>X≤x</a:t>
            </a:r>
            <a:r>
              <a:rPr lang="en-US" altLang="zh-CN" sz="2400" dirty="0">
                <a:latin typeface="+mn-ea"/>
                <a:ea typeface="+mn-ea"/>
              </a:rPr>
              <a:t>}</a:t>
            </a:r>
            <a:r>
              <a:rPr lang="zh-CN" altLang="en-US" sz="2400" dirty="0">
                <a:latin typeface="+mn-ea"/>
                <a:ea typeface="+mn-ea"/>
              </a:rPr>
              <a:t>＝</a:t>
            </a:r>
            <a:r>
              <a:rPr lang="en-US" altLang="zh-CN" sz="2400" dirty="0">
                <a:latin typeface="+mn-ea"/>
                <a:ea typeface="+mn-ea"/>
              </a:rPr>
              <a:t>P{X</a:t>
            </a:r>
            <a:r>
              <a:rPr lang="zh-CN" altLang="en-US" sz="2400" dirty="0">
                <a:latin typeface="+mn-ea"/>
                <a:ea typeface="+mn-ea"/>
              </a:rPr>
              <a:t>＜</a:t>
            </a:r>
            <a:r>
              <a:rPr lang="en-US" altLang="zh-CN" sz="2400" dirty="0">
                <a:latin typeface="+mn-ea"/>
                <a:ea typeface="+mn-ea"/>
              </a:rPr>
              <a:t>x}</a:t>
            </a:r>
            <a:r>
              <a:rPr lang="zh-CN" altLang="en-US" sz="2400" dirty="0">
                <a:latin typeface="+mn-ea"/>
                <a:ea typeface="+mn-ea"/>
              </a:rPr>
              <a:t>＝</a:t>
            </a:r>
            <a:r>
              <a:rPr lang="en-US" altLang="zh-CN" sz="2400" dirty="0">
                <a:latin typeface="+mn-ea"/>
                <a:ea typeface="+mn-ea"/>
              </a:rPr>
              <a:t>F(x).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6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6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6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6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6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6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6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6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6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63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63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63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563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63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63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563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563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356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56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56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5" grpId="0" build="p"/>
      <p:bldP spid="356356" grpId="0"/>
      <p:bldP spid="356357" grpId="0" autoUpdateAnimBg="0"/>
      <p:bldP spid="356358" grpId="0" autoUpdateAnimBg="0"/>
      <p:bldP spid="356359" grpId="0" build="p" autoUpdateAnimBg="0"/>
      <p:bldP spid="356360" grpId="0"/>
      <p:bldP spid="356361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>
                <a:ea typeface="黑体" panose="02010609060101010101" pitchFamily="49" charset="-122"/>
              </a:rPr>
              <a:t>例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6991" y="1064670"/>
            <a:ext cx="3963317" cy="830326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已知</a:t>
            </a:r>
            <a:r>
              <a:rPr lang="en-US" altLang="zh-CN" dirty="0"/>
              <a:t>R.V.X</a:t>
            </a:r>
            <a:r>
              <a:rPr lang="zh-CN" altLang="en-US" dirty="0"/>
              <a:t>的概率密度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6" name="Object 4"/>
              <p:cNvSpPr txBox="1"/>
              <p:nvPr/>
            </p:nvSpPr>
            <p:spPr bwMode="auto">
              <a:xfrm>
                <a:off x="3341311" y="1032054"/>
                <a:ext cx="4883507" cy="103522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−|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</m:sSup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−∞&lt;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&lt;+∞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。</m:t>
                      </m:r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5366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41311" y="1032054"/>
                <a:ext cx="4883507" cy="1035228"/>
              </a:xfrm>
              <a:prstGeom prst="rect">
                <a:avLst/>
              </a:prstGeom>
              <a:blipFill rotWithShape="1">
                <a:blip r:embed="rId3"/>
                <a:stretch>
                  <a:fillRect l="-12" t="-17" r="6" b="3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67" name="Rectangle 5"/>
          <p:cNvSpPr>
            <a:spLocks noChangeArrowheads="1"/>
          </p:cNvSpPr>
          <p:nvPr/>
        </p:nvSpPr>
        <p:spPr bwMode="auto">
          <a:xfrm>
            <a:off x="345167" y="1880612"/>
            <a:ext cx="7850417" cy="478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8" tIns="36008" rIns="36008" bIns="36008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+mn-ea"/>
                <a:ea typeface="+mn-ea"/>
              </a:rPr>
              <a:t>求：</a:t>
            </a:r>
            <a:r>
              <a:rPr lang="en-US" altLang="zh-CN" sz="2400">
                <a:latin typeface="+mn-ea"/>
                <a:ea typeface="+mn-ea"/>
              </a:rPr>
              <a:t>1)</a:t>
            </a:r>
            <a:r>
              <a:rPr lang="zh-CN" altLang="en-US" sz="2400">
                <a:latin typeface="+mn-ea"/>
                <a:ea typeface="+mn-ea"/>
              </a:rPr>
              <a:t>分布函数</a:t>
            </a:r>
            <a:r>
              <a:rPr lang="en-US" altLang="zh-CN" sz="2400">
                <a:latin typeface="+mn-ea"/>
                <a:ea typeface="+mn-ea"/>
              </a:rPr>
              <a:t>F(x)</a:t>
            </a:r>
            <a:r>
              <a:rPr lang="zh-CN" altLang="en-US" sz="2400">
                <a:latin typeface="+mn-ea"/>
                <a:ea typeface="+mn-ea"/>
              </a:rPr>
              <a:t>；</a:t>
            </a:r>
            <a:r>
              <a:rPr lang="en-US" altLang="zh-CN" sz="2400">
                <a:latin typeface="+mn-ea"/>
                <a:ea typeface="+mn-ea"/>
              </a:rPr>
              <a:t>2)</a:t>
            </a:r>
            <a:r>
              <a:rPr lang="zh-CN" altLang="en-US" sz="2400">
                <a:latin typeface="+mn-ea"/>
                <a:ea typeface="+mn-ea"/>
              </a:rPr>
              <a:t>概率</a:t>
            </a:r>
            <a:r>
              <a:rPr lang="en-US" altLang="zh-CN" sz="2400">
                <a:latin typeface="+mn-ea"/>
                <a:ea typeface="+mn-ea"/>
              </a:rPr>
              <a:t>P{X&gt;1}</a:t>
            </a:r>
            <a:r>
              <a:rPr lang="zh-CN" altLang="en-US" sz="2400">
                <a:latin typeface="+mn-ea"/>
                <a:ea typeface="+mn-ea"/>
              </a:rPr>
              <a:t>。</a:t>
            </a:r>
          </a:p>
        </p:txBody>
      </p:sp>
      <p:sp>
        <p:nvSpPr>
          <p:cNvPr id="357382" name="Rectangle 6"/>
          <p:cNvSpPr>
            <a:spLocks noChangeArrowheads="1"/>
          </p:cNvSpPr>
          <p:nvPr/>
        </p:nvSpPr>
        <p:spPr bwMode="auto">
          <a:xfrm>
            <a:off x="374401" y="2829458"/>
            <a:ext cx="9845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solidFill>
                  <a:srgbClr val="FF9900"/>
                </a:solidFill>
                <a:latin typeface="+mn-ea"/>
                <a:ea typeface="+mn-ea"/>
              </a:rPr>
              <a:t>解</a:t>
            </a:r>
            <a:r>
              <a:rPr lang="zh-CN" altLang="en-US" sz="2400">
                <a:latin typeface="+mn-ea"/>
                <a:ea typeface="+mn-ea"/>
              </a:rPr>
              <a:t>  </a:t>
            </a:r>
            <a:r>
              <a:rPr lang="en-US" altLang="zh-CN" sz="2400">
                <a:solidFill>
                  <a:srgbClr val="00FF00"/>
                </a:solidFill>
                <a:latin typeface="+mn-ea"/>
                <a:ea typeface="+mn-ea"/>
              </a:rPr>
              <a:t>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7383" name="Object 7"/>
              <p:cNvSpPr txBox="1"/>
              <p:nvPr/>
            </p:nvSpPr>
            <p:spPr bwMode="auto">
              <a:xfrm>
                <a:off x="1459625" y="2684378"/>
                <a:ext cx="3115550" cy="101623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  <m:e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𝒅𝒖</m:t>
                          </m:r>
                        </m:e>
                      </m:nary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57383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59625" y="2684378"/>
                <a:ext cx="3115550" cy="1016235"/>
              </a:xfrm>
              <a:prstGeom prst="rect">
                <a:avLst/>
              </a:prstGeom>
              <a:blipFill rotWithShape="1">
                <a:blip r:embed="rId4"/>
                <a:stretch>
                  <a:fillRect l="-13" t="-23" b="4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7384" name="Object 8"/>
              <p:cNvSpPr txBox="1"/>
              <p:nvPr/>
            </p:nvSpPr>
            <p:spPr bwMode="auto">
              <a:xfrm>
                <a:off x="1212795" y="3515417"/>
                <a:ext cx="7477180" cy="21948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＝</m:t>
                      </m:r>
                      <m:d>
                        <m:dPr>
                          <m:begChr m:val="{"/>
                          <m:endChr m:val=""/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nary>
                                  <m:naryPr>
                                    <m:ctrlP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−∞</m:t>
                                    </m:r>
                                  </m:sub>
                                  <m:sup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num>
                                      <m:den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p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𝒖</m:t>
                                        </m:r>
                                      </m:sup>
                                    </m:sSup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𝒅𝒖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f>
                                      <m:fPr>
                                        <m:ctrlP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num>
                                      <m:den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p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sup>
                                    </m:sSup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，</m:t>
                                    </m:r>
                                  </m:e>
                                </m:nary>
                              </m:e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nary>
                                  <m:naryPr>
                                    <m:ctrlP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−∞</m:t>
                                    </m:r>
                                  </m:sub>
                                  <m:sup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num>
                                      <m:den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p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𝒖</m:t>
                                        </m:r>
                                      </m:sup>
                                    </m:sSup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𝒅𝒖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nary>
                                      <m:naryPr>
                                        <m:ctrlP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sub>
                                      <m:sup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sup>
                                      <m:e>
                                        <m:f>
                                          <m:fPr>
                                            <m:ctrlPr>
                                              <a:rPr lang="en-US" b="1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1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num>
                                          <m:den>
                                            <m:r>
                                              <a:rPr lang="en-US" b="1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den>
                                        </m:f>
                                        <m:sSup>
                                          <m:sSupPr>
                                            <m:ctrlPr>
                                              <a:rPr lang="en-US" b="1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1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𝒆</m:t>
                                            </m:r>
                                          </m:e>
                                          <m:sup>
                                            <m:r>
                                              <a:rPr lang="en-US" b="1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b="1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𝒖</m:t>
                                            </m:r>
                                          </m:sup>
                                        </m:sSup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𝒅𝒖</m:t>
                                        </m:r>
                                      </m:e>
                                    </m:nary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num>
                                      <m:den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p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sup>
                                    </m:sSup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，</m:t>
                                    </m:r>
                                  </m:e>
                                </m:nary>
                              </m:e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57384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2795" y="3515417"/>
                <a:ext cx="7477180" cy="2194838"/>
              </a:xfrm>
              <a:prstGeom prst="rect">
                <a:avLst/>
              </a:prstGeom>
              <a:blipFill rotWithShape="1">
                <a:blip r:embed="rId5"/>
                <a:stretch>
                  <a:fillRect l="-8" t="-3" b="1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7385" name="Rectangle 9"/>
          <p:cNvSpPr>
            <a:spLocks noChangeArrowheads="1"/>
          </p:cNvSpPr>
          <p:nvPr/>
        </p:nvSpPr>
        <p:spPr bwMode="auto">
          <a:xfrm>
            <a:off x="717100" y="5868194"/>
            <a:ext cx="481123" cy="519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2800" dirty="0">
                <a:solidFill>
                  <a:srgbClr val="00FF00"/>
                </a:solidFill>
                <a:ea typeface="黑体" panose="02010609060101010101" pitchFamily="49" charset="-122"/>
              </a:rPr>
              <a:t>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7386" name="Object 10"/>
              <p:cNvSpPr txBox="1"/>
              <p:nvPr/>
            </p:nvSpPr>
            <p:spPr bwMode="auto">
              <a:xfrm>
                <a:off x="1358966" y="5710255"/>
                <a:ext cx="4836644" cy="101623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}=</m:t>
                      </m:r>
                      <m:nary>
                        <m:nary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f>
                            <m:f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－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－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57386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58966" y="5710255"/>
                <a:ext cx="4836644" cy="1016235"/>
              </a:xfrm>
              <a:prstGeom prst="rect">
                <a:avLst/>
              </a:prstGeom>
              <a:blipFill rotWithShape="1">
                <a:blip r:embed="rId6"/>
                <a:stretch>
                  <a:fillRect l="-1" t="-33" r="11" b="5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组合 15"/>
          <p:cNvGrpSpPr/>
          <p:nvPr/>
        </p:nvGrpSpPr>
        <p:grpSpPr>
          <a:xfrm>
            <a:off x="6784975" y="1995543"/>
            <a:ext cx="5181600" cy="2423940"/>
            <a:chOff x="6403975" y="2368367"/>
            <a:chExt cx="5139200" cy="1978089"/>
          </a:xfrm>
        </p:grpSpPr>
        <p:sp>
          <p:nvSpPr>
            <p:cNvPr id="357388" name="AutoShape 12"/>
            <p:cNvSpPr>
              <a:spLocks noChangeArrowheads="1"/>
            </p:cNvSpPr>
            <p:nvPr/>
          </p:nvSpPr>
          <p:spPr bwMode="auto">
            <a:xfrm>
              <a:off x="6403975" y="2368367"/>
              <a:ext cx="5139200" cy="1899627"/>
            </a:xfrm>
            <a:prstGeom prst="wedgeRectCallout">
              <a:avLst>
                <a:gd name="adj1" fmla="val -61834"/>
                <a:gd name="adj2" fmla="val 133834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zh-CN" altLang="en-US" sz="2400">
                  <a:solidFill>
                    <a:srgbClr val="0000FF"/>
                  </a:solidFill>
                  <a:latin typeface="+mn-ea"/>
                  <a:ea typeface="+mn-ea"/>
                </a:rPr>
                <a:t>注</a:t>
              </a:r>
              <a:r>
                <a:rPr lang="zh-CN" altLang="en-US" sz="2400">
                  <a:latin typeface="+mn-ea"/>
                  <a:ea typeface="+mn-ea"/>
                </a:rPr>
                <a:t>  </a:t>
              </a:r>
              <a:r>
                <a:rPr lang="en-US" altLang="zh-CN" sz="2400">
                  <a:latin typeface="+mn-ea"/>
                  <a:ea typeface="+mn-ea"/>
                </a:rPr>
                <a:t>P{X&gt;1}</a:t>
              </a:r>
              <a:r>
                <a:rPr lang="zh-CN" altLang="en-US" sz="2400">
                  <a:latin typeface="+mn-ea"/>
                  <a:ea typeface="+mn-ea"/>
                </a:rPr>
                <a:t>也可直接由分布函数得出：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7389" name="Object 13"/>
                <p:cNvSpPr txBox="1"/>
                <p:nvPr/>
              </p:nvSpPr>
              <p:spPr bwMode="auto">
                <a:xfrm>
                  <a:off x="6697289" y="2856757"/>
                  <a:ext cx="3440486" cy="6586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}=</m:t>
                        </m:r>
                        <m:r>
                          <a:rPr 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－</m:t>
                        </m:r>
                        <m:r>
                          <a:rPr 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357389" name="Object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97289" y="2856757"/>
                  <a:ext cx="3440486" cy="658660"/>
                </a:xfrm>
                <a:prstGeom prst="rect">
                  <a:avLst/>
                </a:prstGeom>
                <a:blipFill rotWithShape="1">
                  <a:blip r:embed="rId7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bject 7"/>
                <p:cNvSpPr txBox="1"/>
                <p:nvPr/>
              </p:nvSpPr>
              <p:spPr bwMode="auto">
                <a:xfrm>
                  <a:off x="8015731" y="3330221"/>
                  <a:ext cx="3501248" cy="101623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sSup>
                          <m:sSupPr>
                            <m:ctrlPr>
                              <a:rPr 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＝</m:t>
                        </m:r>
                        <m:f>
                          <m:fPr>
                            <m:ctrlPr>
                              <a:rPr 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sSup>
                          <m:sSupPr>
                            <m:ctrlPr>
                              <a:rPr 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en-US" b="1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18" name="Object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015731" y="3330221"/>
                  <a:ext cx="3501248" cy="1016235"/>
                </a:xfrm>
                <a:prstGeom prst="rect">
                  <a:avLst/>
                </a:prstGeom>
                <a:blipFill rotWithShape="1">
                  <a:blip r:embed="rId2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7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7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57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57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7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7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57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82" grpId="0" autoUpdateAnimBg="0"/>
      <p:bldP spid="357383" grpId="0"/>
      <p:bldP spid="357384" grpId="0"/>
      <p:bldP spid="357385" grpId="0" autoUpdateAnimBg="0"/>
      <p:bldP spid="35738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五、常见的随机变量及其分布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067594"/>
            <a:ext cx="7850417" cy="1171846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altLang="zh-CN" dirty="0">
                <a:solidFill>
                  <a:srgbClr val="CC00CC"/>
                </a:solidFill>
              </a:rPr>
              <a:t>1. &lt;0</a:t>
            </a:r>
            <a:r>
              <a:rPr lang="zh-CN" altLang="en-US" dirty="0">
                <a:solidFill>
                  <a:srgbClr val="CC00CC"/>
                </a:solidFill>
              </a:rPr>
              <a:t>－</a:t>
            </a:r>
            <a:r>
              <a:rPr lang="en-US" altLang="zh-CN" dirty="0">
                <a:solidFill>
                  <a:srgbClr val="CC00CC"/>
                </a:solidFill>
              </a:rPr>
              <a:t>1&gt;</a:t>
            </a:r>
            <a:r>
              <a:rPr lang="zh-CN" altLang="en-US" dirty="0">
                <a:solidFill>
                  <a:srgbClr val="CC00CC"/>
                </a:solidFill>
              </a:rPr>
              <a:t>分布</a:t>
            </a:r>
            <a:r>
              <a:rPr lang="en-US" altLang="zh-CN" dirty="0">
                <a:solidFill>
                  <a:srgbClr val="CC00CC"/>
                </a:solidFill>
              </a:rPr>
              <a:t>(</a:t>
            </a:r>
            <a:r>
              <a:rPr lang="zh-CN" altLang="en-US" dirty="0">
                <a:solidFill>
                  <a:srgbClr val="CC00CC"/>
                </a:solidFill>
              </a:rPr>
              <a:t>两点分布</a:t>
            </a:r>
            <a:r>
              <a:rPr lang="en-US" altLang="zh-CN" dirty="0">
                <a:solidFill>
                  <a:srgbClr val="CC00CC"/>
                </a:solidFill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/>
              <a:t>如果</a:t>
            </a:r>
            <a:r>
              <a:rPr lang="en-US" altLang="zh-CN" dirty="0"/>
              <a:t>R.V.X</a:t>
            </a:r>
            <a:r>
              <a:rPr lang="zh-CN" altLang="en-US" dirty="0"/>
              <a:t>的分布律为：</a:t>
            </a:r>
          </a:p>
        </p:txBody>
      </p:sp>
      <p:graphicFrame>
        <p:nvGraphicFramePr>
          <p:cNvPr id="358404" name="Group 4"/>
          <p:cNvGraphicFramePr>
            <a:graphicFrameLocks noGrp="1"/>
          </p:cNvGraphicFramePr>
          <p:nvPr/>
        </p:nvGraphicFramePr>
        <p:xfrm>
          <a:off x="2065310" y="2500282"/>
          <a:ext cx="1980900" cy="877824"/>
        </p:xfrm>
        <a:graphic>
          <a:graphicData uri="http://schemas.openxmlformats.org/drawingml/2006/table">
            <a:tbl>
              <a:tblPr/>
              <a:tblGrid>
                <a:gridCol w="6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5499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X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499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P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p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q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399" name="Rectangle 23"/>
          <p:cNvSpPr>
            <a:spLocks noChangeArrowheads="1"/>
          </p:cNvSpPr>
          <p:nvPr/>
        </p:nvSpPr>
        <p:spPr bwMode="auto">
          <a:xfrm>
            <a:off x="4532328" y="2618420"/>
            <a:ext cx="3576050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en-US" altLang="zh-CN" sz="2400" dirty="0">
                <a:latin typeface="+mn-ea"/>
                <a:ea typeface="+mn-ea"/>
              </a:rPr>
              <a:t>0&lt;p&lt;1</a:t>
            </a:r>
            <a:r>
              <a:rPr lang="zh-CN" altLang="en-US" sz="2400" dirty="0">
                <a:latin typeface="+mn-ea"/>
                <a:ea typeface="+mn-ea"/>
              </a:rPr>
              <a:t>，</a:t>
            </a:r>
            <a:r>
              <a:rPr lang="en-US" altLang="zh-CN" sz="2400" dirty="0" err="1">
                <a:latin typeface="+mn-ea"/>
                <a:ea typeface="+mn-ea"/>
              </a:rPr>
              <a:t>p+q</a:t>
            </a:r>
            <a:r>
              <a:rPr lang="en-US" altLang="zh-CN" sz="2400" dirty="0">
                <a:latin typeface="+mn-ea"/>
                <a:ea typeface="+mn-ea"/>
              </a:rPr>
              <a:t>=1</a:t>
            </a:r>
          </a:p>
        </p:txBody>
      </p:sp>
      <p:sp>
        <p:nvSpPr>
          <p:cNvPr id="16400" name="Rectangle 24"/>
          <p:cNvSpPr>
            <a:spLocks noChangeArrowheads="1"/>
          </p:cNvSpPr>
          <p:nvPr/>
        </p:nvSpPr>
        <p:spPr bwMode="auto">
          <a:xfrm>
            <a:off x="615148" y="3580004"/>
            <a:ext cx="10210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则称</a:t>
            </a:r>
            <a:r>
              <a:rPr lang="en-US" altLang="zh-CN" sz="2400" dirty="0">
                <a:latin typeface="+mn-ea"/>
                <a:ea typeface="+mn-ea"/>
              </a:rPr>
              <a:t>R.V.X</a:t>
            </a:r>
            <a:r>
              <a:rPr lang="zh-CN" altLang="en-US" sz="2400" dirty="0">
                <a:latin typeface="+mn-ea"/>
                <a:ea typeface="+mn-ea"/>
              </a:rPr>
              <a:t>服从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&lt;0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－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1&gt;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分布</a:t>
            </a:r>
            <a:r>
              <a:rPr lang="zh-CN" altLang="en-US" sz="2400" dirty="0">
                <a:latin typeface="+mn-ea"/>
                <a:ea typeface="+mn-ea"/>
              </a:rPr>
              <a:t>，记为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X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～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&lt;0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－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1&gt;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分布</a:t>
            </a:r>
            <a:r>
              <a:rPr lang="zh-CN" altLang="en-US" sz="2400" dirty="0">
                <a:latin typeface="+mn-ea"/>
                <a:ea typeface="+mn-ea"/>
              </a:rPr>
              <a:t>或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X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～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B(0, 1)</a:t>
            </a:r>
            <a:r>
              <a:rPr lang="zh-CN" altLang="en-US" sz="2400" dirty="0">
                <a:latin typeface="+mn-ea"/>
                <a:ea typeface="+mn-ea"/>
              </a:rPr>
              <a:t>。</a:t>
            </a:r>
          </a:p>
        </p:txBody>
      </p:sp>
      <p:sp>
        <p:nvSpPr>
          <p:cNvPr id="358425" name="Rectangle 25"/>
          <p:cNvSpPr>
            <a:spLocks noChangeArrowheads="1"/>
          </p:cNvSpPr>
          <p:nvPr/>
        </p:nvSpPr>
        <p:spPr bwMode="auto">
          <a:xfrm>
            <a:off x="612775" y="4244916"/>
            <a:ext cx="78504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一个随机试验仅有两种结果，</a:t>
            </a:r>
            <a:r>
              <a:rPr lang="en-US" altLang="zh-CN" sz="2400" dirty="0">
                <a:latin typeface="+mn-ea"/>
                <a:ea typeface="+mn-ea"/>
              </a:rPr>
              <a:t>A</a:t>
            </a:r>
            <a:r>
              <a:rPr lang="zh-CN" altLang="en-US" sz="2400" dirty="0">
                <a:latin typeface="+mn-ea"/>
                <a:ea typeface="+mn-ea"/>
              </a:rPr>
              <a:t>和     ，定义随机变量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427" name="Object 27"/>
              <p:cNvSpPr txBox="1"/>
              <p:nvPr/>
            </p:nvSpPr>
            <p:spPr bwMode="auto">
              <a:xfrm>
                <a:off x="5266418" y="4201709"/>
                <a:ext cx="454130" cy="55892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bar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58427" name="Object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66418" y="4201709"/>
                <a:ext cx="454130" cy="558929"/>
              </a:xfrm>
              <a:prstGeom prst="rect">
                <a:avLst/>
              </a:prstGeom>
              <a:blipFill rotWithShape="1">
                <a:blip r:embed="rId2"/>
                <a:stretch>
                  <a:fillRect l="-80" t="-98" r="103" b="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/>
          <p:cNvGrpSpPr/>
          <p:nvPr/>
        </p:nvGrpSpPr>
        <p:grpSpPr>
          <a:xfrm>
            <a:off x="567829" y="6241107"/>
            <a:ext cx="7850417" cy="558929"/>
            <a:chOff x="567829" y="6241107"/>
            <a:chExt cx="7850417" cy="558929"/>
          </a:xfrm>
        </p:grpSpPr>
        <p:sp>
          <p:nvSpPr>
            <p:cNvPr id="358426" name="Rectangle 26"/>
            <p:cNvSpPr>
              <a:spLocks noChangeArrowheads="1"/>
            </p:cNvSpPr>
            <p:nvPr/>
          </p:nvSpPr>
          <p:spPr bwMode="auto">
            <a:xfrm>
              <a:off x="567829" y="6243521"/>
              <a:ext cx="785041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 dirty="0">
                  <a:latin typeface="+mn-ea"/>
                  <a:ea typeface="+mn-ea"/>
                </a:rPr>
                <a:t>P(A)</a:t>
              </a:r>
              <a:r>
                <a:rPr lang="zh-CN" altLang="en-US" sz="2400" dirty="0">
                  <a:latin typeface="+mn-ea"/>
                  <a:ea typeface="+mn-ea"/>
                </a:rPr>
                <a:t>＝</a:t>
              </a:r>
              <a:r>
                <a:rPr lang="en-US" altLang="zh-CN" sz="2400" dirty="0">
                  <a:latin typeface="+mn-ea"/>
                  <a:ea typeface="+mn-ea"/>
                </a:rPr>
                <a:t>p</a:t>
              </a:r>
              <a:r>
                <a:rPr lang="zh-CN" altLang="en-US" sz="2400" dirty="0">
                  <a:latin typeface="+mn-ea"/>
                  <a:ea typeface="+mn-ea"/>
                </a:rPr>
                <a:t>，</a:t>
              </a:r>
              <a:r>
                <a:rPr lang="en-US" altLang="zh-CN" sz="2400" dirty="0">
                  <a:latin typeface="+mn-ea"/>
                  <a:ea typeface="+mn-ea"/>
                </a:rPr>
                <a:t>P(    )</a:t>
              </a:r>
              <a:r>
                <a:rPr lang="zh-CN" altLang="en-US" sz="2400" dirty="0">
                  <a:latin typeface="+mn-ea"/>
                  <a:ea typeface="+mn-ea"/>
                </a:rPr>
                <a:t>＝</a:t>
              </a:r>
              <a:r>
                <a:rPr lang="en-US" altLang="zh-CN" sz="2400" dirty="0">
                  <a:latin typeface="+mn-ea"/>
                  <a:ea typeface="+mn-ea"/>
                </a:rPr>
                <a:t>q</a:t>
              </a:r>
              <a:r>
                <a:rPr lang="zh-CN" altLang="en-US" sz="2400" dirty="0">
                  <a:latin typeface="+mn-ea"/>
                  <a:ea typeface="+mn-ea"/>
                </a:rPr>
                <a:t>＝</a:t>
              </a:r>
              <a:r>
                <a:rPr lang="en-US" altLang="zh-CN" sz="2400" dirty="0">
                  <a:latin typeface="+mn-ea"/>
                  <a:ea typeface="+mn-ea"/>
                </a:rPr>
                <a:t>1-p</a:t>
              </a:r>
              <a:r>
                <a:rPr lang="zh-CN" altLang="en-US" sz="2400" dirty="0">
                  <a:latin typeface="+mn-ea"/>
                  <a:ea typeface="+mn-ea"/>
                </a:rPr>
                <a:t>，即</a:t>
              </a:r>
              <a:r>
                <a:rPr lang="en-US" altLang="zh-CN" sz="2400" dirty="0">
                  <a:latin typeface="+mn-ea"/>
                  <a:ea typeface="+mn-ea"/>
                </a:rPr>
                <a:t>X</a:t>
              </a:r>
              <a:r>
                <a:rPr lang="zh-CN" altLang="en-US" sz="2400" dirty="0">
                  <a:latin typeface="+mn-ea"/>
                  <a:ea typeface="+mn-ea"/>
                </a:rPr>
                <a:t>～</a:t>
              </a:r>
              <a:r>
                <a:rPr lang="en-US" altLang="zh-CN" sz="2400" dirty="0">
                  <a:latin typeface="+mn-ea"/>
                  <a:ea typeface="+mn-ea"/>
                </a:rPr>
                <a:t>&lt;0</a:t>
              </a:r>
              <a:r>
                <a:rPr lang="zh-CN" altLang="en-US" sz="2400" dirty="0">
                  <a:latin typeface="+mn-ea"/>
                  <a:ea typeface="+mn-ea"/>
                </a:rPr>
                <a:t>－</a:t>
              </a:r>
              <a:r>
                <a:rPr lang="en-US" altLang="zh-CN" sz="2400" dirty="0">
                  <a:latin typeface="+mn-ea"/>
                  <a:ea typeface="+mn-ea"/>
                </a:rPr>
                <a:t>1&gt;</a:t>
              </a:r>
              <a:r>
                <a:rPr lang="zh-CN" altLang="en-US" sz="2400" dirty="0">
                  <a:latin typeface="+mn-ea"/>
                  <a:ea typeface="+mn-ea"/>
                </a:rPr>
                <a:t>分布。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8428" name="Object 28"/>
                <p:cNvSpPr txBox="1"/>
                <p:nvPr/>
              </p:nvSpPr>
              <p:spPr bwMode="auto">
                <a:xfrm>
                  <a:off x="2441575" y="6241107"/>
                  <a:ext cx="454130" cy="5589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bar>
                      </m:oMath>
                    </m:oMathPara>
                  </a14:m>
                  <a:endParaRPr lang="en-US" b="1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358428" name="Object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1575" y="6241107"/>
                  <a:ext cx="454130" cy="55892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组合 1"/>
          <p:cNvGrpSpPr/>
          <p:nvPr/>
        </p:nvGrpSpPr>
        <p:grpSpPr>
          <a:xfrm>
            <a:off x="2607137" y="4792731"/>
            <a:ext cx="2951846" cy="1092452"/>
            <a:chOff x="2607137" y="4792731"/>
            <a:chExt cx="2951846" cy="1092452"/>
          </a:xfrm>
        </p:grpSpPr>
        <p:sp>
          <p:nvSpPr>
            <p:cNvPr id="16407" name="Rectangle 30"/>
            <p:cNvSpPr>
              <a:spLocks noChangeArrowheads="1"/>
            </p:cNvSpPr>
            <p:nvPr/>
          </p:nvSpPr>
          <p:spPr bwMode="auto">
            <a:xfrm>
              <a:off x="2607137" y="5097601"/>
              <a:ext cx="819957" cy="4620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+mn-ea"/>
                  <a:ea typeface="+mn-ea"/>
                </a:rPr>
                <a:t>X</a:t>
              </a:r>
              <a:r>
                <a:rPr lang="zh-CN" altLang="en-US" sz="2400">
                  <a:latin typeface="+mn-ea"/>
                  <a:ea typeface="+mn-ea"/>
                </a:rPr>
                <a:t>＝</a:t>
              </a:r>
            </a:p>
          </p:txBody>
        </p:sp>
        <p:sp>
          <p:nvSpPr>
            <p:cNvPr id="16408" name="Rectangle 31"/>
            <p:cNvSpPr>
              <a:spLocks noChangeArrowheads="1"/>
            </p:cNvSpPr>
            <p:nvPr/>
          </p:nvSpPr>
          <p:spPr bwMode="auto">
            <a:xfrm>
              <a:off x="3509090" y="4792731"/>
              <a:ext cx="1967897" cy="4620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+mn-ea"/>
                  <a:ea typeface="+mn-ea"/>
                </a:rPr>
                <a:t>1</a:t>
              </a:r>
              <a:r>
                <a:rPr lang="zh-CN" altLang="en-US" sz="2400">
                  <a:latin typeface="+mn-ea"/>
                  <a:ea typeface="+mn-ea"/>
                </a:rPr>
                <a:t>，</a:t>
              </a:r>
              <a:r>
                <a:rPr lang="en-US" altLang="zh-CN" sz="2400">
                  <a:latin typeface="+mn-ea"/>
                  <a:ea typeface="+mn-ea"/>
                </a:rPr>
                <a:t>A</a:t>
              </a:r>
              <a:r>
                <a:rPr lang="zh-CN" altLang="en-US" sz="2400">
                  <a:latin typeface="+mn-ea"/>
                  <a:ea typeface="+mn-ea"/>
                </a:rPr>
                <a:t>出现</a:t>
              </a:r>
            </a:p>
          </p:txBody>
        </p:sp>
        <p:sp>
          <p:nvSpPr>
            <p:cNvPr id="16409" name="Rectangle 32"/>
            <p:cNvSpPr>
              <a:spLocks noChangeArrowheads="1"/>
            </p:cNvSpPr>
            <p:nvPr/>
          </p:nvSpPr>
          <p:spPr bwMode="auto">
            <a:xfrm>
              <a:off x="3509090" y="5402472"/>
              <a:ext cx="2049893" cy="4620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 dirty="0">
                  <a:latin typeface="+mn-ea"/>
                  <a:ea typeface="+mn-ea"/>
                </a:rPr>
                <a:t>0</a:t>
              </a:r>
              <a:r>
                <a:rPr lang="zh-CN" altLang="en-US" sz="2400" dirty="0">
                  <a:latin typeface="+mn-ea"/>
                  <a:ea typeface="+mn-ea"/>
                </a:rPr>
                <a:t>，    出现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10" name="Object 33"/>
                <p:cNvSpPr txBox="1"/>
                <p:nvPr/>
              </p:nvSpPr>
              <p:spPr bwMode="auto">
                <a:xfrm>
                  <a:off x="4043770" y="5326254"/>
                  <a:ext cx="488558" cy="5589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bar>
                      </m:oMath>
                    </m:oMathPara>
                  </a14:m>
                  <a:endParaRPr lang="en-US" b="1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16410" name="Object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43770" y="5326254"/>
                  <a:ext cx="488558" cy="55892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411" name="Rectangle 34"/>
            <p:cNvSpPr>
              <a:spLocks noChangeArrowheads="1"/>
            </p:cNvSpPr>
            <p:nvPr/>
          </p:nvSpPr>
          <p:spPr bwMode="auto">
            <a:xfrm>
              <a:off x="3181107" y="4792731"/>
              <a:ext cx="488558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6000" dirty="0">
                  <a:latin typeface="Batang" panose="02030600000101010101" pitchFamily="18" charset="-127"/>
                  <a:ea typeface="Batang" panose="02030600000101010101" pitchFamily="18" charset="-127"/>
                </a:rPr>
                <a:t>{</a:t>
              </a:r>
            </a:p>
          </p:txBody>
        </p:sp>
      </p:grp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58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5" grpId="0" autoUpdateAnimBg="0"/>
      <p:bldP spid="3584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黑体" panose="02010609060101010101" pitchFamily="49" charset="-122"/>
              </a:rPr>
              <a:t>2. </a:t>
            </a:r>
            <a:r>
              <a:rPr lang="zh-CN" altLang="en-US">
                <a:ea typeface="黑体" panose="02010609060101010101" pitchFamily="49" charset="-122"/>
              </a:rPr>
              <a:t>贝努里试验、二项分布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1774" y="959208"/>
            <a:ext cx="11550435" cy="2851809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如果随机试验</a:t>
            </a:r>
            <a:r>
              <a:rPr lang="en-US" altLang="zh-CN" dirty="0"/>
              <a:t>E</a:t>
            </a:r>
            <a:r>
              <a:rPr lang="zh-CN" altLang="en-US" dirty="0"/>
              <a:t>满足：将一个试验在相同条件下重复进行</a:t>
            </a:r>
            <a:r>
              <a:rPr lang="en-US" altLang="zh-CN" dirty="0"/>
              <a:t>n</a:t>
            </a:r>
            <a:r>
              <a:rPr lang="zh-CN" altLang="en-US" dirty="0"/>
              <a:t>次，</a:t>
            </a:r>
          </a:p>
          <a:p>
            <a:pPr eaLnBrk="1" hangingPunct="1"/>
            <a:r>
              <a:rPr lang="zh-CN" altLang="en-US" dirty="0"/>
              <a:t>各次试验仅有两个结果</a:t>
            </a:r>
            <a:r>
              <a:rPr lang="en-US" altLang="zh-CN" dirty="0"/>
              <a:t>A</a:t>
            </a:r>
            <a:r>
              <a:rPr lang="zh-CN" altLang="en-US" dirty="0"/>
              <a:t>和    ，事件</a:t>
            </a:r>
            <a:r>
              <a:rPr lang="en-US" altLang="zh-CN" dirty="0"/>
              <a:t>A</a:t>
            </a:r>
            <a:r>
              <a:rPr lang="zh-CN" altLang="en-US" dirty="0"/>
              <a:t>的概率在各次试验中保持不变，</a:t>
            </a:r>
            <a:r>
              <a:rPr lang="en-US" altLang="zh-CN" dirty="0"/>
              <a:t>P(A)</a:t>
            </a:r>
            <a:r>
              <a:rPr lang="zh-CN" altLang="en-US" dirty="0"/>
              <a:t>＝</a:t>
            </a:r>
            <a:r>
              <a:rPr lang="en-US" altLang="zh-CN" dirty="0"/>
              <a:t>p</a:t>
            </a:r>
            <a:r>
              <a:rPr lang="zh-CN" altLang="en-US" dirty="0"/>
              <a:t>，</a:t>
            </a:r>
            <a:r>
              <a:rPr lang="en-US" altLang="zh-CN" dirty="0"/>
              <a:t>P(   )</a:t>
            </a:r>
            <a:r>
              <a:rPr lang="zh-CN" altLang="en-US" dirty="0"/>
              <a:t>＝</a:t>
            </a:r>
            <a:r>
              <a:rPr lang="en-US" altLang="zh-CN" dirty="0"/>
              <a:t>1-p</a:t>
            </a:r>
            <a:r>
              <a:rPr lang="zh-CN" altLang="en-US" dirty="0"/>
              <a:t>；</a:t>
            </a:r>
          </a:p>
          <a:p>
            <a:pPr eaLnBrk="1" hangingPunct="1"/>
            <a:r>
              <a:rPr lang="zh-CN" altLang="en-US" dirty="0"/>
              <a:t>各次试验的结果互不影响，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则称随机试验</a:t>
            </a:r>
            <a:r>
              <a:rPr lang="en-US" altLang="zh-CN" dirty="0"/>
              <a:t>E</a:t>
            </a:r>
            <a:r>
              <a:rPr lang="zh-CN" altLang="en-US" dirty="0"/>
              <a:t>为</a:t>
            </a:r>
            <a:r>
              <a:rPr lang="en-US" altLang="zh-CN" dirty="0">
                <a:solidFill>
                  <a:srgbClr val="0000FF"/>
                </a:solidFill>
              </a:rPr>
              <a:t>n</a:t>
            </a:r>
            <a:r>
              <a:rPr lang="zh-CN" altLang="en-US" dirty="0">
                <a:solidFill>
                  <a:srgbClr val="0000FF"/>
                </a:solidFill>
              </a:rPr>
              <a:t>次贝努里试验</a:t>
            </a:r>
            <a:r>
              <a:rPr lang="zh-CN" altLang="en-US" dirty="0"/>
              <a:t>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9428" name="Object 4"/>
              <p:cNvSpPr txBox="1"/>
              <p:nvPr/>
            </p:nvSpPr>
            <p:spPr bwMode="auto">
              <a:xfrm>
                <a:off x="4422667" y="1549572"/>
                <a:ext cx="464964" cy="40649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bar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5942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22667" y="1549572"/>
                <a:ext cx="464964" cy="4064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9429" name="Object 5"/>
              <p:cNvSpPr txBox="1"/>
              <p:nvPr/>
            </p:nvSpPr>
            <p:spPr bwMode="auto">
              <a:xfrm>
                <a:off x="1069975" y="2091082"/>
                <a:ext cx="464964" cy="54104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bar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59429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9975" y="2091082"/>
                <a:ext cx="464964" cy="5410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9430" name="Rectangle 6"/>
          <p:cNvSpPr>
            <a:spLocks noChangeArrowheads="1"/>
          </p:cNvSpPr>
          <p:nvPr/>
        </p:nvSpPr>
        <p:spPr bwMode="auto">
          <a:xfrm>
            <a:off x="0" y="3957512"/>
            <a:ext cx="108372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2400" dirty="0">
                <a:solidFill>
                  <a:srgbClr val="FF9900"/>
                </a:solidFill>
                <a:latin typeface="+mn-ea"/>
                <a:ea typeface="+mn-ea"/>
              </a:rPr>
              <a:t>    </a:t>
            </a:r>
            <a:r>
              <a:rPr lang="zh-CN" altLang="en-US" sz="2400" dirty="0">
                <a:solidFill>
                  <a:srgbClr val="C00000"/>
                </a:solidFill>
                <a:latin typeface="+mn-ea"/>
                <a:ea typeface="+mn-ea"/>
              </a:rPr>
              <a:t>定理</a:t>
            </a:r>
            <a:r>
              <a:rPr lang="zh-CN" altLang="en-US" sz="2400" dirty="0">
                <a:latin typeface="+mn-ea"/>
                <a:ea typeface="+mn-ea"/>
              </a:rPr>
              <a:t> 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在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n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次贝努里试验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E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中，事件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A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出现的次数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X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的分布律为：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9431" name="Object 7"/>
              <p:cNvSpPr txBox="1"/>
              <p:nvPr/>
            </p:nvSpPr>
            <p:spPr bwMode="auto">
              <a:xfrm>
                <a:off x="917575" y="4540277"/>
                <a:ext cx="9444682" cy="53352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}=</m:t>
                      </m:r>
                      <m:sSubSup>
                        <m:sSubSup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bSup>
                      <m:sSup>
                        <m:sSup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p>
                      <m:sSup>
                        <m:sSup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p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</m:m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,⋯,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59431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7575" y="4540277"/>
                <a:ext cx="9444682" cy="533523"/>
              </a:xfrm>
              <a:prstGeom prst="rect">
                <a:avLst/>
              </a:prstGeom>
              <a:blipFill rotWithShape="1">
                <a:blip r:embed="rId4"/>
                <a:stretch>
                  <a:fillRect t="-5" r="3" b="-235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9432" name="Rectangle 8"/>
          <p:cNvSpPr>
            <a:spLocks noChangeArrowheads="1"/>
          </p:cNvSpPr>
          <p:nvPr/>
        </p:nvSpPr>
        <p:spPr bwMode="auto">
          <a:xfrm>
            <a:off x="382645" y="5324024"/>
            <a:ext cx="5492399" cy="46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如果随机变量</a:t>
            </a:r>
            <a:r>
              <a:rPr lang="en-US" altLang="zh-CN" sz="2400" dirty="0">
                <a:latin typeface="+mn-ea"/>
                <a:ea typeface="+mn-ea"/>
              </a:rPr>
              <a:t>X</a:t>
            </a:r>
            <a:r>
              <a:rPr lang="zh-CN" altLang="en-US" sz="2400" dirty="0">
                <a:latin typeface="+mn-ea"/>
                <a:ea typeface="+mn-ea"/>
              </a:rPr>
              <a:t>的分布律为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9433" name="Object 9"/>
              <p:cNvSpPr txBox="1"/>
              <p:nvPr/>
            </p:nvSpPr>
            <p:spPr bwMode="auto">
              <a:xfrm>
                <a:off x="4190196" y="5285915"/>
                <a:ext cx="5248940" cy="61446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}=</m:t>
                      </m:r>
                      <m:sSubSup>
                        <m:sSubSup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bSup>
                      <m:sSup>
                        <m:sSup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p>
                      <m:sSup>
                        <m:sSup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p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59433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90196" y="5285915"/>
                <a:ext cx="5248940" cy="614465"/>
              </a:xfrm>
              <a:prstGeom prst="rect">
                <a:avLst/>
              </a:prstGeom>
              <a:blipFill rotWithShape="1">
                <a:blip r:embed="rId5"/>
                <a:stretch>
                  <a:fillRect l="-9" t="-28" r="9" b="9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9434" name="Rectangle 10"/>
          <p:cNvSpPr>
            <a:spLocks noChangeArrowheads="1"/>
          </p:cNvSpPr>
          <p:nvPr/>
        </p:nvSpPr>
        <p:spPr bwMode="auto">
          <a:xfrm>
            <a:off x="429276" y="6151207"/>
            <a:ext cx="11461099" cy="377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Tx/>
              <a:buFontTx/>
              <a:buNone/>
            </a:pPr>
            <a:r>
              <a:rPr lang="en-US" altLang="zh-CN" sz="2400" spc="-100" dirty="0">
                <a:latin typeface="+mn-ea"/>
                <a:ea typeface="+mn-ea"/>
              </a:rPr>
              <a:t>0&lt;p&lt;1</a:t>
            </a:r>
            <a:r>
              <a:rPr lang="zh-CN" altLang="en-US" sz="2400" spc="-100" dirty="0">
                <a:latin typeface="+mn-ea"/>
                <a:ea typeface="+mn-ea"/>
              </a:rPr>
              <a:t>，</a:t>
            </a:r>
            <a:r>
              <a:rPr lang="en-US" altLang="zh-CN" sz="2400" spc="-100" dirty="0" err="1">
                <a:latin typeface="+mn-ea"/>
                <a:ea typeface="+mn-ea"/>
              </a:rPr>
              <a:t>p+q</a:t>
            </a:r>
            <a:r>
              <a:rPr lang="en-US" altLang="zh-CN" sz="2400" spc="-100" dirty="0">
                <a:latin typeface="+mn-ea"/>
                <a:ea typeface="+mn-ea"/>
              </a:rPr>
              <a:t>=1</a:t>
            </a:r>
            <a:r>
              <a:rPr lang="zh-CN" altLang="en-US" sz="2400" spc="-100" dirty="0">
                <a:latin typeface="+mn-ea"/>
                <a:ea typeface="+mn-ea"/>
              </a:rPr>
              <a:t>，</a:t>
            </a:r>
            <a:r>
              <a:rPr lang="en-US" altLang="zh-CN" sz="2400" spc="-100" dirty="0">
                <a:latin typeface="+mn-ea"/>
                <a:ea typeface="+mn-ea"/>
              </a:rPr>
              <a:t>k=0, 1, 2, …, n</a:t>
            </a:r>
            <a:r>
              <a:rPr lang="zh-CN" altLang="en-US" sz="2400" spc="-100" dirty="0">
                <a:latin typeface="+mn-ea"/>
                <a:ea typeface="+mn-ea"/>
              </a:rPr>
              <a:t>，则称</a:t>
            </a:r>
            <a:r>
              <a:rPr lang="en-US" altLang="zh-CN" sz="2400" spc="-100" dirty="0">
                <a:latin typeface="+mn-ea"/>
                <a:ea typeface="+mn-ea"/>
              </a:rPr>
              <a:t>X</a:t>
            </a:r>
            <a:r>
              <a:rPr lang="zh-CN" altLang="en-US" sz="2400" spc="-100" dirty="0">
                <a:latin typeface="+mn-ea"/>
                <a:ea typeface="+mn-ea"/>
              </a:rPr>
              <a:t>服从</a:t>
            </a:r>
            <a:r>
              <a:rPr lang="zh-CN" altLang="en-US" sz="2400" spc="-100" dirty="0">
                <a:solidFill>
                  <a:srgbClr val="0000FF"/>
                </a:solidFill>
                <a:latin typeface="+mn-ea"/>
                <a:ea typeface="+mn-ea"/>
              </a:rPr>
              <a:t>参数为</a:t>
            </a:r>
            <a:r>
              <a:rPr lang="en-US" altLang="zh-CN" sz="2400" spc="-100" dirty="0">
                <a:solidFill>
                  <a:srgbClr val="0000FF"/>
                </a:solidFill>
                <a:latin typeface="+mn-ea"/>
                <a:ea typeface="+mn-ea"/>
              </a:rPr>
              <a:t>n, p</a:t>
            </a:r>
            <a:r>
              <a:rPr lang="zh-CN" altLang="en-US" sz="2400" spc="-100" dirty="0">
                <a:solidFill>
                  <a:srgbClr val="0000FF"/>
                </a:solidFill>
                <a:latin typeface="+mn-ea"/>
                <a:ea typeface="+mn-ea"/>
              </a:rPr>
              <a:t>的二项分布</a:t>
            </a:r>
            <a:r>
              <a:rPr lang="zh-CN" altLang="en-US" sz="2400" spc="-100" dirty="0">
                <a:latin typeface="+mn-ea"/>
                <a:ea typeface="+mn-ea"/>
              </a:rPr>
              <a:t>，记为</a:t>
            </a:r>
            <a:r>
              <a:rPr lang="en-US" altLang="zh-CN" sz="2400" spc="-100" dirty="0">
                <a:solidFill>
                  <a:srgbClr val="0000FF"/>
                </a:solidFill>
                <a:latin typeface="+mn-ea"/>
                <a:ea typeface="+mn-ea"/>
              </a:rPr>
              <a:t>X</a:t>
            </a:r>
            <a:r>
              <a:rPr lang="zh-CN" altLang="en-US" sz="2400" spc="-100" dirty="0">
                <a:solidFill>
                  <a:srgbClr val="0000FF"/>
                </a:solidFill>
                <a:latin typeface="+mn-ea"/>
                <a:ea typeface="+mn-ea"/>
              </a:rPr>
              <a:t>～</a:t>
            </a:r>
            <a:r>
              <a:rPr lang="en-US" altLang="zh-CN" sz="2400" spc="-100" dirty="0">
                <a:solidFill>
                  <a:srgbClr val="0000FF"/>
                </a:solidFill>
                <a:latin typeface="+mn-ea"/>
                <a:ea typeface="+mn-ea"/>
              </a:rPr>
              <a:t>B(n, p)</a:t>
            </a:r>
            <a:r>
              <a:rPr lang="zh-CN" altLang="en-US" sz="2400" spc="-100" dirty="0">
                <a:latin typeface="+mn-ea"/>
                <a:ea typeface="+mn-ea"/>
              </a:rPr>
              <a:t>。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9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9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9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9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9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9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59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59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59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59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9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9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7" grpId="0" uiExpand="1" build="p"/>
      <p:bldP spid="359428" grpId="0"/>
      <p:bldP spid="359429" grpId="0"/>
      <p:bldP spid="359430" grpId="0" autoUpdateAnimBg="0"/>
      <p:bldP spid="359431" grpId="0"/>
      <p:bldP spid="359432" grpId="0" autoUpdateAnimBg="0"/>
      <p:bldP spid="359433" grpId="0"/>
      <p:bldP spid="359434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黑体" panose="02010609060101010101" pitchFamily="49" charset="-122"/>
              </a:rPr>
              <a:t>3. </a:t>
            </a:r>
            <a:r>
              <a:rPr lang="zh-CN" altLang="en-US">
                <a:ea typeface="黑体" panose="02010609060101010101" pitchFamily="49" charset="-122"/>
              </a:rPr>
              <a:t>泊松</a:t>
            </a:r>
            <a:r>
              <a:rPr lang="en-US" altLang="zh-CN">
                <a:ea typeface="黑体" panose="02010609060101010101" pitchFamily="49" charset="-122"/>
              </a:rPr>
              <a:t>(S.D.Poisson)</a:t>
            </a:r>
            <a:r>
              <a:rPr lang="zh-CN" altLang="en-US">
                <a:ea typeface="黑体" panose="02010609060101010101" pitchFamily="49" charset="-122"/>
              </a:rPr>
              <a:t>分布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858" y="1037909"/>
            <a:ext cx="3582229" cy="714540"/>
          </a:xfrm>
        </p:spPr>
        <p:txBody>
          <a:bodyPr>
            <a:normAutofit/>
          </a:bodyPr>
          <a:lstStyle/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如果</a:t>
            </a:r>
            <a:r>
              <a:rPr lang="en-US" altLang="zh-CN" dirty="0"/>
              <a:t>R.V.X</a:t>
            </a:r>
            <a:r>
              <a:rPr lang="zh-CN" altLang="en-US" dirty="0"/>
              <a:t>的分布律为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0452" name="Object 4"/>
              <p:cNvSpPr txBox="1"/>
              <p:nvPr/>
            </p:nvSpPr>
            <p:spPr bwMode="auto">
              <a:xfrm>
                <a:off x="883412" y="1821730"/>
                <a:ext cx="7858739" cy="16080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</m:num>
                        <m:den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sup>
                      </m:sSup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</m:m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,⋯</m:t>
                      </m:r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6045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3412" y="1821730"/>
                <a:ext cx="7858739" cy="1608063"/>
              </a:xfrm>
              <a:prstGeom prst="rect">
                <a:avLst/>
              </a:prstGeom>
              <a:blipFill rotWithShape="1">
                <a:blip r:embed="rId2"/>
                <a:stretch>
                  <a:fillRect l="-2" t="-34" r="1" b="1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0453" name="Rectangle 5"/>
          <p:cNvSpPr>
            <a:spLocks noChangeArrowheads="1"/>
          </p:cNvSpPr>
          <p:nvPr/>
        </p:nvSpPr>
        <p:spPr bwMode="auto">
          <a:xfrm>
            <a:off x="585541" y="3252025"/>
            <a:ext cx="7774199" cy="579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则称</a:t>
            </a:r>
            <a:r>
              <a:rPr lang="en-US" altLang="zh-CN" sz="2400" dirty="0">
                <a:latin typeface="+mn-ea"/>
                <a:ea typeface="+mn-ea"/>
              </a:rPr>
              <a:t>R.V.X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服从参数为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λ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的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</a:rPr>
              <a:t>泊松分布</a:t>
            </a:r>
            <a:r>
              <a:rPr lang="zh-CN" altLang="en-US" sz="2400" dirty="0">
                <a:latin typeface="+mn-ea"/>
                <a:ea typeface="+mn-ea"/>
              </a:rPr>
              <a:t>，记为</a:t>
            </a:r>
            <a:r>
              <a:rPr lang="en-US" altLang="zh-CN" sz="2400" dirty="0">
                <a:solidFill>
                  <a:srgbClr val="CC00CC"/>
                </a:solidFill>
                <a:latin typeface="+mn-ea"/>
                <a:ea typeface="+mn-ea"/>
              </a:rPr>
              <a:t>X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</a:rPr>
              <a:t>～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</a:t>
            </a:r>
            <a:r>
              <a:rPr lang="en-US" altLang="zh-CN" sz="2400" dirty="0">
                <a:solidFill>
                  <a:srgbClr val="CC00CC"/>
                </a:solidFill>
                <a:latin typeface="+mn-ea"/>
                <a:ea typeface="+mn-ea"/>
              </a:rPr>
              <a:t>(</a:t>
            </a:r>
            <a:r>
              <a:rPr lang="en-US" altLang="zh-CN" sz="2400" dirty="0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</a:t>
            </a:r>
            <a:r>
              <a:rPr lang="en-US" altLang="zh-CN" sz="2400" dirty="0">
                <a:solidFill>
                  <a:srgbClr val="CC00CC"/>
                </a:solidFill>
                <a:latin typeface="+mn-ea"/>
                <a:ea typeface="+mn-ea"/>
              </a:rPr>
              <a:t>)</a:t>
            </a:r>
            <a:r>
              <a:rPr lang="zh-CN" altLang="en-US" sz="2400" dirty="0">
                <a:latin typeface="+mn-ea"/>
                <a:ea typeface="+mn-ea"/>
              </a:rPr>
              <a:t>。</a:t>
            </a:r>
          </a:p>
        </p:txBody>
      </p:sp>
      <p:sp>
        <p:nvSpPr>
          <p:cNvPr id="360454" name="Rectangle 6"/>
          <p:cNvSpPr>
            <a:spLocks noChangeArrowheads="1"/>
          </p:cNvSpPr>
          <p:nvPr/>
        </p:nvSpPr>
        <p:spPr bwMode="auto">
          <a:xfrm>
            <a:off x="494383" y="4417504"/>
            <a:ext cx="11228634" cy="1689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泊松分布在理论和应用上都很重要，例如，在单位时间内，某电话交换台接到的电话呼叫次数；到达某服务台的顾客数；某放射源放射的粒子数；某自动控制系统损坏的元件个数；等等，都服从泊松分布。</a:t>
            </a:r>
          </a:p>
        </p:txBody>
      </p:sp>
      <p:sp>
        <p:nvSpPr>
          <p:cNvPr id="12" name="椭圆形标注 11"/>
          <p:cNvSpPr>
            <a:spLocks noChangeArrowheads="1"/>
          </p:cNvSpPr>
          <p:nvPr/>
        </p:nvSpPr>
        <p:spPr bwMode="auto">
          <a:xfrm>
            <a:off x="6480175" y="1108732"/>
            <a:ext cx="3582228" cy="1000292"/>
          </a:xfrm>
          <a:prstGeom prst="wedgeEllipseCallout">
            <a:avLst>
              <a:gd name="adj1" fmla="val -82699"/>
              <a:gd name="adj2" fmla="val 66000"/>
            </a:avLst>
          </a:prstGeom>
          <a:solidFill>
            <a:schemeClr val="accent1"/>
          </a:solidFill>
          <a:ln w="9525" algn="ctr">
            <a:solidFill>
              <a:srgbClr val="0000FF"/>
            </a:solidFill>
            <a:round/>
          </a:ln>
        </p:spPr>
        <p:txBody>
          <a:bodyPr lIns="0" tIns="0" rIns="0" bIns="0" anchor="ctr"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sz="2400">
                <a:latin typeface="+mn-ea"/>
                <a:ea typeface="+mn-ea"/>
              </a:rPr>
              <a:t>很重要，记住！！！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60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0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0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0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0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1" grpId="0" build="p"/>
      <p:bldP spid="360452" grpId="0"/>
      <p:bldP spid="360453" grpId="0"/>
      <p:bldP spid="360454" grpId="0" autoUpdateAnimBg="0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黑体" panose="02010609060101010101" pitchFamily="49" charset="-122"/>
              </a:rPr>
              <a:t>4. </a:t>
            </a:r>
            <a:r>
              <a:rPr lang="zh-CN" altLang="en-US">
                <a:ea typeface="黑体" panose="02010609060101010101" pitchFamily="49" charset="-122"/>
              </a:rPr>
              <a:t>均匀分布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0375" y="924068"/>
            <a:ext cx="8458200" cy="1286526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如果</a:t>
            </a:r>
            <a:r>
              <a:rPr lang="en-US" altLang="zh-CN"/>
              <a:t>R.V.X</a:t>
            </a:r>
            <a:r>
              <a:rPr lang="zh-CN" altLang="en-US"/>
              <a:t>的概率密度为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1476" name="Object 4"/>
              <p:cNvSpPr txBox="1"/>
              <p:nvPr/>
            </p:nvSpPr>
            <p:spPr bwMode="auto">
              <a:xfrm>
                <a:off x="1374775" y="1587956"/>
                <a:ext cx="4344617" cy="149686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den>
                                </m:f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，</m:t>
                                </m:r>
                              </m:e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其它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61476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4775" y="1587956"/>
                <a:ext cx="4344617" cy="1496860"/>
              </a:xfrm>
              <a:prstGeom prst="rect">
                <a:avLst/>
              </a:prstGeom>
              <a:blipFill rotWithShape="1">
                <a:blip r:embed="rId2"/>
                <a:stretch>
                  <a:fillRect t="-30" r="13" b="4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1477" name="Rectangle 5"/>
          <p:cNvSpPr>
            <a:spLocks noChangeArrowheads="1"/>
          </p:cNvSpPr>
          <p:nvPr/>
        </p:nvSpPr>
        <p:spPr bwMode="auto">
          <a:xfrm>
            <a:off x="460375" y="3429794"/>
            <a:ext cx="11049000" cy="49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则称</a:t>
            </a:r>
            <a:r>
              <a:rPr lang="en-US" altLang="zh-CN" sz="2400" dirty="0">
                <a:latin typeface="+mn-ea"/>
                <a:ea typeface="+mn-ea"/>
              </a:rPr>
              <a:t>R.V.X</a:t>
            </a:r>
            <a:r>
              <a:rPr lang="zh-CN" altLang="en-US" sz="2400" dirty="0">
                <a:latin typeface="+mn-ea"/>
                <a:ea typeface="+mn-ea"/>
              </a:rPr>
              <a:t>在区间</a:t>
            </a:r>
            <a:r>
              <a:rPr lang="en-US" altLang="zh-CN" sz="2400" dirty="0">
                <a:latin typeface="+mn-ea"/>
                <a:ea typeface="+mn-ea"/>
              </a:rPr>
              <a:t>(a, b)</a:t>
            </a:r>
            <a:r>
              <a:rPr lang="zh-CN" altLang="en-US" sz="2400" dirty="0">
                <a:latin typeface="+mn-ea"/>
                <a:ea typeface="+mn-ea"/>
              </a:rPr>
              <a:t>上服从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均匀分布</a:t>
            </a:r>
            <a:r>
              <a:rPr lang="zh-CN" altLang="en-US" sz="2400" dirty="0">
                <a:latin typeface="+mn-ea"/>
                <a:ea typeface="+mn-ea"/>
              </a:rPr>
              <a:t>，记为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X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～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U(a, b)</a:t>
            </a:r>
            <a:r>
              <a:rPr lang="zh-CN" altLang="en-US" sz="2400" dirty="0">
                <a:latin typeface="+mn-ea"/>
                <a:ea typeface="+mn-ea"/>
              </a:rPr>
              <a:t>，</a:t>
            </a:r>
            <a:r>
              <a:rPr lang="en-US" altLang="zh-CN" sz="2400" dirty="0">
                <a:latin typeface="+mn-ea"/>
                <a:ea typeface="+mn-ea"/>
              </a:rPr>
              <a:t>X</a:t>
            </a:r>
            <a:r>
              <a:rPr lang="zh-CN" altLang="en-US" sz="2400" dirty="0">
                <a:latin typeface="+mn-ea"/>
                <a:ea typeface="+mn-ea"/>
              </a:rPr>
              <a:t>的分布函数为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1478" name="Object 6"/>
              <p:cNvSpPr txBox="1"/>
              <p:nvPr/>
            </p:nvSpPr>
            <p:spPr bwMode="auto">
              <a:xfrm>
                <a:off x="1588814" y="4265502"/>
                <a:ext cx="7391100" cy="234199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−∞&lt;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num>
                                  <m:den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den>
                                </m:f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&lt;+∞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61478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88814" y="4265502"/>
                <a:ext cx="7391100" cy="2341997"/>
              </a:xfrm>
              <a:prstGeom prst="rect">
                <a:avLst/>
              </a:prstGeom>
              <a:blipFill rotWithShape="1">
                <a:blip r:embed="rId3"/>
                <a:stretch>
                  <a:fillRect l="-1" t="-9" r="5" b="1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6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1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1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61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5" grpId="0" build="p"/>
      <p:bldP spid="361476" grpId="0"/>
      <p:bldP spid="361477" grpId="0"/>
      <p:bldP spid="36147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黑体" panose="02010609060101010101" pitchFamily="49" charset="-122"/>
              </a:rPr>
              <a:t>5. (</a:t>
            </a:r>
            <a:r>
              <a:rPr lang="zh-CN" altLang="en-US">
                <a:ea typeface="黑体" panose="02010609060101010101" pitchFamily="49" charset="-122"/>
              </a:rPr>
              <a:t>负</a:t>
            </a:r>
            <a:r>
              <a:rPr lang="en-US" altLang="zh-CN">
                <a:ea typeface="黑体" panose="02010609060101010101" pitchFamily="49" charset="-122"/>
              </a:rPr>
              <a:t>)</a:t>
            </a:r>
            <a:r>
              <a:rPr lang="zh-CN" altLang="en-US">
                <a:ea typeface="黑体" panose="02010609060101010101" pitchFamily="49" charset="-122"/>
              </a:rPr>
              <a:t>指数分布</a:t>
            </a:r>
            <a:r>
              <a:rPr lang="en-US" altLang="zh-CN">
                <a:ea typeface="黑体" panose="02010609060101010101" pitchFamily="49" charset="-122"/>
              </a:rPr>
              <a:t>(</a:t>
            </a:r>
            <a:r>
              <a:rPr lang="zh-CN" altLang="en-US">
                <a:ea typeface="黑体" panose="02010609060101010101" pitchFamily="49" charset="-122"/>
              </a:rPr>
              <a:t>寿命分布</a:t>
            </a:r>
            <a:r>
              <a:rPr lang="en-US" altLang="zh-CN"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046218"/>
            <a:ext cx="7697982" cy="762858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如果</a:t>
            </a:r>
            <a:r>
              <a:rPr lang="en-US" altLang="zh-CN" dirty="0"/>
              <a:t>R.V.X</a:t>
            </a:r>
            <a:r>
              <a:rPr lang="zh-CN" altLang="en-US" dirty="0"/>
              <a:t>的概率密度为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2500" name="Object 4"/>
              <p:cNvSpPr txBox="1"/>
              <p:nvPr/>
            </p:nvSpPr>
            <p:spPr bwMode="auto">
              <a:xfrm>
                <a:off x="1451223" y="1940869"/>
                <a:ext cx="5562352" cy="1747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  <m:sSup>
                                  <m:sSupPr>
                                    <m:ctrlP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p>
                                </m:sSup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，</m:t>
                                </m:r>
                              </m:e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𝝀</m:t>
                            </m:r>
                            <m:r>
                              <a:rPr 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</m:m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62500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51223" y="1940869"/>
                <a:ext cx="5562352" cy="1747600"/>
              </a:xfrm>
              <a:prstGeom prst="rect">
                <a:avLst/>
              </a:prstGeom>
              <a:blipFill rotWithShape="1">
                <a:blip r:embed="rId2"/>
                <a:stretch>
                  <a:fillRect l="-4" t="-18" b="2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2501" name="Rectangle 5"/>
          <p:cNvSpPr>
            <a:spLocks noChangeArrowheads="1"/>
          </p:cNvSpPr>
          <p:nvPr/>
        </p:nvSpPr>
        <p:spPr bwMode="auto">
          <a:xfrm>
            <a:off x="396975" y="3486810"/>
            <a:ext cx="10744200" cy="496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则称</a:t>
            </a:r>
            <a:r>
              <a:rPr lang="en-US" altLang="zh-CN" sz="2400" dirty="0">
                <a:latin typeface="+mn-ea"/>
                <a:ea typeface="+mn-ea"/>
              </a:rPr>
              <a:t>R.V.X</a:t>
            </a:r>
            <a:r>
              <a:rPr lang="zh-CN" altLang="en-US" sz="2400" dirty="0">
                <a:latin typeface="+mn-ea"/>
                <a:ea typeface="+mn-ea"/>
              </a:rPr>
              <a:t>服从参数为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</a:t>
            </a:r>
            <a:r>
              <a:rPr lang="zh-CN" altLang="en-US" sz="2400" dirty="0">
                <a:latin typeface="+mn-ea"/>
                <a:ea typeface="+mn-ea"/>
              </a:rPr>
              <a:t>的（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负</a:t>
            </a:r>
            <a:r>
              <a:rPr lang="zh-CN" altLang="en-US" sz="2400" dirty="0">
                <a:latin typeface="+mn-ea"/>
                <a:ea typeface="+mn-ea"/>
              </a:rPr>
              <a:t>）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指数分布</a:t>
            </a:r>
            <a:r>
              <a:rPr lang="en-US" altLang="zh-CN" sz="2400" dirty="0">
                <a:solidFill>
                  <a:srgbClr val="CC00CC"/>
                </a:solidFill>
                <a:latin typeface="+mn-ea"/>
                <a:ea typeface="+mn-ea"/>
              </a:rPr>
              <a:t>(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</a:rPr>
              <a:t>寿命分布</a:t>
            </a:r>
            <a:r>
              <a:rPr lang="en-US" altLang="zh-CN" sz="2400" dirty="0">
                <a:solidFill>
                  <a:srgbClr val="CC00CC"/>
                </a:solidFill>
                <a:latin typeface="+mn-ea"/>
                <a:ea typeface="+mn-ea"/>
              </a:rPr>
              <a:t>)</a:t>
            </a:r>
            <a:r>
              <a:rPr lang="zh-CN" altLang="en-US" sz="2400" dirty="0">
                <a:latin typeface="+mn-ea"/>
                <a:ea typeface="+mn-ea"/>
              </a:rPr>
              <a:t>，</a:t>
            </a:r>
            <a:r>
              <a:rPr lang="en-US" altLang="zh-CN" sz="2400" dirty="0">
                <a:latin typeface="+mn-ea"/>
                <a:ea typeface="+mn-ea"/>
              </a:rPr>
              <a:t>X</a:t>
            </a:r>
            <a:r>
              <a:rPr lang="zh-CN" altLang="en-US" sz="2400" dirty="0">
                <a:latin typeface="+mn-ea"/>
                <a:ea typeface="+mn-ea"/>
              </a:rPr>
              <a:t>的分布函数为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2502" name="Object 6"/>
              <p:cNvSpPr txBox="1"/>
              <p:nvPr/>
            </p:nvSpPr>
            <p:spPr bwMode="auto">
              <a:xfrm>
                <a:off x="1527440" y="4421117"/>
                <a:ext cx="4920802" cy="167567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p>
                                </m:sSup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62502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7440" y="4421117"/>
                <a:ext cx="4920802" cy="1675677"/>
              </a:xfrm>
              <a:prstGeom prst="rect">
                <a:avLst/>
              </a:prstGeom>
              <a:blipFill rotWithShape="1">
                <a:blip r:embed="rId3"/>
                <a:stretch>
                  <a:fillRect l="-5" t="-15" r="9" b="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椭圆形标注 10"/>
          <p:cNvSpPr>
            <a:spLocks noChangeArrowheads="1"/>
          </p:cNvSpPr>
          <p:nvPr/>
        </p:nvSpPr>
        <p:spPr bwMode="auto">
          <a:xfrm>
            <a:off x="6277535" y="1046218"/>
            <a:ext cx="2875681" cy="1128062"/>
          </a:xfrm>
          <a:prstGeom prst="wedgeEllipseCallout">
            <a:avLst>
              <a:gd name="adj1" fmla="val -62279"/>
              <a:gd name="adj2" fmla="val 75260"/>
            </a:avLst>
          </a:prstGeom>
          <a:solidFill>
            <a:schemeClr val="accent1"/>
          </a:solidFill>
          <a:ln w="9525" algn="ctr">
            <a:solidFill>
              <a:srgbClr val="0000FF"/>
            </a:solidFill>
            <a:round/>
          </a:ln>
        </p:spPr>
        <p:txBody>
          <a:bodyPr lIns="0" tIns="0" rIns="0" bIns="0" anchor="ctr"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latin typeface="+mn-ea"/>
                <a:ea typeface="+mn-ea"/>
              </a:rPr>
              <a:t>很重要，记住！！！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2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2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62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62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499" grpId="0" build="p"/>
      <p:bldP spid="362500" grpId="0"/>
      <p:bldP spid="362501" grpId="0"/>
      <p:bldP spid="362502" grpId="0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黑体" panose="02010609060101010101" pitchFamily="49" charset="-122"/>
              </a:rPr>
              <a:t>6. </a:t>
            </a:r>
            <a:r>
              <a:rPr lang="zh-CN" altLang="en-US">
                <a:ea typeface="黑体" panose="02010609060101010101" pitchFamily="49" charset="-122"/>
              </a:rPr>
              <a:t>正态分布</a:t>
            </a:r>
            <a:r>
              <a:rPr lang="en-US" altLang="zh-CN">
                <a:ea typeface="黑体" panose="02010609060101010101" pitchFamily="49" charset="-122"/>
              </a:rPr>
              <a:t>(</a:t>
            </a:r>
            <a:r>
              <a:rPr lang="zh-CN" altLang="en-US">
                <a:ea typeface="黑体" panose="02010609060101010101" pitchFamily="49" charset="-122"/>
              </a:rPr>
              <a:t>高斯分布</a:t>
            </a:r>
            <a:r>
              <a:rPr lang="en-US" altLang="zh-CN"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681" y="1104056"/>
            <a:ext cx="8610600" cy="741482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如果</a:t>
            </a:r>
            <a:r>
              <a:rPr lang="en-US" altLang="zh-CN" dirty="0"/>
              <a:t>R.V.X</a:t>
            </a:r>
            <a:r>
              <a:rPr lang="zh-CN" altLang="en-US" dirty="0"/>
              <a:t>的概率密度为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3524" name="Object 4"/>
              <p:cNvSpPr txBox="1"/>
              <p:nvPr/>
            </p:nvSpPr>
            <p:spPr bwMode="auto">
              <a:xfrm>
                <a:off x="365414" y="1942427"/>
                <a:ext cx="7333961" cy="134834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</m:m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−∞&lt;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&lt;∞</m:t>
                      </m:r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6352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5414" y="1942427"/>
                <a:ext cx="7333961" cy="1348345"/>
              </a:xfrm>
              <a:prstGeom prst="rect">
                <a:avLst/>
              </a:prstGeom>
              <a:blipFill rotWithShape="1">
                <a:blip r:embed="rId2"/>
                <a:stretch>
                  <a:fillRect l="-4" t="-44" b="1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3525" name="Rectangle 5"/>
          <p:cNvSpPr>
            <a:spLocks noChangeArrowheads="1"/>
          </p:cNvSpPr>
          <p:nvPr/>
        </p:nvSpPr>
        <p:spPr bwMode="auto">
          <a:xfrm>
            <a:off x="284681" y="3588120"/>
            <a:ext cx="118538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spc="-100" dirty="0">
                <a:latin typeface="+mn-ea"/>
                <a:ea typeface="+mn-ea"/>
              </a:rPr>
              <a:t>则称</a:t>
            </a:r>
            <a:r>
              <a:rPr lang="en-US" altLang="zh-CN" sz="2400" spc="-100" dirty="0">
                <a:latin typeface="+mn-ea"/>
                <a:ea typeface="+mn-ea"/>
              </a:rPr>
              <a:t>R.V.X</a:t>
            </a:r>
            <a:r>
              <a:rPr lang="zh-CN" altLang="en-US" sz="2400" spc="-100" dirty="0">
                <a:latin typeface="+mn-ea"/>
                <a:ea typeface="+mn-ea"/>
              </a:rPr>
              <a:t>服从参数为</a:t>
            </a:r>
            <a:r>
              <a:rPr lang="zh-CN" altLang="en-US" sz="2400" spc="-100" dirty="0">
                <a:latin typeface="+mn-ea"/>
                <a:ea typeface="+mn-ea"/>
                <a:sym typeface="Symbol" panose="05050102010706020507" pitchFamily="18" charset="2"/>
              </a:rPr>
              <a:t></a:t>
            </a:r>
            <a:r>
              <a:rPr lang="zh-CN" altLang="en-US" sz="2400" spc="-100" dirty="0">
                <a:latin typeface="+mn-ea"/>
                <a:ea typeface="+mn-ea"/>
              </a:rPr>
              <a:t>和</a:t>
            </a:r>
            <a:r>
              <a:rPr lang="zh-CN" altLang="en-US" sz="2400" spc="-100" dirty="0">
                <a:latin typeface="+mn-ea"/>
                <a:ea typeface="+mn-ea"/>
                <a:sym typeface="Symbol" panose="05050102010706020507" pitchFamily="18" charset="2"/>
              </a:rPr>
              <a:t></a:t>
            </a:r>
            <a:r>
              <a:rPr lang="en-US" altLang="zh-CN" sz="2400" spc="-100" baseline="30000" dirty="0">
                <a:latin typeface="+mn-ea"/>
                <a:ea typeface="+mn-ea"/>
              </a:rPr>
              <a:t>2</a:t>
            </a:r>
            <a:r>
              <a:rPr lang="zh-CN" altLang="en-US" sz="2400" spc="-100" dirty="0">
                <a:latin typeface="+mn-ea"/>
                <a:ea typeface="+mn-ea"/>
              </a:rPr>
              <a:t>的</a:t>
            </a:r>
            <a:r>
              <a:rPr lang="zh-CN" altLang="en-US" sz="2400" spc="-100" dirty="0">
                <a:solidFill>
                  <a:srgbClr val="0000FF"/>
                </a:solidFill>
                <a:latin typeface="+mn-ea"/>
                <a:ea typeface="+mn-ea"/>
              </a:rPr>
              <a:t>正态分布</a:t>
            </a:r>
            <a:r>
              <a:rPr lang="en-US" altLang="zh-CN" sz="2400" spc="-100" dirty="0">
                <a:solidFill>
                  <a:srgbClr val="CC00CC"/>
                </a:solidFill>
                <a:latin typeface="+mn-ea"/>
                <a:ea typeface="+mn-ea"/>
              </a:rPr>
              <a:t>(</a:t>
            </a:r>
            <a:r>
              <a:rPr lang="zh-CN" altLang="en-US" sz="2400" spc="-100" dirty="0">
                <a:solidFill>
                  <a:srgbClr val="CC00CC"/>
                </a:solidFill>
                <a:latin typeface="+mn-ea"/>
                <a:ea typeface="+mn-ea"/>
              </a:rPr>
              <a:t>高斯分布</a:t>
            </a:r>
            <a:r>
              <a:rPr lang="en-US" altLang="zh-CN" sz="2400" spc="-100" dirty="0">
                <a:solidFill>
                  <a:srgbClr val="CC00CC"/>
                </a:solidFill>
                <a:latin typeface="+mn-ea"/>
                <a:ea typeface="+mn-ea"/>
              </a:rPr>
              <a:t>)</a:t>
            </a:r>
            <a:r>
              <a:rPr lang="zh-CN" altLang="en-US" sz="2400" spc="-100" dirty="0">
                <a:latin typeface="+mn-ea"/>
                <a:ea typeface="+mn-ea"/>
              </a:rPr>
              <a:t>，记为</a:t>
            </a:r>
            <a:r>
              <a:rPr lang="en-US" altLang="zh-CN" sz="2400" spc="-100" dirty="0">
                <a:solidFill>
                  <a:srgbClr val="0000FF"/>
                </a:solidFill>
                <a:latin typeface="+mn-ea"/>
                <a:ea typeface="+mn-ea"/>
              </a:rPr>
              <a:t>X</a:t>
            </a:r>
            <a:r>
              <a:rPr lang="zh-CN" altLang="en-US" sz="2400" spc="-100" dirty="0">
                <a:solidFill>
                  <a:srgbClr val="0000FF"/>
                </a:solidFill>
                <a:latin typeface="+mn-ea"/>
                <a:ea typeface="+mn-ea"/>
              </a:rPr>
              <a:t>～</a:t>
            </a:r>
            <a:r>
              <a:rPr lang="en-US" altLang="zh-CN" sz="2400" spc="-100" dirty="0">
                <a:solidFill>
                  <a:srgbClr val="0000FF"/>
                </a:solidFill>
                <a:latin typeface="+mn-ea"/>
                <a:ea typeface="+mn-ea"/>
              </a:rPr>
              <a:t>N(</a:t>
            </a:r>
            <a:r>
              <a:rPr lang="en-US" altLang="zh-CN" sz="2400" spc="-1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</a:t>
            </a:r>
            <a:r>
              <a:rPr lang="en-US" altLang="zh-CN" sz="2400" spc="-100" dirty="0">
                <a:solidFill>
                  <a:srgbClr val="0000FF"/>
                </a:solidFill>
                <a:latin typeface="+mn-ea"/>
                <a:ea typeface="+mn-ea"/>
              </a:rPr>
              <a:t>, </a:t>
            </a:r>
            <a:r>
              <a:rPr lang="en-US" altLang="zh-CN" sz="2400" spc="-1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</a:t>
            </a:r>
            <a:r>
              <a:rPr lang="en-US" altLang="zh-CN" sz="2400" spc="-100" baseline="30000" dirty="0">
                <a:solidFill>
                  <a:srgbClr val="0000FF"/>
                </a:solidFill>
                <a:latin typeface="+mn-ea"/>
                <a:ea typeface="+mn-ea"/>
              </a:rPr>
              <a:t>2</a:t>
            </a:r>
            <a:r>
              <a:rPr lang="en-US" altLang="zh-CN" sz="2400" spc="-100" dirty="0">
                <a:solidFill>
                  <a:srgbClr val="0000FF"/>
                </a:solidFill>
                <a:latin typeface="+mn-ea"/>
                <a:ea typeface="+mn-ea"/>
              </a:rPr>
              <a:t>)</a:t>
            </a:r>
            <a:r>
              <a:rPr lang="zh-CN" altLang="en-US" sz="2400" spc="-100" dirty="0">
                <a:latin typeface="+mn-ea"/>
                <a:ea typeface="+mn-ea"/>
              </a:rPr>
              <a:t>，</a:t>
            </a:r>
            <a:r>
              <a:rPr lang="en-US" altLang="zh-CN" sz="2400" spc="-100" dirty="0">
                <a:latin typeface="+mn-ea"/>
                <a:ea typeface="+mn-ea"/>
              </a:rPr>
              <a:t>X</a:t>
            </a:r>
            <a:r>
              <a:rPr lang="zh-CN" altLang="en-US" sz="2400" spc="-100" dirty="0">
                <a:latin typeface="+mn-ea"/>
                <a:ea typeface="+mn-ea"/>
              </a:rPr>
              <a:t>的分布函数为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3526" name="Object 6"/>
              <p:cNvSpPr txBox="1"/>
              <p:nvPr/>
            </p:nvSpPr>
            <p:spPr bwMode="auto">
              <a:xfrm>
                <a:off x="344496" y="4644481"/>
                <a:ext cx="6965974" cy="119884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  <m:e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  <m:sSup>
                                    <m:sSupPr>
                                      <m:ctrlPr>
                                        <a:rPr lang="en-US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sSup>
                                    <m:sSupPr>
                                      <m:ctrlPr>
                                        <a:rPr lang="en-US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𝝈</m:t>
                                      </m:r>
                                    </m:e>
                                    <m:sup>
                                      <m:r>
                                        <a:rPr lang="en-US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</m:sup>
                          </m:sSup>
                        </m:e>
                      </m:nary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𝒅𝒕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</m:m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−∞&lt;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&lt;+∞</m:t>
                      </m:r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63526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4496" y="4644481"/>
                <a:ext cx="6965974" cy="1198840"/>
              </a:xfrm>
              <a:prstGeom prst="rect">
                <a:avLst/>
              </a:prstGeom>
              <a:blipFill rotWithShape="1">
                <a:blip r:embed="rId3"/>
                <a:stretch>
                  <a:fillRect l="-5" t="-8" r="5" b="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63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3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3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63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3" grpId="0" build="p"/>
      <p:bldP spid="363524" grpId="0"/>
      <p:bldP spid="363525" grpId="0"/>
      <p:bldP spid="36352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黑体" panose="02010609060101010101" pitchFamily="49" charset="-122"/>
              </a:rPr>
              <a:t>6. </a:t>
            </a:r>
            <a:r>
              <a:rPr lang="zh-CN" altLang="en-US">
                <a:ea typeface="黑体" panose="02010609060101010101" pitchFamily="49" charset="-122"/>
              </a:rPr>
              <a:t>正态分布</a:t>
            </a:r>
            <a:r>
              <a:rPr lang="en-US" altLang="zh-CN">
                <a:ea typeface="黑体" panose="02010609060101010101" pitchFamily="49" charset="-122"/>
              </a:rPr>
              <a:t>(</a:t>
            </a:r>
            <a:r>
              <a:rPr lang="zh-CN" altLang="en-US">
                <a:ea typeface="黑体" panose="02010609060101010101" pitchFamily="49" charset="-122"/>
              </a:rPr>
              <a:t>高斯分布</a:t>
            </a:r>
            <a:r>
              <a:rPr lang="en-US" altLang="zh-CN"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4998" y="3710549"/>
            <a:ext cx="7423281" cy="715673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如果</a:t>
            </a:r>
            <a:r>
              <a:rPr lang="en-US" altLang="zh-CN" dirty="0"/>
              <a:t>R.V.</a:t>
            </a:r>
            <a:r>
              <a:rPr lang="en-US" altLang="zh-CN" dirty="0">
                <a:solidFill>
                  <a:srgbClr val="0000FF"/>
                </a:solidFill>
              </a:rPr>
              <a:t>X</a:t>
            </a:r>
            <a:r>
              <a:rPr lang="zh-CN" altLang="en-US" dirty="0">
                <a:solidFill>
                  <a:srgbClr val="0000FF"/>
                </a:solidFill>
              </a:rPr>
              <a:t>～</a:t>
            </a:r>
            <a:r>
              <a:rPr lang="en-US" altLang="zh-CN" dirty="0">
                <a:solidFill>
                  <a:srgbClr val="0000FF"/>
                </a:solidFill>
              </a:rPr>
              <a:t>N(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</a:t>
            </a:r>
            <a:r>
              <a:rPr lang="en-US" altLang="zh-CN" dirty="0">
                <a:solidFill>
                  <a:srgbClr val="0000FF"/>
                </a:solidFill>
              </a:rPr>
              <a:t>, 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</a:t>
            </a:r>
            <a:r>
              <a:rPr lang="en-US" altLang="zh-CN" baseline="30000" dirty="0">
                <a:solidFill>
                  <a:srgbClr val="0000FF"/>
                </a:solidFill>
              </a:rPr>
              <a:t>2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/>
              <a:t>，则有概率计算公式：</a:t>
            </a:r>
          </a:p>
        </p:txBody>
      </p:sp>
      <p:sp>
        <p:nvSpPr>
          <p:cNvPr id="363527" name="Rectangle 7"/>
          <p:cNvSpPr>
            <a:spLocks noChangeArrowheads="1"/>
          </p:cNvSpPr>
          <p:nvPr/>
        </p:nvSpPr>
        <p:spPr bwMode="auto">
          <a:xfrm>
            <a:off x="374911" y="6045499"/>
            <a:ext cx="69233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特别有：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3528" name="Object 8"/>
              <p:cNvSpPr txBox="1"/>
              <p:nvPr/>
            </p:nvSpPr>
            <p:spPr bwMode="auto">
              <a:xfrm>
                <a:off x="1730395" y="4467506"/>
                <a:ext cx="5740380" cy="92731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func>
                        <m:func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𝐚</m:t>
                          </m:r>
                        </m:fName>
                        <m:e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</m:e>
                      </m:func>
                      <m:func>
                        <m:func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fName>
                        <m:e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</m:e>
                      </m:func>
                      <m:func>
                        <m:func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fName>
                        <m:e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func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𝜱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den>
                      </m:f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𝜱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den>
                      </m:f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63528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30395" y="4467506"/>
                <a:ext cx="5740380" cy="927315"/>
              </a:xfrm>
              <a:prstGeom prst="rect">
                <a:avLst/>
              </a:prstGeom>
              <a:blipFill rotWithShape="1">
                <a:blip r:embed="rId2"/>
                <a:stretch>
                  <a:fillRect t="-30" b="5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8"/>
              <p:cNvSpPr txBox="1"/>
              <p:nvPr/>
            </p:nvSpPr>
            <p:spPr bwMode="auto">
              <a:xfrm>
                <a:off x="2491370" y="5329785"/>
                <a:ext cx="3352800" cy="48183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𝜱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𝜱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2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91370" y="5329785"/>
                <a:ext cx="3352800" cy="481835"/>
              </a:xfrm>
              <a:prstGeom prst="rect">
                <a:avLst/>
              </a:prstGeom>
              <a:blipFill rotWithShape="1">
                <a:blip r:embed="rId3"/>
                <a:stretch>
                  <a:fillRect l="-8" t="-48" r="8" b="2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8"/>
              <p:cNvSpPr txBox="1"/>
              <p:nvPr/>
            </p:nvSpPr>
            <p:spPr bwMode="auto">
              <a:xfrm>
                <a:off x="1606169" y="6035592"/>
                <a:ext cx="6421070" cy="44301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{|</m:t>
                      </m:r>
                      <m:func>
                        <m:func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fName>
                        <m:e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func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|&lt;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}=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𝜱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3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6169" y="6035592"/>
                <a:ext cx="6421070" cy="443016"/>
              </a:xfrm>
              <a:prstGeom prst="rect">
                <a:avLst/>
              </a:prstGeom>
              <a:blipFill rotWithShape="1">
                <a:blip r:embed="rId4"/>
                <a:stretch>
                  <a:fillRect l="-4" t="-125" r="3" b="7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394997" y="1059943"/>
            <a:ext cx="11342978" cy="1135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      特别地，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 </a:t>
            </a:r>
            <a:r>
              <a:rPr lang="en-US" altLang="zh-CN" sz="2400" dirty="0">
                <a:latin typeface="+mn-ea"/>
                <a:ea typeface="+mn-ea"/>
              </a:rPr>
              <a:t>= 0, 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</a:t>
            </a:r>
            <a:r>
              <a:rPr lang="en-US" altLang="zh-CN" sz="2400" baseline="30000" dirty="0">
                <a:latin typeface="+mn-ea"/>
                <a:ea typeface="+mn-ea"/>
              </a:rPr>
              <a:t>2 </a:t>
            </a:r>
            <a:r>
              <a:rPr lang="en-US" altLang="zh-CN" sz="2400" dirty="0">
                <a:latin typeface="+mn-ea"/>
                <a:ea typeface="+mn-ea"/>
              </a:rPr>
              <a:t>= 1</a:t>
            </a:r>
            <a:r>
              <a:rPr lang="zh-CN" altLang="en-US" sz="2400" dirty="0">
                <a:latin typeface="+mn-ea"/>
                <a:ea typeface="+mn-ea"/>
              </a:rPr>
              <a:t>时的正态分布称为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标准正态分布</a:t>
            </a:r>
            <a:r>
              <a:rPr lang="zh-CN" altLang="en-US" sz="2400" dirty="0">
                <a:latin typeface="+mn-ea"/>
                <a:ea typeface="+mn-ea"/>
              </a:rPr>
              <a:t>，记为</a:t>
            </a:r>
            <a:r>
              <a:rPr lang="en-US" altLang="zh-CN" sz="2400" dirty="0">
                <a:latin typeface="+mn-ea"/>
                <a:ea typeface="+mn-ea"/>
              </a:rPr>
              <a:t>R.V.X</a:t>
            </a:r>
            <a:r>
              <a:rPr lang="zh-CN" altLang="en-US" sz="2400" dirty="0">
                <a:latin typeface="+mn-ea"/>
                <a:ea typeface="+mn-ea"/>
              </a:rPr>
              <a:t>～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N(0, 1)</a:t>
            </a:r>
            <a:r>
              <a:rPr lang="zh-CN" altLang="en-US" sz="2400" dirty="0">
                <a:latin typeface="+mn-ea"/>
                <a:ea typeface="+mn-ea"/>
              </a:rPr>
              <a:t>，其概率密度和分布函数特别记为：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8"/>
              <p:cNvSpPr txBox="1"/>
              <p:nvPr/>
            </p:nvSpPr>
            <p:spPr bwMode="auto">
              <a:xfrm>
                <a:off x="670234" y="2606981"/>
                <a:ext cx="10458711" cy="102099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𝝋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</m:m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𝜱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  <m:e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𝝉</m:t>
                                      </m:r>
                                    </m:e>
                                    <m:sup>
                                      <m:r>
                                        <a:rPr lang="en-US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𝝉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</m:m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−∞&lt;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&lt;∞</m:t>
                      </m:r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5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0234" y="2606981"/>
                <a:ext cx="10458711" cy="1020999"/>
              </a:xfrm>
              <a:prstGeom prst="rect">
                <a:avLst/>
              </a:prstGeom>
              <a:blipFill rotWithShape="1">
                <a:blip r:embed="rId5"/>
                <a:stretch>
                  <a:fillRect l="-3" t="-30" r="5" b="2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63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3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3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3" grpId="0" build="p"/>
      <p:bldP spid="363527" grpId="0"/>
      <p:bldP spid="363528" grpId="0"/>
      <p:bldP spid="12" grpId="0"/>
      <p:bldP spid="13" grpId="0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上一讲内容回顾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8261" y="1075432"/>
            <a:ext cx="11301827" cy="3332934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</a:rPr>
              <a:t>概率空间</a:t>
            </a:r>
            <a:r>
              <a:rPr lang="zh-CN" altLang="en-US" dirty="0"/>
              <a:t>	</a:t>
            </a:r>
          </a:p>
          <a:p>
            <a:pPr lvl="1">
              <a:spcBef>
                <a:spcPts val="1200"/>
              </a:spcBef>
              <a:buClr>
                <a:srgbClr val="FF0000"/>
              </a:buClr>
              <a:buFontTx/>
              <a:buChar char="•"/>
            </a:pPr>
            <a:r>
              <a:rPr lang="zh-CN" altLang="en-US" dirty="0"/>
              <a:t>随机试验、样本空间、随机事件体、概率、</a:t>
            </a:r>
            <a:r>
              <a:rPr lang="zh-CN" altLang="en-US" dirty="0">
                <a:sym typeface="Symbol" panose="05050102010706020507" pitchFamily="18" charset="2"/>
              </a:rPr>
              <a:t>概率空间、</a:t>
            </a:r>
            <a:r>
              <a:rPr lang="zh-CN" altLang="en-US" dirty="0"/>
              <a:t>概率的性质</a:t>
            </a:r>
            <a:endParaRPr lang="en-US" altLang="zh-CN" dirty="0"/>
          </a:p>
          <a:p>
            <a:pPr lvl="1">
              <a:spcBef>
                <a:spcPts val="1200"/>
              </a:spcBef>
              <a:buClr>
                <a:srgbClr val="FF0000"/>
              </a:buClr>
              <a:buFontTx/>
              <a:buChar char="•"/>
            </a:pPr>
            <a:r>
              <a:rPr lang="zh-CN" altLang="en-US" dirty="0"/>
              <a:t>条件概率、乘法公式、事件的独立性、全概率公式与贝叶斯公式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1732707" y="4742924"/>
          <a:ext cx="3739428" cy="992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3" imgW="1625600" imgH="431800" progId="Equation.DSMT4">
                  <p:embed/>
                </p:oleObj>
              </mc:Choice>
              <mc:Fallback>
                <p:oleObj name="Equation" r:id="rId3" imgW="1625600" imgH="431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2707" y="4742924"/>
                        <a:ext cx="3739428" cy="9924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6177859" y="4725194"/>
          <a:ext cx="4339642" cy="1486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5" imgW="1892300" imgH="647700" progId="Equation.DSMT4">
                  <p:embed/>
                </p:oleObj>
              </mc:Choice>
              <mc:Fallback>
                <p:oleObj name="Equation" r:id="rId5" imgW="1892300" imgH="647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7859" y="4725194"/>
                        <a:ext cx="4339642" cy="14862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2"/>
              <p:cNvSpPr txBox="1"/>
              <p:nvPr/>
            </p:nvSpPr>
            <p:spPr bwMode="auto">
              <a:xfrm>
                <a:off x="1721511" y="3689451"/>
                <a:ext cx="2515182" cy="94001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𝑨𝑩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9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21511" y="3689451"/>
                <a:ext cx="2515182" cy="940018"/>
              </a:xfrm>
              <a:prstGeom prst="rect">
                <a:avLst/>
              </a:prstGeom>
              <a:blipFill rotWithShape="1">
                <a:blip r:embed="rId7"/>
                <a:stretch>
                  <a:fillRect l="-1" t="-11" r="24" b="3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5571403" y="3689451"/>
            <a:ext cx="6102416" cy="718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0000FF"/>
                </a:solidFill>
                <a:latin typeface="+mn-ea"/>
                <a:sym typeface="Symbol" panose="05050102010706020507" pitchFamily="18" charset="2"/>
              </a:rPr>
              <a:t>P(AB)</a:t>
            </a:r>
            <a:r>
              <a:rPr lang="zh-CN" altLang="en-US" b="1" dirty="0">
                <a:solidFill>
                  <a:srgbClr val="0000FF"/>
                </a:solidFill>
                <a:latin typeface="+mn-ea"/>
                <a:sym typeface="Symbol" panose="05050102010706020507" pitchFamily="18" charset="2"/>
              </a:rPr>
              <a:t>＝</a:t>
            </a:r>
            <a:r>
              <a:rPr lang="en-US" altLang="zh-CN" b="1" dirty="0">
                <a:solidFill>
                  <a:srgbClr val="0000FF"/>
                </a:solidFill>
                <a:latin typeface="+mn-ea"/>
                <a:sym typeface="Symbol" panose="05050102010706020507" pitchFamily="18" charset="2"/>
              </a:rPr>
              <a:t>P(A)P(B|A)</a:t>
            </a:r>
            <a:r>
              <a:rPr lang="zh-CN" altLang="en-US" b="1" dirty="0">
                <a:solidFill>
                  <a:srgbClr val="0000FF"/>
                </a:solidFill>
                <a:latin typeface="+mn-ea"/>
                <a:sym typeface="Symbol" panose="05050102010706020507" pitchFamily="18" charset="2"/>
              </a:rPr>
              <a:t>＝</a:t>
            </a:r>
            <a:r>
              <a:rPr lang="en-US" altLang="zh-CN" b="1" dirty="0">
                <a:solidFill>
                  <a:srgbClr val="0000FF"/>
                </a:solidFill>
                <a:latin typeface="+mn-ea"/>
                <a:sym typeface="Symbol" panose="05050102010706020507" pitchFamily="18" charset="2"/>
              </a:rPr>
              <a:t>P(B)P(A|B)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/>
      <p:bldP spid="11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黑体" panose="02010609060101010101" pitchFamily="49" charset="-122"/>
              </a:rPr>
              <a:t>7. </a:t>
            </a:r>
            <a:r>
              <a:rPr lang="en-US" altLang="zh-CN">
                <a:ea typeface="黑体" panose="02010609060101010101" pitchFamily="49" charset="-122"/>
                <a:sym typeface="Symbol" panose="05050102010706020507" pitchFamily="18" charset="2"/>
              </a:rPr>
              <a:t></a:t>
            </a:r>
            <a:r>
              <a:rPr lang="en-US" altLang="zh-CN">
                <a:ea typeface="黑体" panose="02010609060101010101" pitchFamily="49" charset="-122"/>
              </a:rPr>
              <a:t>-</a:t>
            </a:r>
            <a:r>
              <a:rPr lang="zh-CN" altLang="en-US">
                <a:ea typeface="黑体" panose="02010609060101010101" pitchFamily="49" charset="-122"/>
              </a:rPr>
              <a:t>分布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77825" y="1070107"/>
            <a:ext cx="7850417" cy="835751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        如果</a:t>
            </a:r>
            <a:r>
              <a:rPr lang="en-US" altLang="zh-CN" dirty="0"/>
              <a:t>R.V.X</a:t>
            </a:r>
            <a:r>
              <a:rPr lang="zh-CN" altLang="en-US" dirty="0"/>
              <a:t>的概率密度为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4548" name="Object 4"/>
              <p:cNvSpPr txBox="1"/>
              <p:nvPr/>
            </p:nvSpPr>
            <p:spPr bwMode="auto">
              <a:xfrm>
                <a:off x="1214629" y="1614857"/>
                <a:ext cx="5951345" cy="144390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  <m:sup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𝜶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𝜞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p>
                                </m:sSup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，</m:t>
                                </m:r>
                              </m:e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</m:m>
                      <m:d>
                        <m:d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6454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4629" y="1614857"/>
                <a:ext cx="5951345" cy="1443904"/>
              </a:xfrm>
              <a:prstGeom prst="rect">
                <a:avLst/>
              </a:prstGeom>
              <a:blipFill rotWithShape="1">
                <a:blip r:embed="rId2"/>
                <a:stretch>
                  <a:fillRect l="-9" t="-4" r="11" b="4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4549" name="Rectangle 5"/>
          <p:cNvSpPr>
            <a:spLocks noChangeArrowheads="1"/>
          </p:cNvSpPr>
          <p:nvPr/>
        </p:nvSpPr>
        <p:spPr bwMode="auto">
          <a:xfrm>
            <a:off x="428274" y="3128555"/>
            <a:ext cx="77741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则称</a:t>
            </a:r>
            <a:r>
              <a:rPr lang="en-US" altLang="zh-CN" sz="2400" dirty="0">
                <a:latin typeface="+mn-ea"/>
                <a:ea typeface="+mn-ea"/>
              </a:rPr>
              <a:t>R.V.X</a:t>
            </a:r>
            <a:r>
              <a:rPr lang="zh-CN" altLang="en-US" sz="2400" dirty="0">
                <a:latin typeface="+mn-ea"/>
                <a:ea typeface="+mn-ea"/>
              </a:rPr>
              <a:t>服从参数为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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, </a:t>
            </a:r>
            <a:r>
              <a:rPr lang="zh-CN" altLang="en-US" sz="2400" dirty="0">
                <a:latin typeface="+mn-ea"/>
                <a:ea typeface="+mn-ea"/>
              </a:rPr>
              <a:t>的 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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-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分布</a:t>
            </a:r>
            <a:r>
              <a:rPr lang="zh-CN" altLang="en-US" sz="2400" dirty="0">
                <a:latin typeface="+mn-ea"/>
                <a:ea typeface="+mn-ea"/>
              </a:rPr>
              <a:t>，记为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X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～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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(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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, 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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)</a:t>
            </a:r>
            <a:r>
              <a:rPr lang="zh-CN" altLang="en-US" sz="2400" dirty="0">
                <a:latin typeface="+mn-ea"/>
                <a:ea typeface="+mn-ea"/>
              </a:rPr>
              <a:t>。</a:t>
            </a:r>
          </a:p>
        </p:txBody>
      </p:sp>
      <p:sp>
        <p:nvSpPr>
          <p:cNvPr id="364550" name="Rectangle 6"/>
          <p:cNvSpPr>
            <a:spLocks noChangeArrowheads="1"/>
          </p:cNvSpPr>
          <p:nvPr/>
        </p:nvSpPr>
        <p:spPr bwMode="auto">
          <a:xfrm>
            <a:off x="460392" y="3811410"/>
            <a:ext cx="7774199" cy="493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这里，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</a:t>
            </a:r>
            <a:r>
              <a:rPr lang="en-US" altLang="zh-CN" sz="2400" dirty="0">
                <a:latin typeface="+mn-ea"/>
                <a:ea typeface="+mn-ea"/>
              </a:rPr>
              <a:t>-</a:t>
            </a:r>
            <a:r>
              <a:rPr lang="zh-CN" altLang="en-US" sz="2400" dirty="0">
                <a:latin typeface="+mn-ea"/>
                <a:ea typeface="+mn-ea"/>
              </a:rPr>
              <a:t>函数定义为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4551" name="Object 7"/>
              <p:cNvSpPr txBox="1"/>
              <p:nvPr/>
            </p:nvSpPr>
            <p:spPr bwMode="auto">
              <a:xfrm>
                <a:off x="3227203" y="4171911"/>
                <a:ext cx="5714701" cy="94299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𝜞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</m:m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64551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27203" y="4171911"/>
                <a:ext cx="5714701" cy="942992"/>
              </a:xfrm>
              <a:prstGeom prst="rect">
                <a:avLst/>
              </a:prstGeom>
              <a:blipFill rotWithShape="1">
                <a:blip r:embed="rId3"/>
                <a:stretch>
                  <a:fillRect l="-2" t="-63" r="8" b="6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4552" name="Rectangle 8"/>
          <p:cNvSpPr>
            <a:spLocks noChangeArrowheads="1"/>
          </p:cNvSpPr>
          <p:nvPr/>
        </p:nvSpPr>
        <p:spPr bwMode="auto">
          <a:xfrm>
            <a:off x="422660" y="5156520"/>
            <a:ext cx="1989598" cy="493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可证得 </a:t>
            </a:r>
          </a:p>
        </p:txBody>
      </p:sp>
      <p:grpSp>
        <p:nvGrpSpPr>
          <p:cNvPr id="2" name="Group 9"/>
          <p:cNvGrpSpPr/>
          <p:nvPr/>
        </p:nvGrpSpPr>
        <p:grpSpPr bwMode="auto">
          <a:xfrm>
            <a:off x="422660" y="5766794"/>
            <a:ext cx="8957100" cy="868563"/>
            <a:chOff x="767" y="3290"/>
            <a:chExt cx="3836" cy="547"/>
          </a:xfrm>
        </p:grpSpPr>
        <p:sp>
          <p:nvSpPr>
            <p:cNvPr id="23565" name="Rectangle 10"/>
            <p:cNvSpPr>
              <a:spLocks noChangeArrowheads="1"/>
            </p:cNvSpPr>
            <p:nvPr/>
          </p:nvSpPr>
          <p:spPr bwMode="auto">
            <a:xfrm>
              <a:off x="767" y="3416"/>
              <a:ext cx="2888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zh-CN" sz="2400" dirty="0">
                  <a:latin typeface="+mn-ea"/>
                  <a:ea typeface="+mn-ea"/>
                  <a:sym typeface="Symbol" panose="05050102010706020507" pitchFamily="18" charset="2"/>
                </a:rPr>
                <a:t></a:t>
              </a:r>
              <a:r>
                <a:rPr lang="en-US" altLang="zh-CN" sz="2400" dirty="0">
                  <a:latin typeface="+mn-ea"/>
                  <a:ea typeface="+mn-ea"/>
                </a:rPr>
                <a:t>(</a:t>
              </a:r>
              <a:r>
                <a:rPr lang="en-US" altLang="zh-CN" sz="2400" dirty="0">
                  <a:latin typeface="+mn-ea"/>
                  <a:ea typeface="+mn-ea"/>
                  <a:sym typeface="Symbol" panose="05050102010706020507" pitchFamily="18" charset="2"/>
                </a:rPr>
                <a:t></a:t>
              </a:r>
              <a:r>
                <a:rPr lang="en-US" altLang="zh-CN" sz="2400" dirty="0">
                  <a:latin typeface="+mn-ea"/>
                  <a:ea typeface="+mn-ea"/>
                </a:rPr>
                <a:t>+1)</a:t>
              </a:r>
              <a:r>
                <a:rPr lang="zh-CN" altLang="en-US" sz="2400" dirty="0">
                  <a:latin typeface="+mn-ea"/>
                  <a:ea typeface="+mn-ea"/>
                </a:rPr>
                <a:t>＝</a:t>
              </a:r>
              <a:r>
                <a:rPr lang="zh-CN" altLang="en-US" sz="2400" dirty="0">
                  <a:latin typeface="+mn-ea"/>
                  <a:ea typeface="+mn-ea"/>
                  <a:sym typeface="Symbol" panose="05050102010706020507" pitchFamily="18" charset="2"/>
                </a:rPr>
                <a:t></a:t>
              </a:r>
              <a:r>
                <a:rPr lang="en-US" altLang="zh-CN" sz="2400" dirty="0">
                  <a:latin typeface="+mn-ea"/>
                  <a:ea typeface="+mn-ea"/>
                </a:rPr>
                <a:t>(</a:t>
              </a:r>
              <a:r>
                <a:rPr lang="en-US" altLang="zh-CN" sz="2400" dirty="0">
                  <a:latin typeface="+mn-ea"/>
                  <a:ea typeface="+mn-ea"/>
                  <a:sym typeface="Symbol" panose="05050102010706020507" pitchFamily="18" charset="2"/>
                </a:rPr>
                <a:t></a:t>
              </a:r>
              <a:r>
                <a:rPr lang="en-US" altLang="zh-CN" sz="2400" dirty="0">
                  <a:latin typeface="+mn-ea"/>
                  <a:ea typeface="+mn-ea"/>
                </a:rPr>
                <a:t>)</a:t>
              </a:r>
              <a:r>
                <a:rPr lang="zh-CN" altLang="en-US" sz="2400" dirty="0">
                  <a:latin typeface="+mn-ea"/>
                  <a:ea typeface="+mn-ea"/>
                </a:rPr>
                <a:t>，   </a:t>
              </a:r>
              <a:r>
                <a:rPr lang="zh-CN" altLang="en-US" sz="2400" dirty="0">
                  <a:latin typeface="+mn-ea"/>
                  <a:ea typeface="+mn-ea"/>
                  <a:sym typeface="Symbol" panose="05050102010706020507" pitchFamily="18" charset="2"/>
                </a:rPr>
                <a:t></a:t>
              </a:r>
              <a:r>
                <a:rPr lang="en-US" altLang="zh-CN" sz="2400" dirty="0">
                  <a:latin typeface="+mn-ea"/>
                  <a:ea typeface="+mn-ea"/>
                </a:rPr>
                <a:t>(n+1)</a:t>
              </a:r>
              <a:r>
                <a:rPr lang="zh-CN" altLang="en-US" sz="2400" dirty="0">
                  <a:latin typeface="+mn-ea"/>
                  <a:ea typeface="+mn-ea"/>
                </a:rPr>
                <a:t>＝</a:t>
              </a:r>
              <a:r>
                <a:rPr lang="en-US" altLang="zh-CN" sz="2400" dirty="0">
                  <a:latin typeface="+mn-ea"/>
                  <a:ea typeface="+mn-ea"/>
                </a:rPr>
                <a:t>n!</a:t>
              </a:r>
              <a:r>
                <a:rPr lang="zh-CN" altLang="en-US" sz="2400" dirty="0">
                  <a:latin typeface="+mn-ea"/>
                  <a:ea typeface="+mn-ea"/>
                </a:rPr>
                <a:t>，</a:t>
              </a:r>
              <a:r>
                <a:rPr lang="zh-CN" altLang="en-US" sz="2400" dirty="0">
                  <a:latin typeface="+mn-ea"/>
                  <a:ea typeface="+mn-ea"/>
                  <a:sym typeface="Symbol" panose="05050102010706020507" pitchFamily="18" charset="2"/>
                </a:rPr>
                <a:t></a:t>
              </a:r>
              <a:r>
                <a:rPr lang="en-US" altLang="zh-CN" sz="2400" dirty="0">
                  <a:latin typeface="+mn-ea"/>
                  <a:ea typeface="+mn-ea"/>
                </a:rPr>
                <a:t>(1)</a:t>
              </a:r>
              <a:r>
                <a:rPr lang="zh-CN" altLang="en-US" sz="2400" dirty="0">
                  <a:latin typeface="+mn-ea"/>
                  <a:ea typeface="+mn-ea"/>
                </a:rPr>
                <a:t>＝</a:t>
              </a:r>
              <a:r>
                <a:rPr lang="en-US" altLang="zh-CN" sz="2400" dirty="0">
                  <a:latin typeface="+mn-ea"/>
                  <a:ea typeface="+mn-ea"/>
                </a:rPr>
                <a:t>1,</a:t>
              </a:r>
              <a:endParaRPr lang="zh-CN" altLang="en-US" sz="2400" dirty="0">
                <a:latin typeface="+mn-ea"/>
                <a:ea typeface="+mn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66" name="Object 11"/>
                <p:cNvSpPr txBox="1"/>
                <p:nvPr/>
              </p:nvSpPr>
              <p:spPr bwMode="auto">
                <a:xfrm>
                  <a:off x="3595" y="3290"/>
                  <a:ext cx="1008" cy="54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𝜞</m:t>
                        </m:r>
                        <m:r>
                          <a:rPr 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r>
                          <a:rPr 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rad>
                          <m:radPr>
                            <m:degHide m:val="on"/>
                            <m:ctrlPr>
                              <a:rPr 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</m:rad>
                        <m:r>
                          <a:rPr 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en-US" b="1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23566" name="Object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595" y="3290"/>
                  <a:ext cx="1008" cy="547"/>
                </a:xfrm>
                <a:prstGeom prst="rect">
                  <a:avLst/>
                </a:prstGeom>
                <a:blipFill rotWithShape="1">
                  <a:blip r:embed="rId4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64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4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4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4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4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64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4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4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47" grpId="0" build="p"/>
      <p:bldP spid="364548" grpId="0"/>
      <p:bldP spid="364549" grpId="0"/>
      <p:bldP spid="364550" grpId="0" autoUpdateAnimBg="0"/>
      <p:bldP spid="364551" grpId="0"/>
      <p:bldP spid="36455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黑体" panose="02010609060101010101" pitchFamily="49" charset="-122"/>
              </a:rPr>
              <a:t>8. </a:t>
            </a:r>
            <a:r>
              <a:rPr lang="zh-CN" altLang="en-US">
                <a:ea typeface="黑体" panose="02010609060101010101" pitchFamily="49" charset="-122"/>
              </a:rPr>
              <a:t>对数正态分布</a:t>
            </a:r>
            <a:endParaRPr lang="en-US" altLang="zh-CN">
              <a:ea typeface="黑体" panose="02010609060101010101" pitchFamily="49" charset="-122"/>
            </a:endParaRP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561" y="1300182"/>
            <a:ext cx="7850417" cy="1014513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如果</a:t>
            </a:r>
            <a:r>
              <a:rPr lang="en-US" altLang="zh-CN" dirty="0"/>
              <a:t>R.V.X</a:t>
            </a:r>
            <a:r>
              <a:rPr lang="zh-CN" altLang="en-US" dirty="0"/>
              <a:t>的概率密度为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3524" name="Object 4"/>
              <p:cNvSpPr txBox="1"/>
              <p:nvPr/>
            </p:nvSpPr>
            <p:spPr bwMode="auto">
              <a:xfrm>
                <a:off x="1527175" y="2134394"/>
                <a:ext cx="6322160" cy="215480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b="1" i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𝐥𝐠</m:t>
                                        </m:r>
                                      </m:fName>
                                      <m:e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</m:func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𝝅</m:t>
                                        </m:r>
                                      </m:e>
                                    </m:rad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𝝈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func>
                                          <m:funcPr>
                                            <m:ctrlPr>
                                              <a:rPr lang="en-US" b="1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a:rPr lang="en-US" b="1" i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𝐥𝐠</m:t>
                                            </m:r>
                                          </m:fName>
                                          <m:e>
                                            <m:r>
                                              <a:rPr lang="en-US" b="1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func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𝝁</m:t>
                                        </m:r>
                                        <m:sSup>
                                          <m:sSupPr>
                                            <m:ctrlPr>
                                              <a:rPr lang="en-US" b="1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1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  <m:sup>
                                            <m:r>
                                              <a:rPr lang="en-US" b="1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  <m:sSup>
                                          <m:sSupPr>
                                            <m:ctrlPr>
                                              <a:rPr lang="en-US" b="1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1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𝝈</m:t>
                                            </m:r>
                                          </m:e>
                                          <m:sup>
                                            <m:r>
                                              <a:rPr lang="en-US" b="1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sup>
                                </m:sSup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</m:mr>
                                </m:m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</m:mr>
                                </m:m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</m:mr>
                                </m:m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</m:mr>
                                </m:m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</m:mr>
                                </m:m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6352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7175" y="2134394"/>
                <a:ext cx="6322160" cy="2154807"/>
              </a:xfrm>
              <a:prstGeom prst="rect">
                <a:avLst/>
              </a:prstGeom>
              <a:blipFill rotWithShape="1">
                <a:blip r:embed="rId2"/>
                <a:stretch>
                  <a:fillRect t="-7" r="2" b="1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3525" name="Rectangle 5"/>
          <p:cNvSpPr>
            <a:spLocks noChangeArrowheads="1"/>
          </p:cNvSpPr>
          <p:nvPr/>
        </p:nvSpPr>
        <p:spPr bwMode="auto">
          <a:xfrm>
            <a:off x="318779" y="4083229"/>
            <a:ext cx="77741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latin typeface="+mn-ea"/>
                <a:ea typeface="+mn-ea"/>
              </a:rPr>
              <a:t>则称</a:t>
            </a:r>
            <a:r>
              <a:rPr lang="en-US" altLang="zh-CN" sz="2400">
                <a:latin typeface="+mn-ea"/>
                <a:ea typeface="+mn-ea"/>
              </a:rPr>
              <a:t>R.V.X</a:t>
            </a:r>
            <a:r>
              <a:rPr lang="zh-CN" altLang="en-US" sz="2400">
                <a:latin typeface="+mn-ea"/>
                <a:ea typeface="+mn-ea"/>
              </a:rPr>
              <a:t>服从参数为</a:t>
            </a:r>
            <a:r>
              <a:rPr lang="zh-CN" altLang="en-US" sz="2400">
                <a:latin typeface="+mn-ea"/>
                <a:ea typeface="+mn-ea"/>
                <a:sym typeface="Symbol" panose="05050102010706020507" pitchFamily="18" charset="2"/>
              </a:rPr>
              <a:t></a:t>
            </a:r>
            <a:r>
              <a:rPr lang="zh-CN" altLang="en-US" sz="2400">
                <a:latin typeface="+mn-ea"/>
                <a:ea typeface="+mn-ea"/>
              </a:rPr>
              <a:t>和</a:t>
            </a:r>
            <a:r>
              <a:rPr lang="zh-CN" altLang="en-US" sz="2400">
                <a:latin typeface="+mn-ea"/>
                <a:ea typeface="+mn-ea"/>
                <a:sym typeface="Symbol" panose="05050102010706020507" pitchFamily="18" charset="2"/>
              </a:rPr>
              <a:t></a:t>
            </a:r>
            <a:r>
              <a:rPr lang="en-US" altLang="zh-CN" sz="2400" baseline="30000">
                <a:latin typeface="+mn-ea"/>
                <a:ea typeface="+mn-ea"/>
              </a:rPr>
              <a:t>2</a:t>
            </a:r>
            <a:r>
              <a:rPr lang="zh-CN" altLang="en-US" sz="2400">
                <a:latin typeface="+mn-ea"/>
                <a:ea typeface="+mn-ea"/>
              </a:rPr>
              <a:t>的</a:t>
            </a:r>
            <a:r>
              <a:rPr lang="zh-CN" altLang="en-US" sz="2400">
                <a:solidFill>
                  <a:srgbClr val="0000FF"/>
                </a:solidFill>
                <a:latin typeface="+mn-ea"/>
                <a:ea typeface="+mn-ea"/>
              </a:rPr>
              <a:t>对数正态分布</a:t>
            </a:r>
            <a:r>
              <a:rPr lang="zh-CN" altLang="en-US" sz="2400">
                <a:latin typeface="+mn-ea"/>
                <a:ea typeface="+mn-ea"/>
              </a:rPr>
              <a:t>。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63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3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3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3" grpId="0" build="p"/>
      <p:bldP spid="363524" grpId="0"/>
      <p:bldP spid="3635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黑体" panose="02010609060101010101" pitchFamily="49" charset="-122"/>
              </a:rPr>
              <a:t>9. </a:t>
            </a:r>
            <a:r>
              <a:rPr lang="en-US" altLang="zh-CN">
                <a:ea typeface="黑体" panose="02010609060101010101" pitchFamily="49" charset="-122"/>
                <a:sym typeface="Symbol" panose="05050102010706020507" pitchFamily="18" charset="2"/>
              </a:rPr>
              <a:t></a:t>
            </a:r>
            <a:r>
              <a:rPr lang="en-US" altLang="zh-CN" baseline="30000">
                <a:ea typeface="黑体" panose="02010609060101010101" pitchFamily="49" charset="-122"/>
              </a:rPr>
              <a:t>2</a:t>
            </a:r>
            <a:r>
              <a:rPr lang="en-US" altLang="zh-CN">
                <a:ea typeface="黑体" panose="02010609060101010101" pitchFamily="49" charset="-122"/>
              </a:rPr>
              <a:t>-</a:t>
            </a:r>
            <a:r>
              <a:rPr lang="zh-CN" altLang="en-US">
                <a:ea typeface="黑体" panose="02010609060101010101" pitchFamily="49" charset="-122"/>
              </a:rPr>
              <a:t>分布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969348"/>
            <a:ext cx="7683690" cy="763528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如果</a:t>
            </a:r>
            <a:r>
              <a:rPr lang="en-US" altLang="zh-CN" dirty="0"/>
              <a:t>R.V.X</a:t>
            </a:r>
            <a:r>
              <a:rPr lang="zh-CN" altLang="en-US" dirty="0"/>
              <a:t>的概率密度为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5572" name="Object 4"/>
              <p:cNvSpPr txBox="1"/>
              <p:nvPr/>
            </p:nvSpPr>
            <p:spPr bwMode="auto">
              <a:xfrm>
                <a:off x="1589330" y="1815445"/>
                <a:ext cx="6567245" cy="221189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  <m:sup>
                                        <m:f>
                                          <m:fPr>
                                            <m:ctrlPr>
                                              <a:rPr lang="en-US" b="1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1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𝒏</m:t>
                                            </m:r>
                                          </m:num>
                                          <m:den>
                                            <m:r>
                                              <a:rPr lang="en-US" b="1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den>
                                        </m:f>
                                      </m:sup>
                                    </m:sSup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𝜞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f>
                                      <m:fPr>
                                        <m:ctrlP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num>
                                      <m:den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den>
                                    </m:f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num>
                                      <m:den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den>
                                    </m:f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num>
                                      <m:den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den>
                                    </m:f>
                                  </m:sup>
                                </m:sSup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，</m:t>
                                </m:r>
                              </m:e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6557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89330" y="1815445"/>
                <a:ext cx="6567245" cy="2211899"/>
              </a:xfrm>
              <a:prstGeom prst="rect">
                <a:avLst/>
              </a:prstGeom>
              <a:blipFill rotWithShape="1">
                <a:blip r:embed="rId2"/>
                <a:stretch>
                  <a:fillRect l="-9" t="-28" b="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5573" name="Rectangle 5"/>
          <p:cNvSpPr>
            <a:spLocks noChangeArrowheads="1"/>
          </p:cNvSpPr>
          <p:nvPr/>
        </p:nvSpPr>
        <p:spPr bwMode="auto">
          <a:xfrm>
            <a:off x="522283" y="3879672"/>
            <a:ext cx="9615492" cy="662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8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则称</a:t>
            </a:r>
            <a:r>
              <a:rPr lang="en-US" altLang="zh-CN" sz="2400" dirty="0">
                <a:latin typeface="+mn-ea"/>
                <a:ea typeface="+mn-ea"/>
              </a:rPr>
              <a:t>R.V.X</a:t>
            </a:r>
            <a:r>
              <a:rPr lang="zh-CN" altLang="en-US" sz="2400" dirty="0">
                <a:latin typeface="+mn-ea"/>
                <a:ea typeface="+mn-ea"/>
              </a:rPr>
              <a:t>服从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自由度为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n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的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</a:t>
            </a:r>
            <a:r>
              <a:rPr lang="en-US" altLang="zh-CN" sz="2400" baseline="30000" dirty="0">
                <a:solidFill>
                  <a:srgbClr val="0000FF"/>
                </a:solidFill>
                <a:latin typeface="+mn-ea"/>
                <a:ea typeface="+mn-ea"/>
              </a:rPr>
              <a:t>2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-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分布</a:t>
            </a:r>
            <a:r>
              <a:rPr lang="zh-CN" altLang="en-US" sz="2400" dirty="0">
                <a:latin typeface="+mn-ea"/>
                <a:ea typeface="+mn-ea"/>
              </a:rPr>
              <a:t>，记为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X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～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</a:t>
            </a:r>
            <a:r>
              <a:rPr lang="en-US" altLang="zh-CN" sz="2400" baseline="30000" dirty="0">
                <a:solidFill>
                  <a:srgbClr val="0000FF"/>
                </a:solidFill>
                <a:latin typeface="+mn-ea"/>
                <a:ea typeface="+mn-ea"/>
              </a:rPr>
              <a:t>2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(n)</a:t>
            </a:r>
            <a:r>
              <a:rPr lang="zh-CN" altLang="en-US" sz="2400" dirty="0">
                <a:latin typeface="+mn-ea"/>
                <a:ea typeface="+mn-ea"/>
              </a:rPr>
              <a:t>，显然，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5574" name="Object 6"/>
              <p:cNvSpPr txBox="1"/>
              <p:nvPr/>
            </p:nvSpPr>
            <p:spPr bwMode="auto">
              <a:xfrm>
                <a:off x="1679575" y="4999039"/>
                <a:ext cx="2572345" cy="10146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𝝌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𝜞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65574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9575" y="4999039"/>
                <a:ext cx="2572345" cy="1014647"/>
              </a:xfrm>
              <a:prstGeom prst="rect">
                <a:avLst/>
              </a:prstGeom>
              <a:blipFill rotWithShape="1">
                <a:blip r:embed="rId3"/>
                <a:stretch>
                  <a:fillRect t="-31" r="23" b="2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65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5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5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65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1" grpId="0" build="p"/>
      <p:bldP spid="365572" grpId="0"/>
      <p:bldP spid="365573" grpId="0"/>
      <p:bldP spid="36557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黑体" panose="02010609060101010101" pitchFamily="49" charset="-122"/>
              </a:rPr>
              <a:t>10. </a:t>
            </a:r>
            <a:r>
              <a:rPr lang="en-US" altLang="zh-CN">
                <a:ea typeface="黑体" panose="02010609060101010101" pitchFamily="49" charset="-122"/>
                <a:sym typeface="Symbol" panose="05050102010706020507" pitchFamily="18" charset="2"/>
              </a:rPr>
              <a:t>t</a:t>
            </a:r>
            <a:r>
              <a:rPr lang="zh-CN" altLang="en-US">
                <a:ea typeface="黑体" panose="02010609060101010101" pitchFamily="49" charset="-122"/>
              </a:rPr>
              <a:t>分布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0375" y="1143794"/>
            <a:ext cx="7683690" cy="741482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如果</a:t>
            </a:r>
            <a:r>
              <a:rPr lang="en-US" altLang="zh-CN" dirty="0"/>
              <a:t>R.V.X</a:t>
            </a:r>
            <a:r>
              <a:rPr lang="zh-CN" altLang="en-US" dirty="0"/>
              <a:t>的概率密度为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5572" name="Object 4"/>
              <p:cNvSpPr txBox="1"/>
              <p:nvPr/>
            </p:nvSpPr>
            <p:spPr bwMode="auto">
              <a:xfrm>
                <a:off x="1222375" y="2117469"/>
                <a:ext cx="9448800" cy="196028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𝜞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e>
                          </m:rad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𝜞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sSup>
                        <m:sSup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</m:m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−∞&lt;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&lt;+∞</m:t>
                      </m:r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6557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22375" y="2117469"/>
                <a:ext cx="9448800" cy="1960283"/>
              </a:xfrm>
              <a:prstGeom prst="rect">
                <a:avLst/>
              </a:prstGeom>
              <a:blipFill rotWithShape="1">
                <a:blip r:embed="rId2"/>
                <a:stretch>
                  <a:fillRect t="-19" b="2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5573" name="Rectangle 5"/>
          <p:cNvSpPr>
            <a:spLocks noChangeArrowheads="1"/>
          </p:cNvSpPr>
          <p:nvPr/>
        </p:nvSpPr>
        <p:spPr bwMode="auto">
          <a:xfrm>
            <a:off x="460375" y="3752870"/>
            <a:ext cx="10258158" cy="664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8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其中</a:t>
            </a:r>
            <a:r>
              <a:rPr lang="en-US" altLang="zh-CN" sz="2400" dirty="0">
                <a:latin typeface="+mn-ea"/>
                <a:ea typeface="+mn-ea"/>
              </a:rPr>
              <a:t>n</a:t>
            </a:r>
            <a:r>
              <a:rPr lang="zh-CN" altLang="en-US" sz="2400" dirty="0">
                <a:latin typeface="+mn-ea"/>
                <a:ea typeface="+mn-ea"/>
              </a:rPr>
              <a:t>为正整数，则称</a:t>
            </a:r>
            <a:r>
              <a:rPr lang="en-US" altLang="zh-CN" sz="2400" dirty="0">
                <a:latin typeface="+mn-ea"/>
                <a:ea typeface="+mn-ea"/>
              </a:rPr>
              <a:t>R.V.X</a:t>
            </a:r>
            <a:r>
              <a:rPr lang="zh-CN" altLang="en-US" sz="2400" dirty="0">
                <a:latin typeface="+mn-ea"/>
                <a:ea typeface="+mn-ea"/>
              </a:rPr>
              <a:t>服从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自由度为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n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的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t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分布</a:t>
            </a:r>
            <a:r>
              <a:rPr lang="zh-CN" altLang="en-US" sz="2400" dirty="0">
                <a:latin typeface="+mn-ea"/>
                <a:ea typeface="+mn-ea"/>
              </a:rPr>
              <a:t>，记为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X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～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(n)</a:t>
            </a:r>
            <a:r>
              <a:rPr lang="zh-CN" altLang="en-US" sz="2400" dirty="0">
                <a:latin typeface="+mn-ea"/>
                <a:ea typeface="+mn-ea"/>
              </a:rPr>
              <a:t>。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65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5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5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1" grpId="0" build="p"/>
      <p:bldP spid="365572" grpId="0"/>
      <p:bldP spid="36557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黑体" panose="02010609060101010101" pitchFamily="49" charset="-122"/>
              </a:rPr>
              <a:t>11. </a:t>
            </a:r>
            <a:r>
              <a:rPr lang="en-US" altLang="zh-CN">
                <a:ea typeface="黑体" panose="02010609060101010101" pitchFamily="49" charset="-122"/>
                <a:sym typeface="Symbol" panose="05050102010706020507" pitchFamily="18" charset="2"/>
              </a:rPr>
              <a:t>F</a:t>
            </a:r>
            <a:r>
              <a:rPr lang="zh-CN" altLang="en-US">
                <a:ea typeface="黑体" panose="02010609060101010101" pitchFamily="49" charset="-122"/>
              </a:rPr>
              <a:t>分布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910" y="1178517"/>
            <a:ext cx="7683690" cy="934643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如果</a:t>
            </a:r>
            <a:r>
              <a:rPr lang="en-US" altLang="zh-CN"/>
              <a:t>R.V.X</a:t>
            </a:r>
            <a:r>
              <a:rPr lang="zh-CN" altLang="en-US"/>
              <a:t>的概率密度为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5572" name="Object 4"/>
              <p:cNvSpPr txBox="1"/>
              <p:nvPr/>
            </p:nvSpPr>
            <p:spPr bwMode="auto">
              <a:xfrm>
                <a:off x="1146175" y="2181241"/>
                <a:ext cx="7907580" cy="25405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𝜞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f>
                                      <m:fPr>
                                        <m:ctrlP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b="1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1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𝒏</m:t>
                                            </m:r>
                                          </m:e>
                                          <m:sub>
                                            <m:r>
                                              <a:rPr lang="en-US" b="1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1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1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𝒏</m:t>
                                            </m:r>
                                          </m:e>
                                          <m:sub>
                                            <m:r>
                                              <a:rPr lang="en-US" b="1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den>
                                    </m:f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𝜞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f>
                                      <m:fPr>
                                        <m:ctrlP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b="1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1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𝒏</m:t>
                                            </m:r>
                                          </m:e>
                                          <m:sub>
                                            <m:r>
                                              <a:rPr lang="en-US" b="1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den>
                                    </m:f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𝜞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f>
                                      <m:fPr>
                                        <m:ctrlP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b="1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1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𝒏</m:t>
                                            </m:r>
                                          </m:e>
                                          <m:sub>
                                            <m:r>
                                              <a:rPr lang="en-US" b="1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den>
                                    </m:f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  <m:sSubSup>
                                  <m:sSubSupPr>
                                    <m:ctrlP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f>
                                      <m:fPr>
                                        <m:ctrlP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b="1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1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𝒏</m:t>
                                            </m:r>
                                          </m:e>
                                          <m:sub>
                                            <m:r>
                                              <a:rPr lang="en-US" b="1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den>
                                    </m:f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f>
                                      <m:fPr>
                                        <m:ctrlP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b="1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1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𝒏</m:t>
                                            </m:r>
                                          </m:e>
                                          <m:sub>
                                            <m:r>
                                              <a:rPr lang="en-US" b="1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den>
                                    </m:f>
                                  </m:sup>
                                </m:sSubSup>
                                <m:f>
                                  <m:fPr>
                                    <m:ctrlP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f>
                                          <m:fPr>
                                            <m:ctrlPr>
                                              <a:rPr lang="en-US" b="1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b="1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1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1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r>
                                              <a:rPr lang="en-US" b="1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den>
                                        </m:f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e>
                                      <m:sub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e>
                                      <m:sub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f>
                                          <m:fPr>
                                            <m:ctrlPr>
                                              <a:rPr lang="en-US" b="1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b="1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1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1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b="1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b="1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1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1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𝟐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r>
                                              <a:rPr lang="en-US" b="1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den>
                                        </m:f>
                                      </m:sup>
                                    </m:sSup>
                                  </m:den>
                                </m:f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6557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6175" y="2181241"/>
                <a:ext cx="7907580" cy="2540588"/>
              </a:xfrm>
              <a:prstGeom prst="rect">
                <a:avLst/>
              </a:prstGeom>
              <a:blipFill rotWithShape="1">
                <a:blip r:embed="rId2"/>
                <a:stretch>
                  <a:fillRect t="-1" r="7" b="2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5573" name="Rectangle 5"/>
          <p:cNvSpPr>
            <a:spLocks noChangeArrowheads="1"/>
          </p:cNvSpPr>
          <p:nvPr/>
        </p:nvSpPr>
        <p:spPr bwMode="auto">
          <a:xfrm>
            <a:off x="609917" y="4420394"/>
            <a:ext cx="11356658" cy="1324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8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其中</a:t>
            </a:r>
            <a:r>
              <a:rPr lang="en-US" altLang="zh-CN" sz="2400" dirty="0">
                <a:latin typeface="+mn-ea"/>
                <a:ea typeface="+mn-ea"/>
              </a:rPr>
              <a:t>n</a:t>
            </a:r>
            <a:r>
              <a:rPr lang="en-US" altLang="zh-CN" sz="2400" baseline="-25000" dirty="0">
                <a:latin typeface="+mn-ea"/>
                <a:ea typeface="+mn-ea"/>
              </a:rPr>
              <a:t>1</a:t>
            </a:r>
            <a:r>
              <a:rPr lang="zh-CN" altLang="en-US" sz="2400" dirty="0">
                <a:latin typeface="+mn-ea"/>
                <a:ea typeface="+mn-ea"/>
              </a:rPr>
              <a:t>，</a:t>
            </a:r>
            <a:r>
              <a:rPr lang="en-US" altLang="zh-CN" sz="2400" dirty="0">
                <a:latin typeface="+mn-ea"/>
                <a:ea typeface="+mn-ea"/>
              </a:rPr>
              <a:t>n</a:t>
            </a:r>
            <a:r>
              <a:rPr lang="en-US" altLang="zh-CN" sz="2400" baseline="-25000" dirty="0">
                <a:latin typeface="+mn-ea"/>
                <a:ea typeface="+mn-ea"/>
              </a:rPr>
              <a:t>2</a:t>
            </a:r>
            <a:r>
              <a:rPr lang="zh-CN" altLang="en-US" sz="2400" dirty="0">
                <a:latin typeface="+mn-ea"/>
                <a:ea typeface="+mn-ea"/>
              </a:rPr>
              <a:t>为正整数，则称</a:t>
            </a:r>
            <a:r>
              <a:rPr lang="en-US" altLang="zh-CN" sz="2400" dirty="0">
                <a:latin typeface="+mn-ea"/>
                <a:ea typeface="+mn-ea"/>
              </a:rPr>
              <a:t>R.V.X</a:t>
            </a:r>
            <a:r>
              <a:rPr lang="zh-CN" altLang="en-US" sz="2400" dirty="0">
                <a:latin typeface="+mn-ea"/>
                <a:ea typeface="+mn-ea"/>
              </a:rPr>
              <a:t>服从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</a:rPr>
              <a:t>第一自由度为</a:t>
            </a:r>
            <a:r>
              <a:rPr lang="en-US" altLang="zh-CN" sz="2400" dirty="0">
                <a:solidFill>
                  <a:srgbClr val="CC00CC"/>
                </a:solidFill>
                <a:latin typeface="+mn-ea"/>
                <a:ea typeface="+mn-ea"/>
              </a:rPr>
              <a:t>n</a:t>
            </a:r>
            <a:r>
              <a:rPr lang="en-US" altLang="zh-CN" sz="2400" baseline="-25000" dirty="0">
                <a:latin typeface="+mn-ea"/>
                <a:ea typeface="+mn-ea"/>
              </a:rPr>
              <a:t>1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</a:rPr>
              <a:t>，第二自由度为</a:t>
            </a:r>
            <a:r>
              <a:rPr lang="en-US" altLang="zh-CN" sz="2400" dirty="0">
                <a:solidFill>
                  <a:srgbClr val="CC00CC"/>
                </a:solidFill>
                <a:latin typeface="+mn-ea"/>
                <a:ea typeface="+mn-ea"/>
              </a:rPr>
              <a:t>n</a:t>
            </a:r>
            <a:r>
              <a:rPr lang="en-US" altLang="zh-CN" sz="2400" baseline="-25000" dirty="0">
                <a:latin typeface="+mn-ea"/>
                <a:ea typeface="+mn-ea"/>
              </a:rPr>
              <a:t>2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</a:rPr>
              <a:t>的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F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分布</a:t>
            </a:r>
            <a:r>
              <a:rPr lang="zh-CN" altLang="en-US" sz="2400" dirty="0">
                <a:latin typeface="+mn-ea"/>
                <a:ea typeface="+mn-ea"/>
              </a:rPr>
              <a:t>，记为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X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～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F(n</a:t>
            </a:r>
            <a:r>
              <a:rPr lang="en-US" altLang="zh-CN" sz="2400" baseline="-25000" dirty="0">
                <a:latin typeface="+mn-ea"/>
                <a:ea typeface="+mn-ea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，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n</a:t>
            </a:r>
            <a:r>
              <a:rPr lang="en-US" altLang="zh-CN" sz="2400" baseline="-25000" dirty="0">
                <a:latin typeface="+mn-ea"/>
                <a:ea typeface="+mn-ea"/>
              </a:rPr>
              <a:t>2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)</a:t>
            </a:r>
            <a:r>
              <a:rPr lang="zh-CN" altLang="en-US" sz="2400" dirty="0">
                <a:latin typeface="+mn-ea"/>
                <a:ea typeface="+mn-ea"/>
              </a:rPr>
              <a:t>。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65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5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5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1" grpId="0" build="p"/>
      <p:bldP spid="365572" grpId="0"/>
      <p:bldP spid="36557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黑体" panose="02010609060101010101" pitchFamily="49" charset="-122"/>
              </a:rPr>
              <a:t>12. </a:t>
            </a:r>
            <a:r>
              <a:rPr lang="en-US" altLang="zh-CN">
                <a:ea typeface="黑体" panose="02010609060101010101" pitchFamily="49" charset="-122"/>
                <a:sym typeface="Symbol" panose="05050102010706020507" pitchFamily="18" charset="2"/>
              </a:rPr>
              <a:t>k</a:t>
            </a:r>
            <a:r>
              <a:rPr lang="zh-CN" altLang="en-US">
                <a:ea typeface="黑体" panose="02010609060101010101" pitchFamily="49" charset="-122"/>
                <a:sym typeface="Symbol" panose="05050102010706020507" pitchFamily="18" charset="2"/>
              </a:rPr>
              <a:t>阶爱尔朗</a:t>
            </a:r>
            <a:r>
              <a:rPr lang="en-US" altLang="zh-CN">
                <a:ea typeface="黑体" panose="02010609060101010101" pitchFamily="49" charset="-122"/>
                <a:sym typeface="Symbol" panose="05050102010706020507" pitchFamily="18" charset="2"/>
              </a:rPr>
              <a:t>(Erlang)</a:t>
            </a:r>
            <a:r>
              <a:rPr lang="zh-CN" altLang="en-US">
                <a:ea typeface="黑体" panose="02010609060101010101" pitchFamily="49" charset="-122"/>
              </a:rPr>
              <a:t>分布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0375" y="1143793"/>
            <a:ext cx="7697982" cy="1042721"/>
          </a:xfrm>
        </p:spPr>
        <p:txBody>
          <a:bodyPr>
            <a:normAutofit/>
          </a:bodyPr>
          <a:lstStyle/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如果</a:t>
            </a:r>
            <a:r>
              <a:rPr lang="en-US" altLang="zh-CN" dirty="0"/>
              <a:t>R.V.X</a:t>
            </a:r>
            <a:r>
              <a:rPr lang="zh-CN" altLang="en-US" dirty="0"/>
              <a:t>的概率密度为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6596" name="Object 4"/>
              <p:cNvSpPr txBox="1"/>
              <p:nvPr/>
            </p:nvSpPr>
            <p:spPr bwMode="auto">
              <a:xfrm>
                <a:off x="1500429" y="1206486"/>
                <a:ext cx="5894146" cy="222330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sSup>
                                      <m:sSupPr>
                                        <m:ctrlP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)!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p>
                                </m:sSup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，</m:t>
                                </m:r>
                              </m:e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66596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00429" y="1206486"/>
                <a:ext cx="5894146" cy="2223308"/>
              </a:xfrm>
              <a:prstGeom prst="rect">
                <a:avLst/>
              </a:prstGeom>
              <a:blipFill rotWithShape="1">
                <a:blip r:embed="rId2"/>
                <a:stretch>
                  <a:fillRect l="-9" t="-28" b="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6597" name="Rectangle 5"/>
          <p:cNvSpPr>
            <a:spLocks noChangeArrowheads="1"/>
          </p:cNvSpPr>
          <p:nvPr/>
        </p:nvSpPr>
        <p:spPr bwMode="auto">
          <a:xfrm>
            <a:off x="531830" y="3419692"/>
            <a:ext cx="11056603" cy="487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则称</a:t>
            </a:r>
            <a:r>
              <a:rPr lang="en-US" altLang="zh-CN" sz="2400" dirty="0">
                <a:latin typeface="+mn-ea"/>
                <a:ea typeface="+mn-ea"/>
              </a:rPr>
              <a:t>R.V.X</a:t>
            </a:r>
            <a:r>
              <a:rPr lang="zh-CN" altLang="en-US" sz="2400" dirty="0">
                <a:latin typeface="+mn-ea"/>
                <a:ea typeface="+mn-ea"/>
              </a:rPr>
              <a:t>服从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参数为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（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&gt;0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）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的 </a:t>
            </a:r>
            <a:r>
              <a:rPr lang="en-US" altLang="zh-CN" sz="2400" dirty="0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k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阶爱尔朗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</a:rPr>
              <a:t>分布</a:t>
            </a:r>
            <a:r>
              <a:rPr lang="zh-CN" altLang="en-US" sz="2400" dirty="0">
                <a:latin typeface="+mn-ea"/>
                <a:ea typeface="+mn-ea"/>
              </a:rPr>
              <a:t>，记为</a:t>
            </a:r>
            <a:r>
              <a:rPr lang="en-US" altLang="zh-CN" sz="2400" dirty="0">
                <a:solidFill>
                  <a:srgbClr val="CC00CC"/>
                </a:solidFill>
                <a:latin typeface="+mn-ea"/>
                <a:ea typeface="+mn-ea"/>
              </a:rPr>
              <a:t>X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</a:rPr>
              <a:t>～</a:t>
            </a:r>
            <a:r>
              <a:rPr lang="en-US" altLang="zh-CN" sz="2400" dirty="0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E</a:t>
            </a:r>
            <a:r>
              <a:rPr lang="en-US" altLang="zh-CN" sz="2400" baseline="-25000" dirty="0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k</a:t>
            </a:r>
            <a:r>
              <a:rPr lang="zh-CN" altLang="en-US" sz="2400" dirty="0">
                <a:latin typeface="+mn-ea"/>
                <a:ea typeface="+mn-ea"/>
              </a:rPr>
              <a:t>，其分布函数为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6598" name="Object 6"/>
              <p:cNvSpPr txBox="1"/>
              <p:nvPr/>
            </p:nvSpPr>
            <p:spPr bwMode="auto">
              <a:xfrm>
                <a:off x="1500429" y="3201194"/>
                <a:ext cx="8180146" cy="282052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p>
                                </m:sSup>
                                <m:nary>
                                  <m:naryPr>
                                    <m:chr m:val="∑"/>
                                    <m:ctrlP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  <m:sup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𝝀</m:t>
                                        </m:r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sSup>
                                          <m:sSupPr>
                                            <m:ctrlPr>
                                              <a:rPr lang="en-US" b="1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1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  <m:sup>
                                            <m:r>
                                              <a:rPr lang="en-US" b="1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  <m:r>
                                          <a:rPr lang="en-US" b="1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!</m:t>
                                        </m:r>
                                      </m:den>
                                    </m:f>
                                  </m:e>
                                </m:nary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</m:m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66598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00429" y="3201194"/>
                <a:ext cx="8180146" cy="2820529"/>
              </a:xfrm>
              <a:prstGeom prst="rect">
                <a:avLst/>
              </a:prstGeom>
              <a:blipFill rotWithShape="1">
                <a:blip r:embed="rId3"/>
                <a:stretch>
                  <a:fillRect l="-7" t="-6" b="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椭圆形标注 10"/>
          <p:cNvSpPr>
            <a:spLocks noChangeArrowheads="1"/>
          </p:cNvSpPr>
          <p:nvPr/>
        </p:nvSpPr>
        <p:spPr bwMode="auto">
          <a:xfrm>
            <a:off x="5413375" y="984949"/>
            <a:ext cx="3879162" cy="1142999"/>
          </a:xfrm>
          <a:prstGeom prst="wedgeEllipseCallout">
            <a:avLst>
              <a:gd name="adj1" fmla="val -55161"/>
              <a:gd name="adj2" fmla="val 61312"/>
            </a:avLst>
          </a:prstGeom>
          <a:solidFill>
            <a:schemeClr val="accent1"/>
          </a:solidFill>
          <a:ln w="9525" algn="ctr">
            <a:solidFill>
              <a:srgbClr val="0000FF"/>
            </a:solidFill>
            <a:round/>
          </a:ln>
        </p:spPr>
        <p:txBody>
          <a:bodyPr lIns="0" tIns="0" rIns="0" bIns="0" anchor="ctr"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sz="2400">
                <a:latin typeface="+mn-ea"/>
                <a:ea typeface="+mn-ea"/>
              </a:rPr>
              <a:t>很重要，记住！！！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31830" y="6021723"/>
            <a:ext cx="7574128" cy="487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显然，</a:t>
            </a:r>
            <a:r>
              <a:rPr lang="en-US" altLang="zh-CN" sz="2400" dirty="0">
                <a:solidFill>
                  <a:srgbClr val="CC00CC"/>
                </a:solidFill>
                <a:latin typeface="+mn-ea"/>
                <a:ea typeface="+mn-ea"/>
              </a:rPr>
              <a:t>X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</a:rPr>
              <a:t>～</a:t>
            </a:r>
            <a:r>
              <a:rPr lang="en-US" altLang="zh-CN" sz="2400" dirty="0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E</a:t>
            </a:r>
            <a:r>
              <a:rPr lang="en-US" altLang="zh-CN" sz="2400" baseline="-25000" dirty="0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k</a:t>
            </a:r>
            <a:r>
              <a:rPr lang="en-US" altLang="zh-CN" sz="2400" dirty="0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  </a:t>
            </a:r>
            <a:r>
              <a:rPr lang="zh-CN" altLang="en-US" sz="2400" dirty="0">
                <a:latin typeface="+mn-ea"/>
                <a:ea typeface="+mn-ea"/>
              </a:rPr>
              <a:t>即为  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X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～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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(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k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, 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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)</a:t>
            </a:r>
            <a:r>
              <a:rPr lang="zh-CN" altLang="en-US" sz="2400" dirty="0">
                <a:latin typeface="+mn-ea"/>
                <a:ea typeface="+mn-ea"/>
              </a:rPr>
              <a:t>。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66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6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6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66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5" grpId="0" build="p"/>
      <p:bldP spid="366596" grpId="0"/>
      <p:bldP spid="366597" grpId="0"/>
      <p:bldP spid="366598" grpId="0"/>
      <p:bldP spid="11" grpId="0" animBg="1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六、二维随机变量（向量）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753394"/>
            <a:ext cx="11125200" cy="1538643"/>
          </a:xfrm>
        </p:spPr>
        <p:txBody>
          <a:bodyPr>
            <a:normAutofit/>
          </a:bodyPr>
          <a:lstStyle/>
          <a:p>
            <a:pPr marL="0" indent="0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dirty="0"/>
              <a:t>如果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是定义在同一概率空间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dirty="0"/>
              <a:t>Ω</a:t>
            </a:r>
            <a:r>
              <a:rPr lang="en-US" altLang="zh-CN" dirty="0">
                <a:sym typeface="Symbol" panose="05050102010706020507" pitchFamily="18" charset="2"/>
              </a:rPr>
              <a:t>, F, P)</a:t>
            </a:r>
            <a:r>
              <a:rPr lang="zh-CN" altLang="en-US" dirty="0">
                <a:sym typeface="Symbol" panose="05050102010706020507" pitchFamily="18" charset="2"/>
              </a:rPr>
              <a:t>上的两个随机变量，则称</a:t>
            </a:r>
            <a:r>
              <a:rPr lang="en-US" altLang="zh-CN" dirty="0">
                <a:sym typeface="Symbol" panose="05050102010706020507" pitchFamily="18" charset="2"/>
              </a:rPr>
              <a:t>(X, Y)</a:t>
            </a:r>
            <a:r>
              <a:rPr lang="zh-CN" altLang="en-US" dirty="0">
                <a:sym typeface="Symbol" panose="05050102010706020507" pitchFamily="18" charset="2"/>
              </a:rPr>
              <a:t>为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二维随机变量</a:t>
            </a:r>
            <a:r>
              <a:rPr lang="zh-CN" altLang="en-US" dirty="0">
                <a:sym typeface="Symbol" panose="05050102010706020507" pitchFamily="18" charset="2"/>
              </a:rPr>
              <a:t>，记为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二维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R.V.(X, Y)</a:t>
            </a:r>
            <a:r>
              <a:rPr lang="zh-CN" altLang="en-US" dirty="0"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370692" name="Rectangle 4"/>
          <p:cNvSpPr>
            <a:spLocks noChangeArrowheads="1"/>
          </p:cNvSpPr>
          <p:nvPr/>
        </p:nvSpPr>
        <p:spPr bwMode="auto">
          <a:xfrm>
            <a:off x="460375" y="3556781"/>
            <a:ext cx="10605331" cy="1910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30000"/>
              </a:spcBef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设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(X, Y)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是二维随机变量，定义函数</a:t>
            </a:r>
          </a:p>
          <a:p>
            <a:pPr algn="ctr" eaLnBrk="1" hangingPunct="1">
              <a:lnSpc>
                <a:spcPct val="150000"/>
              </a:lnSpc>
              <a:spcBef>
                <a:spcPct val="30000"/>
              </a:spcBef>
              <a:buClrTx/>
              <a:buFontTx/>
              <a:buNone/>
            </a:pP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F(x, y)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＝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P{X&lt;x, Y&lt;y}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-</a:t>
            </a:r>
            <a:r>
              <a:rPr lang="en-US" altLang="zh-CN" sz="2400" dirty="0">
                <a:latin typeface="+mn-ea"/>
                <a:ea typeface="+mn-ea"/>
              </a:rPr>
              <a:t>∞&lt;x&lt;+∞</a:t>
            </a:r>
            <a:r>
              <a:rPr lang="zh-CN" altLang="en-US" sz="2400" dirty="0">
                <a:latin typeface="+mn-ea"/>
                <a:ea typeface="+mn-ea"/>
              </a:rPr>
              <a:t>，</a:t>
            </a:r>
            <a:r>
              <a:rPr lang="en-US" altLang="zh-CN" sz="2400" dirty="0">
                <a:latin typeface="+mn-ea"/>
                <a:ea typeface="+mn-ea"/>
              </a:rPr>
              <a:t>-∞&lt;y&lt;+∞</a:t>
            </a:r>
          </a:p>
          <a:p>
            <a:pPr eaLnBrk="1" hangingPunct="1">
              <a:lnSpc>
                <a:spcPct val="150000"/>
              </a:lnSpc>
              <a:spcBef>
                <a:spcPct val="30000"/>
              </a:spcBef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为</a:t>
            </a:r>
            <a:r>
              <a:rPr lang="en-US" altLang="zh-CN" sz="2400" dirty="0">
                <a:latin typeface="+mn-ea"/>
                <a:ea typeface="+mn-ea"/>
              </a:rPr>
              <a:t>R.V.(X, Y)</a:t>
            </a:r>
            <a:r>
              <a:rPr lang="zh-CN" altLang="en-US" sz="2400" dirty="0">
                <a:latin typeface="+mn-ea"/>
                <a:ea typeface="+mn-ea"/>
              </a:rPr>
              <a:t>的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二维联合分布函数</a:t>
            </a:r>
            <a:r>
              <a:rPr lang="zh-CN" altLang="en-US" sz="2400" dirty="0">
                <a:latin typeface="+mn-ea"/>
                <a:ea typeface="+mn-ea"/>
              </a:rPr>
              <a:t>。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0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0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06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06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0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0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1" grpId="0" build="p"/>
      <p:bldP spid="37069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二维联合分布的性质</a:t>
            </a:r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6150" y="1219994"/>
            <a:ext cx="10708425" cy="4611167"/>
          </a:xfrm>
        </p:spPr>
        <p:txBody>
          <a:bodyPr/>
          <a:lstStyle/>
          <a:p>
            <a:pPr eaLnBrk="1" hangingPunct="1">
              <a:lnSpc>
                <a:spcPct val="180000"/>
              </a:lnSpc>
            </a:pP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0 </a:t>
            </a:r>
            <a:r>
              <a:rPr lang="en-US" altLang="zh-CN">
                <a:cs typeface="Times New Roman" panose="02020603050405020304" pitchFamily="18" charset="0"/>
              </a:rPr>
              <a:t>≤ 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F(x, y) </a:t>
            </a:r>
            <a:r>
              <a:rPr lang="en-US" altLang="zh-CN">
                <a:cs typeface="Times New Roman" panose="02020603050405020304" pitchFamily="18" charset="0"/>
              </a:rPr>
              <a:t>≤ 1</a:t>
            </a:r>
            <a:r>
              <a:rPr lang="zh-CN" altLang="en-US"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F(+</a:t>
            </a:r>
            <a:r>
              <a:rPr lang="en-US" altLang="zh-CN">
                <a:cs typeface="Times New Roman" panose="02020603050405020304" pitchFamily="18" charset="0"/>
              </a:rPr>
              <a:t>∞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, +</a:t>
            </a:r>
            <a:r>
              <a:rPr lang="en-US" altLang="zh-CN">
                <a:cs typeface="Times New Roman" panose="02020603050405020304" pitchFamily="18" charset="0"/>
              </a:rPr>
              <a:t>∞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</a:p>
          <a:p>
            <a:pPr lvl="1"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F(-</a:t>
            </a:r>
            <a:r>
              <a:rPr lang="en-US" altLang="zh-CN">
                <a:cs typeface="Times New Roman" panose="02020603050405020304" pitchFamily="18" charset="0"/>
              </a:rPr>
              <a:t>∞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, y)</a:t>
            </a:r>
            <a:r>
              <a:rPr lang="zh-CN" altLang="en-US"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F(x, -</a:t>
            </a:r>
            <a:r>
              <a:rPr lang="en-US" altLang="zh-CN">
                <a:cs typeface="Times New Roman" panose="02020603050405020304" pitchFamily="18" charset="0"/>
              </a:rPr>
              <a:t>∞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F(-</a:t>
            </a:r>
            <a:r>
              <a:rPr lang="en-US" altLang="zh-CN">
                <a:cs typeface="Times New Roman" panose="02020603050405020304" pitchFamily="18" charset="0"/>
              </a:rPr>
              <a:t>∞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, -</a:t>
            </a:r>
            <a:r>
              <a:rPr lang="en-US" altLang="zh-CN">
                <a:cs typeface="Times New Roman" panose="02020603050405020304" pitchFamily="18" charset="0"/>
              </a:rPr>
              <a:t>∞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</a:p>
          <a:p>
            <a:pPr eaLnBrk="1" hangingPunct="1">
              <a:lnSpc>
                <a:spcPct val="180000"/>
              </a:lnSpc>
            </a:pPr>
            <a:r>
              <a:rPr lang="en-US" altLang="zh-CN">
                <a:cs typeface="Times New Roman" panose="02020603050405020304" pitchFamily="18" charset="0"/>
              </a:rPr>
              <a:t>F(x, y)</a:t>
            </a:r>
            <a:r>
              <a:rPr lang="zh-CN" altLang="en-US">
                <a:cs typeface="Times New Roman" panose="02020603050405020304" pitchFamily="18" charset="0"/>
              </a:rPr>
              <a:t>对每个变量都是单调不减函数；</a:t>
            </a:r>
          </a:p>
          <a:p>
            <a:pPr eaLnBrk="1" hangingPunct="1">
              <a:lnSpc>
                <a:spcPct val="180000"/>
              </a:lnSpc>
            </a:pPr>
            <a:r>
              <a:rPr lang="en-US" altLang="zh-CN">
                <a:cs typeface="Times New Roman" panose="02020603050405020304" pitchFamily="18" charset="0"/>
              </a:rPr>
              <a:t>F(x, y)</a:t>
            </a:r>
            <a:r>
              <a:rPr lang="zh-CN" altLang="en-US">
                <a:cs typeface="Times New Roman" panose="02020603050405020304" pitchFamily="18" charset="0"/>
              </a:rPr>
              <a:t>对每个变量都是左连续函数；</a:t>
            </a:r>
          </a:p>
          <a:p>
            <a:pPr eaLnBrk="1" hangingPunct="1">
              <a:lnSpc>
                <a:spcPct val="180000"/>
              </a:lnSpc>
            </a:pPr>
            <a:r>
              <a:rPr lang="zh-CN" altLang="en-US">
                <a:cs typeface="Times New Roman" panose="02020603050405020304" pitchFamily="18" charset="0"/>
              </a:rPr>
              <a:t>对任意</a:t>
            </a:r>
            <a:r>
              <a:rPr lang="en-US" altLang="zh-CN">
                <a:cs typeface="Times New Roman" panose="02020603050405020304" pitchFamily="18" charset="0"/>
              </a:rPr>
              <a:t>x</a:t>
            </a:r>
            <a:r>
              <a:rPr lang="en-US" altLang="zh-CN" baseline="-25000">
                <a:cs typeface="Times New Roman" panose="02020603050405020304" pitchFamily="18" charset="0"/>
              </a:rPr>
              <a:t>1</a:t>
            </a:r>
            <a:r>
              <a:rPr lang="en-US" altLang="zh-CN">
                <a:cs typeface="Times New Roman" panose="02020603050405020304" pitchFamily="18" charset="0"/>
              </a:rPr>
              <a:t>&lt;x</a:t>
            </a:r>
            <a:r>
              <a:rPr lang="en-US" altLang="zh-CN" baseline="-25000">
                <a:cs typeface="Times New Roman" panose="02020603050405020304" pitchFamily="18" charset="0"/>
              </a:rPr>
              <a:t>2</a:t>
            </a:r>
            <a:r>
              <a:rPr lang="zh-CN" altLang="en-US">
                <a:cs typeface="Times New Roman" panose="02020603050405020304" pitchFamily="18" charset="0"/>
              </a:rPr>
              <a:t>，</a:t>
            </a:r>
            <a:r>
              <a:rPr lang="en-US" altLang="zh-CN">
                <a:cs typeface="Times New Roman" panose="02020603050405020304" pitchFamily="18" charset="0"/>
              </a:rPr>
              <a:t>y</a:t>
            </a:r>
            <a:r>
              <a:rPr lang="en-US" altLang="zh-CN" baseline="-25000">
                <a:cs typeface="Times New Roman" panose="02020603050405020304" pitchFamily="18" charset="0"/>
              </a:rPr>
              <a:t>1</a:t>
            </a:r>
            <a:r>
              <a:rPr lang="en-US" altLang="zh-CN">
                <a:cs typeface="Times New Roman" panose="02020603050405020304" pitchFamily="18" charset="0"/>
              </a:rPr>
              <a:t>&lt;y</a:t>
            </a:r>
            <a:r>
              <a:rPr lang="en-US" altLang="zh-CN" baseline="-25000">
                <a:cs typeface="Times New Roman" panose="02020603050405020304" pitchFamily="18" charset="0"/>
              </a:rPr>
              <a:t>2</a:t>
            </a:r>
            <a:r>
              <a:rPr lang="zh-CN" altLang="en-US">
                <a:cs typeface="Times New Roman" panose="02020603050405020304" pitchFamily="18" charset="0"/>
              </a:rPr>
              <a:t>，有</a:t>
            </a:r>
          </a:p>
          <a:p>
            <a:pPr lvl="1"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en-US" altLang="zh-CN">
                <a:cs typeface="Times New Roman" panose="02020603050405020304" pitchFamily="18" charset="0"/>
              </a:rPr>
              <a:t>F(x</a:t>
            </a:r>
            <a:r>
              <a:rPr lang="en-US" altLang="zh-CN" baseline="-25000">
                <a:cs typeface="Times New Roman" panose="02020603050405020304" pitchFamily="18" charset="0"/>
              </a:rPr>
              <a:t>2</a:t>
            </a:r>
            <a:r>
              <a:rPr lang="en-US" altLang="zh-CN">
                <a:cs typeface="Times New Roman" panose="02020603050405020304" pitchFamily="18" charset="0"/>
              </a:rPr>
              <a:t>, y</a:t>
            </a:r>
            <a:r>
              <a:rPr lang="en-US" altLang="zh-CN" baseline="-25000">
                <a:cs typeface="Times New Roman" panose="02020603050405020304" pitchFamily="18" charset="0"/>
              </a:rPr>
              <a:t>2</a:t>
            </a:r>
            <a:r>
              <a:rPr lang="en-US" altLang="zh-CN">
                <a:cs typeface="Times New Roman" panose="02020603050405020304" pitchFamily="18" charset="0"/>
              </a:rPr>
              <a:t>)</a:t>
            </a:r>
            <a:r>
              <a:rPr lang="zh-CN" altLang="en-US">
                <a:cs typeface="Times New Roman" panose="02020603050405020304" pitchFamily="18" charset="0"/>
              </a:rPr>
              <a:t>－</a:t>
            </a:r>
            <a:r>
              <a:rPr lang="en-US" altLang="zh-CN">
                <a:cs typeface="Times New Roman" panose="02020603050405020304" pitchFamily="18" charset="0"/>
              </a:rPr>
              <a:t>F(x</a:t>
            </a:r>
            <a:r>
              <a:rPr lang="en-US" altLang="zh-CN" baseline="-25000">
                <a:cs typeface="Times New Roman" panose="02020603050405020304" pitchFamily="18" charset="0"/>
              </a:rPr>
              <a:t>1</a:t>
            </a:r>
            <a:r>
              <a:rPr lang="en-US" altLang="zh-CN">
                <a:cs typeface="Times New Roman" panose="02020603050405020304" pitchFamily="18" charset="0"/>
              </a:rPr>
              <a:t>, y</a:t>
            </a:r>
            <a:r>
              <a:rPr lang="en-US" altLang="zh-CN" baseline="-25000">
                <a:cs typeface="Times New Roman" panose="02020603050405020304" pitchFamily="18" charset="0"/>
              </a:rPr>
              <a:t>2</a:t>
            </a:r>
            <a:r>
              <a:rPr lang="en-US" altLang="zh-CN">
                <a:cs typeface="Times New Roman" panose="02020603050405020304" pitchFamily="18" charset="0"/>
              </a:rPr>
              <a:t>)</a:t>
            </a:r>
            <a:r>
              <a:rPr lang="zh-CN" altLang="en-US">
                <a:cs typeface="Times New Roman" panose="02020603050405020304" pitchFamily="18" charset="0"/>
              </a:rPr>
              <a:t>－</a:t>
            </a:r>
            <a:r>
              <a:rPr lang="en-US" altLang="zh-CN">
                <a:cs typeface="Times New Roman" panose="02020603050405020304" pitchFamily="18" charset="0"/>
              </a:rPr>
              <a:t>F(x</a:t>
            </a:r>
            <a:r>
              <a:rPr lang="en-US" altLang="zh-CN" baseline="-25000">
                <a:cs typeface="Times New Roman" panose="02020603050405020304" pitchFamily="18" charset="0"/>
              </a:rPr>
              <a:t>2</a:t>
            </a:r>
            <a:r>
              <a:rPr lang="en-US" altLang="zh-CN">
                <a:cs typeface="Times New Roman" panose="02020603050405020304" pitchFamily="18" charset="0"/>
              </a:rPr>
              <a:t>, y</a:t>
            </a:r>
            <a:r>
              <a:rPr lang="en-US" altLang="zh-CN" baseline="-25000">
                <a:cs typeface="Times New Roman" panose="02020603050405020304" pitchFamily="18" charset="0"/>
              </a:rPr>
              <a:t>1</a:t>
            </a:r>
            <a:r>
              <a:rPr lang="en-US" altLang="zh-CN">
                <a:cs typeface="Times New Roman" panose="02020603050405020304" pitchFamily="18" charset="0"/>
              </a:rPr>
              <a:t>)</a:t>
            </a:r>
            <a:r>
              <a:rPr lang="zh-CN" altLang="en-US">
                <a:cs typeface="Times New Roman" panose="02020603050405020304" pitchFamily="18" charset="0"/>
              </a:rPr>
              <a:t>＋</a:t>
            </a:r>
            <a:r>
              <a:rPr lang="en-US" altLang="zh-CN">
                <a:cs typeface="Times New Roman" panose="02020603050405020304" pitchFamily="18" charset="0"/>
              </a:rPr>
              <a:t>F(x</a:t>
            </a:r>
            <a:r>
              <a:rPr lang="en-US" altLang="zh-CN" baseline="-25000">
                <a:cs typeface="Times New Roman" panose="02020603050405020304" pitchFamily="18" charset="0"/>
              </a:rPr>
              <a:t>1</a:t>
            </a:r>
            <a:r>
              <a:rPr lang="en-US" altLang="zh-CN">
                <a:cs typeface="Times New Roman" panose="02020603050405020304" pitchFamily="18" charset="0"/>
              </a:rPr>
              <a:t>, y</a:t>
            </a:r>
            <a:r>
              <a:rPr lang="en-US" altLang="zh-CN" baseline="-25000">
                <a:cs typeface="Times New Roman" panose="02020603050405020304" pitchFamily="18" charset="0"/>
              </a:rPr>
              <a:t>1</a:t>
            </a:r>
            <a:r>
              <a:rPr lang="en-US" altLang="zh-CN">
                <a:cs typeface="Times New Roman" panose="02020603050405020304" pitchFamily="18" charset="0"/>
              </a:rPr>
              <a:t>) ≥ 0</a:t>
            </a:r>
            <a:r>
              <a:rPr lang="zh-CN" altLang="en-US">
                <a:cs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5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  <a:cs typeface="Times New Roman" panose="02020603050405020304" pitchFamily="18" charset="0"/>
              </a:rPr>
              <a:t>离散型二维随机变量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917" y="1096431"/>
            <a:ext cx="11280458" cy="3933148"/>
          </a:xfrm>
        </p:spPr>
        <p:txBody>
          <a:bodyPr>
            <a:normAutofit/>
          </a:bodyPr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cs typeface="Times New Roman" panose="02020603050405020304" pitchFamily="18" charset="0"/>
              </a:rPr>
              <a:t>如果二维若随机变量</a:t>
            </a:r>
            <a:r>
              <a:rPr lang="en-US" altLang="zh-CN" dirty="0">
                <a:cs typeface="Times New Roman" panose="02020603050405020304" pitchFamily="18" charset="0"/>
              </a:rPr>
              <a:t>(X, Y)</a:t>
            </a:r>
            <a:r>
              <a:rPr lang="zh-CN" altLang="en-US" dirty="0">
                <a:solidFill>
                  <a:srgbClr val="C00000"/>
                </a:solidFill>
                <a:cs typeface="Times New Roman" panose="02020603050405020304" pitchFamily="18" charset="0"/>
              </a:rPr>
              <a:t>至多只取可列无穷多对数值</a:t>
            </a:r>
            <a:r>
              <a:rPr lang="en-US" altLang="zh-CN" dirty="0">
                <a:cs typeface="Times New Roman" panose="02020603050405020304" pitchFamily="18" charset="0"/>
              </a:rPr>
              <a:t>(x</a:t>
            </a:r>
            <a:r>
              <a:rPr lang="en-US" altLang="zh-CN" baseline="-25000" dirty="0">
                <a:cs typeface="Times New Roman" panose="02020603050405020304" pitchFamily="18" charset="0"/>
              </a:rPr>
              <a:t>i</a:t>
            </a:r>
            <a:r>
              <a:rPr lang="en-US" altLang="zh-CN" dirty="0"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cs typeface="Times New Roman" panose="02020603050405020304" pitchFamily="18" charset="0"/>
              </a:rPr>
              <a:t>y</a:t>
            </a:r>
            <a:r>
              <a:rPr lang="en-US" altLang="zh-CN" baseline="-25000" dirty="0" err="1">
                <a:cs typeface="Times New Roman" panose="02020603050405020304" pitchFamily="18" charset="0"/>
              </a:rPr>
              <a:t>j</a:t>
            </a:r>
            <a:r>
              <a:rPr lang="en-US" altLang="zh-CN" dirty="0">
                <a:cs typeface="Times New Roman" panose="02020603050405020304" pitchFamily="18" charset="0"/>
              </a:rPr>
              <a:t>)</a:t>
            </a:r>
            <a:r>
              <a:rPr lang="zh-CN" altLang="en-US" dirty="0">
                <a:cs typeface="Times New Roman" panose="02020603050405020304" pitchFamily="18" charset="0"/>
              </a:rPr>
              <a:t>，</a:t>
            </a:r>
            <a:r>
              <a:rPr lang="en-US" altLang="zh-CN" dirty="0" err="1">
                <a:cs typeface="Times New Roman" panose="02020603050405020304" pitchFamily="18" charset="0"/>
              </a:rPr>
              <a:t>i</a:t>
            </a:r>
            <a:r>
              <a:rPr lang="en-US" altLang="zh-CN" dirty="0">
                <a:cs typeface="Times New Roman" panose="02020603050405020304" pitchFamily="18" charset="0"/>
              </a:rPr>
              <a:t>, j = 1, 2, …</a:t>
            </a:r>
            <a:r>
              <a:rPr lang="zh-CN" altLang="en-US" dirty="0">
                <a:cs typeface="Times New Roman" panose="02020603050405020304" pitchFamily="18" charset="0"/>
              </a:rPr>
              <a:t>，令</a:t>
            </a:r>
            <a:r>
              <a:rPr lang="en-US" altLang="zh-CN" dirty="0" err="1">
                <a:cs typeface="Times New Roman" panose="02020603050405020304" pitchFamily="18" charset="0"/>
              </a:rPr>
              <a:t>p</a:t>
            </a:r>
            <a:r>
              <a:rPr lang="en-US" altLang="zh-CN" baseline="-25000" dirty="0" err="1">
                <a:cs typeface="Times New Roman" panose="02020603050405020304" pitchFamily="18" charset="0"/>
              </a:rPr>
              <a:t>ij</a:t>
            </a:r>
            <a:r>
              <a:rPr lang="zh-CN" altLang="en-US" dirty="0">
                <a:cs typeface="Times New Roman" panose="02020603050405020304" pitchFamily="18" charset="0"/>
              </a:rPr>
              <a:t>＝</a:t>
            </a:r>
            <a:r>
              <a:rPr lang="en-US" altLang="zh-CN" dirty="0">
                <a:cs typeface="Times New Roman" panose="02020603050405020304" pitchFamily="18" charset="0"/>
              </a:rPr>
              <a:t>P{X</a:t>
            </a:r>
            <a:r>
              <a:rPr lang="zh-CN" altLang="en-US" dirty="0">
                <a:cs typeface="Times New Roman" panose="02020603050405020304" pitchFamily="18" charset="0"/>
              </a:rPr>
              <a:t>＝</a:t>
            </a:r>
            <a:r>
              <a:rPr lang="en-US" altLang="zh-CN" dirty="0"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cs typeface="Times New Roman" panose="02020603050405020304" pitchFamily="18" charset="0"/>
              </a:rPr>
              <a:t>i</a:t>
            </a:r>
            <a:r>
              <a:rPr lang="en-US" altLang="zh-CN" dirty="0">
                <a:cs typeface="Times New Roman" panose="02020603050405020304" pitchFamily="18" charset="0"/>
              </a:rPr>
              <a:t>, Y</a:t>
            </a:r>
            <a:r>
              <a:rPr lang="zh-CN" altLang="en-US" dirty="0">
                <a:cs typeface="Times New Roman" panose="02020603050405020304" pitchFamily="18" charset="0"/>
              </a:rPr>
              <a:t>＝</a:t>
            </a:r>
            <a:r>
              <a:rPr lang="en-US" altLang="zh-CN" dirty="0" err="1">
                <a:cs typeface="Times New Roman" panose="02020603050405020304" pitchFamily="18" charset="0"/>
              </a:rPr>
              <a:t>y</a:t>
            </a:r>
            <a:r>
              <a:rPr lang="en-US" altLang="zh-CN" baseline="-25000" dirty="0" err="1">
                <a:cs typeface="Times New Roman" panose="02020603050405020304" pitchFamily="18" charset="0"/>
              </a:rPr>
              <a:t>j</a:t>
            </a:r>
            <a:r>
              <a:rPr lang="en-US" altLang="zh-CN" dirty="0">
                <a:cs typeface="Times New Roman" panose="02020603050405020304" pitchFamily="18" charset="0"/>
              </a:rPr>
              <a:t>}</a:t>
            </a:r>
            <a:r>
              <a:rPr lang="zh-CN" altLang="en-US" dirty="0">
                <a:cs typeface="Times New Roman" panose="02020603050405020304" pitchFamily="18" charset="0"/>
              </a:rPr>
              <a:t>，它满足：</a:t>
            </a:r>
          </a:p>
          <a:p>
            <a:pPr marL="0" indent="0" eaLnBrk="1" hangingPunct="1">
              <a:spcBef>
                <a:spcPct val="30000"/>
              </a:spcBef>
              <a:spcAft>
                <a:spcPct val="50000"/>
              </a:spcAft>
              <a:buFont typeface="Wingdings" panose="05000000000000000000" pitchFamily="2" charset="2"/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     (1)  </a:t>
            </a:r>
            <a:r>
              <a:rPr lang="en-US" altLang="zh-CN" dirty="0" err="1">
                <a:cs typeface="Times New Roman" panose="02020603050405020304" pitchFamily="18" charset="0"/>
              </a:rPr>
              <a:t>p</a:t>
            </a:r>
            <a:r>
              <a:rPr lang="en-US" altLang="zh-CN" baseline="-25000" dirty="0" err="1">
                <a:cs typeface="Times New Roman" panose="02020603050405020304" pitchFamily="18" charset="0"/>
              </a:rPr>
              <a:t>ij</a:t>
            </a:r>
            <a:r>
              <a:rPr lang="en-US" altLang="zh-CN" baseline="-25000" dirty="0">
                <a:cs typeface="Times New Roman" panose="02020603050405020304" pitchFamily="18" charset="0"/>
              </a:rPr>
              <a:t> </a:t>
            </a:r>
            <a:r>
              <a:rPr lang="en-US" altLang="zh-CN" dirty="0">
                <a:cs typeface="Times New Roman" panose="02020603050405020304" pitchFamily="18" charset="0"/>
              </a:rPr>
              <a:t>≥ 0</a:t>
            </a:r>
            <a:r>
              <a:rPr lang="zh-CN" altLang="en-US" dirty="0">
                <a:cs typeface="Times New Roman" panose="02020603050405020304" pitchFamily="18" charset="0"/>
              </a:rPr>
              <a:t>，      </a:t>
            </a:r>
            <a:r>
              <a:rPr lang="en-US" altLang="zh-CN" dirty="0">
                <a:cs typeface="Times New Roman" panose="02020603050405020304" pitchFamily="18" charset="0"/>
              </a:rPr>
              <a:t>(2)             </a:t>
            </a:r>
            <a:r>
              <a:rPr lang="zh-CN" altLang="en-US" dirty="0">
                <a:cs typeface="Times New Roman" panose="02020603050405020304" pitchFamily="18" charset="0"/>
              </a:rPr>
              <a:t>＝</a:t>
            </a:r>
            <a:r>
              <a:rPr lang="en-US" altLang="zh-CN" dirty="0">
                <a:cs typeface="Times New Roman" panose="02020603050405020304" pitchFamily="18" charset="0"/>
              </a:rPr>
              <a:t>1</a:t>
            </a:r>
            <a:r>
              <a:rPr lang="zh-CN" altLang="en-US" dirty="0">
                <a:cs typeface="Times New Roman" panose="02020603050405020304" pitchFamily="18" charset="0"/>
              </a:rPr>
              <a:t>，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cs typeface="Times New Roman" panose="02020603050405020304" pitchFamily="18" charset="0"/>
              </a:rPr>
              <a:t>则称</a:t>
            </a:r>
            <a:r>
              <a:rPr lang="en-US" altLang="zh-CN" dirty="0">
                <a:cs typeface="Times New Roman" panose="02020603050405020304" pitchFamily="18" charset="0"/>
              </a:rPr>
              <a:t>(X, Y)</a:t>
            </a:r>
            <a:r>
              <a:rPr lang="zh-CN" altLang="en-US" dirty="0">
                <a:cs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0000FF"/>
                </a:solidFill>
                <a:cs typeface="Times New Roman" panose="02020603050405020304" pitchFamily="18" charset="0"/>
              </a:rPr>
              <a:t>离散型二维随机变量</a:t>
            </a:r>
            <a:r>
              <a:rPr lang="zh-CN" altLang="en-US" dirty="0">
                <a:cs typeface="Times New Roman" panose="02020603050405020304" pitchFamily="18" charset="0"/>
              </a:rPr>
              <a:t>。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cs typeface="Times New Roman" panose="02020603050405020304" pitchFamily="18" charset="0"/>
              </a:rPr>
              <a:t>称    </a:t>
            </a:r>
            <a:r>
              <a:rPr lang="en-US" altLang="zh-CN" dirty="0" err="1">
                <a:cs typeface="Times New Roman" panose="02020603050405020304" pitchFamily="18" charset="0"/>
              </a:rPr>
              <a:t>p</a:t>
            </a:r>
            <a:r>
              <a:rPr lang="en-US" altLang="zh-CN" baseline="-25000" dirty="0" err="1">
                <a:cs typeface="Times New Roman" panose="02020603050405020304" pitchFamily="18" charset="0"/>
              </a:rPr>
              <a:t>ij</a:t>
            </a:r>
            <a:r>
              <a:rPr lang="zh-CN" altLang="en-US" dirty="0">
                <a:cs typeface="Times New Roman" panose="02020603050405020304" pitchFamily="18" charset="0"/>
              </a:rPr>
              <a:t>＝</a:t>
            </a:r>
            <a:r>
              <a:rPr lang="en-US" altLang="zh-CN" dirty="0">
                <a:cs typeface="Times New Roman" panose="02020603050405020304" pitchFamily="18" charset="0"/>
              </a:rPr>
              <a:t>P{X</a:t>
            </a:r>
            <a:r>
              <a:rPr lang="zh-CN" altLang="en-US" dirty="0">
                <a:cs typeface="Times New Roman" panose="02020603050405020304" pitchFamily="18" charset="0"/>
              </a:rPr>
              <a:t>＝</a:t>
            </a:r>
            <a:r>
              <a:rPr lang="en-US" altLang="zh-CN" dirty="0"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cs typeface="Times New Roman" panose="02020603050405020304" pitchFamily="18" charset="0"/>
              </a:rPr>
              <a:t>i</a:t>
            </a:r>
            <a:r>
              <a:rPr lang="en-US" altLang="zh-CN" dirty="0">
                <a:cs typeface="Times New Roman" panose="02020603050405020304" pitchFamily="18" charset="0"/>
              </a:rPr>
              <a:t>, Y</a:t>
            </a:r>
            <a:r>
              <a:rPr lang="zh-CN" altLang="en-US" dirty="0">
                <a:cs typeface="Times New Roman" panose="02020603050405020304" pitchFamily="18" charset="0"/>
              </a:rPr>
              <a:t>＝</a:t>
            </a:r>
            <a:r>
              <a:rPr lang="en-US" altLang="zh-CN" dirty="0" err="1">
                <a:cs typeface="Times New Roman" panose="02020603050405020304" pitchFamily="18" charset="0"/>
              </a:rPr>
              <a:t>y</a:t>
            </a:r>
            <a:r>
              <a:rPr lang="en-US" altLang="zh-CN" baseline="-25000" dirty="0" err="1">
                <a:cs typeface="Times New Roman" panose="02020603050405020304" pitchFamily="18" charset="0"/>
              </a:rPr>
              <a:t>j</a:t>
            </a:r>
            <a:r>
              <a:rPr lang="en-US" altLang="zh-CN" dirty="0">
                <a:cs typeface="Times New Roman" panose="02020603050405020304" pitchFamily="18" charset="0"/>
              </a:rPr>
              <a:t>}</a:t>
            </a:r>
            <a:r>
              <a:rPr lang="zh-CN" altLang="en-US" dirty="0">
                <a:cs typeface="Times New Roman" panose="02020603050405020304" pitchFamily="18" charset="0"/>
              </a:rPr>
              <a:t>，</a:t>
            </a:r>
            <a:r>
              <a:rPr lang="en-US" altLang="zh-CN" dirty="0" err="1">
                <a:cs typeface="Times New Roman" panose="02020603050405020304" pitchFamily="18" charset="0"/>
              </a:rPr>
              <a:t>i</a:t>
            </a:r>
            <a:r>
              <a:rPr lang="en-US" altLang="zh-CN" dirty="0">
                <a:cs typeface="Times New Roman" panose="02020603050405020304" pitchFamily="18" charset="0"/>
              </a:rPr>
              <a:t>, j = 1, 2, … </a:t>
            </a:r>
            <a:r>
              <a:rPr lang="zh-CN" altLang="en-US" dirty="0">
                <a:cs typeface="Times New Roman" panose="02020603050405020304" pitchFamily="18" charset="0"/>
              </a:rPr>
              <a:t>为</a:t>
            </a:r>
            <a:r>
              <a:rPr lang="en-US" altLang="zh-CN" dirty="0">
                <a:cs typeface="Times New Roman" panose="02020603050405020304" pitchFamily="18" charset="0"/>
              </a:rPr>
              <a:t>(X, Y)</a:t>
            </a:r>
            <a:r>
              <a:rPr lang="zh-CN" altLang="en-US" dirty="0"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0000FF"/>
                </a:solidFill>
                <a:cs typeface="Times New Roman" panose="02020603050405020304" pitchFamily="18" charset="0"/>
              </a:rPr>
              <a:t>联合分布律</a:t>
            </a:r>
            <a:r>
              <a:rPr lang="zh-CN" altLang="en-US" dirty="0">
                <a:cs typeface="Times New Roman" panose="02020603050405020304" pitchFamily="18" charset="0"/>
              </a:rPr>
              <a:t>。称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2740" name="Object 4"/>
              <p:cNvSpPr txBox="1"/>
              <p:nvPr/>
            </p:nvSpPr>
            <p:spPr bwMode="auto">
              <a:xfrm>
                <a:off x="3965575" y="2294305"/>
                <a:ext cx="1216306" cy="94636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𝒊𝒋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72740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65575" y="2294305"/>
                <a:ext cx="1216306" cy="946369"/>
              </a:xfrm>
              <a:prstGeom prst="rect">
                <a:avLst/>
              </a:prstGeom>
              <a:blipFill rotWithShape="1">
                <a:blip r:embed="rId2"/>
                <a:stretch>
                  <a:fillRect t="-3696" r="23" b="2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2741" name="Rectangle 5"/>
          <p:cNvSpPr>
            <a:spLocks noChangeArrowheads="1"/>
          </p:cNvSpPr>
          <p:nvPr/>
        </p:nvSpPr>
        <p:spPr bwMode="auto">
          <a:xfrm>
            <a:off x="719728" y="5967343"/>
            <a:ext cx="37994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为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(X, Y)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联合分布函数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2742" name="Object 6"/>
              <p:cNvSpPr txBox="1"/>
              <p:nvPr/>
            </p:nvSpPr>
            <p:spPr bwMode="auto">
              <a:xfrm>
                <a:off x="1298575" y="4569905"/>
                <a:ext cx="7696200" cy="148371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  <m:sup/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𝒊𝒋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72742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8575" y="4569905"/>
                <a:ext cx="7696200" cy="1483718"/>
              </a:xfrm>
              <a:prstGeom prst="rect">
                <a:avLst/>
              </a:prstGeom>
              <a:blipFill rotWithShape="1">
                <a:blip r:embed="rId3"/>
                <a:stretch>
                  <a:fillRect t="-30" b="1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72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7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2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2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39" grpId="0" uiExpand="1" build="p"/>
      <p:bldP spid="372740" grpId="0"/>
      <p:bldP spid="372741" grpId="0"/>
      <p:bldP spid="37274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846300" y="340923"/>
            <a:ext cx="5334000" cy="429419"/>
          </a:xfrm>
        </p:spPr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边缘分布律、条件分布律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5335" y="2508139"/>
            <a:ext cx="756102" cy="735690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3764" name="Object 4"/>
              <p:cNvSpPr txBox="1"/>
              <p:nvPr/>
            </p:nvSpPr>
            <p:spPr bwMode="auto">
              <a:xfrm>
                <a:off x="1025228" y="683941"/>
                <a:ext cx="6934200" cy="216803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>
                  <a:lnSpc>
                    <a:spcPct val="16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=1,2,⋯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376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25228" y="683941"/>
                <a:ext cx="6934200" cy="21680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3765" name="Rectangle 5"/>
          <p:cNvSpPr>
            <a:spLocks noChangeArrowheads="1"/>
          </p:cNvSpPr>
          <p:nvPr/>
        </p:nvSpPr>
        <p:spPr bwMode="auto">
          <a:xfrm>
            <a:off x="6135714" y="2626254"/>
            <a:ext cx="4573058" cy="561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8" tIns="36008" rIns="36008" bIns="36008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  <a:ea typeface="+mn-ea"/>
              </a:rPr>
              <a:t>为</a:t>
            </a:r>
            <a:r>
              <a:rPr lang="en-US" altLang="zh-CN" sz="2400" dirty="0">
                <a:latin typeface="+mn-ea"/>
                <a:ea typeface="+mn-ea"/>
              </a:rPr>
              <a:t>R.V.Y</a:t>
            </a:r>
            <a:r>
              <a:rPr lang="zh-CN" altLang="en-US" sz="2400" dirty="0">
                <a:latin typeface="+mn-ea"/>
                <a:ea typeface="+mn-ea"/>
              </a:rPr>
              <a:t>的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边缘分布律</a:t>
            </a:r>
            <a:r>
              <a:rPr lang="zh-CN" altLang="en-US" sz="2400" dirty="0">
                <a:latin typeface="+mn-ea"/>
                <a:ea typeface="+mn-ea"/>
              </a:rPr>
              <a:t>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3766" name="Object 6"/>
              <p:cNvSpPr txBox="1"/>
              <p:nvPr/>
            </p:nvSpPr>
            <p:spPr bwMode="auto">
              <a:xfrm>
                <a:off x="954114" y="1899963"/>
                <a:ext cx="5181600" cy="164169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lnSpc>
                    <a:spcPct val="16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=1,2,⋯</m:t>
                      </m:r>
                    </m:oMath>
                  </m:oMathPara>
                </a14:m>
                <a:endParaRPr 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373766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4114" y="1899963"/>
                <a:ext cx="5181600" cy="16416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3767" name="Rectangle 7"/>
          <p:cNvSpPr>
            <a:spLocks noChangeArrowheads="1"/>
          </p:cNvSpPr>
          <p:nvPr/>
        </p:nvSpPr>
        <p:spPr bwMode="auto">
          <a:xfrm>
            <a:off x="569607" y="4692335"/>
            <a:ext cx="611830" cy="561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8" tIns="36008" rIns="36008" bIns="36008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  <a:ea typeface="+mn-ea"/>
              </a:rPr>
              <a:t>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3768" name="Object 8"/>
              <p:cNvSpPr txBox="1"/>
              <p:nvPr/>
            </p:nvSpPr>
            <p:spPr bwMode="auto">
              <a:xfrm>
                <a:off x="942796" y="3331845"/>
                <a:ext cx="3450436" cy="92572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=1,2,⋯</m:t>
                      </m:r>
                    </m:oMath>
                  </m:oMathPara>
                </a14:m>
                <a:endParaRPr 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373768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2796" y="3331845"/>
                <a:ext cx="3450436" cy="925726"/>
              </a:xfrm>
              <a:prstGeom prst="rect">
                <a:avLst/>
              </a:prstGeom>
              <a:blipFill rotWithShape="1">
                <a:blip r:embed="rId4"/>
                <a:stretch>
                  <a:fillRect l="-13" r="9" b="5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3769" name="Rectangle 9"/>
          <p:cNvSpPr>
            <a:spLocks noChangeArrowheads="1"/>
          </p:cNvSpPr>
          <p:nvPr/>
        </p:nvSpPr>
        <p:spPr bwMode="auto">
          <a:xfrm>
            <a:off x="4595996" y="4630633"/>
            <a:ext cx="7834538" cy="561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8" tIns="36008" rIns="36008" bIns="36008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  <a:ea typeface="+mn-ea"/>
              </a:rPr>
              <a:t>为在已知</a:t>
            </a:r>
            <a:r>
              <a:rPr lang="en-US" altLang="zh-CN" sz="2400" dirty="0">
                <a:latin typeface="+mn-ea"/>
                <a:ea typeface="+mn-ea"/>
              </a:rPr>
              <a:t>X=x</a:t>
            </a:r>
            <a:r>
              <a:rPr lang="en-US" altLang="zh-CN" sz="2400" baseline="-25000" dirty="0">
                <a:latin typeface="+mn-ea"/>
                <a:ea typeface="+mn-ea"/>
              </a:rPr>
              <a:t>i</a:t>
            </a:r>
            <a:r>
              <a:rPr lang="zh-CN" altLang="en-US" sz="2400" dirty="0">
                <a:latin typeface="+mn-ea"/>
                <a:ea typeface="+mn-ea"/>
              </a:rPr>
              <a:t>的条件下，</a:t>
            </a:r>
            <a:r>
              <a:rPr lang="en-US" altLang="zh-CN" sz="2400" dirty="0">
                <a:latin typeface="+mn-ea"/>
                <a:ea typeface="+mn-ea"/>
              </a:rPr>
              <a:t>R.V.Y</a:t>
            </a:r>
            <a:r>
              <a:rPr lang="zh-CN" altLang="en-US" sz="2400" dirty="0">
                <a:latin typeface="+mn-ea"/>
                <a:ea typeface="+mn-ea"/>
              </a:rPr>
              <a:t>的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条件分布律</a:t>
            </a:r>
            <a:r>
              <a:rPr lang="zh-CN" altLang="en-US" sz="2400" dirty="0">
                <a:latin typeface="+mn-ea"/>
                <a:ea typeface="+mn-ea"/>
              </a:rPr>
              <a:t>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3770" name="Object 10"/>
              <p:cNvSpPr txBox="1"/>
              <p:nvPr/>
            </p:nvSpPr>
            <p:spPr bwMode="auto">
              <a:xfrm>
                <a:off x="1153291" y="4491996"/>
                <a:ext cx="3421855" cy="89873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=1,2,⋯</m:t>
                      </m:r>
                    </m:oMath>
                  </m:oMathPara>
                </a14:m>
                <a:endParaRPr 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373770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53291" y="4491996"/>
                <a:ext cx="3421855" cy="898733"/>
              </a:xfrm>
              <a:prstGeom prst="rect">
                <a:avLst/>
              </a:prstGeom>
              <a:blipFill rotWithShape="1">
                <a:blip r:embed="rId5"/>
                <a:stretch>
                  <a:fillRect l="-4" t="-1" r="18" b="2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3771" name="Rectangle 11"/>
          <p:cNvSpPr>
            <a:spLocks noChangeArrowheads="1"/>
          </p:cNvSpPr>
          <p:nvPr/>
        </p:nvSpPr>
        <p:spPr bwMode="auto">
          <a:xfrm>
            <a:off x="594570" y="5772736"/>
            <a:ext cx="8002852" cy="561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8" tIns="36008" rIns="36008" bIns="36008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  <a:ea typeface="+mn-ea"/>
              </a:rPr>
              <a:t>如果</a:t>
            </a:r>
            <a:r>
              <a:rPr lang="en-US" altLang="zh-CN" sz="2400" dirty="0" err="1">
                <a:latin typeface="+mn-ea"/>
                <a:ea typeface="+mn-ea"/>
              </a:rPr>
              <a:t>p</a:t>
            </a:r>
            <a:r>
              <a:rPr lang="en-US" altLang="zh-CN" sz="2400" baseline="-25000" dirty="0" err="1">
                <a:latin typeface="+mn-ea"/>
                <a:ea typeface="+mn-ea"/>
              </a:rPr>
              <a:t>ij</a:t>
            </a:r>
            <a:r>
              <a:rPr lang="zh-CN" altLang="en-US" sz="2400" dirty="0">
                <a:latin typeface="+mn-ea"/>
                <a:ea typeface="+mn-ea"/>
              </a:rPr>
              <a:t>＝</a:t>
            </a:r>
            <a:r>
              <a:rPr lang="en-US" altLang="zh-CN" sz="2400" dirty="0" err="1">
                <a:latin typeface="+mn-ea"/>
                <a:ea typeface="+mn-ea"/>
              </a:rPr>
              <a:t>p</a:t>
            </a:r>
            <a:r>
              <a:rPr lang="en-US" altLang="zh-CN" sz="2400" baseline="-25000" dirty="0" err="1">
                <a:latin typeface="+mn-ea"/>
                <a:ea typeface="+mn-ea"/>
              </a:rPr>
              <a:t>i.</a:t>
            </a:r>
            <a:r>
              <a:rPr lang="en-US" altLang="zh-CN" sz="2400" dirty="0" err="1">
                <a:latin typeface="+mn-ea"/>
                <a:ea typeface="+mn-ea"/>
              </a:rPr>
              <a:t>p</a:t>
            </a:r>
            <a:r>
              <a:rPr lang="en-US" altLang="zh-CN" sz="2400" baseline="-25000" dirty="0" err="1">
                <a:latin typeface="+mn-ea"/>
                <a:ea typeface="+mn-ea"/>
              </a:rPr>
              <a:t>.j</a:t>
            </a:r>
            <a:r>
              <a:rPr lang="zh-CN" altLang="en-US" sz="2400" dirty="0">
                <a:latin typeface="+mn-ea"/>
                <a:ea typeface="+mn-ea"/>
              </a:rPr>
              <a:t>，</a:t>
            </a:r>
            <a:r>
              <a:rPr lang="en-US" altLang="zh-CN" sz="2400" dirty="0" err="1">
                <a:latin typeface="+mn-ea"/>
                <a:ea typeface="+mn-ea"/>
              </a:rPr>
              <a:t>i,j</a:t>
            </a:r>
            <a:r>
              <a:rPr lang="en-US" altLang="zh-CN" sz="2400" dirty="0">
                <a:latin typeface="+mn-ea"/>
                <a:ea typeface="+mn-ea"/>
              </a:rPr>
              <a:t>=1,2,…</a:t>
            </a:r>
            <a:r>
              <a:rPr lang="zh-CN" altLang="en-US" sz="2400" dirty="0">
                <a:latin typeface="+mn-ea"/>
                <a:ea typeface="+mn-ea"/>
              </a:rPr>
              <a:t>，则称</a:t>
            </a:r>
            <a:r>
              <a:rPr lang="en-US" altLang="zh-CN" sz="2400" dirty="0">
                <a:latin typeface="+mn-ea"/>
                <a:ea typeface="+mn-ea"/>
              </a:rPr>
              <a:t>R.V.X</a:t>
            </a:r>
            <a:r>
              <a:rPr lang="zh-CN" altLang="en-US" sz="2400" dirty="0">
                <a:latin typeface="+mn-ea"/>
                <a:ea typeface="+mn-ea"/>
              </a:rPr>
              <a:t>与</a:t>
            </a:r>
            <a:r>
              <a:rPr lang="en-US" altLang="zh-CN" sz="2400" dirty="0">
                <a:latin typeface="+mn-ea"/>
                <a:ea typeface="+mn-ea"/>
              </a:rPr>
              <a:t>Y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相互独立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.</a:t>
            </a:r>
            <a:endParaRPr lang="zh-CN" altLang="en-US" sz="24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373772" name="Rectangle 12"/>
          <p:cNvSpPr>
            <a:spLocks noChangeArrowheads="1"/>
          </p:cNvSpPr>
          <p:nvPr/>
        </p:nvSpPr>
        <p:spPr bwMode="auto">
          <a:xfrm>
            <a:off x="573895" y="1570723"/>
            <a:ext cx="427137" cy="48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称</a:t>
            </a: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6022975" y="1448594"/>
            <a:ext cx="4798536" cy="735690"/>
          </a:xfrm>
          <a:prstGeom prst="rect">
            <a:avLst/>
          </a:prstGeom>
        </p:spPr>
        <p:txBody>
          <a:bodyPr vert="horz" lIns="121917" tIns="60958" rIns="121917" bIns="60958" rtlCol="0">
            <a:noAutofit/>
          </a:bodyPr>
          <a:lstStyle>
            <a:lvl1pPr marL="457200" indent="-457200" algn="l" defTabSz="1219835" rtl="0" eaLnBrk="1" latinLnBrk="0" hangingPunct="1">
              <a:lnSpc>
                <a:spcPct val="15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l"/>
              <a:defRPr sz="24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991235" indent="-381000" algn="l" defTabSz="1219835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24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524635" indent="-304800" algn="l" defTabSz="1219835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2134235" indent="-304800" algn="l" defTabSz="1219835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24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744470" indent="-304800" algn="l" defTabSz="1219835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»"/>
              <a:defRPr sz="24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3354070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670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390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350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为</a:t>
            </a:r>
            <a:r>
              <a:rPr lang="en-US" altLang="zh-CN" dirty="0"/>
              <a:t>R.V.X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00FF"/>
                </a:solidFill>
              </a:rPr>
              <a:t>边缘分布律</a:t>
            </a:r>
            <a:r>
              <a:rPr lang="zh-CN" altLang="en-US" dirty="0"/>
              <a:t>。</a:t>
            </a: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537150" y="3525447"/>
            <a:ext cx="873439" cy="561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8" tIns="36008" rIns="36008" bIns="36008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  <a:ea typeface="+mn-ea"/>
              </a:rPr>
              <a:t>称</a:t>
            </a: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4595996" y="3546585"/>
            <a:ext cx="6624276" cy="561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8" tIns="36008" rIns="36008" bIns="36008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  <a:ea typeface="+mn-ea"/>
              </a:rPr>
              <a:t>为在已知</a:t>
            </a:r>
            <a:r>
              <a:rPr lang="en-US" altLang="zh-CN" sz="2400" dirty="0">
                <a:latin typeface="+mn-ea"/>
                <a:ea typeface="+mn-ea"/>
              </a:rPr>
              <a:t>Y=</a:t>
            </a:r>
            <a:r>
              <a:rPr lang="en-US" altLang="zh-CN" sz="2400" dirty="0" err="1">
                <a:latin typeface="+mn-ea"/>
                <a:ea typeface="+mn-ea"/>
              </a:rPr>
              <a:t>y</a:t>
            </a:r>
            <a:r>
              <a:rPr lang="en-US" altLang="zh-CN" sz="2400" baseline="-25000" dirty="0" err="1">
                <a:latin typeface="+mn-ea"/>
                <a:ea typeface="+mn-ea"/>
              </a:rPr>
              <a:t>j</a:t>
            </a:r>
            <a:r>
              <a:rPr lang="zh-CN" altLang="en-US" sz="2400" dirty="0">
                <a:latin typeface="+mn-ea"/>
                <a:ea typeface="+mn-ea"/>
              </a:rPr>
              <a:t>的条件下，</a:t>
            </a:r>
            <a:r>
              <a:rPr lang="en-US" altLang="zh-CN" sz="2400" dirty="0">
                <a:latin typeface="+mn-ea"/>
                <a:ea typeface="+mn-ea"/>
              </a:rPr>
              <a:t>R.V.X</a:t>
            </a:r>
            <a:r>
              <a:rPr lang="zh-CN" altLang="en-US" sz="2400" dirty="0">
                <a:latin typeface="+mn-ea"/>
                <a:ea typeface="+mn-ea"/>
              </a:rPr>
              <a:t>的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条件分布律</a:t>
            </a:r>
            <a:r>
              <a:rPr lang="zh-CN" altLang="en-US" sz="2400" dirty="0">
                <a:latin typeface="+mn-ea"/>
                <a:ea typeface="+mn-ea"/>
              </a:rPr>
              <a:t>。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3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3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73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3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3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73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3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3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73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73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73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373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73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73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73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3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3" grpId="0" build="p"/>
      <p:bldP spid="373764" grpId="0"/>
      <p:bldP spid="373765" grpId="0"/>
      <p:bldP spid="373766" grpId="0"/>
      <p:bldP spid="373767" grpId="0"/>
      <p:bldP spid="373768" grpId="0"/>
      <p:bldP spid="373769" grpId="0"/>
      <p:bldP spid="373770" grpId="0"/>
      <p:bldP spid="373771" grpId="0"/>
      <p:bldP spid="373772" grpId="0"/>
      <p:bldP spid="24" grpId="0" build="p"/>
      <p:bldP spid="25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本讲主要内容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1246477"/>
            <a:ext cx="11661775" cy="5459917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</a:rPr>
              <a:t>随机变量及其分布</a:t>
            </a:r>
          </a:p>
          <a:p>
            <a:pPr lvl="1">
              <a:spcBef>
                <a:spcPts val="1200"/>
              </a:spcBef>
              <a:buClr>
                <a:srgbClr val="FF0000"/>
              </a:buClr>
              <a:buFontTx/>
              <a:buChar char="•"/>
            </a:pPr>
            <a:r>
              <a:rPr lang="zh-CN" altLang="en-US" dirty="0">
                <a:sym typeface="Symbol" panose="05050102010706020507" pitchFamily="18" charset="2"/>
              </a:rPr>
              <a:t>随机变量、分布函数</a:t>
            </a:r>
          </a:p>
          <a:p>
            <a:pPr lvl="1">
              <a:spcBef>
                <a:spcPts val="1200"/>
              </a:spcBef>
              <a:buClr>
                <a:srgbClr val="FF0000"/>
              </a:buClr>
              <a:buFontTx/>
              <a:buChar char="•"/>
            </a:pPr>
            <a:r>
              <a:rPr lang="zh-CN" altLang="en-US" dirty="0"/>
              <a:t>离散型随机变量及其分布律</a:t>
            </a:r>
          </a:p>
          <a:p>
            <a:pPr lvl="1">
              <a:spcBef>
                <a:spcPts val="1200"/>
              </a:spcBef>
              <a:buClr>
                <a:srgbClr val="FF0000"/>
              </a:buClr>
              <a:buFontTx/>
              <a:buChar char="•"/>
            </a:pPr>
            <a:r>
              <a:rPr lang="zh-CN" altLang="en-US" dirty="0"/>
              <a:t>连续型随机变量及其概率密度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</a:rPr>
              <a:t>常见的随机变量及其分布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FF"/>
                </a:solidFill>
              </a:rPr>
              <a:t>n</a:t>
            </a:r>
            <a:r>
              <a:rPr lang="zh-CN" altLang="en-US" dirty="0">
                <a:solidFill>
                  <a:srgbClr val="0000FF"/>
                </a:solidFill>
              </a:rPr>
              <a:t>维随机变量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</a:rPr>
              <a:t>随机变量函数的分布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9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9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9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9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9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9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9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9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830778" y="283177"/>
            <a:ext cx="9961986" cy="609741"/>
          </a:xfrm>
        </p:spPr>
        <p:txBody>
          <a:bodyPr/>
          <a:lstStyle/>
          <a:p>
            <a:pPr algn="l" eaLnBrk="1" hangingPunct="1"/>
            <a:r>
              <a:rPr lang="zh-CN" altLang="en-US" dirty="0">
                <a:ea typeface="黑体" panose="02010609060101010101" pitchFamily="49" charset="-122"/>
              </a:rPr>
              <a:t>例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13021" y="970186"/>
            <a:ext cx="11172554" cy="2216663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袋中有</a:t>
            </a:r>
            <a:r>
              <a:rPr lang="en-US" altLang="zh-CN" dirty="0"/>
              <a:t>3</a:t>
            </a:r>
            <a:r>
              <a:rPr lang="zh-CN" altLang="en-US" dirty="0"/>
              <a:t>个白球和</a:t>
            </a:r>
            <a:r>
              <a:rPr lang="en-US" altLang="zh-CN" dirty="0"/>
              <a:t>2</a:t>
            </a:r>
            <a:r>
              <a:rPr lang="zh-CN" altLang="en-US" dirty="0"/>
              <a:t>个红球。分别</a:t>
            </a:r>
            <a:r>
              <a:rPr lang="en-US" altLang="zh-CN" dirty="0"/>
              <a:t>a)</a:t>
            </a:r>
            <a:r>
              <a:rPr lang="zh-CN" altLang="en-US" dirty="0"/>
              <a:t>不放回、</a:t>
            </a:r>
            <a:r>
              <a:rPr lang="en-US" altLang="zh-CN" dirty="0"/>
              <a:t>b)</a:t>
            </a:r>
            <a:r>
              <a:rPr lang="zh-CN" altLang="en-US" dirty="0"/>
              <a:t>有放回地逐一摸球，共摸两次，分别用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表示第一次、第二次摸到的红球数。试分</a:t>
            </a:r>
            <a:r>
              <a:rPr lang="en-US" altLang="zh-CN" dirty="0"/>
              <a:t>a)</a:t>
            </a:r>
            <a:r>
              <a:rPr lang="zh-CN" altLang="en-US" dirty="0"/>
              <a:t>、</a:t>
            </a:r>
            <a:r>
              <a:rPr lang="en-US" altLang="zh-CN" dirty="0"/>
              <a:t>b)</a:t>
            </a:r>
            <a:r>
              <a:rPr lang="zh-CN" altLang="en-US" dirty="0"/>
              <a:t>两种情形，求</a:t>
            </a:r>
            <a:r>
              <a:rPr lang="en-US" altLang="zh-CN" dirty="0"/>
              <a:t>(X, Y)</a:t>
            </a:r>
            <a:r>
              <a:rPr lang="zh-CN" altLang="en-US" dirty="0"/>
              <a:t>的联合分布率、联合分布函数、边缘分布律、条件分布律，并讨论</a:t>
            </a:r>
            <a:r>
              <a:rPr lang="en-US" altLang="zh-CN" dirty="0"/>
              <a:t>X</a:t>
            </a:r>
            <a:r>
              <a:rPr lang="zh-CN" altLang="en-US" dirty="0"/>
              <a:t>与</a:t>
            </a:r>
            <a:r>
              <a:rPr lang="en-US" altLang="zh-CN" dirty="0"/>
              <a:t>Y</a:t>
            </a:r>
            <a:r>
              <a:rPr lang="zh-CN" altLang="en-US" dirty="0"/>
              <a:t>是否独立。</a:t>
            </a:r>
          </a:p>
        </p:txBody>
      </p:sp>
      <p:sp>
        <p:nvSpPr>
          <p:cNvPr id="389152" name="Text Box 32"/>
          <p:cNvSpPr txBox="1">
            <a:spLocks noChangeArrowheads="1"/>
          </p:cNvSpPr>
          <p:nvPr/>
        </p:nvSpPr>
        <p:spPr bwMode="auto">
          <a:xfrm>
            <a:off x="583866" y="3186849"/>
            <a:ext cx="3838909" cy="157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C00000"/>
                </a:solidFill>
                <a:latin typeface="+mn-ea"/>
                <a:ea typeface="+mn-ea"/>
              </a:rPr>
              <a:t>解</a:t>
            </a:r>
            <a:r>
              <a:rPr lang="zh-CN" altLang="en-US" sz="2400" dirty="0">
                <a:latin typeface="+mn-ea"/>
                <a:ea typeface="+mn-ea"/>
              </a:rPr>
              <a:t>： </a:t>
            </a:r>
            <a:r>
              <a:rPr lang="en-US" altLang="zh-CN" sz="2400" dirty="0">
                <a:latin typeface="+mn-ea"/>
                <a:ea typeface="+mn-ea"/>
              </a:rPr>
              <a:t>a)</a:t>
            </a:r>
            <a:r>
              <a:rPr lang="zh-CN" altLang="en-US" sz="2400" dirty="0">
                <a:latin typeface="+mn-ea"/>
                <a:ea typeface="+mn-ea"/>
              </a:rPr>
              <a:t>不放回摸球。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 </a:t>
            </a:r>
            <a:r>
              <a:rPr lang="en-US" altLang="zh-CN" sz="2400" dirty="0">
                <a:latin typeface="+mn-ea"/>
                <a:ea typeface="+mn-ea"/>
              </a:rPr>
              <a:t>(X, Y)</a:t>
            </a:r>
            <a:r>
              <a:rPr lang="zh-CN" altLang="en-US" sz="2400" dirty="0">
                <a:latin typeface="+mn-ea"/>
                <a:ea typeface="+mn-ea"/>
              </a:rPr>
              <a:t>的联合分布律、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边缘分布律</a:t>
            </a:r>
          </a:p>
        </p:txBody>
      </p:sp>
      <p:graphicFrame>
        <p:nvGraphicFramePr>
          <p:cNvPr id="389225" name="Group 10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870575" y="3283205"/>
          <a:ext cx="4538125" cy="3026474"/>
        </p:xfrm>
        <a:graphic>
          <a:graphicData uri="http://schemas.openxmlformats.org/drawingml/2006/table">
            <a:tbl>
              <a:tblPr/>
              <a:tblGrid>
                <a:gridCol w="1081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16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8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0215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1461" marR="91461"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1461" marR="91461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1461" marR="91461"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p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i.</a:t>
                      </a:r>
                    </a:p>
                  </a:txBody>
                  <a:tcPr marL="91461" marR="91461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771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1461" marR="91461"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1461" marR="91461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1461" marR="91461"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1461" marR="91461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244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1461" marR="91461"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1461" marR="91461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1461" marR="91461"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1461" marR="91461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244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p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.j</a:t>
                      </a:r>
                    </a:p>
                  </a:txBody>
                  <a:tcPr marL="91461" marR="91461"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1461" marR="91461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1461" marR="91461"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1461" marR="91461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106"/>
          <p:cNvGrpSpPr/>
          <p:nvPr/>
        </p:nvGrpSpPr>
        <p:grpSpPr bwMode="auto">
          <a:xfrm>
            <a:off x="5845168" y="3206987"/>
            <a:ext cx="1155968" cy="719303"/>
            <a:chOff x="2773" y="2157"/>
            <a:chExt cx="728" cy="453"/>
          </a:xfrm>
        </p:grpSpPr>
        <p:sp>
          <p:nvSpPr>
            <p:cNvPr id="33833" name="Text Box 56"/>
            <p:cNvSpPr txBox="1">
              <a:spLocks noChangeArrowheads="1"/>
            </p:cNvSpPr>
            <p:nvPr/>
          </p:nvSpPr>
          <p:spPr bwMode="auto">
            <a:xfrm>
              <a:off x="3077" y="2287"/>
              <a:ext cx="33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 dirty="0" err="1">
                  <a:latin typeface="+mn-ea"/>
                  <a:ea typeface="+mn-ea"/>
                </a:rPr>
                <a:t>P</a:t>
              </a:r>
              <a:r>
                <a:rPr lang="en-US" altLang="zh-CN" sz="2400" baseline="-25000" dirty="0" err="1">
                  <a:latin typeface="+mn-ea"/>
                  <a:ea typeface="+mn-ea"/>
                </a:rPr>
                <a:t>ij</a:t>
              </a:r>
              <a:endParaRPr lang="en-US" altLang="zh-CN" sz="2400" baseline="-25000" dirty="0">
                <a:latin typeface="+mn-ea"/>
                <a:ea typeface="+mn-ea"/>
              </a:endParaRPr>
            </a:p>
          </p:txBody>
        </p:sp>
        <p:sp>
          <p:nvSpPr>
            <p:cNvPr id="33834" name="Text Box 54"/>
            <p:cNvSpPr txBox="1">
              <a:spLocks noChangeArrowheads="1"/>
            </p:cNvSpPr>
            <p:nvPr/>
          </p:nvSpPr>
          <p:spPr bwMode="auto">
            <a:xfrm>
              <a:off x="2773" y="2354"/>
              <a:ext cx="2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000" dirty="0">
                  <a:latin typeface="+mn-ea"/>
                  <a:ea typeface="+mn-ea"/>
                </a:rPr>
                <a:t>X</a:t>
              </a:r>
            </a:p>
          </p:txBody>
        </p:sp>
        <p:sp>
          <p:nvSpPr>
            <p:cNvPr id="33835" name="Text Box 55"/>
            <p:cNvSpPr txBox="1">
              <a:spLocks noChangeArrowheads="1"/>
            </p:cNvSpPr>
            <p:nvPr/>
          </p:nvSpPr>
          <p:spPr bwMode="auto">
            <a:xfrm>
              <a:off x="3261" y="2157"/>
              <a:ext cx="2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000">
                  <a:latin typeface="+mn-ea"/>
                  <a:ea typeface="+mn-ea"/>
                </a:rPr>
                <a:t>Y</a:t>
              </a:r>
            </a:p>
          </p:txBody>
        </p:sp>
        <p:sp>
          <p:nvSpPr>
            <p:cNvPr id="33836" name="Line 57"/>
            <p:cNvSpPr>
              <a:spLocks noChangeShapeType="1"/>
            </p:cNvSpPr>
            <p:nvPr/>
          </p:nvSpPr>
          <p:spPr bwMode="auto">
            <a:xfrm>
              <a:off x="2829" y="2213"/>
              <a:ext cx="646" cy="2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b="1">
                <a:latin typeface="+mn-ea"/>
              </a:endParaRPr>
            </a:p>
          </p:txBody>
        </p:sp>
        <p:sp>
          <p:nvSpPr>
            <p:cNvPr id="33837" name="Line 58"/>
            <p:cNvSpPr>
              <a:spLocks noChangeShapeType="1"/>
            </p:cNvSpPr>
            <p:nvPr/>
          </p:nvSpPr>
          <p:spPr bwMode="auto">
            <a:xfrm>
              <a:off x="2805" y="2197"/>
              <a:ext cx="383" cy="4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>
                <a:latin typeface="+mn-ea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9179" name="Object 59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7239805" y="3664630"/>
                <a:ext cx="955350" cy="811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  <m:r>
                        <a:rPr 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89179" name="Object 59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7239805" y="3664630"/>
                <a:ext cx="955350" cy="811400"/>
              </a:xfrm>
              <a:prstGeom prst="rect">
                <a:avLst/>
              </a:prstGeom>
              <a:blipFill rotWithShape="1">
                <a:blip r:embed="rId3"/>
                <a:stretch>
                  <a:fillRect l="-18" t="-6" r="50" b="-1237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9183" name="Object 63"/>
              <p:cNvSpPr txBox="1"/>
              <p:nvPr/>
            </p:nvSpPr>
            <p:spPr bwMode="auto">
              <a:xfrm>
                <a:off x="8498495" y="3931054"/>
                <a:ext cx="944782" cy="811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  <m:r>
                        <a:rPr 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89183" name="Object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98495" y="3931054"/>
                <a:ext cx="944782" cy="811400"/>
              </a:xfrm>
              <a:prstGeom prst="rect">
                <a:avLst/>
              </a:prstGeom>
              <a:blipFill rotWithShape="1">
                <a:blip r:embed="rId4"/>
                <a:stretch>
                  <a:fillRect l="-31" t="-50" r="20" b="3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9185" name="Object 65"/>
              <p:cNvSpPr txBox="1"/>
              <p:nvPr/>
            </p:nvSpPr>
            <p:spPr bwMode="auto">
              <a:xfrm>
                <a:off x="7277425" y="4704346"/>
                <a:ext cx="955350" cy="81140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  <m:r>
                        <a:rPr 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89185" name="Object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77425" y="4704346"/>
                <a:ext cx="955350" cy="811401"/>
              </a:xfrm>
              <a:prstGeom prst="rect">
                <a:avLst/>
              </a:prstGeom>
              <a:blipFill rotWithShape="1">
                <a:blip r:embed="rId5"/>
                <a:stretch>
                  <a:fillRect l="-34" t="-33" b="1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9213" name="Object 93"/>
              <p:cNvSpPr txBox="1"/>
              <p:nvPr/>
            </p:nvSpPr>
            <p:spPr bwMode="auto">
              <a:xfrm>
                <a:off x="9773553" y="4704346"/>
                <a:ext cx="304871" cy="81140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5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lang="en-US" b="1">
                  <a:latin typeface="+mn-ea"/>
                </a:endParaRPr>
              </a:p>
            </p:txBody>
          </p:sp>
        </mc:Choice>
        <mc:Fallback xmlns="">
          <p:sp>
            <p:nvSpPr>
              <p:cNvPr id="389213" name="Object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73553" y="4704346"/>
                <a:ext cx="304871" cy="8114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9214" name="Object 94"/>
              <p:cNvSpPr txBox="1"/>
              <p:nvPr/>
            </p:nvSpPr>
            <p:spPr bwMode="auto">
              <a:xfrm>
                <a:off x="9773553" y="3931054"/>
                <a:ext cx="304871" cy="811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5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lang="en-US" b="1">
                  <a:latin typeface="+mn-ea"/>
                </a:endParaRPr>
              </a:p>
            </p:txBody>
          </p:sp>
        </mc:Choice>
        <mc:Fallback xmlns="">
          <p:sp>
            <p:nvSpPr>
              <p:cNvPr id="389214" name="Object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73553" y="3931054"/>
                <a:ext cx="304871" cy="8114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9216" name="Object 96"/>
              <p:cNvSpPr txBox="1"/>
              <p:nvPr/>
            </p:nvSpPr>
            <p:spPr bwMode="auto">
              <a:xfrm>
                <a:off x="7453678" y="5485577"/>
                <a:ext cx="304871" cy="81140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5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lang="en-US" b="1">
                  <a:latin typeface="+mn-ea"/>
                </a:endParaRPr>
              </a:p>
            </p:txBody>
          </p:sp>
        </mc:Choice>
        <mc:Fallback xmlns="">
          <p:sp>
            <p:nvSpPr>
              <p:cNvPr id="389216" name="Object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53678" y="5485577"/>
                <a:ext cx="304871" cy="8114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9217" name="Object 97"/>
              <p:cNvSpPr txBox="1"/>
              <p:nvPr/>
            </p:nvSpPr>
            <p:spPr bwMode="auto">
              <a:xfrm>
                <a:off x="8674748" y="5485577"/>
                <a:ext cx="304871" cy="81140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5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lang="en-US" b="1">
                  <a:latin typeface="+mn-ea"/>
                </a:endParaRPr>
              </a:p>
            </p:txBody>
          </p:sp>
        </mc:Choice>
        <mc:Fallback xmlns="">
          <p:sp>
            <p:nvSpPr>
              <p:cNvPr id="389217" name="Object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74748" y="5485577"/>
                <a:ext cx="304871" cy="81140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9227" name="Rectangle 107"/>
          <p:cNvSpPr>
            <a:spLocks noChangeArrowheads="1"/>
          </p:cNvSpPr>
          <p:nvPr/>
        </p:nvSpPr>
        <p:spPr bwMode="auto">
          <a:xfrm>
            <a:off x="715457" y="5370618"/>
            <a:ext cx="2808938" cy="1130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因</a:t>
            </a:r>
            <a:r>
              <a:rPr lang="en-US" altLang="zh-CN" sz="2400" dirty="0" err="1">
                <a:latin typeface="+mn-ea"/>
                <a:ea typeface="+mn-ea"/>
              </a:rPr>
              <a:t>p</a:t>
            </a:r>
            <a:r>
              <a:rPr lang="en-US" altLang="zh-CN" sz="2400" baseline="-25000" dirty="0" err="1">
                <a:latin typeface="+mn-ea"/>
                <a:ea typeface="+mn-ea"/>
              </a:rPr>
              <a:t>ij</a:t>
            </a:r>
            <a:r>
              <a:rPr lang="en-US" altLang="zh-CN" sz="2400" dirty="0">
                <a:latin typeface="+mn-ea"/>
                <a:ea typeface="+mn-ea"/>
              </a:rPr>
              <a:t> </a:t>
            </a:r>
            <a:r>
              <a:rPr lang="en-US" altLang="en-US" sz="2400" dirty="0">
                <a:latin typeface="+mn-ea"/>
                <a:ea typeface="+mn-ea"/>
              </a:rPr>
              <a:t>≠ </a:t>
            </a:r>
            <a:r>
              <a:rPr lang="en-US" altLang="zh-CN" sz="2400" dirty="0">
                <a:latin typeface="+mn-ea"/>
                <a:ea typeface="+mn-ea"/>
              </a:rPr>
              <a:t>p</a:t>
            </a:r>
            <a:r>
              <a:rPr lang="en-US" altLang="zh-CN" sz="2400" baseline="-25000" dirty="0">
                <a:latin typeface="+mn-ea"/>
                <a:ea typeface="+mn-ea"/>
              </a:rPr>
              <a:t>i.</a:t>
            </a:r>
            <a:r>
              <a:rPr lang="en-US" altLang="en-US" sz="2400" dirty="0">
                <a:latin typeface="+mn-ea"/>
                <a:ea typeface="+mn-ea"/>
              </a:rPr>
              <a:t>×</a:t>
            </a:r>
            <a:r>
              <a:rPr lang="en-US" altLang="zh-CN" sz="2400" dirty="0" err="1">
                <a:latin typeface="+mn-ea"/>
                <a:ea typeface="+mn-ea"/>
              </a:rPr>
              <a:t>p</a:t>
            </a:r>
            <a:r>
              <a:rPr lang="en-US" altLang="zh-CN" sz="2400" baseline="-25000" dirty="0" err="1">
                <a:latin typeface="+mn-ea"/>
                <a:ea typeface="+mn-ea"/>
              </a:rPr>
              <a:t>.j</a:t>
            </a:r>
            <a:r>
              <a:rPr lang="zh-CN" altLang="en-US" sz="2400" dirty="0">
                <a:latin typeface="+mn-ea"/>
                <a:ea typeface="+mn-ea"/>
              </a:rPr>
              <a:t>，</a:t>
            </a:r>
          </a:p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en-US" altLang="zh-CN" sz="2400" dirty="0">
                <a:latin typeface="+mn-ea"/>
                <a:ea typeface="+mn-ea"/>
              </a:rPr>
              <a:t>X</a:t>
            </a:r>
            <a:r>
              <a:rPr lang="zh-CN" altLang="en-US" sz="2400" dirty="0">
                <a:latin typeface="+mn-ea"/>
                <a:ea typeface="+mn-ea"/>
              </a:rPr>
              <a:t>与</a:t>
            </a:r>
            <a:r>
              <a:rPr lang="en-US" altLang="zh-CN" sz="2400" dirty="0">
                <a:latin typeface="+mn-ea"/>
                <a:ea typeface="+mn-ea"/>
              </a:rPr>
              <a:t>Y</a:t>
            </a:r>
            <a:r>
              <a:rPr lang="zh-CN" altLang="en-US" sz="2400" dirty="0">
                <a:latin typeface="+mn-ea"/>
                <a:ea typeface="+mn-ea"/>
              </a:rPr>
              <a:t>不相互独立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66"/>
              <p:cNvSpPr txBox="1"/>
              <p:nvPr/>
            </p:nvSpPr>
            <p:spPr bwMode="auto">
              <a:xfrm>
                <a:off x="8498494" y="4704346"/>
                <a:ext cx="843157" cy="81140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  <m:r>
                        <a:rPr 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4" name="Object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98494" y="4704346"/>
                <a:ext cx="843157" cy="811401"/>
              </a:xfrm>
              <a:prstGeom prst="rect">
                <a:avLst/>
              </a:prstGeom>
              <a:blipFill rotWithShape="1">
                <a:blip r:embed="rId10"/>
                <a:stretch>
                  <a:fillRect l="-34" t="-33" r="20" b="1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9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9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9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89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892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89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89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8917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89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389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1000"/>
                                        <p:tgtEl>
                                          <p:spTgt spid="389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389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389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389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38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89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89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89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89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3" grpId="0" build="p"/>
      <p:bldP spid="389152" grpId="0" build="p" autoUpdateAnimBg="0"/>
      <p:bldP spid="389179" grpId="0" build="p" animBg="1"/>
      <p:bldP spid="389179" grpId="1" build="p" animBg="1"/>
      <p:bldP spid="389183" grpId="0" animBg="1"/>
      <p:bldP spid="389183" grpId="1" animBg="1"/>
      <p:bldP spid="389185" grpId="0" animBg="1"/>
      <p:bldP spid="389185" grpId="1" animBg="1"/>
      <p:bldP spid="389213" grpId="0" animBg="1"/>
      <p:bldP spid="389213" grpId="1" animBg="1"/>
      <p:bldP spid="389214" grpId="0" animBg="1"/>
      <p:bldP spid="389214" grpId="1" animBg="1"/>
      <p:bldP spid="389216" grpId="0" animBg="1"/>
      <p:bldP spid="389216" grpId="1" animBg="1"/>
      <p:bldP spid="389217" grpId="0" animBg="1"/>
      <p:bldP spid="389217" grpId="1" animBg="1"/>
      <p:bldP spid="389227" grpId="0" build="p"/>
      <p:bldP spid="4" grpId="0" bldLvl="0" animBg="1"/>
      <p:bldP spid="4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0444" name="Group 60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171148" y="4345994"/>
          <a:ext cx="2767653" cy="2162675"/>
        </p:xfrm>
        <a:graphic>
          <a:graphicData uri="http://schemas.openxmlformats.org/drawingml/2006/table">
            <a:tbl>
              <a:tblPr/>
              <a:tblGrid>
                <a:gridCol w="1081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8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3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209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1451" marR="91451" marT="45722" marB="4572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1451" marR="91451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1451" marR="91451" marT="45722" marB="4572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716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1451" marR="91451" marT="45722" marB="4572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1451" marR="91451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1451" marR="91451" marT="45722" marB="4572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750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1451" marR="91451" marT="45722" marB="4572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1451" marR="91451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1451" marR="91451" marT="45722" marB="4572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48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5175" y="250723"/>
            <a:ext cx="9961986" cy="609741"/>
          </a:xfrm>
        </p:spPr>
        <p:txBody>
          <a:bodyPr/>
          <a:lstStyle/>
          <a:p>
            <a:pPr algn="l" eaLnBrk="1" hangingPunct="1"/>
            <a:r>
              <a:rPr lang="zh-CN" altLang="en-US">
                <a:ea typeface="黑体" panose="02010609060101010101" pitchFamily="49" charset="-122"/>
              </a:rPr>
              <a:t>例</a:t>
            </a:r>
            <a:r>
              <a:rPr lang="en-US" altLang="zh-CN">
                <a:ea typeface="黑体" panose="02010609060101010101" pitchFamily="49" charset="-122"/>
              </a:rPr>
              <a:t>(</a:t>
            </a:r>
            <a:r>
              <a:rPr lang="zh-CN" altLang="en-US">
                <a:ea typeface="黑体" panose="02010609060101010101" pitchFamily="49" charset="-122"/>
              </a:rPr>
              <a:t>续</a:t>
            </a:r>
            <a:r>
              <a:rPr lang="en-US" altLang="zh-CN"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8965" y="912864"/>
            <a:ext cx="4344177" cy="911438"/>
          </a:xfrm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(X, Y)</a:t>
            </a:r>
            <a:r>
              <a:rPr lang="zh-CN" altLang="en-US" dirty="0"/>
              <a:t>的联合分布函数，</a:t>
            </a:r>
          </a:p>
        </p:txBody>
      </p:sp>
      <p:sp>
        <p:nvSpPr>
          <p:cNvPr id="400388" name="Text Box 4"/>
          <p:cNvSpPr txBox="1">
            <a:spLocks noChangeArrowheads="1"/>
          </p:cNvSpPr>
          <p:nvPr/>
        </p:nvSpPr>
        <p:spPr bwMode="auto">
          <a:xfrm>
            <a:off x="650410" y="4275422"/>
            <a:ext cx="3240837" cy="457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条件分布律</a:t>
            </a:r>
          </a:p>
        </p:txBody>
      </p:sp>
      <p:grpSp>
        <p:nvGrpSpPr>
          <p:cNvPr id="2" name="Group 34"/>
          <p:cNvGrpSpPr/>
          <p:nvPr/>
        </p:nvGrpSpPr>
        <p:grpSpPr bwMode="auto">
          <a:xfrm>
            <a:off x="3102902" y="4269773"/>
            <a:ext cx="1198809" cy="914610"/>
            <a:chOff x="2899" y="2157"/>
            <a:chExt cx="602" cy="576"/>
          </a:xfrm>
        </p:grpSpPr>
        <p:sp>
          <p:nvSpPr>
            <p:cNvPr id="34868" name="Text Box 35"/>
            <p:cNvSpPr txBox="1">
              <a:spLocks noChangeArrowheads="1"/>
            </p:cNvSpPr>
            <p:nvPr/>
          </p:nvSpPr>
          <p:spPr bwMode="auto">
            <a:xfrm>
              <a:off x="3077" y="2287"/>
              <a:ext cx="33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000" dirty="0" err="1">
                  <a:latin typeface="+mn-ea"/>
                  <a:ea typeface="+mn-ea"/>
                </a:rPr>
                <a:t>Pj|i</a:t>
              </a:r>
              <a:endParaRPr lang="en-US" altLang="zh-CN" sz="2000" dirty="0">
                <a:latin typeface="+mn-ea"/>
                <a:ea typeface="+mn-ea"/>
              </a:endParaRPr>
            </a:p>
          </p:txBody>
        </p:sp>
        <p:sp>
          <p:nvSpPr>
            <p:cNvPr id="34869" name="Text Box 36"/>
            <p:cNvSpPr txBox="1">
              <a:spLocks noChangeArrowheads="1"/>
            </p:cNvSpPr>
            <p:nvPr/>
          </p:nvSpPr>
          <p:spPr bwMode="auto">
            <a:xfrm>
              <a:off x="2899" y="2372"/>
              <a:ext cx="2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000" dirty="0">
                  <a:latin typeface="+mn-ea"/>
                  <a:ea typeface="+mn-ea"/>
                </a:rPr>
                <a:t>Y</a:t>
              </a:r>
            </a:p>
          </p:txBody>
        </p:sp>
        <p:sp>
          <p:nvSpPr>
            <p:cNvPr id="34870" name="Text Box 37"/>
            <p:cNvSpPr txBox="1">
              <a:spLocks noChangeArrowheads="1"/>
            </p:cNvSpPr>
            <p:nvPr/>
          </p:nvSpPr>
          <p:spPr bwMode="auto">
            <a:xfrm>
              <a:off x="3261" y="2157"/>
              <a:ext cx="2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000">
                  <a:latin typeface="+mn-ea"/>
                  <a:ea typeface="+mn-ea"/>
                </a:rPr>
                <a:t>X</a:t>
              </a:r>
            </a:p>
          </p:txBody>
        </p:sp>
        <p:sp>
          <p:nvSpPr>
            <p:cNvPr id="34871" name="Line 38"/>
            <p:cNvSpPr>
              <a:spLocks noChangeShapeType="1"/>
            </p:cNvSpPr>
            <p:nvPr/>
          </p:nvSpPr>
          <p:spPr bwMode="auto">
            <a:xfrm>
              <a:off x="2948" y="2231"/>
              <a:ext cx="527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b="1">
                <a:latin typeface="+mn-ea"/>
              </a:endParaRPr>
            </a:p>
          </p:txBody>
        </p:sp>
        <p:sp>
          <p:nvSpPr>
            <p:cNvPr id="34872" name="Line 39"/>
            <p:cNvSpPr>
              <a:spLocks noChangeShapeType="1"/>
            </p:cNvSpPr>
            <p:nvPr/>
          </p:nvSpPr>
          <p:spPr bwMode="auto">
            <a:xfrm>
              <a:off x="2948" y="2213"/>
              <a:ext cx="240" cy="3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b="1">
                <a:latin typeface="+mn-ea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0429" name="Object 45"/>
              <p:cNvSpPr txBox="1"/>
              <p:nvPr/>
            </p:nvSpPr>
            <p:spPr bwMode="auto">
              <a:xfrm>
                <a:off x="5286187" y="4995432"/>
                <a:ext cx="304871" cy="81140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7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00429" name="Object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86187" y="4995432"/>
                <a:ext cx="304871" cy="8114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0430" name="Object 46"/>
              <p:cNvSpPr txBox="1"/>
              <p:nvPr/>
            </p:nvSpPr>
            <p:spPr bwMode="auto">
              <a:xfrm>
                <a:off x="4481138" y="4995432"/>
                <a:ext cx="304871" cy="81140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7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0430" name="Object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81138" y="4995432"/>
                <a:ext cx="304871" cy="8114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0433" name="Object 49"/>
              <p:cNvSpPr txBox="1">
                <a:spLocks noGrp="1"/>
              </p:cNvSpPr>
              <p:nvPr>
                <p:ph sz="quarter" idx="3"/>
              </p:nvPr>
            </p:nvSpPr>
            <p:spPr bwMode="auto">
              <a:xfrm>
                <a:off x="952217" y="376246"/>
                <a:ext cx="9753600" cy="223889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≤0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或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≤0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0&lt;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≤1,0&lt;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≤1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(0&lt;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≤1,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&gt;1)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或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&gt;1,0&lt;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≤1)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&gt;1,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0433" name="Object 4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3"/>
              </p:nvPr>
            </p:nvSpPr>
            <p:spPr bwMode="auto">
              <a:xfrm>
                <a:off x="952217" y="376246"/>
                <a:ext cx="9753600" cy="2238893"/>
              </a:xfrm>
              <a:prstGeom prst="rect">
                <a:avLst/>
              </a:prstGeom>
              <a:blipFill>
                <a:blip r:embed="rId5"/>
                <a:stretch>
                  <a:fillRect b="-5722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0440" name="Object 56"/>
              <p:cNvSpPr txBox="1"/>
              <p:nvPr/>
            </p:nvSpPr>
            <p:spPr bwMode="auto">
              <a:xfrm>
                <a:off x="4481138" y="5714736"/>
                <a:ext cx="304871" cy="811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7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00440" name="Object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81138" y="5714736"/>
                <a:ext cx="304871" cy="8114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0441" name="Object 57"/>
              <p:cNvSpPr txBox="1"/>
              <p:nvPr/>
            </p:nvSpPr>
            <p:spPr bwMode="auto">
              <a:xfrm>
                <a:off x="5286187" y="5714736"/>
                <a:ext cx="304871" cy="811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7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00441" name="Object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86187" y="5714736"/>
                <a:ext cx="304871" cy="8114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00445" name="Group 61"/>
          <p:cNvGraphicFramePr>
            <a:graphicFrameLocks noGrp="1"/>
          </p:cNvGraphicFramePr>
          <p:nvPr/>
        </p:nvGraphicFramePr>
        <p:xfrm>
          <a:off x="7420281" y="4345994"/>
          <a:ext cx="2767653" cy="2162675"/>
        </p:xfrm>
        <a:graphic>
          <a:graphicData uri="http://schemas.openxmlformats.org/drawingml/2006/table">
            <a:tbl>
              <a:tblPr/>
              <a:tblGrid>
                <a:gridCol w="1081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8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3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209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1451" marR="91451" marT="45722" marB="4572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1451" marR="91451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1451" marR="91451" marT="45722" marB="45722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716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1451" marR="91451" marT="45722" marB="4572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1451" marR="91451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1451" marR="91451" marT="45722" marB="4572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750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1451" marR="91451" marT="45722" marB="4572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1451" marR="91451"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1451" marR="91451" marT="45722" marB="4572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Group 81"/>
          <p:cNvGrpSpPr/>
          <p:nvPr/>
        </p:nvGrpSpPr>
        <p:grpSpPr bwMode="auto">
          <a:xfrm>
            <a:off x="7394875" y="4269776"/>
            <a:ext cx="1155968" cy="770115"/>
            <a:chOff x="2773" y="2157"/>
            <a:chExt cx="728" cy="485"/>
          </a:xfrm>
        </p:grpSpPr>
        <p:sp>
          <p:nvSpPr>
            <p:cNvPr id="34863" name="Text Box 82"/>
            <p:cNvSpPr txBox="1">
              <a:spLocks noChangeArrowheads="1"/>
            </p:cNvSpPr>
            <p:nvPr/>
          </p:nvSpPr>
          <p:spPr bwMode="auto">
            <a:xfrm>
              <a:off x="3033" y="2366"/>
              <a:ext cx="40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000" dirty="0" err="1">
                  <a:latin typeface="+mn-ea"/>
                  <a:ea typeface="+mn-ea"/>
                </a:rPr>
                <a:t>Pi|j</a:t>
              </a:r>
              <a:endParaRPr lang="en-US" altLang="zh-CN" sz="2000" dirty="0">
                <a:latin typeface="+mn-ea"/>
                <a:ea typeface="+mn-ea"/>
              </a:endParaRPr>
            </a:p>
          </p:txBody>
        </p:sp>
        <p:sp>
          <p:nvSpPr>
            <p:cNvPr id="34864" name="Text Box 83"/>
            <p:cNvSpPr txBox="1">
              <a:spLocks noChangeArrowheads="1"/>
            </p:cNvSpPr>
            <p:nvPr/>
          </p:nvSpPr>
          <p:spPr bwMode="auto">
            <a:xfrm>
              <a:off x="2773" y="235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 b="0">
                  <a:ea typeface="黑体" panose="02010609060101010101" pitchFamily="49" charset="-122"/>
                </a:rPr>
                <a:t>Y</a:t>
              </a:r>
            </a:p>
          </p:txBody>
        </p:sp>
        <p:sp>
          <p:nvSpPr>
            <p:cNvPr id="34865" name="Text Box 84"/>
            <p:cNvSpPr txBox="1">
              <a:spLocks noChangeArrowheads="1"/>
            </p:cNvSpPr>
            <p:nvPr/>
          </p:nvSpPr>
          <p:spPr bwMode="auto">
            <a:xfrm>
              <a:off x="3261" y="2157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 b="0">
                  <a:ea typeface="黑体" panose="02010609060101010101" pitchFamily="49" charset="-122"/>
                </a:rPr>
                <a:t>X</a:t>
              </a:r>
            </a:p>
          </p:txBody>
        </p:sp>
        <p:sp>
          <p:nvSpPr>
            <p:cNvPr id="34866" name="Line 85"/>
            <p:cNvSpPr>
              <a:spLocks noChangeShapeType="1"/>
            </p:cNvSpPr>
            <p:nvPr/>
          </p:nvSpPr>
          <p:spPr bwMode="auto">
            <a:xfrm>
              <a:off x="2829" y="2213"/>
              <a:ext cx="646" cy="2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7" name="Line 86"/>
            <p:cNvSpPr>
              <a:spLocks noChangeShapeType="1"/>
            </p:cNvSpPr>
            <p:nvPr/>
          </p:nvSpPr>
          <p:spPr bwMode="auto">
            <a:xfrm>
              <a:off x="2805" y="2197"/>
              <a:ext cx="383" cy="4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0471" name="Object 87"/>
              <p:cNvSpPr txBox="1"/>
              <p:nvPr/>
            </p:nvSpPr>
            <p:spPr bwMode="auto">
              <a:xfrm>
                <a:off x="9535320" y="4995432"/>
                <a:ext cx="304871" cy="81140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7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00471" name="Object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35320" y="4995432"/>
                <a:ext cx="304871" cy="8114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0472" name="Object 88"/>
              <p:cNvSpPr txBox="1"/>
              <p:nvPr/>
            </p:nvSpPr>
            <p:spPr bwMode="auto">
              <a:xfrm>
                <a:off x="8730272" y="4995432"/>
                <a:ext cx="304871" cy="81140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7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0472" name="Object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30272" y="4995432"/>
                <a:ext cx="304871" cy="81140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0473" name="Object 89"/>
              <p:cNvSpPr txBox="1"/>
              <p:nvPr/>
            </p:nvSpPr>
            <p:spPr bwMode="auto">
              <a:xfrm>
                <a:off x="8730272" y="5714736"/>
                <a:ext cx="304871" cy="811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7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00473" name="Object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30272" y="5714736"/>
                <a:ext cx="304871" cy="8114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0474" name="Object 90"/>
              <p:cNvSpPr txBox="1"/>
              <p:nvPr/>
            </p:nvSpPr>
            <p:spPr bwMode="auto">
              <a:xfrm>
                <a:off x="9535320" y="5714736"/>
                <a:ext cx="304871" cy="811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7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00474" name="Object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35320" y="5714736"/>
                <a:ext cx="304871" cy="8114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2742" name="Object 6"/>
              <p:cNvSpPr txBox="1"/>
              <p:nvPr/>
            </p:nvSpPr>
            <p:spPr bwMode="auto">
              <a:xfrm>
                <a:off x="5854952" y="860464"/>
                <a:ext cx="6180809" cy="88836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  <m:sup/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𝒊𝒋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72742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54952" y="860464"/>
                <a:ext cx="6180809" cy="8883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3768" name="Object 8"/>
              <p:cNvSpPr txBox="1"/>
              <p:nvPr/>
            </p:nvSpPr>
            <p:spPr bwMode="auto">
              <a:xfrm>
                <a:off x="8613596" y="1957070"/>
                <a:ext cx="3450436" cy="92572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=1,2,⋯</m:t>
                      </m:r>
                    </m:oMath>
                  </m:oMathPara>
                </a14:m>
                <a:endParaRPr 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373768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13596" y="1957070"/>
                <a:ext cx="3450436" cy="925726"/>
              </a:xfrm>
              <a:prstGeom prst="rect">
                <a:avLst/>
              </a:prstGeom>
              <a:blipFill rotWithShape="1">
                <a:blip r:embed="rId13"/>
                <a:stretch>
                  <a:fillRect l="-13" r="9" b="5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3770" name="Object 10"/>
              <p:cNvSpPr txBox="1"/>
              <p:nvPr/>
            </p:nvSpPr>
            <p:spPr bwMode="auto">
              <a:xfrm>
                <a:off x="8613906" y="3091186"/>
                <a:ext cx="3421855" cy="89873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=1,2,⋯</m:t>
                      </m:r>
                    </m:oMath>
                  </m:oMathPara>
                </a14:m>
                <a:endParaRPr 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373770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13906" y="3091186"/>
                <a:ext cx="3421855" cy="898733"/>
              </a:xfrm>
              <a:prstGeom prst="rect">
                <a:avLst/>
              </a:prstGeom>
              <a:blipFill rotWithShape="1">
                <a:blip r:embed="rId14"/>
                <a:stretch>
                  <a:fillRect l="-4" t="-1" r="18" b="2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7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00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00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73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00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00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0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00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00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73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400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400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40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400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400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8" grpId="0"/>
      <p:bldP spid="400429" grpId="0"/>
      <p:bldP spid="400430" grpId="0"/>
      <p:bldP spid="400433" grpId="0" build="p"/>
      <p:bldP spid="400440" grpId="0"/>
      <p:bldP spid="400441" grpId="0"/>
      <p:bldP spid="400471" grpId="0"/>
      <p:bldP spid="400472" grpId="0"/>
      <p:bldP spid="400473" grpId="0"/>
      <p:bldP spid="400474" grpId="0"/>
      <p:bldP spid="372742" grpId="1" animBg="1"/>
      <p:bldP spid="372742" grpId="2" animBg="1"/>
      <p:bldP spid="373768" grpId="0" animBg="1"/>
      <p:bldP spid="37377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2"/>
          <p:cNvSpPr>
            <a:spLocks noGrp="1" noChangeArrowheads="1"/>
          </p:cNvSpPr>
          <p:nvPr>
            <p:ph type="title"/>
          </p:nvPr>
        </p:nvSpPr>
        <p:spPr>
          <a:xfrm>
            <a:off x="846657" y="273849"/>
            <a:ext cx="9961986" cy="609741"/>
          </a:xfrm>
        </p:spPr>
        <p:txBody>
          <a:bodyPr/>
          <a:lstStyle/>
          <a:p>
            <a:pPr algn="l" eaLnBrk="1" hangingPunct="1"/>
            <a:r>
              <a:rPr lang="zh-CN" altLang="en-US" dirty="0">
                <a:ea typeface="黑体" panose="02010609060101010101" pitchFamily="49" charset="-122"/>
              </a:rPr>
              <a:t>例</a:t>
            </a:r>
            <a:r>
              <a:rPr lang="en-US" altLang="zh-CN" dirty="0">
                <a:ea typeface="黑体" panose="02010609060101010101" pitchFamily="49" charset="-122"/>
              </a:rPr>
              <a:t>(</a:t>
            </a:r>
            <a:r>
              <a:rPr lang="zh-CN" altLang="en-US" dirty="0">
                <a:ea typeface="黑体" panose="02010609060101010101" pitchFamily="49" charset="-122"/>
              </a:rPr>
              <a:t>续</a:t>
            </a:r>
            <a:r>
              <a:rPr lang="en-US" altLang="zh-CN" dirty="0"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402455" name="Rectangle 23"/>
          <p:cNvSpPr>
            <a:spLocks noGrp="1" noChangeArrowheads="1"/>
          </p:cNvSpPr>
          <p:nvPr>
            <p:ph type="body" sz="half" idx="1"/>
          </p:nvPr>
        </p:nvSpPr>
        <p:spPr>
          <a:xfrm>
            <a:off x="609916" y="944745"/>
            <a:ext cx="4117658" cy="1951649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b)</a:t>
            </a:r>
            <a:r>
              <a:rPr lang="zh-CN" altLang="en-US" dirty="0"/>
              <a:t>有放回摸球。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(X, Y)</a:t>
            </a:r>
            <a:r>
              <a:rPr lang="zh-CN" altLang="en-US" dirty="0"/>
              <a:t>的联合分布率、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边缘分布率</a:t>
            </a:r>
          </a:p>
        </p:txBody>
      </p:sp>
      <p:sp>
        <p:nvSpPr>
          <p:cNvPr id="402456" name="Text Box 24"/>
          <p:cNvSpPr txBox="1">
            <a:spLocks noChangeArrowheads="1"/>
          </p:cNvSpPr>
          <p:nvPr/>
        </p:nvSpPr>
        <p:spPr bwMode="auto">
          <a:xfrm>
            <a:off x="495616" y="5049272"/>
            <a:ext cx="2212659" cy="1135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+mn-ea"/>
                <a:ea typeface="+mn-ea"/>
              </a:rPr>
              <a:t>(X, Y)</a:t>
            </a:r>
            <a:r>
              <a:rPr lang="zh-CN" altLang="en-US" sz="2400">
                <a:latin typeface="+mn-ea"/>
                <a:ea typeface="+mn-ea"/>
              </a:rPr>
              <a:t>的联合分布函数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2465" name="Object 33"/>
              <p:cNvSpPr txBox="1">
                <a:spLocks noGrp="1"/>
              </p:cNvSpPr>
              <p:nvPr>
                <p:ph sz="quarter" idx="3"/>
              </p:nvPr>
            </p:nvSpPr>
            <p:spPr bwMode="auto">
              <a:xfrm>
                <a:off x="2593975" y="3304410"/>
                <a:ext cx="9203651" cy="340693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或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num>
                                  <m:den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𝟐𝟓</m:t>
                                    </m:r>
                                  </m:den>
                                </m:f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num>
                                  <m:den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den>
                                </m:f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或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2465" name="Object 3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3"/>
              </p:nvPr>
            </p:nvSpPr>
            <p:spPr bwMode="auto">
              <a:xfrm>
                <a:off x="2593975" y="3304410"/>
                <a:ext cx="9203651" cy="3406933"/>
              </a:xfrm>
              <a:prstGeom prst="rect">
                <a:avLst/>
              </a:prstGeom>
              <a:blipFill rotWithShape="1">
                <a:blip r:embed="rId3"/>
                <a:stretch>
                  <a:fillRect t="-15" r="6" b="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02498" name="Group 6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221535" y="1127489"/>
          <a:ext cx="4538125" cy="3026474"/>
        </p:xfrm>
        <a:graphic>
          <a:graphicData uri="http://schemas.openxmlformats.org/drawingml/2006/table">
            <a:tbl>
              <a:tblPr/>
              <a:tblGrid>
                <a:gridCol w="1081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16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8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0215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1461" marR="91461"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1461" marR="91461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1461" marR="91461"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p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i.</a:t>
                      </a:r>
                    </a:p>
                  </a:txBody>
                  <a:tcPr marL="91461" marR="91461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771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1461" marR="91461"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1461" marR="91461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1461" marR="91461"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1461" marR="91461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244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1461" marR="91461"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1461" marR="91461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1461" marR="91461"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1461" marR="91461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244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p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.j</a:t>
                      </a:r>
                    </a:p>
                  </a:txBody>
                  <a:tcPr marL="91461" marR="91461"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1461" marR="91461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1461" marR="91461"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1461" marR="91461"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95"/>
          <p:cNvGrpSpPr/>
          <p:nvPr/>
        </p:nvGrpSpPr>
        <p:grpSpPr bwMode="auto">
          <a:xfrm>
            <a:off x="6196128" y="1051271"/>
            <a:ext cx="1155968" cy="770115"/>
            <a:chOff x="2773" y="2157"/>
            <a:chExt cx="728" cy="485"/>
          </a:xfrm>
        </p:grpSpPr>
        <p:sp>
          <p:nvSpPr>
            <p:cNvPr id="35883" name="Text Box 96"/>
            <p:cNvSpPr txBox="1">
              <a:spLocks noChangeArrowheads="1"/>
            </p:cNvSpPr>
            <p:nvPr/>
          </p:nvSpPr>
          <p:spPr bwMode="auto">
            <a:xfrm>
              <a:off x="3057" y="2354"/>
              <a:ext cx="33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000" dirty="0" err="1">
                  <a:latin typeface="+mn-ea"/>
                  <a:ea typeface="+mn-ea"/>
                </a:rPr>
                <a:t>Pij</a:t>
              </a:r>
              <a:endParaRPr lang="en-US" altLang="zh-CN" sz="2000" dirty="0">
                <a:latin typeface="+mn-ea"/>
                <a:ea typeface="+mn-ea"/>
              </a:endParaRPr>
            </a:p>
          </p:txBody>
        </p:sp>
        <p:sp>
          <p:nvSpPr>
            <p:cNvPr id="35884" name="Text Box 97"/>
            <p:cNvSpPr txBox="1">
              <a:spLocks noChangeArrowheads="1"/>
            </p:cNvSpPr>
            <p:nvPr/>
          </p:nvSpPr>
          <p:spPr bwMode="auto">
            <a:xfrm>
              <a:off x="2773" y="235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latin typeface="+mn-ea"/>
                  <a:ea typeface="+mn-ea"/>
                </a:rPr>
                <a:t>X</a:t>
              </a:r>
            </a:p>
          </p:txBody>
        </p:sp>
        <p:sp>
          <p:nvSpPr>
            <p:cNvPr id="35885" name="Text Box 98"/>
            <p:cNvSpPr txBox="1">
              <a:spLocks noChangeArrowheads="1"/>
            </p:cNvSpPr>
            <p:nvPr/>
          </p:nvSpPr>
          <p:spPr bwMode="auto">
            <a:xfrm>
              <a:off x="3261" y="2157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latin typeface="+mn-ea"/>
                  <a:ea typeface="+mn-ea"/>
                </a:rPr>
                <a:t>Y</a:t>
              </a:r>
            </a:p>
          </p:txBody>
        </p:sp>
        <p:sp>
          <p:nvSpPr>
            <p:cNvPr id="35886" name="Line 99"/>
            <p:cNvSpPr>
              <a:spLocks noChangeShapeType="1"/>
            </p:cNvSpPr>
            <p:nvPr/>
          </p:nvSpPr>
          <p:spPr bwMode="auto">
            <a:xfrm>
              <a:off x="2829" y="2213"/>
              <a:ext cx="646" cy="2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>
                <a:latin typeface="+mn-ea"/>
              </a:endParaRPr>
            </a:p>
          </p:txBody>
        </p:sp>
        <p:sp>
          <p:nvSpPr>
            <p:cNvPr id="35887" name="Line 100"/>
            <p:cNvSpPr>
              <a:spLocks noChangeShapeType="1"/>
            </p:cNvSpPr>
            <p:nvPr/>
          </p:nvSpPr>
          <p:spPr bwMode="auto">
            <a:xfrm>
              <a:off x="2805" y="2197"/>
              <a:ext cx="383" cy="4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>
                <a:latin typeface="+mn-ea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2533" name="Object 101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7585821" y="1438912"/>
                <a:ext cx="890793" cy="811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2533" name="Object 10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7585821" y="1438912"/>
                <a:ext cx="890793" cy="811400"/>
              </a:xfrm>
              <a:prstGeom prst="rect">
                <a:avLst/>
              </a:prstGeom>
              <a:blipFill rotWithShape="1">
                <a:blip r:embed="rId4"/>
                <a:stretch>
                  <a:fillRect l="-12" r="71" b="-3343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2534" name="Object 102"/>
              <p:cNvSpPr txBox="1"/>
              <p:nvPr/>
            </p:nvSpPr>
            <p:spPr bwMode="auto">
              <a:xfrm>
                <a:off x="8849455" y="1775338"/>
                <a:ext cx="944780" cy="811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lang="en-US" b="1">
                  <a:latin typeface="+mn-ea"/>
                </a:endParaRPr>
              </a:p>
            </p:txBody>
          </p:sp>
        </mc:Choice>
        <mc:Fallback xmlns="">
          <p:sp>
            <p:nvSpPr>
              <p:cNvPr id="402534" name="Object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49455" y="1775338"/>
                <a:ext cx="944780" cy="811400"/>
              </a:xfrm>
              <a:prstGeom prst="rect">
                <a:avLst/>
              </a:prstGeom>
              <a:blipFill rotWithShape="1">
                <a:blip r:embed="rId5"/>
                <a:stretch>
                  <a:fillRect l="-10" t="-63" r="67" b="4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2535" name="Object 103"/>
              <p:cNvSpPr txBox="1"/>
              <p:nvPr/>
            </p:nvSpPr>
            <p:spPr bwMode="auto">
              <a:xfrm>
                <a:off x="7628385" y="2548629"/>
                <a:ext cx="1113766" cy="81140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402535" name="Object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8385" y="2548629"/>
                <a:ext cx="1113766" cy="811401"/>
              </a:xfrm>
              <a:prstGeom prst="rect">
                <a:avLst/>
              </a:prstGeom>
              <a:blipFill rotWithShape="1">
                <a:blip r:embed="rId6"/>
                <a:stretch>
                  <a:fillRect l="-12" t="-46" r="10" b="3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2536" name="Object 104"/>
              <p:cNvSpPr txBox="1"/>
              <p:nvPr/>
            </p:nvSpPr>
            <p:spPr bwMode="auto">
              <a:xfrm>
                <a:off x="8849454" y="2548629"/>
                <a:ext cx="970187" cy="81140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402536" name="Object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49454" y="2548629"/>
                <a:ext cx="970187" cy="811401"/>
              </a:xfrm>
              <a:prstGeom prst="rect">
                <a:avLst/>
              </a:prstGeom>
              <a:blipFill rotWithShape="1">
                <a:blip r:embed="rId7"/>
                <a:stretch>
                  <a:fillRect l="-10" t="-46" b="3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2537" name="Object 105"/>
              <p:cNvSpPr txBox="1"/>
              <p:nvPr/>
            </p:nvSpPr>
            <p:spPr bwMode="auto">
              <a:xfrm>
                <a:off x="10124512" y="2548629"/>
                <a:ext cx="304871" cy="81140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lang="en-US" b="1">
                  <a:latin typeface="+mn-ea"/>
                </a:endParaRPr>
              </a:p>
            </p:txBody>
          </p:sp>
        </mc:Choice>
        <mc:Fallback xmlns="">
          <p:sp>
            <p:nvSpPr>
              <p:cNvPr id="402537" name="Object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24512" y="2548629"/>
                <a:ext cx="304871" cy="811401"/>
              </a:xfrm>
              <a:prstGeom prst="rect">
                <a:avLst/>
              </a:prstGeom>
              <a:blipFill rotWithShape="1">
                <a:blip r:embed="rId8"/>
                <a:stretch>
                  <a:fillRect l="-24" t="-46" r="47" b="3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2538" name="Object 106"/>
              <p:cNvSpPr txBox="1"/>
              <p:nvPr/>
            </p:nvSpPr>
            <p:spPr bwMode="auto">
              <a:xfrm>
                <a:off x="10124512" y="1775338"/>
                <a:ext cx="304871" cy="811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402538" name="Object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24512" y="1775338"/>
                <a:ext cx="304871" cy="811400"/>
              </a:xfrm>
              <a:prstGeom prst="rect">
                <a:avLst/>
              </a:prstGeom>
              <a:blipFill rotWithShape="1">
                <a:blip r:embed="rId9"/>
                <a:stretch>
                  <a:fillRect l="-24" t="-63" r="47" b="4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2539" name="Object 107"/>
              <p:cNvSpPr txBox="1"/>
              <p:nvPr/>
            </p:nvSpPr>
            <p:spPr bwMode="auto">
              <a:xfrm>
                <a:off x="7804638" y="3329860"/>
                <a:ext cx="304871" cy="81140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402539" name="Object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04638" y="3329860"/>
                <a:ext cx="304871" cy="811401"/>
              </a:xfrm>
              <a:prstGeom prst="rect">
                <a:avLst/>
              </a:prstGeom>
              <a:blipFill rotWithShape="1">
                <a:blip r:embed="rId9"/>
                <a:stretch>
                  <a:fillRect l="-160" t="-68" r="183" b="5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2540" name="Object 108"/>
              <p:cNvSpPr txBox="1"/>
              <p:nvPr/>
            </p:nvSpPr>
            <p:spPr bwMode="auto">
              <a:xfrm>
                <a:off x="9025708" y="3329860"/>
                <a:ext cx="304871" cy="81140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lang="en-US" b="1">
                  <a:latin typeface="+mn-ea"/>
                </a:endParaRPr>
              </a:p>
            </p:txBody>
          </p:sp>
        </mc:Choice>
        <mc:Fallback xmlns="">
          <p:sp>
            <p:nvSpPr>
              <p:cNvPr id="402540" name="Object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25708" y="3329860"/>
                <a:ext cx="304871" cy="811401"/>
              </a:xfrm>
              <a:prstGeom prst="rect">
                <a:avLst/>
              </a:prstGeom>
              <a:blipFill rotWithShape="1">
                <a:blip r:embed="rId8"/>
                <a:stretch>
                  <a:fillRect l="-149" t="-68" r="172" b="5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2541" name="Rectangle 109"/>
          <p:cNvSpPr>
            <a:spLocks noChangeArrowheads="1"/>
          </p:cNvSpPr>
          <p:nvPr/>
        </p:nvSpPr>
        <p:spPr bwMode="auto">
          <a:xfrm>
            <a:off x="609916" y="3200287"/>
            <a:ext cx="4041459" cy="1135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因</a:t>
            </a:r>
            <a:r>
              <a:rPr lang="en-US" altLang="zh-CN" sz="2400" dirty="0" err="1">
                <a:latin typeface="+mn-ea"/>
                <a:ea typeface="+mn-ea"/>
              </a:rPr>
              <a:t>pij</a:t>
            </a:r>
            <a:r>
              <a:rPr lang="zh-CN" altLang="en-US" sz="2400" dirty="0">
                <a:latin typeface="+mn-ea"/>
                <a:ea typeface="+mn-ea"/>
              </a:rPr>
              <a:t>＝</a:t>
            </a:r>
            <a:r>
              <a:rPr lang="en-US" altLang="zh-CN" sz="2400" dirty="0">
                <a:latin typeface="+mn-ea"/>
                <a:ea typeface="+mn-ea"/>
              </a:rPr>
              <a:t>pi.</a:t>
            </a:r>
            <a:r>
              <a:rPr lang="en-US" altLang="en-US" sz="2400" dirty="0">
                <a:latin typeface="+mn-ea"/>
                <a:ea typeface="+mn-ea"/>
              </a:rPr>
              <a:t>×</a:t>
            </a:r>
            <a:r>
              <a:rPr lang="en-US" altLang="zh-CN" sz="2400" dirty="0" err="1">
                <a:latin typeface="+mn-ea"/>
                <a:ea typeface="+mn-ea"/>
              </a:rPr>
              <a:t>p.j</a:t>
            </a:r>
            <a:r>
              <a:rPr lang="en-US" altLang="zh-CN" sz="2400" dirty="0">
                <a:latin typeface="+mn-ea"/>
                <a:ea typeface="+mn-ea"/>
              </a:rPr>
              <a:t>(</a:t>
            </a:r>
            <a:r>
              <a:rPr lang="en-US" altLang="zh-CN" sz="2400" dirty="0" err="1">
                <a:latin typeface="+mn-ea"/>
                <a:ea typeface="+mn-ea"/>
              </a:rPr>
              <a:t>i</a:t>
            </a:r>
            <a:r>
              <a:rPr lang="en-US" altLang="zh-CN" sz="2400" dirty="0">
                <a:latin typeface="+mn-ea"/>
                <a:ea typeface="+mn-ea"/>
              </a:rPr>
              <a:t>, j = 0, 1)</a:t>
            </a:r>
            <a:r>
              <a:rPr lang="zh-CN" altLang="en-US" sz="2400" dirty="0">
                <a:latin typeface="+mn-ea"/>
                <a:ea typeface="+mn-ea"/>
              </a:rPr>
              <a:t>，</a:t>
            </a:r>
          </a:p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en-US" altLang="zh-CN" sz="2400" dirty="0">
                <a:latin typeface="+mn-ea"/>
                <a:ea typeface="+mn-ea"/>
              </a:rPr>
              <a:t>X</a:t>
            </a:r>
            <a:r>
              <a:rPr lang="zh-CN" altLang="en-US" sz="2400" dirty="0">
                <a:latin typeface="+mn-ea"/>
                <a:ea typeface="+mn-ea"/>
              </a:rPr>
              <a:t>与</a:t>
            </a:r>
            <a:r>
              <a:rPr lang="en-US" altLang="zh-CN" sz="2400" dirty="0">
                <a:latin typeface="+mn-ea"/>
                <a:ea typeface="+mn-ea"/>
              </a:rPr>
              <a:t>Y</a:t>
            </a:r>
            <a:r>
              <a:rPr lang="zh-CN" altLang="en-US" sz="2400" dirty="0">
                <a:latin typeface="+mn-ea"/>
                <a:ea typeface="+mn-ea"/>
              </a:rPr>
              <a:t>相互独立</a:t>
            </a:r>
          </a:p>
        </p:txBody>
      </p:sp>
      <p:sp>
        <p:nvSpPr>
          <p:cNvPr id="25" name="椭圆形标注 24"/>
          <p:cNvSpPr>
            <a:spLocks noChangeArrowheads="1"/>
          </p:cNvSpPr>
          <p:nvPr/>
        </p:nvSpPr>
        <p:spPr bwMode="auto">
          <a:xfrm>
            <a:off x="10186113" y="4650897"/>
            <a:ext cx="2067403" cy="1297288"/>
          </a:xfrm>
          <a:prstGeom prst="wedgeEllipseCallout">
            <a:avLst>
              <a:gd name="adj1" fmla="val -224634"/>
              <a:gd name="adj2" fmla="val -90745"/>
            </a:avLst>
          </a:prstGeom>
          <a:solidFill>
            <a:schemeClr val="accent1">
              <a:alpha val="70195"/>
            </a:schemeClr>
          </a:solidFill>
          <a:ln w="9525" algn="ctr">
            <a:solidFill>
              <a:srgbClr val="0000FF"/>
            </a:solidFill>
            <a:round/>
          </a:ln>
        </p:spPr>
        <p:txBody>
          <a:bodyPr lIns="0" tIns="0" rIns="0" bIns="0" anchor="ctr"/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>
                <a:latin typeface="+mn-ea"/>
                <a:ea typeface="+mn-ea"/>
              </a:rPr>
              <a:t>条件分布律即边缘分布律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2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2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24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24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95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24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24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024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4024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4024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4024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0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0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40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0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0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40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40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40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02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02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02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02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02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02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402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55" grpId="0" uiExpand="1" build="p"/>
      <p:bldP spid="402456" grpId="0" build="p" autoUpdateAnimBg="0"/>
      <p:bldP spid="402465" grpId="0" build="p"/>
      <p:bldP spid="402533" grpId="0" build="p"/>
      <p:bldP spid="402534" grpId="0"/>
      <p:bldP spid="402535" grpId="0"/>
      <p:bldP spid="402536" grpId="0"/>
      <p:bldP spid="402537" grpId="0"/>
      <p:bldP spid="402538" grpId="0"/>
      <p:bldP spid="402539" grpId="0"/>
      <p:bldP spid="402540" grpId="0"/>
      <p:bldP spid="402541" grpId="0" build="p"/>
      <p:bldP spid="2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连续型二维随机变量</a:t>
            </a:r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0375" y="1219994"/>
            <a:ext cx="10896600" cy="1292524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若存在非负可积函数</a:t>
            </a:r>
            <a:r>
              <a:rPr lang="en-US" altLang="zh-CN" dirty="0"/>
              <a:t>f(x, y)</a:t>
            </a:r>
            <a:r>
              <a:rPr lang="zh-CN" altLang="en-US" dirty="0"/>
              <a:t>，使得二维</a:t>
            </a:r>
            <a:r>
              <a:rPr lang="en-US" altLang="zh-CN" dirty="0"/>
              <a:t>R.V.(X, Y)</a:t>
            </a:r>
            <a:r>
              <a:rPr lang="zh-CN" altLang="en-US" dirty="0"/>
              <a:t>的联合分布函数满足：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4788" name="Object 4"/>
              <p:cNvSpPr txBox="1"/>
              <p:nvPr/>
            </p:nvSpPr>
            <p:spPr bwMode="auto">
              <a:xfrm>
                <a:off x="1374775" y="2207748"/>
                <a:ext cx="7772400" cy="175544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nary>
                            <m:nary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𝑑𝑢𝑑𝑣</m:t>
                              </m:r>
                            </m:e>
                          </m:nary>
                        </m:e>
                      </m:nary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−∞&lt;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&lt;+∞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−∞&lt;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&lt;+∞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37478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4775" y="2207748"/>
                <a:ext cx="7772400" cy="1755446"/>
              </a:xfrm>
              <a:prstGeom prst="rect">
                <a:avLst/>
              </a:prstGeom>
              <a:blipFill rotWithShape="1">
                <a:blip r:embed="rId2"/>
                <a:stretch>
                  <a:fillRect t="-28" b="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4789" name="Rectangle 5"/>
          <p:cNvSpPr>
            <a:spLocks noChangeArrowheads="1"/>
          </p:cNvSpPr>
          <p:nvPr/>
        </p:nvSpPr>
        <p:spPr bwMode="auto">
          <a:xfrm>
            <a:off x="525618" y="3963194"/>
            <a:ext cx="10831357" cy="1130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  <a:ea typeface="+mn-ea"/>
              </a:rPr>
              <a:t>则称</a:t>
            </a:r>
            <a:r>
              <a:rPr lang="en-US" altLang="zh-CN" sz="2400" dirty="0">
                <a:latin typeface="+mn-ea"/>
                <a:ea typeface="+mn-ea"/>
              </a:rPr>
              <a:t>(X, Y)</a:t>
            </a:r>
            <a:r>
              <a:rPr lang="zh-CN" altLang="en-US" sz="2400" dirty="0">
                <a:latin typeface="+mn-ea"/>
                <a:ea typeface="+mn-ea"/>
              </a:rPr>
              <a:t>为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连续型二维随机变量</a:t>
            </a:r>
            <a:r>
              <a:rPr lang="zh-CN" altLang="en-US" sz="2400" dirty="0">
                <a:latin typeface="+mn-ea"/>
                <a:ea typeface="+mn-ea"/>
              </a:rPr>
              <a:t>，并称</a:t>
            </a:r>
            <a:r>
              <a:rPr lang="en-US" altLang="zh-CN" sz="2400" dirty="0">
                <a:latin typeface="+mn-ea"/>
                <a:ea typeface="+mn-ea"/>
              </a:rPr>
              <a:t>f(x, y)</a:t>
            </a:r>
            <a:r>
              <a:rPr lang="zh-CN" altLang="en-US" sz="2400" dirty="0">
                <a:latin typeface="+mn-ea"/>
                <a:ea typeface="+mn-ea"/>
              </a:rPr>
              <a:t>为连续型二维随机变量的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联合概率密度函数</a:t>
            </a:r>
            <a:r>
              <a:rPr lang="zh-CN" altLang="en-US" sz="2400" dirty="0">
                <a:latin typeface="+mn-ea"/>
                <a:ea typeface="+mn-ea"/>
              </a:rPr>
              <a:t>，简称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联合概率密度</a:t>
            </a:r>
            <a:r>
              <a:rPr lang="zh-CN" altLang="en-US" sz="2400" dirty="0">
                <a:latin typeface="+mn-ea"/>
                <a:ea typeface="+mn-ea"/>
              </a:rPr>
              <a:t>。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7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4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4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7" grpId="0" build="p"/>
      <p:bldP spid="374788" grpId="0"/>
      <p:bldP spid="37478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  <a:cs typeface="Times New Roman" panose="02020603050405020304" pitchFamily="18" charset="0"/>
              </a:rPr>
              <a:t>联合概率密度的性质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4700" y="1283831"/>
            <a:ext cx="4430150" cy="6462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FF00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FF00"/>
                </a:solidFill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cs typeface="Times New Roman" panose="02020603050405020304" pitchFamily="18" charset="0"/>
              </a:rPr>
              <a:t>f(x, y) ≥ 0</a:t>
            </a:r>
            <a:r>
              <a:rPr lang="zh-CN" altLang="en-US" dirty="0">
                <a:cs typeface="Times New Roman" panose="02020603050405020304" pitchFamily="18" charset="0"/>
              </a:rPr>
              <a:t>；</a:t>
            </a:r>
            <a:endParaRPr lang="zh-CN" altLang="en-US" dirty="0">
              <a:solidFill>
                <a:srgbClr val="00FF00"/>
              </a:solidFill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5812" name="Object 4"/>
              <p:cNvSpPr txBox="1"/>
              <p:nvPr/>
            </p:nvSpPr>
            <p:spPr bwMode="auto">
              <a:xfrm>
                <a:off x="1374775" y="2155692"/>
                <a:ext cx="4638552" cy="108764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nary>
                            <m:nary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𝒅𝒙𝒅𝒚</m:t>
                              </m:r>
                            </m:e>
                          </m:nary>
                        </m:e>
                      </m:nary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7581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4775" y="2155692"/>
                <a:ext cx="4638552" cy="1087646"/>
              </a:xfrm>
              <a:prstGeom prst="rect">
                <a:avLst/>
              </a:prstGeom>
              <a:blipFill rotWithShape="1">
                <a:blip r:embed="rId2"/>
                <a:stretch>
                  <a:fillRect t="-46" r="11" b="3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5813" name="Rectangle 5"/>
          <p:cNvSpPr>
            <a:spLocks noChangeArrowheads="1"/>
          </p:cNvSpPr>
          <p:nvPr/>
        </p:nvSpPr>
        <p:spPr bwMode="auto">
          <a:xfrm>
            <a:off x="311132" y="3432880"/>
            <a:ext cx="11576086" cy="470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如果一个函数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f(x, y)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具有性质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1)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2)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，则它一定是某个二维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R.V.(X, Y)</a:t>
            </a: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的概率密度。</a:t>
            </a:r>
          </a:p>
        </p:txBody>
      </p:sp>
      <p:sp>
        <p:nvSpPr>
          <p:cNvPr id="375814" name="Rectangle 6"/>
          <p:cNvSpPr>
            <a:spLocks noChangeArrowheads="1"/>
          </p:cNvSpPr>
          <p:nvPr/>
        </p:nvSpPr>
        <p:spPr bwMode="auto">
          <a:xfrm>
            <a:off x="774700" y="4176926"/>
            <a:ext cx="6157750" cy="556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8" tIns="36008" rIns="36008" bIns="36008">
            <a:spAutoFit/>
          </a:bodyPr>
          <a:lstStyle>
            <a:lvl1pPr marL="533400" indent="-5334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FF00"/>
                </a:solidFill>
                <a:latin typeface="+mn-ea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sz="2400">
                <a:solidFill>
                  <a:srgbClr val="00FF00"/>
                </a:solidFill>
                <a:latin typeface="+mn-ea"/>
                <a:ea typeface="+mn-ea"/>
                <a:cs typeface="Times New Roman" panose="02020603050405020304" pitchFamily="18" charset="0"/>
              </a:rPr>
              <a:t>）</a:t>
            </a:r>
            <a:r>
              <a:rPr lang="zh-CN" altLang="en-US" sz="2400">
                <a:latin typeface="+mn-ea"/>
                <a:ea typeface="+mn-ea"/>
                <a:cs typeface="Times New Roman" panose="02020603050405020304" pitchFamily="18" charset="0"/>
              </a:rPr>
              <a:t>在</a:t>
            </a:r>
            <a:r>
              <a:rPr lang="en-US" altLang="zh-CN" sz="2400">
                <a:latin typeface="+mn-ea"/>
                <a:ea typeface="+mn-ea"/>
                <a:cs typeface="Times New Roman" panose="02020603050405020304" pitchFamily="18" charset="0"/>
              </a:rPr>
              <a:t>f(x, y)</a:t>
            </a:r>
            <a:r>
              <a:rPr lang="zh-CN" altLang="en-US" sz="2400">
                <a:latin typeface="+mn-ea"/>
                <a:ea typeface="+mn-ea"/>
                <a:cs typeface="Times New Roman" panose="02020603050405020304" pitchFamily="18" charset="0"/>
              </a:rPr>
              <a:t>的连续点</a:t>
            </a:r>
            <a:r>
              <a:rPr lang="en-US" altLang="zh-CN" sz="2400">
                <a:latin typeface="+mn-ea"/>
                <a:ea typeface="+mn-ea"/>
                <a:cs typeface="Times New Roman" panose="02020603050405020304" pitchFamily="18" charset="0"/>
              </a:rPr>
              <a:t>(x, y)</a:t>
            </a:r>
            <a:r>
              <a:rPr lang="zh-CN" altLang="en-US" sz="2400">
                <a:latin typeface="+mn-ea"/>
                <a:ea typeface="+mn-ea"/>
                <a:cs typeface="Times New Roman" panose="02020603050405020304" pitchFamily="18" charset="0"/>
              </a:rPr>
              <a:t>处，有</a:t>
            </a:r>
            <a:endParaRPr lang="zh-CN" altLang="en-US" sz="2400">
              <a:solidFill>
                <a:srgbClr val="00FF00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5815" name="Object 7"/>
              <p:cNvSpPr txBox="1"/>
              <p:nvPr/>
            </p:nvSpPr>
            <p:spPr bwMode="auto">
              <a:xfrm>
                <a:off x="5718175" y="4065733"/>
                <a:ext cx="3723818" cy="133565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den>
                      </m:f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);</m:t>
                      </m:r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75815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8175" y="4065733"/>
                <a:ext cx="3723818" cy="1335653"/>
              </a:xfrm>
              <a:prstGeom prst="rect">
                <a:avLst/>
              </a:prstGeom>
              <a:blipFill rotWithShape="1">
                <a:blip r:embed="rId3"/>
                <a:stretch>
                  <a:fillRect t="-35" r="5" b="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5816" name="Rectangle 8"/>
          <p:cNvSpPr>
            <a:spLocks noChangeArrowheads="1"/>
          </p:cNvSpPr>
          <p:nvPr/>
        </p:nvSpPr>
        <p:spPr bwMode="auto">
          <a:xfrm>
            <a:off x="774700" y="5419335"/>
            <a:ext cx="755825" cy="556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8" tIns="36008" rIns="36008" bIns="36008">
            <a:spAutoFit/>
          </a:bodyPr>
          <a:lstStyle>
            <a:lvl1pPr marL="533400" indent="-5334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FF00"/>
                </a:solidFill>
                <a:latin typeface="+mn-ea"/>
                <a:ea typeface="+mn-ea"/>
                <a:cs typeface="Times New Roman" panose="02020603050405020304" pitchFamily="18" charset="0"/>
              </a:rPr>
              <a:t>4</a:t>
            </a:r>
            <a:r>
              <a:rPr lang="zh-CN" altLang="en-US" sz="2400">
                <a:solidFill>
                  <a:srgbClr val="00FF00"/>
                </a:solidFill>
                <a:latin typeface="+mn-ea"/>
                <a:ea typeface="+mn-ea"/>
                <a:cs typeface="Times New Roman" panose="02020603050405020304" pitchFamily="18" charset="0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5817" name="Object 9"/>
              <p:cNvSpPr txBox="1"/>
              <p:nvPr/>
            </p:nvSpPr>
            <p:spPr bwMode="auto">
              <a:xfrm>
                <a:off x="1273467" y="5241927"/>
                <a:ext cx="5200533" cy="133565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{(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)∈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}=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  <m:sup/>
                        <m:e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𝒅𝒙𝒅𝒚</m:t>
                          </m:r>
                        </m:e>
                      </m:nary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。</m:t>
                      </m:r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75817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73467" y="5241927"/>
                <a:ext cx="5200533" cy="1335653"/>
              </a:xfrm>
              <a:prstGeom prst="rect">
                <a:avLst/>
              </a:prstGeom>
              <a:blipFill rotWithShape="1">
                <a:blip r:embed="rId4"/>
                <a:stretch>
                  <a:fillRect l="-6" r="3" b="1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5818" name="Rectangle 10"/>
          <p:cNvSpPr>
            <a:spLocks noChangeArrowheads="1"/>
          </p:cNvSpPr>
          <p:nvPr/>
        </p:nvSpPr>
        <p:spPr bwMode="auto">
          <a:xfrm>
            <a:off x="774700" y="2408042"/>
            <a:ext cx="6815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en-US" altLang="zh-CN" sz="2400">
                <a:solidFill>
                  <a:srgbClr val="00FF00"/>
                </a:solidFill>
                <a:latin typeface="+mn-ea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sz="2400">
                <a:solidFill>
                  <a:srgbClr val="00FF00"/>
                </a:solidFill>
                <a:latin typeface="+mn-ea"/>
                <a:ea typeface="+mn-ea"/>
                <a:cs typeface="Times New Roman" panose="02020603050405020304" pitchFamily="18" charset="0"/>
              </a:rPr>
              <a:t>）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5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5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75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5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5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5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5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75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5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5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75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build="p"/>
      <p:bldP spid="375812" grpId="0"/>
      <p:bldP spid="375813" grpId="0" autoUpdateAnimBg="0"/>
      <p:bldP spid="375814" grpId="0" autoUpdateAnimBg="0"/>
      <p:bldP spid="375815" grpId="0"/>
      <p:bldP spid="375816" grpId="0" autoUpdateAnimBg="0"/>
      <p:bldP spid="375817" grpId="0"/>
      <p:bldP spid="375818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边缘分布函数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0375" y="882161"/>
            <a:ext cx="11125200" cy="2564406"/>
          </a:xfrm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设二维</a:t>
            </a:r>
            <a:r>
              <a:rPr lang="en-US" altLang="zh-CN" dirty="0"/>
              <a:t>R.V.(X, Y)</a:t>
            </a:r>
            <a:r>
              <a:rPr lang="zh-CN" altLang="en-US" dirty="0"/>
              <a:t>的联合分布函数为</a:t>
            </a:r>
            <a:r>
              <a:rPr lang="en-US" altLang="zh-CN" dirty="0"/>
              <a:t>F(x, y)</a:t>
            </a:r>
            <a:r>
              <a:rPr lang="zh-CN" altLang="en-US" dirty="0"/>
              <a:t>，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F</a:t>
            </a:r>
            <a:r>
              <a:rPr lang="en-US" altLang="zh-CN" baseline="-25000" dirty="0"/>
              <a:t>X</a:t>
            </a:r>
            <a:r>
              <a:rPr lang="en-US" altLang="zh-CN" dirty="0"/>
              <a:t>(x)</a:t>
            </a:r>
            <a:r>
              <a:rPr lang="zh-CN" altLang="en-US" dirty="0"/>
              <a:t>＝</a:t>
            </a:r>
            <a:r>
              <a:rPr lang="en-US" altLang="zh-CN" dirty="0"/>
              <a:t>F(x, +∞)</a:t>
            </a:r>
            <a:r>
              <a:rPr lang="zh-CN" altLang="en-US" dirty="0"/>
              <a:t>，   </a:t>
            </a:r>
            <a:r>
              <a:rPr lang="en-US" altLang="zh-CN" dirty="0"/>
              <a:t>-∞ &lt; x &lt; +∞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称为</a:t>
            </a:r>
            <a:r>
              <a:rPr lang="en-US" altLang="zh-CN" dirty="0"/>
              <a:t>R.V.X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00FF"/>
                </a:solidFill>
              </a:rPr>
              <a:t>边缘分布函数</a:t>
            </a:r>
            <a:r>
              <a:rPr lang="zh-CN" altLang="en-US" dirty="0"/>
              <a:t>。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F</a:t>
            </a:r>
            <a:r>
              <a:rPr lang="en-US" altLang="zh-CN" baseline="-25000" dirty="0"/>
              <a:t>Y</a:t>
            </a:r>
            <a:r>
              <a:rPr lang="en-US" altLang="zh-CN" dirty="0"/>
              <a:t>(y)</a:t>
            </a:r>
            <a:r>
              <a:rPr lang="zh-CN" altLang="en-US" dirty="0"/>
              <a:t>＝</a:t>
            </a:r>
            <a:r>
              <a:rPr lang="en-US" altLang="zh-CN" dirty="0"/>
              <a:t>F(+∞, y)</a:t>
            </a:r>
            <a:r>
              <a:rPr lang="zh-CN" altLang="en-US" dirty="0"/>
              <a:t>，   </a:t>
            </a:r>
            <a:r>
              <a:rPr lang="en-US" altLang="zh-CN" dirty="0"/>
              <a:t>-∞ &lt; y &lt; +∞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称为</a:t>
            </a:r>
            <a:r>
              <a:rPr lang="en-US" altLang="zh-CN" dirty="0"/>
              <a:t>R.V.Y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00FF"/>
                </a:solidFill>
              </a:rPr>
              <a:t>边缘分布函数</a:t>
            </a:r>
            <a:r>
              <a:rPr lang="zh-CN" altLang="en-US" dirty="0"/>
              <a:t>。</a:t>
            </a:r>
          </a:p>
        </p:txBody>
      </p:sp>
      <p:sp>
        <p:nvSpPr>
          <p:cNvPr id="376836" name="Rectangle 4"/>
          <p:cNvSpPr>
            <a:spLocks noChangeArrowheads="1"/>
          </p:cNvSpPr>
          <p:nvPr/>
        </p:nvSpPr>
        <p:spPr bwMode="auto">
          <a:xfrm>
            <a:off x="612775" y="3837416"/>
            <a:ext cx="9220200" cy="3079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8" tIns="36008" rIns="36008" bIns="36008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  <a:ea typeface="+mn-ea"/>
              </a:rPr>
              <a:t>设二维</a:t>
            </a:r>
            <a:r>
              <a:rPr lang="en-US" altLang="zh-CN" sz="2400" dirty="0">
                <a:latin typeface="+mn-ea"/>
                <a:ea typeface="+mn-ea"/>
              </a:rPr>
              <a:t>R.V.(X, Y)</a:t>
            </a:r>
            <a:r>
              <a:rPr lang="zh-CN" altLang="en-US" sz="2400" dirty="0">
                <a:latin typeface="+mn-ea"/>
                <a:ea typeface="+mn-ea"/>
              </a:rPr>
              <a:t>的联合概率密度为</a:t>
            </a:r>
            <a:r>
              <a:rPr lang="en-US" altLang="zh-CN" sz="2400" dirty="0">
                <a:latin typeface="+mn-ea"/>
                <a:ea typeface="+mn-ea"/>
              </a:rPr>
              <a:t>f(x, y)</a:t>
            </a:r>
            <a:r>
              <a:rPr lang="zh-CN" altLang="en-US" sz="2400" dirty="0">
                <a:latin typeface="+mn-ea"/>
                <a:ea typeface="+mn-ea"/>
              </a:rPr>
              <a:t>，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  <a:ea typeface="+mn-ea"/>
              </a:rPr>
              <a:t>				  ，	</a:t>
            </a:r>
            <a:r>
              <a:rPr lang="en-US" altLang="zh-CN" sz="2400" dirty="0">
                <a:latin typeface="+mn-ea"/>
                <a:ea typeface="+mn-ea"/>
              </a:rPr>
              <a:t>-∞ &lt; x &lt; +∞</a:t>
            </a:r>
          </a:p>
          <a:p>
            <a:pPr eaLnBrk="1" hangingPunct="1">
              <a:spcBef>
                <a:spcPts val="30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  <a:ea typeface="+mn-ea"/>
              </a:rPr>
              <a:t>称为</a:t>
            </a:r>
            <a:r>
              <a:rPr lang="en-US" altLang="zh-CN" sz="2400" dirty="0">
                <a:latin typeface="+mn-ea"/>
                <a:ea typeface="+mn-ea"/>
              </a:rPr>
              <a:t>R.V.X</a:t>
            </a:r>
            <a:r>
              <a:rPr lang="zh-CN" altLang="en-US" sz="2400" dirty="0">
                <a:latin typeface="+mn-ea"/>
                <a:ea typeface="+mn-ea"/>
              </a:rPr>
              <a:t>的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边缘概率密度函数</a:t>
            </a:r>
            <a:r>
              <a:rPr lang="zh-CN" altLang="en-US" sz="2400" dirty="0">
                <a:latin typeface="+mn-ea"/>
                <a:ea typeface="+mn-ea"/>
              </a:rPr>
              <a:t>。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zh-CN" sz="2400" dirty="0">
              <a:latin typeface="+mn-ea"/>
              <a:ea typeface="+mn-ea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  <a:ea typeface="+mn-ea"/>
              </a:rPr>
              <a:t>				  ，	</a:t>
            </a:r>
            <a:r>
              <a:rPr lang="en-US" altLang="zh-CN" sz="2400" dirty="0">
                <a:latin typeface="+mn-ea"/>
                <a:ea typeface="+mn-ea"/>
              </a:rPr>
              <a:t>-∞ &lt; y &lt; +∞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  <a:ea typeface="+mn-ea"/>
              </a:rPr>
              <a:t>称为</a:t>
            </a:r>
            <a:r>
              <a:rPr lang="en-US" altLang="zh-CN" sz="2400" dirty="0">
                <a:latin typeface="+mn-ea"/>
                <a:ea typeface="+mn-ea"/>
              </a:rPr>
              <a:t>R.V.Y</a:t>
            </a:r>
            <a:r>
              <a:rPr lang="zh-CN" altLang="en-US" sz="2400" dirty="0">
                <a:latin typeface="+mn-ea"/>
                <a:ea typeface="+mn-ea"/>
              </a:rPr>
              <a:t>的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边缘概率密度函数</a:t>
            </a:r>
            <a:r>
              <a:rPr lang="zh-CN" altLang="en-US" sz="2400" dirty="0">
                <a:latin typeface="+mn-ea"/>
                <a:ea typeface="+mn-ea"/>
              </a:rPr>
              <a:t>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6837" name="Object 5"/>
              <p:cNvSpPr txBox="1"/>
              <p:nvPr/>
            </p:nvSpPr>
            <p:spPr bwMode="auto">
              <a:xfrm>
                <a:off x="1352737" y="4297336"/>
                <a:ext cx="6651437" cy="74629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376837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52737" y="4297336"/>
                <a:ext cx="6651437" cy="746298"/>
              </a:xfrm>
              <a:prstGeom prst="rect">
                <a:avLst/>
              </a:prstGeom>
              <a:blipFill rotWithShape="1">
                <a:blip r:embed="rId2"/>
                <a:stretch>
                  <a:fillRect l="-3" t="-39" r="10" b="-1321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6838" name="Object 6"/>
              <p:cNvSpPr txBox="1"/>
              <p:nvPr/>
            </p:nvSpPr>
            <p:spPr bwMode="auto">
              <a:xfrm>
                <a:off x="1222375" y="5729894"/>
                <a:ext cx="5279837" cy="74629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376838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22375" y="5729894"/>
                <a:ext cx="5279837" cy="746298"/>
              </a:xfrm>
              <a:prstGeom prst="rect">
                <a:avLst/>
              </a:prstGeom>
              <a:blipFill rotWithShape="1">
                <a:blip r:embed="rId3"/>
                <a:stretch>
                  <a:fillRect t="-39" r="8" b="-1321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6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6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6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6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68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68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68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68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76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68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68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76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768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68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5" grpId="0" build="p"/>
      <p:bldP spid="376836" grpId="0" uiExpand="1" build="p" autoUpdateAnimBg="0"/>
      <p:bldP spid="376837" grpId="0"/>
      <p:bldP spid="37683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条件概率密度与条件分布函数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00" y="909276"/>
            <a:ext cx="11409375" cy="2749118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 err="1"/>
              <a:t>f</a:t>
            </a:r>
            <a:r>
              <a:rPr lang="en-US" altLang="zh-CN" baseline="-25000" dirty="0" err="1"/>
              <a:t>Y|X</a:t>
            </a:r>
            <a:r>
              <a:rPr lang="en-US" altLang="zh-CN" dirty="0"/>
              <a:t>(</a:t>
            </a:r>
            <a:r>
              <a:rPr lang="en-US" altLang="zh-CN" dirty="0" err="1"/>
              <a:t>y|x</a:t>
            </a:r>
            <a:r>
              <a:rPr lang="en-US" altLang="zh-CN" dirty="0"/>
              <a:t>)</a:t>
            </a:r>
            <a:r>
              <a:rPr lang="zh-CN" altLang="en-US" dirty="0"/>
              <a:t>＝</a:t>
            </a:r>
            <a:r>
              <a:rPr lang="en-US" altLang="zh-CN" dirty="0"/>
              <a:t>f(x, y)∕</a:t>
            </a:r>
            <a:r>
              <a:rPr lang="en-US" altLang="zh-CN" dirty="0" err="1"/>
              <a:t>f</a:t>
            </a:r>
            <a:r>
              <a:rPr lang="en-US" altLang="zh-CN" baseline="-25000" dirty="0" err="1"/>
              <a:t>X</a:t>
            </a:r>
            <a:r>
              <a:rPr lang="en-US" altLang="zh-CN" dirty="0"/>
              <a:t>(x)</a:t>
            </a:r>
            <a:r>
              <a:rPr lang="zh-CN" altLang="en-US" dirty="0"/>
              <a:t>，</a:t>
            </a:r>
            <a:r>
              <a:rPr lang="en-US" altLang="zh-CN" dirty="0"/>
              <a:t>-∞ &lt; x &lt; +∞, -∞ &lt; y &lt; +∞</a:t>
            </a: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称为已知</a:t>
            </a:r>
            <a:r>
              <a:rPr lang="en-US" altLang="zh-CN" dirty="0"/>
              <a:t>X=x</a:t>
            </a:r>
            <a:r>
              <a:rPr lang="zh-CN" altLang="en-US" dirty="0"/>
              <a:t>的条件下，</a:t>
            </a:r>
            <a:r>
              <a:rPr lang="en-US" altLang="zh-CN" dirty="0"/>
              <a:t>R.V.Y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00FF"/>
                </a:solidFill>
              </a:rPr>
              <a:t>条件概率密度</a:t>
            </a:r>
            <a:r>
              <a:rPr lang="zh-CN" altLang="en-US" dirty="0"/>
              <a:t>。</a:t>
            </a:r>
          </a:p>
          <a:p>
            <a:pPr algn="ctr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zh-CN" dirty="0" err="1"/>
              <a:t>f</a:t>
            </a:r>
            <a:r>
              <a:rPr lang="en-US" altLang="zh-CN" baseline="-25000" dirty="0" err="1"/>
              <a:t>X|Y</a:t>
            </a:r>
            <a:r>
              <a:rPr lang="en-US" altLang="zh-CN" dirty="0"/>
              <a:t>(</a:t>
            </a:r>
            <a:r>
              <a:rPr lang="en-US" altLang="zh-CN" dirty="0" err="1"/>
              <a:t>x|y</a:t>
            </a:r>
            <a:r>
              <a:rPr lang="en-US" altLang="zh-CN" dirty="0"/>
              <a:t>)</a:t>
            </a:r>
            <a:r>
              <a:rPr lang="zh-CN" altLang="en-US" dirty="0"/>
              <a:t>＝</a:t>
            </a:r>
            <a:r>
              <a:rPr lang="en-US" altLang="zh-CN" dirty="0"/>
              <a:t>f(x, y)∕</a:t>
            </a:r>
            <a:r>
              <a:rPr lang="en-US" altLang="zh-CN" dirty="0" err="1"/>
              <a:t>f</a:t>
            </a:r>
            <a:r>
              <a:rPr lang="en-US" altLang="zh-CN" baseline="-25000" dirty="0" err="1"/>
              <a:t>Y</a:t>
            </a:r>
            <a:r>
              <a:rPr lang="en-US" altLang="zh-CN" dirty="0"/>
              <a:t>(y)</a:t>
            </a:r>
            <a:r>
              <a:rPr lang="zh-CN" altLang="en-US" dirty="0"/>
              <a:t>，</a:t>
            </a:r>
            <a:r>
              <a:rPr lang="en-US" altLang="zh-CN" dirty="0"/>
              <a:t>-∞ &lt; x &lt; +∞, -∞ &lt; y &lt; +∞</a:t>
            </a: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称为已知</a:t>
            </a:r>
            <a:r>
              <a:rPr lang="en-US" altLang="zh-CN" dirty="0"/>
              <a:t>Y=y</a:t>
            </a:r>
            <a:r>
              <a:rPr lang="zh-CN" altLang="en-US" dirty="0"/>
              <a:t>的条件下，</a:t>
            </a:r>
            <a:r>
              <a:rPr lang="en-US" altLang="zh-CN" dirty="0"/>
              <a:t>R.V.X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00FF"/>
                </a:solidFill>
              </a:rPr>
              <a:t>条件概率密度</a:t>
            </a:r>
            <a:r>
              <a:rPr lang="zh-CN" altLang="en-US" dirty="0"/>
              <a:t>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7860" name="Object 4"/>
              <p:cNvSpPr txBox="1"/>
              <p:nvPr/>
            </p:nvSpPr>
            <p:spPr bwMode="auto">
              <a:xfrm>
                <a:off x="2204938" y="3593982"/>
                <a:ext cx="7656697" cy="132428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sub>
                      </m:sSub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p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sub>
                          </m:sSub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𝒅𝒚</m:t>
                          </m:r>
                        </m:e>
                      </m:nary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p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𝒅𝒚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𝒅𝒚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77860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4938" y="3593982"/>
                <a:ext cx="7656697" cy="1324281"/>
              </a:xfrm>
              <a:prstGeom prst="rect">
                <a:avLst/>
              </a:prstGeom>
              <a:blipFill rotWithShape="1">
                <a:blip r:embed="rId2"/>
                <a:stretch>
                  <a:fillRect l="-3" t="-39" r="1" b="1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7861" name="Object 5"/>
              <p:cNvSpPr txBox="1"/>
              <p:nvPr/>
            </p:nvSpPr>
            <p:spPr bwMode="auto">
              <a:xfrm>
                <a:off x="2204938" y="5249616"/>
                <a:ext cx="7628115" cy="132428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sub>
                      </m:sSub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sub>
                          </m:sSub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𝒅𝒙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𝒅𝒙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77861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4938" y="5249616"/>
                <a:ext cx="7628115" cy="1324281"/>
              </a:xfrm>
              <a:prstGeom prst="rect">
                <a:avLst/>
              </a:prstGeom>
              <a:blipFill rotWithShape="1">
                <a:blip r:embed="rId3"/>
                <a:stretch>
                  <a:fillRect l="-3" t="-5" r="1" b="2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7862" name="Rectangle 6"/>
          <p:cNvSpPr>
            <a:spLocks noChangeArrowheads="1"/>
          </p:cNvSpPr>
          <p:nvPr/>
        </p:nvSpPr>
        <p:spPr bwMode="auto">
          <a:xfrm>
            <a:off x="457217" y="4497371"/>
            <a:ext cx="67782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称为已知</a:t>
            </a:r>
            <a:r>
              <a:rPr lang="en-US" altLang="zh-CN" sz="2400" dirty="0">
                <a:latin typeface="+mn-ea"/>
                <a:ea typeface="+mn-ea"/>
              </a:rPr>
              <a:t>X=x</a:t>
            </a:r>
            <a:r>
              <a:rPr lang="zh-CN" altLang="en-US" sz="2400" dirty="0">
                <a:latin typeface="+mn-ea"/>
                <a:ea typeface="+mn-ea"/>
              </a:rPr>
              <a:t>的条件下，</a:t>
            </a:r>
            <a:r>
              <a:rPr lang="en-US" altLang="zh-CN" sz="2400" dirty="0">
                <a:latin typeface="+mn-ea"/>
                <a:ea typeface="+mn-ea"/>
              </a:rPr>
              <a:t>R.V.Y</a:t>
            </a:r>
            <a:r>
              <a:rPr lang="zh-CN" altLang="en-US" sz="2400" dirty="0">
                <a:latin typeface="+mn-ea"/>
                <a:ea typeface="+mn-ea"/>
              </a:rPr>
              <a:t>的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条件分布函数</a:t>
            </a:r>
            <a:r>
              <a:rPr lang="zh-CN" altLang="en-US" sz="2400" dirty="0">
                <a:latin typeface="+mn-ea"/>
                <a:ea typeface="+mn-ea"/>
              </a:rPr>
              <a:t>。</a:t>
            </a:r>
          </a:p>
        </p:txBody>
      </p:sp>
      <p:sp>
        <p:nvSpPr>
          <p:cNvPr id="377863" name="Rectangle 7"/>
          <p:cNvSpPr>
            <a:spLocks noChangeArrowheads="1"/>
          </p:cNvSpPr>
          <p:nvPr/>
        </p:nvSpPr>
        <p:spPr bwMode="auto">
          <a:xfrm>
            <a:off x="479447" y="6112232"/>
            <a:ext cx="67782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称为已知</a:t>
            </a:r>
            <a:r>
              <a:rPr lang="en-US" altLang="zh-CN" sz="2400" dirty="0">
                <a:latin typeface="+mn-ea"/>
                <a:ea typeface="+mn-ea"/>
              </a:rPr>
              <a:t>Y=y</a:t>
            </a:r>
            <a:r>
              <a:rPr lang="zh-CN" altLang="en-US" sz="2400" dirty="0">
                <a:latin typeface="+mn-ea"/>
                <a:ea typeface="+mn-ea"/>
              </a:rPr>
              <a:t>的条件下，</a:t>
            </a:r>
            <a:r>
              <a:rPr lang="en-US" altLang="zh-CN" sz="2400" dirty="0">
                <a:latin typeface="+mn-ea"/>
                <a:ea typeface="+mn-ea"/>
              </a:rPr>
              <a:t>R.V.X</a:t>
            </a:r>
            <a:r>
              <a:rPr lang="zh-CN" altLang="en-US" sz="2400" dirty="0">
                <a:latin typeface="+mn-ea"/>
                <a:ea typeface="+mn-ea"/>
              </a:rPr>
              <a:t>的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条件分布函数</a:t>
            </a:r>
            <a:r>
              <a:rPr lang="zh-CN" altLang="en-US" sz="2400" dirty="0">
                <a:latin typeface="+mn-ea"/>
                <a:ea typeface="+mn-ea"/>
              </a:rPr>
              <a:t>。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7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7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7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7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59" grpId="0" build="p"/>
      <p:bldP spid="377862" grpId="0" autoUpdateAnimBg="0"/>
      <p:bldP spid="377863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相互独立</a:t>
            </a:r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6653" y="1078406"/>
            <a:ext cx="11161780" cy="3290061"/>
          </a:xfrm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如果二维</a:t>
            </a:r>
            <a:r>
              <a:rPr lang="en-US" altLang="zh-CN" dirty="0"/>
              <a:t>R.V.(X, Y)</a:t>
            </a:r>
            <a:r>
              <a:rPr lang="zh-CN" altLang="en-US" dirty="0"/>
              <a:t>对任意的</a:t>
            </a:r>
            <a:r>
              <a:rPr lang="en-US" altLang="zh-CN" dirty="0"/>
              <a:t>x, y</a:t>
            </a:r>
            <a:r>
              <a:rPr lang="zh-CN" altLang="en-US" dirty="0"/>
              <a:t>有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P{X&lt;x, Y&lt;y}</a:t>
            </a:r>
            <a:r>
              <a:rPr lang="zh-CN" altLang="en-US" dirty="0"/>
              <a:t>＝</a:t>
            </a:r>
            <a:r>
              <a:rPr lang="en-US" altLang="zh-CN" dirty="0"/>
              <a:t>P{X&lt;x}P{Y&lt;y}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-∞ &lt; x &lt; +∞</a:t>
            </a:r>
            <a:r>
              <a:rPr lang="zh-CN" altLang="en-US" dirty="0"/>
              <a:t>，</a:t>
            </a:r>
            <a:r>
              <a:rPr lang="en-US" altLang="zh-CN" dirty="0"/>
              <a:t>-∞ &lt; y &lt; +∞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等价地有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F(x, y)</a:t>
            </a:r>
            <a:r>
              <a:rPr lang="zh-CN" altLang="en-US" dirty="0"/>
              <a:t>＝</a:t>
            </a:r>
            <a:r>
              <a:rPr lang="en-US" altLang="zh-CN" dirty="0"/>
              <a:t>F</a:t>
            </a:r>
            <a:r>
              <a:rPr lang="en-US" altLang="zh-CN" baseline="-25000" dirty="0"/>
              <a:t>X</a:t>
            </a:r>
            <a:r>
              <a:rPr lang="en-US" altLang="zh-CN" dirty="0"/>
              <a:t>(x)F</a:t>
            </a:r>
            <a:r>
              <a:rPr lang="en-US" altLang="zh-CN" baseline="-25000" dirty="0"/>
              <a:t>Y</a:t>
            </a:r>
            <a:r>
              <a:rPr lang="en-US" altLang="zh-CN" dirty="0"/>
              <a:t>(y)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-∞ &lt; x &lt; +∞</a:t>
            </a:r>
            <a:r>
              <a:rPr lang="zh-CN" altLang="en-US" dirty="0"/>
              <a:t>，</a:t>
            </a:r>
            <a:r>
              <a:rPr lang="en-US" altLang="zh-CN" dirty="0"/>
              <a:t>-∞ &lt; y &lt; +∞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则称</a:t>
            </a:r>
            <a:r>
              <a:rPr lang="en-US" altLang="zh-CN" dirty="0"/>
              <a:t>R.V.X</a:t>
            </a:r>
            <a:r>
              <a:rPr lang="zh-CN" altLang="en-US" dirty="0"/>
              <a:t>与</a:t>
            </a:r>
            <a:r>
              <a:rPr lang="en-US" altLang="zh-CN" dirty="0"/>
              <a:t>Y</a:t>
            </a:r>
            <a:r>
              <a:rPr lang="zh-CN" altLang="en-US" dirty="0">
                <a:solidFill>
                  <a:srgbClr val="0000FF"/>
                </a:solidFill>
              </a:rPr>
              <a:t>相互独立。</a:t>
            </a:r>
          </a:p>
        </p:txBody>
      </p:sp>
      <p:sp>
        <p:nvSpPr>
          <p:cNvPr id="378884" name="Rectangle 4"/>
          <p:cNvSpPr>
            <a:spLocks noChangeArrowheads="1"/>
          </p:cNvSpPr>
          <p:nvPr/>
        </p:nvSpPr>
        <p:spPr bwMode="auto">
          <a:xfrm>
            <a:off x="155575" y="5170536"/>
            <a:ext cx="1105341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en-US" altLang="zh-CN" sz="2400" dirty="0">
                <a:latin typeface="+mn-ea"/>
                <a:ea typeface="+mn-ea"/>
              </a:rPr>
              <a:t>    </a:t>
            </a:r>
            <a:r>
              <a:rPr lang="zh-CN" altLang="en-US" sz="2400" dirty="0">
                <a:latin typeface="+mn-ea"/>
                <a:ea typeface="+mn-ea"/>
              </a:rPr>
              <a:t>显然，对连续型二维</a:t>
            </a:r>
            <a:r>
              <a:rPr lang="en-US" altLang="zh-CN" sz="2400" dirty="0">
                <a:latin typeface="+mn-ea"/>
                <a:ea typeface="+mn-ea"/>
              </a:rPr>
              <a:t>R.V.(X, Y)</a:t>
            </a:r>
            <a:r>
              <a:rPr lang="zh-CN" altLang="en-US" sz="2400" dirty="0">
                <a:latin typeface="+mn-ea"/>
                <a:ea typeface="+mn-ea"/>
              </a:rPr>
              <a:t>，</a:t>
            </a:r>
            <a:r>
              <a:rPr lang="en-US" altLang="zh-CN" sz="2400" dirty="0">
                <a:latin typeface="+mn-ea"/>
                <a:ea typeface="+mn-ea"/>
              </a:rPr>
              <a:t>X</a:t>
            </a:r>
            <a:r>
              <a:rPr lang="zh-CN" altLang="en-US" sz="2400" dirty="0">
                <a:latin typeface="+mn-ea"/>
                <a:ea typeface="+mn-ea"/>
              </a:rPr>
              <a:t>与</a:t>
            </a:r>
            <a:r>
              <a:rPr lang="en-US" altLang="zh-CN" sz="2400" dirty="0">
                <a:latin typeface="+mn-ea"/>
                <a:ea typeface="+mn-ea"/>
              </a:rPr>
              <a:t>Y</a:t>
            </a:r>
            <a:r>
              <a:rPr lang="zh-CN" altLang="en-US" sz="2400" dirty="0">
                <a:latin typeface="+mn-ea"/>
                <a:ea typeface="+mn-ea"/>
              </a:rPr>
              <a:t>独立的充分必要条件是对连续点有</a:t>
            </a:r>
          </a:p>
          <a:p>
            <a:pPr algn="ctr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n-ea"/>
                <a:ea typeface="+mn-ea"/>
              </a:rPr>
              <a:t>f(x, y)</a:t>
            </a:r>
            <a:r>
              <a:rPr lang="zh-CN" altLang="en-US" sz="2400" dirty="0">
                <a:latin typeface="+mn-ea"/>
                <a:ea typeface="+mn-ea"/>
              </a:rPr>
              <a:t>＝</a:t>
            </a:r>
            <a:r>
              <a:rPr lang="en-US" altLang="zh-CN" sz="2400" dirty="0" err="1">
                <a:latin typeface="+mn-ea"/>
                <a:ea typeface="+mn-ea"/>
              </a:rPr>
              <a:t>f</a:t>
            </a:r>
            <a:r>
              <a:rPr lang="en-US" altLang="zh-CN" sz="2400" baseline="-25000" dirty="0" err="1">
                <a:latin typeface="+mn-ea"/>
                <a:ea typeface="+mn-ea"/>
              </a:rPr>
              <a:t>X</a:t>
            </a:r>
            <a:r>
              <a:rPr lang="en-US" altLang="zh-CN" sz="2400" dirty="0">
                <a:latin typeface="+mn-ea"/>
                <a:ea typeface="+mn-ea"/>
              </a:rPr>
              <a:t>(x)</a:t>
            </a:r>
            <a:r>
              <a:rPr lang="en-US" altLang="zh-CN" sz="2400" dirty="0" err="1">
                <a:latin typeface="+mn-ea"/>
                <a:ea typeface="+mn-ea"/>
              </a:rPr>
              <a:t>f</a:t>
            </a:r>
            <a:r>
              <a:rPr lang="en-US" altLang="zh-CN" sz="2400" baseline="-25000" dirty="0" err="1">
                <a:latin typeface="+mn-ea"/>
                <a:ea typeface="+mn-ea"/>
              </a:rPr>
              <a:t>Y</a:t>
            </a:r>
            <a:r>
              <a:rPr lang="en-US" altLang="zh-CN" sz="2400" dirty="0">
                <a:latin typeface="+mn-ea"/>
                <a:ea typeface="+mn-ea"/>
              </a:rPr>
              <a:t>(y)</a:t>
            </a:r>
          </a:p>
          <a:p>
            <a:pPr algn="ctr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n-ea"/>
                <a:ea typeface="+mn-ea"/>
              </a:rPr>
              <a:t>-∞ &lt; x &lt; +∞</a:t>
            </a:r>
            <a:r>
              <a:rPr lang="zh-CN" altLang="en-US" sz="2400" dirty="0">
                <a:latin typeface="+mn-ea"/>
                <a:ea typeface="+mn-ea"/>
              </a:rPr>
              <a:t>，</a:t>
            </a:r>
            <a:r>
              <a:rPr lang="en-US" altLang="zh-CN" sz="2400" dirty="0">
                <a:latin typeface="+mn-ea"/>
                <a:ea typeface="+mn-ea"/>
              </a:rPr>
              <a:t>-∞ &lt; y &lt; +∞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8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8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8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8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8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8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8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8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8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8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788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788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3" grpId="0" build="p"/>
      <p:bldP spid="378884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>
                <a:ea typeface="黑体" panose="02010609060101010101" pitchFamily="49" charset="-122"/>
              </a:rPr>
              <a:t>例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893" y="1013648"/>
            <a:ext cx="9220200" cy="840387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已知</a:t>
            </a:r>
            <a:r>
              <a:rPr lang="en-US" altLang="zh-CN" dirty="0"/>
              <a:t>R.V.(X, Y)</a:t>
            </a:r>
            <a:r>
              <a:rPr lang="zh-CN" altLang="en-US" dirty="0"/>
              <a:t>服从二维指数分布，其联合密度为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9908" name="Object 4"/>
              <p:cNvSpPr txBox="1"/>
              <p:nvPr/>
            </p:nvSpPr>
            <p:spPr bwMode="auto">
              <a:xfrm>
                <a:off x="1425799" y="1569342"/>
                <a:ext cx="5690917" cy="122900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𝜶𝜷</m:t>
                                </m:r>
                                <m:sSup>
                                  <m:sSupPr>
                                    <m:ctrlP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−(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，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其它。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7990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25799" y="1569342"/>
                <a:ext cx="5690917" cy="1229009"/>
              </a:xfrm>
              <a:prstGeom prst="rect">
                <a:avLst/>
              </a:prstGeom>
              <a:blipFill rotWithShape="1">
                <a:blip r:embed="rId2"/>
                <a:stretch>
                  <a:fillRect l="-4" t="-21" r="5" b="4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9909" name="Text Box 5"/>
          <p:cNvSpPr txBox="1">
            <a:spLocks noChangeArrowheads="1"/>
          </p:cNvSpPr>
          <p:nvPr/>
        </p:nvSpPr>
        <p:spPr bwMode="auto">
          <a:xfrm>
            <a:off x="460375" y="2744363"/>
            <a:ext cx="11277600" cy="1135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其中， 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、是大于零的常数，求：联合分布函数、边缘分布函数、边缘概率密度、条件概率密度，并讨论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X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与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Y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的独立性。</a:t>
            </a:r>
          </a:p>
        </p:txBody>
      </p:sp>
      <p:sp>
        <p:nvSpPr>
          <p:cNvPr id="379910" name="Text Box 6"/>
          <p:cNvSpPr txBox="1">
            <a:spLocks noChangeArrowheads="1"/>
          </p:cNvSpPr>
          <p:nvPr/>
        </p:nvSpPr>
        <p:spPr bwMode="auto">
          <a:xfrm>
            <a:off x="460375" y="4116281"/>
            <a:ext cx="74693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C00000"/>
                </a:solidFill>
                <a:latin typeface="+mn-ea"/>
                <a:ea typeface="+mn-ea"/>
              </a:rPr>
              <a:t>解： </a:t>
            </a:r>
            <a:r>
              <a:rPr lang="en-US" altLang="zh-CN" sz="2400" dirty="0">
                <a:latin typeface="+mn-ea"/>
                <a:ea typeface="+mn-ea"/>
              </a:rPr>
              <a:t>R.V.(X, Y)</a:t>
            </a:r>
            <a:r>
              <a:rPr lang="zh-CN" altLang="en-US" sz="2400" dirty="0">
                <a:latin typeface="+mn-ea"/>
                <a:ea typeface="+mn-ea"/>
              </a:rPr>
              <a:t>的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联合分布函数为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9911" name="Object 7"/>
              <p:cNvSpPr txBox="1"/>
              <p:nvPr/>
            </p:nvSpPr>
            <p:spPr bwMode="auto">
              <a:xfrm>
                <a:off x="775469" y="5246653"/>
                <a:ext cx="4542357" cy="12434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𝐅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  <m:e>
                          <m:nary>
                            <m:nary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p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𝒅𝒖𝒅𝒗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79911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5469" y="5246653"/>
                <a:ext cx="4542357" cy="1243439"/>
              </a:xfrm>
              <a:prstGeom prst="rect">
                <a:avLst/>
              </a:prstGeom>
              <a:blipFill rotWithShape="1">
                <a:blip r:embed="rId3"/>
                <a:stretch>
                  <a:fillRect l="-3" t="-23" r="7" b="3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4"/>
              <p:cNvSpPr txBox="1"/>
              <p:nvPr/>
            </p:nvSpPr>
            <p:spPr bwMode="auto">
              <a:xfrm>
                <a:off x="4956175" y="5182466"/>
                <a:ext cx="5722674" cy="122900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p>
                                </m:sSup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)(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p>
                                </m:sSup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),</m:t>
                                </m:r>
                              </m:e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，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其它。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56175" y="5182466"/>
                <a:ext cx="5722674" cy="1229009"/>
              </a:xfrm>
              <a:prstGeom prst="rect">
                <a:avLst/>
              </a:prstGeom>
              <a:blipFill rotWithShape="1">
                <a:blip r:embed="rId4"/>
                <a:stretch>
                  <a:fillRect t="-19" r="1" b="4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79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9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9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9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9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79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7" grpId="0" build="p"/>
      <p:bldP spid="379908" grpId="0"/>
      <p:bldP spid="379909" grpId="0"/>
      <p:bldP spid="379910" grpId="0" autoUpdateAnimBg="0"/>
      <p:bldP spid="379911" grpId="0"/>
      <p:bldP spid="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>
                <a:latin typeface="宋体" panose="02010600030101010101" pitchFamily="2" charset="-122"/>
                <a:ea typeface="黑体" panose="02010609060101010101" pitchFamily="49" charset="-122"/>
              </a:rPr>
              <a:t>例（续）</a:t>
            </a: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8779" y="991049"/>
            <a:ext cx="7697982" cy="823746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边缘分布函数</a:t>
            </a:r>
            <a:r>
              <a:rPr lang="zh-CN" altLang="en-US" dirty="0"/>
              <a:t>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0932" name="Object 4"/>
              <p:cNvSpPr txBox="1"/>
              <p:nvPr/>
            </p:nvSpPr>
            <p:spPr bwMode="auto">
              <a:xfrm>
                <a:off x="1233650" y="1556364"/>
                <a:ext cx="5528955" cy="116390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b>
                          <m:r>
                            <a:rPr lang="en-US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sub>
                      </m:sSub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𝐅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,+∞)=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p>
                                </m:sSup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，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其它。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8093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3650" y="1556364"/>
                <a:ext cx="5528955" cy="1163907"/>
              </a:xfrm>
              <a:prstGeom prst="rect">
                <a:avLst/>
              </a:prstGeom>
              <a:blipFill rotWithShape="1">
                <a:blip r:embed="rId2"/>
                <a:stretch>
                  <a:fillRect l="-9" t="-53" r="9" b="4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0933" name="Object 5"/>
              <p:cNvSpPr txBox="1"/>
              <p:nvPr/>
            </p:nvSpPr>
            <p:spPr bwMode="auto">
              <a:xfrm>
                <a:off x="1233650" y="2671047"/>
                <a:ext cx="5562299" cy="116390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b>
                          <m:r>
                            <a:rPr lang="en-US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𝐘</m:t>
                          </m:r>
                        </m:sub>
                      </m:sSub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𝐅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(+∞,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p>
                                </m:sSup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，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其它。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80933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3650" y="2671047"/>
                <a:ext cx="5562299" cy="1163907"/>
              </a:xfrm>
              <a:prstGeom prst="rect">
                <a:avLst/>
              </a:prstGeom>
              <a:blipFill rotWithShape="1">
                <a:blip r:embed="rId3"/>
                <a:stretch>
                  <a:fillRect l="-9" t="-20" r="3" b="1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460357" y="3784143"/>
            <a:ext cx="7697982" cy="405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533400" indent="-5334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latin typeface="+mn-ea"/>
                <a:ea typeface="+mn-ea"/>
                <a:sym typeface="Symbol" panose="05050102010706020507" pitchFamily="18" charset="2"/>
              </a:rPr>
              <a:t>边缘概率密度</a:t>
            </a:r>
            <a:r>
              <a:rPr lang="zh-CN" altLang="en-US" sz="2400">
                <a:latin typeface="+mn-ea"/>
                <a:ea typeface="+mn-ea"/>
              </a:rPr>
              <a:t>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0935" name="Object 7"/>
              <p:cNvSpPr txBox="1"/>
              <p:nvPr/>
            </p:nvSpPr>
            <p:spPr bwMode="auto">
              <a:xfrm>
                <a:off x="1233649" y="4247801"/>
                <a:ext cx="9666126" cy="116390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sub>
                      </m:sSub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𝒅𝒚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  <m:sSup>
                                  <m:sSupPr>
                                    <m:ctrlP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p>
                                </m:sSup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其它。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80935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3649" y="4247801"/>
                <a:ext cx="9666126" cy="1163906"/>
              </a:xfrm>
              <a:prstGeom prst="rect">
                <a:avLst/>
              </a:prstGeom>
              <a:blipFill rotWithShape="1">
                <a:blip r:embed="rId4"/>
                <a:stretch>
                  <a:fillRect l="-5" t="-25" b="2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0936" name="Object 8"/>
              <p:cNvSpPr txBox="1"/>
              <p:nvPr/>
            </p:nvSpPr>
            <p:spPr bwMode="auto">
              <a:xfrm>
                <a:off x="1224792" y="5520170"/>
                <a:ext cx="9056526" cy="116390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sub>
                      </m:sSub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  <m:sSup>
                                  <m:sSupPr>
                                    <m:ctrlP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p>
                                </m:sSup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其它。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80936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24792" y="5520170"/>
                <a:ext cx="9056526" cy="1163907"/>
              </a:xfrm>
              <a:prstGeom prst="rect">
                <a:avLst/>
              </a:prstGeom>
              <a:blipFill rotWithShape="1">
                <a:blip r:embed="rId5"/>
                <a:stretch>
                  <a:fillRect l="-6" t="-10" b="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0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0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80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80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0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0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80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80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1" grpId="0" build="p"/>
      <p:bldP spid="380932" grpId="0"/>
      <p:bldP spid="380933" grpId="0"/>
      <p:bldP spid="380934" grpId="0" autoUpdateAnimBg="0"/>
      <p:bldP spid="380935" grpId="0"/>
      <p:bldP spid="3809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标注 1"/>
          <p:cNvSpPr>
            <a:spLocks noChangeArrowheads="1"/>
          </p:cNvSpPr>
          <p:nvPr/>
        </p:nvSpPr>
        <p:spPr bwMode="auto">
          <a:xfrm>
            <a:off x="7762306" y="3674418"/>
            <a:ext cx="4114800" cy="774951"/>
          </a:xfrm>
          <a:prstGeom prst="wedgeRoundRectCallout">
            <a:avLst>
              <a:gd name="adj1" fmla="val -40375"/>
              <a:gd name="adj2" fmla="val 170676"/>
              <a:gd name="adj3" fmla="val 16667"/>
            </a:avLst>
          </a:prstGeom>
          <a:solidFill>
            <a:schemeClr val="accent1"/>
          </a:solidFill>
          <a:ln w="9525" algn="ctr">
            <a:solidFill>
              <a:srgbClr val="0000FF"/>
            </a:solidFill>
            <a:round/>
          </a:ln>
        </p:spPr>
        <p:txBody>
          <a:bodyPr/>
          <a:lstStyle>
            <a:lvl1pPr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altLang="zh-CN" b="1" baseline="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P(</a:t>
            </a:r>
            <a:r>
              <a:rPr lang="en-US" altLang="zh-CN" b="1" baseline="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{</a:t>
            </a:r>
            <a:r>
              <a:rPr lang="en-US" altLang="zh-CN" b="1" baseline="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: </a:t>
            </a:r>
            <a:r>
              <a:rPr lang="en-US" altLang="zh-CN" b="1" baseline="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X()&lt;x}</a:t>
            </a:r>
            <a:r>
              <a:rPr lang="en-US" altLang="zh-CN" b="1" baseline="0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) </a:t>
            </a:r>
            <a:r>
              <a:rPr lang="zh-CN" altLang="en-US" b="1" baseline="0" dirty="0">
                <a:latin typeface="+mn-ea"/>
                <a:ea typeface="+mn-ea"/>
                <a:cs typeface="Times New Roman" panose="02020603050405020304" pitchFamily="18" charset="0"/>
              </a:rPr>
              <a:t>的简写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1195669"/>
            <a:ext cx="11125199" cy="2594575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	设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dirty="0"/>
              <a:t>Ω</a:t>
            </a:r>
            <a:r>
              <a:rPr lang="en-US" altLang="zh-CN" dirty="0">
                <a:sym typeface="Symbol" panose="05050102010706020507" pitchFamily="18" charset="2"/>
              </a:rPr>
              <a:t>, F, P)</a:t>
            </a:r>
            <a:r>
              <a:rPr lang="zh-CN" altLang="en-US" dirty="0">
                <a:sym typeface="Symbol" panose="05050102010706020507" pitchFamily="18" charset="2"/>
              </a:rPr>
              <a:t>为概率空间，如果定义样本空间</a:t>
            </a:r>
            <a:r>
              <a:rPr lang="en-US" altLang="zh-CN" dirty="0"/>
              <a:t>Ω</a:t>
            </a:r>
            <a:r>
              <a:rPr lang="zh-CN" altLang="en-US" dirty="0">
                <a:sym typeface="Symbol" panose="05050102010706020507" pitchFamily="18" charset="2"/>
              </a:rPr>
              <a:t>上的一个单值实函数</a:t>
            </a:r>
            <a:r>
              <a:rPr lang="en-US" altLang="zh-CN" dirty="0">
                <a:sym typeface="Symbol" panose="05050102010706020507" pitchFamily="18" charset="2"/>
              </a:rPr>
              <a:t>X</a:t>
            </a:r>
            <a:r>
              <a:rPr lang="zh-CN" altLang="en-US" dirty="0">
                <a:sym typeface="Symbol" panose="05050102010706020507" pitchFamily="18" charset="2"/>
              </a:rPr>
              <a:t>＝</a:t>
            </a:r>
            <a:r>
              <a:rPr lang="en-US" altLang="zh-CN" dirty="0">
                <a:sym typeface="Symbol" panose="05050102010706020507" pitchFamily="18" charset="2"/>
              </a:rPr>
              <a:t>X()</a:t>
            </a:r>
            <a:r>
              <a:rPr lang="zh-CN" altLang="en-US" dirty="0">
                <a:sym typeface="Symbol" panose="05050102010706020507" pitchFamily="18" charset="2"/>
              </a:rPr>
              <a:t>，</a:t>
            </a:r>
            <a:r>
              <a:rPr lang="en-US" altLang="zh-CN" dirty="0"/>
              <a:t>Ω</a:t>
            </a:r>
            <a:r>
              <a:rPr lang="zh-CN" altLang="en-US" dirty="0">
                <a:sym typeface="Symbol" panose="05050102010706020507" pitchFamily="18" charset="2"/>
              </a:rPr>
              <a:t>，满足</a:t>
            </a:r>
          </a:p>
          <a:p>
            <a:pPr algn="ctr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C00CC"/>
                </a:solidFill>
                <a:sym typeface="Symbol" panose="05050102010706020507" pitchFamily="18" charset="2"/>
              </a:rPr>
              <a:t>{</a:t>
            </a:r>
            <a:r>
              <a:rPr lang="zh-CN" altLang="en-US" dirty="0">
                <a:solidFill>
                  <a:srgbClr val="CC00CC"/>
                </a:solidFill>
              </a:rPr>
              <a:t>：</a:t>
            </a:r>
            <a:r>
              <a:rPr lang="en-US" altLang="zh-CN" dirty="0">
                <a:solidFill>
                  <a:srgbClr val="CC00CC"/>
                </a:solidFill>
                <a:sym typeface="Symbol" panose="05050102010706020507" pitchFamily="18" charset="2"/>
              </a:rPr>
              <a:t>X()&lt;x}F    -</a:t>
            </a:r>
            <a:r>
              <a:rPr lang="en-US" altLang="zh-CN" dirty="0">
                <a:solidFill>
                  <a:srgbClr val="CC00CC"/>
                </a:solidFill>
              </a:rPr>
              <a:t>∞&lt;x&lt;+∞</a:t>
            </a:r>
            <a:endParaRPr lang="en-US" altLang="zh-CN" dirty="0">
              <a:solidFill>
                <a:srgbClr val="CC00CC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ym typeface="Symbol" panose="05050102010706020507" pitchFamily="18" charset="2"/>
              </a:rPr>
              <a:t>	</a:t>
            </a:r>
            <a:r>
              <a:rPr lang="zh-CN" altLang="en-US" dirty="0">
                <a:sym typeface="Symbol" panose="05050102010706020507" pitchFamily="18" charset="2"/>
              </a:rPr>
              <a:t>则称</a:t>
            </a:r>
            <a:r>
              <a:rPr lang="en-US" altLang="zh-CN" dirty="0">
                <a:sym typeface="Symbol" panose="05050102010706020507" pitchFamily="18" charset="2"/>
              </a:rPr>
              <a:t>X()</a:t>
            </a:r>
            <a:r>
              <a:rPr lang="zh-CN" altLang="en-US" dirty="0">
                <a:sym typeface="Symbol" panose="05050102010706020507" pitchFamily="18" charset="2"/>
              </a:rPr>
              <a:t>为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随机变量</a:t>
            </a:r>
            <a:r>
              <a:rPr lang="zh-CN" altLang="en-US" dirty="0">
                <a:sym typeface="Symbol" panose="05050102010706020507" pitchFamily="18" charset="2"/>
              </a:rPr>
              <a:t>。随机变量缩写为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R.V.</a:t>
            </a:r>
            <a:r>
              <a:rPr lang="zh-CN" altLang="en-US" dirty="0"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350212" name="Rectangle 4"/>
          <p:cNvSpPr>
            <a:spLocks noChangeArrowheads="1"/>
          </p:cNvSpPr>
          <p:nvPr/>
        </p:nvSpPr>
        <p:spPr bwMode="auto">
          <a:xfrm>
            <a:off x="688975" y="3906070"/>
            <a:ext cx="11188131" cy="2223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8" tIns="36008" rIns="36008" bIns="36008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二、分布函数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  设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X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＝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X()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是概率空间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(</a:t>
            </a:r>
            <a:r>
              <a:rPr lang="en-US" altLang="zh-CN" sz="2400" dirty="0">
                <a:latin typeface="+mn-ea"/>
                <a:ea typeface="+mn-ea"/>
              </a:rPr>
              <a:t>Ω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, F, P)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上的随机变量，对任意实数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x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，定义函数</a:t>
            </a:r>
          </a:p>
          <a:p>
            <a:pPr algn="ctr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F(x)</a:t>
            </a:r>
            <a:r>
              <a:rPr lang="zh-CN" altLang="en-US" sz="2400" dirty="0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＝</a:t>
            </a:r>
            <a:r>
              <a:rPr lang="en-US" altLang="zh-CN" sz="2400" dirty="0">
                <a:solidFill>
                  <a:srgbClr val="CC00CC"/>
                </a:solidFill>
                <a:latin typeface="+mn-ea"/>
                <a:ea typeface="+mn-ea"/>
                <a:sym typeface="Symbol" panose="05050102010706020507" pitchFamily="18" charset="2"/>
              </a:rPr>
              <a:t>P{X&lt;x}    -</a:t>
            </a:r>
            <a:r>
              <a:rPr lang="en-US" altLang="zh-CN" sz="2400" dirty="0">
                <a:solidFill>
                  <a:srgbClr val="CC00CC"/>
                </a:solidFill>
                <a:latin typeface="+mn-ea"/>
                <a:ea typeface="+mn-ea"/>
              </a:rPr>
              <a:t>∞&lt;x&lt;+∞</a:t>
            </a:r>
            <a:endParaRPr lang="en-US" altLang="zh-CN" sz="2400" dirty="0">
              <a:solidFill>
                <a:srgbClr val="CC00CC"/>
              </a:solidFill>
              <a:latin typeface="+mn-ea"/>
              <a:ea typeface="+mn-ea"/>
              <a:sym typeface="Symbol" panose="05050102010706020507" pitchFamily="18" charset="2"/>
            </a:endParaRP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	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称为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R.V.X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的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概率分布函数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，简称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分布函数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Symbol" panose="05050102010706020507" pitchFamily="18" charset="2"/>
              </a:rPr>
              <a:t>一、</a:t>
            </a:r>
            <a:r>
              <a:rPr lang="zh-CN" altLang="en-US" dirty="0" smtClean="0">
                <a:sym typeface="Symbol" panose="05050102010706020507" pitchFamily="18" charset="2"/>
              </a:rPr>
              <a:t>随机变量</a:t>
            </a:r>
            <a:endParaRPr lang="zh-CN" altLang="en-US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0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0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0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0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0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0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0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0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xit" presetSubtype="3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50211" grpId="0" uiExpand="1" build="p"/>
      <p:bldP spid="350212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>
                <a:ea typeface="黑体" panose="02010609060101010101" pitchFamily="49" charset="-122"/>
              </a:rPr>
              <a:t>例（续）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1216266"/>
            <a:ext cx="7697982" cy="192449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由于</a:t>
            </a:r>
          </a:p>
          <a:p>
            <a:pPr algn="ctr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ym typeface="Symbol" panose="05050102010706020507" pitchFamily="18" charset="2"/>
              </a:rPr>
              <a:t>f(x, y)</a:t>
            </a:r>
            <a:r>
              <a:rPr lang="zh-CN" altLang="en-US" dirty="0">
                <a:sym typeface="Symbol" panose="05050102010706020507" pitchFamily="18" charset="2"/>
              </a:rPr>
              <a:t>＝</a:t>
            </a:r>
            <a:r>
              <a:rPr lang="en-US" altLang="zh-CN" dirty="0" err="1">
                <a:sym typeface="Symbol" panose="05050102010706020507" pitchFamily="18" charset="2"/>
              </a:rPr>
              <a:t>f</a:t>
            </a:r>
            <a:r>
              <a:rPr lang="en-US" altLang="zh-CN" baseline="-25000" dirty="0" err="1"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(x)</a:t>
            </a:r>
            <a:r>
              <a:rPr lang="en-US" altLang="zh-CN" dirty="0" err="1">
                <a:sym typeface="Symbol" panose="05050102010706020507" pitchFamily="18" charset="2"/>
              </a:rPr>
              <a:t>f</a:t>
            </a:r>
            <a:r>
              <a:rPr lang="en-US" altLang="zh-CN" baseline="-25000" dirty="0" err="1">
                <a:sym typeface="Symbol" panose="05050102010706020507" pitchFamily="18" charset="2"/>
              </a:rPr>
              <a:t>Y</a:t>
            </a:r>
            <a:r>
              <a:rPr lang="en-US" altLang="zh-CN" dirty="0">
                <a:sym typeface="Symbol" panose="05050102010706020507" pitchFamily="18" charset="2"/>
              </a:rPr>
              <a:t>(y)</a:t>
            </a:r>
            <a:r>
              <a:rPr lang="zh-CN" altLang="en-US" dirty="0">
                <a:sym typeface="Symbol" panose="05050102010706020507" pitchFamily="18" charset="2"/>
              </a:rPr>
              <a:t>，</a:t>
            </a:r>
            <a:r>
              <a:rPr lang="en-US" altLang="zh-CN" dirty="0">
                <a:sym typeface="Symbol" panose="05050102010706020507" pitchFamily="18" charset="2"/>
              </a:rPr>
              <a:t>(x, y)R</a:t>
            </a:r>
            <a:r>
              <a:rPr lang="en-US" altLang="zh-CN" baseline="30000" dirty="0">
                <a:sym typeface="Symbol" panose="05050102010706020507" pitchFamily="18" charset="2"/>
              </a:rPr>
              <a:t>2</a:t>
            </a:r>
            <a:r>
              <a:rPr lang="zh-CN" altLang="en-US" dirty="0">
                <a:sym typeface="Symbol" panose="05050102010706020507" pitchFamily="18" charset="2"/>
              </a:rPr>
              <a:t>，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所以，</a:t>
            </a:r>
            <a:r>
              <a:rPr lang="en-US" altLang="zh-CN" dirty="0">
                <a:sym typeface="Symbol" panose="05050102010706020507" pitchFamily="18" charset="2"/>
              </a:rPr>
              <a:t>X</a:t>
            </a:r>
            <a:r>
              <a:rPr lang="zh-CN" altLang="en-US" dirty="0">
                <a:sym typeface="Symbol" panose="05050102010706020507" pitchFamily="18" charset="2"/>
              </a:rPr>
              <a:t>与</a:t>
            </a:r>
            <a:r>
              <a:rPr lang="en-US" altLang="zh-CN" dirty="0">
                <a:sym typeface="Symbol" panose="05050102010706020507" pitchFamily="18" charset="2"/>
              </a:rPr>
              <a:t>Y</a:t>
            </a:r>
            <a:r>
              <a:rPr lang="zh-CN" altLang="en-US" dirty="0">
                <a:sym typeface="Symbol" panose="05050102010706020507" pitchFamily="18" charset="2"/>
              </a:rPr>
              <a:t>相互独立。</a:t>
            </a:r>
          </a:p>
        </p:txBody>
      </p:sp>
      <p:sp>
        <p:nvSpPr>
          <p:cNvPr id="381956" name="Rectangle 4"/>
          <p:cNvSpPr>
            <a:spLocks noChangeArrowheads="1"/>
          </p:cNvSpPr>
          <p:nvPr/>
        </p:nvSpPr>
        <p:spPr bwMode="auto">
          <a:xfrm>
            <a:off x="581810" y="3302442"/>
            <a:ext cx="7697982" cy="405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533400" indent="-5334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条件概率密度</a:t>
            </a:r>
            <a:r>
              <a:rPr lang="zh-CN" altLang="en-US" sz="2400" dirty="0">
                <a:latin typeface="+mn-ea"/>
                <a:ea typeface="+mn-ea"/>
              </a:rPr>
              <a:t>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1957" name="Object 5"/>
              <p:cNvSpPr txBox="1"/>
              <p:nvPr/>
            </p:nvSpPr>
            <p:spPr bwMode="auto">
              <a:xfrm>
                <a:off x="1756057" y="3996623"/>
                <a:ext cx="5335235" cy="116390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sub>
                      </m:sSub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sub>
                      </m:sSub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  <m:sSup>
                                  <m:sSupPr>
                                    <m:ctrlP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p>
                                </m:sSup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其它。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81957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6057" y="3996623"/>
                <a:ext cx="5335235" cy="1163906"/>
              </a:xfrm>
              <a:prstGeom prst="rect">
                <a:avLst/>
              </a:prstGeom>
              <a:blipFill rotWithShape="1">
                <a:blip r:embed="rId2"/>
                <a:stretch>
                  <a:fillRect l="-5" t="-49" r="5" b="4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1958" name="Object 6"/>
              <p:cNvSpPr txBox="1"/>
              <p:nvPr/>
            </p:nvSpPr>
            <p:spPr bwMode="auto">
              <a:xfrm>
                <a:off x="1756058" y="5332019"/>
                <a:ext cx="5301890" cy="116390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sub>
                      </m:sSub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sub>
                      </m:sSub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  <m:sSup>
                                  <m:sSupPr>
                                    <m:ctrlP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p>
                                </m:sSup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其它。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81958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6058" y="5332019"/>
                <a:ext cx="5301890" cy="1163907"/>
              </a:xfrm>
              <a:prstGeom prst="rect">
                <a:avLst/>
              </a:prstGeom>
              <a:blipFill rotWithShape="1">
                <a:blip r:embed="rId3"/>
                <a:stretch>
                  <a:fillRect l="-5" t="-48" r="11" b="4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1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1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1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1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81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81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5" grpId="0" build="p"/>
      <p:bldP spid="381956" grpId="0" autoUpdateAnimBg="0"/>
      <p:bldP spid="381957" grpId="0"/>
      <p:bldP spid="38195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>
                <a:ea typeface="黑体" panose="02010609060101010101" pitchFamily="49" charset="-122"/>
              </a:rPr>
              <a:t>例 二维正态分布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975" y="1067594"/>
            <a:ext cx="7697982" cy="906571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如果</a:t>
            </a:r>
            <a:r>
              <a:rPr lang="en-US" altLang="zh-CN" dirty="0"/>
              <a:t>R.V.(X, Y)</a:t>
            </a:r>
            <a:r>
              <a:rPr lang="zh-CN" altLang="en-US" dirty="0"/>
              <a:t>的联合密度为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9908" name="Object 4"/>
              <p:cNvSpPr txBox="1"/>
              <p:nvPr/>
            </p:nvSpPr>
            <p:spPr bwMode="auto">
              <a:xfrm>
                <a:off x="460375" y="2160906"/>
                <a:ext cx="11125200" cy="278896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2(1−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[(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+(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+mn-ea"/>
                        </a:rPr>
                        <m:t>             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(−∞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+∞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+mn-ea"/>
                        </a:rPr>
                        <m:t>,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−∞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+∞)</m:t>
                      </m:r>
                    </m:oMath>
                  </m:oMathPara>
                </a14:m>
                <a:endParaRPr 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37990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0375" y="2160906"/>
                <a:ext cx="11125200" cy="2788966"/>
              </a:xfrm>
              <a:prstGeom prst="rect">
                <a:avLst/>
              </a:prstGeom>
              <a:blipFill rotWithShape="1">
                <a:blip r:embed="rId2"/>
                <a:stretch>
                  <a:fillRect b="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9909" name="Text Box 5"/>
          <p:cNvSpPr txBox="1">
            <a:spLocks noChangeArrowheads="1"/>
          </p:cNvSpPr>
          <p:nvPr/>
        </p:nvSpPr>
        <p:spPr bwMode="auto">
          <a:xfrm>
            <a:off x="422301" y="4191794"/>
            <a:ext cx="11391874" cy="168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其中， 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</a:t>
            </a:r>
            <a:r>
              <a:rPr lang="en-US" altLang="zh-CN" sz="2400" baseline="-25000" dirty="0">
                <a:latin typeface="+mn-ea"/>
                <a:ea typeface="+mn-ea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,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 </a:t>
            </a:r>
            <a:r>
              <a:rPr lang="en-US" altLang="zh-CN" sz="2400" baseline="-25000" dirty="0">
                <a:latin typeface="+mn-ea"/>
                <a:ea typeface="+mn-ea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为任意常数，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</a:t>
            </a:r>
            <a:r>
              <a:rPr lang="en-US" altLang="zh-CN" sz="2400" baseline="-25000" dirty="0">
                <a:latin typeface="+mn-ea"/>
                <a:ea typeface="+mn-ea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&gt;0,</a:t>
            </a:r>
            <a:r>
              <a:rPr lang="en-US" altLang="zh-CN" sz="2400" baseline="-25000" dirty="0">
                <a:latin typeface="+mn-ea"/>
                <a:ea typeface="+mn-ea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&gt;0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为常数，则称</a:t>
            </a:r>
            <a:r>
              <a:rPr lang="en-US" altLang="zh-CN" sz="2400" dirty="0">
                <a:latin typeface="+mn-ea"/>
                <a:ea typeface="+mn-ea"/>
              </a:rPr>
              <a:t>R.V.(X, Y)</a:t>
            </a:r>
            <a:r>
              <a:rPr lang="zh-CN" altLang="en-US" sz="2400" dirty="0">
                <a:latin typeface="+mn-ea"/>
                <a:ea typeface="+mn-ea"/>
              </a:rPr>
              <a:t>服从二维正态分布，记为</a:t>
            </a:r>
            <a:endParaRPr lang="en-US" altLang="zh-CN" sz="2400" baseline="-25000" dirty="0">
              <a:latin typeface="+mn-ea"/>
              <a:ea typeface="+mn-ea"/>
            </a:endParaRPr>
          </a:p>
          <a:p>
            <a:pPr algn="ctr" eaLnBrk="1" hangingPunct="1">
              <a:lnSpc>
                <a:spcPct val="150000"/>
              </a:lnSpc>
              <a:buClrTx/>
              <a:buFontTx/>
              <a:buNone/>
            </a:pPr>
            <a:r>
              <a:rPr lang="en-US" altLang="zh-CN" sz="2400" dirty="0">
                <a:latin typeface="+mn-ea"/>
                <a:ea typeface="+mn-ea"/>
              </a:rPr>
              <a:t>(X, Y)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 ～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N(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</a:t>
            </a:r>
            <a:r>
              <a:rPr lang="en-US" altLang="zh-CN" sz="2400" baseline="-25000" dirty="0">
                <a:latin typeface="+mn-ea"/>
                <a:ea typeface="+mn-ea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, </a:t>
            </a:r>
            <a:r>
              <a:rPr lang="en-US" altLang="zh-CN" sz="2400" baseline="-25000" dirty="0">
                <a:latin typeface="+mn-ea"/>
                <a:ea typeface="+mn-ea"/>
                <a:sym typeface="Symbol" panose="05050102010706020507" pitchFamily="18" charset="2"/>
              </a:rPr>
              <a:t>1</a:t>
            </a:r>
            <a:r>
              <a:rPr lang="en-US" altLang="zh-CN" sz="2400" baseline="300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;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 </a:t>
            </a:r>
            <a:r>
              <a:rPr lang="en-US" altLang="zh-CN" sz="2400" baseline="-25000" dirty="0">
                <a:latin typeface="+mn-ea"/>
                <a:ea typeface="+mn-ea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, 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</a:t>
            </a:r>
            <a:r>
              <a:rPr lang="en-US" altLang="zh-CN" sz="2400" baseline="-25000" dirty="0">
                <a:latin typeface="+mn-ea"/>
                <a:ea typeface="+mn-ea"/>
                <a:sym typeface="Symbol" panose="05050102010706020507" pitchFamily="18" charset="2"/>
              </a:rPr>
              <a:t>2</a:t>
            </a:r>
            <a:r>
              <a:rPr lang="en-US" altLang="zh-CN" sz="2400" baseline="30000" dirty="0">
                <a:solidFill>
                  <a:srgbClr val="0000FF"/>
                </a:solidFill>
                <a:latin typeface="+mn-ea"/>
                <a:ea typeface="+mn-ea"/>
              </a:rPr>
              <a:t>2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;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 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)</a:t>
            </a:r>
            <a:r>
              <a:rPr lang="zh-CN" altLang="en-US" sz="2400" dirty="0">
                <a:latin typeface="+mn-ea"/>
                <a:ea typeface="+mn-ea"/>
              </a:rPr>
              <a:t> 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79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9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9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7" grpId="0" build="p"/>
      <p:bldP spid="379908" grpId="0"/>
      <p:bldP spid="37990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>
                <a:ea typeface="黑体" panose="02010609060101010101" pitchFamily="49" charset="-122"/>
              </a:rPr>
              <a:t>二维正态分布的边缘密度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975" y="1198199"/>
            <a:ext cx="7561425" cy="860488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R.V.X</a:t>
            </a:r>
            <a:r>
              <a:rPr lang="zh-CN" altLang="en-US" dirty="0"/>
              <a:t>的边缘密度为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9908" name="Object 4"/>
              <p:cNvSpPr txBox="1"/>
              <p:nvPr/>
            </p:nvSpPr>
            <p:spPr bwMode="auto">
              <a:xfrm>
                <a:off x="1174915" y="2040886"/>
                <a:ext cx="6268901" cy="125441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sub>
                      </m:sSub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e>
                          </m:rad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sSubSup>
                                <m:sSubSupPr>
                                  <m:ctrlP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den>
                          </m:f>
                        </m:sup>
                      </m:sSup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</m:m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(−∞&lt;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&lt;+∞)</m:t>
                      </m:r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7990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74915" y="2040886"/>
                <a:ext cx="6268901" cy="1254415"/>
              </a:xfrm>
              <a:prstGeom prst="rect">
                <a:avLst/>
              </a:prstGeom>
              <a:blipFill rotWithShape="1">
                <a:blip r:embed="rId2"/>
                <a:stretch>
                  <a:fillRect l="-3" t="-50" r="6" b="2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9909" name="Text Box 5"/>
          <p:cNvSpPr txBox="1">
            <a:spLocks noChangeArrowheads="1"/>
          </p:cNvSpPr>
          <p:nvPr/>
        </p:nvSpPr>
        <p:spPr bwMode="auto">
          <a:xfrm>
            <a:off x="460375" y="3493785"/>
            <a:ext cx="7561425" cy="57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n-ea"/>
                <a:ea typeface="+mn-ea"/>
              </a:rPr>
              <a:t>R.V.X</a:t>
            </a:r>
            <a:r>
              <a:rPr lang="zh-CN" altLang="en-US" sz="2400" dirty="0">
                <a:latin typeface="+mn-ea"/>
                <a:ea typeface="+mn-ea"/>
              </a:rPr>
              <a:t>的边缘密度为</a:t>
            </a:r>
            <a:endParaRPr lang="zh-CN" altLang="en-US" sz="2400" dirty="0">
              <a:latin typeface="+mn-ea"/>
              <a:ea typeface="+mn-ea"/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4"/>
              <p:cNvSpPr txBox="1"/>
              <p:nvPr/>
            </p:nvSpPr>
            <p:spPr bwMode="auto">
              <a:xfrm>
                <a:off x="1144746" y="4349646"/>
                <a:ext cx="6329240" cy="125441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sub>
                      </m:sSub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e>
                          </m:rad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sSubSup>
                                <m:sSubSupPr>
                                  <m:ctrlP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den>
                          </m:f>
                        </m:sup>
                      </m:sSup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</m:m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(−∞&lt;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&lt;+∞)</m:t>
                      </m:r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4746" y="4349646"/>
                <a:ext cx="6329240" cy="1254415"/>
              </a:xfrm>
              <a:prstGeom prst="rect">
                <a:avLst/>
              </a:prstGeom>
              <a:blipFill rotWithShape="1">
                <a:blip r:embed="rId3"/>
                <a:stretch>
                  <a:fillRect l="-8" t="-42" r="1" b="1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79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9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9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7" grpId="0" build="p"/>
      <p:bldP spid="379908" grpId="0"/>
      <p:bldP spid="379909" grpId="0"/>
      <p:bldP spid="1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>
                <a:ea typeface="黑体" panose="02010609060101010101" pitchFamily="49" charset="-122"/>
              </a:rPr>
              <a:t>二维正态分布的独立性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057" y="1372394"/>
            <a:ext cx="11201376" cy="3796591"/>
          </a:xfrm>
        </p:spPr>
        <p:txBody>
          <a:bodyPr/>
          <a:lstStyle/>
          <a:p>
            <a:pPr marL="0" indent="719455">
              <a:buNone/>
            </a:pPr>
            <a:r>
              <a:rPr lang="zh-CN" altLang="en-US" dirty="0"/>
              <a:t>如果</a:t>
            </a:r>
            <a:r>
              <a:rPr lang="en-US" altLang="zh-CN" dirty="0"/>
              <a:t>R.V.(X, Y)</a:t>
            </a:r>
            <a:r>
              <a:rPr lang="zh-CN" altLang="en-US" dirty="0">
                <a:solidFill>
                  <a:srgbClr val="0000FF"/>
                </a:solidFill>
              </a:rPr>
              <a:t>～</a:t>
            </a:r>
            <a:r>
              <a:rPr lang="en-US" altLang="zh-CN" dirty="0">
                <a:solidFill>
                  <a:srgbClr val="0000FF"/>
                </a:solidFill>
              </a:rPr>
              <a:t>N(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</a:t>
            </a:r>
            <a:r>
              <a:rPr lang="en-US" altLang="zh-CN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, </a:t>
            </a:r>
            <a:r>
              <a:rPr lang="en-US" altLang="zh-CN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1</a:t>
            </a:r>
            <a:r>
              <a:rPr lang="en-US" altLang="zh-CN" baseline="30000" dirty="0">
                <a:solidFill>
                  <a:srgbClr val="0000FF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0000FF"/>
                </a:solidFill>
              </a:rPr>
              <a:t>;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 </a:t>
            </a:r>
            <a:r>
              <a:rPr lang="en-US" altLang="zh-CN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0000FF"/>
                </a:solidFill>
              </a:rPr>
              <a:t>, 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</a:t>
            </a:r>
            <a:r>
              <a:rPr lang="en-US" altLang="zh-CN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2</a:t>
            </a:r>
            <a:r>
              <a:rPr lang="en-US" altLang="zh-CN" baseline="30000" dirty="0">
                <a:solidFill>
                  <a:srgbClr val="0000FF"/>
                </a:solidFill>
              </a:rPr>
              <a:t>2</a:t>
            </a:r>
            <a:r>
              <a:rPr lang="en-US" altLang="zh-CN" dirty="0">
                <a:solidFill>
                  <a:srgbClr val="0000FF"/>
                </a:solidFill>
              </a:rPr>
              <a:t>;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 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/>
              <a:t> ，则必有</a:t>
            </a:r>
            <a:r>
              <a:rPr lang="en-US" altLang="zh-CN" dirty="0"/>
              <a:t>R.V.X</a:t>
            </a:r>
            <a:r>
              <a:rPr lang="zh-CN" altLang="en-US" dirty="0">
                <a:solidFill>
                  <a:srgbClr val="0000FF"/>
                </a:solidFill>
              </a:rPr>
              <a:t>～</a:t>
            </a:r>
            <a:r>
              <a:rPr lang="en-US" altLang="zh-CN" dirty="0">
                <a:solidFill>
                  <a:srgbClr val="0000FF"/>
                </a:solidFill>
              </a:rPr>
              <a:t>N(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</a:t>
            </a:r>
            <a:r>
              <a:rPr lang="en-US" altLang="zh-CN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, </a:t>
            </a:r>
            <a:r>
              <a:rPr lang="en-US" altLang="zh-CN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1</a:t>
            </a:r>
            <a:r>
              <a:rPr lang="en-US" altLang="zh-CN" baseline="30000" dirty="0">
                <a:solidFill>
                  <a:srgbClr val="0000FF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/>
              <a:t> ，</a:t>
            </a:r>
            <a:r>
              <a:rPr lang="en-US" altLang="zh-CN" dirty="0"/>
              <a:t>R.V.Y</a:t>
            </a:r>
            <a:r>
              <a:rPr lang="zh-CN" altLang="en-US" dirty="0">
                <a:solidFill>
                  <a:srgbClr val="0000FF"/>
                </a:solidFill>
              </a:rPr>
              <a:t>～</a:t>
            </a:r>
            <a:r>
              <a:rPr lang="en-US" altLang="zh-CN" dirty="0">
                <a:solidFill>
                  <a:srgbClr val="0000FF"/>
                </a:solidFill>
              </a:rPr>
              <a:t>N(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</a:t>
            </a:r>
            <a:r>
              <a:rPr lang="en-US" altLang="zh-CN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, </a:t>
            </a:r>
            <a:r>
              <a:rPr lang="en-US" altLang="zh-CN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2</a:t>
            </a:r>
            <a:r>
              <a:rPr lang="en-US" altLang="zh-CN" baseline="30000" dirty="0">
                <a:solidFill>
                  <a:srgbClr val="0000FF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/>
              <a:t> ； </a:t>
            </a:r>
            <a:r>
              <a:rPr lang="zh-CN" altLang="en-US" dirty="0">
                <a:sym typeface="Symbol" panose="05050102010706020507" pitchFamily="18" charset="2"/>
              </a:rPr>
              <a:t>反过来，如果</a:t>
            </a:r>
            <a:r>
              <a:rPr lang="en-US" altLang="zh-CN" dirty="0"/>
              <a:t>R.V.X</a:t>
            </a:r>
            <a:r>
              <a:rPr lang="zh-CN" altLang="en-US" dirty="0">
                <a:solidFill>
                  <a:srgbClr val="0000FF"/>
                </a:solidFill>
              </a:rPr>
              <a:t>～</a:t>
            </a:r>
            <a:r>
              <a:rPr lang="en-US" altLang="zh-CN" dirty="0">
                <a:solidFill>
                  <a:srgbClr val="0000FF"/>
                </a:solidFill>
              </a:rPr>
              <a:t>N(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</a:t>
            </a:r>
            <a:r>
              <a:rPr lang="en-US" altLang="zh-CN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, </a:t>
            </a:r>
            <a:r>
              <a:rPr lang="en-US" altLang="zh-CN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1</a:t>
            </a:r>
            <a:r>
              <a:rPr lang="en-US" altLang="zh-CN" baseline="30000" dirty="0">
                <a:solidFill>
                  <a:srgbClr val="0000FF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/>
              <a:t> ，</a:t>
            </a:r>
            <a:r>
              <a:rPr lang="en-US" altLang="zh-CN" dirty="0"/>
              <a:t>R.V.Y</a:t>
            </a:r>
            <a:r>
              <a:rPr lang="zh-CN" altLang="en-US" dirty="0">
                <a:solidFill>
                  <a:srgbClr val="0000FF"/>
                </a:solidFill>
              </a:rPr>
              <a:t>～</a:t>
            </a:r>
            <a:r>
              <a:rPr lang="en-US" altLang="zh-CN" dirty="0">
                <a:solidFill>
                  <a:srgbClr val="0000FF"/>
                </a:solidFill>
              </a:rPr>
              <a:t>N(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</a:t>
            </a:r>
            <a:r>
              <a:rPr lang="en-US" altLang="zh-CN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, </a:t>
            </a:r>
            <a:r>
              <a:rPr lang="en-US" altLang="zh-CN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2</a:t>
            </a:r>
            <a:r>
              <a:rPr lang="en-US" altLang="zh-CN" baseline="30000" dirty="0">
                <a:solidFill>
                  <a:srgbClr val="0000FF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/>
              <a:t>，则</a:t>
            </a:r>
            <a:r>
              <a:rPr lang="en-US" altLang="zh-CN" dirty="0"/>
              <a:t>R.V.(X, Y)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zh-CN" altLang="en-US" dirty="0"/>
              <a:t>不一定服从二维正态分布</a:t>
            </a:r>
            <a:r>
              <a:rPr lang="zh-CN" altLang="en-US" dirty="0">
                <a:sym typeface="Symbol" panose="05050102010706020507" pitchFamily="18" charset="2"/>
              </a:rPr>
              <a:t>。</a:t>
            </a:r>
            <a:endParaRPr lang="en-US" altLang="zh-CN" dirty="0">
              <a:sym typeface="Symbol" panose="05050102010706020507" pitchFamily="18" charset="2"/>
            </a:endParaRPr>
          </a:p>
          <a:p>
            <a:pPr marL="0" indent="719455">
              <a:buNone/>
            </a:pPr>
            <a:r>
              <a:rPr lang="zh-CN" altLang="en-US" dirty="0">
                <a:sym typeface="Symbol" panose="05050102010706020507" pitchFamily="18" charset="2"/>
              </a:rPr>
              <a:t>如果</a:t>
            </a:r>
            <a:r>
              <a:rPr lang="en-US" altLang="zh-CN" dirty="0"/>
              <a:t>R.V.(X, Y)</a:t>
            </a:r>
            <a:r>
              <a:rPr lang="zh-CN" altLang="en-US" dirty="0">
                <a:solidFill>
                  <a:srgbClr val="0000FF"/>
                </a:solidFill>
              </a:rPr>
              <a:t>～</a:t>
            </a:r>
            <a:r>
              <a:rPr lang="en-US" altLang="zh-CN" dirty="0">
                <a:solidFill>
                  <a:srgbClr val="0000FF"/>
                </a:solidFill>
              </a:rPr>
              <a:t>N(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</a:t>
            </a:r>
            <a:r>
              <a:rPr lang="en-US" altLang="zh-CN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, </a:t>
            </a:r>
            <a:r>
              <a:rPr lang="en-US" altLang="zh-CN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1</a:t>
            </a:r>
            <a:r>
              <a:rPr lang="en-US" altLang="zh-CN" baseline="30000" dirty="0">
                <a:solidFill>
                  <a:srgbClr val="0000FF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0000FF"/>
                </a:solidFill>
              </a:rPr>
              <a:t>;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 </a:t>
            </a:r>
            <a:r>
              <a:rPr lang="en-US" altLang="zh-CN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0000FF"/>
                </a:solidFill>
              </a:rPr>
              <a:t>, 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</a:t>
            </a:r>
            <a:r>
              <a:rPr lang="en-US" altLang="zh-CN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2</a:t>
            </a:r>
            <a:r>
              <a:rPr lang="en-US" altLang="zh-CN" baseline="30000" dirty="0">
                <a:solidFill>
                  <a:srgbClr val="0000FF"/>
                </a:solidFill>
              </a:rPr>
              <a:t>2</a:t>
            </a:r>
            <a:r>
              <a:rPr lang="en-US" altLang="zh-CN" dirty="0">
                <a:solidFill>
                  <a:srgbClr val="0000FF"/>
                </a:solidFill>
              </a:rPr>
              <a:t>;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 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/>
              <a:t> ，则</a:t>
            </a:r>
            <a:r>
              <a:rPr lang="zh-CN" altLang="en-US" dirty="0">
                <a:sym typeface="Symbol" panose="05050102010706020507" pitchFamily="18" charset="2"/>
              </a:rPr>
              <a:t>如果</a:t>
            </a:r>
            <a:r>
              <a:rPr lang="en-US" altLang="zh-CN" dirty="0"/>
              <a:t>R.V.X</a:t>
            </a:r>
            <a:r>
              <a:rPr lang="zh-CN" altLang="en-US" dirty="0"/>
              <a:t>与</a:t>
            </a:r>
            <a:r>
              <a:rPr lang="en-US" altLang="zh-CN" dirty="0"/>
              <a:t>Y</a:t>
            </a:r>
            <a:r>
              <a:rPr lang="zh-CN" altLang="en-US" dirty="0"/>
              <a:t>相互独立的充要条件是 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 </a:t>
            </a:r>
            <a:r>
              <a:rPr lang="en-US" altLang="zh-CN" dirty="0">
                <a:solidFill>
                  <a:srgbClr val="0000FF"/>
                </a:solidFill>
              </a:rPr>
              <a:t>= 0</a:t>
            </a:r>
            <a:r>
              <a:rPr lang="zh-CN" altLang="en-US" dirty="0"/>
              <a:t>。</a:t>
            </a:r>
            <a:endParaRPr lang="zh-CN" altLang="en-US" dirty="0"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4"/>
              <p:cNvSpPr txBox="1"/>
              <p:nvPr/>
            </p:nvSpPr>
            <p:spPr bwMode="auto">
              <a:xfrm>
                <a:off x="609917" y="4420394"/>
                <a:ext cx="11039033" cy="21886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[(</m:t>
                          </m:r>
                          <m:f>
                            <m:f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den>
                          </m:f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+(</m:t>
                          </m:r>
                          <m:f>
                            <m:f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den>
                          </m:f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(−∞</m:t>
                      </m:r>
                      <m:r>
                        <a:rPr lang="en-US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+∞</m:t>
                      </m:r>
                      <m:r>
                        <m:rPr>
                          <m:nor/>
                        </m:rPr>
                        <a:rPr lang="en-US" b="1" i="0">
                          <a:solidFill>
                            <a:srgbClr val="000000"/>
                          </a:solidFill>
                          <a:latin typeface="+mn-ea"/>
                        </a:rPr>
                        <m:t>, 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−∞</m:t>
                      </m:r>
                      <m:r>
                        <a:rPr lang="en-US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+∞)</m:t>
                      </m:r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0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917" y="4420394"/>
                <a:ext cx="11039033" cy="2188610"/>
              </a:xfrm>
              <a:prstGeom prst="rect">
                <a:avLst/>
              </a:prstGeom>
              <a:blipFill rotWithShape="1">
                <a:blip r:embed="rId2"/>
                <a:stretch>
                  <a:fillRect l="-3" t="-7" r="5" b="2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7" grpId="0" uiExpand="1" build="p"/>
      <p:bldP spid="1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七、</a:t>
            </a:r>
            <a:r>
              <a:rPr lang="en-US" altLang="zh-CN">
                <a:ea typeface="黑体" panose="02010609060101010101" pitchFamily="49" charset="-122"/>
              </a:rPr>
              <a:t>n</a:t>
            </a:r>
            <a:r>
              <a:rPr lang="zh-CN" altLang="en-US">
                <a:ea typeface="黑体" panose="02010609060101010101" pitchFamily="49" charset="-122"/>
              </a:rPr>
              <a:t>维随机变量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0390" y="1791661"/>
            <a:ext cx="10421227" cy="1795878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20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dirty="0"/>
              <a:t>如果</a:t>
            </a:r>
            <a:r>
              <a:rPr lang="en-US" altLang="zh-CN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, X</a:t>
            </a:r>
            <a:r>
              <a:rPr lang="en-US" altLang="zh-CN" baseline="-25000" dirty="0"/>
              <a:t>2</a:t>
            </a:r>
            <a:r>
              <a:rPr lang="en-US" altLang="zh-CN" dirty="0"/>
              <a:t>, …, 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n</a:t>
            </a:r>
            <a:r>
              <a:rPr lang="zh-CN" altLang="en-US" dirty="0"/>
              <a:t>是定义在同一概率空间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dirty="0"/>
              <a:t>Ω</a:t>
            </a:r>
            <a:r>
              <a:rPr lang="en-US" altLang="zh-CN" dirty="0">
                <a:sym typeface="Symbol" panose="05050102010706020507" pitchFamily="18" charset="2"/>
              </a:rPr>
              <a:t>, F, P)</a:t>
            </a:r>
            <a:r>
              <a:rPr lang="zh-CN" altLang="en-US" dirty="0">
                <a:sym typeface="Symbol" panose="05050102010706020507" pitchFamily="18" charset="2"/>
              </a:rPr>
              <a:t>上的</a:t>
            </a:r>
            <a:r>
              <a:rPr lang="en-US" altLang="zh-CN" dirty="0">
                <a:sym typeface="Symbol" panose="05050102010706020507" pitchFamily="18" charset="2"/>
              </a:rPr>
              <a:t>n</a:t>
            </a:r>
            <a:r>
              <a:rPr lang="zh-CN" altLang="en-US" dirty="0">
                <a:sym typeface="Symbol" panose="05050102010706020507" pitchFamily="18" charset="2"/>
              </a:rPr>
              <a:t>个随机变量，则称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, X</a:t>
            </a:r>
            <a:r>
              <a:rPr lang="en-US" altLang="zh-CN" baseline="-25000" dirty="0"/>
              <a:t>2</a:t>
            </a:r>
            <a:r>
              <a:rPr lang="en-US" altLang="zh-CN" dirty="0"/>
              <a:t>, …, 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n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r>
              <a:rPr lang="zh-CN" altLang="en-US" dirty="0">
                <a:sym typeface="Symbol" panose="05050102010706020507" pitchFamily="18" charset="2"/>
              </a:rPr>
              <a:t>为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n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维随机变量</a:t>
            </a:r>
            <a:r>
              <a:rPr lang="zh-CN" altLang="en-US" dirty="0">
                <a:sym typeface="Symbol" panose="05050102010706020507" pitchFamily="18" charset="2"/>
              </a:rPr>
              <a:t>，记为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n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维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R.V.(</a:t>
            </a:r>
            <a:r>
              <a:rPr lang="en-US" altLang="zh-CN" dirty="0">
                <a:solidFill>
                  <a:srgbClr val="0000FF"/>
                </a:solidFill>
              </a:rPr>
              <a:t>X</a:t>
            </a:r>
            <a:r>
              <a:rPr lang="en-US" altLang="zh-CN" baseline="-25000" dirty="0">
                <a:solidFill>
                  <a:srgbClr val="0000FF"/>
                </a:solidFill>
              </a:rPr>
              <a:t>1</a:t>
            </a:r>
            <a:r>
              <a:rPr lang="en-US" altLang="zh-CN" dirty="0">
                <a:solidFill>
                  <a:srgbClr val="0000FF"/>
                </a:solidFill>
              </a:rPr>
              <a:t>, X</a:t>
            </a:r>
            <a:r>
              <a:rPr lang="en-US" altLang="zh-CN" baseline="-25000" dirty="0">
                <a:solidFill>
                  <a:srgbClr val="0000FF"/>
                </a:solidFill>
              </a:rPr>
              <a:t>2</a:t>
            </a:r>
            <a:r>
              <a:rPr lang="en-US" altLang="zh-CN" dirty="0">
                <a:solidFill>
                  <a:srgbClr val="0000FF"/>
                </a:solidFill>
              </a:rPr>
              <a:t>, …, </a:t>
            </a:r>
            <a:r>
              <a:rPr lang="en-US" altLang="zh-CN" dirty="0" err="1">
                <a:solidFill>
                  <a:srgbClr val="0000FF"/>
                </a:solidFill>
              </a:rPr>
              <a:t>X</a:t>
            </a:r>
            <a:r>
              <a:rPr lang="en-US" altLang="zh-CN" baseline="-25000" dirty="0" err="1">
                <a:solidFill>
                  <a:srgbClr val="0000FF"/>
                </a:solidFill>
              </a:rPr>
              <a:t>n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 )</a:t>
            </a:r>
            <a:r>
              <a:rPr lang="zh-CN" altLang="en-US" dirty="0"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390148" name="Rectangle 4"/>
          <p:cNvSpPr>
            <a:spLocks noChangeArrowheads="1"/>
          </p:cNvSpPr>
          <p:nvPr/>
        </p:nvSpPr>
        <p:spPr bwMode="auto">
          <a:xfrm>
            <a:off x="860391" y="3789199"/>
            <a:ext cx="5662335" cy="2418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30000"/>
              </a:spcBef>
              <a:buFontTx/>
              <a:buChar char="•"/>
            </a:pP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  n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维联合分布函数</a:t>
            </a:r>
            <a:endParaRPr lang="zh-CN" altLang="en-US" sz="2400" dirty="0">
              <a:latin typeface="+mn-ea"/>
              <a:ea typeface="+mn-ea"/>
            </a:endParaRPr>
          </a:p>
          <a:p>
            <a:pPr eaLnBrk="1" hangingPunct="1">
              <a:lnSpc>
                <a:spcPct val="200000"/>
              </a:lnSpc>
              <a:spcBef>
                <a:spcPct val="30000"/>
              </a:spcBef>
              <a:buFontTx/>
              <a:buChar char="•"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  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k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维边缘分布函数</a:t>
            </a:r>
          </a:p>
          <a:p>
            <a:pPr eaLnBrk="1" hangingPunct="1">
              <a:lnSpc>
                <a:spcPct val="200000"/>
              </a:lnSpc>
              <a:spcBef>
                <a:spcPct val="30000"/>
              </a:spcBef>
              <a:buFontTx/>
              <a:buChar char="•"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  独立</a:t>
            </a:r>
          </a:p>
        </p:txBody>
      </p:sp>
      <p:sp>
        <p:nvSpPr>
          <p:cNvPr id="390149" name="Rectangle 5"/>
          <p:cNvSpPr>
            <a:spLocks noChangeArrowheads="1"/>
          </p:cNvSpPr>
          <p:nvPr/>
        </p:nvSpPr>
        <p:spPr bwMode="auto">
          <a:xfrm>
            <a:off x="572987" y="1067594"/>
            <a:ext cx="7778962" cy="627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533400" indent="-5334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 algn="just" eaLnBrk="1" hangingPunct="1">
              <a:lnSpc>
                <a:spcPct val="20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CC00CC"/>
                </a:solidFill>
                <a:latin typeface="+mn-ea"/>
                <a:ea typeface="+mn-ea"/>
              </a:rPr>
              <a:t>推广：</a:t>
            </a:r>
            <a:endParaRPr lang="zh-CN" altLang="en-US" sz="2400">
              <a:solidFill>
                <a:srgbClr val="CC00CC"/>
              </a:solidFill>
              <a:latin typeface="+mn-ea"/>
              <a:ea typeface="+mn-ea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0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0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0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0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0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0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0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0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47" grpId="0" build="p"/>
      <p:bldP spid="390148" grpId="0" build="p"/>
      <p:bldP spid="390149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765175" y="230770"/>
            <a:ext cx="9961986" cy="609741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八、随机变量函数的分布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-149225" y="1106820"/>
            <a:ext cx="11569303" cy="16764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	</a:t>
            </a:r>
            <a:r>
              <a:rPr lang="zh-CN" altLang="en-US" dirty="0"/>
              <a:t>设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, X</a:t>
            </a:r>
            <a:r>
              <a:rPr lang="en-US" altLang="zh-CN" baseline="-25000" dirty="0"/>
              <a:t>2</a:t>
            </a:r>
            <a:r>
              <a:rPr lang="en-US" altLang="zh-CN" dirty="0"/>
              <a:t>, …, 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n</a:t>
            </a:r>
            <a:r>
              <a:rPr lang="en-US" altLang="zh-CN" dirty="0">
                <a:sym typeface="Symbol" panose="05050102010706020507" pitchFamily="18" charset="2"/>
              </a:rPr>
              <a:t> )</a:t>
            </a:r>
            <a:r>
              <a:rPr lang="zh-CN" altLang="en-US" dirty="0">
                <a:sym typeface="Symbol" panose="05050102010706020507" pitchFamily="18" charset="2"/>
              </a:rPr>
              <a:t>为</a:t>
            </a:r>
            <a:r>
              <a:rPr lang="en-US" altLang="zh-CN" dirty="0">
                <a:sym typeface="Symbol" panose="05050102010706020507" pitchFamily="18" charset="2"/>
              </a:rPr>
              <a:t>n</a:t>
            </a:r>
            <a:r>
              <a:rPr lang="zh-CN" altLang="en-US" dirty="0">
                <a:sym typeface="Symbol" panose="05050102010706020507" pitchFamily="18" charset="2"/>
              </a:rPr>
              <a:t>维随机变量，若已知其联合分布，又设有</a:t>
            </a:r>
            <a:r>
              <a:rPr lang="en-US" altLang="zh-CN" dirty="0">
                <a:sym typeface="Symbol" panose="05050102010706020507" pitchFamily="18" charset="2"/>
              </a:rPr>
              <a:t>k</a:t>
            </a:r>
            <a:r>
              <a:rPr lang="zh-CN" altLang="en-US" dirty="0">
                <a:sym typeface="Symbol" panose="05050102010706020507" pitchFamily="18" charset="2"/>
              </a:rPr>
              <a:t>个</a:t>
            </a:r>
            <a:r>
              <a:rPr lang="en-US" altLang="zh-CN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, X</a:t>
            </a:r>
            <a:r>
              <a:rPr lang="en-US" altLang="zh-CN" baseline="-25000" dirty="0"/>
              <a:t>2</a:t>
            </a:r>
            <a:r>
              <a:rPr lang="en-US" altLang="zh-CN" dirty="0"/>
              <a:t>, …, 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n</a:t>
            </a:r>
            <a:r>
              <a:rPr lang="zh-CN" altLang="en-US" dirty="0">
                <a:sym typeface="Symbol" panose="05050102010706020507" pitchFamily="18" charset="2"/>
              </a:rPr>
              <a:t>的函数</a:t>
            </a:r>
          </a:p>
        </p:txBody>
      </p:sp>
      <p:sp>
        <p:nvSpPr>
          <p:cNvPr id="391172" name="Rectangle 4"/>
          <p:cNvSpPr>
            <a:spLocks noChangeArrowheads="1"/>
          </p:cNvSpPr>
          <p:nvPr/>
        </p:nvSpPr>
        <p:spPr bwMode="auto">
          <a:xfrm>
            <a:off x="407781" y="4801394"/>
            <a:ext cx="11382788" cy="1245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30000"/>
              </a:spcBef>
              <a:buFontTx/>
              <a:buNone/>
            </a:pP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  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其中</a:t>
            </a:r>
            <a:r>
              <a:rPr lang="en-US" altLang="zh-CN" sz="2400" dirty="0" err="1">
                <a:latin typeface="+mn-ea"/>
                <a:ea typeface="+mn-ea"/>
                <a:sym typeface="Symbol" panose="05050102010706020507" pitchFamily="18" charset="2"/>
              </a:rPr>
              <a:t>g</a:t>
            </a:r>
            <a:r>
              <a:rPr lang="en-US" altLang="zh-CN" sz="2400" baseline="-25000" dirty="0" err="1">
                <a:latin typeface="+mn-ea"/>
                <a:ea typeface="+mn-ea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(.)  (</a:t>
            </a:r>
            <a:r>
              <a:rPr lang="en-US" altLang="zh-CN" sz="2400" dirty="0" err="1">
                <a:latin typeface="+mn-ea"/>
                <a:ea typeface="+mn-ea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 = 1, 2, …, k)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均为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n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元连续函数，讨论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(</a:t>
            </a:r>
            <a:r>
              <a:rPr lang="en-US" altLang="zh-CN" sz="2400" dirty="0">
                <a:latin typeface="+mn-ea"/>
                <a:ea typeface="+mn-ea"/>
              </a:rPr>
              <a:t>Y</a:t>
            </a:r>
            <a:r>
              <a:rPr lang="en-US" altLang="zh-CN" sz="2400" baseline="-25000" dirty="0">
                <a:latin typeface="+mn-ea"/>
                <a:ea typeface="+mn-ea"/>
              </a:rPr>
              <a:t>1</a:t>
            </a:r>
            <a:r>
              <a:rPr lang="en-US" altLang="zh-CN" sz="2400" dirty="0">
                <a:latin typeface="+mn-ea"/>
                <a:ea typeface="+mn-ea"/>
              </a:rPr>
              <a:t>, Y</a:t>
            </a:r>
            <a:r>
              <a:rPr lang="en-US" altLang="zh-CN" sz="2400" baseline="-25000" dirty="0">
                <a:latin typeface="+mn-ea"/>
                <a:ea typeface="+mn-ea"/>
              </a:rPr>
              <a:t>2</a:t>
            </a:r>
            <a:r>
              <a:rPr lang="en-US" altLang="zh-CN" sz="2400" dirty="0">
                <a:latin typeface="+mn-ea"/>
                <a:ea typeface="+mn-ea"/>
              </a:rPr>
              <a:t>, …, </a:t>
            </a:r>
            <a:r>
              <a:rPr lang="en-US" altLang="zh-CN" sz="2400" dirty="0" err="1">
                <a:latin typeface="+mn-ea"/>
                <a:ea typeface="+mn-ea"/>
              </a:rPr>
              <a:t>Y</a:t>
            </a:r>
            <a:r>
              <a:rPr lang="en-US" altLang="zh-CN" sz="2400" baseline="-25000" dirty="0" err="1">
                <a:latin typeface="+mn-ea"/>
                <a:ea typeface="+mn-ea"/>
              </a:rPr>
              <a:t>k</a:t>
            </a:r>
            <a:r>
              <a:rPr lang="en-US" altLang="zh-CN" sz="2400" baseline="-25000" dirty="0">
                <a:latin typeface="+mn-ea"/>
                <a:ea typeface="+mn-ea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的联合分布</a:t>
            </a:r>
          </a:p>
          <a:p>
            <a:pPr eaLnBrk="1" hangingPunct="1">
              <a:lnSpc>
                <a:spcPct val="150000"/>
              </a:lnSpc>
              <a:spcBef>
                <a:spcPct val="30000"/>
              </a:spcBef>
              <a:buFontTx/>
              <a:buNone/>
            </a:pP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一般方法：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n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重求和或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n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sym typeface="Symbol" panose="05050102010706020507" pitchFamily="18" charset="2"/>
              </a:rPr>
              <a:t>重积分。</a:t>
            </a:r>
            <a:endParaRPr lang="zh-CN" altLang="en-US" sz="24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1174" name="Object 6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1527175" y="1718857"/>
                <a:ext cx="6629400" cy="33111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,⋯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,⋯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⋯⋯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,⋯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1174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1527175" y="1718857"/>
                <a:ext cx="6629400" cy="3311137"/>
              </a:xfrm>
              <a:prstGeom prst="rect">
                <a:avLst/>
              </a:prstGeom>
              <a:blipFill rotWithShape="1">
                <a:blip r:embed="rId2"/>
                <a:stretch>
                  <a:fillRect t="-17" b="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91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1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1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1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1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1" grpId="0" build="p"/>
      <p:bldP spid="391172" grpId="0" uiExpand="1" build="p"/>
      <p:bldP spid="391174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>
                <a:ea typeface="黑体" panose="02010609060101010101" pitchFamily="49" charset="-122"/>
              </a:rPr>
              <a:t>定理</a:t>
            </a:r>
            <a:r>
              <a:rPr lang="en-US" altLang="zh-CN">
                <a:ea typeface="黑体" panose="02010609060101010101" pitchFamily="49" charset="-122"/>
              </a:rPr>
              <a:t>1</a:t>
            </a:r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0375" y="1296194"/>
            <a:ext cx="11125200" cy="1538644"/>
          </a:xfrm>
        </p:spPr>
        <p:txBody>
          <a:bodyPr>
            <a:normAutofit/>
          </a:bodyPr>
          <a:lstStyle/>
          <a:p>
            <a:pPr marL="0" indent="719455">
              <a:buNone/>
            </a:pPr>
            <a:r>
              <a:rPr lang="zh-CN" altLang="en-US" dirty="0"/>
              <a:t>设连续型</a:t>
            </a:r>
            <a:r>
              <a:rPr lang="en-US" altLang="zh-CN" dirty="0"/>
              <a:t>R.V.X</a:t>
            </a:r>
            <a:r>
              <a:rPr lang="zh-CN" altLang="en-US" dirty="0"/>
              <a:t>的概率密度函数为</a:t>
            </a:r>
            <a:r>
              <a:rPr lang="en-US" altLang="zh-CN" dirty="0"/>
              <a:t>f(x)</a:t>
            </a:r>
            <a:r>
              <a:rPr lang="zh-CN" altLang="en-US" dirty="0"/>
              <a:t>，</a:t>
            </a:r>
            <a:r>
              <a:rPr lang="en-US" altLang="zh-CN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R</a:t>
            </a:r>
            <a:r>
              <a:rPr lang="zh-CN" altLang="en-US" dirty="0"/>
              <a:t>， </a:t>
            </a:r>
            <a:r>
              <a:rPr lang="en-US" altLang="zh-CN" dirty="0"/>
              <a:t>y</a:t>
            </a:r>
            <a:r>
              <a:rPr lang="zh-CN" altLang="en-US" dirty="0"/>
              <a:t>＝</a:t>
            </a:r>
            <a:r>
              <a:rPr lang="en-US" altLang="zh-CN" dirty="0"/>
              <a:t>g(x)</a:t>
            </a:r>
            <a:r>
              <a:rPr lang="zh-CN" altLang="en-US" dirty="0"/>
              <a:t>是连续函数，则     </a:t>
            </a:r>
            <a:r>
              <a:rPr lang="en-US" altLang="zh-CN" dirty="0"/>
              <a:t>Y</a:t>
            </a:r>
            <a:r>
              <a:rPr lang="zh-CN" altLang="en-US" dirty="0"/>
              <a:t>＝</a:t>
            </a:r>
            <a:r>
              <a:rPr lang="en-US" altLang="zh-CN" dirty="0"/>
              <a:t>g(X)</a:t>
            </a:r>
            <a:r>
              <a:rPr lang="zh-CN" altLang="en-US" dirty="0"/>
              <a:t>是连续型</a:t>
            </a:r>
            <a:r>
              <a:rPr lang="en-US" altLang="zh-CN" dirty="0"/>
              <a:t>R.V.</a:t>
            </a:r>
            <a:r>
              <a:rPr lang="zh-CN" altLang="en-US" dirty="0"/>
              <a:t>，其分布函数为</a:t>
            </a:r>
          </a:p>
        </p:txBody>
      </p:sp>
      <p:sp>
        <p:nvSpPr>
          <p:cNvPr id="50182" name="Rectangle 4"/>
          <p:cNvSpPr>
            <a:spLocks noChangeArrowheads="1"/>
          </p:cNvSpPr>
          <p:nvPr/>
        </p:nvSpPr>
        <p:spPr bwMode="auto">
          <a:xfrm>
            <a:off x="612775" y="4267994"/>
            <a:ext cx="785041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2400" dirty="0">
                <a:latin typeface="+mn-ea"/>
                <a:ea typeface="+mn-ea"/>
              </a:rPr>
              <a:t>R.V.Y</a:t>
            </a:r>
            <a:r>
              <a:rPr lang="zh-CN" altLang="en-US" sz="2400" dirty="0">
                <a:latin typeface="+mn-ea"/>
                <a:ea typeface="+mn-ea"/>
              </a:rPr>
              <a:t>的概率密度为</a:t>
            </a:r>
            <a:r>
              <a:rPr lang="en-US" altLang="zh-CN" sz="2400" dirty="0" err="1">
                <a:latin typeface="+mn-ea"/>
                <a:ea typeface="+mn-ea"/>
              </a:rPr>
              <a:t>f</a:t>
            </a:r>
            <a:r>
              <a:rPr lang="en-US" altLang="zh-CN" sz="2400" baseline="-25000" dirty="0" err="1">
                <a:latin typeface="+mn-ea"/>
                <a:ea typeface="+mn-ea"/>
              </a:rPr>
              <a:t>Y</a:t>
            </a:r>
            <a:r>
              <a:rPr lang="en-US" altLang="zh-CN" sz="2400" dirty="0">
                <a:latin typeface="+mn-ea"/>
                <a:ea typeface="+mn-ea"/>
              </a:rPr>
              <a:t>(y)</a:t>
            </a:r>
            <a:r>
              <a:rPr lang="zh-CN" altLang="en-US" sz="2400" dirty="0">
                <a:latin typeface="+mn-ea"/>
                <a:ea typeface="+mn-ea"/>
              </a:rPr>
              <a:t>＝</a:t>
            </a:r>
            <a:r>
              <a:rPr lang="en-US" altLang="zh-CN" sz="2400" dirty="0">
                <a:latin typeface="+mn-ea"/>
                <a:ea typeface="+mn-ea"/>
              </a:rPr>
              <a:t>F’Y(y)</a:t>
            </a:r>
            <a:r>
              <a:rPr lang="zh-CN" altLang="en-US" sz="2400" dirty="0">
                <a:latin typeface="+mn-ea"/>
                <a:ea typeface="+mn-ea"/>
              </a:rPr>
              <a:t>，</a:t>
            </a:r>
            <a:r>
              <a:rPr lang="en-US" altLang="zh-CN" sz="2400" dirty="0" err="1">
                <a:latin typeface="+mn-ea"/>
                <a:ea typeface="+mn-ea"/>
              </a:rPr>
              <a:t>y</a:t>
            </a:r>
            <a:r>
              <a:rPr lang="en-US" altLang="zh-CN" sz="2400" dirty="0" err="1">
                <a:latin typeface="+mn-ea"/>
                <a:ea typeface="+mn-ea"/>
                <a:sym typeface="Symbol" panose="05050102010706020507" pitchFamily="18" charset="2"/>
              </a:rPr>
              <a:t>R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183" name="Object 5"/>
              <p:cNvSpPr txBox="1"/>
              <p:nvPr/>
            </p:nvSpPr>
            <p:spPr bwMode="auto">
              <a:xfrm>
                <a:off x="1332113" y="2896765"/>
                <a:ext cx="9110461" cy="95113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)&lt;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}=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)&lt;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50183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32113" y="2896765"/>
                <a:ext cx="9110461" cy="951133"/>
              </a:xfrm>
              <a:prstGeom prst="rect">
                <a:avLst/>
              </a:prstGeom>
              <a:blipFill rotWithShape="1">
                <a:blip r:embed="rId2"/>
                <a:stretch>
                  <a:fillRect l="-6" t="-56" r="7" b="-516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>
                <a:ea typeface="黑体" panose="02010609060101010101" pitchFamily="49" charset="-122"/>
              </a:rPr>
              <a:t>定理</a:t>
            </a:r>
            <a:r>
              <a:rPr lang="en-US" altLang="zh-CN">
                <a:ea typeface="黑体" panose="02010609060101010101" pitchFamily="49" charset="-122"/>
              </a:rPr>
              <a:t>1</a:t>
            </a:r>
            <a:r>
              <a:rPr lang="zh-CN" altLang="en-US">
                <a:ea typeface="黑体" panose="02010609060101010101" pitchFamily="49" charset="-122"/>
              </a:rPr>
              <a:t>续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975" y="1143794"/>
            <a:ext cx="11375980" cy="96066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spc="-100" dirty="0"/>
              <a:t>如果函数 </a:t>
            </a:r>
            <a:r>
              <a:rPr lang="en-US" altLang="zh-CN" spc="-100" dirty="0"/>
              <a:t>y = g(x) </a:t>
            </a:r>
            <a:r>
              <a:rPr lang="zh-CN" altLang="en-US" spc="-100" dirty="0"/>
              <a:t>处处可导，且</a:t>
            </a:r>
            <a:r>
              <a:rPr lang="en-US" altLang="zh-CN" spc="-100" dirty="0"/>
              <a:t>g’(x) &gt; 0</a:t>
            </a:r>
            <a:r>
              <a:rPr lang="zh-CN" altLang="en-US" spc="-100" dirty="0"/>
              <a:t>（或</a:t>
            </a:r>
            <a:r>
              <a:rPr lang="en-US" altLang="zh-CN" spc="-100" dirty="0"/>
              <a:t>g’(x) &lt; 0</a:t>
            </a:r>
            <a:r>
              <a:rPr lang="zh-CN" altLang="en-US" spc="-100" dirty="0"/>
              <a:t>），则</a:t>
            </a:r>
            <a:r>
              <a:rPr lang="en-US" altLang="zh-CN" spc="-100" dirty="0"/>
              <a:t>R.V.Y = g(X)</a:t>
            </a:r>
            <a:r>
              <a:rPr lang="zh-CN" altLang="en-US" spc="-100" dirty="0"/>
              <a:t>的概率密度为</a:t>
            </a:r>
          </a:p>
        </p:txBody>
      </p:sp>
      <p:sp>
        <p:nvSpPr>
          <p:cNvPr id="51206" name="Rectangle 4"/>
          <p:cNvSpPr>
            <a:spLocks noChangeArrowheads="1"/>
          </p:cNvSpPr>
          <p:nvPr/>
        </p:nvSpPr>
        <p:spPr bwMode="auto">
          <a:xfrm>
            <a:off x="314052" y="3026246"/>
            <a:ext cx="11589296" cy="525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其中</a:t>
            </a:r>
            <a:r>
              <a:rPr lang="el-GR" altLang="zh-CN" sz="2400" dirty="0">
                <a:latin typeface="+mn-ea"/>
                <a:ea typeface="+mn-ea"/>
                <a:sym typeface="Symbol" panose="05050102010706020507" pitchFamily="18" charset="2"/>
              </a:rPr>
              <a:t>α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 = min{g(-∞), g(+∞)}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，</a:t>
            </a:r>
            <a:r>
              <a:rPr lang="el-GR" altLang="zh-CN" sz="2400" dirty="0">
                <a:latin typeface="+mn-ea"/>
                <a:ea typeface="+mn-ea"/>
                <a:sym typeface="Symbol" panose="05050102010706020507" pitchFamily="18" charset="2"/>
              </a:rPr>
              <a:t>β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 = max{g(-∞), g(+∞)}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h(y)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是</a:t>
            </a:r>
            <a:r>
              <a:rPr lang="en-US" altLang="zh-CN" sz="2400" dirty="0">
                <a:latin typeface="+mn-ea"/>
                <a:ea typeface="+mn-ea"/>
                <a:sym typeface="Symbol" panose="05050102010706020507" pitchFamily="18" charset="2"/>
              </a:rPr>
              <a:t>g(x)</a:t>
            </a:r>
            <a:r>
              <a:rPr lang="zh-CN" altLang="en-US" sz="2400" dirty="0">
                <a:latin typeface="+mn-ea"/>
                <a:ea typeface="+mn-ea"/>
                <a:sym typeface="Symbol" panose="05050102010706020507" pitchFamily="18" charset="2"/>
              </a:rPr>
              <a:t>的反函数。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07" name="Object 5"/>
              <p:cNvSpPr txBox="1"/>
              <p:nvPr/>
            </p:nvSpPr>
            <p:spPr bwMode="auto">
              <a:xfrm>
                <a:off x="1583032" y="2009182"/>
                <a:ext cx="7177674" cy="106069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𝐗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𝐡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𝐡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′(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其他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51207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83032" y="2009182"/>
                <a:ext cx="7177674" cy="1060695"/>
              </a:xfrm>
              <a:prstGeom prst="rect">
                <a:avLst/>
              </a:prstGeom>
              <a:blipFill rotWithShape="1">
                <a:blip r:embed="rId2"/>
                <a:stretch>
                  <a:fillRect l="-9" t="-4" r="3" b="2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20710" y="4003544"/>
            <a:ext cx="11408738" cy="10427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50000"/>
              </a:lnSpc>
              <a:buClr>
                <a:srgbClr val="00FF00"/>
              </a:buClr>
              <a:defRPr/>
            </a:pPr>
            <a:r>
              <a:rPr lang="zh-CN" altLang="en-US" b="1" kern="0" dirty="0">
                <a:latin typeface="+mn-ea"/>
              </a:rPr>
              <a:t>如果 </a:t>
            </a:r>
            <a:r>
              <a:rPr lang="en-US" altLang="zh-CN" b="1" kern="0" dirty="0">
                <a:latin typeface="+mn-ea"/>
              </a:rPr>
              <a:t>y = g(x) </a:t>
            </a:r>
            <a:r>
              <a:rPr lang="zh-CN" altLang="en-US" b="1" kern="0" dirty="0">
                <a:latin typeface="+mn-ea"/>
              </a:rPr>
              <a:t>不是单调函数，则可分为若干单调分支，其反函数为</a:t>
            </a:r>
            <a:r>
              <a:rPr lang="en-US" altLang="zh-CN" b="1" kern="0" dirty="0">
                <a:latin typeface="+mn-ea"/>
              </a:rPr>
              <a:t>x</a:t>
            </a:r>
            <a:r>
              <a:rPr lang="en-US" altLang="zh-CN" b="1" kern="0" baseline="-25000" dirty="0">
                <a:latin typeface="+mn-ea"/>
              </a:rPr>
              <a:t>i</a:t>
            </a:r>
            <a:r>
              <a:rPr lang="en-US" altLang="zh-CN" b="1" kern="0" dirty="0">
                <a:latin typeface="+mn-ea"/>
              </a:rPr>
              <a:t> = h</a:t>
            </a:r>
            <a:r>
              <a:rPr lang="en-US" altLang="zh-CN" b="1" kern="0" baseline="-25000" dirty="0">
                <a:latin typeface="+mn-ea"/>
              </a:rPr>
              <a:t>i</a:t>
            </a:r>
            <a:r>
              <a:rPr lang="en-US" altLang="zh-CN" b="1" kern="0" dirty="0">
                <a:latin typeface="+mn-ea"/>
              </a:rPr>
              <a:t>(y)</a:t>
            </a:r>
            <a:r>
              <a:rPr lang="zh-CN" altLang="en-US" b="1" kern="0" dirty="0">
                <a:latin typeface="+mn-ea"/>
              </a:rPr>
              <a:t>，        </a:t>
            </a:r>
            <a:r>
              <a:rPr lang="en-US" altLang="zh-CN" b="1" kern="0" dirty="0" err="1">
                <a:latin typeface="+mn-ea"/>
              </a:rPr>
              <a:t>i</a:t>
            </a:r>
            <a:r>
              <a:rPr lang="en-US" altLang="zh-CN" b="1" kern="0" dirty="0">
                <a:latin typeface="+mn-ea"/>
              </a:rPr>
              <a:t> = 1, 2, …, m</a:t>
            </a:r>
            <a:r>
              <a:rPr lang="zh-CN" altLang="en-US" b="1" kern="0" dirty="0">
                <a:latin typeface="+mn-ea"/>
              </a:rPr>
              <a:t>，由上可得</a:t>
            </a:r>
            <a:r>
              <a:rPr lang="en-US" altLang="zh-CN" b="1" kern="0" dirty="0">
                <a:latin typeface="+mn-ea"/>
              </a:rPr>
              <a:t>R.V.Y = g(X)</a:t>
            </a:r>
            <a:r>
              <a:rPr lang="zh-CN" altLang="en-US" b="1" kern="0" dirty="0">
                <a:latin typeface="+mn-ea"/>
              </a:rPr>
              <a:t>的概率密度为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09" name="Object 5"/>
              <p:cNvSpPr txBox="1"/>
              <p:nvPr/>
            </p:nvSpPr>
            <p:spPr bwMode="auto">
              <a:xfrm>
                <a:off x="1679575" y="4953794"/>
                <a:ext cx="7360515" cy="12957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𝐟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𝐡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𝐲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))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𝐡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′(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𝐲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nary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𝛂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其他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51209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9575" y="4953794"/>
                <a:ext cx="7360515" cy="1295700"/>
              </a:xfrm>
              <a:prstGeom prst="rect">
                <a:avLst/>
              </a:prstGeom>
              <a:blipFill rotWithShape="1">
                <a:blip r:embed="rId3"/>
                <a:stretch>
                  <a:fillRect t="-12" r="3" b="-1251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 build="p"/>
      <p:bldP spid="51206" grpId="0"/>
      <p:bldP spid="51207" grpId="0"/>
      <p:bldP spid="10" grpId="0"/>
      <p:bldP spid="5120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>
                <a:ea typeface="黑体" panose="02010609060101010101" pitchFamily="49" charset="-122"/>
              </a:rPr>
              <a:t>定理</a:t>
            </a:r>
            <a:r>
              <a:rPr lang="en-US" altLang="zh-CN">
                <a:ea typeface="黑体" panose="02010609060101010101" pitchFamily="49" charset="-122"/>
              </a:rPr>
              <a:t>2</a:t>
            </a:r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9959" y="1143794"/>
            <a:ext cx="10423615" cy="192449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设连续型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R.V.(X, Y)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的联合概率密度函数为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f(x, y)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g(x, y)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是连续函数，则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Z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＝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g(X, Y)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是连续型一维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R.V.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Z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的分布函数为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230" name="Object 4"/>
              <p:cNvSpPr txBox="1"/>
              <p:nvPr/>
            </p:nvSpPr>
            <p:spPr bwMode="auto">
              <a:xfrm>
                <a:off x="1222375" y="2667229"/>
                <a:ext cx="8143737" cy="17707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)&lt;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}=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)&lt;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/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𝑑𝑥𝑑𝑦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230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22375" y="2667229"/>
                <a:ext cx="8143737" cy="1770720"/>
              </a:xfrm>
              <a:prstGeom prst="rect">
                <a:avLst/>
              </a:prstGeom>
              <a:blipFill rotWithShape="1">
                <a:blip r:embed="rId2"/>
                <a:stretch>
                  <a:fillRect t="-13" r="6" b="3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5029" name="Rectangle 5"/>
          <p:cNvSpPr>
            <a:spLocks noChangeArrowheads="1"/>
          </p:cNvSpPr>
          <p:nvPr/>
        </p:nvSpPr>
        <p:spPr bwMode="auto">
          <a:xfrm>
            <a:off x="628613" y="4036889"/>
            <a:ext cx="2916913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概率密度函数为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5030" name="Object 6"/>
              <p:cNvSpPr txBox="1"/>
              <p:nvPr/>
            </p:nvSpPr>
            <p:spPr bwMode="auto">
              <a:xfrm>
                <a:off x="4167770" y="5270927"/>
                <a:ext cx="3184051" cy="88973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5030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67770" y="5270927"/>
                <a:ext cx="3184051" cy="889734"/>
              </a:xfrm>
              <a:prstGeom prst="rect">
                <a:avLst/>
              </a:prstGeom>
              <a:blipFill rotWithShape="1">
                <a:blip r:embed="rId3"/>
                <a:stretch>
                  <a:fillRect l="-8" t="-48" r="13" b="5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4"/>
              <p:cNvSpPr txBox="1"/>
              <p:nvPr/>
            </p:nvSpPr>
            <p:spPr bwMode="auto">
              <a:xfrm>
                <a:off x="1206500" y="2667864"/>
                <a:ext cx="8143737" cy="17707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{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)&lt;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}=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)&lt;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</a:rPr>
                            <m:t>𝑧</m:t>
                          </m:r>
                        </m:sub>
                        <m:sup/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</a:rPr>
                            <m:t>𝑑𝑥𝑑𝑦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06500" y="2667864"/>
                <a:ext cx="8143737" cy="1770720"/>
              </a:xfrm>
              <a:prstGeom prst="rect">
                <a:avLst/>
              </a:prstGeom>
              <a:blipFill rotWithShape="1">
                <a:blip r:embed="rId2"/>
                <a:stretch>
                  <a:fillRect t="-13" r="6" b="3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2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5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5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85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 build="p"/>
      <p:bldP spid="385029" grpId="0" autoUpdateAnimBg="0"/>
      <p:bldP spid="385030" grpId="0"/>
      <p:bldP spid="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>
                <a:ea typeface="黑体" panose="02010609060101010101" pitchFamily="49" charset="-122"/>
              </a:rPr>
              <a:t>定理</a:t>
            </a:r>
            <a:r>
              <a:rPr lang="en-US" altLang="zh-CN">
                <a:ea typeface="黑体" panose="02010609060101010101" pitchFamily="49" charset="-122"/>
              </a:rPr>
              <a:t>3</a:t>
            </a:r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8817" y="1023911"/>
            <a:ext cx="11557758" cy="1544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设</a:t>
            </a:r>
            <a:r>
              <a:rPr lang="en-US" altLang="zh-CN" dirty="0"/>
              <a:t>R.V.(X, Y)</a:t>
            </a:r>
            <a:r>
              <a:rPr lang="zh-CN" altLang="en-US" dirty="0"/>
              <a:t>的联合概率密度函数为</a:t>
            </a:r>
            <a:r>
              <a:rPr lang="en-US" altLang="zh-CN" dirty="0" err="1"/>
              <a:t>f</a:t>
            </a:r>
            <a:r>
              <a:rPr lang="en-US" altLang="zh-CN" baseline="-25000" dirty="0" err="1"/>
              <a:t>X</a:t>
            </a:r>
            <a:r>
              <a:rPr lang="en-US" altLang="zh-CN" baseline="-25000" dirty="0"/>
              <a:t>, Y</a:t>
            </a:r>
            <a:r>
              <a:rPr lang="en-US" altLang="zh-CN" dirty="0"/>
              <a:t>(x,  y)</a:t>
            </a:r>
            <a:r>
              <a:rPr lang="zh-CN" altLang="en-US" dirty="0"/>
              <a:t>，如果</a:t>
            </a:r>
            <a:r>
              <a:rPr lang="en-US" altLang="zh-CN" dirty="0"/>
              <a:t>u</a:t>
            </a:r>
            <a:r>
              <a:rPr lang="zh-CN" altLang="en-US" dirty="0"/>
              <a:t>＝ </a:t>
            </a:r>
            <a:r>
              <a:rPr lang="en-US" altLang="zh-CN" dirty="0"/>
              <a:t>g</a:t>
            </a:r>
            <a:r>
              <a:rPr lang="en-US" altLang="zh-CN" baseline="-25000" dirty="0"/>
              <a:t>1</a:t>
            </a:r>
            <a:r>
              <a:rPr lang="en-US" altLang="zh-CN" dirty="0"/>
              <a:t>(x, y)</a:t>
            </a:r>
            <a:r>
              <a:rPr lang="zh-CN" altLang="en-US" dirty="0"/>
              <a:t>和 </a:t>
            </a:r>
            <a:r>
              <a:rPr lang="en-US" altLang="zh-CN" dirty="0"/>
              <a:t>v</a:t>
            </a:r>
            <a:r>
              <a:rPr lang="zh-CN" altLang="en-US" dirty="0"/>
              <a:t>＝ </a:t>
            </a:r>
            <a:r>
              <a:rPr lang="en-US" altLang="zh-CN" dirty="0"/>
              <a:t>g</a:t>
            </a:r>
            <a:r>
              <a:rPr lang="en-US" altLang="zh-CN" baseline="-25000" dirty="0"/>
              <a:t>2</a:t>
            </a:r>
            <a:r>
              <a:rPr lang="en-US" altLang="zh-CN" dirty="0"/>
              <a:t>(x, y)</a:t>
            </a:r>
            <a:r>
              <a:rPr lang="zh-CN" altLang="en-US" dirty="0"/>
              <a:t>是连续函数，且满足下列条件：</a:t>
            </a:r>
          </a:p>
        </p:txBody>
      </p:sp>
      <p:sp>
        <p:nvSpPr>
          <p:cNvPr id="53254" name="Rectangle 4"/>
          <p:cNvSpPr>
            <a:spLocks noChangeArrowheads="1"/>
          </p:cNvSpPr>
          <p:nvPr/>
        </p:nvSpPr>
        <p:spPr bwMode="auto">
          <a:xfrm>
            <a:off x="408817" y="2363275"/>
            <a:ext cx="3277358" cy="576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AutoNum type="arabicParenR"/>
            </a:pPr>
            <a:r>
              <a:rPr lang="zh-CN" altLang="en-US" sz="2400" dirty="0">
                <a:latin typeface="+mn-ea"/>
                <a:ea typeface="+mn-ea"/>
              </a:rPr>
              <a:t>存在唯一的反函数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255" name="Object 5"/>
              <p:cNvSpPr txBox="1"/>
              <p:nvPr/>
            </p:nvSpPr>
            <p:spPr bwMode="auto">
              <a:xfrm>
                <a:off x="3457522" y="2209253"/>
                <a:ext cx="1894326" cy="106863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>
                  <a:latin typeface="+mn-ea"/>
                </a:endParaRPr>
              </a:p>
            </p:txBody>
          </p:sp>
        </mc:Choice>
        <mc:Fallback xmlns="">
          <p:sp>
            <p:nvSpPr>
              <p:cNvPr id="5325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57522" y="2209253"/>
                <a:ext cx="1894326" cy="1068634"/>
              </a:xfrm>
              <a:prstGeom prst="rect">
                <a:avLst/>
              </a:prstGeom>
              <a:blipFill rotWithShape="1">
                <a:blip r:embed="rId2"/>
                <a:stretch>
                  <a:fillRect l="-31" t="-8" r="4" b="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256" name="Rectangle 6"/>
          <p:cNvSpPr>
            <a:spLocks noChangeArrowheads="1"/>
          </p:cNvSpPr>
          <p:nvPr/>
        </p:nvSpPr>
        <p:spPr bwMode="auto">
          <a:xfrm>
            <a:off x="400763" y="3293511"/>
            <a:ext cx="3734664" cy="576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AutoNum type="arabicParenR" startAt="2"/>
            </a:pPr>
            <a:r>
              <a:rPr lang="zh-CN" altLang="en-US" sz="2400" dirty="0">
                <a:latin typeface="+mn-ea"/>
                <a:ea typeface="+mn-ea"/>
              </a:rPr>
              <a:t>有连续的一阶偏导数；</a:t>
            </a:r>
          </a:p>
        </p:txBody>
      </p:sp>
      <p:sp>
        <p:nvSpPr>
          <p:cNvPr id="53257" name="Rectangle 7"/>
          <p:cNvSpPr>
            <a:spLocks noChangeArrowheads="1"/>
          </p:cNvSpPr>
          <p:nvPr/>
        </p:nvSpPr>
        <p:spPr bwMode="auto">
          <a:xfrm>
            <a:off x="408817" y="4192499"/>
            <a:ext cx="4649276" cy="576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AutoNum type="arabicParenR" startAt="3"/>
            </a:pPr>
            <a:r>
              <a:rPr lang="zh-CN" altLang="en-US" sz="2400" dirty="0">
                <a:latin typeface="+mn-ea"/>
                <a:ea typeface="+mn-ea"/>
              </a:rPr>
              <a:t>变换行列式（雅可比行列式）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258" name="Object 8"/>
              <p:cNvSpPr txBox="1"/>
              <p:nvPr/>
            </p:nvSpPr>
            <p:spPr bwMode="auto">
              <a:xfrm>
                <a:off x="4797682" y="3709787"/>
                <a:ext cx="2286529" cy="169901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>
                  <a:latin typeface="+mn-ea"/>
                </a:endParaRPr>
              </a:p>
            </p:txBody>
          </p:sp>
        </mc:Choice>
        <mc:Fallback xmlns="">
          <p:sp>
            <p:nvSpPr>
              <p:cNvPr id="53258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97682" y="3709787"/>
                <a:ext cx="2286529" cy="1699018"/>
              </a:xfrm>
              <a:prstGeom prst="rect">
                <a:avLst/>
              </a:prstGeom>
              <a:blipFill rotWithShape="1">
                <a:blip r:embed="rId3"/>
                <a:stretch>
                  <a:fillRect l="-11" t="-381" r="7" b="3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259" name="Rectangle 9"/>
          <p:cNvSpPr>
            <a:spLocks noChangeArrowheads="1"/>
          </p:cNvSpPr>
          <p:nvPr/>
        </p:nvSpPr>
        <p:spPr bwMode="auto">
          <a:xfrm>
            <a:off x="408817" y="5259122"/>
            <a:ext cx="7697982" cy="1130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  <a:ea typeface="+mn-ea"/>
              </a:rPr>
              <a:t>则二维</a:t>
            </a:r>
            <a:r>
              <a:rPr lang="en-US" altLang="zh-CN" sz="2400" dirty="0">
                <a:latin typeface="+mn-ea"/>
                <a:ea typeface="+mn-ea"/>
              </a:rPr>
              <a:t>R.V.(U, V)</a:t>
            </a:r>
            <a:r>
              <a:rPr lang="zh-CN" altLang="en-US" sz="2400" dirty="0">
                <a:latin typeface="+mn-ea"/>
                <a:ea typeface="+mn-ea"/>
              </a:rPr>
              <a:t>的联合概率密度为</a:t>
            </a:r>
          </a:p>
          <a:p>
            <a:pPr algn="ctr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+mn-ea"/>
                <a:ea typeface="+mn-ea"/>
              </a:rPr>
              <a:t>f</a:t>
            </a:r>
            <a:r>
              <a:rPr lang="en-US" altLang="zh-CN" sz="2400" baseline="-25000" dirty="0" err="1">
                <a:latin typeface="+mn-ea"/>
                <a:ea typeface="+mn-ea"/>
              </a:rPr>
              <a:t>U</a:t>
            </a:r>
            <a:r>
              <a:rPr lang="en-US" altLang="zh-CN" sz="2400" baseline="-25000" dirty="0">
                <a:latin typeface="+mn-ea"/>
                <a:ea typeface="+mn-ea"/>
              </a:rPr>
              <a:t>, V</a:t>
            </a:r>
            <a:r>
              <a:rPr lang="en-US" altLang="zh-CN" sz="2400" dirty="0">
                <a:latin typeface="+mn-ea"/>
                <a:ea typeface="+mn-ea"/>
              </a:rPr>
              <a:t>(u, v)=</a:t>
            </a:r>
            <a:r>
              <a:rPr lang="en-US" altLang="zh-CN" sz="2400" dirty="0" err="1">
                <a:latin typeface="+mn-ea"/>
                <a:ea typeface="+mn-ea"/>
              </a:rPr>
              <a:t>f</a:t>
            </a:r>
            <a:r>
              <a:rPr lang="en-US" altLang="zh-CN" sz="2400" baseline="-25000" dirty="0" err="1">
                <a:latin typeface="+mn-ea"/>
                <a:ea typeface="+mn-ea"/>
              </a:rPr>
              <a:t>X</a:t>
            </a:r>
            <a:r>
              <a:rPr lang="en-US" altLang="zh-CN" sz="2400" baseline="-25000" dirty="0">
                <a:latin typeface="+mn-ea"/>
                <a:ea typeface="+mn-ea"/>
              </a:rPr>
              <a:t>, Y</a:t>
            </a:r>
            <a:r>
              <a:rPr lang="en-US" altLang="zh-CN" sz="2400" dirty="0">
                <a:latin typeface="+mn-ea"/>
                <a:ea typeface="+mn-ea"/>
              </a:rPr>
              <a:t>[h</a:t>
            </a:r>
            <a:r>
              <a:rPr lang="en-US" altLang="zh-CN" sz="2400" baseline="-25000" dirty="0">
                <a:latin typeface="+mn-ea"/>
                <a:ea typeface="+mn-ea"/>
              </a:rPr>
              <a:t>1</a:t>
            </a:r>
            <a:r>
              <a:rPr lang="en-US" altLang="zh-CN" sz="2400" dirty="0">
                <a:latin typeface="+mn-ea"/>
                <a:ea typeface="+mn-ea"/>
              </a:rPr>
              <a:t>(u, v), h</a:t>
            </a:r>
            <a:r>
              <a:rPr lang="en-US" altLang="zh-CN" sz="2400" baseline="-25000" dirty="0">
                <a:latin typeface="+mn-ea"/>
                <a:ea typeface="+mn-ea"/>
              </a:rPr>
              <a:t>2</a:t>
            </a:r>
            <a:r>
              <a:rPr lang="en-US" altLang="zh-CN" sz="2400" dirty="0">
                <a:latin typeface="+mn-ea"/>
                <a:ea typeface="+mn-ea"/>
              </a:rPr>
              <a:t>(u, v)] |J|</a:t>
            </a:r>
            <a:r>
              <a:rPr lang="zh-CN" altLang="en-US" sz="2400" dirty="0">
                <a:latin typeface="+mn-ea"/>
                <a:ea typeface="+mn-ea"/>
              </a:rPr>
              <a:t>。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3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3" grpId="0" build="p"/>
      <p:bldP spid="53254" grpId="0"/>
      <p:bldP spid="53255" grpId="0"/>
      <p:bldP spid="53256" grpId="0"/>
      <p:bldP spid="53257" grpId="0"/>
      <p:bldP spid="53258" grpId="0"/>
      <p:bldP spid="532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2CDAF-D7D1-5226-0BE7-06794FC40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随机变量实例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C5C8CC-8163-B0AB-3A1F-F0B5FE303C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144588"/>
            <a:ext cx="10979150" cy="685006"/>
          </a:xfrm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掷两枚均匀的骰子，观察两枚骰子点数和的随机试验</a:t>
            </a:r>
            <a:r>
              <a:rPr lang="en-US" altLang="zh-CN" dirty="0"/>
              <a:t>E</a:t>
            </a:r>
            <a:r>
              <a:rPr lang="zh-CN" altLang="en-US" dirty="0"/>
              <a:t>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A07A71B-1105-4BD2-C176-EC35F2DA15C8}"/>
              </a:ext>
            </a:extLst>
          </p:cNvPr>
          <p:cNvSpPr txBox="1"/>
          <p:nvPr/>
        </p:nvSpPr>
        <p:spPr>
          <a:xfrm>
            <a:off x="1222375" y="1902484"/>
            <a:ext cx="6107372" cy="57971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bg1"/>
                </a:solidFill>
                <a:latin typeface="+mn-ea"/>
                <a:sym typeface="Symbol" panose="05050102010706020507" pitchFamily="18" charset="2"/>
              </a:rPr>
              <a:t>{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：</a:t>
            </a:r>
            <a:r>
              <a:rPr lang="en-US" altLang="zh-CN" b="1" dirty="0">
                <a:solidFill>
                  <a:schemeClr val="bg1"/>
                </a:solidFill>
                <a:latin typeface="+mn-ea"/>
                <a:sym typeface="Symbol" panose="05050102010706020507" pitchFamily="18" charset="2"/>
              </a:rPr>
              <a:t>X()&lt;x}F    -</a:t>
            </a:r>
            <a:r>
              <a:rPr lang="en-US" altLang="zh-CN" b="1" dirty="0">
                <a:solidFill>
                  <a:schemeClr val="bg1"/>
                </a:solidFill>
                <a:latin typeface="+mn-ea"/>
              </a:rPr>
              <a:t>∞&lt;x&lt;+∞</a:t>
            </a:r>
            <a:endParaRPr lang="en-US" altLang="zh-CN" b="1" dirty="0">
              <a:solidFill>
                <a:schemeClr val="bg1"/>
              </a:solidFill>
              <a:latin typeface="+mn-ea"/>
              <a:sym typeface="Symbol" panose="05050102010706020507" pitchFamily="18" charset="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1FCD8A9-EAF9-4B84-3851-264BCFFD1D7C}"/>
              </a:ext>
            </a:extLst>
          </p:cNvPr>
          <p:cNvSpPr txBox="1"/>
          <p:nvPr/>
        </p:nvSpPr>
        <p:spPr>
          <a:xfrm>
            <a:off x="536575" y="2711268"/>
            <a:ext cx="8400061" cy="579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C00CC"/>
                </a:solidFill>
                <a:latin typeface="+mn-ea"/>
                <a:sym typeface="Symbol" panose="05050102010706020507" pitchFamily="18" charset="2"/>
              </a:rPr>
              <a:t>令</a:t>
            </a:r>
            <a:r>
              <a:rPr lang="en-US" altLang="zh-CN" b="1" dirty="0">
                <a:solidFill>
                  <a:srgbClr val="CC00CC"/>
                </a:solidFill>
                <a:latin typeface="+mn-ea"/>
                <a:sym typeface="Symbol" panose="05050102010706020507" pitchFamily="18" charset="2"/>
              </a:rPr>
              <a:t>x=4</a:t>
            </a:r>
            <a:r>
              <a:rPr lang="zh-CN" altLang="en-US" b="1" dirty="0">
                <a:solidFill>
                  <a:srgbClr val="CC00CC"/>
                </a:solidFill>
                <a:latin typeface="+mn-ea"/>
                <a:sym typeface="Symbol" panose="05050102010706020507" pitchFamily="18" charset="2"/>
              </a:rPr>
              <a:t>，则</a:t>
            </a:r>
            <a:r>
              <a:rPr lang="en-US" altLang="zh-CN" b="1" dirty="0">
                <a:solidFill>
                  <a:srgbClr val="CC00CC"/>
                </a:solidFill>
                <a:latin typeface="+mn-ea"/>
                <a:sym typeface="Symbol" panose="05050102010706020507" pitchFamily="18" charset="2"/>
              </a:rPr>
              <a:t>{</a:t>
            </a:r>
            <a:r>
              <a:rPr lang="zh-CN" altLang="en-US" b="1" dirty="0">
                <a:solidFill>
                  <a:srgbClr val="CC00CC"/>
                </a:solidFill>
                <a:latin typeface="+mn-ea"/>
              </a:rPr>
              <a:t>：</a:t>
            </a:r>
            <a:r>
              <a:rPr lang="en-US" altLang="zh-CN" b="1" dirty="0">
                <a:solidFill>
                  <a:srgbClr val="CC00CC"/>
                </a:solidFill>
                <a:latin typeface="+mn-ea"/>
                <a:sym typeface="Symbol" panose="05050102010706020507" pitchFamily="18" charset="2"/>
              </a:rPr>
              <a:t>X()&lt;x}={(1,1),</a:t>
            </a:r>
            <a:r>
              <a:rPr lang="zh-CN" altLang="en-US" b="1" dirty="0">
                <a:solidFill>
                  <a:srgbClr val="CC00CC"/>
                </a:solidFill>
                <a:latin typeface="+mn-ea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CC00CC"/>
                </a:solidFill>
                <a:latin typeface="+mn-ea"/>
                <a:sym typeface="Symbol" panose="05050102010706020507" pitchFamily="18" charset="2"/>
              </a:rPr>
              <a:t>(1,2),</a:t>
            </a:r>
            <a:r>
              <a:rPr lang="zh-CN" altLang="en-US" b="1" dirty="0">
                <a:solidFill>
                  <a:srgbClr val="CC00CC"/>
                </a:solidFill>
                <a:latin typeface="+mn-ea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CC00CC"/>
                </a:solidFill>
                <a:latin typeface="+mn-ea"/>
                <a:sym typeface="Symbol" panose="05050102010706020507" pitchFamily="18" charset="2"/>
              </a:rPr>
              <a:t>(2,1)}F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35B212E-717F-77AE-11E9-0FD2195A74DC}"/>
              </a:ext>
            </a:extLst>
          </p:cNvPr>
          <p:cNvSpPr txBox="1"/>
          <p:nvPr/>
        </p:nvSpPr>
        <p:spPr>
          <a:xfrm>
            <a:off x="1450975" y="3658394"/>
            <a:ext cx="9677400" cy="1135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+mn-ea"/>
                <a:sym typeface="Symbol" panose="05050102010706020507" pitchFamily="18" charset="2"/>
              </a:rPr>
              <a:t>F(x)</a:t>
            </a:r>
            <a:r>
              <a:rPr lang="zh-CN" altLang="en-US" sz="2400" b="1" dirty="0">
                <a:latin typeface="+mn-ea"/>
                <a:sym typeface="Symbol" panose="05050102010706020507" pitchFamily="18" charset="2"/>
              </a:rPr>
              <a:t>＝</a:t>
            </a:r>
            <a:r>
              <a:rPr lang="en-US" altLang="zh-CN" sz="2400" b="1" dirty="0">
                <a:latin typeface="+mn-ea"/>
                <a:sym typeface="Symbol" panose="05050102010706020507" pitchFamily="18" charset="2"/>
              </a:rPr>
              <a:t>F(4)=P{X&lt;4} 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CC00CC"/>
                </a:solidFill>
                <a:latin typeface="+mn-ea"/>
                <a:sym typeface="Symbol" panose="05050102010706020507" pitchFamily="18" charset="2"/>
              </a:rPr>
              <a:t>=P</a:t>
            </a:r>
            <a:r>
              <a:rPr lang="en-US" altLang="zh-CN" b="1" dirty="0">
                <a:solidFill>
                  <a:srgbClr val="CC00CC"/>
                </a:solidFill>
                <a:latin typeface="+mn-ea"/>
                <a:sym typeface="Symbol" panose="05050102010706020507" pitchFamily="18" charset="2"/>
              </a:rPr>
              <a:t>{(1,1),</a:t>
            </a:r>
            <a:r>
              <a:rPr lang="zh-CN" altLang="en-US" b="1" dirty="0">
                <a:solidFill>
                  <a:srgbClr val="CC00CC"/>
                </a:solidFill>
                <a:latin typeface="+mn-ea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CC00CC"/>
                </a:solidFill>
                <a:latin typeface="+mn-ea"/>
                <a:sym typeface="Symbol" panose="05050102010706020507" pitchFamily="18" charset="2"/>
              </a:rPr>
              <a:t>(1,2),</a:t>
            </a:r>
            <a:r>
              <a:rPr lang="zh-CN" altLang="en-US" b="1" dirty="0">
                <a:solidFill>
                  <a:srgbClr val="CC00CC"/>
                </a:solidFill>
                <a:latin typeface="+mn-ea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CC00CC"/>
                </a:solidFill>
                <a:latin typeface="+mn-ea"/>
                <a:sym typeface="Symbol" panose="05050102010706020507" pitchFamily="18" charset="2"/>
              </a:rPr>
              <a:t>(2,1)}=3/36=1/12</a:t>
            </a:r>
            <a:endParaRPr lang="en-US" b="1" dirty="0">
              <a:solidFill>
                <a:srgbClr val="CC00CC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352455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>
                <a:ea typeface="黑体" panose="02010609060101010101" pitchFamily="49" charset="-122"/>
              </a:rPr>
              <a:t>例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975" y="1039507"/>
            <a:ext cx="7772400" cy="2564406"/>
          </a:xfrm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已知离散型</a:t>
            </a:r>
            <a:r>
              <a:rPr lang="en-US" altLang="zh-CN" dirty="0"/>
              <a:t>R.V.(X, Y)</a:t>
            </a:r>
            <a:r>
              <a:rPr lang="zh-CN" altLang="en-US" dirty="0"/>
              <a:t>的联合概率分布如右表所示，求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	</a:t>
            </a:r>
            <a:r>
              <a:rPr lang="en-US" altLang="zh-CN" dirty="0"/>
              <a:t>(1)  Z</a:t>
            </a:r>
            <a:r>
              <a:rPr lang="en-US" altLang="zh-CN" baseline="-25000" dirty="0"/>
              <a:t>1</a:t>
            </a:r>
            <a:r>
              <a:rPr lang="zh-CN" altLang="en-US" dirty="0"/>
              <a:t>＝</a:t>
            </a:r>
            <a:r>
              <a:rPr lang="en-US" altLang="zh-CN" dirty="0"/>
              <a:t>X</a:t>
            </a:r>
            <a:r>
              <a:rPr lang="zh-CN" altLang="en-US" dirty="0"/>
              <a:t>＋</a:t>
            </a:r>
            <a:r>
              <a:rPr lang="en-US" altLang="zh-CN" dirty="0"/>
              <a:t>Y</a:t>
            </a:r>
            <a:r>
              <a:rPr lang="zh-CN" altLang="en-US" dirty="0"/>
              <a:t>；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	</a:t>
            </a:r>
            <a:r>
              <a:rPr lang="en-US" altLang="zh-CN" dirty="0"/>
              <a:t>(2)  Z</a:t>
            </a:r>
            <a:r>
              <a:rPr lang="en-US" altLang="zh-CN" baseline="-25000" dirty="0"/>
              <a:t>2</a:t>
            </a:r>
            <a:r>
              <a:rPr lang="zh-CN" altLang="en-US" dirty="0"/>
              <a:t>＝</a:t>
            </a:r>
            <a:r>
              <a:rPr lang="en-US" altLang="zh-CN" dirty="0"/>
              <a:t>max(X, Y)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的分布律。</a:t>
            </a:r>
          </a:p>
        </p:txBody>
      </p:sp>
      <p:sp>
        <p:nvSpPr>
          <p:cNvPr id="382980" name="Text Box 4"/>
          <p:cNvSpPr txBox="1">
            <a:spLocks noChangeArrowheads="1"/>
          </p:cNvSpPr>
          <p:nvPr/>
        </p:nvSpPr>
        <p:spPr bwMode="auto">
          <a:xfrm>
            <a:off x="460375" y="3735211"/>
            <a:ext cx="7469329" cy="519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800" dirty="0">
                <a:solidFill>
                  <a:srgbClr val="C00000"/>
                </a:solidFill>
                <a:ea typeface="黑体" panose="02010609060101010101" pitchFamily="49" charset="-122"/>
              </a:rPr>
              <a:t>解</a:t>
            </a:r>
            <a:r>
              <a:rPr lang="zh-CN" altLang="en-US" sz="2800" dirty="0">
                <a:ea typeface="黑体" panose="02010609060101010101" pitchFamily="49" charset="-122"/>
              </a:rPr>
              <a:t>： </a:t>
            </a:r>
            <a:r>
              <a:rPr lang="en-US" altLang="zh-CN" sz="2800" dirty="0">
                <a:ea typeface="黑体" panose="02010609060101010101" pitchFamily="49" charset="-122"/>
              </a:rPr>
              <a:t>Z</a:t>
            </a:r>
            <a:r>
              <a:rPr lang="en-US" altLang="zh-CN" sz="2800" baseline="-25000" dirty="0">
                <a:ea typeface="黑体" panose="02010609060101010101" pitchFamily="49" charset="-122"/>
              </a:rPr>
              <a:t>1</a:t>
            </a:r>
            <a:r>
              <a:rPr lang="zh-CN" altLang="en-US" sz="2800" dirty="0">
                <a:ea typeface="黑体" panose="02010609060101010101" pitchFamily="49" charset="-122"/>
              </a:rPr>
              <a:t>的分布律和</a:t>
            </a:r>
            <a:r>
              <a:rPr lang="en-US" altLang="zh-CN" sz="2800" dirty="0">
                <a:ea typeface="黑体" panose="02010609060101010101" pitchFamily="49" charset="-122"/>
              </a:rPr>
              <a:t>Z</a:t>
            </a:r>
            <a:r>
              <a:rPr lang="en-US" altLang="zh-CN" sz="2800" baseline="-25000" dirty="0">
                <a:ea typeface="黑体" panose="02010609060101010101" pitchFamily="49" charset="-122"/>
              </a:rPr>
              <a:t>2</a:t>
            </a:r>
            <a:r>
              <a:rPr lang="zh-CN" altLang="en-US" sz="2800" dirty="0">
                <a:ea typeface="黑体" panose="02010609060101010101" pitchFamily="49" charset="-122"/>
              </a:rPr>
              <a:t>的分布律如下：</a:t>
            </a:r>
            <a:endParaRPr lang="zh-CN" altLang="en-US" sz="2800" dirty="0"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382981" name="Group 5"/>
          <p:cNvGraphicFramePr>
            <a:graphicFrameLocks noGrp="1"/>
          </p:cNvGraphicFramePr>
          <p:nvPr/>
        </p:nvGraphicFramePr>
        <p:xfrm>
          <a:off x="8461375" y="1296194"/>
          <a:ext cx="2438965" cy="1873684"/>
        </p:xfrm>
        <a:graphic>
          <a:graphicData uri="http://schemas.openxmlformats.org/drawingml/2006/table">
            <a:tbl>
              <a:tblPr/>
              <a:tblGrid>
                <a:gridCol w="1067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2782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91461" marR="9146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1461" marR="914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1461" marR="9146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451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1461" marR="9146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1/4</a:t>
                      </a:r>
                    </a:p>
                  </a:txBody>
                  <a:tcPr marL="91461" marR="914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1/4</a:t>
                      </a:r>
                    </a:p>
                  </a:txBody>
                  <a:tcPr marL="91461" marR="9146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451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1461" marR="9146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1/4</a:t>
                      </a:r>
                    </a:p>
                  </a:txBody>
                  <a:tcPr marL="91461" marR="914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1/4</a:t>
                      </a:r>
                    </a:p>
                  </a:txBody>
                  <a:tcPr marL="91461" marR="9146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4293" name="Text Box 25"/>
          <p:cNvSpPr txBox="1">
            <a:spLocks noChangeArrowheads="1"/>
          </p:cNvSpPr>
          <p:nvPr/>
        </p:nvSpPr>
        <p:spPr bwMode="auto">
          <a:xfrm>
            <a:off x="8537592" y="1677283"/>
            <a:ext cx="381088" cy="457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0">
                <a:ea typeface="黑体" panose="02010609060101010101" pitchFamily="49" charset="-122"/>
              </a:rPr>
              <a:t>X</a:t>
            </a:r>
          </a:p>
        </p:txBody>
      </p:sp>
      <p:sp>
        <p:nvSpPr>
          <p:cNvPr id="54294" name="Text Box 26"/>
          <p:cNvSpPr txBox="1">
            <a:spLocks noChangeArrowheads="1"/>
          </p:cNvSpPr>
          <p:nvPr/>
        </p:nvSpPr>
        <p:spPr bwMode="auto">
          <a:xfrm>
            <a:off x="9147334" y="1296194"/>
            <a:ext cx="381088" cy="457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0">
                <a:ea typeface="黑体" panose="02010609060101010101" pitchFamily="49" charset="-122"/>
              </a:rPr>
              <a:t>Y</a:t>
            </a:r>
          </a:p>
        </p:txBody>
      </p:sp>
      <p:sp>
        <p:nvSpPr>
          <p:cNvPr id="54295" name="Text Box 27"/>
          <p:cNvSpPr txBox="1">
            <a:spLocks noChangeArrowheads="1"/>
          </p:cNvSpPr>
          <p:nvPr/>
        </p:nvSpPr>
        <p:spPr bwMode="auto">
          <a:xfrm>
            <a:off x="8842463" y="1524847"/>
            <a:ext cx="533523" cy="457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0">
                <a:ea typeface="黑体" panose="02010609060101010101" pitchFamily="49" charset="-122"/>
              </a:rPr>
              <a:t>Pij</a:t>
            </a:r>
          </a:p>
        </p:txBody>
      </p:sp>
      <p:sp>
        <p:nvSpPr>
          <p:cNvPr id="54296" name="Line 28"/>
          <p:cNvSpPr>
            <a:spLocks noChangeShapeType="1"/>
          </p:cNvSpPr>
          <p:nvPr/>
        </p:nvSpPr>
        <p:spPr bwMode="auto">
          <a:xfrm>
            <a:off x="8461375" y="1296194"/>
            <a:ext cx="1067047" cy="4573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7" name="Line 29"/>
          <p:cNvSpPr>
            <a:spLocks noChangeShapeType="1"/>
          </p:cNvSpPr>
          <p:nvPr/>
        </p:nvSpPr>
        <p:spPr bwMode="auto">
          <a:xfrm>
            <a:off x="8461375" y="1296194"/>
            <a:ext cx="609741" cy="8383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83006" name="Group 30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347433" y="4749611"/>
          <a:ext cx="3582230" cy="1170259"/>
        </p:xfrm>
        <a:graphic>
          <a:graphicData uri="http://schemas.openxmlformats.org/drawingml/2006/table">
            <a:tbl>
              <a:tblPr/>
              <a:tblGrid>
                <a:gridCol w="1524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9997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Z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＝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X+Y</a:t>
                      </a:r>
                    </a:p>
                  </a:txBody>
                  <a:tcPr marL="91461" marR="91461" marT="45661" marB="4566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1461" marR="91461" marT="45661" marB="456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1461" marR="91461" marT="45661" marB="4566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2</a:t>
                      </a:r>
                    </a:p>
                  </a:txBody>
                  <a:tcPr marL="91461" marR="91461" marT="45661" marB="4566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262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P</a:t>
                      </a:r>
                    </a:p>
                  </a:txBody>
                  <a:tcPr marL="91461" marR="91461" marT="45661" marB="4566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1/4</a:t>
                      </a:r>
                    </a:p>
                  </a:txBody>
                  <a:tcPr marL="91461" marR="91461" marT="45661" marB="456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1/2</a:t>
                      </a:r>
                    </a:p>
                  </a:txBody>
                  <a:tcPr marL="91461" marR="91461" marT="45661" marB="4566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1/4</a:t>
                      </a:r>
                    </a:p>
                  </a:txBody>
                  <a:tcPr marL="91461" marR="91461" marT="45661" marB="4566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3023" name="Group 47"/>
          <p:cNvGraphicFramePr>
            <a:graphicFrameLocks noGrp="1"/>
          </p:cNvGraphicFramePr>
          <p:nvPr/>
        </p:nvGraphicFramePr>
        <p:xfrm>
          <a:off x="6403975" y="4749611"/>
          <a:ext cx="3810882" cy="1170259"/>
        </p:xfrm>
        <a:graphic>
          <a:graphicData uri="http://schemas.openxmlformats.org/drawingml/2006/table">
            <a:tbl>
              <a:tblPr/>
              <a:tblGrid>
                <a:gridCol w="2053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9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9997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Z</a:t>
                      </a:r>
                      <a:r>
                        <a:rPr kumimoji="1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2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＝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max(X, Y)</a:t>
                      </a:r>
                    </a:p>
                  </a:txBody>
                  <a:tcPr marL="91461" marR="91461" marT="45661" marB="4566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91461" marR="91461" marT="45661" marB="456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91461" marR="91461" marT="45661" marB="4566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262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P</a:t>
                      </a:r>
                    </a:p>
                  </a:txBody>
                  <a:tcPr marL="91461" marR="91461" marT="45661" marB="4566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1/4</a:t>
                      </a:r>
                    </a:p>
                  </a:txBody>
                  <a:tcPr marL="91461" marR="91461" marT="45661" marB="456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3/4</a:t>
                      </a:r>
                    </a:p>
                  </a:txBody>
                  <a:tcPr marL="91461" marR="91461" marT="45661" marB="4566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2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2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3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3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3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3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80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xfrm>
            <a:off x="841375" y="281847"/>
            <a:ext cx="9961986" cy="609741"/>
          </a:xfrm>
        </p:spPr>
        <p:txBody>
          <a:bodyPr/>
          <a:lstStyle/>
          <a:p>
            <a:pPr algn="l" eaLnBrk="1" hangingPunct="1"/>
            <a:r>
              <a:rPr lang="zh-CN" altLang="en-US" dirty="0">
                <a:ea typeface="黑体" panose="02010609060101010101" pitchFamily="49" charset="-122"/>
              </a:rPr>
              <a:t>例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0375" y="1143794"/>
            <a:ext cx="7607474" cy="51764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设</a:t>
            </a:r>
            <a:r>
              <a:rPr lang="en-US" altLang="zh-CN"/>
              <a:t>X</a:t>
            </a:r>
            <a:r>
              <a:rPr lang="zh-CN" altLang="en-US"/>
              <a:t>～</a:t>
            </a:r>
            <a:r>
              <a:rPr lang="en-US" altLang="zh-CN"/>
              <a:t>N(0, 1)</a:t>
            </a:r>
            <a:r>
              <a:rPr lang="zh-CN" altLang="en-US"/>
              <a:t>，求</a:t>
            </a:r>
            <a:r>
              <a:rPr lang="en-US" altLang="zh-CN"/>
              <a:t>Y = X</a:t>
            </a:r>
            <a:r>
              <a:rPr lang="en-US" altLang="zh-CN" baseline="30000"/>
              <a:t>2</a:t>
            </a:r>
            <a:r>
              <a:rPr lang="zh-CN" altLang="en-US"/>
              <a:t>的概率密度函数</a:t>
            </a:r>
            <a:r>
              <a:rPr lang="en-US" altLang="zh-CN"/>
              <a:t>f</a:t>
            </a:r>
            <a:r>
              <a:rPr lang="en-US" altLang="zh-CN" baseline="-25000"/>
              <a:t>Y</a:t>
            </a:r>
            <a:r>
              <a:rPr lang="en-US" altLang="zh-CN"/>
              <a:t>(y)</a:t>
            </a:r>
            <a:r>
              <a:rPr lang="zh-CN" altLang="en-US"/>
              <a:t>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3278" name="Object 62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1222375" y="2058209"/>
                <a:ext cx="7848600" cy="281938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rad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e>
                                </m:d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rad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e>
                                </m:d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其它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3278" name="Object 6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1222375" y="2058209"/>
                <a:ext cx="7848600" cy="2819385"/>
              </a:xfrm>
              <a:prstGeom prst="rect">
                <a:avLst/>
              </a:prstGeom>
              <a:blipFill rotWithShape="1">
                <a:blip r:embed="rId2"/>
                <a:stretch>
                  <a:fillRect t="-6" b="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67"/>
          <p:cNvGrpSpPr/>
          <p:nvPr/>
        </p:nvGrpSpPr>
        <p:grpSpPr bwMode="auto">
          <a:xfrm>
            <a:off x="460374" y="1845631"/>
            <a:ext cx="7469329" cy="535112"/>
            <a:chOff x="720" y="1162"/>
            <a:chExt cx="4704" cy="337"/>
          </a:xfrm>
        </p:grpSpPr>
        <p:sp>
          <p:nvSpPr>
            <p:cNvPr id="55306" name="Text Box 4"/>
            <p:cNvSpPr txBox="1">
              <a:spLocks noChangeArrowheads="1"/>
            </p:cNvSpPr>
            <p:nvPr/>
          </p:nvSpPr>
          <p:spPr bwMode="auto">
            <a:xfrm>
              <a:off x="720" y="1162"/>
              <a:ext cx="470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400" dirty="0">
                  <a:solidFill>
                    <a:srgbClr val="FF9900"/>
                  </a:solidFill>
                  <a:latin typeface="+mn-ea"/>
                  <a:ea typeface="+mn-ea"/>
                </a:rPr>
                <a:t>解</a:t>
              </a:r>
              <a:r>
                <a:rPr lang="zh-CN" altLang="en-US" sz="2400" dirty="0">
                  <a:latin typeface="+mn-ea"/>
                  <a:ea typeface="+mn-ea"/>
                </a:rPr>
                <a:t>： 由</a:t>
              </a:r>
              <a:r>
                <a:rPr lang="en-US" altLang="zh-CN" sz="2400" dirty="0">
                  <a:latin typeface="+mn-ea"/>
                  <a:ea typeface="+mn-ea"/>
                </a:rPr>
                <a:t>y=x</a:t>
              </a:r>
              <a:r>
                <a:rPr lang="en-US" altLang="zh-CN" sz="2400" baseline="30000" dirty="0">
                  <a:latin typeface="+mn-ea"/>
                  <a:ea typeface="+mn-ea"/>
                </a:rPr>
                <a:t>2</a:t>
              </a:r>
              <a:r>
                <a:rPr lang="zh-CN" altLang="en-US" sz="2400" dirty="0">
                  <a:latin typeface="+mn-ea"/>
                  <a:ea typeface="+mn-ea"/>
                </a:rPr>
                <a:t>，有</a:t>
              </a:r>
              <a:r>
                <a:rPr lang="en-US" altLang="zh-CN" sz="2400" dirty="0">
                  <a:latin typeface="+mn-ea"/>
                  <a:ea typeface="+mn-ea"/>
                </a:rPr>
                <a:t>x</a:t>
              </a:r>
              <a:r>
                <a:rPr lang="en-US" altLang="zh-CN" sz="2400" baseline="-25000" dirty="0">
                  <a:latin typeface="+mn-ea"/>
                  <a:ea typeface="+mn-ea"/>
                </a:rPr>
                <a:t>1</a:t>
              </a:r>
              <a:r>
                <a:rPr lang="en-US" altLang="zh-CN" sz="2400" dirty="0">
                  <a:latin typeface="+mn-ea"/>
                  <a:ea typeface="+mn-ea"/>
                </a:rPr>
                <a:t>= -    </a:t>
              </a:r>
              <a:r>
                <a:rPr lang="zh-CN" altLang="en-US" sz="2400" dirty="0">
                  <a:latin typeface="+mn-ea"/>
                  <a:ea typeface="+mn-ea"/>
                </a:rPr>
                <a:t>，</a:t>
              </a:r>
              <a:r>
                <a:rPr lang="en-US" altLang="zh-CN" sz="2400" dirty="0">
                  <a:latin typeface="+mn-ea"/>
                  <a:ea typeface="+mn-ea"/>
                </a:rPr>
                <a:t>x</a:t>
              </a:r>
              <a:r>
                <a:rPr lang="en-US" altLang="zh-CN" sz="2400" baseline="-25000" dirty="0">
                  <a:latin typeface="+mn-ea"/>
                  <a:ea typeface="+mn-ea"/>
                </a:rPr>
                <a:t>2</a:t>
              </a:r>
              <a:r>
                <a:rPr lang="en-US" altLang="zh-CN" sz="2400" dirty="0">
                  <a:latin typeface="+mn-ea"/>
                  <a:ea typeface="+mn-ea"/>
                </a:rPr>
                <a:t>=    </a:t>
              </a:r>
              <a:r>
                <a:rPr lang="zh-CN" altLang="en-US" sz="2400" dirty="0">
                  <a:latin typeface="+mn-ea"/>
                  <a:ea typeface="+mn-ea"/>
                </a:rPr>
                <a:t>，</a:t>
              </a:r>
              <a:r>
                <a:rPr lang="en-US" altLang="zh-CN" sz="2400" dirty="0">
                  <a:latin typeface="+mn-ea"/>
                  <a:ea typeface="+mn-ea"/>
                </a:rPr>
                <a:t>y&gt;0</a:t>
              </a:r>
              <a:r>
                <a:rPr lang="zh-CN" altLang="en-US" sz="2400" dirty="0">
                  <a:latin typeface="+mn-ea"/>
                  <a:ea typeface="+mn-ea"/>
                </a:rPr>
                <a:t>，故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307" name="Object 64"/>
                <p:cNvSpPr txBox="1"/>
                <p:nvPr/>
              </p:nvSpPr>
              <p:spPr bwMode="auto">
                <a:xfrm>
                  <a:off x="2688" y="1162"/>
                  <a:ext cx="304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rad>
                      </m:oMath>
                    </m:oMathPara>
                  </a14:m>
                  <a:endParaRPr lang="en-US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55307" name="Object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88" y="1162"/>
                  <a:ext cx="304" cy="327"/>
                </a:xfrm>
                <a:prstGeom prst="rect">
                  <a:avLst/>
                </a:prstGeom>
                <a:blipFill rotWithShape="1">
                  <a:blip r:embed="rId3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308" name="Object 65"/>
                <p:cNvSpPr txBox="1"/>
                <p:nvPr/>
              </p:nvSpPr>
              <p:spPr bwMode="auto">
                <a:xfrm>
                  <a:off x="3392" y="1179"/>
                  <a:ext cx="304" cy="3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rad>
                      </m:oMath>
                    </m:oMathPara>
                  </a14:m>
                  <a:endParaRPr lang="en-US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55308" name="Object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392" y="1179"/>
                  <a:ext cx="304" cy="320"/>
                </a:xfrm>
                <a:prstGeom prst="rect">
                  <a:avLst/>
                </a:prstGeom>
                <a:blipFill rotWithShape="1">
                  <a:blip r:embed="rId3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3282" name="Object 66"/>
              <p:cNvSpPr txBox="1"/>
              <p:nvPr/>
            </p:nvSpPr>
            <p:spPr bwMode="auto">
              <a:xfrm>
                <a:off x="2060575" y="4953794"/>
                <a:ext cx="3396448" cy="171489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rad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其它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393282" name="Object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0575" y="4953794"/>
                <a:ext cx="3396448" cy="1714897"/>
              </a:xfrm>
              <a:prstGeom prst="rect">
                <a:avLst/>
              </a:prstGeom>
              <a:blipFill rotWithShape="1">
                <a:blip r:embed="rId4"/>
                <a:stretch>
                  <a:fillRect t="-9" r="14" b="3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93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93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19" grpId="0" build="p"/>
      <p:bldP spid="393278" grpId="0" build="p"/>
      <p:bldP spid="39328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>
          <a:xfrm>
            <a:off x="841375" y="241023"/>
            <a:ext cx="9961986" cy="609741"/>
          </a:xfrm>
        </p:spPr>
        <p:txBody>
          <a:bodyPr/>
          <a:lstStyle/>
          <a:p>
            <a:pPr algn="l" eaLnBrk="1" hangingPunct="1"/>
            <a:r>
              <a:rPr lang="zh-CN" altLang="en-US" dirty="0">
                <a:ea typeface="黑体" panose="02010609060101010101" pitchFamily="49" charset="-122"/>
              </a:rPr>
              <a:t>例</a:t>
            </a:r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10512" y="1296194"/>
            <a:ext cx="8458682" cy="3142715"/>
          </a:xfrm>
        </p:spPr>
        <p:txBody>
          <a:bodyPr>
            <a:normAutofit/>
          </a:bodyPr>
          <a:lstStyle/>
          <a:p>
            <a:pPr eaLnBrk="1" hangingPunct="1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设</a:t>
            </a:r>
            <a:r>
              <a:rPr lang="en-US" altLang="zh-CN" dirty="0" err="1"/>
              <a:t>r.v.</a:t>
            </a:r>
            <a:r>
              <a:rPr lang="en-US" altLang="zh-CN" dirty="0"/>
              <a:t> X</a:t>
            </a:r>
            <a:r>
              <a:rPr lang="zh-CN" altLang="en-US" dirty="0"/>
              <a:t>～</a:t>
            </a:r>
            <a:r>
              <a:rPr lang="en-US" altLang="zh-CN" dirty="0"/>
              <a:t>N(0, 1)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～</a:t>
            </a:r>
            <a:r>
              <a:rPr lang="en-US" altLang="zh-CN" dirty="0"/>
              <a:t>N(0, 1)</a:t>
            </a:r>
            <a:r>
              <a:rPr lang="zh-CN" altLang="en-US" dirty="0"/>
              <a:t>且相互独立，</a:t>
            </a:r>
          </a:p>
          <a:p>
            <a:pPr eaLnBrk="1" hangingPunct="1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U</a:t>
            </a:r>
            <a:r>
              <a:rPr lang="zh-CN" altLang="en-US" dirty="0"/>
              <a:t>＝</a:t>
            </a:r>
            <a:r>
              <a:rPr lang="en-US" altLang="zh-CN" dirty="0"/>
              <a:t>X + Y</a:t>
            </a:r>
            <a:r>
              <a:rPr lang="zh-CN" altLang="en-US" dirty="0"/>
              <a:t>，</a:t>
            </a:r>
            <a:r>
              <a:rPr lang="en-US" altLang="zh-CN" dirty="0"/>
              <a:t>V</a:t>
            </a:r>
            <a:r>
              <a:rPr lang="zh-CN" altLang="en-US" dirty="0"/>
              <a:t>＝</a:t>
            </a:r>
            <a:r>
              <a:rPr lang="en-US" altLang="zh-CN" dirty="0"/>
              <a:t>X - Y</a:t>
            </a:r>
            <a:r>
              <a:rPr lang="zh-CN" altLang="en-US" dirty="0"/>
              <a:t>，求：</a:t>
            </a:r>
          </a:p>
          <a:p>
            <a:pPr eaLnBrk="1" hangingPunct="1">
              <a:lnSpc>
                <a:spcPct val="170000"/>
              </a:lnSpc>
            </a:pPr>
            <a:r>
              <a:rPr lang="en-US" altLang="zh-CN" dirty="0" err="1"/>
              <a:t>r.v.</a:t>
            </a:r>
            <a:r>
              <a:rPr lang="en-US" altLang="zh-CN" dirty="0"/>
              <a:t>(U, V)</a:t>
            </a:r>
            <a:r>
              <a:rPr lang="zh-CN" altLang="en-US" dirty="0"/>
              <a:t>的联合概率密度</a:t>
            </a:r>
            <a:r>
              <a:rPr lang="en-US" altLang="zh-CN" dirty="0" err="1"/>
              <a:t>f</a:t>
            </a:r>
            <a:r>
              <a:rPr lang="en-US" altLang="zh-CN" baseline="-25000" dirty="0" err="1"/>
              <a:t>U</a:t>
            </a:r>
            <a:r>
              <a:rPr lang="en-US" altLang="zh-CN" baseline="-25000" dirty="0"/>
              <a:t>, V</a:t>
            </a:r>
            <a:r>
              <a:rPr lang="en-US" altLang="zh-CN" dirty="0"/>
              <a:t>(u, v)</a:t>
            </a:r>
            <a:r>
              <a:rPr lang="zh-CN" altLang="en-US" dirty="0"/>
              <a:t>；</a:t>
            </a:r>
          </a:p>
          <a:p>
            <a:pPr eaLnBrk="1" hangingPunct="1">
              <a:lnSpc>
                <a:spcPct val="170000"/>
              </a:lnSpc>
            </a:pPr>
            <a:r>
              <a:rPr lang="en-US" altLang="zh-CN" dirty="0" err="1"/>
              <a:t>r.v.U</a:t>
            </a:r>
            <a:r>
              <a:rPr lang="zh-CN" altLang="en-US" dirty="0"/>
              <a:t>与</a:t>
            </a:r>
            <a:r>
              <a:rPr lang="en-US" altLang="zh-CN" dirty="0"/>
              <a:t>V</a:t>
            </a:r>
            <a:r>
              <a:rPr lang="zh-CN" altLang="en-US" dirty="0"/>
              <a:t>是否独立？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6292" name="Object 4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1604036" y="5106194"/>
                <a:ext cx="8436664" cy="208217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</m:m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)∈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39629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1604036" y="5106194"/>
                <a:ext cx="8436664" cy="2082171"/>
              </a:xfrm>
              <a:prstGeom prst="rect">
                <a:avLst/>
              </a:prstGeom>
              <a:blipFill rotWithShape="1">
                <a:blip r:embed="rId2"/>
                <a:stretch>
                  <a:fillRect t="-8" r="1" b="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327" name="Text Box 6"/>
          <p:cNvSpPr txBox="1">
            <a:spLocks noChangeArrowheads="1"/>
          </p:cNvSpPr>
          <p:nvPr/>
        </p:nvSpPr>
        <p:spPr bwMode="auto">
          <a:xfrm>
            <a:off x="720104" y="4320118"/>
            <a:ext cx="8631159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C00000"/>
                </a:solidFill>
                <a:latin typeface="+mn-ea"/>
                <a:ea typeface="+mn-ea"/>
              </a:rPr>
              <a:t>解</a:t>
            </a:r>
            <a:r>
              <a:rPr lang="zh-CN" altLang="en-US" sz="2400" dirty="0">
                <a:latin typeface="+mn-ea"/>
                <a:ea typeface="+mn-ea"/>
              </a:rPr>
              <a:t>：</a:t>
            </a:r>
            <a:r>
              <a:rPr lang="en-US" altLang="zh-CN" sz="2400" dirty="0">
                <a:solidFill>
                  <a:srgbClr val="00FF00"/>
                </a:solidFill>
                <a:latin typeface="+mn-ea"/>
                <a:ea typeface="+mn-ea"/>
              </a:rPr>
              <a:t>1.</a:t>
            </a:r>
            <a:r>
              <a:rPr lang="en-US" altLang="zh-CN" sz="2400" dirty="0">
                <a:latin typeface="+mn-ea"/>
                <a:ea typeface="+mn-ea"/>
              </a:rPr>
              <a:t>  </a:t>
            </a:r>
            <a:r>
              <a:rPr lang="en-US" altLang="zh-CN" sz="2400" dirty="0" err="1">
                <a:latin typeface="+mn-ea"/>
                <a:ea typeface="+mn-ea"/>
              </a:rPr>
              <a:t>r.v.</a:t>
            </a:r>
            <a:r>
              <a:rPr lang="en-US" altLang="zh-CN" sz="2400" dirty="0">
                <a:latin typeface="+mn-ea"/>
                <a:ea typeface="+mn-ea"/>
              </a:rPr>
              <a:t>(X, Y)</a:t>
            </a:r>
            <a:r>
              <a:rPr lang="zh-CN" altLang="en-US" sz="2400" dirty="0">
                <a:latin typeface="+mn-ea"/>
                <a:ea typeface="+mn-ea"/>
              </a:rPr>
              <a:t>的联合概率密度为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6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6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6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6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96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1" grpId="0" build="p"/>
      <p:bldP spid="396292" grpId="0" build="p"/>
      <p:bldP spid="5632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>
          <a:xfrm>
            <a:off x="841375" y="225819"/>
            <a:ext cx="9961986" cy="609741"/>
          </a:xfrm>
        </p:spPr>
        <p:txBody>
          <a:bodyPr/>
          <a:lstStyle/>
          <a:p>
            <a:pPr algn="l" eaLnBrk="1" hangingPunct="1"/>
            <a:r>
              <a:rPr lang="zh-CN" altLang="en-US" dirty="0">
                <a:ea typeface="黑体" panose="02010609060101010101" pitchFamily="49" charset="-122"/>
              </a:rPr>
              <a:t>例</a:t>
            </a:r>
            <a:r>
              <a:rPr lang="en-US" altLang="zh-CN" dirty="0">
                <a:ea typeface="黑体" panose="02010609060101010101" pitchFamily="49" charset="-122"/>
              </a:rPr>
              <a:t>(</a:t>
            </a:r>
            <a:r>
              <a:rPr lang="zh-CN" altLang="en-US" dirty="0">
                <a:ea typeface="黑体" panose="02010609060101010101" pitchFamily="49" charset="-122"/>
              </a:rPr>
              <a:t>续</a:t>
            </a:r>
            <a:r>
              <a:rPr lang="en-US" altLang="zh-CN" dirty="0"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46083" y="1341094"/>
            <a:ext cx="7320069" cy="792345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由			    解得反函数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7316" name="Object 4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798874" y="4992347"/>
                <a:ext cx="7518552" cy="140884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sub>
                      </m:sSub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den>
                          </m:f>
                        </m:sup>
                      </m:sSup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</m:m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)∈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7316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798874" y="4992347"/>
                <a:ext cx="7518552" cy="1408842"/>
              </a:xfrm>
              <a:prstGeom prst="rect">
                <a:avLst/>
              </a:prstGeom>
              <a:blipFill rotWithShape="1">
                <a:blip r:embed="rId2"/>
                <a:stretch>
                  <a:fillRect l="-1" t="-43" r="3" b="2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7317" name="Text Box 5"/>
          <p:cNvSpPr txBox="1">
            <a:spLocks noChangeArrowheads="1"/>
          </p:cNvSpPr>
          <p:nvPr/>
        </p:nvSpPr>
        <p:spPr bwMode="auto">
          <a:xfrm>
            <a:off x="652076" y="4588743"/>
            <a:ext cx="58131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从而</a:t>
            </a:r>
            <a:r>
              <a:rPr lang="en-US" altLang="zh-CN" sz="2400" dirty="0" err="1">
                <a:latin typeface="+mn-ea"/>
                <a:ea typeface="+mn-ea"/>
              </a:rPr>
              <a:t>r.v.</a:t>
            </a:r>
            <a:r>
              <a:rPr lang="en-US" altLang="zh-CN" sz="2400" dirty="0">
                <a:latin typeface="+mn-ea"/>
                <a:ea typeface="+mn-ea"/>
              </a:rPr>
              <a:t>(U, V)</a:t>
            </a:r>
            <a:r>
              <a:rPr lang="zh-CN" altLang="en-US" sz="2400" dirty="0">
                <a:latin typeface="+mn-ea"/>
                <a:ea typeface="+mn-ea"/>
              </a:rPr>
              <a:t>的联合概率密度为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7318" name="Object 6"/>
              <p:cNvSpPr txBox="1"/>
              <p:nvPr/>
            </p:nvSpPr>
            <p:spPr bwMode="auto">
              <a:xfrm>
                <a:off x="1027525" y="1246768"/>
                <a:ext cx="1681552" cy="117502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97318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27525" y="1246768"/>
                <a:ext cx="1681552" cy="1175022"/>
              </a:xfrm>
              <a:prstGeom prst="rect">
                <a:avLst/>
              </a:prstGeom>
              <a:blipFill rotWithShape="1">
                <a:blip r:embed="rId3"/>
                <a:stretch>
                  <a:fillRect l="-6" t="-22" r="10" b="4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7319" name="Object 7"/>
              <p:cNvSpPr txBox="1"/>
              <p:nvPr/>
            </p:nvSpPr>
            <p:spPr bwMode="auto">
              <a:xfrm>
                <a:off x="975207" y="2574006"/>
                <a:ext cx="1745066" cy="196895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num>
                                  <m:den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num>
                                  <m:den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97319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5207" y="2574006"/>
                <a:ext cx="1745066" cy="1968956"/>
              </a:xfrm>
              <a:prstGeom prst="rect">
                <a:avLst/>
              </a:prstGeom>
              <a:blipFill rotWithShape="1">
                <a:blip r:embed="rId4"/>
                <a:stretch>
                  <a:fillRect l="-28" t="-18" r="33" b="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7320" name="Object 8"/>
              <p:cNvSpPr txBox="1"/>
              <p:nvPr/>
            </p:nvSpPr>
            <p:spPr bwMode="auto">
              <a:xfrm>
                <a:off x="5441879" y="2574006"/>
                <a:ext cx="2886743" cy="196895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97320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41879" y="2574006"/>
                <a:ext cx="2886743" cy="1968956"/>
              </a:xfrm>
              <a:prstGeom prst="rect">
                <a:avLst/>
              </a:prstGeom>
              <a:blipFill rotWithShape="1">
                <a:blip r:embed="rId5"/>
                <a:stretch>
                  <a:fillRect l="-20" t="-18" r="21" b="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7321" name="Text Box 9"/>
          <p:cNvSpPr txBox="1">
            <a:spLocks noChangeArrowheads="1"/>
          </p:cNvSpPr>
          <p:nvPr/>
        </p:nvSpPr>
        <p:spPr bwMode="auto">
          <a:xfrm>
            <a:off x="3558668" y="3245675"/>
            <a:ext cx="20324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变换行列式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97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97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7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7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97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7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7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97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5" grpId="0" build="p"/>
      <p:bldP spid="397316" grpId="0" build="p"/>
      <p:bldP spid="397317" grpId="0"/>
      <p:bldP spid="397318" grpId="0"/>
      <p:bldP spid="397319" grpId="0"/>
      <p:bldP spid="397320" grpId="0"/>
      <p:bldP spid="39732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970363" y="262639"/>
            <a:ext cx="9961986" cy="609741"/>
          </a:xfrm>
        </p:spPr>
        <p:txBody>
          <a:bodyPr/>
          <a:lstStyle/>
          <a:p>
            <a:pPr algn="l" eaLnBrk="1" hangingPunct="1"/>
            <a:r>
              <a:rPr lang="zh-CN" altLang="en-US" dirty="0">
                <a:ea typeface="黑体" panose="02010609060101010101" pitchFamily="49" charset="-122"/>
              </a:rPr>
              <a:t>例</a:t>
            </a:r>
            <a:r>
              <a:rPr lang="en-US" altLang="zh-CN" dirty="0">
                <a:ea typeface="黑体" panose="02010609060101010101" pitchFamily="49" charset="-122"/>
              </a:rPr>
              <a:t>(</a:t>
            </a:r>
            <a:r>
              <a:rPr lang="zh-CN" altLang="en-US" dirty="0">
                <a:ea typeface="黑体" panose="02010609060101010101" pitchFamily="49" charset="-122"/>
              </a:rPr>
              <a:t>续</a:t>
            </a:r>
            <a:r>
              <a:rPr lang="en-US" altLang="zh-CN" dirty="0"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6575" y="1219994"/>
            <a:ext cx="7393411" cy="990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FF00"/>
                </a:solidFill>
              </a:rPr>
              <a:t>2.</a:t>
            </a:r>
            <a:r>
              <a:rPr lang="en-US" altLang="zh-CN" dirty="0"/>
              <a:t> U, V</a:t>
            </a:r>
            <a:r>
              <a:rPr lang="zh-CN" altLang="en-US" dirty="0"/>
              <a:t>的边缘概率密度为</a:t>
            </a:r>
          </a:p>
        </p:txBody>
      </p:sp>
      <p:sp>
        <p:nvSpPr>
          <p:cNvPr id="398341" name="Text Box 5"/>
          <p:cNvSpPr txBox="1">
            <a:spLocks noChangeArrowheads="1"/>
          </p:cNvSpPr>
          <p:nvPr/>
        </p:nvSpPr>
        <p:spPr bwMode="auto">
          <a:xfrm>
            <a:off x="765175" y="4855352"/>
            <a:ext cx="7634467" cy="1319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由于	</a:t>
            </a:r>
            <a:r>
              <a:rPr lang="en-US" altLang="zh-CN" sz="2400" dirty="0" err="1">
                <a:latin typeface="+mn-ea"/>
                <a:ea typeface="+mn-ea"/>
              </a:rPr>
              <a:t>f</a:t>
            </a:r>
            <a:r>
              <a:rPr lang="en-US" altLang="zh-CN" sz="2400" baseline="-25000" dirty="0" err="1">
                <a:latin typeface="+mn-ea"/>
                <a:ea typeface="+mn-ea"/>
              </a:rPr>
              <a:t>U</a:t>
            </a:r>
            <a:r>
              <a:rPr lang="en-US" altLang="zh-CN" sz="2400" dirty="0" err="1">
                <a:latin typeface="+mn-ea"/>
                <a:ea typeface="+mn-ea"/>
              </a:rPr>
              <a:t>V</a:t>
            </a:r>
            <a:r>
              <a:rPr lang="en-US" altLang="zh-CN" sz="2400" dirty="0">
                <a:latin typeface="+mn-ea"/>
                <a:ea typeface="+mn-ea"/>
              </a:rPr>
              <a:t>(u, v)</a:t>
            </a:r>
            <a:r>
              <a:rPr lang="zh-CN" altLang="en-US" sz="2400" dirty="0">
                <a:latin typeface="+mn-ea"/>
                <a:ea typeface="+mn-ea"/>
              </a:rPr>
              <a:t>＝</a:t>
            </a:r>
            <a:r>
              <a:rPr lang="en-US" altLang="zh-CN" sz="2400" dirty="0" err="1">
                <a:latin typeface="+mn-ea"/>
                <a:ea typeface="+mn-ea"/>
              </a:rPr>
              <a:t>f</a:t>
            </a:r>
            <a:r>
              <a:rPr lang="en-US" altLang="zh-CN" sz="2400" baseline="-25000" dirty="0" err="1">
                <a:latin typeface="+mn-ea"/>
                <a:ea typeface="+mn-ea"/>
              </a:rPr>
              <a:t>U</a:t>
            </a:r>
            <a:r>
              <a:rPr lang="en-US" altLang="zh-CN" sz="2400" dirty="0">
                <a:latin typeface="+mn-ea"/>
                <a:ea typeface="+mn-ea"/>
              </a:rPr>
              <a:t>(u).</a:t>
            </a:r>
            <a:r>
              <a:rPr lang="en-US" altLang="zh-CN" sz="2400" dirty="0" err="1">
                <a:latin typeface="+mn-ea"/>
                <a:ea typeface="+mn-ea"/>
              </a:rPr>
              <a:t>f</a:t>
            </a:r>
            <a:r>
              <a:rPr lang="en-US" altLang="zh-CN" sz="2400" baseline="-25000" dirty="0" err="1">
                <a:latin typeface="+mn-ea"/>
                <a:ea typeface="+mn-ea"/>
              </a:rPr>
              <a:t>V</a:t>
            </a:r>
            <a:r>
              <a:rPr lang="en-US" altLang="zh-CN" sz="2400" dirty="0">
                <a:latin typeface="+mn-ea"/>
                <a:ea typeface="+mn-ea"/>
              </a:rPr>
              <a:t>(v)	 (u, v)∈R</a:t>
            </a:r>
            <a:r>
              <a:rPr lang="en-US" altLang="zh-CN" sz="2400" baseline="30000" dirty="0">
                <a:latin typeface="+mn-ea"/>
                <a:ea typeface="+mn-ea"/>
              </a:rPr>
              <a:t>2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故</a:t>
            </a:r>
            <a:r>
              <a:rPr lang="en-US" altLang="zh-CN" sz="2400" dirty="0">
                <a:latin typeface="+mn-ea"/>
                <a:ea typeface="+mn-ea"/>
              </a:rPr>
              <a:t>U</a:t>
            </a:r>
            <a:r>
              <a:rPr lang="zh-CN" altLang="en-US" sz="2400" dirty="0">
                <a:latin typeface="+mn-ea"/>
                <a:ea typeface="+mn-ea"/>
              </a:rPr>
              <a:t>＝</a:t>
            </a:r>
            <a:r>
              <a:rPr lang="en-US" altLang="zh-CN" sz="2400" dirty="0">
                <a:latin typeface="+mn-ea"/>
                <a:ea typeface="+mn-ea"/>
              </a:rPr>
              <a:t>X + Y</a:t>
            </a:r>
            <a:r>
              <a:rPr lang="zh-CN" altLang="en-US" sz="2400" dirty="0">
                <a:latin typeface="+mn-ea"/>
                <a:ea typeface="+mn-ea"/>
              </a:rPr>
              <a:t>，</a:t>
            </a:r>
            <a:r>
              <a:rPr lang="en-US" altLang="zh-CN" sz="2400" dirty="0">
                <a:latin typeface="+mn-ea"/>
                <a:ea typeface="+mn-ea"/>
              </a:rPr>
              <a:t>V</a:t>
            </a:r>
            <a:r>
              <a:rPr lang="zh-CN" altLang="en-US" sz="2400" dirty="0">
                <a:latin typeface="+mn-ea"/>
                <a:ea typeface="+mn-ea"/>
              </a:rPr>
              <a:t>＝</a:t>
            </a:r>
            <a:r>
              <a:rPr lang="en-US" altLang="zh-CN" sz="2400" dirty="0">
                <a:latin typeface="+mn-ea"/>
                <a:ea typeface="+mn-ea"/>
              </a:rPr>
              <a:t>X - Y</a:t>
            </a:r>
            <a:r>
              <a:rPr lang="zh-CN" altLang="en-US" sz="2400" dirty="0">
                <a:latin typeface="+mn-ea"/>
                <a:ea typeface="+mn-ea"/>
              </a:rPr>
              <a:t>相互独立。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8345" name="Object 9"/>
              <p:cNvSpPr txBox="1"/>
              <p:nvPr/>
            </p:nvSpPr>
            <p:spPr bwMode="auto">
              <a:xfrm>
                <a:off x="970363" y="2043619"/>
                <a:ext cx="5236787" cy="117502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sub>
                      </m:sSub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e>
                          </m:rad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ad>
                            <m:radPr>
                              <m:degHide m:val="on"/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den>
                          </m:f>
                        </m:sup>
                      </m:sSup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</m:m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98345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0363" y="2043619"/>
                <a:ext cx="5236787" cy="1175022"/>
              </a:xfrm>
              <a:prstGeom prst="rect">
                <a:avLst/>
              </a:prstGeom>
              <a:blipFill rotWithShape="1">
                <a:blip r:embed="rId2"/>
                <a:stretch>
                  <a:fillRect l="-2" t="-16" b="-504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8346" name="Object 10"/>
              <p:cNvSpPr txBox="1"/>
              <p:nvPr/>
            </p:nvSpPr>
            <p:spPr bwMode="auto">
              <a:xfrm>
                <a:off x="970363" y="3254744"/>
                <a:ext cx="5236787" cy="65986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sub>
                      </m:sSub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e>
                          </m:rad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ad>
                            <m:radPr>
                              <m:degHide m:val="on"/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den>
                          </m:f>
                        </m:sup>
                      </m:sSup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</m:m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98346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0363" y="3254744"/>
                <a:ext cx="5236787" cy="659860"/>
              </a:xfrm>
              <a:prstGeom prst="rect">
                <a:avLst/>
              </a:prstGeom>
              <a:blipFill rotWithShape="1">
                <a:blip r:embed="rId3"/>
                <a:stretch>
                  <a:fillRect l="-2" t="-56" b="-8702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98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98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8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8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8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8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9" grpId="0" build="p"/>
      <p:bldP spid="398341" grpId="0" build="p"/>
      <p:bldP spid="398345" grpId="0"/>
      <p:bldP spid="39834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本讲主要内容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3105" y="1219994"/>
            <a:ext cx="7469329" cy="4789008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rgbClr val="0000FF"/>
                </a:solidFill>
              </a:rPr>
              <a:t>概率空间</a:t>
            </a:r>
            <a:r>
              <a:rPr lang="zh-CN" altLang="en-US"/>
              <a:t>	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rgbClr val="0000FF"/>
                </a:solidFill>
              </a:rPr>
              <a:t>随机变量及其分布程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>
                <a:sym typeface="Symbol" panose="05050102010706020507" pitchFamily="18" charset="2"/>
              </a:rPr>
              <a:t>随机变量、分布函数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/>
              <a:t>离散型随机变量及其分布律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/>
              <a:t>连续型随机变量及其概率密度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rgbClr val="0000FF"/>
                </a:solidFill>
              </a:rPr>
              <a:t>常见的随机变量及其分布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zh-CN">
                <a:solidFill>
                  <a:srgbClr val="0000FF"/>
                </a:solidFill>
              </a:rPr>
              <a:t>n</a:t>
            </a:r>
            <a:r>
              <a:rPr lang="zh-CN" altLang="en-US">
                <a:solidFill>
                  <a:srgbClr val="0000FF"/>
                </a:solidFill>
              </a:rPr>
              <a:t>维随机变量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rgbClr val="0000FF"/>
                </a:solidFill>
              </a:rPr>
              <a:t>随机变量函数的分布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5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5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5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5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5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5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5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5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7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下一讲内容预告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3105" y="1296194"/>
            <a:ext cx="7469329" cy="4533361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</a:rPr>
              <a:t>随机变量的数字特征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</a:rPr>
              <a:t>数学期望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</a:rPr>
              <a:t>方差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en-US" altLang="zh-CN" dirty="0">
                <a:solidFill>
                  <a:srgbClr val="CC00CC"/>
                </a:solidFill>
              </a:rPr>
              <a:t>k</a:t>
            </a:r>
            <a:r>
              <a:rPr lang="zh-CN" altLang="en-US" dirty="0">
                <a:solidFill>
                  <a:srgbClr val="CC00CC"/>
                </a:solidFill>
              </a:rPr>
              <a:t>阶矩</a:t>
            </a:r>
          </a:p>
          <a:p>
            <a:pPr lvl="1" eaLnBrk="1" hangingPunct="1">
              <a:buClr>
                <a:srgbClr val="FF0000"/>
              </a:buClr>
              <a:buFontTx/>
              <a:buChar char="•"/>
            </a:pPr>
            <a:r>
              <a:rPr lang="zh-CN" altLang="en-US" dirty="0">
                <a:solidFill>
                  <a:srgbClr val="CC00CC"/>
                </a:solidFill>
              </a:rPr>
              <a:t>协方差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</a:rPr>
              <a:t>条件数学期望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</a:rPr>
              <a:t>随机变量的特征函数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4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4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67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习题一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38729" y="1533881"/>
            <a:ext cx="1117859" cy="1464014"/>
          </a:xfrm>
        </p:spPr>
        <p:txBody>
          <a:bodyPr>
            <a:normAutofit fontScale="77500" lnSpcReduction="20000"/>
          </a:bodyPr>
          <a:lstStyle/>
          <a:p>
            <a:pPr algn="r" eaLnBrk="1" hangingPunct="1">
              <a:buFont typeface="Wingdings" panose="05000000000000000000" pitchFamily="2" charset="2"/>
              <a:buNone/>
            </a:pPr>
            <a:r>
              <a:rPr lang="en-US" altLang="zh-CN" sz="4000">
                <a:solidFill>
                  <a:srgbClr val="FF0000"/>
                </a:solidFill>
                <a:ea typeface="黑体" panose="02010609060101010101" pitchFamily="49" charset="-122"/>
              </a:rPr>
              <a:t>4.</a:t>
            </a:r>
          </a:p>
          <a:p>
            <a:pPr algn="r" eaLnBrk="1" hangingPunct="1">
              <a:buFont typeface="Wingdings" panose="05000000000000000000" pitchFamily="2" charset="2"/>
              <a:buNone/>
            </a:pPr>
            <a:r>
              <a:rPr lang="en-US" altLang="zh-CN" sz="4000">
                <a:solidFill>
                  <a:srgbClr val="FF0000"/>
                </a:solidFill>
                <a:ea typeface="黑体" panose="02010609060101010101" pitchFamily="49" charset="-122"/>
              </a:rPr>
              <a:t>11.</a:t>
            </a:r>
          </a:p>
        </p:txBody>
      </p:sp>
      <p:sp>
        <p:nvSpPr>
          <p:cNvPr id="61446" name="Rectangle 5"/>
          <p:cNvSpPr>
            <a:spLocks noChangeArrowheads="1"/>
          </p:cNvSpPr>
          <p:nvPr/>
        </p:nvSpPr>
        <p:spPr bwMode="auto">
          <a:xfrm>
            <a:off x="3218784" y="1197252"/>
            <a:ext cx="2342105" cy="668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533400" indent="-5334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4000">
                <a:solidFill>
                  <a:srgbClr val="0000FF"/>
                </a:solidFill>
                <a:ea typeface="黑体" panose="02010609060101010101" pitchFamily="49" charset="-122"/>
              </a:rPr>
              <a:t>P48</a:t>
            </a:r>
            <a:r>
              <a:rPr lang="zh-CN" altLang="en-US" sz="4000">
                <a:solidFill>
                  <a:srgbClr val="0000FF"/>
                </a:solidFill>
                <a:ea typeface="黑体" panose="02010609060101010101" pitchFamily="49" charset="-122"/>
              </a:rPr>
              <a:t>～</a:t>
            </a:r>
            <a:r>
              <a:rPr lang="en-US" altLang="zh-CN" sz="4000">
                <a:solidFill>
                  <a:srgbClr val="0000FF"/>
                </a:solidFill>
                <a:ea typeface="黑体" panose="02010609060101010101" pitchFamily="49" charset="-122"/>
              </a:rPr>
              <a:t>49</a:t>
            </a:r>
          </a:p>
        </p:txBody>
      </p:sp>
      <p:pic>
        <p:nvPicPr>
          <p:cNvPr id="6144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300" y="3717199"/>
            <a:ext cx="8231505" cy="1495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300" y="5338411"/>
            <a:ext cx="8231505" cy="828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trips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8350" cy="685958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258147" y="2210312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258147" y="4025019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0095121" y="2480346"/>
            <a:ext cx="203200" cy="203200"/>
          </a:xfrm>
          <a:prstGeom prst="ellipse">
            <a:avLst/>
          </a:prstGeom>
          <a:solidFill>
            <a:srgbClr val="3E5C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0095121" y="2727996"/>
            <a:ext cx="203200" cy="203200"/>
          </a:xfrm>
          <a:prstGeom prst="ellipse">
            <a:avLst/>
          </a:pr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0095121" y="2975646"/>
            <a:ext cx="203200" cy="203200"/>
          </a:xfrm>
          <a:prstGeom prst="ellipse">
            <a:avLst/>
          </a:prstGeom>
          <a:solidFill>
            <a:srgbClr val="F08E3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"/>
          <p:cNvSpPr txBox="1"/>
          <p:nvPr/>
        </p:nvSpPr>
        <p:spPr>
          <a:xfrm>
            <a:off x="2611437" y="2134394"/>
            <a:ext cx="70064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1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分布函数的性质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6495" y="1053411"/>
            <a:ext cx="7697982" cy="895487"/>
          </a:xfrm>
        </p:spPr>
        <p:txBody>
          <a:bodyPr>
            <a:normAutofit/>
          </a:bodyPr>
          <a:lstStyle/>
          <a:p>
            <a:pPr eaLnBrk="1" hangingPunct="1">
              <a:lnSpc>
                <a:spcPct val="160000"/>
              </a:lnSpc>
              <a:buClr>
                <a:srgbClr val="00B050"/>
              </a:buClr>
              <a:buFont typeface="+mj-lt"/>
              <a:buAutoNum type="arabicPeriod"/>
            </a:pPr>
            <a:r>
              <a:rPr lang="en-US" altLang="zh-CN" dirty="0"/>
              <a:t>0 ≤ F(x) ≤ 1</a:t>
            </a:r>
            <a:r>
              <a:rPr lang="zh-CN" altLang="en-US" dirty="0"/>
              <a:t>；</a:t>
            </a:r>
          </a:p>
        </p:txBody>
      </p:sp>
      <p:sp>
        <p:nvSpPr>
          <p:cNvPr id="351236" name="Rectangle 4"/>
          <p:cNvSpPr>
            <a:spLocks noChangeArrowheads="1"/>
          </p:cNvSpPr>
          <p:nvPr/>
        </p:nvSpPr>
        <p:spPr bwMode="auto">
          <a:xfrm>
            <a:off x="841340" y="3582741"/>
            <a:ext cx="7850417" cy="2223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8" tIns="36008" rIns="36008" bIns="36008">
            <a:spAutoFit/>
          </a:bodyPr>
          <a:lstStyle>
            <a:lvl1pPr marL="533400" indent="-5334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90600" indent="-53340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AutoNum type="arabicPeriod" startAt="2"/>
            </a:pPr>
            <a:r>
              <a:rPr lang="en-US" altLang="zh-CN" sz="2400" dirty="0">
                <a:latin typeface="+mn-ea"/>
                <a:ea typeface="+mn-ea"/>
              </a:rPr>
              <a:t>F(x)</a:t>
            </a:r>
            <a:r>
              <a:rPr lang="zh-CN" altLang="en-US" sz="2400" dirty="0">
                <a:latin typeface="+mn-ea"/>
                <a:ea typeface="+mn-ea"/>
              </a:rPr>
              <a:t>是单调不减函数，即对任意</a:t>
            </a:r>
            <a:r>
              <a:rPr lang="en-US" altLang="zh-CN" sz="2400" dirty="0">
                <a:latin typeface="+mn-ea"/>
                <a:ea typeface="+mn-ea"/>
              </a:rPr>
              <a:t>x</a:t>
            </a:r>
            <a:r>
              <a:rPr lang="en-US" altLang="zh-CN" sz="2400" baseline="-25000" dirty="0">
                <a:latin typeface="+mn-ea"/>
                <a:ea typeface="+mn-ea"/>
              </a:rPr>
              <a:t>1</a:t>
            </a:r>
            <a:r>
              <a:rPr lang="en-US" altLang="zh-CN" sz="2400" dirty="0">
                <a:latin typeface="+mn-ea"/>
                <a:ea typeface="+mn-ea"/>
              </a:rPr>
              <a:t>&lt;x</a:t>
            </a:r>
            <a:r>
              <a:rPr lang="en-US" altLang="zh-CN" sz="2400" baseline="-25000" dirty="0">
                <a:latin typeface="+mn-ea"/>
                <a:ea typeface="+mn-ea"/>
              </a:rPr>
              <a:t>2</a:t>
            </a:r>
            <a:r>
              <a:rPr lang="zh-CN" altLang="en-US" sz="2400" dirty="0">
                <a:latin typeface="+mn-ea"/>
                <a:ea typeface="+mn-ea"/>
              </a:rPr>
              <a:t>，有</a:t>
            </a:r>
          </a:p>
          <a:p>
            <a:pPr lvl="1" algn="ctr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n-ea"/>
                <a:ea typeface="+mn-ea"/>
              </a:rPr>
              <a:t>F(x</a:t>
            </a:r>
            <a:r>
              <a:rPr lang="en-US" altLang="zh-CN" sz="2400" baseline="-25000" dirty="0">
                <a:latin typeface="+mn-ea"/>
                <a:ea typeface="+mn-ea"/>
              </a:rPr>
              <a:t>1</a:t>
            </a:r>
            <a:r>
              <a:rPr lang="en-US" altLang="zh-CN" sz="2400" dirty="0">
                <a:latin typeface="+mn-ea"/>
                <a:ea typeface="+mn-ea"/>
              </a:rPr>
              <a:t>) ≤ F(x</a:t>
            </a:r>
            <a:r>
              <a:rPr lang="en-US" altLang="zh-CN" sz="2400" baseline="-25000" dirty="0">
                <a:latin typeface="+mn-ea"/>
                <a:ea typeface="+mn-ea"/>
              </a:rPr>
              <a:t>2</a:t>
            </a:r>
            <a:r>
              <a:rPr lang="en-US" altLang="zh-CN" sz="2400" dirty="0">
                <a:latin typeface="+mn-ea"/>
                <a:ea typeface="+mn-ea"/>
              </a:rPr>
              <a:t>)</a:t>
            </a:r>
            <a:r>
              <a:rPr lang="zh-CN" altLang="en-US" sz="2400" dirty="0">
                <a:latin typeface="+mn-ea"/>
                <a:ea typeface="+mn-ea"/>
              </a:rPr>
              <a:t>；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AutoNum type="arabicPeriod" startAt="2"/>
            </a:pPr>
            <a:r>
              <a:rPr lang="en-US" altLang="zh-CN" sz="2400" dirty="0">
                <a:latin typeface="+mn-ea"/>
                <a:ea typeface="+mn-ea"/>
              </a:rPr>
              <a:t>F(x)</a:t>
            </a:r>
            <a:r>
              <a:rPr lang="zh-CN" altLang="en-US" sz="2400" dirty="0">
                <a:latin typeface="+mn-ea"/>
                <a:ea typeface="+mn-ea"/>
              </a:rPr>
              <a:t>是左连续函数，即对任意</a:t>
            </a:r>
            <a:r>
              <a:rPr lang="en-US" altLang="zh-CN" sz="2400" dirty="0">
                <a:latin typeface="+mn-ea"/>
                <a:ea typeface="+mn-ea"/>
              </a:rPr>
              <a:t>x</a:t>
            </a:r>
            <a:r>
              <a:rPr lang="zh-CN" altLang="en-US" sz="2400" dirty="0">
                <a:latin typeface="+mn-ea"/>
                <a:ea typeface="+mn-ea"/>
              </a:rPr>
              <a:t>有</a:t>
            </a:r>
          </a:p>
          <a:p>
            <a:pPr lvl="1" algn="ctr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n-ea"/>
                <a:ea typeface="+mn-ea"/>
              </a:rPr>
              <a:t>F(x-0)</a:t>
            </a:r>
            <a:r>
              <a:rPr lang="zh-CN" altLang="en-US" sz="2400" dirty="0">
                <a:latin typeface="+mn-ea"/>
                <a:ea typeface="+mn-ea"/>
              </a:rPr>
              <a:t>＝</a:t>
            </a:r>
            <a:r>
              <a:rPr lang="en-US" altLang="zh-CN" sz="2400" dirty="0">
                <a:latin typeface="+mn-ea"/>
                <a:ea typeface="+mn-ea"/>
              </a:rPr>
              <a:t>F(x)</a:t>
            </a:r>
            <a:r>
              <a:rPr lang="zh-CN" altLang="en-US" sz="2400" dirty="0">
                <a:latin typeface="+mn-ea"/>
                <a:ea typeface="+mn-ea"/>
              </a:rPr>
              <a:t>。</a:t>
            </a:r>
          </a:p>
        </p:txBody>
      </p:sp>
      <p:grpSp>
        <p:nvGrpSpPr>
          <p:cNvPr id="2" name="Group 5"/>
          <p:cNvGrpSpPr/>
          <p:nvPr/>
        </p:nvGrpSpPr>
        <p:grpSpPr bwMode="auto">
          <a:xfrm>
            <a:off x="1250357" y="1657006"/>
            <a:ext cx="3516191" cy="943389"/>
            <a:chOff x="1049" y="1056"/>
            <a:chExt cx="2503" cy="6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28" name="Object 6"/>
                <p:cNvSpPr txBox="1"/>
                <p:nvPr/>
              </p:nvSpPr>
              <p:spPr bwMode="auto">
                <a:xfrm>
                  <a:off x="1049" y="1255"/>
                  <a:ext cx="2503" cy="4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→−∞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func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(−∞)=0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；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9228" name="Object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49" y="1255"/>
                  <a:ext cx="2503" cy="487"/>
                </a:xfrm>
                <a:prstGeom prst="rect">
                  <a:avLst/>
                </a:prstGeom>
                <a:blipFill rotWithShape="1">
                  <a:blip r:embed="rId2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29" name="Rectangle 7"/>
            <p:cNvSpPr>
              <a:spLocks noChangeArrowheads="1"/>
            </p:cNvSpPr>
            <p:nvPr/>
          </p:nvSpPr>
          <p:spPr bwMode="auto">
            <a:xfrm>
              <a:off x="2041" y="1056"/>
              <a:ext cx="23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buClrTx/>
                <a:buFontTx/>
                <a:buNone/>
              </a:pPr>
              <a:r>
                <a:rPr lang="en-US" altLang="zh-CN" sz="2400" dirty="0">
                  <a:latin typeface="+mn-ea"/>
                  <a:ea typeface="+mn-ea"/>
                </a:rPr>
                <a:t>△</a:t>
              </a:r>
            </a:p>
          </p:txBody>
        </p:sp>
      </p:grpSp>
      <p:grpSp>
        <p:nvGrpSpPr>
          <p:cNvPr id="3" name="Group 8"/>
          <p:cNvGrpSpPr/>
          <p:nvPr/>
        </p:nvGrpSpPr>
        <p:grpSpPr bwMode="auto">
          <a:xfrm>
            <a:off x="1250357" y="2441101"/>
            <a:ext cx="3629865" cy="994004"/>
            <a:chOff x="1049" y="1534"/>
            <a:chExt cx="2286" cy="6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26" name="Object 9"/>
                <p:cNvSpPr txBox="1"/>
                <p:nvPr/>
              </p:nvSpPr>
              <p:spPr bwMode="auto">
                <a:xfrm>
                  <a:off x="1049" y="1710"/>
                  <a:ext cx="2286" cy="4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→+∞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func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(+∞)=1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；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9226" name="Object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49" y="1710"/>
                  <a:ext cx="2286" cy="450"/>
                </a:xfrm>
                <a:prstGeom prst="rect">
                  <a:avLst/>
                </a:prstGeom>
                <a:blipFill rotWithShape="1">
                  <a:blip r:embed="rId3"/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27" name="Rectangle 10"/>
            <p:cNvSpPr>
              <a:spLocks noChangeArrowheads="1"/>
            </p:cNvSpPr>
            <p:nvPr/>
          </p:nvSpPr>
          <p:spPr bwMode="auto">
            <a:xfrm>
              <a:off x="1919" y="1534"/>
              <a:ext cx="23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buClrTx/>
                <a:buFontTx/>
                <a:buNone/>
              </a:pPr>
              <a:r>
                <a:rPr lang="en-US" altLang="zh-CN" sz="2400" dirty="0">
                  <a:latin typeface="+mn-ea"/>
                  <a:ea typeface="+mn-ea"/>
                </a:rPr>
                <a:t>△</a:t>
              </a:r>
            </a:p>
          </p:txBody>
        </p:sp>
      </p:grp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1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1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1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1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1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1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1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1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5" grpId="0" build="p"/>
      <p:bldP spid="351236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三、离散型随机变量及其分布律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1569" y="987653"/>
            <a:ext cx="12016006" cy="4423341"/>
          </a:xfrm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若随机变量</a:t>
            </a:r>
            <a:r>
              <a:rPr lang="en-US" altLang="zh-CN" dirty="0"/>
              <a:t>X</a:t>
            </a:r>
            <a:r>
              <a:rPr lang="zh-CN" altLang="en-US" dirty="0"/>
              <a:t>至多只</a:t>
            </a:r>
            <a:r>
              <a:rPr lang="zh-CN" altLang="en-US" dirty="0">
                <a:solidFill>
                  <a:srgbClr val="C00000"/>
                </a:solidFill>
              </a:rPr>
              <a:t>取可列无穷多个</a:t>
            </a:r>
            <a:r>
              <a:rPr lang="zh-CN" altLang="en-US" dirty="0"/>
              <a:t>数值：</a:t>
            </a:r>
            <a:r>
              <a:rPr lang="en-US" altLang="zh-CN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, x</a:t>
            </a:r>
            <a:r>
              <a:rPr lang="en-US" altLang="zh-CN" baseline="-25000" dirty="0"/>
              <a:t>2</a:t>
            </a:r>
            <a:r>
              <a:rPr lang="en-US" altLang="zh-CN" dirty="0"/>
              <a:t>, …, 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n</a:t>
            </a:r>
            <a:r>
              <a:rPr lang="en-US" altLang="zh-CN" dirty="0"/>
              <a:t>, …</a:t>
            </a:r>
            <a:r>
              <a:rPr lang="zh-CN" altLang="en-US" dirty="0"/>
              <a:t>，令</a:t>
            </a:r>
            <a:r>
              <a:rPr lang="en-US" altLang="zh-CN" dirty="0"/>
              <a:t>p</a:t>
            </a:r>
            <a:r>
              <a:rPr lang="en-US" altLang="zh-CN" baseline="-25000" dirty="0"/>
              <a:t>k</a:t>
            </a:r>
            <a:r>
              <a:rPr lang="zh-CN" altLang="en-US" dirty="0"/>
              <a:t>＝</a:t>
            </a:r>
            <a:r>
              <a:rPr lang="en-US" altLang="zh-CN" dirty="0"/>
              <a:t>P{X</a:t>
            </a:r>
            <a:r>
              <a:rPr lang="zh-CN" altLang="en-US" dirty="0"/>
              <a:t>＝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k</a:t>
            </a:r>
            <a:r>
              <a:rPr lang="en-US" altLang="zh-CN" dirty="0"/>
              <a:t>}</a:t>
            </a:r>
            <a:r>
              <a:rPr lang="zh-CN" altLang="en-US" dirty="0"/>
              <a:t>，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它满足：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		</a:t>
            </a:r>
            <a:r>
              <a:rPr lang="en-US" altLang="zh-CN" dirty="0"/>
              <a:t>(1)p</a:t>
            </a:r>
            <a:r>
              <a:rPr lang="en-US" altLang="zh-CN" baseline="-25000" dirty="0"/>
              <a:t>k </a:t>
            </a:r>
            <a:r>
              <a:rPr lang="en-US" altLang="zh-CN" dirty="0"/>
              <a:t>≥ 0</a:t>
            </a:r>
            <a:r>
              <a:rPr lang="zh-CN" altLang="en-US" dirty="0"/>
              <a:t>，      </a:t>
            </a:r>
            <a:r>
              <a:rPr lang="en-US" altLang="zh-CN" dirty="0"/>
              <a:t>(2)         </a:t>
            </a:r>
            <a:r>
              <a:rPr lang="zh-CN" altLang="en-US" dirty="0"/>
              <a:t>＝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dirty="0"/>
              <a:t>则称</a:t>
            </a:r>
            <a:r>
              <a:rPr lang="en-US" altLang="zh-CN" dirty="0"/>
              <a:t>X</a:t>
            </a:r>
            <a:r>
              <a:rPr lang="zh-CN" altLang="en-US" dirty="0"/>
              <a:t>为</a:t>
            </a:r>
            <a:r>
              <a:rPr lang="zh-CN" altLang="en-US" dirty="0">
                <a:solidFill>
                  <a:srgbClr val="0000FF"/>
                </a:solidFill>
              </a:rPr>
              <a:t>离散型随机变量</a:t>
            </a:r>
            <a:r>
              <a:rPr lang="zh-CN" altLang="en-US" dirty="0"/>
              <a:t>，并称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		            </a:t>
            </a:r>
            <a:r>
              <a:rPr lang="en-US" altLang="zh-CN" dirty="0"/>
              <a:t>P{X</a:t>
            </a:r>
            <a:r>
              <a:rPr lang="zh-CN" altLang="en-US" dirty="0"/>
              <a:t>＝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k</a:t>
            </a:r>
            <a:r>
              <a:rPr lang="en-US" altLang="zh-CN" dirty="0"/>
              <a:t>}</a:t>
            </a:r>
            <a:r>
              <a:rPr lang="zh-CN" altLang="en-US" dirty="0"/>
              <a:t>＝</a:t>
            </a:r>
            <a:r>
              <a:rPr lang="en-US" altLang="zh-CN" dirty="0"/>
              <a:t>p</a:t>
            </a:r>
            <a:r>
              <a:rPr lang="en-US" altLang="zh-CN" baseline="-25000" dirty="0"/>
              <a:t>k</a:t>
            </a:r>
            <a:r>
              <a:rPr lang="zh-CN" altLang="en-US" dirty="0"/>
              <a:t>，</a:t>
            </a:r>
            <a:r>
              <a:rPr lang="en-US" altLang="zh-CN" dirty="0"/>
              <a:t>k=1, 2, …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为</a:t>
            </a:r>
            <a:r>
              <a:rPr lang="en-US" altLang="zh-CN" dirty="0"/>
              <a:t>X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00FF"/>
                </a:solidFill>
              </a:rPr>
              <a:t>分布律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0000FF"/>
                </a:solidFill>
              </a:rPr>
              <a:t>概率分布</a:t>
            </a:r>
            <a:r>
              <a:rPr lang="zh-CN" altLang="en-US" dirty="0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离散型</a:t>
            </a:r>
            <a:r>
              <a:rPr lang="en-US" altLang="zh-CN" dirty="0"/>
              <a:t>R.V.X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00FF"/>
                </a:solidFill>
              </a:rPr>
              <a:t>分布函数</a:t>
            </a:r>
            <a:r>
              <a:rPr lang="zh-CN" altLang="en-US" dirty="0"/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2260" name="Object 4"/>
              <p:cNvSpPr txBox="1"/>
              <p:nvPr/>
            </p:nvSpPr>
            <p:spPr bwMode="auto">
              <a:xfrm>
                <a:off x="4498975" y="2236760"/>
                <a:ext cx="681327" cy="59358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5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2260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98975" y="2236760"/>
                <a:ext cx="681327" cy="593580"/>
              </a:xfrm>
              <a:prstGeom prst="rect">
                <a:avLst/>
              </a:prstGeom>
              <a:blipFill>
                <a:blip r:embed="rId2"/>
                <a:stretch>
                  <a:fillRect l="-77679" t="-112371" r="-78571" b="-15670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2261" name="Object 5"/>
              <p:cNvSpPr txBox="1"/>
              <p:nvPr/>
            </p:nvSpPr>
            <p:spPr bwMode="auto">
              <a:xfrm>
                <a:off x="1908175" y="4987827"/>
                <a:ext cx="7240118" cy="84633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</m:m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(−∞&lt;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&lt;+∞)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2261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8175" y="4987827"/>
                <a:ext cx="7240118" cy="8463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2262" name="Rectangle 6"/>
          <p:cNvSpPr>
            <a:spLocks noChangeArrowheads="1"/>
          </p:cNvSpPr>
          <p:nvPr/>
        </p:nvSpPr>
        <p:spPr bwMode="auto">
          <a:xfrm>
            <a:off x="331569" y="6053512"/>
            <a:ext cx="115062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r>
              <a:rPr lang="zh-CN" altLang="en-US" sz="2400" dirty="0">
                <a:latin typeface="+mn-ea"/>
                <a:ea typeface="+mn-ea"/>
              </a:rPr>
              <a:t>它是左连续单调不减的阶梯函数，在</a:t>
            </a:r>
            <a:r>
              <a:rPr lang="en-US" altLang="zh-CN" sz="2400" dirty="0">
                <a:latin typeface="+mn-ea"/>
                <a:ea typeface="+mn-ea"/>
              </a:rPr>
              <a:t>x</a:t>
            </a:r>
            <a:r>
              <a:rPr lang="zh-CN" altLang="en-US" sz="2400" dirty="0">
                <a:latin typeface="+mn-ea"/>
                <a:ea typeface="+mn-ea"/>
              </a:rPr>
              <a:t>＝</a:t>
            </a:r>
            <a:r>
              <a:rPr lang="en-US" altLang="zh-CN" sz="2400" dirty="0" err="1">
                <a:latin typeface="+mn-ea"/>
                <a:ea typeface="+mn-ea"/>
              </a:rPr>
              <a:t>x</a:t>
            </a:r>
            <a:r>
              <a:rPr lang="en-US" altLang="zh-CN" sz="2400" baseline="-25000" dirty="0" err="1">
                <a:latin typeface="+mn-ea"/>
                <a:ea typeface="+mn-ea"/>
              </a:rPr>
              <a:t>k</a:t>
            </a:r>
            <a:r>
              <a:rPr lang="zh-CN" altLang="en-US" sz="2400" dirty="0">
                <a:latin typeface="+mn-ea"/>
                <a:ea typeface="+mn-ea"/>
              </a:rPr>
              <a:t>处有第一类跳跃型间断点，其跳跃度为</a:t>
            </a:r>
            <a:r>
              <a:rPr lang="en-US" altLang="zh-CN" sz="2400" dirty="0">
                <a:latin typeface="+mn-ea"/>
                <a:ea typeface="+mn-ea"/>
              </a:rPr>
              <a:t>p</a:t>
            </a:r>
            <a:r>
              <a:rPr lang="en-US" altLang="zh-CN" sz="2400" baseline="-25000" dirty="0">
                <a:latin typeface="+mn-ea"/>
                <a:ea typeface="+mn-ea"/>
              </a:rPr>
              <a:t>k</a:t>
            </a:r>
            <a:r>
              <a:rPr lang="zh-CN" altLang="en-US" sz="2400" dirty="0">
                <a:latin typeface="+mn-ea"/>
                <a:ea typeface="+mn-ea"/>
              </a:rPr>
              <a:t>。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522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52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2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2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2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2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2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2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59" grpId="0" uiExpand="1" build="p"/>
      <p:bldP spid="352260" grpId="0"/>
      <p:bldP spid="352261" grpId="0"/>
      <p:bldP spid="35226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离散型</a:t>
            </a:r>
            <a:r>
              <a:rPr lang="en-US" altLang="zh-CN">
                <a:ea typeface="黑体" panose="02010609060101010101" pitchFamily="49" charset="-122"/>
              </a:rPr>
              <a:t>R.V.X</a:t>
            </a:r>
            <a:r>
              <a:rPr lang="zh-CN" altLang="en-US">
                <a:ea typeface="黑体" panose="02010609060101010101" pitchFamily="49" charset="-122"/>
              </a:rPr>
              <a:t>的表示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9927" y="1060868"/>
            <a:ext cx="2886075" cy="59227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C00000"/>
                </a:solidFill>
              </a:rPr>
              <a:t>分布律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函数形式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r>
              <a:rPr lang="zh-CN" altLang="en-US" dirty="0"/>
              <a:t>：</a:t>
            </a:r>
          </a:p>
        </p:txBody>
      </p:sp>
      <p:sp>
        <p:nvSpPr>
          <p:cNvPr id="353284" name="Rectangle 4"/>
          <p:cNvSpPr>
            <a:spLocks noChangeArrowheads="1"/>
          </p:cNvSpPr>
          <p:nvPr/>
        </p:nvSpPr>
        <p:spPr bwMode="auto">
          <a:xfrm>
            <a:off x="6851461" y="1208139"/>
            <a:ext cx="2210312" cy="478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8" tIns="36008" rIns="36008" bIns="36008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C00000"/>
                </a:solidFill>
                <a:latin typeface="+mn-ea"/>
                <a:ea typeface="+mn-ea"/>
              </a:rPr>
              <a:t>分布函数</a:t>
            </a:r>
            <a:r>
              <a:rPr lang="zh-CN" altLang="en-US" sz="2400" dirty="0">
                <a:latin typeface="+mn-ea"/>
                <a:ea typeface="+mn-ea"/>
              </a:rPr>
              <a:t>：</a:t>
            </a:r>
          </a:p>
        </p:txBody>
      </p:sp>
      <p:sp>
        <p:nvSpPr>
          <p:cNvPr id="353285" name="Rectangle 5"/>
          <p:cNvSpPr>
            <a:spLocks noChangeArrowheads="1"/>
          </p:cNvSpPr>
          <p:nvPr/>
        </p:nvSpPr>
        <p:spPr bwMode="auto">
          <a:xfrm>
            <a:off x="231416" y="2078003"/>
            <a:ext cx="10092661" cy="478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8" tIns="36008" rIns="36008" bIns="36008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+mn-ea"/>
                <a:ea typeface="+mn-ea"/>
              </a:rPr>
              <a:t>	</a:t>
            </a:r>
            <a:r>
              <a:rPr lang="zh-CN" altLang="en-US" sz="2400" dirty="0">
                <a:latin typeface="+mn-ea"/>
                <a:ea typeface="+mn-ea"/>
              </a:rPr>
              <a:t>其中</a:t>
            </a:r>
            <a:r>
              <a:rPr lang="en-US" altLang="zh-CN" sz="2400" dirty="0">
                <a:latin typeface="+mn-ea"/>
                <a:ea typeface="+mn-ea"/>
                <a:cs typeface="Times New Roman" panose="02020603050405020304" pitchFamily="18" charset="0"/>
              </a:rPr>
              <a:t>δ(x)</a:t>
            </a:r>
            <a:r>
              <a:rPr lang="zh-CN" altLang="en-US" sz="2400" dirty="0">
                <a:latin typeface="+mn-ea"/>
                <a:ea typeface="+mn-ea"/>
              </a:rPr>
              <a:t>为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单位脉冲函数</a:t>
            </a:r>
            <a:r>
              <a:rPr lang="zh-CN" altLang="en-US" sz="2400" dirty="0">
                <a:latin typeface="+mn-ea"/>
                <a:ea typeface="+mn-ea"/>
              </a:rPr>
              <a:t>，</a:t>
            </a:r>
            <a:r>
              <a:rPr lang="en-US" altLang="zh-CN" sz="2400" dirty="0">
                <a:latin typeface="+mn-ea"/>
                <a:ea typeface="+mn-ea"/>
              </a:rPr>
              <a:t>μ(x)</a:t>
            </a:r>
            <a:r>
              <a:rPr lang="zh-CN" altLang="en-US" sz="2400" dirty="0">
                <a:latin typeface="+mn-ea"/>
                <a:ea typeface="+mn-ea"/>
              </a:rPr>
              <a:t>为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单位阶跃函数</a:t>
            </a:r>
            <a:r>
              <a:rPr lang="zh-CN" altLang="en-US" sz="2400" dirty="0">
                <a:latin typeface="+mn-ea"/>
                <a:ea typeface="+mn-ea"/>
              </a:rPr>
              <a:t>，定义为：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72" name="Object 6"/>
              <p:cNvSpPr txBox="1"/>
              <p:nvPr/>
            </p:nvSpPr>
            <p:spPr bwMode="auto">
              <a:xfrm>
                <a:off x="3051175" y="921331"/>
                <a:ext cx="3223371" cy="101464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72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51175" y="921331"/>
                <a:ext cx="3223371" cy="1014648"/>
              </a:xfrm>
              <a:prstGeom prst="rect">
                <a:avLst/>
              </a:prstGeom>
              <a:blipFill rotWithShape="1">
                <a:blip r:embed="rId2"/>
                <a:stretch>
                  <a:fillRect t="-57" r="3" b="4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3287" name="Object 7"/>
              <p:cNvSpPr txBox="1"/>
              <p:nvPr/>
            </p:nvSpPr>
            <p:spPr bwMode="auto">
              <a:xfrm>
                <a:off x="8388517" y="1023947"/>
                <a:ext cx="3251953" cy="101464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3287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8517" y="1023947"/>
                <a:ext cx="3251953" cy="1014648"/>
              </a:xfrm>
              <a:prstGeom prst="rect">
                <a:avLst/>
              </a:prstGeom>
              <a:blipFill rotWithShape="1">
                <a:blip r:embed="rId3"/>
                <a:stretch>
                  <a:fillRect l="-5" t="-32" r="9" b="2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3288" name="Object 8"/>
              <p:cNvSpPr txBox="1"/>
              <p:nvPr/>
            </p:nvSpPr>
            <p:spPr bwMode="auto">
              <a:xfrm>
                <a:off x="614437" y="3349820"/>
                <a:ext cx="2983603" cy="110356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+∞,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其它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3288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4437" y="3349820"/>
                <a:ext cx="2983603" cy="1103567"/>
              </a:xfrm>
              <a:prstGeom prst="rect">
                <a:avLst/>
              </a:prstGeom>
              <a:blipFill rotWithShape="1">
                <a:blip r:embed="rId4"/>
                <a:stretch>
                  <a:fillRect l="-13" t="-18" r="4" b="1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3289" name="Object 9"/>
              <p:cNvSpPr txBox="1"/>
              <p:nvPr/>
            </p:nvSpPr>
            <p:spPr bwMode="auto">
              <a:xfrm>
                <a:off x="4069823" y="3555405"/>
                <a:ext cx="2088046" cy="77646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3289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69823" y="3555405"/>
                <a:ext cx="2088046" cy="776468"/>
              </a:xfrm>
              <a:prstGeom prst="rect">
                <a:avLst/>
              </a:prstGeom>
              <a:blipFill rotWithShape="1">
                <a:blip r:embed="rId5"/>
                <a:stretch>
                  <a:fillRect l="-5" t="-5" r="13" b="6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3290" name="Object 10"/>
              <p:cNvSpPr txBox="1"/>
              <p:nvPr/>
            </p:nvSpPr>
            <p:spPr bwMode="auto">
              <a:xfrm>
                <a:off x="614437" y="5034963"/>
                <a:ext cx="2686672" cy="107339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≤0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3290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4437" y="5034963"/>
                <a:ext cx="2686672" cy="1073398"/>
              </a:xfrm>
              <a:prstGeom prst="rect">
                <a:avLst/>
              </a:prstGeom>
              <a:blipFill rotWithShape="1">
                <a:blip r:embed="rId6"/>
                <a:stretch>
                  <a:fillRect l="-15" t="-4" r="14" b="2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1"/>
          <p:cNvGrpSpPr/>
          <p:nvPr/>
        </p:nvGrpSpPr>
        <p:grpSpPr bwMode="auto">
          <a:xfrm>
            <a:off x="7615624" y="3087768"/>
            <a:ext cx="3506011" cy="1665673"/>
            <a:chOff x="3264" y="2064"/>
            <a:chExt cx="2208" cy="1049"/>
          </a:xfrm>
        </p:grpSpPr>
        <p:sp>
          <p:nvSpPr>
            <p:cNvPr id="11302" name="Line 12"/>
            <p:cNvSpPr>
              <a:spLocks noChangeShapeType="1"/>
            </p:cNvSpPr>
            <p:nvPr/>
          </p:nvSpPr>
          <p:spPr bwMode="auto">
            <a:xfrm>
              <a:off x="3360" y="2880"/>
              <a:ext cx="21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b="1">
                <a:latin typeface="+mn-ea"/>
              </a:endParaRPr>
            </a:p>
          </p:txBody>
        </p:sp>
        <p:sp>
          <p:nvSpPr>
            <p:cNvPr id="11303" name="Line 13"/>
            <p:cNvSpPr>
              <a:spLocks noChangeShapeType="1"/>
            </p:cNvSpPr>
            <p:nvPr/>
          </p:nvSpPr>
          <p:spPr bwMode="auto">
            <a:xfrm flipV="1">
              <a:off x="3552" y="2112"/>
              <a:ext cx="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b="1">
                <a:latin typeface="+mn-ea"/>
              </a:endParaRPr>
            </a:p>
          </p:txBody>
        </p:sp>
        <p:sp>
          <p:nvSpPr>
            <p:cNvPr id="11304" name="Line 14"/>
            <p:cNvSpPr>
              <a:spLocks noChangeShapeType="1"/>
            </p:cNvSpPr>
            <p:nvPr/>
          </p:nvSpPr>
          <p:spPr bwMode="auto">
            <a:xfrm flipV="1">
              <a:off x="3948" y="2448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b="1">
                <a:latin typeface="+mn-ea"/>
              </a:endParaRPr>
            </a:p>
          </p:txBody>
        </p:sp>
        <p:sp>
          <p:nvSpPr>
            <p:cNvPr id="11305" name="Line 15"/>
            <p:cNvSpPr>
              <a:spLocks noChangeShapeType="1"/>
            </p:cNvSpPr>
            <p:nvPr/>
          </p:nvSpPr>
          <p:spPr bwMode="auto">
            <a:xfrm flipV="1">
              <a:off x="4344" y="2400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b="1">
                <a:latin typeface="+mn-ea"/>
              </a:endParaRPr>
            </a:p>
          </p:txBody>
        </p:sp>
        <p:sp>
          <p:nvSpPr>
            <p:cNvPr id="11306" name="Line 16"/>
            <p:cNvSpPr>
              <a:spLocks noChangeShapeType="1"/>
            </p:cNvSpPr>
            <p:nvPr/>
          </p:nvSpPr>
          <p:spPr bwMode="auto">
            <a:xfrm flipV="1">
              <a:off x="4740" y="259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b="1">
                <a:latin typeface="+mn-ea"/>
              </a:endParaRPr>
            </a:p>
          </p:txBody>
        </p:sp>
        <p:sp>
          <p:nvSpPr>
            <p:cNvPr id="11307" name="Line 17"/>
            <p:cNvSpPr>
              <a:spLocks noChangeShapeType="1"/>
            </p:cNvSpPr>
            <p:nvPr/>
          </p:nvSpPr>
          <p:spPr bwMode="auto">
            <a:xfrm flipV="1">
              <a:off x="5136" y="2304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b="1">
                <a:latin typeface="+mn-ea"/>
              </a:endParaRPr>
            </a:p>
          </p:txBody>
        </p:sp>
        <p:sp>
          <p:nvSpPr>
            <p:cNvPr id="11308" name="Rectangle 18"/>
            <p:cNvSpPr>
              <a:spLocks noChangeArrowheads="1"/>
            </p:cNvSpPr>
            <p:nvPr/>
          </p:nvSpPr>
          <p:spPr bwMode="auto">
            <a:xfrm>
              <a:off x="3264" y="2160"/>
              <a:ext cx="34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+mn-ea"/>
                  <a:ea typeface="+mn-ea"/>
                </a:rPr>
                <a:t>f(x)</a:t>
              </a:r>
            </a:p>
          </p:txBody>
        </p:sp>
        <p:sp>
          <p:nvSpPr>
            <p:cNvPr id="11309" name="Rectangle 19"/>
            <p:cNvSpPr>
              <a:spLocks noChangeArrowheads="1"/>
            </p:cNvSpPr>
            <p:nvPr/>
          </p:nvSpPr>
          <p:spPr bwMode="auto">
            <a:xfrm>
              <a:off x="3408" y="2880"/>
              <a:ext cx="11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+mn-ea"/>
                  <a:ea typeface="+mn-ea"/>
                </a:rPr>
                <a:t>0</a:t>
              </a:r>
            </a:p>
          </p:txBody>
        </p:sp>
        <p:sp>
          <p:nvSpPr>
            <p:cNvPr id="11310" name="Rectangle 20"/>
            <p:cNvSpPr>
              <a:spLocks noChangeArrowheads="1"/>
            </p:cNvSpPr>
            <p:nvPr/>
          </p:nvSpPr>
          <p:spPr bwMode="auto">
            <a:xfrm>
              <a:off x="3888" y="2880"/>
              <a:ext cx="19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 dirty="0">
                  <a:latin typeface="+mn-ea"/>
                  <a:ea typeface="+mn-ea"/>
                </a:rPr>
                <a:t>x</a:t>
              </a:r>
              <a:r>
                <a:rPr lang="en-US" altLang="zh-CN" sz="2400" baseline="-25000" dirty="0"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11311" name="Rectangle 21"/>
            <p:cNvSpPr>
              <a:spLocks noChangeArrowheads="1"/>
            </p:cNvSpPr>
            <p:nvPr/>
          </p:nvSpPr>
          <p:spPr bwMode="auto">
            <a:xfrm>
              <a:off x="4272" y="2880"/>
              <a:ext cx="19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 dirty="0">
                  <a:latin typeface="+mn-ea"/>
                  <a:ea typeface="+mn-ea"/>
                </a:rPr>
                <a:t>x</a:t>
              </a:r>
              <a:r>
                <a:rPr lang="en-US" altLang="zh-CN" sz="2400" baseline="-25000" dirty="0">
                  <a:latin typeface="+mn-ea"/>
                  <a:ea typeface="+mn-ea"/>
                </a:rPr>
                <a:t>2</a:t>
              </a:r>
            </a:p>
          </p:txBody>
        </p:sp>
        <p:sp>
          <p:nvSpPr>
            <p:cNvPr id="11312" name="Rectangle 22"/>
            <p:cNvSpPr>
              <a:spLocks noChangeArrowheads="1"/>
            </p:cNvSpPr>
            <p:nvPr/>
          </p:nvSpPr>
          <p:spPr bwMode="auto">
            <a:xfrm>
              <a:off x="5088" y="2880"/>
              <a:ext cx="1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 dirty="0" err="1">
                  <a:latin typeface="+mn-ea"/>
                  <a:ea typeface="+mn-ea"/>
                </a:rPr>
                <a:t>x</a:t>
              </a:r>
              <a:r>
                <a:rPr lang="en-US" altLang="zh-CN" sz="2400" baseline="-25000" dirty="0" err="1">
                  <a:latin typeface="+mn-ea"/>
                  <a:ea typeface="+mn-ea"/>
                </a:rPr>
                <a:t>k</a:t>
              </a:r>
              <a:endParaRPr lang="en-US" altLang="zh-CN" sz="2400" baseline="-25000" dirty="0">
                <a:latin typeface="+mn-ea"/>
                <a:ea typeface="+mn-ea"/>
              </a:endParaRPr>
            </a:p>
          </p:txBody>
        </p:sp>
        <p:sp>
          <p:nvSpPr>
            <p:cNvPr id="11313" name="Rectangle 23"/>
            <p:cNvSpPr>
              <a:spLocks noChangeArrowheads="1"/>
            </p:cNvSpPr>
            <p:nvPr/>
          </p:nvSpPr>
          <p:spPr bwMode="auto">
            <a:xfrm>
              <a:off x="3888" y="2218"/>
              <a:ext cx="2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 dirty="0">
                  <a:latin typeface="+mn-ea"/>
                  <a:ea typeface="+mn-ea"/>
                </a:rPr>
                <a:t>p</a:t>
              </a:r>
              <a:r>
                <a:rPr lang="en-US" altLang="zh-CN" sz="2400" baseline="-25000" dirty="0"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11314" name="Rectangle 24"/>
            <p:cNvSpPr>
              <a:spLocks noChangeArrowheads="1"/>
            </p:cNvSpPr>
            <p:nvPr/>
          </p:nvSpPr>
          <p:spPr bwMode="auto">
            <a:xfrm>
              <a:off x="4272" y="2160"/>
              <a:ext cx="2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 dirty="0">
                  <a:latin typeface="+mn-ea"/>
                  <a:ea typeface="+mn-ea"/>
                </a:rPr>
                <a:t>p</a:t>
              </a:r>
              <a:r>
                <a:rPr lang="en-US" altLang="zh-CN" sz="2400" baseline="-25000" dirty="0">
                  <a:latin typeface="+mn-ea"/>
                  <a:ea typeface="+mn-ea"/>
                </a:rPr>
                <a:t>2</a:t>
              </a:r>
            </a:p>
          </p:txBody>
        </p:sp>
        <p:sp>
          <p:nvSpPr>
            <p:cNvPr id="11315" name="Rectangle 25"/>
            <p:cNvSpPr>
              <a:spLocks noChangeArrowheads="1"/>
            </p:cNvSpPr>
            <p:nvPr/>
          </p:nvSpPr>
          <p:spPr bwMode="auto">
            <a:xfrm>
              <a:off x="5088" y="2064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 dirty="0">
                  <a:latin typeface="+mn-ea"/>
                  <a:ea typeface="+mn-ea"/>
                </a:rPr>
                <a:t>p</a:t>
              </a:r>
              <a:r>
                <a:rPr lang="en-US" altLang="zh-CN" sz="2400" baseline="-25000" dirty="0">
                  <a:latin typeface="+mn-ea"/>
                  <a:ea typeface="+mn-ea"/>
                </a:rPr>
                <a:t>k</a:t>
              </a:r>
            </a:p>
          </p:txBody>
        </p:sp>
      </p:grpSp>
      <p:grpSp>
        <p:nvGrpSpPr>
          <p:cNvPr id="3" name="Group 26"/>
          <p:cNvGrpSpPr/>
          <p:nvPr/>
        </p:nvGrpSpPr>
        <p:grpSpPr bwMode="auto">
          <a:xfrm>
            <a:off x="7580691" y="5232757"/>
            <a:ext cx="3636217" cy="1589456"/>
            <a:chOff x="3221" y="3130"/>
            <a:chExt cx="2290" cy="1001"/>
          </a:xfrm>
        </p:grpSpPr>
        <p:sp>
          <p:nvSpPr>
            <p:cNvPr id="11281" name="Line 27"/>
            <p:cNvSpPr>
              <a:spLocks noChangeShapeType="1"/>
            </p:cNvSpPr>
            <p:nvPr/>
          </p:nvSpPr>
          <p:spPr bwMode="auto">
            <a:xfrm>
              <a:off x="3360" y="3898"/>
              <a:ext cx="21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b="1">
                <a:latin typeface="+mn-ea"/>
              </a:endParaRPr>
            </a:p>
          </p:txBody>
        </p:sp>
        <p:sp>
          <p:nvSpPr>
            <p:cNvPr id="11282" name="Line 28"/>
            <p:cNvSpPr>
              <a:spLocks noChangeShapeType="1"/>
            </p:cNvSpPr>
            <p:nvPr/>
          </p:nvSpPr>
          <p:spPr bwMode="auto">
            <a:xfrm flipV="1">
              <a:off x="3552" y="3130"/>
              <a:ext cx="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b="1">
                <a:latin typeface="+mn-ea"/>
              </a:endParaRPr>
            </a:p>
          </p:txBody>
        </p:sp>
        <p:sp>
          <p:nvSpPr>
            <p:cNvPr id="11283" name="Rectangle 29"/>
            <p:cNvSpPr>
              <a:spLocks noChangeArrowheads="1"/>
            </p:cNvSpPr>
            <p:nvPr/>
          </p:nvSpPr>
          <p:spPr bwMode="auto">
            <a:xfrm>
              <a:off x="3221" y="3178"/>
              <a:ext cx="3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>
                  <a:latin typeface="+mn-ea"/>
                  <a:ea typeface="+mn-ea"/>
                </a:rPr>
                <a:t>F(x)</a:t>
              </a:r>
            </a:p>
          </p:txBody>
        </p:sp>
        <p:sp>
          <p:nvSpPr>
            <p:cNvPr id="11284" name="Rectangle 30"/>
            <p:cNvSpPr>
              <a:spLocks noChangeArrowheads="1"/>
            </p:cNvSpPr>
            <p:nvPr/>
          </p:nvSpPr>
          <p:spPr bwMode="auto">
            <a:xfrm>
              <a:off x="3888" y="3898"/>
              <a:ext cx="19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 dirty="0">
                  <a:latin typeface="+mn-ea"/>
                  <a:ea typeface="+mn-ea"/>
                </a:rPr>
                <a:t>x</a:t>
              </a:r>
              <a:r>
                <a:rPr lang="en-US" altLang="zh-CN" sz="2400" baseline="-25000" dirty="0"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11285" name="Rectangle 31"/>
            <p:cNvSpPr>
              <a:spLocks noChangeArrowheads="1"/>
            </p:cNvSpPr>
            <p:nvPr/>
          </p:nvSpPr>
          <p:spPr bwMode="auto">
            <a:xfrm>
              <a:off x="4272" y="3898"/>
              <a:ext cx="19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 dirty="0">
                  <a:latin typeface="+mn-ea"/>
                  <a:ea typeface="+mn-ea"/>
                </a:rPr>
                <a:t>x</a:t>
              </a:r>
              <a:r>
                <a:rPr lang="en-US" altLang="zh-CN" sz="2400" baseline="-25000" dirty="0">
                  <a:latin typeface="+mn-ea"/>
                  <a:ea typeface="+mn-ea"/>
                </a:rPr>
                <a:t>2</a:t>
              </a:r>
            </a:p>
          </p:txBody>
        </p:sp>
        <p:sp>
          <p:nvSpPr>
            <p:cNvPr id="11286" name="Rectangle 32"/>
            <p:cNvSpPr>
              <a:spLocks noChangeArrowheads="1"/>
            </p:cNvSpPr>
            <p:nvPr/>
          </p:nvSpPr>
          <p:spPr bwMode="auto">
            <a:xfrm>
              <a:off x="5088" y="3898"/>
              <a:ext cx="1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 dirty="0" err="1">
                  <a:latin typeface="+mn-ea"/>
                  <a:ea typeface="+mn-ea"/>
                </a:rPr>
                <a:t>x</a:t>
              </a:r>
              <a:r>
                <a:rPr lang="en-US" altLang="zh-CN" sz="2400" baseline="-25000" dirty="0" err="1">
                  <a:latin typeface="+mn-ea"/>
                  <a:ea typeface="+mn-ea"/>
                </a:rPr>
                <a:t>k</a:t>
              </a:r>
              <a:endParaRPr lang="en-US" altLang="zh-CN" sz="2400" baseline="-25000" dirty="0">
                <a:latin typeface="+mn-ea"/>
                <a:ea typeface="+mn-ea"/>
              </a:endParaRPr>
            </a:p>
          </p:txBody>
        </p:sp>
        <p:sp>
          <p:nvSpPr>
            <p:cNvPr id="11287" name="Rectangle 33"/>
            <p:cNvSpPr>
              <a:spLocks noChangeArrowheads="1"/>
            </p:cNvSpPr>
            <p:nvPr/>
          </p:nvSpPr>
          <p:spPr bwMode="auto">
            <a:xfrm>
              <a:off x="4080" y="3610"/>
              <a:ext cx="2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 dirty="0">
                  <a:latin typeface="+mn-ea"/>
                  <a:ea typeface="+mn-ea"/>
                </a:rPr>
                <a:t>p</a:t>
              </a:r>
              <a:r>
                <a:rPr lang="en-US" altLang="zh-CN" sz="2400" baseline="-25000" dirty="0"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11288" name="Rectangle 34"/>
            <p:cNvSpPr>
              <a:spLocks noChangeArrowheads="1"/>
            </p:cNvSpPr>
            <p:nvPr/>
          </p:nvSpPr>
          <p:spPr bwMode="auto">
            <a:xfrm>
              <a:off x="4448" y="3504"/>
              <a:ext cx="2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 dirty="0">
                  <a:latin typeface="+mn-ea"/>
                  <a:ea typeface="+mn-ea"/>
                </a:rPr>
                <a:t>p</a:t>
              </a:r>
              <a:r>
                <a:rPr lang="en-US" altLang="zh-CN" sz="2400" baseline="-25000" dirty="0">
                  <a:latin typeface="+mn-ea"/>
                  <a:ea typeface="+mn-ea"/>
                </a:rPr>
                <a:t>2</a:t>
              </a:r>
            </a:p>
          </p:txBody>
        </p:sp>
        <p:sp>
          <p:nvSpPr>
            <p:cNvPr id="11289" name="Rectangle 35"/>
            <p:cNvSpPr>
              <a:spLocks noChangeArrowheads="1"/>
            </p:cNvSpPr>
            <p:nvPr/>
          </p:nvSpPr>
          <p:spPr bwMode="auto">
            <a:xfrm>
              <a:off x="5232" y="3168"/>
              <a:ext cx="20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r>
                <a:rPr lang="en-US" altLang="zh-CN" sz="2400" dirty="0">
                  <a:latin typeface="+mn-ea"/>
                  <a:ea typeface="+mn-ea"/>
                </a:rPr>
                <a:t>p</a:t>
              </a:r>
              <a:r>
                <a:rPr lang="en-US" altLang="zh-CN" sz="2400" baseline="-25000" dirty="0">
                  <a:latin typeface="+mn-ea"/>
                  <a:ea typeface="+mn-ea"/>
                </a:rPr>
                <a:t>k</a:t>
              </a:r>
            </a:p>
          </p:txBody>
        </p:sp>
        <p:sp>
          <p:nvSpPr>
            <p:cNvPr id="11290" name="Oval 36"/>
            <p:cNvSpPr>
              <a:spLocks noChangeArrowheads="1"/>
            </p:cNvSpPr>
            <p:nvPr/>
          </p:nvSpPr>
          <p:spPr bwMode="auto">
            <a:xfrm>
              <a:off x="3930" y="3624"/>
              <a:ext cx="45" cy="4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>
                <a:latin typeface="+mn-ea"/>
                <a:ea typeface="+mn-ea"/>
              </a:endParaRPr>
            </a:p>
          </p:txBody>
        </p:sp>
        <p:sp>
          <p:nvSpPr>
            <p:cNvPr id="11291" name="Line 37"/>
            <p:cNvSpPr>
              <a:spLocks noChangeShapeType="1"/>
            </p:cNvSpPr>
            <p:nvPr/>
          </p:nvSpPr>
          <p:spPr bwMode="auto">
            <a:xfrm>
              <a:off x="3984" y="3648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b="1">
                <a:latin typeface="+mn-ea"/>
              </a:endParaRPr>
            </a:p>
          </p:txBody>
        </p:sp>
        <p:sp>
          <p:nvSpPr>
            <p:cNvPr id="11292" name="Line 38"/>
            <p:cNvSpPr>
              <a:spLocks noChangeShapeType="1"/>
            </p:cNvSpPr>
            <p:nvPr/>
          </p:nvSpPr>
          <p:spPr bwMode="auto">
            <a:xfrm>
              <a:off x="3948" y="3678"/>
              <a:ext cx="0" cy="227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b="1">
                <a:latin typeface="+mn-ea"/>
              </a:endParaRPr>
            </a:p>
          </p:txBody>
        </p:sp>
        <p:sp>
          <p:nvSpPr>
            <p:cNvPr id="11293" name="Line 39"/>
            <p:cNvSpPr>
              <a:spLocks noChangeShapeType="1"/>
            </p:cNvSpPr>
            <p:nvPr/>
          </p:nvSpPr>
          <p:spPr bwMode="auto">
            <a:xfrm>
              <a:off x="4338" y="3570"/>
              <a:ext cx="0" cy="91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b="1">
                <a:latin typeface="+mn-ea"/>
              </a:endParaRPr>
            </a:p>
          </p:txBody>
        </p:sp>
        <p:sp>
          <p:nvSpPr>
            <p:cNvPr id="11294" name="Oval 40"/>
            <p:cNvSpPr>
              <a:spLocks noChangeArrowheads="1"/>
            </p:cNvSpPr>
            <p:nvPr/>
          </p:nvSpPr>
          <p:spPr bwMode="auto">
            <a:xfrm>
              <a:off x="4317" y="3497"/>
              <a:ext cx="45" cy="4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>
                <a:latin typeface="+mn-ea"/>
                <a:ea typeface="+mn-ea"/>
              </a:endParaRPr>
            </a:p>
          </p:txBody>
        </p:sp>
        <p:sp>
          <p:nvSpPr>
            <p:cNvPr id="11295" name="Line 41"/>
            <p:cNvSpPr>
              <a:spLocks noChangeShapeType="1"/>
            </p:cNvSpPr>
            <p:nvPr/>
          </p:nvSpPr>
          <p:spPr bwMode="auto">
            <a:xfrm>
              <a:off x="4371" y="3521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b="1">
                <a:latin typeface="+mn-ea"/>
              </a:endParaRPr>
            </a:p>
          </p:txBody>
        </p:sp>
        <p:sp>
          <p:nvSpPr>
            <p:cNvPr id="11296" name="Line 42"/>
            <p:cNvSpPr>
              <a:spLocks noChangeShapeType="1"/>
            </p:cNvSpPr>
            <p:nvPr/>
          </p:nvSpPr>
          <p:spPr bwMode="auto">
            <a:xfrm>
              <a:off x="4725" y="3360"/>
              <a:ext cx="0" cy="159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b="1">
                <a:latin typeface="+mn-ea"/>
              </a:endParaRPr>
            </a:p>
          </p:txBody>
        </p:sp>
        <p:sp>
          <p:nvSpPr>
            <p:cNvPr id="11297" name="Oval 43"/>
            <p:cNvSpPr>
              <a:spLocks noChangeArrowheads="1"/>
            </p:cNvSpPr>
            <p:nvPr/>
          </p:nvSpPr>
          <p:spPr bwMode="auto">
            <a:xfrm>
              <a:off x="4704" y="3315"/>
              <a:ext cx="45" cy="4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>
                <a:latin typeface="+mn-ea"/>
                <a:ea typeface="+mn-ea"/>
              </a:endParaRPr>
            </a:p>
          </p:txBody>
        </p:sp>
        <p:sp>
          <p:nvSpPr>
            <p:cNvPr id="11298" name="Line 44"/>
            <p:cNvSpPr>
              <a:spLocks noChangeShapeType="1"/>
            </p:cNvSpPr>
            <p:nvPr/>
          </p:nvSpPr>
          <p:spPr bwMode="auto">
            <a:xfrm>
              <a:off x="4758" y="3339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b="1">
                <a:latin typeface="+mn-ea"/>
              </a:endParaRPr>
            </a:p>
          </p:txBody>
        </p:sp>
        <p:sp>
          <p:nvSpPr>
            <p:cNvPr id="11299" name="Line 45"/>
            <p:cNvSpPr>
              <a:spLocks noChangeShapeType="1"/>
            </p:cNvSpPr>
            <p:nvPr/>
          </p:nvSpPr>
          <p:spPr bwMode="auto">
            <a:xfrm>
              <a:off x="5112" y="3226"/>
              <a:ext cx="0" cy="113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b="1">
                <a:latin typeface="+mn-ea"/>
              </a:endParaRPr>
            </a:p>
          </p:txBody>
        </p:sp>
        <p:sp>
          <p:nvSpPr>
            <p:cNvPr id="11300" name="Oval 46"/>
            <p:cNvSpPr>
              <a:spLocks noChangeArrowheads="1"/>
            </p:cNvSpPr>
            <p:nvPr/>
          </p:nvSpPr>
          <p:spPr bwMode="auto">
            <a:xfrm>
              <a:off x="5094" y="3171"/>
              <a:ext cx="45" cy="4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rgbClr val="00FF00"/>
                </a:buClr>
                <a:buFont typeface="Wingdings" panose="05000000000000000000" pitchFamily="2" charset="2"/>
                <a:buAutoNum type="arabicPeriod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buClr>
                  <a:srgbClr val="00FF00"/>
                </a:buClr>
                <a:buAutoNum type="arabicParenR"/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FontTx/>
                <a:buNone/>
              </a:pPr>
              <a:endParaRPr lang="zh-CN" altLang="en-US" sz="2400">
                <a:latin typeface="+mn-ea"/>
                <a:ea typeface="+mn-ea"/>
              </a:endParaRPr>
            </a:p>
          </p:txBody>
        </p:sp>
        <p:sp>
          <p:nvSpPr>
            <p:cNvPr id="11301" name="Line 47"/>
            <p:cNvSpPr>
              <a:spLocks noChangeShapeType="1"/>
            </p:cNvSpPr>
            <p:nvPr/>
          </p:nvSpPr>
          <p:spPr bwMode="auto">
            <a:xfrm>
              <a:off x="5148" y="3195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b="1">
                <a:latin typeface="+mn-ea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3328" name="Object 48"/>
              <p:cNvSpPr txBox="1"/>
              <p:nvPr/>
            </p:nvSpPr>
            <p:spPr bwMode="auto">
              <a:xfrm>
                <a:off x="3852621" y="5243624"/>
                <a:ext cx="1849866" cy="47636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53328" name="Object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52621" y="5243624"/>
                <a:ext cx="1849866" cy="476360"/>
              </a:xfrm>
              <a:prstGeom prst="rect">
                <a:avLst/>
              </a:prstGeom>
              <a:blipFill rotWithShape="1">
                <a:blip r:embed="rId7"/>
                <a:stretch>
                  <a:fillRect l="-4" t="-90" r="10" b="11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3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3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3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3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3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3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84" grpId="0" autoUpdateAnimBg="0"/>
      <p:bldP spid="353285" grpId="0" autoUpdateAnimBg="0"/>
      <p:bldP spid="11272" grpId="0"/>
      <p:bldP spid="353287" grpId="0"/>
      <p:bldP spid="353288" grpId="0"/>
      <p:bldP spid="353289" grpId="0"/>
      <p:bldP spid="353290" grpId="0"/>
      <p:bldP spid="3533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>
                <a:ea typeface="黑体" panose="02010609060101010101" pitchFamily="49" charset="-122"/>
              </a:rPr>
              <a:t>例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4175" y="856215"/>
            <a:ext cx="8305800" cy="668098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设</a:t>
            </a:r>
            <a:r>
              <a:rPr lang="en-US" altLang="zh-CN"/>
              <a:t>R.V.X</a:t>
            </a:r>
            <a:r>
              <a:rPr lang="zh-CN" altLang="en-US"/>
              <a:t>的分布律为：</a:t>
            </a:r>
          </a:p>
        </p:txBody>
      </p:sp>
      <p:graphicFrame>
        <p:nvGraphicFramePr>
          <p:cNvPr id="354308" name="Group 4"/>
          <p:cNvGraphicFramePr>
            <a:graphicFrameLocks noGrp="1"/>
          </p:cNvGraphicFramePr>
          <p:nvPr/>
        </p:nvGraphicFramePr>
        <p:xfrm>
          <a:off x="3660775" y="1075739"/>
          <a:ext cx="4498339" cy="1022587"/>
        </p:xfrm>
        <a:graphic>
          <a:graphicData uri="http://schemas.openxmlformats.org/drawingml/2006/table">
            <a:tbl>
              <a:tblPr/>
              <a:tblGrid>
                <a:gridCol w="650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2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6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9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3578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X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2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009"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P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3/10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6/10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lnSpc>
                          <a:spcPct val="120000"/>
                        </a:lnSpc>
                        <a:buClr>
                          <a:srgbClr val="00FF00"/>
                        </a:buCl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1/10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305" name="Rectangle 27"/>
          <p:cNvSpPr>
            <a:spLocks noChangeArrowheads="1"/>
          </p:cNvSpPr>
          <p:nvPr/>
        </p:nvSpPr>
        <p:spPr bwMode="auto">
          <a:xfrm>
            <a:off x="425785" y="2275573"/>
            <a:ext cx="7850417" cy="478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8" tIns="36008" rIns="36008" bIns="36008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n-ea"/>
                <a:ea typeface="+mn-ea"/>
              </a:rPr>
              <a:t>求</a:t>
            </a:r>
            <a:r>
              <a:rPr lang="en-US" altLang="zh-CN" sz="2400" dirty="0">
                <a:latin typeface="+mn-ea"/>
                <a:ea typeface="+mn-ea"/>
              </a:rPr>
              <a:t>X</a:t>
            </a:r>
            <a:r>
              <a:rPr lang="zh-CN" altLang="en-US" sz="2400" dirty="0">
                <a:latin typeface="+mn-ea"/>
                <a:ea typeface="+mn-ea"/>
              </a:rPr>
              <a:t>的分布律和分布函数。</a:t>
            </a:r>
          </a:p>
        </p:txBody>
      </p:sp>
      <p:sp>
        <p:nvSpPr>
          <p:cNvPr id="12306" name="Rectangle 28"/>
          <p:cNvSpPr>
            <a:spLocks noChangeArrowheads="1"/>
          </p:cNvSpPr>
          <p:nvPr/>
        </p:nvSpPr>
        <p:spPr bwMode="auto">
          <a:xfrm>
            <a:off x="425785" y="3026833"/>
            <a:ext cx="762176" cy="478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8" tIns="36008" rIns="36008" bIns="36008">
            <a:spAutoFit/>
          </a:bodyPr>
          <a:lstStyle>
            <a:lvl1pPr marL="342900" indent="-342900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AutoNum type="arabicPeriod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buClr>
                <a:srgbClr val="00FF00"/>
              </a:buClr>
              <a:buAutoNum type="arabicParenR"/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C00000"/>
                </a:solidFill>
                <a:latin typeface="+mn-ea"/>
                <a:ea typeface="+mn-ea"/>
              </a:rPr>
              <a:t>解：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4333" name="Object 29"/>
              <p:cNvSpPr txBox="1"/>
              <p:nvPr/>
            </p:nvSpPr>
            <p:spPr bwMode="auto">
              <a:xfrm>
                <a:off x="921198" y="2753917"/>
                <a:ext cx="8454577" cy="159027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−1)+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4333" name="Object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1198" y="2753917"/>
                <a:ext cx="8454577" cy="1590278"/>
              </a:xfrm>
              <a:prstGeom prst="rect">
                <a:avLst/>
              </a:prstGeom>
              <a:blipFill rotWithShape="1">
                <a:blip r:embed="rId3"/>
                <a:stretch>
                  <a:fillRect l="-5" t="-35" b="1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4334" name="Object 30"/>
              <p:cNvSpPr txBox="1"/>
              <p:nvPr/>
            </p:nvSpPr>
            <p:spPr bwMode="auto">
              <a:xfrm>
                <a:off x="921198" y="3983520"/>
                <a:ext cx="8606977" cy="196338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nary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−1)+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4334" name="Object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1198" y="3983520"/>
                <a:ext cx="8606977" cy="1963382"/>
              </a:xfrm>
              <a:prstGeom prst="rect">
                <a:avLst/>
              </a:prstGeom>
              <a:blipFill rotWithShape="1">
                <a:blip r:embed="rId4"/>
                <a:stretch>
                  <a:fillRect l="-5" t="-8" b="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4335" name="Object 31"/>
              <p:cNvSpPr txBox="1"/>
              <p:nvPr/>
            </p:nvSpPr>
            <p:spPr bwMode="auto">
              <a:xfrm>
                <a:off x="5973854" y="4267994"/>
                <a:ext cx="3862810" cy="241015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−∞&lt;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≤0,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0&lt;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≤1,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1&lt;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≤2,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2&lt;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&lt;+∞.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4335" name="Object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73854" y="4267994"/>
                <a:ext cx="3862810" cy="2410159"/>
              </a:xfrm>
              <a:prstGeom prst="rect">
                <a:avLst/>
              </a:prstGeom>
              <a:blipFill rotWithShape="1">
                <a:blip r:embed="rId5"/>
                <a:stretch>
                  <a:fillRect l="-11" t="-7" r="13" b="2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4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54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54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33" grpId="0"/>
      <p:bldP spid="354334" grpId="0"/>
      <p:bldP spid="35433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7415d09-e535-4c6e-981a-63523c95b365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eaca2235-5681-42fe-8f6b-566794b784c3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bcd0d0d-30dc-4a8c-b88f-cc4357391ec8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e51c4fd-6eb6-42c2-8aad-e9af027ceffc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7913</Words>
  <Application>Microsoft Office PowerPoint</Application>
  <PresentationFormat>自定义</PresentationFormat>
  <Paragraphs>538</Paragraphs>
  <Slides>58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73" baseType="lpstr">
      <vt:lpstr>Arial Unicode MS</vt:lpstr>
      <vt:lpstr>Batang</vt:lpstr>
      <vt:lpstr>MS Mincho</vt:lpstr>
      <vt:lpstr>等线</vt:lpstr>
      <vt:lpstr>黑体</vt:lpstr>
      <vt:lpstr>华文行楷</vt:lpstr>
      <vt:lpstr>宋体</vt:lpstr>
      <vt:lpstr>微软雅黑</vt:lpstr>
      <vt:lpstr>Arial</vt:lpstr>
      <vt:lpstr>Cambria Math</vt:lpstr>
      <vt:lpstr>Symbol</vt:lpstr>
      <vt:lpstr>Times New Roman</vt:lpstr>
      <vt:lpstr>Wingdings</vt:lpstr>
      <vt:lpstr>Office Theme</vt:lpstr>
      <vt:lpstr>Equation</vt:lpstr>
      <vt:lpstr>PowerPoint 演示文稿</vt:lpstr>
      <vt:lpstr>上一讲内容回顾</vt:lpstr>
      <vt:lpstr>本讲主要内容</vt:lpstr>
      <vt:lpstr>一、随机变量</vt:lpstr>
      <vt:lpstr>随机变量实例</vt:lpstr>
      <vt:lpstr>分布函数的性质</vt:lpstr>
      <vt:lpstr>三、离散型随机变量及其分布律</vt:lpstr>
      <vt:lpstr>离散型R.V.X的表示</vt:lpstr>
      <vt:lpstr>例</vt:lpstr>
      <vt:lpstr>四、连续型随机变量</vt:lpstr>
      <vt:lpstr>概率密度函数的性质</vt:lpstr>
      <vt:lpstr>例</vt:lpstr>
      <vt:lpstr>五、常见的随机变量及其分布</vt:lpstr>
      <vt:lpstr>2. 贝努里试验、二项分布</vt:lpstr>
      <vt:lpstr>3. 泊松(S.D.Poisson)分布</vt:lpstr>
      <vt:lpstr>4. 均匀分布</vt:lpstr>
      <vt:lpstr>5. (负)指数分布(寿命分布)</vt:lpstr>
      <vt:lpstr>6. 正态分布(高斯分布)</vt:lpstr>
      <vt:lpstr>6. 正态分布(高斯分布)</vt:lpstr>
      <vt:lpstr>7. -分布</vt:lpstr>
      <vt:lpstr>8. 对数正态分布</vt:lpstr>
      <vt:lpstr>9. 2-分布</vt:lpstr>
      <vt:lpstr>10. t分布</vt:lpstr>
      <vt:lpstr>11. F分布</vt:lpstr>
      <vt:lpstr>12. k阶爱尔朗(Erlang)分布</vt:lpstr>
      <vt:lpstr>六、二维随机变量（向量）</vt:lpstr>
      <vt:lpstr>二维联合分布的性质</vt:lpstr>
      <vt:lpstr>离散型二维随机变量</vt:lpstr>
      <vt:lpstr>边缘分布律、条件分布律</vt:lpstr>
      <vt:lpstr>例</vt:lpstr>
      <vt:lpstr>例(续)</vt:lpstr>
      <vt:lpstr>例(续)</vt:lpstr>
      <vt:lpstr>连续型二维随机变量</vt:lpstr>
      <vt:lpstr>联合概率密度的性质</vt:lpstr>
      <vt:lpstr>边缘分布函数</vt:lpstr>
      <vt:lpstr>条件概率密度与条件分布函数</vt:lpstr>
      <vt:lpstr>相互独立</vt:lpstr>
      <vt:lpstr>例</vt:lpstr>
      <vt:lpstr>例（续）</vt:lpstr>
      <vt:lpstr>例（续）</vt:lpstr>
      <vt:lpstr>例 二维正态分布</vt:lpstr>
      <vt:lpstr>二维正态分布的边缘密度</vt:lpstr>
      <vt:lpstr>二维正态分布的独立性</vt:lpstr>
      <vt:lpstr>七、n维随机变量</vt:lpstr>
      <vt:lpstr>八、随机变量函数的分布</vt:lpstr>
      <vt:lpstr>定理1</vt:lpstr>
      <vt:lpstr>定理1续</vt:lpstr>
      <vt:lpstr>定理2</vt:lpstr>
      <vt:lpstr>定理3</vt:lpstr>
      <vt:lpstr>例</vt:lpstr>
      <vt:lpstr>例</vt:lpstr>
      <vt:lpstr>例</vt:lpstr>
      <vt:lpstr>例(续)</vt:lpstr>
      <vt:lpstr>例(续)</vt:lpstr>
      <vt:lpstr>本讲主要内容</vt:lpstr>
      <vt:lpstr>下一讲内容预告</vt:lpstr>
      <vt:lpstr>习题一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siri</dc:creator>
  <cp:lastModifiedBy>王庆先</cp:lastModifiedBy>
  <cp:revision>1245</cp:revision>
  <cp:lastPrinted>2022-01-15T12:13:00Z</cp:lastPrinted>
  <dcterms:created xsi:type="dcterms:W3CDTF">2006-08-16T00:00:00Z</dcterms:created>
  <dcterms:modified xsi:type="dcterms:W3CDTF">2024-09-03T15:18:48Z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E98F3E2A8F6D4B7EBE46F1C3936A5CEF</vt:lpwstr>
  </property>
  <property fmtid="{D5CDD505-2E9C-101B-9397-08002B2CF9AE}" pid="3" name="KSOProductBuildVer">
    <vt:lpwstr>2052-11.1.0.11579</vt:lpwstr>
  </property>
</Properties>
</file>