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44"/>
  </p:notesMasterIdLst>
  <p:sldIdLst>
    <p:sldId id="256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79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38" r:id="rId42"/>
    <p:sldId id="268" r:id="rId43"/>
  </p:sldIdLst>
  <p:sldSz cx="12198350" cy="6859588"/>
  <p:notesSz cx="9144000" cy="6858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  <p15:guide id="3" orient="horz" pos="2878">
          <p15:clr>
            <a:srgbClr val="A4A3A4"/>
          </p15:clr>
        </p15:guide>
        <p15:guide id="4" pos="3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2D050"/>
    <a:srgbClr val="0000CC"/>
    <a:srgbClr val="CC00CC"/>
    <a:srgbClr val="BD9B53"/>
    <a:srgbClr val="009900"/>
    <a:srgbClr val="F4FA12"/>
    <a:srgbClr val="1157AB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37" autoAdjust="0"/>
    <p:restoredTop sz="92526" autoAdjust="0"/>
  </p:normalViewPr>
  <p:slideViewPr>
    <p:cSldViewPr>
      <p:cViewPr varScale="1">
        <p:scale>
          <a:sx n="49" d="100"/>
          <a:sy n="49" d="100"/>
        </p:scale>
        <p:origin x="31" y="717"/>
      </p:cViewPr>
      <p:guideLst>
        <p:guide orient="horz" pos="2160"/>
        <p:guide pos="2822"/>
        <p:guide orient="horz" pos="2878"/>
        <p:guide pos="38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404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5.xml"/><Relationship Id="rId18" Type="http://schemas.openxmlformats.org/officeDocument/2006/relationships/slide" Target="slides/slide21.xml"/><Relationship Id="rId26" Type="http://schemas.openxmlformats.org/officeDocument/2006/relationships/slide" Target="slides/slide29.xml"/><Relationship Id="rId3" Type="http://schemas.openxmlformats.org/officeDocument/2006/relationships/slide" Target="slides/slide4.xml"/><Relationship Id="rId21" Type="http://schemas.openxmlformats.org/officeDocument/2006/relationships/slide" Target="slides/slide24.xml"/><Relationship Id="rId34" Type="http://schemas.openxmlformats.org/officeDocument/2006/relationships/slide" Target="slides/slide37.xml"/><Relationship Id="rId7" Type="http://schemas.openxmlformats.org/officeDocument/2006/relationships/slide" Target="slides/slide8.xml"/><Relationship Id="rId12" Type="http://schemas.openxmlformats.org/officeDocument/2006/relationships/slide" Target="slides/slide14.xml"/><Relationship Id="rId17" Type="http://schemas.openxmlformats.org/officeDocument/2006/relationships/slide" Target="slides/slide20.xml"/><Relationship Id="rId25" Type="http://schemas.openxmlformats.org/officeDocument/2006/relationships/slide" Target="slides/slide28.xml"/><Relationship Id="rId33" Type="http://schemas.openxmlformats.org/officeDocument/2006/relationships/slide" Target="slides/slide36.xml"/><Relationship Id="rId38" Type="http://schemas.openxmlformats.org/officeDocument/2006/relationships/slide" Target="slides/slide41.xml"/><Relationship Id="rId2" Type="http://schemas.openxmlformats.org/officeDocument/2006/relationships/slide" Target="slides/slide3.xml"/><Relationship Id="rId16" Type="http://schemas.openxmlformats.org/officeDocument/2006/relationships/slide" Target="slides/slide18.xml"/><Relationship Id="rId20" Type="http://schemas.openxmlformats.org/officeDocument/2006/relationships/slide" Target="slides/slide23.xml"/><Relationship Id="rId29" Type="http://schemas.openxmlformats.org/officeDocument/2006/relationships/slide" Target="slides/slide32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24" Type="http://schemas.openxmlformats.org/officeDocument/2006/relationships/slide" Target="slides/slide27.xml"/><Relationship Id="rId32" Type="http://schemas.openxmlformats.org/officeDocument/2006/relationships/slide" Target="slides/slide35.xml"/><Relationship Id="rId37" Type="http://schemas.openxmlformats.org/officeDocument/2006/relationships/slide" Target="slides/slide40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23" Type="http://schemas.openxmlformats.org/officeDocument/2006/relationships/slide" Target="slides/slide26.xml"/><Relationship Id="rId28" Type="http://schemas.openxmlformats.org/officeDocument/2006/relationships/slide" Target="slides/slide31.xml"/><Relationship Id="rId36" Type="http://schemas.openxmlformats.org/officeDocument/2006/relationships/slide" Target="slides/slide39.xml"/><Relationship Id="rId10" Type="http://schemas.openxmlformats.org/officeDocument/2006/relationships/slide" Target="slides/slide12.xml"/><Relationship Id="rId19" Type="http://schemas.openxmlformats.org/officeDocument/2006/relationships/slide" Target="slides/slide22.xml"/><Relationship Id="rId31" Type="http://schemas.openxmlformats.org/officeDocument/2006/relationships/slide" Target="slides/slide34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5.xml"/><Relationship Id="rId27" Type="http://schemas.openxmlformats.org/officeDocument/2006/relationships/slide" Target="slides/slide30.xml"/><Relationship Id="rId30" Type="http://schemas.openxmlformats.org/officeDocument/2006/relationships/slide" Target="slides/slide33.xml"/><Relationship Id="rId35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81824-7EDF-4B1D-9D44-4D7461D95900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2A367-4377-4BC9-85D6-558F91AD7B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7D03EA-144B-4A19-84C3-C4DBCC3F0444}" type="slidenum">
              <a:rPr lang="en-US" altLang="zh-CN" sz="1200" baseline="0" smtClean="0"/>
              <a:pPr/>
              <a:t>2</a:t>
            </a:fld>
            <a:endParaRPr lang="en-US" altLang="zh-CN" sz="1200" baseline="0"/>
          </a:p>
        </p:txBody>
      </p:sp>
    </p:spTree>
    <p:extLst>
      <p:ext uri="{BB962C8B-B14F-4D97-AF65-F5344CB8AC3E}">
        <p14:creationId xmlns:p14="http://schemas.microsoft.com/office/powerpoint/2010/main" val="624532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3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0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30000"/>
              </a:lnSpc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7927975" y="332656"/>
            <a:ext cx="3276600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algn="ctr"/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 概率论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835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lnSpc>
          <a:spcPct val="150000"/>
        </a:lnSpc>
        <a:spcBef>
          <a:spcPct val="20000"/>
        </a:spcBef>
        <a:buSzPct val="80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91235" indent="-3810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2pPr>
      <a:lvl3pPr marL="15246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3pPr>
      <a:lvl4pPr marL="21342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744470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3.bin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65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7" Type="http://schemas.openxmlformats.org/officeDocument/2006/relationships/image" Target="../media/image73.e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72.emf"/><Relationship Id="rId4" Type="http://schemas.openxmlformats.org/officeDocument/2006/relationships/oleObject" Target="../embeddings/oleObject7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3.wmf"/><Relationship Id="rId3" Type="http://schemas.openxmlformats.org/officeDocument/2006/relationships/image" Target="../media/image28.w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3.bin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94.bin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9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wmf"/><Relationship Id="rId4" Type="http://schemas.openxmlformats.org/officeDocument/2006/relationships/oleObject" Target="../embeddings/oleObject9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99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01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1.bin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01096" y="2310557"/>
            <a:ext cx="456027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         《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  <a:r>
              <a:rPr lang="en-US" altLang="zh-CN" sz="2000" dirty="0">
                <a:solidFill>
                  <a:schemeClr val="bg1"/>
                </a:solidFill>
              </a:rPr>
              <a:t>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7975" y="1116654"/>
            <a:ext cx="2076056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</a:rPr>
              <a:t>3</a:t>
            </a:r>
            <a:r>
              <a:rPr lang="zh-CN" altLang="en-US" sz="4800" dirty="0">
                <a:solidFill>
                  <a:schemeClr val="bg1"/>
                </a:solidFill>
              </a:rPr>
              <a:t>章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4536" y="1368889"/>
            <a:ext cx="4057469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随机变量的数字特征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1135" y="3519164"/>
            <a:ext cx="4854640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2000" dirty="0">
                <a:solidFill>
                  <a:schemeClr val="bg1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qxwang@uestc.edu.cn</a:t>
            </a:r>
          </a:p>
        </p:txBody>
      </p:sp>
      <p:sp>
        <p:nvSpPr>
          <p:cNvPr id="22" name="矩形 21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94375" y="2900778"/>
            <a:ext cx="175430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王庆先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8775" y="2900930"/>
            <a:ext cx="3078481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</a:p>
        </p:txBody>
      </p:sp>
      <p:sp>
        <p:nvSpPr>
          <p:cNvPr id="2" name="矩形 1"/>
          <p:cNvSpPr/>
          <p:nvPr/>
        </p:nvSpPr>
        <p:spPr>
          <a:xfrm>
            <a:off x="5748656" y="2975515"/>
            <a:ext cx="45719" cy="321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4175" y="1017642"/>
            <a:ext cx="7534432" cy="438251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457200" indent="-4572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AutoNum type="arabicPeriod" startAt="2"/>
            </a:pPr>
            <a:r>
              <a:rPr lang="en-US" altLang="zh-CN" dirty="0"/>
              <a:t>(</a:t>
            </a:r>
            <a:r>
              <a:rPr lang="zh-CN" altLang="en-US" dirty="0"/>
              <a:t>负</a:t>
            </a:r>
            <a:r>
              <a:rPr lang="en-US" altLang="zh-CN" dirty="0"/>
              <a:t>)</a:t>
            </a:r>
            <a:r>
              <a:rPr lang="zh-CN" altLang="en-US" dirty="0"/>
              <a:t>指数分布：</a:t>
            </a:r>
            <a:r>
              <a:rPr lang="en-US" altLang="zh-CN" dirty="0"/>
              <a:t>E(X)</a:t>
            </a:r>
            <a:r>
              <a:rPr lang="zh-CN" altLang="en-US" dirty="0"/>
              <a:t>＝</a:t>
            </a:r>
            <a:r>
              <a:rPr lang="en-US" altLang="zh-CN" dirty="0"/>
              <a:t>1/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zh-CN" altLang="en-US" dirty="0"/>
              <a:t>，</a:t>
            </a:r>
            <a:r>
              <a:rPr lang="en-US" altLang="zh-CN" dirty="0"/>
              <a:t>D(X)</a:t>
            </a:r>
            <a:r>
              <a:rPr lang="zh-CN" altLang="en-US" dirty="0"/>
              <a:t>＝</a:t>
            </a:r>
            <a:r>
              <a:rPr lang="en-US" altLang="zh-CN" dirty="0"/>
              <a:t>1/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baseline="30000" dirty="0"/>
              <a:t>2</a:t>
            </a:r>
            <a:r>
              <a:rPr lang="zh-CN" altLang="en-US" dirty="0"/>
              <a:t>；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398738"/>
              </p:ext>
            </p:extLst>
          </p:nvPr>
        </p:nvGraphicFramePr>
        <p:xfrm>
          <a:off x="851008" y="1801171"/>
          <a:ext cx="5648045" cy="630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59100" imgH="330200" progId="Equation.3">
                  <p:embed/>
                </p:oleObj>
              </mc:Choice>
              <mc:Fallback>
                <p:oleObj name="公式" r:id="rId2" imgW="2959100" imgH="330200" progId="Equation.3">
                  <p:embed/>
                  <p:pic>
                    <p:nvPicPr>
                      <p:cNvPr id="327684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08" y="1801171"/>
                        <a:ext cx="5648045" cy="630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708099"/>
              </p:ext>
            </p:extLst>
          </p:nvPr>
        </p:nvGraphicFramePr>
        <p:xfrm>
          <a:off x="1529028" y="2652268"/>
          <a:ext cx="3480606" cy="78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39900" imgH="393700" progId="Equation.3">
                  <p:embed/>
                </p:oleObj>
              </mc:Choice>
              <mc:Fallback>
                <p:oleObj name="公式" r:id="rId4" imgW="1739900" imgH="393700" progId="Equation.3">
                  <p:embed/>
                  <p:pic>
                    <p:nvPicPr>
                      <p:cNvPr id="3276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028" y="2652268"/>
                        <a:ext cx="3480606" cy="789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455725"/>
              </p:ext>
            </p:extLst>
          </p:nvPr>
        </p:nvGraphicFramePr>
        <p:xfrm>
          <a:off x="851009" y="3660565"/>
          <a:ext cx="6132344" cy="63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213100" imgH="330200" progId="Equation.3">
                  <p:embed/>
                </p:oleObj>
              </mc:Choice>
              <mc:Fallback>
                <p:oleObj name="公式" r:id="rId6" imgW="3213100" imgH="330200" progId="Equation.3">
                  <p:embed/>
                  <p:pic>
                    <p:nvPicPr>
                      <p:cNvPr id="3276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09" y="3660565"/>
                        <a:ext cx="6132344" cy="630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132561"/>
              </p:ext>
            </p:extLst>
          </p:nvPr>
        </p:nvGraphicFramePr>
        <p:xfrm>
          <a:off x="1529028" y="4511662"/>
          <a:ext cx="4014129" cy="78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005729" imgH="393529" progId="Equation.3">
                  <p:embed/>
                </p:oleObj>
              </mc:Choice>
              <mc:Fallback>
                <p:oleObj name="公式" r:id="rId8" imgW="2005729" imgH="393529" progId="Equation.3">
                  <p:embed/>
                  <p:pic>
                    <p:nvPicPr>
                      <p:cNvPr id="3276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028" y="4511662"/>
                        <a:ext cx="4014129" cy="789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67514"/>
              </p:ext>
            </p:extLst>
          </p:nvPr>
        </p:nvGraphicFramePr>
        <p:xfrm>
          <a:off x="851009" y="5521545"/>
          <a:ext cx="4750899" cy="78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374900" imgH="393700" progId="Equation.3">
                  <p:embed/>
                </p:oleObj>
              </mc:Choice>
              <mc:Fallback>
                <p:oleObj name="公式" r:id="rId10" imgW="2374900" imgH="393700" progId="Equation.3">
                  <p:embed/>
                  <p:pic>
                    <p:nvPicPr>
                      <p:cNvPr id="3276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09" y="5521545"/>
                        <a:ext cx="4750899" cy="789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986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常见随机变量的数学期望和方差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C68EBA4-8F79-49A4-AA49-7F3BBFCCF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621664"/>
              </p:ext>
            </p:extLst>
          </p:nvPr>
        </p:nvGraphicFramePr>
        <p:xfrm>
          <a:off x="384175" y="1067594"/>
          <a:ext cx="10744200" cy="571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1894782573"/>
                    </a:ext>
                  </a:extLst>
                </a:gridCol>
                <a:gridCol w="2194248">
                  <a:extLst>
                    <a:ext uri="{9D8B030D-6E8A-4147-A177-3AD203B41FA5}">
                      <a16:colId xmlns:a16="http://schemas.microsoft.com/office/drawing/2014/main" val="1835528463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757086286"/>
                    </a:ext>
                  </a:extLst>
                </a:gridCol>
              </a:tblGrid>
              <a:tr h="574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</a:t>
                      </a:r>
                    </a:p>
                  </a:txBody>
                  <a:tcPr marL="91461" marR="91461" marT="45735" marB="4573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E(X)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D(X)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822984"/>
                  </a:ext>
                </a:extLst>
              </a:tr>
              <a:tr h="57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&lt;0-1&gt;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</a:t>
                      </a: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pq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extLst>
                  <a:ext uri="{0D108BD9-81ED-4DB2-BD59-A6C34878D82A}">
                    <a16:rowId xmlns:a16="http://schemas.microsoft.com/office/drawing/2014/main" val="343207823"/>
                  </a:ext>
                </a:extLst>
              </a:tr>
              <a:tr h="574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二项分布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B(n, p)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np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npq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extLst>
                  <a:ext uri="{0D108BD9-81ED-4DB2-BD59-A6C34878D82A}">
                    <a16:rowId xmlns:a16="http://schemas.microsoft.com/office/drawing/2014/main" val="746162877"/>
                  </a:ext>
                </a:extLst>
              </a:tr>
              <a:tr h="574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泊松分布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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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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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extLst>
                  <a:ext uri="{0D108BD9-81ED-4DB2-BD59-A6C34878D82A}">
                    <a16:rowId xmlns:a16="http://schemas.microsoft.com/office/drawing/2014/main" val="851829508"/>
                  </a:ext>
                </a:extLst>
              </a:tr>
              <a:tr h="574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均匀分布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U(a, b)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4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a+b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)/2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(b-a)</a:t>
                      </a:r>
                      <a:r>
                        <a:rPr lang="en-US" altLang="zh-CN" sz="24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/12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extLst>
                  <a:ext uri="{0D108BD9-81ED-4DB2-BD59-A6C34878D82A}">
                    <a16:rowId xmlns:a16="http://schemas.microsoft.com/office/drawing/2014/main" val="2913454963"/>
                  </a:ext>
                </a:extLst>
              </a:tr>
              <a:tr h="57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指数分布</a:t>
                      </a: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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</a:t>
                      </a:r>
                      <a:r>
                        <a:rPr lang="en-US" altLang="zh-CN" sz="24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extLst>
                  <a:ext uri="{0D108BD9-81ED-4DB2-BD59-A6C34878D82A}">
                    <a16:rowId xmlns:a16="http://schemas.microsoft.com/office/drawing/2014/main" val="495443104"/>
                  </a:ext>
                </a:extLst>
              </a:tr>
              <a:tr h="566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正态分布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N(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</a:t>
                      </a:r>
                      <a:r>
                        <a:rPr lang="en-US" altLang="zh-CN" sz="24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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</a:t>
                      </a:r>
                      <a:r>
                        <a:rPr lang="en-US" altLang="zh-CN" sz="24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extLst>
                  <a:ext uri="{0D108BD9-81ED-4DB2-BD59-A6C34878D82A}">
                    <a16:rowId xmlns:a16="http://schemas.microsoft.com/office/drawing/2014/main" val="2566346483"/>
                  </a:ext>
                </a:extLst>
              </a:tr>
              <a:tr h="566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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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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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</a:t>
                      </a:r>
                      <a:r>
                        <a:rPr lang="en-US" altLang="zh-CN" sz="24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extLst>
                  <a:ext uri="{0D108BD9-81ED-4DB2-BD59-A6C34878D82A}">
                    <a16:rowId xmlns:a16="http://schemas.microsoft.com/office/drawing/2014/main" val="1293457362"/>
                  </a:ext>
                </a:extLst>
              </a:tr>
              <a:tr h="566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</a:t>
                      </a:r>
                      <a:r>
                        <a:rPr lang="en-US" altLang="zh-CN" sz="24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</a:t>
                      </a:r>
                      <a:r>
                        <a:rPr lang="en-US" altLang="zh-CN" sz="24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(n)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2n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extLst>
                  <a:ext uri="{0D108BD9-81ED-4DB2-BD59-A6C34878D82A}">
                    <a16:rowId xmlns:a16="http://schemas.microsoft.com/office/drawing/2014/main" val="2087509772"/>
                  </a:ext>
                </a:extLst>
              </a:tr>
              <a:tr h="566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爱尔朗分布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lang="en-US" altLang="zh-CN" sz="24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en-US" altLang="zh-CN" sz="2400" b="1" baseline="-25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k/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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k/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</a:t>
                      </a:r>
                      <a:r>
                        <a:rPr lang="en-US" altLang="zh-CN" sz="24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61" marR="91461" marT="45735" marB="45735"/>
                </a:tc>
                <a:extLst>
                  <a:ext uri="{0D108BD9-81ED-4DB2-BD59-A6C34878D82A}">
                    <a16:rowId xmlns:a16="http://schemas.microsoft.com/office/drawing/2014/main" val="1483841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205489"/>
      </p:ext>
    </p:extLst>
  </p:cSld>
  <p:clrMapOvr>
    <a:masterClrMapping/>
  </p:clrMapOvr>
  <p:transition>
    <p:strip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（三）</a:t>
            </a:r>
            <a:r>
              <a:rPr lang="en-US" altLang="zh-CN" dirty="0"/>
              <a:t>k</a:t>
            </a:r>
            <a:r>
              <a:rPr lang="zh-CN" altLang="en-US" dirty="0"/>
              <a:t>阶矩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391" y="1296194"/>
            <a:ext cx="10146984" cy="4343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设</a:t>
            </a:r>
            <a:r>
              <a:rPr lang="en-US" altLang="zh-CN" dirty="0"/>
              <a:t>R.V.X</a:t>
            </a:r>
            <a:r>
              <a:rPr lang="zh-CN" altLang="en-US" dirty="0"/>
              <a:t>有</a:t>
            </a:r>
            <a:r>
              <a:rPr lang="en-US" altLang="zh-CN" dirty="0"/>
              <a:t>E(|</a:t>
            </a:r>
            <a:r>
              <a:rPr lang="en-US" altLang="zh-CN" dirty="0" err="1"/>
              <a:t>X|</a:t>
            </a:r>
            <a:r>
              <a:rPr lang="en-US" altLang="zh-CN" baseline="30000" dirty="0" err="1"/>
              <a:t>k</a:t>
            </a:r>
            <a:r>
              <a:rPr lang="en-US" altLang="zh-CN" dirty="0"/>
              <a:t>)&lt;+</a:t>
            </a:r>
            <a:r>
              <a:rPr lang="en-US" altLang="zh-CN" dirty="0">
                <a:sym typeface="Symbol" panose="05050102010706020507" pitchFamily="18" charset="2"/>
              </a:rPr>
              <a:t>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/>
              <a:t>E[|X-E(X)|</a:t>
            </a:r>
            <a:r>
              <a:rPr lang="en-US" altLang="zh-CN" baseline="30000" dirty="0"/>
              <a:t>k</a:t>
            </a:r>
            <a:r>
              <a:rPr lang="en-US" altLang="zh-CN" dirty="0"/>
              <a:t>]&lt;+</a:t>
            </a:r>
            <a:r>
              <a:rPr lang="en-US" altLang="zh-CN" dirty="0">
                <a:sym typeface="Symbol" panose="05050102010706020507" pitchFamily="18" charset="2"/>
              </a:rPr>
              <a:t></a:t>
            </a:r>
            <a:r>
              <a:rPr lang="zh-CN" altLang="en-US" dirty="0">
                <a:sym typeface="Symbol" panose="05050102010706020507" pitchFamily="18" charset="2"/>
              </a:rPr>
              <a:t>，则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称</a:t>
            </a:r>
            <a:r>
              <a:rPr lang="zh-CN" altLang="en-US" dirty="0">
                <a:sym typeface="Symbol" panose="05050102010706020507" pitchFamily="18" charset="2"/>
              </a:rPr>
              <a:t></a:t>
            </a:r>
            <a:r>
              <a:rPr lang="en-US" altLang="zh-CN" baseline="-25000" dirty="0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/>
              <a:t>E(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k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阶原点矩</a:t>
            </a:r>
            <a:r>
              <a:rPr lang="zh-CN" altLang="en-US" dirty="0"/>
              <a:t>；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称</a:t>
            </a: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/>
              <a:t>E(|</a:t>
            </a:r>
            <a:r>
              <a:rPr lang="en-US" altLang="zh-CN" dirty="0" err="1"/>
              <a:t>X|</a:t>
            </a:r>
            <a:r>
              <a:rPr lang="en-US" altLang="zh-CN" baseline="30000" dirty="0" err="1"/>
              <a:t>k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阶绝对矩</a:t>
            </a:r>
            <a:r>
              <a:rPr lang="zh-CN" altLang="en-US" dirty="0"/>
              <a:t>；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称</a:t>
            </a:r>
            <a:r>
              <a:rPr lang="zh-CN" altLang="en-US" dirty="0"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/>
              <a:t>E[X-E(X)]</a:t>
            </a:r>
            <a:r>
              <a:rPr lang="en-US" altLang="zh-CN" baseline="30000" dirty="0"/>
              <a:t>k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阶中心矩</a:t>
            </a:r>
            <a:r>
              <a:rPr lang="zh-CN" altLang="en-US" dirty="0"/>
              <a:t>；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称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/>
              <a:t>E[|X-E(X)|</a:t>
            </a:r>
            <a:r>
              <a:rPr lang="en-US" altLang="zh-CN" baseline="30000" dirty="0"/>
              <a:t>k</a:t>
            </a:r>
            <a:r>
              <a:rPr lang="en-US" altLang="zh-CN" dirty="0"/>
              <a:t>]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阶绝对中心矩</a:t>
            </a:r>
            <a:r>
              <a:rPr lang="zh-CN" altLang="en-US" dirty="0"/>
              <a:t>。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3ADA96-EEF7-4AFC-AECF-8D3A2D681231}"/>
              </a:ext>
            </a:extLst>
          </p:cNvPr>
          <p:cNvSpPr txBox="1">
            <a:spLocks noChangeArrowheads="1"/>
          </p:cNvSpPr>
          <p:nvPr/>
        </p:nvSpPr>
        <p:spPr>
          <a:xfrm>
            <a:off x="360587" y="4835129"/>
            <a:ext cx="11221693" cy="1456530"/>
          </a:xfrm>
          <a:prstGeom prst="rect">
            <a:avLst/>
          </a:prstGeom>
        </p:spPr>
        <p:txBody>
          <a:bodyPr vert="horz" lIns="121917" tIns="60958" rIns="121917" bIns="60958" rtlCol="0">
            <a:normAutofit fontScale="92500"/>
          </a:bodyPr>
          <a:lstStyle>
            <a:lvl1pPr marL="457200" indent="-4572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注：</a:t>
            </a:r>
            <a:r>
              <a:rPr lang="en-US" altLang="zh-CN" dirty="0"/>
              <a:t>K </a:t>
            </a:r>
            <a:r>
              <a:rPr lang="zh-CN" altLang="en-US" dirty="0"/>
              <a:t>阶矩表示的是整个随机变量分布</a:t>
            </a:r>
            <a:r>
              <a:rPr lang="en-US" altLang="zh-CN" dirty="0"/>
              <a:t>k</a:t>
            </a:r>
            <a:r>
              <a:rPr lang="zh-CN" altLang="en-US" dirty="0"/>
              <a:t>次幂的期望。一般地，</a:t>
            </a:r>
            <a:r>
              <a:rPr lang="en-US" altLang="zh-CN" dirty="0"/>
              <a:t>K</a:t>
            </a:r>
            <a:r>
              <a:rPr lang="zh-CN" altLang="en-US" dirty="0"/>
              <a:t>阶矩越高，代表随机</a:t>
            </a:r>
            <a:endParaRPr lang="en-US" altLang="zh-CN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变量分布的尾部越重，也就是随机变量的极端值出现的概率越大。</a:t>
            </a:r>
          </a:p>
        </p:txBody>
      </p:sp>
    </p:spTree>
    <p:extLst>
      <p:ext uri="{BB962C8B-B14F-4D97-AF65-F5344CB8AC3E}">
        <p14:creationId xmlns:p14="http://schemas.microsoft.com/office/powerpoint/2010/main" val="397254475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（四）协方差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1219994"/>
            <a:ext cx="7013611" cy="2394504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若</a:t>
            </a:r>
            <a:r>
              <a:rPr lang="en-US" altLang="zh-CN" dirty="0"/>
              <a:t>E{[X-E(X)][Y-E(Y)]}</a:t>
            </a:r>
            <a:r>
              <a:rPr lang="zh-CN" altLang="en-US" dirty="0"/>
              <a:t>，称</a:t>
            </a:r>
          </a:p>
          <a:p>
            <a:pPr algn="ctr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cov</a:t>
            </a:r>
            <a:r>
              <a:rPr lang="en-US" altLang="zh-CN" dirty="0"/>
              <a:t>(X, Y)</a:t>
            </a:r>
            <a:r>
              <a:rPr lang="zh-CN" altLang="en-US" dirty="0"/>
              <a:t>＝</a:t>
            </a:r>
            <a:r>
              <a:rPr lang="en-US" altLang="zh-CN" dirty="0"/>
              <a:t>E{[X-E(X)][Y-E(Y)]}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			</a:t>
            </a:r>
            <a:r>
              <a:rPr lang="zh-CN" altLang="en-US" dirty="0"/>
              <a:t>＝</a:t>
            </a:r>
            <a:r>
              <a:rPr lang="en-US" altLang="zh-CN" dirty="0"/>
              <a:t>E(XY)-E(X)E(Y)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为随机变量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协方差</a:t>
            </a:r>
            <a:r>
              <a:rPr lang="zh-CN" altLang="en-US" dirty="0"/>
              <a:t>，称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022546"/>
              </p:ext>
            </p:extLst>
          </p:nvPr>
        </p:nvGraphicFramePr>
        <p:xfrm>
          <a:off x="2670563" y="3698655"/>
          <a:ext cx="2743835" cy="922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900" imgH="457200" progId="Equation.3">
                  <p:embed/>
                </p:oleObj>
              </mc:Choice>
              <mc:Fallback>
                <p:oleObj name="Equation" r:id="rId2" imgW="1358900" imgH="457200" progId="Equation.3">
                  <p:embed/>
                  <p:pic>
                    <p:nvPicPr>
                      <p:cNvPr id="2048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563" y="3698655"/>
                        <a:ext cx="2743835" cy="922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993775" y="4619618"/>
            <a:ext cx="7164458" cy="158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Tx/>
              <a:buFontTx/>
              <a:buNone/>
            </a:pPr>
            <a:r>
              <a:rPr lang="zh-CN" altLang="en-US" sz="2400" dirty="0">
                <a:latin typeface="+mj-ea"/>
                <a:ea typeface="+mj-ea"/>
              </a:rPr>
              <a:t>为随机变量</a:t>
            </a:r>
            <a:r>
              <a:rPr lang="en-US" altLang="zh-CN" sz="2400" dirty="0">
                <a:latin typeface="+mj-ea"/>
                <a:ea typeface="+mj-ea"/>
              </a:rPr>
              <a:t>X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>
                <a:latin typeface="+mj-ea"/>
                <a:ea typeface="+mj-ea"/>
              </a:rPr>
              <a:t>Y</a:t>
            </a:r>
            <a:r>
              <a:rPr lang="zh-CN" altLang="en-US" sz="2400" dirty="0">
                <a:latin typeface="+mj-ea"/>
                <a:ea typeface="+mj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j-ea"/>
                <a:ea typeface="+mj-ea"/>
              </a:rPr>
              <a:t>相关系数</a:t>
            </a:r>
            <a:r>
              <a:rPr lang="zh-CN" altLang="en-US" sz="2400" dirty="0">
                <a:latin typeface="+mj-ea"/>
                <a:ea typeface="+mj-ea"/>
              </a:rPr>
              <a:t>，称</a:t>
            </a:r>
          </a:p>
          <a:p>
            <a:pPr algn="ctr" eaLnBrk="1" hangingPunct="1">
              <a:lnSpc>
                <a:spcPct val="140000"/>
              </a:lnSpc>
              <a:buClrTx/>
              <a:buFontTx/>
              <a:buNone/>
            </a:pPr>
            <a:r>
              <a:rPr lang="zh-CN" altLang="en-US" sz="2400" dirty="0">
                <a:latin typeface="+mj-ea"/>
                <a:ea typeface="+mj-ea"/>
                <a:sym typeface="Symbol" panose="05050102010706020507" pitchFamily="18" charset="2"/>
              </a:rPr>
              <a:t></a:t>
            </a:r>
            <a:r>
              <a:rPr lang="en-US" altLang="zh-CN" sz="2400" baseline="-25000" dirty="0">
                <a:latin typeface="+mj-ea"/>
                <a:ea typeface="+mj-ea"/>
              </a:rPr>
              <a:t>XY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</a:p>
          <a:p>
            <a:pPr eaLnBrk="1" hangingPunct="1">
              <a:lnSpc>
                <a:spcPct val="140000"/>
              </a:lnSpc>
              <a:buClrTx/>
              <a:buFontTx/>
              <a:buNone/>
            </a:pPr>
            <a:r>
              <a:rPr lang="zh-CN" altLang="en-US" sz="2400" dirty="0">
                <a:latin typeface="+mj-ea"/>
                <a:ea typeface="+mj-ea"/>
              </a:rPr>
              <a:t>为随机变量</a:t>
            </a:r>
            <a:r>
              <a:rPr lang="en-US" altLang="zh-CN" sz="2400" dirty="0">
                <a:latin typeface="+mj-ea"/>
                <a:ea typeface="+mj-ea"/>
              </a:rPr>
              <a:t>X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>
                <a:latin typeface="+mj-ea"/>
                <a:ea typeface="+mj-ea"/>
              </a:rPr>
              <a:t>Y</a:t>
            </a:r>
            <a:r>
              <a:rPr lang="zh-CN" altLang="en-US" sz="2400" dirty="0">
                <a:solidFill>
                  <a:srgbClr val="0000FF"/>
                </a:solidFill>
                <a:latin typeface="+mj-ea"/>
                <a:ea typeface="+mj-ea"/>
              </a:rPr>
              <a:t>不相关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6126837"/>
      </p:ext>
    </p:extLst>
  </p:cSld>
  <p:clrMapOvr>
    <a:masterClrMapping/>
  </p:clrMapOvr>
  <p:transition>
    <p:strip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协方差矩阵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161567"/>
            <a:ext cx="7469329" cy="192449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设</a:t>
            </a:r>
            <a:r>
              <a:rPr lang="en-US" altLang="zh-CN" dirty="0"/>
              <a:t>n</a:t>
            </a:r>
            <a:r>
              <a:rPr lang="zh-CN" altLang="en-US" dirty="0"/>
              <a:t>维</a:t>
            </a:r>
            <a:r>
              <a:rPr lang="en-US" altLang="zh-CN" dirty="0"/>
              <a:t>R.V.(X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…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  <a:r>
              <a:rPr lang="zh-CN" altLang="en-US" dirty="0"/>
              <a:t>，若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c</a:t>
            </a:r>
            <a:r>
              <a:rPr lang="en-US" altLang="zh-CN" baseline="-25000" dirty="0" err="1"/>
              <a:t>ij</a:t>
            </a:r>
            <a:r>
              <a:rPr lang="zh-CN" altLang="en-US" dirty="0"/>
              <a:t>＝</a:t>
            </a:r>
            <a:r>
              <a:rPr lang="en-US" altLang="zh-CN" dirty="0" err="1"/>
              <a:t>cov</a:t>
            </a:r>
            <a:r>
              <a:rPr lang="en-US" altLang="zh-CN" dirty="0"/>
              <a:t>(X</a:t>
            </a:r>
            <a:r>
              <a:rPr lang="en-US" altLang="zh-CN" baseline="-25000" dirty="0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dirty="0"/>
              <a:t>E{[X</a:t>
            </a:r>
            <a:r>
              <a:rPr lang="en-US" altLang="zh-CN" baseline="-25000" dirty="0"/>
              <a:t>i</a:t>
            </a:r>
            <a:r>
              <a:rPr lang="en-US" altLang="zh-CN" dirty="0"/>
              <a:t>-E(X</a:t>
            </a:r>
            <a:r>
              <a:rPr lang="en-US" altLang="zh-CN" baseline="-25000" dirty="0"/>
              <a:t>i</a:t>
            </a:r>
            <a:r>
              <a:rPr lang="en-US" altLang="zh-CN" dirty="0"/>
              <a:t>)][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dirty="0"/>
              <a:t>-E(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dirty="0"/>
              <a:t>)]}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, j</a:t>
            </a:r>
            <a:r>
              <a:rPr lang="zh-CN" altLang="en-US" dirty="0"/>
              <a:t>＝</a:t>
            </a:r>
            <a:r>
              <a:rPr lang="en-US" altLang="zh-CN" dirty="0"/>
              <a:t>1, 2, …, n</a:t>
            </a:r>
            <a:r>
              <a:rPr lang="zh-CN" altLang="en-US" dirty="0"/>
              <a:t>存在，则称</a:t>
            </a: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927135" y="5563135"/>
            <a:ext cx="7164458" cy="56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801" dirty="0"/>
              <a:t>为</a:t>
            </a:r>
            <a:r>
              <a:rPr lang="en-US" altLang="zh-CN" sz="2801" dirty="0"/>
              <a:t>n</a:t>
            </a:r>
            <a:r>
              <a:rPr lang="zh-CN" altLang="en-US" sz="2801" dirty="0"/>
              <a:t>维随机变量</a:t>
            </a:r>
            <a:r>
              <a:rPr lang="en-US" altLang="zh-CN" sz="2801" dirty="0"/>
              <a:t>(X</a:t>
            </a:r>
            <a:r>
              <a:rPr lang="en-US" altLang="zh-CN" sz="2801" baseline="-25000" dirty="0"/>
              <a:t>1</a:t>
            </a:r>
            <a:r>
              <a:rPr lang="en-US" altLang="zh-CN" sz="2801" dirty="0"/>
              <a:t>, X</a:t>
            </a:r>
            <a:r>
              <a:rPr lang="en-US" altLang="zh-CN" sz="2801" baseline="-25000" dirty="0"/>
              <a:t>2</a:t>
            </a:r>
            <a:r>
              <a:rPr lang="en-US" altLang="zh-CN" sz="2801" dirty="0"/>
              <a:t>, …, </a:t>
            </a:r>
            <a:r>
              <a:rPr lang="en-US" altLang="zh-CN" sz="2801" dirty="0" err="1"/>
              <a:t>X</a:t>
            </a:r>
            <a:r>
              <a:rPr lang="en-US" altLang="zh-CN" sz="2801" baseline="-25000" dirty="0" err="1"/>
              <a:t>n</a:t>
            </a:r>
            <a:r>
              <a:rPr lang="en-US" altLang="zh-CN" sz="2801" dirty="0"/>
              <a:t>)</a:t>
            </a:r>
            <a:r>
              <a:rPr lang="zh-CN" altLang="en-US" sz="2801" dirty="0"/>
              <a:t>的</a:t>
            </a:r>
            <a:r>
              <a:rPr lang="zh-CN" altLang="en-US" sz="2801" dirty="0">
                <a:solidFill>
                  <a:srgbClr val="0000FF"/>
                </a:solidFill>
              </a:rPr>
              <a:t>协方差矩阵</a:t>
            </a:r>
            <a:r>
              <a:rPr lang="zh-CN" altLang="en-US" sz="2801" dirty="0"/>
              <a:t>。</a:t>
            </a:r>
          </a:p>
        </p:txBody>
      </p:sp>
      <p:graphicFrame>
        <p:nvGraphicFramePr>
          <p:cNvPr id="399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220374"/>
              </p:ext>
            </p:extLst>
          </p:nvPr>
        </p:nvGraphicFramePr>
        <p:xfrm>
          <a:off x="1765530" y="3224206"/>
          <a:ext cx="4698500" cy="202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6300" imgH="927100" progId="Equation.3">
                  <p:embed/>
                </p:oleObj>
              </mc:Choice>
              <mc:Fallback>
                <p:oleObj name="Equation" r:id="rId2" imgW="2146300" imgH="927100" progId="Equation.3">
                  <p:embed/>
                  <p:pic>
                    <p:nvPicPr>
                      <p:cNvPr id="399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530" y="3224206"/>
                        <a:ext cx="4698500" cy="2029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291864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  <p:bldP spid="3993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协方差矩阵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917" y="989208"/>
            <a:ext cx="7013611" cy="74366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协方差矩阵中元素满足：</a:t>
            </a:r>
            <a:endParaRPr lang="zh-CN" alt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528" y="1872607"/>
            <a:ext cx="5182799" cy="132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Clr>
                <a:srgbClr val="CC00CC"/>
              </a:buClr>
              <a:buFontTx/>
              <a:buAutoNum type="arabicParenR"/>
            </a:pPr>
            <a:r>
              <a:rPr lang="en-US" altLang="zh-CN" sz="2400" dirty="0">
                <a:sym typeface="Wingdings" panose="05000000000000000000" pitchFamily="2" charset="2"/>
              </a:rPr>
              <a:t>c</a:t>
            </a:r>
            <a:r>
              <a:rPr lang="en-US" altLang="zh-CN" sz="2400" baseline="-25000" dirty="0">
                <a:sym typeface="Wingdings" panose="05000000000000000000" pitchFamily="2" charset="2"/>
              </a:rPr>
              <a:t>ii</a:t>
            </a:r>
            <a:r>
              <a:rPr lang="zh-CN" altLang="en-US" sz="2400" dirty="0">
                <a:sym typeface="Wingdings" panose="05000000000000000000" pitchFamily="2" charset="2"/>
              </a:rPr>
              <a:t>＝</a:t>
            </a:r>
            <a:r>
              <a:rPr lang="en-US" altLang="zh-CN" sz="2400" dirty="0">
                <a:sym typeface="Wingdings" panose="05000000000000000000" pitchFamily="2" charset="2"/>
              </a:rPr>
              <a:t>D(X</a:t>
            </a:r>
            <a:r>
              <a:rPr lang="en-US" altLang="zh-CN" sz="2400" baseline="-25000" dirty="0"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ym typeface="Wingdings" panose="05000000000000000000" pitchFamily="2" charset="2"/>
              </a:rPr>
              <a:t>)</a:t>
            </a:r>
            <a:r>
              <a:rPr lang="zh-CN" altLang="en-US" sz="2400" dirty="0">
                <a:sym typeface="Wingdings" panose="05000000000000000000" pitchFamily="2" charset="2"/>
              </a:rPr>
              <a:t>，</a:t>
            </a:r>
            <a:r>
              <a:rPr lang="en-US" altLang="zh-CN" sz="2400" dirty="0" err="1"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ym typeface="Wingdings" panose="05000000000000000000" pitchFamily="2" charset="2"/>
              </a:rPr>
              <a:t>=1, 2, …, n</a:t>
            </a:r>
            <a:r>
              <a:rPr lang="zh-CN" altLang="en-US" sz="2400" dirty="0">
                <a:sym typeface="Wingdings" panose="05000000000000000000" pitchFamily="2" charset="2"/>
              </a:rPr>
              <a:t>；</a:t>
            </a:r>
          </a:p>
          <a:p>
            <a:pPr eaLnBrk="1" hangingPunct="1">
              <a:lnSpc>
                <a:spcPct val="180000"/>
              </a:lnSpc>
              <a:buClr>
                <a:srgbClr val="CC00CC"/>
              </a:buClr>
              <a:buFontTx/>
              <a:buAutoNum type="arabicParenR"/>
            </a:pPr>
            <a:r>
              <a:rPr lang="en-US" altLang="zh-CN" sz="2400" dirty="0" err="1">
                <a:sym typeface="Wingdings" panose="05000000000000000000" pitchFamily="2" charset="2"/>
              </a:rPr>
              <a:t>c</a:t>
            </a:r>
            <a:r>
              <a:rPr lang="en-US" altLang="zh-CN" sz="2400" baseline="-25000" dirty="0" err="1">
                <a:sym typeface="Wingdings" panose="05000000000000000000" pitchFamily="2" charset="2"/>
              </a:rPr>
              <a:t>ij</a:t>
            </a:r>
            <a:r>
              <a:rPr lang="zh-CN" altLang="en-US" sz="2400" dirty="0">
                <a:sym typeface="Wingdings" panose="05000000000000000000" pitchFamily="2" charset="2"/>
              </a:rPr>
              <a:t>＝</a:t>
            </a:r>
            <a:r>
              <a:rPr lang="en-US" altLang="zh-CN" sz="2400" dirty="0" err="1">
                <a:sym typeface="Wingdings" panose="05000000000000000000" pitchFamily="2" charset="2"/>
              </a:rPr>
              <a:t>c</a:t>
            </a:r>
            <a:r>
              <a:rPr lang="en-US" altLang="zh-CN" sz="2400" baseline="-25000" dirty="0" err="1">
                <a:sym typeface="Wingdings" panose="05000000000000000000" pitchFamily="2" charset="2"/>
              </a:rPr>
              <a:t>ji</a:t>
            </a:r>
            <a:r>
              <a:rPr lang="zh-CN" altLang="en-US" sz="2400" dirty="0">
                <a:sym typeface="Wingdings" panose="05000000000000000000" pitchFamily="2" charset="2"/>
              </a:rPr>
              <a:t>，</a:t>
            </a:r>
            <a:r>
              <a:rPr lang="en-US" altLang="zh-CN" sz="2400" dirty="0" err="1"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ym typeface="Wingdings" panose="05000000000000000000" pitchFamily="2" charset="2"/>
              </a:rPr>
              <a:t>, j=1, 2, …, n</a:t>
            </a:r>
            <a:r>
              <a:rPr lang="zh-CN" altLang="en-US" sz="2400" dirty="0"/>
              <a:t>。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686134" y="3463651"/>
            <a:ext cx="6402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故协方差矩阵是对称矩阵。</a:t>
            </a:r>
          </a:p>
        </p:txBody>
      </p:sp>
      <p:graphicFrame>
        <p:nvGraphicFramePr>
          <p:cNvPr id="400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241232"/>
              </p:ext>
            </p:extLst>
          </p:nvPr>
        </p:nvGraphicFramePr>
        <p:xfrm>
          <a:off x="2220014" y="4945132"/>
          <a:ext cx="4115753" cy="105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469900" progId="Equation.3">
                  <p:embed/>
                </p:oleObj>
              </mc:Choice>
              <mc:Fallback>
                <p:oleObj name="Equation" r:id="rId2" imgW="1828800" imgH="469900" progId="Equation.3">
                  <p:embed/>
                  <p:pic>
                    <p:nvPicPr>
                      <p:cNvPr id="400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014" y="4945132"/>
                        <a:ext cx="4115753" cy="1057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1" name="Rectangle 7"/>
          <p:cNvSpPr>
            <a:spLocks noChangeArrowheads="1"/>
          </p:cNvSpPr>
          <p:nvPr/>
        </p:nvSpPr>
        <p:spPr bwMode="auto">
          <a:xfrm>
            <a:off x="686134" y="4140083"/>
            <a:ext cx="6546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特别地，二维随机变量</a:t>
            </a:r>
            <a:r>
              <a:rPr lang="en-US" altLang="zh-CN" sz="2400" dirty="0">
                <a:latin typeface="+mn-ea"/>
                <a:ea typeface="+mn-ea"/>
              </a:rPr>
              <a:t>(X, Y)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协方差矩阵</a:t>
            </a:r>
            <a:r>
              <a:rPr lang="zh-CN" altLang="en-US" sz="2400" dirty="0">
                <a:latin typeface="+mn-ea"/>
                <a:ea typeface="+mn-ea"/>
              </a:rPr>
              <a:t>为：</a:t>
            </a:r>
          </a:p>
        </p:txBody>
      </p:sp>
    </p:spTree>
    <p:extLst>
      <p:ext uri="{BB962C8B-B14F-4D97-AF65-F5344CB8AC3E}">
        <p14:creationId xmlns:p14="http://schemas.microsoft.com/office/powerpoint/2010/main" val="247347769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（五）随机变量数字特征的性质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055358"/>
            <a:ext cx="10506075" cy="1348099"/>
          </a:xfrm>
        </p:spPr>
        <p:txBody>
          <a:bodyPr>
            <a:normAutofit/>
          </a:bodyPr>
          <a:lstStyle/>
          <a:p>
            <a:pPr eaLnBrk="1" hangingPunct="1">
              <a:buClr>
                <a:srgbClr val="00B050"/>
              </a:buClr>
              <a:buFont typeface="+mj-lt"/>
              <a:buAutoNum type="arabicPeriod"/>
            </a:pPr>
            <a:r>
              <a:rPr lang="en-US" altLang="zh-CN" dirty="0"/>
              <a:t>E(</a:t>
            </a:r>
            <a:r>
              <a:rPr lang="en-US" altLang="zh-CN" dirty="0" err="1"/>
              <a:t>aX+b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dirty="0" err="1"/>
              <a:t>aE</a:t>
            </a:r>
            <a:r>
              <a:rPr lang="en-US" altLang="zh-CN" dirty="0"/>
              <a:t>(X)+b</a:t>
            </a:r>
            <a:r>
              <a:rPr lang="zh-CN" altLang="en-US" dirty="0"/>
              <a:t>，</a:t>
            </a:r>
            <a:r>
              <a:rPr lang="en-US" altLang="zh-CN" dirty="0"/>
              <a:t>D(</a:t>
            </a:r>
            <a:r>
              <a:rPr lang="en-US" altLang="zh-CN" dirty="0" err="1"/>
              <a:t>aX+b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dirty="0"/>
              <a:t>a</a:t>
            </a:r>
            <a:r>
              <a:rPr lang="en-US" altLang="zh-CN" baseline="30000" dirty="0"/>
              <a:t>2</a:t>
            </a:r>
            <a:r>
              <a:rPr lang="en-US" altLang="zh-CN" dirty="0"/>
              <a:t>D(X)</a:t>
            </a:r>
            <a:r>
              <a:rPr lang="zh-CN" altLang="en-US" dirty="0"/>
              <a:t>，</a:t>
            </a:r>
            <a:r>
              <a:rPr lang="en-US" altLang="zh-CN" dirty="0"/>
              <a:t>a, b</a:t>
            </a:r>
            <a:r>
              <a:rPr lang="zh-CN" altLang="en-US" dirty="0"/>
              <a:t>为任意常数；</a:t>
            </a:r>
          </a:p>
        </p:txBody>
      </p:sp>
      <p:graphicFrame>
        <p:nvGraphicFramePr>
          <p:cNvPr id="276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445818"/>
              </p:ext>
            </p:extLst>
          </p:nvPr>
        </p:nvGraphicFramePr>
        <p:xfrm>
          <a:off x="6305982" y="1836822"/>
          <a:ext cx="4638269" cy="1833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901700" progId="Equation.3">
                  <p:embed/>
                </p:oleObj>
              </mc:Choice>
              <mc:Fallback>
                <p:oleObj name="Equation" r:id="rId2" imgW="2286000" imgH="901700" progId="Equation.3">
                  <p:embed/>
                  <p:pic>
                    <p:nvPicPr>
                      <p:cNvPr id="276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982" y="1836822"/>
                        <a:ext cx="4638269" cy="1833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774700" y="1904400"/>
            <a:ext cx="7850417" cy="47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 sz="2400" dirty="0">
                <a:latin typeface="+mn-ea"/>
                <a:ea typeface="+mn-ea"/>
              </a:rPr>
              <a:t>对任意常数</a:t>
            </a:r>
            <a:r>
              <a:rPr lang="en-US" altLang="zh-CN" sz="2400" dirty="0" err="1">
                <a:latin typeface="+mn-ea"/>
                <a:ea typeface="+mn-ea"/>
              </a:rPr>
              <a:t>a</a:t>
            </a:r>
            <a:r>
              <a:rPr lang="en-US" altLang="zh-CN" sz="2400" baseline="-25000" dirty="0" err="1">
                <a:latin typeface="+mn-ea"/>
                <a:ea typeface="+mn-ea"/>
              </a:rPr>
              <a:t>k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k=1, 2, …, n</a:t>
            </a:r>
            <a:r>
              <a:rPr lang="zh-CN" altLang="en-US" sz="2400" dirty="0">
                <a:latin typeface="+mn-ea"/>
                <a:ea typeface="+mn-ea"/>
              </a:rPr>
              <a:t>，有</a:t>
            </a:r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774700" y="3577277"/>
            <a:ext cx="7850417" cy="111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eriod" startAt="3"/>
            </a:pPr>
            <a:r>
              <a:rPr lang="en-US" altLang="zh-CN" sz="2400" dirty="0">
                <a:latin typeface="+mn-ea"/>
                <a:ea typeface="+mn-ea"/>
              </a:rPr>
              <a:t>|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</a:t>
            </a:r>
            <a:r>
              <a:rPr lang="en-US" altLang="zh-CN" sz="2400" baseline="-25000" dirty="0">
                <a:latin typeface="+mn-ea"/>
                <a:ea typeface="+mn-ea"/>
              </a:rPr>
              <a:t>XY</a:t>
            </a:r>
            <a:r>
              <a:rPr lang="en-US" altLang="zh-CN" sz="2400" dirty="0">
                <a:latin typeface="+mn-ea"/>
                <a:ea typeface="+mn-ea"/>
              </a:rPr>
              <a:t>|≤1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eriod" startAt="3"/>
            </a:pPr>
            <a:r>
              <a:rPr lang="zh-CN" altLang="en-US" sz="2400" dirty="0">
                <a:latin typeface="+mn-ea"/>
                <a:ea typeface="+mn-ea"/>
              </a:rPr>
              <a:t>许瓦兹不等式成立：</a:t>
            </a:r>
          </a:p>
        </p:txBody>
      </p:sp>
      <p:graphicFrame>
        <p:nvGraphicFramePr>
          <p:cNvPr id="276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614820"/>
              </p:ext>
            </p:extLst>
          </p:nvPr>
        </p:nvGraphicFramePr>
        <p:xfrm>
          <a:off x="4117975" y="4193449"/>
          <a:ext cx="2820053" cy="51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0" imgH="279400" progId="Equation.3">
                  <p:embed/>
                </p:oleObj>
              </mc:Choice>
              <mc:Fallback>
                <p:oleObj name="Equation" r:id="rId4" imgW="1524000" imgH="279400" progId="Equation.3">
                  <p:embed/>
                  <p:pic>
                    <p:nvPicPr>
                      <p:cNvPr id="2764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4193449"/>
                        <a:ext cx="2820053" cy="517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774700" y="4930875"/>
            <a:ext cx="10471150" cy="173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27088" indent="-5334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eriod" startAt="5"/>
            </a:pPr>
            <a:r>
              <a:rPr lang="zh-CN" altLang="en-US" sz="2400" dirty="0">
                <a:latin typeface="+mn-ea"/>
                <a:ea typeface="+mn-ea"/>
              </a:rPr>
              <a:t>协方差的性质：</a:t>
            </a: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</a:rPr>
              <a:t>(1) </a:t>
            </a:r>
            <a:r>
              <a:rPr lang="en-US" altLang="zh-CN" sz="2400" dirty="0" err="1">
                <a:latin typeface="+mn-ea"/>
                <a:ea typeface="+mn-ea"/>
              </a:rPr>
              <a:t>cov</a:t>
            </a:r>
            <a:r>
              <a:rPr lang="en-US" altLang="zh-CN" sz="2400" dirty="0">
                <a:latin typeface="+mn-ea"/>
                <a:ea typeface="+mn-ea"/>
              </a:rPr>
              <a:t>(X, Y)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 err="1">
                <a:latin typeface="+mn-ea"/>
                <a:ea typeface="+mn-ea"/>
              </a:rPr>
              <a:t>cov</a:t>
            </a:r>
            <a:r>
              <a:rPr lang="en-US" altLang="zh-CN" sz="2400" dirty="0">
                <a:latin typeface="+mn-ea"/>
                <a:ea typeface="+mn-ea"/>
              </a:rPr>
              <a:t>(Y, X)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</a:rPr>
              <a:t>(2) </a:t>
            </a:r>
            <a:r>
              <a:rPr lang="en-US" altLang="zh-CN" sz="2400" dirty="0" err="1">
                <a:latin typeface="+mn-ea"/>
                <a:ea typeface="+mn-ea"/>
              </a:rPr>
              <a:t>cov</a:t>
            </a:r>
            <a:r>
              <a:rPr lang="en-US" altLang="zh-CN" sz="2400" dirty="0">
                <a:latin typeface="+mn-ea"/>
                <a:ea typeface="+mn-ea"/>
              </a:rPr>
              <a:t>(X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en-US" altLang="zh-CN" sz="2400" dirty="0">
                <a:latin typeface="+mn-ea"/>
                <a:ea typeface="+mn-ea"/>
              </a:rPr>
              <a:t>+X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en-US" altLang="zh-CN" sz="2400" dirty="0">
                <a:latin typeface="+mn-ea"/>
                <a:ea typeface="+mn-ea"/>
              </a:rPr>
              <a:t>, Y)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 err="1">
                <a:latin typeface="+mn-ea"/>
                <a:ea typeface="+mn-ea"/>
              </a:rPr>
              <a:t>cov</a:t>
            </a:r>
            <a:r>
              <a:rPr lang="en-US" altLang="zh-CN" sz="2400" dirty="0">
                <a:latin typeface="+mn-ea"/>
                <a:ea typeface="+mn-ea"/>
              </a:rPr>
              <a:t>(X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en-US" altLang="zh-CN" sz="2400" dirty="0">
                <a:latin typeface="+mn-ea"/>
                <a:ea typeface="+mn-ea"/>
              </a:rPr>
              <a:t>, Y)+</a:t>
            </a:r>
            <a:r>
              <a:rPr lang="en-US" altLang="zh-CN" sz="2400" dirty="0" err="1">
                <a:latin typeface="+mn-ea"/>
                <a:ea typeface="+mn-ea"/>
              </a:rPr>
              <a:t>cov</a:t>
            </a:r>
            <a:r>
              <a:rPr lang="en-US" altLang="zh-CN" sz="2400" dirty="0">
                <a:latin typeface="+mn-ea"/>
                <a:ea typeface="+mn-ea"/>
              </a:rPr>
              <a:t>(X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en-US" altLang="zh-CN" sz="2400" dirty="0">
                <a:latin typeface="+mn-ea"/>
                <a:ea typeface="+mn-ea"/>
              </a:rPr>
              <a:t>, Y)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</a:rPr>
              <a:t>(3)</a:t>
            </a:r>
            <a:r>
              <a:rPr lang="en-US" altLang="zh-CN" sz="2400" dirty="0">
                <a:solidFill>
                  <a:srgbClr val="00FF00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latin typeface="+mn-ea"/>
                <a:ea typeface="+mn-ea"/>
              </a:rPr>
              <a:t>cov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 err="1">
                <a:latin typeface="+mn-ea"/>
                <a:ea typeface="+mn-ea"/>
              </a:rPr>
              <a:t>aX+bY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en-US" altLang="zh-CN" sz="2400" dirty="0" err="1">
                <a:latin typeface="+mn-ea"/>
                <a:ea typeface="+mn-ea"/>
              </a:rPr>
              <a:t>cX+dY</a:t>
            </a:r>
            <a:r>
              <a:rPr lang="en-US" altLang="zh-CN" sz="2400" dirty="0">
                <a:latin typeface="+mn-ea"/>
                <a:ea typeface="+mn-ea"/>
              </a:rPr>
              <a:t>)=</a:t>
            </a:r>
            <a:r>
              <a:rPr lang="en-US" altLang="zh-CN" sz="2400" dirty="0" err="1">
                <a:latin typeface="+mn-ea"/>
                <a:ea typeface="+mn-ea"/>
              </a:rPr>
              <a:t>acD</a:t>
            </a:r>
            <a:r>
              <a:rPr lang="en-US" altLang="zh-CN" sz="2400" dirty="0">
                <a:latin typeface="+mn-ea"/>
                <a:ea typeface="+mn-ea"/>
              </a:rPr>
              <a:t>(X)+</a:t>
            </a:r>
            <a:r>
              <a:rPr lang="en-US" altLang="zh-CN" sz="2400" dirty="0" err="1">
                <a:latin typeface="+mn-ea"/>
                <a:ea typeface="+mn-ea"/>
              </a:rPr>
              <a:t>bdD</a:t>
            </a:r>
            <a:r>
              <a:rPr lang="en-US" altLang="zh-CN" sz="2400" dirty="0">
                <a:latin typeface="+mn-ea"/>
                <a:ea typeface="+mn-ea"/>
              </a:rPr>
              <a:t>(Y)+(</a:t>
            </a:r>
            <a:r>
              <a:rPr lang="en-US" altLang="zh-CN" sz="2400" dirty="0" err="1">
                <a:latin typeface="+mn-ea"/>
                <a:ea typeface="+mn-ea"/>
              </a:rPr>
              <a:t>ad+bc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en-US" altLang="zh-CN" sz="2400" dirty="0" err="1">
                <a:latin typeface="+mn-ea"/>
                <a:ea typeface="+mn-ea"/>
              </a:rPr>
              <a:t>cov</a:t>
            </a:r>
            <a:r>
              <a:rPr lang="en-US" altLang="zh-CN" sz="2400" dirty="0">
                <a:latin typeface="+mn-ea"/>
                <a:ea typeface="+mn-ea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1632135383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5" grpId="0" autoUpdateAnimBg="0"/>
      <p:bldP spid="276486" grpId="0" build="p" autoUpdateAnimBg="0"/>
      <p:bldP spid="276488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（五）随机变量数字特征的性质</a:t>
            </a:r>
          </a:p>
        </p:txBody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86541827-F399-4BC7-A6E1-4F862DD61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1143794"/>
            <a:ext cx="10820400" cy="2616806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AutoNum type="arabicPeriod" startAt="6"/>
              <a:defRPr/>
            </a:pPr>
            <a:r>
              <a:rPr lang="zh-CN" altLang="en-US" dirty="0"/>
              <a:t>方差的计算公式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			</a:t>
            </a:r>
            <a:r>
              <a:rPr lang="en-US" altLang="zh-CN" dirty="0"/>
              <a:t>D(X)</a:t>
            </a:r>
            <a:r>
              <a:rPr lang="zh-CN" altLang="en-US" dirty="0"/>
              <a:t>＝</a:t>
            </a:r>
            <a:r>
              <a:rPr lang="en-US" altLang="zh-CN" dirty="0"/>
              <a:t>E(X</a:t>
            </a:r>
            <a:r>
              <a:rPr lang="en-US" altLang="zh-CN" baseline="30000" dirty="0"/>
              <a:t>2</a:t>
            </a:r>
            <a:r>
              <a:rPr lang="en-US" altLang="zh-CN" dirty="0"/>
              <a:t>)-E</a:t>
            </a:r>
            <a:r>
              <a:rPr lang="en-US" altLang="zh-CN" baseline="30000" dirty="0"/>
              <a:t>2</a:t>
            </a:r>
            <a:r>
              <a:rPr lang="en-US" altLang="zh-CN" dirty="0"/>
              <a:t>(X) ≥0</a:t>
            </a:r>
          </a:p>
          <a:p>
            <a:pPr marL="0" indent="0" algn="just">
              <a:buNone/>
              <a:defRPr/>
            </a:pPr>
            <a:r>
              <a:rPr lang="en-US" altLang="zh-CN" dirty="0"/>
              <a:t>       </a:t>
            </a:r>
            <a:r>
              <a:rPr lang="zh-CN" altLang="en-US" dirty="0"/>
              <a:t>特别，当</a:t>
            </a:r>
            <a:r>
              <a:rPr lang="en-US" altLang="zh-CN" dirty="0"/>
              <a:t>D(X)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的充分必要条件是</a:t>
            </a:r>
            <a:r>
              <a:rPr lang="en-US" altLang="zh-CN" dirty="0"/>
              <a:t>P{X=E(X)}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 eaLnBrk="1" hangingPunct="1">
              <a:buFont typeface="Wingdings" panose="05000000000000000000" pitchFamily="2" charset="2"/>
              <a:buAutoNum type="arabicPeriod" startAt="7"/>
              <a:defRPr/>
            </a:pPr>
            <a:r>
              <a:rPr lang="en-US" altLang="zh-CN" dirty="0" err="1"/>
              <a:t>cov</a:t>
            </a:r>
            <a:r>
              <a:rPr lang="en-US" altLang="zh-CN" dirty="0"/>
              <a:t>(X, Y)</a:t>
            </a:r>
            <a:r>
              <a:rPr lang="zh-CN" altLang="en-US" dirty="0"/>
              <a:t>＝</a:t>
            </a:r>
            <a:r>
              <a:rPr lang="en-US" altLang="zh-CN" dirty="0"/>
              <a:t>E(XY)-E(X)E(Y)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特别， </a:t>
            </a:r>
            <a:r>
              <a:rPr lang="en-US" altLang="zh-CN" dirty="0" err="1"/>
              <a:t>cov</a:t>
            </a:r>
            <a:r>
              <a:rPr lang="en-US" altLang="zh-CN" dirty="0"/>
              <a:t>(X, X)</a:t>
            </a:r>
            <a:r>
              <a:rPr lang="zh-CN" altLang="en-US" dirty="0"/>
              <a:t>＝</a:t>
            </a:r>
            <a:r>
              <a:rPr lang="en-US" altLang="zh-CN" dirty="0"/>
              <a:t>D(X)</a:t>
            </a:r>
          </a:p>
          <a:p>
            <a:pPr eaLnBrk="1" hangingPunct="1">
              <a:buFont typeface="+mj-lt"/>
              <a:buAutoNum type="arabicPeriod" startAt="8"/>
              <a:defRPr/>
            </a:pPr>
            <a:r>
              <a:rPr lang="zh-CN" altLang="en-US" dirty="0"/>
              <a:t>若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相互独立，则   </a:t>
            </a:r>
            <a:r>
              <a:rPr lang="en-US" altLang="zh-CN" dirty="0"/>
              <a:t>E(XY)</a:t>
            </a:r>
            <a:r>
              <a:rPr lang="zh-CN" altLang="en-US" dirty="0"/>
              <a:t> ＝ </a:t>
            </a:r>
            <a:r>
              <a:rPr lang="en-US" altLang="zh-CN" dirty="0"/>
              <a:t>E(X)</a:t>
            </a:r>
            <a:r>
              <a:rPr lang="en-US" altLang="zh-CN" dirty="0">
                <a:sym typeface="Symbol" panose="05050102010706020507" pitchFamily="18" charset="2"/>
              </a:rPr>
              <a:t></a:t>
            </a:r>
            <a:r>
              <a:rPr lang="en-US" altLang="zh-CN" dirty="0"/>
              <a:t>E(Y)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889376"/>
              </p:ext>
            </p:extLst>
          </p:nvPr>
        </p:nvGraphicFramePr>
        <p:xfrm>
          <a:off x="1146175" y="4725194"/>
          <a:ext cx="7086653" cy="1803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43300" imgH="901700" progId="Equation.DSMT4">
                  <p:embed/>
                </p:oleObj>
              </mc:Choice>
              <mc:Fallback>
                <p:oleObj name="Equation" r:id="rId2" imgW="3543300" imgH="9017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4725194"/>
                        <a:ext cx="7086653" cy="1803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14363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066079"/>
            <a:ext cx="7976976" cy="80673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设二维</a:t>
            </a:r>
            <a:r>
              <a:rPr lang="en-US" altLang="zh-CN" dirty="0"/>
              <a:t>R.V.(X, Y)</a:t>
            </a:r>
            <a:r>
              <a:rPr lang="zh-CN" altLang="en-US" dirty="0"/>
              <a:t>的联合概率密度为</a:t>
            </a:r>
          </a:p>
        </p:txBody>
      </p:sp>
      <p:graphicFrame>
        <p:nvGraphicFramePr>
          <p:cNvPr id="401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336154"/>
              </p:ext>
            </p:extLst>
          </p:nvPr>
        </p:nvGraphicFramePr>
        <p:xfrm>
          <a:off x="1138814" y="1760018"/>
          <a:ext cx="4954147" cy="1122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431800" progId="Equation.3">
                  <p:embed/>
                </p:oleObj>
              </mc:Choice>
              <mc:Fallback>
                <p:oleObj name="Equation" r:id="rId2" imgW="1905000" imgH="431800" progId="Equation.3">
                  <p:embed/>
                  <p:pic>
                    <p:nvPicPr>
                      <p:cNvPr id="401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814" y="1760018"/>
                        <a:ext cx="4954147" cy="1122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3" name="Text Box 5"/>
          <p:cNvSpPr txBox="1">
            <a:spLocks noChangeArrowheads="1"/>
          </p:cNvSpPr>
          <p:nvPr/>
        </p:nvSpPr>
        <p:spPr bwMode="auto">
          <a:xfrm>
            <a:off x="841393" y="3225273"/>
            <a:ext cx="7545546" cy="104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求：</a:t>
            </a:r>
            <a:r>
              <a:rPr lang="en-US" altLang="zh-CN" sz="2400" dirty="0">
                <a:latin typeface="+mn-ea"/>
                <a:ea typeface="+mn-ea"/>
              </a:rPr>
              <a:t>(1). </a:t>
            </a:r>
            <a:r>
              <a:rPr lang="en-US" altLang="zh-CN" sz="2400" dirty="0" err="1">
                <a:latin typeface="+mn-ea"/>
                <a:ea typeface="+mn-ea"/>
              </a:rPr>
              <a:t>cov</a:t>
            </a:r>
            <a:r>
              <a:rPr lang="en-US" altLang="zh-CN" sz="2400" dirty="0">
                <a:latin typeface="+mn-ea"/>
                <a:ea typeface="+mn-ea"/>
              </a:rPr>
              <a:t>(X, Y)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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XY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C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；</a:t>
            </a:r>
            <a:endParaRPr lang="en-US" altLang="zh-CN" sz="240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      (2).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讨论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与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的独立性。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841393" y="4249756"/>
            <a:ext cx="7545546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解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  <a:r>
              <a:rPr lang="en-US" altLang="zh-CN" sz="2400" dirty="0">
                <a:latin typeface="+mn-ea"/>
                <a:ea typeface="+mn-ea"/>
              </a:rPr>
              <a:t>(1).</a:t>
            </a:r>
          </a:p>
        </p:txBody>
      </p:sp>
      <p:graphicFrame>
        <p:nvGraphicFramePr>
          <p:cNvPr id="401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641915"/>
              </p:ext>
            </p:extLst>
          </p:nvPr>
        </p:nvGraphicFramePr>
        <p:xfrm>
          <a:off x="1025586" y="4507082"/>
          <a:ext cx="6921515" cy="1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09900" imgH="469900" progId="Equation.DSMT4">
                  <p:embed/>
                </p:oleObj>
              </mc:Choice>
              <mc:Fallback>
                <p:oleObj name="Equation" r:id="rId4" imgW="3009900" imgH="469900" progId="Equation.DSMT4">
                  <p:embed/>
                  <p:pic>
                    <p:nvPicPr>
                      <p:cNvPr id="401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86" y="4507082"/>
                        <a:ext cx="6921515" cy="1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416433"/>
              </p:ext>
            </p:extLst>
          </p:nvPr>
        </p:nvGraphicFramePr>
        <p:xfrm>
          <a:off x="923963" y="5658286"/>
          <a:ext cx="7593182" cy="1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2000" imgH="469900" progId="Equation.DSMT4">
                  <p:embed/>
                </p:oleObj>
              </mc:Choice>
              <mc:Fallback>
                <p:oleObj name="Equation" r:id="rId6" imgW="3302000" imgH="469900" progId="Equation.DSMT4">
                  <p:embed/>
                  <p:pic>
                    <p:nvPicPr>
                      <p:cNvPr id="401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63" y="5658286"/>
                        <a:ext cx="7593182" cy="1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9"/>
          <p:cNvGrpSpPr>
            <a:grpSpLocks/>
          </p:cNvGrpSpPr>
          <p:nvPr/>
        </p:nvGrpSpPr>
        <p:grpSpPr bwMode="auto">
          <a:xfrm>
            <a:off x="7242175" y="819587"/>
            <a:ext cx="2175378" cy="3310328"/>
            <a:chOff x="6732240" y="128052"/>
            <a:chExt cx="2175976" cy="3309799"/>
          </a:xfrm>
        </p:grpSpPr>
        <p:cxnSp>
          <p:nvCxnSpPr>
            <p:cNvPr id="25624" name="直接箭头连接符 38"/>
            <p:cNvCxnSpPr>
              <a:cxnSpLocks noChangeShapeType="1"/>
            </p:cNvCxnSpPr>
            <p:nvPr/>
          </p:nvCxnSpPr>
          <p:spPr bwMode="auto">
            <a:xfrm>
              <a:off x="6805042" y="1999466"/>
              <a:ext cx="1944216" cy="1588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5" name="直接箭头连接符 39"/>
            <p:cNvCxnSpPr>
              <a:cxnSpLocks noChangeShapeType="1"/>
            </p:cNvCxnSpPr>
            <p:nvPr/>
          </p:nvCxnSpPr>
          <p:spPr bwMode="auto">
            <a:xfrm rot="5400000" flipH="1" flipV="1">
              <a:off x="6171038" y="1351394"/>
              <a:ext cx="1728192" cy="1588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6" name="TextBox 40"/>
            <p:cNvSpPr txBox="1">
              <a:spLocks noChangeArrowheads="1"/>
            </p:cNvSpPr>
            <p:nvPr/>
          </p:nvSpPr>
          <p:spPr bwMode="auto">
            <a:xfrm>
              <a:off x="6804248" y="2000260"/>
              <a:ext cx="216024" cy="43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1">
                  <a:solidFill>
                    <a:srgbClr val="0000FF"/>
                  </a:solidFill>
                  <a:ea typeface="宋体" panose="02010600030101010101" pitchFamily="2" charset="-122"/>
                </a:rPr>
                <a:t>0</a:t>
              </a:r>
              <a:endParaRPr lang="zh-CN" altLang="en-US" sz="28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27" name="TextBox 41"/>
            <p:cNvSpPr txBox="1">
              <a:spLocks noChangeArrowheads="1"/>
            </p:cNvSpPr>
            <p:nvPr/>
          </p:nvSpPr>
          <p:spPr bwMode="auto">
            <a:xfrm>
              <a:off x="8025048" y="1928252"/>
              <a:ext cx="216024" cy="43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1">
                  <a:solidFill>
                    <a:srgbClr val="0000FF"/>
                  </a:solidFill>
                  <a:ea typeface="宋体" panose="02010600030101010101" pitchFamily="2" charset="-122"/>
                </a:rPr>
                <a:t>1</a:t>
              </a:r>
              <a:endParaRPr lang="zh-CN" altLang="en-US" sz="28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5628" name="直接连接符 42"/>
            <p:cNvCxnSpPr>
              <a:cxnSpLocks noChangeShapeType="1"/>
            </p:cNvCxnSpPr>
            <p:nvPr/>
          </p:nvCxnSpPr>
          <p:spPr bwMode="auto">
            <a:xfrm>
              <a:off x="7034340" y="920140"/>
              <a:ext cx="108000" cy="1588"/>
            </a:xfrm>
            <a:prstGeom prst="lin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9" name="TextBox 43"/>
            <p:cNvSpPr txBox="1">
              <a:spLocks noChangeArrowheads="1"/>
            </p:cNvSpPr>
            <p:nvPr/>
          </p:nvSpPr>
          <p:spPr bwMode="auto">
            <a:xfrm>
              <a:off x="6732240" y="704116"/>
              <a:ext cx="216024" cy="43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1">
                  <a:solidFill>
                    <a:srgbClr val="0000FF"/>
                  </a:solidFill>
                  <a:ea typeface="宋体" panose="02010600030101010101" pitchFamily="2" charset="-122"/>
                </a:rPr>
                <a:t>1</a:t>
              </a:r>
              <a:endParaRPr lang="zh-CN" altLang="en-US" sz="28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30" name="TextBox 44"/>
            <p:cNvSpPr txBox="1">
              <a:spLocks noChangeArrowheads="1"/>
            </p:cNvSpPr>
            <p:nvPr/>
          </p:nvSpPr>
          <p:spPr bwMode="auto">
            <a:xfrm>
              <a:off x="6932528" y="128052"/>
              <a:ext cx="159752" cy="43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1">
                  <a:solidFill>
                    <a:srgbClr val="0000FF"/>
                  </a:solidFill>
                  <a:ea typeface="宋体" panose="02010600030101010101" pitchFamily="2" charset="-122"/>
                </a:rPr>
                <a:t>y</a:t>
              </a:r>
              <a:endParaRPr lang="zh-CN" altLang="en-US" sz="28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31" name="TextBox 45"/>
            <p:cNvSpPr txBox="1">
              <a:spLocks noChangeArrowheads="1"/>
            </p:cNvSpPr>
            <p:nvPr/>
          </p:nvSpPr>
          <p:spPr bwMode="auto">
            <a:xfrm>
              <a:off x="8748464" y="1856244"/>
              <a:ext cx="159752" cy="43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  <a:endParaRPr lang="zh-CN" altLang="en-US" sz="28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32" name="直角三角形 46"/>
            <p:cNvSpPr>
              <a:spLocks noChangeArrowheads="1"/>
            </p:cNvSpPr>
            <p:nvPr/>
          </p:nvSpPr>
          <p:spPr bwMode="auto">
            <a:xfrm flipH="1">
              <a:off x="7034340" y="920140"/>
              <a:ext cx="1080000" cy="1080000"/>
            </a:xfrm>
            <a:prstGeom prst="rtTriangle">
              <a:avLst/>
            </a:prstGeom>
            <a:solidFill>
              <a:schemeClr val="accent1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33" name="TextBox 47"/>
            <p:cNvSpPr txBox="1">
              <a:spLocks noChangeArrowheads="1"/>
            </p:cNvSpPr>
            <p:nvPr/>
          </p:nvSpPr>
          <p:spPr bwMode="auto">
            <a:xfrm>
              <a:off x="6876256" y="2360300"/>
              <a:ext cx="1728192" cy="1077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3201">
                  <a:solidFill>
                    <a:srgbClr val="0000FF"/>
                  </a:solidFill>
                  <a:ea typeface="宋体" panose="02010600030101010101" pitchFamily="2" charset="-122"/>
                </a:rPr>
                <a:t>0≤x≤1, 0≤y≤x </a:t>
              </a:r>
              <a:endParaRPr lang="zh-CN" altLang="en-US" sz="32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48"/>
          <p:cNvGrpSpPr>
            <a:grpSpLocks/>
          </p:cNvGrpSpPr>
          <p:nvPr/>
        </p:nvGrpSpPr>
        <p:grpSpPr bwMode="auto">
          <a:xfrm>
            <a:off x="9572298" y="816816"/>
            <a:ext cx="2175378" cy="3238860"/>
            <a:chOff x="5508104" y="2708920"/>
            <a:chExt cx="2175976" cy="3237517"/>
          </a:xfrm>
        </p:grpSpPr>
        <p:sp>
          <p:nvSpPr>
            <p:cNvPr id="25614" name="TextBox 49"/>
            <p:cNvSpPr txBox="1">
              <a:spLocks noChangeArrowheads="1"/>
            </p:cNvSpPr>
            <p:nvPr/>
          </p:nvSpPr>
          <p:spPr bwMode="auto">
            <a:xfrm>
              <a:off x="5652120" y="4869160"/>
              <a:ext cx="1728192" cy="1077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3201">
                  <a:solidFill>
                    <a:srgbClr val="0000FF"/>
                  </a:solidFill>
                  <a:ea typeface="宋体" panose="02010600030101010101" pitchFamily="2" charset="-122"/>
                </a:rPr>
                <a:t>0≤y≤1, y≤x≤1 </a:t>
              </a:r>
              <a:endParaRPr lang="zh-CN" altLang="en-US" sz="32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5615" name="直接箭头连接符 50"/>
            <p:cNvCxnSpPr>
              <a:cxnSpLocks noChangeShapeType="1"/>
            </p:cNvCxnSpPr>
            <p:nvPr/>
          </p:nvCxnSpPr>
          <p:spPr bwMode="auto">
            <a:xfrm>
              <a:off x="5580906" y="4580334"/>
              <a:ext cx="1944216" cy="1588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6" name="直接箭头连接符 51"/>
            <p:cNvCxnSpPr>
              <a:cxnSpLocks noChangeShapeType="1"/>
            </p:cNvCxnSpPr>
            <p:nvPr/>
          </p:nvCxnSpPr>
          <p:spPr bwMode="auto">
            <a:xfrm rot="5400000" flipH="1" flipV="1">
              <a:off x="4946902" y="3932262"/>
              <a:ext cx="1728192" cy="1588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7" name="TextBox 52"/>
            <p:cNvSpPr txBox="1">
              <a:spLocks noChangeArrowheads="1"/>
            </p:cNvSpPr>
            <p:nvPr/>
          </p:nvSpPr>
          <p:spPr bwMode="auto">
            <a:xfrm>
              <a:off x="5580112" y="4581128"/>
              <a:ext cx="216024" cy="430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1">
                  <a:solidFill>
                    <a:srgbClr val="0000FF"/>
                  </a:solidFill>
                  <a:ea typeface="宋体" panose="02010600030101010101" pitchFamily="2" charset="-122"/>
                </a:rPr>
                <a:t>0</a:t>
              </a:r>
              <a:endParaRPr lang="zh-CN" altLang="en-US" sz="28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18" name="TextBox 53"/>
            <p:cNvSpPr txBox="1">
              <a:spLocks noChangeArrowheads="1"/>
            </p:cNvSpPr>
            <p:nvPr/>
          </p:nvSpPr>
          <p:spPr bwMode="auto">
            <a:xfrm>
              <a:off x="6800912" y="4509120"/>
              <a:ext cx="216024" cy="430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1">
                  <a:solidFill>
                    <a:srgbClr val="0000FF"/>
                  </a:solidFill>
                  <a:ea typeface="宋体" panose="02010600030101010101" pitchFamily="2" charset="-122"/>
                </a:rPr>
                <a:t>1</a:t>
              </a:r>
              <a:endParaRPr lang="zh-CN" altLang="en-US" sz="28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5619" name="直接连接符 54"/>
            <p:cNvCxnSpPr>
              <a:cxnSpLocks noChangeShapeType="1"/>
            </p:cNvCxnSpPr>
            <p:nvPr/>
          </p:nvCxnSpPr>
          <p:spPr bwMode="auto">
            <a:xfrm>
              <a:off x="6890204" y="4473008"/>
              <a:ext cx="0" cy="108000"/>
            </a:xfrm>
            <a:prstGeom prst="lin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0" name="TextBox 55"/>
            <p:cNvSpPr txBox="1">
              <a:spLocks noChangeArrowheads="1"/>
            </p:cNvSpPr>
            <p:nvPr/>
          </p:nvSpPr>
          <p:spPr bwMode="auto">
            <a:xfrm>
              <a:off x="5508104" y="3284984"/>
              <a:ext cx="216024" cy="430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1">
                  <a:solidFill>
                    <a:srgbClr val="0000FF"/>
                  </a:solidFill>
                  <a:ea typeface="宋体" panose="02010600030101010101" pitchFamily="2" charset="-122"/>
                </a:rPr>
                <a:t>1</a:t>
              </a:r>
              <a:endParaRPr lang="zh-CN" altLang="en-US" sz="28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21" name="TextBox 56"/>
            <p:cNvSpPr txBox="1">
              <a:spLocks noChangeArrowheads="1"/>
            </p:cNvSpPr>
            <p:nvPr/>
          </p:nvSpPr>
          <p:spPr bwMode="auto">
            <a:xfrm>
              <a:off x="5708392" y="2708920"/>
              <a:ext cx="159752" cy="430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  <a:endParaRPr lang="zh-CN" altLang="en-US" sz="28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22" name="TextBox 57"/>
            <p:cNvSpPr txBox="1">
              <a:spLocks noChangeArrowheads="1"/>
            </p:cNvSpPr>
            <p:nvPr/>
          </p:nvSpPr>
          <p:spPr bwMode="auto">
            <a:xfrm>
              <a:off x="7524328" y="4437112"/>
              <a:ext cx="159752" cy="430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1">
                  <a:solidFill>
                    <a:srgbClr val="0000FF"/>
                  </a:solidFill>
                  <a:ea typeface="宋体" panose="02010600030101010101" pitchFamily="2" charset="-122"/>
                </a:rPr>
                <a:t>y</a:t>
              </a:r>
              <a:endParaRPr lang="zh-CN" altLang="en-US" sz="280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23" name="直角三角形 58"/>
            <p:cNvSpPr>
              <a:spLocks noChangeArrowheads="1"/>
            </p:cNvSpPr>
            <p:nvPr/>
          </p:nvSpPr>
          <p:spPr bwMode="auto">
            <a:xfrm flipV="1">
              <a:off x="5810204" y="3501008"/>
              <a:ext cx="1080000" cy="1080000"/>
            </a:xfrm>
            <a:prstGeom prst="rtTriangle">
              <a:avLst/>
            </a:prstGeom>
            <a:solidFill>
              <a:schemeClr val="accent1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2622A0E-BB7B-5C5B-027D-CCF8F826F933}"/>
              </a:ext>
            </a:extLst>
          </p:cNvPr>
          <p:cNvSpPr txBox="1">
            <a:spLocks noChangeArrowheads="1"/>
          </p:cNvSpPr>
          <p:nvPr/>
        </p:nvSpPr>
        <p:spPr>
          <a:xfrm>
            <a:off x="6688347" y="2917970"/>
            <a:ext cx="5270517" cy="1121424"/>
          </a:xfrm>
          <a:prstGeom prst="rect">
            <a:avLst/>
          </a:prstGeom>
          <a:solidFill>
            <a:schemeClr val="accent3"/>
          </a:solidFill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cov</a:t>
            </a:r>
            <a:r>
              <a:rPr lang="en-US" altLang="zh-CN" dirty="0"/>
              <a:t>(X, Y)</a:t>
            </a:r>
            <a:r>
              <a:rPr lang="zh-CN" altLang="en-US" dirty="0"/>
              <a:t>＝</a:t>
            </a:r>
            <a:r>
              <a:rPr lang="en-US" altLang="zh-CN" dirty="0"/>
              <a:t>E{[X-E(X)][Y-E(Y)]}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		</a:t>
            </a:r>
            <a:r>
              <a:rPr lang="zh-CN" altLang="en-US" dirty="0"/>
              <a:t>＝</a:t>
            </a:r>
            <a:r>
              <a:rPr lang="en-US" altLang="zh-CN" dirty="0"/>
              <a:t>E(XY)-E(X)E(Y)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B6DA5DF-3DFA-977D-60CE-D314884E6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128725"/>
              </p:ext>
            </p:extLst>
          </p:nvPr>
        </p:nvGraphicFramePr>
        <p:xfrm>
          <a:off x="9070975" y="5342683"/>
          <a:ext cx="28956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82700" imgH="330200" progId="Equation.3">
                  <p:embed/>
                </p:oleObj>
              </mc:Choice>
              <mc:Fallback>
                <p:oleObj name="Equation" r:id="rId8" imgW="1282700" imgH="330200" progId="Equation.3">
                  <p:embed/>
                  <p:pic>
                    <p:nvPicPr>
                      <p:cNvPr id="3768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0975" y="5342683"/>
                        <a:ext cx="2895600" cy="74612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B63C6B80-3B61-F9E9-C531-DE9960990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052929"/>
              </p:ext>
            </p:extLst>
          </p:nvPr>
        </p:nvGraphicFramePr>
        <p:xfrm>
          <a:off x="9070975" y="6051806"/>
          <a:ext cx="28956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82700" imgH="330200" progId="Equation.3">
                  <p:embed/>
                </p:oleObj>
              </mc:Choice>
              <mc:Fallback>
                <p:oleObj name="Equation" r:id="rId10" imgW="1282700" imgH="330200" progId="Equation.3">
                  <p:embed/>
                  <p:pic>
                    <p:nvPicPr>
                      <p:cNvPr id="3768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0975" y="6051806"/>
                        <a:ext cx="2895600" cy="746125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66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/>
      <p:bldP spid="401413" grpId="0"/>
      <p:bldP spid="40141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latin typeface="宋体" panose="02010600030101010101" pitchFamily="2" charset="-122"/>
              </a:rPr>
              <a:t>例（续）</a:t>
            </a:r>
          </a:p>
        </p:txBody>
      </p:sp>
      <p:graphicFrame>
        <p:nvGraphicFramePr>
          <p:cNvPr id="402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084026"/>
              </p:ext>
            </p:extLst>
          </p:nvPr>
        </p:nvGraphicFramePr>
        <p:xfrm>
          <a:off x="560691" y="991394"/>
          <a:ext cx="5548009" cy="95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368300" progId="Equation.3">
                  <p:embed/>
                </p:oleObj>
              </mc:Choice>
              <mc:Fallback>
                <p:oleObj name="Equation" r:id="rId2" imgW="2133600" imgH="368300" progId="Equation.3">
                  <p:embed/>
                  <p:pic>
                    <p:nvPicPr>
                      <p:cNvPr id="402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91" y="991394"/>
                        <a:ext cx="5548009" cy="957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488238"/>
              </p:ext>
            </p:extLst>
          </p:nvPr>
        </p:nvGraphicFramePr>
        <p:xfrm>
          <a:off x="560691" y="1875836"/>
          <a:ext cx="6075181" cy="957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800" imgH="368300" progId="Equation.3">
                  <p:embed/>
                </p:oleObj>
              </mc:Choice>
              <mc:Fallback>
                <p:oleObj name="Equation" r:id="rId4" imgW="2336800" imgH="368300" progId="Equation.3">
                  <p:embed/>
                  <p:pic>
                    <p:nvPicPr>
                      <p:cNvPr id="402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91" y="1875836"/>
                        <a:ext cx="6075181" cy="957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719644"/>
              </p:ext>
            </p:extLst>
          </p:nvPr>
        </p:nvGraphicFramePr>
        <p:xfrm>
          <a:off x="560691" y="2760278"/>
          <a:ext cx="5910043" cy="95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73300" imgH="368300" progId="Equation.3">
                  <p:embed/>
                </p:oleObj>
              </mc:Choice>
              <mc:Fallback>
                <p:oleObj name="Equation" r:id="rId6" imgW="2273300" imgH="368300" progId="Equation.3">
                  <p:embed/>
                  <p:pic>
                    <p:nvPicPr>
                      <p:cNvPr id="402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91" y="2760278"/>
                        <a:ext cx="5910043" cy="957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901659"/>
              </p:ext>
            </p:extLst>
          </p:nvPr>
        </p:nvGraphicFramePr>
        <p:xfrm>
          <a:off x="560691" y="3644721"/>
          <a:ext cx="6175216" cy="957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74900" imgH="368300" progId="Equation.3">
                  <p:embed/>
                </p:oleObj>
              </mc:Choice>
              <mc:Fallback>
                <p:oleObj name="Equation" r:id="rId8" imgW="2374900" imgH="368300" progId="Equation.3">
                  <p:embed/>
                  <p:pic>
                    <p:nvPicPr>
                      <p:cNvPr id="402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91" y="3644721"/>
                        <a:ext cx="6175216" cy="957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922431"/>
              </p:ext>
            </p:extLst>
          </p:nvPr>
        </p:nvGraphicFramePr>
        <p:xfrm>
          <a:off x="560691" y="4529163"/>
          <a:ext cx="6834182" cy="95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28900" imgH="368300" progId="Equation.3">
                  <p:embed/>
                </p:oleObj>
              </mc:Choice>
              <mc:Fallback>
                <p:oleObj name="Equation" r:id="rId10" imgW="2628900" imgH="368300" progId="Equation.3">
                  <p:embed/>
                  <p:pic>
                    <p:nvPicPr>
                      <p:cNvPr id="402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91" y="4529163"/>
                        <a:ext cx="6834182" cy="957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641"/>
              </p:ext>
            </p:extLst>
          </p:nvPr>
        </p:nvGraphicFramePr>
        <p:xfrm>
          <a:off x="560691" y="5412017"/>
          <a:ext cx="5910043" cy="95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73300" imgH="368300" progId="Equation.3">
                  <p:embed/>
                </p:oleObj>
              </mc:Choice>
              <mc:Fallback>
                <p:oleObj name="Equation" r:id="rId12" imgW="2273300" imgH="368300" progId="Equation.3">
                  <p:embed/>
                  <p:pic>
                    <p:nvPicPr>
                      <p:cNvPr id="402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91" y="5412017"/>
                        <a:ext cx="5910043" cy="957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91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上一讲内容回顾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461" y="1067594"/>
            <a:ext cx="7469329" cy="4079231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随机变量及其分布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随机变量、分布函数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>
                <a:latin typeface="黑体" panose="02010609060101010101" pitchFamily="49" charset="-122"/>
              </a:rPr>
              <a:t>离散型随机变量及其分布律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>
                <a:latin typeface="黑体" panose="02010609060101010101" pitchFamily="49" charset="-122"/>
              </a:rPr>
              <a:t>连续型随机变量及其概率密度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常见的随机变量及其分布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维随机变量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随机变量函数的分布</a:t>
            </a:r>
          </a:p>
        </p:txBody>
      </p:sp>
    </p:spTree>
    <p:extLst>
      <p:ext uri="{BB962C8B-B14F-4D97-AF65-F5344CB8AC3E}">
        <p14:creationId xmlns:p14="http://schemas.microsoft.com/office/powerpoint/2010/main" val="89895852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latin typeface="宋体" panose="02010600030101010101" pitchFamily="2" charset="-122"/>
              </a:rPr>
              <a:t>例（续）</a:t>
            </a:r>
          </a:p>
        </p:txBody>
      </p:sp>
      <p:graphicFrame>
        <p:nvGraphicFramePr>
          <p:cNvPr id="403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400168"/>
              </p:ext>
            </p:extLst>
          </p:nvPr>
        </p:nvGraphicFramePr>
        <p:xfrm>
          <a:off x="460375" y="915194"/>
          <a:ext cx="8109240" cy="944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78200" imgH="393700" progId="Equation.DSMT4">
                  <p:embed/>
                </p:oleObj>
              </mc:Choice>
              <mc:Fallback>
                <p:oleObj name="Equation" r:id="rId2" imgW="3378200" imgH="393700" progId="Equation.DSMT4">
                  <p:embed/>
                  <p:pic>
                    <p:nvPicPr>
                      <p:cNvPr id="403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915194"/>
                        <a:ext cx="8109240" cy="944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354098"/>
              </p:ext>
            </p:extLst>
          </p:nvPr>
        </p:nvGraphicFramePr>
        <p:xfrm>
          <a:off x="679501" y="1867914"/>
          <a:ext cx="5644869" cy="95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1700" imgH="368300" progId="Equation.3">
                  <p:embed/>
                </p:oleObj>
              </mc:Choice>
              <mc:Fallback>
                <p:oleObj name="Equation" r:id="rId4" imgW="2171700" imgH="368300" progId="Equation.3">
                  <p:embed/>
                  <p:pic>
                    <p:nvPicPr>
                      <p:cNvPr id="403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501" y="1867914"/>
                        <a:ext cx="5644869" cy="957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517696"/>
              </p:ext>
            </p:extLst>
          </p:nvPr>
        </p:nvGraphicFramePr>
        <p:xfrm>
          <a:off x="679500" y="2787290"/>
          <a:ext cx="3928384" cy="1122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300" imgH="431800" progId="Equation.3">
                  <p:embed/>
                </p:oleObj>
              </mc:Choice>
              <mc:Fallback>
                <p:oleObj name="Equation" r:id="rId6" imgW="1511300" imgH="431800" progId="Equation.3">
                  <p:embed/>
                  <p:pic>
                    <p:nvPicPr>
                      <p:cNvPr id="403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500" y="2787290"/>
                        <a:ext cx="3928384" cy="1122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838680"/>
              </p:ext>
            </p:extLst>
          </p:nvPr>
        </p:nvGraphicFramePr>
        <p:xfrm>
          <a:off x="679500" y="3809877"/>
          <a:ext cx="6275252" cy="191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3000" imgH="736600" progId="Equation.3">
                  <p:embed/>
                </p:oleObj>
              </mc:Choice>
              <mc:Fallback>
                <p:oleObj name="Equation" r:id="rId8" imgW="2413000" imgH="736600" progId="Equation.3">
                  <p:embed/>
                  <p:pic>
                    <p:nvPicPr>
                      <p:cNvPr id="403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500" y="3809877"/>
                        <a:ext cx="6275252" cy="1914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88950" y="5967206"/>
            <a:ext cx="7873865" cy="892382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由于</a:t>
            </a:r>
            <a:r>
              <a:rPr lang="en-US" altLang="zh-CN" dirty="0">
                <a:cs typeface="Times New Roman" panose="02020603050405020304" pitchFamily="18" charset="0"/>
              </a:rPr>
              <a:t>f(x, y)≠</a:t>
            </a:r>
            <a:r>
              <a:rPr lang="en-US" altLang="zh-CN" dirty="0" err="1">
                <a:cs typeface="Times New Roman" panose="02020603050405020304" pitchFamily="18" charset="0"/>
              </a:rPr>
              <a:t>f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X</a:t>
            </a:r>
            <a:r>
              <a:rPr lang="en-US" altLang="zh-CN" dirty="0">
                <a:cs typeface="Times New Roman" panose="02020603050405020304" pitchFamily="18" charset="0"/>
              </a:rPr>
              <a:t>(x)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 err="1">
                <a:cs typeface="Times New Roman" panose="02020603050405020304" pitchFamily="18" charset="0"/>
              </a:rPr>
              <a:t>f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Y</a:t>
            </a:r>
            <a:r>
              <a:rPr lang="en-US" altLang="zh-CN" dirty="0">
                <a:cs typeface="Times New Roman" panose="02020603050405020304" pitchFamily="18" charset="0"/>
              </a:rPr>
              <a:t>(y)</a:t>
            </a:r>
            <a:r>
              <a:rPr lang="zh-CN" altLang="en-US" dirty="0">
                <a:cs typeface="Times New Roman" panose="02020603050405020304" pitchFamily="18" charset="0"/>
              </a:rPr>
              <a:t>，故</a:t>
            </a:r>
            <a:r>
              <a:rPr lang="en-US" altLang="zh-CN" dirty="0">
                <a:cs typeface="Times New Roman" panose="02020603050405020304" pitchFamily="18" charset="0"/>
              </a:rPr>
              <a:t>X</a:t>
            </a:r>
            <a:r>
              <a:rPr lang="zh-CN" altLang="en-US" dirty="0"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cs typeface="Times New Roman" panose="02020603050405020304" pitchFamily="18" charset="0"/>
              </a:rPr>
              <a:t>Y</a:t>
            </a:r>
            <a:r>
              <a:rPr lang="zh-CN" altLang="en-US" dirty="0">
                <a:cs typeface="Times New Roman" panose="02020603050405020304" pitchFamily="18" charset="0"/>
              </a:rPr>
              <a:t>不独立。</a:t>
            </a:r>
          </a:p>
        </p:txBody>
      </p:sp>
    </p:spTree>
    <p:extLst>
      <p:ext uri="{BB962C8B-B14F-4D97-AF65-F5344CB8AC3E}">
        <p14:creationId xmlns:p14="http://schemas.microsoft.com/office/powerpoint/2010/main" val="35307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二、条件数学期望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76227" y="1162832"/>
            <a:ext cx="11100611" cy="111944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设</a:t>
            </a:r>
            <a:r>
              <a:rPr lang="en-US" altLang="zh-CN" dirty="0"/>
              <a:t>(X, Y)</a:t>
            </a:r>
            <a:r>
              <a:rPr lang="zh-CN" altLang="en-US" dirty="0"/>
              <a:t>为离散型二维随机变量，其</a:t>
            </a:r>
            <a:r>
              <a:rPr lang="zh-CN" altLang="en-US" dirty="0">
                <a:solidFill>
                  <a:srgbClr val="CC00CC"/>
                </a:solidFill>
              </a:rPr>
              <a:t>联合分布律</a:t>
            </a:r>
            <a:r>
              <a:rPr lang="zh-CN" altLang="en-US" dirty="0"/>
              <a:t>为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ij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, j=1, 2, …</a:t>
            </a:r>
            <a:r>
              <a:rPr lang="zh-CN" altLang="en-US" dirty="0"/>
              <a:t>，若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561253" y="3268343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则称</a:t>
            </a:r>
          </a:p>
        </p:txBody>
      </p:sp>
      <p:graphicFrame>
        <p:nvGraphicFramePr>
          <p:cNvPr id="277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18142"/>
              </p:ext>
            </p:extLst>
          </p:nvPr>
        </p:nvGraphicFramePr>
        <p:xfrm>
          <a:off x="2215812" y="1901688"/>
          <a:ext cx="5162157" cy="1019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444500" progId="Equation.3">
                  <p:embed/>
                </p:oleObj>
              </mc:Choice>
              <mc:Fallback>
                <p:oleObj name="Equation" r:id="rId2" imgW="2247900" imgH="444500" progId="Equation.3">
                  <p:embed/>
                  <p:pic>
                    <p:nvPicPr>
                      <p:cNvPr id="277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812" y="1901688"/>
                        <a:ext cx="5162157" cy="1019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387131"/>
              </p:ext>
            </p:extLst>
          </p:nvPr>
        </p:nvGraphicFramePr>
        <p:xfrm>
          <a:off x="1494127" y="3039488"/>
          <a:ext cx="3302764" cy="943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300" imgH="431800" progId="Equation.3">
                  <p:embed/>
                </p:oleObj>
              </mc:Choice>
              <mc:Fallback>
                <p:oleObj name="Equation" r:id="rId4" imgW="1511300" imgH="431800" progId="Equation.3">
                  <p:embed/>
                  <p:pic>
                    <p:nvPicPr>
                      <p:cNvPr id="277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127" y="3039488"/>
                        <a:ext cx="3302764" cy="943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1" name="Rectangle 7"/>
          <p:cNvSpPr>
            <a:spLocks noChangeArrowheads="1"/>
          </p:cNvSpPr>
          <p:nvPr/>
        </p:nvSpPr>
        <p:spPr bwMode="auto">
          <a:xfrm>
            <a:off x="256382" y="4411608"/>
            <a:ext cx="8002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已知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Y=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y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的条件下，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R.V.X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条件数学期望</a:t>
            </a:r>
            <a:r>
              <a:rPr lang="zh-CN" altLang="en-US" sz="2400" dirty="0">
                <a:latin typeface="+mn-ea"/>
                <a:ea typeface="+mn-ea"/>
              </a:rPr>
              <a:t>，称</a:t>
            </a:r>
          </a:p>
        </p:txBody>
      </p:sp>
      <p:graphicFrame>
        <p:nvGraphicFramePr>
          <p:cNvPr id="277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838899"/>
              </p:ext>
            </p:extLst>
          </p:nvPr>
        </p:nvGraphicFramePr>
        <p:xfrm>
          <a:off x="2225338" y="4902258"/>
          <a:ext cx="3301177" cy="9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300" imgH="444500" progId="Equation.3">
                  <p:embed/>
                </p:oleObj>
              </mc:Choice>
              <mc:Fallback>
                <p:oleObj name="Equation" r:id="rId6" imgW="1511300" imgH="444500" progId="Equation.3">
                  <p:embed/>
                  <p:pic>
                    <p:nvPicPr>
                      <p:cNvPr id="277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338" y="4902258"/>
                        <a:ext cx="3301177" cy="9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3" name="Rectangle 9"/>
          <p:cNvSpPr>
            <a:spLocks noChangeArrowheads="1"/>
          </p:cNvSpPr>
          <p:nvPr/>
        </p:nvSpPr>
        <p:spPr bwMode="auto">
          <a:xfrm>
            <a:off x="408817" y="5769235"/>
            <a:ext cx="8002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已知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X=x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的条件下，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R.V.Y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条件数学期望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3518859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  <p:bldP spid="277508" grpId="0"/>
      <p:bldP spid="277511" grpId="0"/>
      <p:bldP spid="2775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</a:t>
            </a:r>
            <a:r>
              <a:rPr lang="zh-CN" altLang="en-US" dirty="0">
                <a:latin typeface="宋体" panose="02010600030101010101" pitchFamily="2" charset="-122"/>
              </a:rPr>
              <a:t>条件数学期望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3178" y="1058154"/>
            <a:ext cx="10213658" cy="102576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设</a:t>
            </a:r>
            <a:r>
              <a:rPr lang="en-US" altLang="zh-CN" dirty="0"/>
              <a:t>(X, Y)</a:t>
            </a:r>
            <a:r>
              <a:rPr lang="zh-CN" altLang="en-US" dirty="0"/>
              <a:t>为连续型二维随机变量，其</a:t>
            </a:r>
            <a:r>
              <a:rPr lang="zh-CN" altLang="en-US" dirty="0">
                <a:solidFill>
                  <a:srgbClr val="CC00CC"/>
                </a:solidFill>
              </a:rPr>
              <a:t>联合概率密度</a:t>
            </a:r>
            <a:r>
              <a:rPr lang="zh-CN" altLang="en-US" dirty="0"/>
              <a:t>为</a:t>
            </a:r>
            <a:r>
              <a:rPr lang="en-US" altLang="zh-CN" dirty="0"/>
              <a:t>f(x, y)</a:t>
            </a:r>
            <a:r>
              <a:rPr lang="zh-CN" altLang="en-US" dirty="0"/>
              <a:t>，若</a:t>
            </a: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991006" y="2951093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则称</a:t>
            </a:r>
          </a:p>
        </p:txBody>
      </p:sp>
      <p:graphicFrame>
        <p:nvGraphicFramePr>
          <p:cNvPr id="278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102083"/>
              </p:ext>
            </p:extLst>
          </p:nvPr>
        </p:nvGraphicFramePr>
        <p:xfrm>
          <a:off x="1395893" y="1912527"/>
          <a:ext cx="7494734" cy="7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63900" imgH="330200" progId="Equation.3">
                  <p:embed/>
                </p:oleObj>
              </mc:Choice>
              <mc:Fallback>
                <p:oleObj name="Equation" r:id="rId2" imgW="3263900" imgH="330200" progId="Equation.3">
                  <p:embed/>
                  <p:pic>
                    <p:nvPicPr>
                      <p:cNvPr id="278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893" y="1912527"/>
                        <a:ext cx="7494734" cy="7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686135" y="4261084"/>
            <a:ext cx="8002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为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已知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Y=y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的条件下，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R.V.X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的</a:t>
            </a:r>
            <a:r>
              <a:rPr lang="zh-CN" altLang="en-US" sz="2400">
                <a:solidFill>
                  <a:srgbClr val="CC00CC"/>
                </a:solidFill>
                <a:latin typeface="+mn-ea"/>
                <a:ea typeface="+mn-ea"/>
              </a:rPr>
              <a:t>条件数学期望</a:t>
            </a:r>
            <a:r>
              <a:rPr lang="zh-CN" altLang="en-US" sz="2400">
                <a:latin typeface="+mn-ea"/>
                <a:ea typeface="+mn-ea"/>
              </a:rPr>
              <a:t>，称</a:t>
            </a:r>
          </a:p>
        </p:txBody>
      </p:sp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838570" y="5618711"/>
            <a:ext cx="8002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为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已知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X=x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的条件下，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R.V.Y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的</a:t>
            </a:r>
            <a:r>
              <a:rPr lang="zh-CN" altLang="en-US" sz="2400">
                <a:solidFill>
                  <a:srgbClr val="CC00CC"/>
                </a:solidFill>
                <a:latin typeface="+mn-ea"/>
                <a:ea typeface="+mn-ea"/>
              </a:rPr>
              <a:t>条件数学期望</a:t>
            </a:r>
            <a:r>
              <a:rPr lang="zh-CN" altLang="en-US" sz="2400">
                <a:latin typeface="+mn-ea"/>
                <a:ea typeface="+mn-ea"/>
              </a:rPr>
              <a:t>。</a:t>
            </a:r>
          </a:p>
        </p:txBody>
      </p:sp>
      <p:graphicFrame>
        <p:nvGraphicFramePr>
          <p:cNvPr id="278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995072"/>
              </p:ext>
            </p:extLst>
          </p:nvPr>
        </p:nvGraphicFramePr>
        <p:xfrm>
          <a:off x="2251773" y="3403636"/>
          <a:ext cx="4520659" cy="7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500" imgH="330200" progId="Equation.3">
                  <p:embed/>
                </p:oleObj>
              </mc:Choice>
              <mc:Fallback>
                <p:oleObj name="Equation" r:id="rId4" imgW="1968500" imgH="330200" progId="Equation.3">
                  <p:embed/>
                  <p:pic>
                    <p:nvPicPr>
                      <p:cNvPr id="278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773" y="3403636"/>
                        <a:ext cx="4520659" cy="75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215042"/>
              </p:ext>
            </p:extLst>
          </p:nvPr>
        </p:nvGraphicFramePr>
        <p:xfrm>
          <a:off x="2286705" y="4780316"/>
          <a:ext cx="4549241" cy="7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81200" imgH="330200" progId="Equation.3">
                  <p:embed/>
                </p:oleObj>
              </mc:Choice>
              <mc:Fallback>
                <p:oleObj name="Equation" r:id="rId6" imgW="1981200" imgH="330200" progId="Equation.3">
                  <p:embed/>
                  <p:pic>
                    <p:nvPicPr>
                      <p:cNvPr id="278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705" y="4780316"/>
                        <a:ext cx="4549241" cy="7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444639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  <p:bldP spid="278532" grpId="0"/>
      <p:bldP spid="278534" grpId="0"/>
      <p:bldP spid="2785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定理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561" y="867587"/>
            <a:ext cx="10200014" cy="1025762"/>
          </a:xfrm>
        </p:spPr>
        <p:txBody>
          <a:bodyPr>
            <a:noAutofit/>
          </a:bodyPr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设</a:t>
            </a:r>
            <a:r>
              <a:rPr lang="en-US" altLang="zh-CN" dirty="0"/>
              <a:t>g(x)</a:t>
            </a:r>
            <a:r>
              <a:rPr lang="zh-CN" altLang="en-US" dirty="0"/>
              <a:t>为连续函数，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FF00"/>
                </a:solidFill>
              </a:rPr>
              <a:t>(1)</a:t>
            </a:r>
            <a:r>
              <a:rPr lang="zh-CN" altLang="en-US" dirty="0"/>
              <a:t>若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892793" y="2801440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/>
              <a:t>则</a:t>
            </a:r>
          </a:p>
        </p:txBody>
      </p:sp>
      <p:graphicFrame>
        <p:nvGraphicFramePr>
          <p:cNvPr id="307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754470"/>
              </p:ext>
            </p:extLst>
          </p:nvPr>
        </p:nvGraphicFramePr>
        <p:xfrm>
          <a:off x="1679575" y="1677194"/>
          <a:ext cx="4110989" cy="7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700" imgH="330200" progId="Equation.3">
                  <p:embed/>
                </p:oleObj>
              </mc:Choice>
              <mc:Fallback>
                <p:oleObj name="Equation" r:id="rId2" imgW="1790700" imgH="330200" progId="Equation.3">
                  <p:embed/>
                  <p:pic>
                    <p:nvPicPr>
                      <p:cNvPr id="307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1677194"/>
                        <a:ext cx="4110989" cy="7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815388"/>
              </p:ext>
            </p:extLst>
          </p:nvPr>
        </p:nvGraphicFramePr>
        <p:xfrm>
          <a:off x="1425523" y="2653565"/>
          <a:ext cx="5484494" cy="7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87600" imgH="330200" progId="Equation.3">
                  <p:embed/>
                </p:oleObj>
              </mc:Choice>
              <mc:Fallback>
                <p:oleObj name="Equation" r:id="rId4" imgW="2387600" imgH="330200" progId="Equation.3">
                  <p:embed/>
                  <p:pic>
                    <p:nvPicPr>
                      <p:cNvPr id="307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23" y="2653565"/>
                        <a:ext cx="5484494" cy="7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884766"/>
              </p:ext>
            </p:extLst>
          </p:nvPr>
        </p:nvGraphicFramePr>
        <p:xfrm>
          <a:off x="1440033" y="4416382"/>
          <a:ext cx="5538482" cy="7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3000" imgH="330200" progId="Equation.3">
                  <p:embed/>
                </p:oleObj>
              </mc:Choice>
              <mc:Fallback>
                <p:oleObj name="Equation" r:id="rId6" imgW="2413000" imgH="330200" progId="Equation.3">
                  <p:embed/>
                  <p:pic>
                    <p:nvPicPr>
                      <p:cNvPr id="3072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033" y="4416382"/>
                        <a:ext cx="5538482" cy="75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106147"/>
              </p:ext>
            </p:extLst>
          </p:nvPr>
        </p:nvGraphicFramePr>
        <p:xfrm>
          <a:off x="1739562" y="3549903"/>
          <a:ext cx="4110989" cy="7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0700" imgH="330200" progId="Equation.3">
                  <p:embed/>
                </p:oleObj>
              </mc:Choice>
              <mc:Fallback>
                <p:oleObj name="Equation" r:id="rId8" imgW="1790700" imgH="330200" progId="Equation.3">
                  <p:embed/>
                  <p:pic>
                    <p:nvPicPr>
                      <p:cNvPr id="3072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562" y="3549903"/>
                        <a:ext cx="4110989" cy="7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883268" y="3732386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FF00"/>
                </a:solidFill>
              </a:rPr>
              <a:t>(2)</a:t>
            </a:r>
            <a:r>
              <a:rPr lang="zh-CN" altLang="en-US" sz="2400" dirty="0"/>
              <a:t>若</a:t>
            </a: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945987" y="4575543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/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367126704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条件方差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5" y="1524794"/>
            <a:ext cx="11128058" cy="121154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称</a:t>
            </a:r>
            <a:r>
              <a:rPr lang="en-US" altLang="zh-CN" dirty="0"/>
              <a:t>D(X|Y=y)</a:t>
            </a:r>
            <a:r>
              <a:rPr lang="zh-CN" altLang="en-US" dirty="0"/>
              <a:t>＝</a:t>
            </a:r>
            <a:r>
              <a:rPr lang="en-US" altLang="zh-CN" dirty="0"/>
              <a:t>E[X</a:t>
            </a:r>
            <a:r>
              <a:rPr lang="en-US" altLang="zh-CN" dirty="0">
                <a:latin typeface="黑体" panose="02010609060101010101" pitchFamily="49" charset="-122"/>
              </a:rPr>
              <a:t>-</a:t>
            </a:r>
            <a:r>
              <a:rPr lang="en-US" altLang="zh-CN" dirty="0"/>
              <a:t>E(X|Y=y)]</a:t>
            </a:r>
            <a:r>
              <a:rPr lang="en-US" altLang="zh-CN" baseline="30000" dirty="0"/>
              <a:t>2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0000FF"/>
                </a:solidFill>
              </a:rPr>
              <a:t>Y=y</a:t>
            </a:r>
            <a:r>
              <a:rPr lang="zh-CN" altLang="en-US" dirty="0">
                <a:solidFill>
                  <a:srgbClr val="0000FF"/>
                </a:solidFill>
              </a:rPr>
              <a:t>条件下，随机变量</a:t>
            </a:r>
            <a:r>
              <a:rPr lang="en-US" altLang="zh-CN" dirty="0">
                <a:solidFill>
                  <a:srgbClr val="0000FF"/>
                </a:solidFill>
              </a:rPr>
              <a:t>X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zh-CN" altLang="en-US" dirty="0">
                <a:solidFill>
                  <a:srgbClr val="CC00CC"/>
                </a:solidFill>
              </a:rPr>
              <a:t>条件方差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06150158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条件数学期望的性质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604852"/>
            <a:ext cx="11353800" cy="479674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/>
              <a:t>E(C|Y)</a:t>
            </a:r>
            <a:r>
              <a:rPr lang="zh-CN" altLang="en-US" dirty="0"/>
              <a:t>＝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为常数；</a:t>
            </a:r>
          </a:p>
          <a:p>
            <a:pPr eaLnBrk="1" hangingPunct="1"/>
            <a:r>
              <a:rPr lang="en-US" altLang="zh-CN" dirty="0"/>
              <a:t>E(</a:t>
            </a:r>
            <a:r>
              <a:rPr lang="en-US" altLang="zh-CN" dirty="0" err="1"/>
              <a:t>aX+bY|Z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dirty="0" err="1"/>
              <a:t>aE</a:t>
            </a:r>
            <a:r>
              <a:rPr lang="en-US" altLang="zh-CN" dirty="0"/>
              <a:t>(X|Z)+</a:t>
            </a:r>
            <a:r>
              <a:rPr lang="en-US" altLang="zh-CN" dirty="0" err="1"/>
              <a:t>bE</a:t>
            </a:r>
            <a:r>
              <a:rPr lang="en-US" altLang="zh-CN" dirty="0"/>
              <a:t>(Y|Z)</a:t>
            </a:r>
            <a:r>
              <a:rPr lang="zh-CN" altLang="en-US" dirty="0"/>
              <a:t>，</a:t>
            </a:r>
            <a:r>
              <a:rPr lang="en-US" altLang="zh-CN" dirty="0"/>
              <a:t>a, b</a:t>
            </a:r>
            <a:r>
              <a:rPr lang="zh-CN" altLang="en-US" dirty="0"/>
              <a:t>为常数；</a:t>
            </a:r>
          </a:p>
          <a:p>
            <a:pPr eaLnBrk="1" hangingPunct="1"/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独立，则</a:t>
            </a:r>
            <a:r>
              <a:rPr lang="en-US" altLang="zh-CN" dirty="0"/>
              <a:t>E(X|Y)</a:t>
            </a:r>
            <a:r>
              <a:rPr lang="zh-CN" altLang="en-US" dirty="0"/>
              <a:t>＝</a:t>
            </a:r>
            <a:r>
              <a:rPr lang="en-US" altLang="zh-CN" dirty="0"/>
              <a:t>E(X)</a:t>
            </a:r>
            <a:r>
              <a:rPr lang="zh-CN" altLang="en-US" dirty="0"/>
              <a:t>；</a:t>
            </a:r>
          </a:p>
          <a:p>
            <a:pPr eaLnBrk="1" hangingPunct="1"/>
            <a:r>
              <a:rPr lang="en-US" altLang="zh-CN" dirty="0"/>
              <a:t>E(X)</a:t>
            </a:r>
            <a:r>
              <a:rPr lang="zh-CN" altLang="en-US" dirty="0"/>
              <a:t>＝</a:t>
            </a:r>
            <a:r>
              <a:rPr lang="en-US" altLang="zh-CN" dirty="0"/>
              <a:t>E[E(X|Y)]</a:t>
            </a:r>
            <a:r>
              <a:rPr lang="zh-CN" altLang="en-US" dirty="0"/>
              <a:t>；</a:t>
            </a:r>
          </a:p>
          <a:p>
            <a:pPr eaLnBrk="1" hangingPunct="1"/>
            <a:r>
              <a:rPr lang="en-US" altLang="zh-CN" dirty="0"/>
              <a:t>E[g(X)]</a:t>
            </a:r>
            <a:r>
              <a:rPr lang="zh-CN" altLang="en-US" dirty="0"/>
              <a:t>＝</a:t>
            </a:r>
            <a:r>
              <a:rPr lang="en-US" altLang="zh-CN" dirty="0"/>
              <a:t>E{E[g(X)|Y]}</a:t>
            </a:r>
            <a:r>
              <a:rPr lang="zh-CN" altLang="en-US" dirty="0"/>
              <a:t>；</a:t>
            </a:r>
          </a:p>
          <a:p>
            <a:pPr eaLnBrk="1" hangingPunct="1"/>
            <a:r>
              <a:rPr lang="en-US" altLang="zh-CN" dirty="0"/>
              <a:t>E[g(X)h(Y)|X]</a:t>
            </a:r>
            <a:r>
              <a:rPr lang="zh-CN" altLang="en-US" dirty="0"/>
              <a:t>＝</a:t>
            </a:r>
            <a:r>
              <a:rPr lang="en-US" altLang="zh-CN" dirty="0"/>
              <a:t>g(X)E[h(Y)|X]</a:t>
            </a:r>
            <a:r>
              <a:rPr lang="zh-CN" altLang="en-US" dirty="0"/>
              <a:t>；</a:t>
            </a:r>
            <a:r>
              <a:rPr lang="en-US" altLang="zh-CN" dirty="0"/>
              <a:t>E[g(X)h(Y)|Y]</a:t>
            </a:r>
            <a:r>
              <a:rPr lang="zh-CN" altLang="en-US" dirty="0"/>
              <a:t>＝</a:t>
            </a:r>
            <a:r>
              <a:rPr lang="en-US" altLang="zh-CN" dirty="0"/>
              <a:t>h(Y)E[g(X)|Y]</a:t>
            </a:r>
            <a:r>
              <a:rPr lang="zh-CN" altLang="en-US" dirty="0"/>
              <a:t>；</a:t>
            </a:r>
          </a:p>
          <a:p>
            <a:pPr eaLnBrk="1" hangingPunct="1"/>
            <a:r>
              <a:rPr lang="en-US" altLang="zh-CN" dirty="0"/>
              <a:t>E[g(X, Y)]</a:t>
            </a:r>
            <a:r>
              <a:rPr lang="zh-CN" altLang="en-US" dirty="0"/>
              <a:t>＝</a:t>
            </a:r>
            <a:r>
              <a:rPr lang="en-US" altLang="zh-CN" dirty="0"/>
              <a:t>E{E[g(X, Y)|Y]}</a:t>
            </a:r>
            <a:r>
              <a:rPr lang="zh-CN" altLang="en-US" dirty="0"/>
              <a:t>；</a:t>
            </a:r>
          </a:p>
          <a:p>
            <a:pPr eaLnBrk="1" hangingPunct="1"/>
            <a:r>
              <a:rPr lang="en-US" altLang="zh-CN" dirty="0"/>
              <a:t>E[X-E(X|Y)]</a:t>
            </a:r>
            <a:r>
              <a:rPr lang="en-US" altLang="zh-CN" baseline="30000" dirty="0"/>
              <a:t>2</a:t>
            </a:r>
            <a:r>
              <a:rPr lang="en-US" altLang="zh-CN" dirty="0"/>
              <a:t>≤E[X-E(Y)]</a:t>
            </a:r>
            <a:r>
              <a:rPr lang="en-US" altLang="zh-CN" baseline="30000" dirty="0"/>
              <a:t>2</a:t>
            </a:r>
            <a:r>
              <a:rPr lang="zh-CN" altLang="en-US" dirty="0"/>
              <a:t>。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55575" y="999323"/>
            <a:ext cx="112804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设</a:t>
            </a:r>
            <a:r>
              <a:rPr lang="en-US" altLang="zh-CN" sz="2400" dirty="0">
                <a:latin typeface="+mn-ea"/>
                <a:ea typeface="+mn-ea"/>
              </a:rPr>
              <a:t>X, Y, Z</a:t>
            </a:r>
            <a:r>
              <a:rPr lang="zh-CN" altLang="en-US" sz="2400" dirty="0">
                <a:latin typeface="+mn-ea"/>
                <a:ea typeface="+mn-ea"/>
              </a:rPr>
              <a:t>为随机变量，</a:t>
            </a:r>
            <a:r>
              <a:rPr lang="en-US" altLang="zh-CN" sz="2400" dirty="0">
                <a:latin typeface="+mn-ea"/>
                <a:ea typeface="+mn-ea"/>
              </a:rPr>
              <a:t>g(.)</a:t>
            </a:r>
            <a:r>
              <a:rPr lang="zh-CN" altLang="en-US" sz="2400" dirty="0">
                <a:latin typeface="+mn-ea"/>
                <a:ea typeface="+mn-ea"/>
              </a:rPr>
              <a:t>和</a:t>
            </a:r>
            <a:r>
              <a:rPr lang="en-US" altLang="zh-CN" sz="2400" dirty="0">
                <a:latin typeface="+mn-ea"/>
                <a:ea typeface="+mn-ea"/>
              </a:rPr>
              <a:t>h(.)</a:t>
            </a:r>
            <a:r>
              <a:rPr lang="zh-CN" altLang="en-US" sz="2400" dirty="0">
                <a:latin typeface="+mn-ea"/>
                <a:ea typeface="+mn-ea"/>
              </a:rPr>
              <a:t>为连续函数，下列期望和条件期望均存在，则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02209" y="3706632"/>
            <a:ext cx="2372275" cy="789170"/>
            <a:chOff x="3408" y="2562"/>
            <a:chExt cx="1494" cy="497"/>
          </a:xfrm>
        </p:grpSpPr>
        <p:sp>
          <p:nvSpPr>
            <p:cNvPr id="32777" name="Rectangle 6"/>
            <p:cNvSpPr>
              <a:spLocks noChangeArrowheads="1"/>
            </p:cNvSpPr>
            <p:nvPr/>
          </p:nvSpPr>
          <p:spPr bwMode="auto">
            <a:xfrm>
              <a:off x="3650" y="2594"/>
              <a:ext cx="1252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ClrTx/>
                <a:buFontTx/>
                <a:buNone/>
              </a:pPr>
              <a:r>
                <a:rPr lang="zh-CN" altLang="en-US" sz="2801">
                  <a:solidFill>
                    <a:srgbClr val="0000FF"/>
                  </a:solidFill>
                </a:rPr>
                <a:t>全期望公式</a:t>
              </a:r>
            </a:p>
          </p:txBody>
        </p:sp>
        <p:sp>
          <p:nvSpPr>
            <p:cNvPr id="32778" name="AutoShape 7"/>
            <p:cNvSpPr>
              <a:spLocks/>
            </p:cNvSpPr>
            <p:nvPr/>
          </p:nvSpPr>
          <p:spPr bwMode="auto">
            <a:xfrm>
              <a:off x="3408" y="2562"/>
              <a:ext cx="272" cy="419"/>
            </a:xfrm>
            <a:prstGeom prst="rightBrace">
              <a:avLst>
                <a:gd name="adj1" fmla="val 9721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781450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917" y="1143794"/>
            <a:ext cx="10978516" cy="2586637"/>
          </a:xfrm>
        </p:spPr>
        <p:txBody>
          <a:bodyPr>
            <a:normAutofit/>
          </a:bodyPr>
          <a:lstStyle/>
          <a:p>
            <a:pPr marL="0" indent="719282" algn="just">
              <a:buNone/>
            </a:pPr>
            <a:r>
              <a:rPr lang="zh-CN" altLang="en-US" dirty="0"/>
              <a:t>设在某一天内进入某商店的顾客数是数学期望为</a:t>
            </a:r>
            <a:r>
              <a:rPr lang="en-US" altLang="zh-CN" dirty="0"/>
              <a:t>100</a:t>
            </a:r>
            <a:r>
              <a:rPr lang="zh-CN" altLang="en-US" dirty="0"/>
              <a:t>的随机变量。又设这些顾客所花的钱为数学期望是</a:t>
            </a:r>
            <a:r>
              <a:rPr lang="en-US" altLang="zh-CN" dirty="0"/>
              <a:t>40</a:t>
            </a:r>
            <a:r>
              <a:rPr lang="zh-CN" altLang="en-US" dirty="0"/>
              <a:t>元的相互独立的随机变量。再设一个顾客花钱数和进入商店的总人数相互独立。试问在给定一天内，顾客在该店所花的钱的期望值是多少？</a:t>
            </a:r>
          </a:p>
        </p:txBody>
      </p:sp>
      <p:graphicFrame>
        <p:nvGraphicFramePr>
          <p:cNvPr id="319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419301"/>
              </p:ext>
            </p:extLst>
          </p:nvPr>
        </p:nvGraphicFramePr>
        <p:xfrm>
          <a:off x="2859352" y="4202326"/>
          <a:ext cx="1371918" cy="91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336" imgH="406224" progId="Equation.3">
                  <p:embed/>
                </p:oleObj>
              </mc:Choice>
              <mc:Fallback>
                <p:oleObj name="Equation" r:id="rId3" imgW="609336" imgH="406224" progId="Equation.3">
                  <p:embed/>
                  <p:pic>
                    <p:nvPicPr>
                      <p:cNvPr id="3194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352" y="4202326"/>
                        <a:ext cx="1371918" cy="91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660729" y="3717728"/>
            <a:ext cx="109277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FF9900"/>
                </a:solidFill>
                <a:latin typeface="+mn-ea"/>
                <a:ea typeface="+mn-ea"/>
              </a:rPr>
              <a:t>解</a:t>
            </a:r>
            <a:r>
              <a:rPr lang="zh-CN" altLang="en-US" sz="2400" dirty="0">
                <a:latin typeface="+mn-ea"/>
                <a:ea typeface="+mn-ea"/>
              </a:rPr>
              <a:t>：设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表示进入某商店的顾客人数，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en-US" altLang="zh-CN" sz="2400" baseline="-25000" dirty="0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表示第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个顾客所花的钱数，则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个顾客所花钱的总数为     	，现在要求</a:t>
            </a:r>
            <a:r>
              <a:rPr lang="en-US" altLang="zh-CN" sz="2400" dirty="0">
                <a:latin typeface="+mn-ea"/>
                <a:ea typeface="+mn-ea"/>
              </a:rPr>
              <a:t>E[Y]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7123AC-AFCC-A370-5170-668DA388ED72}"/>
              </a:ext>
            </a:extLst>
          </p:cNvPr>
          <p:cNvSpPr txBox="1"/>
          <p:nvPr/>
        </p:nvSpPr>
        <p:spPr>
          <a:xfrm>
            <a:off x="7394575" y="4555832"/>
            <a:ext cx="3289900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E[g(X)]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>
                <a:latin typeface="+mn-ea"/>
              </a:rPr>
              <a:t>E{E[g(X)|Y]}</a:t>
            </a:r>
            <a:endParaRPr lang="en-US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ABD8F8-72E2-A33C-9A40-F728CDD87189}"/>
              </a:ext>
            </a:extLst>
          </p:cNvPr>
          <p:cNvSpPr txBox="1"/>
          <p:nvPr/>
        </p:nvSpPr>
        <p:spPr>
          <a:xfrm>
            <a:off x="2746375" y="5588833"/>
            <a:ext cx="3190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E[Y]</a:t>
            </a:r>
            <a:r>
              <a:rPr lang="zh-CN" altLang="en-US" b="1" dirty="0">
                <a:latin typeface="+mn-ea"/>
              </a:rPr>
              <a:t>＝ </a:t>
            </a:r>
            <a:r>
              <a:rPr lang="en-US" altLang="zh-CN" b="1" dirty="0">
                <a:latin typeface="+mn-ea"/>
              </a:rPr>
              <a:t>E[Y|N=n]</a:t>
            </a:r>
            <a:endParaRPr 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00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  <p:bldP spid="319494" grpId="0" autoUpdateAnimBg="0"/>
      <p:bldP spid="3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816" y="1067594"/>
            <a:ext cx="7697982" cy="153864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由全期望公式：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E(Y)</a:t>
            </a:r>
            <a:r>
              <a:rPr lang="zh-CN" altLang="en-US" dirty="0"/>
              <a:t>＝</a:t>
            </a:r>
            <a:r>
              <a:rPr lang="en-US" altLang="zh-CN" dirty="0"/>
              <a:t>E[E(Y|N)]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而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-34925" y="4116300"/>
            <a:ext cx="8307723" cy="51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1"/>
              <a:t>	</a:t>
            </a:r>
          </a:p>
        </p:txBody>
      </p:sp>
      <p:graphicFrame>
        <p:nvGraphicFramePr>
          <p:cNvPr id="3205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390620"/>
              </p:ext>
            </p:extLst>
          </p:nvPr>
        </p:nvGraphicFramePr>
        <p:xfrm>
          <a:off x="1279525" y="2493963"/>
          <a:ext cx="65151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79480" imgH="368280" progId="Equation.DSMT4">
                  <p:embed/>
                </p:oleObj>
              </mc:Choice>
              <mc:Fallback>
                <p:oleObj name="Equation" r:id="rId2" imgW="2679480" imgH="368280" progId="Equation.DSMT4">
                  <p:embed/>
                  <p:pic>
                    <p:nvPicPr>
                      <p:cNvPr id="3205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2493963"/>
                        <a:ext cx="65151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0" name="Rectangle 8"/>
          <p:cNvSpPr>
            <a:spLocks noChangeArrowheads="1"/>
          </p:cNvSpPr>
          <p:nvPr/>
        </p:nvSpPr>
        <p:spPr bwMode="auto">
          <a:xfrm>
            <a:off x="574816" y="3510033"/>
            <a:ext cx="11467976" cy="332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801" dirty="0"/>
              <a:t>因为</a:t>
            </a:r>
            <a:r>
              <a:rPr lang="en-US" altLang="zh-CN" sz="2801" dirty="0"/>
              <a:t>X</a:t>
            </a:r>
            <a:r>
              <a:rPr lang="en-US" altLang="zh-CN" sz="2801" baseline="-25000" dirty="0"/>
              <a:t>i</a:t>
            </a:r>
            <a:r>
              <a:rPr lang="zh-CN" altLang="en-US" sz="2801" dirty="0"/>
              <a:t>与</a:t>
            </a:r>
            <a:r>
              <a:rPr lang="en-US" altLang="zh-CN" sz="2801" dirty="0"/>
              <a:t>N</a:t>
            </a:r>
            <a:r>
              <a:rPr lang="zh-CN" altLang="en-US" sz="2801" dirty="0"/>
              <a:t>相互独立，且</a:t>
            </a:r>
            <a:r>
              <a:rPr lang="en-US" altLang="zh-CN" sz="2801" dirty="0"/>
              <a:t>E(X</a:t>
            </a:r>
            <a:r>
              <a:rPr lang="en-US" altLang="zh-CN" sz="2801" baseline="-25000" dirty="0"/>
              <a:t>i</a:t>
            </a:r>
            <a:r>
              <a:rPr lang="en-US" altLang="zh-CN" sz="2801" dirty="0"/>
              <a:t>)</a:t>
            </a:r>
            <a:r>
              <a:rPr lang="zh-CN" altLang="en-US" sz="2801" dirty="0"/>
              <a:t>＝ </a:t>
            </a:r>
            <a:r>
              <a:rPr lang="en-US" altLang="zh-CN" sz="2801" dirty="0"/>
              <a:t>E(X)</a:t>
            </a:r>
            <a:r>
              <a:rPr lang="zh-CN" altLang="en-US" sz="2801" dirty="0"/>
              <a:t>，从而</a:t>
            </a:r>
          </a:p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801" dirty="0"/>
              <a:t>E(Y|N)</a:t>
            </a:r>
            <a:r>
              <a:rPr lang="zh-CN" altLang="en-US" sz="2801" dirty="0"/>
              <a:t>＝</a:t>
            </a:r>
            <a:r>
              <a:rPr lang="en-US" altLang="zh-CN" sz="2801" dirty="0"/>
              <a:t>NE(X)</a:t>
            </a:r>
          </a:p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801" dirty="0"/>
              <a:t>E(Y)</a:t>
            </a:r>
            <a:r>
              <a:rPr lang="zh-CN" altLang="en-US" sz="2801" dirty="0"/>
              <a:t>＝</a:t>
            </a:r>
            <a:r>
              <a:rPr lang="en-US" altLang="zh-CN" sz="2801" dirty="0"/>
              <a:t>E(NE(X))</a:t>
            </a:r>
            <a:r>
              <a:rPr lang="zh-CN" altLang="en-US" sz="2801" dirty="0"/>
              <a:t>＝</a:t>
            </a:r>
            <a:r>
              <a:rPr lang="en-US" altLang="zh-CN" sz="2801" dirty="0"/>
              <a:t>E(N)E(X)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801" dirty="0"/>
              <a:t>由假设，</a:t>
            </a:r>
            <a:r>
              <a:rPr lang="en-US" altLang="zh-CN" sz="2801" dirty="0"/>
              <a:t>E(N)</a:t>
            </a:r>
            <a:r>
              <a:rPr lang="zh-CN" altLang="en-US" sz="2801" dirty="0"/>
              <a:t>＝</a:t>
            </a:r>
            <a:r>
              <a:rPr lang="en-US" altLang="zh-CN" sz="2801" dirty="0"/>
              <a:t>100</a:t>
            </a:r>
            <a:r>
              <a:rPr lang="zh-CN" altLang="en-US" sz="2801" dirty="0"/>
              <a:t>，</a:t>
            </a:r>
            <a:r>
              <a:rPr lang="en-US" altLang="zh-CN" sz="2801" dirty="0"/>
              <a:t>E(X)</a:t>
            </a:r>
            <a:r>
              <a:rPr lang="zh-CN" altLang="en-US" sz="2801" dirty="0"/>
              <a:t>＝</a:t>
            </a:r>
            <a:r>
              <a:rPr lang="en-US" altLang="zh-CN" sz="2801" dirty="0"/>
              <a:t>40</a:t>
            </a:r>
            <a:r>
              <a:rPr lang="zh-CN" altLang="en-US" sz="2801" dirty="0"/>
              <a:t>，故</a:t>
            </a:r>
            <a:r>
              <a:rPr lang="en-US" altLang="zh-CN" sz="2801" dirty="0"/>
              <a:t>E(Y)</a:t>
            </a:r>
            <a:r>
              <a:rPr lang="zh-CN" altLang="en-US" sz="2801" dirty="0"/>
              <a:t>＝</a:t>
            </a:r>
            <a:r>
              <a:rPr lang="en-US" altLang="zh-CN" sz="2801" dirty="0"/>
              <a:t>4000</a:t>
            </a:r>
            <a:r>
              <a:rPr lang="zh-CN" altLang="en-US" sz="2801" dirty="0"/>
              <a:t>。由此得，顾客们花费在该商店的钱的数学期望值为</a:t>
            </a:r>
            <a:r>
              <a:rPr lang="en-US" altLang="zh-CN" sz="2801" dirty="0"/>
              <a:t>4000</a:t>
            </a:r>
            <a:r>
              <a:rPr lang="zh-CN" altLang="en-US" sz="2801" dirty="0"/>
              <a:t>元。</a:t>
            </a:r>
          </a:p>
        </p:txBody>
      </p:sp>
    </p:spTree>
    <p:extLst>
      <p:ext uri="{BB962C8B-B14F-4D97-AF65-F5344CB8AC3E}">
        <p14:creationId xmlns:p14="http://schemas.microsoft.com/office/powerpoint/2010/main" val="153126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 autoUpdateAnimBg="0" advAuto="0"/>
      <p:bldP spid="320516" grpId="0" autoUpdateAnimBg="0"/>
      <p:bldP spid="32052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三、 特征函数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219994"/>
            <a:ext cx="7850417" cy="128299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随机变量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特征函数</a:t>
            </a:r>
            <a:r>
              <a:rPr lang="zh-CN" altLang="en-US" dirty="0"/>
              <a:t>定义为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			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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(u)=E(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e</a:t>
            </a:r>
            <a:r>
              <a:rPr lang="en-US" altLang="zh-CN" baseline="30000" dirty="0" err="1">
                <a:solidFill>
                  <a:srgbClr val="0000FF"/>
                </a:solidFill>
                <a:sym typeface="Symbol" panose="05050102010706020507" pitchFamily="18" charset="2"/>
              </a:rPr>
              <a:t>iuX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＝</a:t>
            </a:r>
          </a:p>
        </p:txBody>
      </p:sp>
      <p:graphicFrame>
        <p:nvGraphicFramePr>
          <p:cNvPr id="40550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60236"/>
              </p:ext>
            </p:extLst>
          </p:nvPr>
        </p:nvGraphicFramePr>
        <p:xfrm>
          <a:off x="5766198" y="1895325"/>
          <a:ext cx="738359" cy="41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280" imgH="355680" progId="Equation.DSMT4">
                  <p:embed/>
                </p:oleObj>
              </mc:Choice>
              <mc:Fallback>
                <p:oleObj name="Equation" r:id="rId2" imgW="647280" imgH="355680" progId="Equation.DSMT4">
                  <p:embed/>
                  <p:pic>
                    <p:nvPicPr>
                      <p:cNvPr id="40550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6198" y="1895325"/>
                        <a:ext cx="738359" cy="412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612775" y="2717353"/>
            <a:ext cx="55226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/>
              <a:t>当</a:t>
            </a:r>
            <a:r>
              <a:rPr lang="en-US" altLang="zh-CN" sz="2400"/>
              <a:t>R.V.X</a:t>
            </a:r>
            <a:r>
              <a:rPr lang="zh-CN" altLang="en-US" sz="2400"/>
              <a:t>为离散型随机变量时，</a:t>
            </a:r>
          </a:p>
        </p:txBody>
      </p:sp>
      <p:graphicFrame>
        <p:nvGraphicFramePr>
          <p:cNvPr id="405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813513"/>
              </p:ext>
            </p:extLst>
          </p:nvPr>
        </p:nvGraphicFramePr>
        <p:xfrm>
          <a:off x="2518216" y="3323919"/>
          <a:ext cx="2743835" cy="99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23080" imgH="800280" progId="Equation.3">
                  <p:embed/>
                </p:oleObj>
              </mc:Choice>
              <mc:Fallback>
                <p:oleObj name="Equation" r:id="rId4" imgW="2323080" imgH="800280" progId="Equation.3">
                  <p:embed/>
                  <p:pic>
                    <p:nvPicPr>
                      <p:cNvPr id="405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216" y="3323919"/>
                        <a:ext cx="2743835" cy="994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1" name="Rectangle 7"/>
          <p:cNvSpPr>
            <a:spLocks noChangeArrowheads="1"/>
          </p:cNvSpPr>
          <p:nvPr/>
        </p:nvSpPr>
        <p:spPr bwMode="auto">
          <a:xfrm>
            <a:off x="612775" y="4360796"/>
            <a:ext cx="55226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/>
              <a:t>当</a:t>
            </a:r>
            <a:r>
              <a:rPr lang="en-US" altLang="zh-CN" sz="2400" dirty="0"/>
              <a:t>R.V.X</a:t>
            </a:r>
            <a:r>
              <a:rPr lang="zh-CN" altLang="en-US" sz="2400" dirty="0"/>
              <a:t>为连续型随机变量时，</a:t>
            </a:r>
          </a:p>
        </p:txBody>
      </p:sp>
      <p:graphicFrame>
        <p:nvGraphicFramePr>
          <p:cNvPr id="405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710627"/>
              </p:ext>
            </p:extLst>
          </p:nvPr>
        </p:nvGraphicFramePr>
        <p:xfrm>
          <a:off x="2211758" y="5116621"/>
          <a:ext cx="3888687" cy="881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56240" imgH="584280" progId="Equation.3">
                  <p:embed/>
                </p:oleObj>
              </mc:Choice>
              <mc:Fallback>
                <p:oleObj name="Equation" r:id="rId6" imgW="2856240" imgH="584280" progId="Equation.3">
                  <p:embed/>
                  <p:pic>
                    <p:nvPicPr>
                      <p:cNvPr id="405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758" y="5116621"/>
                        <a:ext cx="3888687" cy="881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17636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/>
      <p:bldP spid="405509" grpId="0" autoUpdateAnimBg="0"/>
      <p:bldP spid="40551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1 </a:t>
            </a:r>
            <a:r>
              <a:rPr lang="zh-CN" altLang="en-US"/>
              <a:t>二项分布 </a:t>
            </a:r>
            <a:r>
              <a:rPr lang="en-US" altLang="zh-CN"/>
              <a:t>X</a:t>
            </a:r>
            <a:r>
              <a:rPr lang="zh-CN" altLang="en-US"/>
              <a:t>～</a:t>
            </a:r>
            <a:r>
              <a:rPr lang="en-US" altLang="zh-CN">
                <a:sym typeface="Symbol" panose="05050102010706020507" pitchFamily="18" charset="2"/>
              </a:rPr>
              <a:t>B(n, p)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2340064"/>
            <a:ext cx="2205548" cy="512881"/>
          </a:xfrm>
        </p:spPr>
        <p:txBody>
          <a:bodyPr>
            <a:no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特征函数：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406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256513"/>
              </p:ext>
            </p:extLst>
          </p:nvPr>
        </p:nvGraphicFramePr>
        <p:xfrm>
          <a:off x="1069975" y="1372394"/>
          <a:ext cx="7393111" cy="63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7000" imgH="228600" progId="Equation.3">
                  <p:embed/>
                </p:oleObj>
              </mc:Choice>
              <mc:Fallback>
                <p:oleObj name="Equation" r:id="rId2" imgW="2667000" imgH="228600" progId="Equation.3">
                  <p:embed/>
                  <p:pic>
                    <p:nvPicPr>
                      <p:cNvPr id="406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372394"/>
                        <a:ext cx="7393111" cy="633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679128"/>
              </p:ext>
            </p:extLst>
          </p:nvPr>
        </p:nvGraphicFramePr>
        <p:xfrm>
          <a:off x="1528869" y="3138102"/>
          <a:ext cx="2750186" cy="10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04900" imgH="431800" progId="Equation.3">
                  <p:embed/>
                </p:oleObj>
              </mc:Choice>
              <mc:Fallback>
                <p:oleObj name="公式" r:id="rId4" imgW="1104900" imgH="431800" progId="Equation.3">
                  <p:embed/>
                  <p:pic>
                    <p:nvPicPr>
                      <p:cNvPr id="406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869" y="3138102"/>
                        <a:ext cx="2750186" cy="107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61708"/>
              </p:ext>
            </p:extLst>
          </p:nvPr>
        </p:nvGraphicFramePr>
        <p:xfrm>
          <a:off x="2502231" y="4286131"/>
          <a:ext cx="3120160" cy="108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44600" imgH="431800" progId="Equation.3">
                  <p:embed/>
                </p:oleObj>
              </mc:Choice>
              <mc:Fallback>
                <p:oleObj name="公式" r:id="rId6" imgW="1244600" imgH="431800" progId="Equation.3">
                  <p:embed/>
                  <p:pic>
                    <p:nvPicPr>
                      <p:cNvPr id="406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231" y="4286131"/>
                        <a:ext cx="3120160" cy="108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511913"/>
              </p:ext>
            </p:extLst>
          </p:nvPr>
        </p:nvGraphicFramePr>
        <p:xfrm>
          <a:off x="4285407" y="3138102"/>
          <a:ext cx="2875628" cy="10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55700" imgH="431800" progId="Equation.3">
                  <p:embed/>
                </p:oleObj>
              </mc:Choice>
              <mc:Fallback>
                <p:oleObj name="公式" r:id="rId8" imgW="1155700" imgH="431800" progId="Equation.3">
                  <p:embed/>
                  <p:pic>
                    <p:nvPicPr>
                      <p:cNvPr id="406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407" y="3138102"/>
                        <a:ext cx="2875628" cy="107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255114"/>
              </p:ext>
            </p:extLst>
          </p:nvPr>
        </p:nvGraphicFramePr>
        <p:xfrm>
          <a:off x="5587458" y="4508433"/>
          <a:ext cx="2005476" cy="574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800100" imgH="228600" progId="Equation.3">
                  <p:embed/>
                </p:oleObj>
              </mc:Choice>
              <mc:Fallback>
                <p:oleObj name="公式" r:id="rId10" imgW="800100" imgH="228600" progId="Equation.3">
                  <p:embed/>
                  <p:pic>
                    <p:nvPicPr>
                      <p:cNvPr id="406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7458" y="4508433"/>
                        <a:ext cx="2005476" cy="574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12298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本讲主要内容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19994"/>
            <a:ext cx="7469329" cy="453336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随机变量的数字特征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数学期望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方差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en-US" altLang="zh-CN" dirty="0">
                <a:solidFill>
                  <a:srgbClr val="CC00CC"/>
                </a:solidFill>
              </a:rPr>
              <a:t>k</a:t>
            </a:r>
            <a:r>
              <a:rPr lang="zh-CN" altLang="en-US" dirty="0">
                <a:solidFill>
                  <a:srgbClr val="CC00CC"/>
                </a:solidFill>
              </a:rPr>
              <a:t>阶矩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协方差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条件数学期望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随机变量的特征函数</a:t>
            </a:r>
          </a:p>
        </p:txBody>
      </p:sp>
    </p:spTree>
    <p:extLst>
      <p:ext uri="{BB962C8B-B14F-4D97-AF65-F5344CB8AC3E}">
        <p14:creationId xmlns:p14="http://schemas.microsoft.com/office/powerpoint/2010/main" val="3542962119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2 </a:t>
            </a:r>
            <a:r>
              <a:rPr lang="zh-CN" altLang="en-US"/>
              <a:t>泊松分布 </a:t>
            </a:r>
            <a:r>
              <a:rPr lang="en-US" altLang="zh-CN"/>
              <a:t>X</a:t>
            </a:r>
            <a:r>
              <a:rPr lang="zh-CN" altLang="en-US"/>
              <a:t>～</a:t>
            </a:r>
            <a:r>
              <a:rPr lang="zh-CN" altLang="en-US">
                <a:sym typeface="Symbol" panose="05050102010706020507" pitchFamily="18" charset="2"/>
              </a:rPr>
              <a:t>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</a:t>
            </a:r>
            <a:r>
              <a:rPr lang="en-US" altLang="zh-CN"/>
              <a:t>)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86" y="2545845"/>
            <a:ext cx="2820053" cy="512881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特征函数：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222724"/>
              </p:ext>
            </p:extLst>
          </p:nvPr>
        </p:nvGraphicFramePr>
        <p:xfrm>
          <a:off x="612686" y="1250947"/>
          <a:ext cx="6935805" cy="100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300" imgH="419100" progId="Equation.3">
                  <p:embed/>
                </p:oleObj>
              </mc:Choice>
              <mc:Fallback>
                <p:oleObj name="Equation" r:id="rId2" imgW="2908300" imgH="419100" progId="Equation.3">
                  <p:embed/>
                  <p:pic>
                    <p:nvPicPr>
                      <p:cNvPr id="407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86" y="1250947"/>
                        <a:ext cx="6935805" cy="1000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723479"/>
              </p:ext>
            </p:extLst>
          </p:nvPr>
        </p:nvGraphicFramePr>
        <p:xfrm>
          <a:off x="788940" y="3315961"/>
          <a:ext cx="2748598" cy="10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04900" imgH="431800" progId="Equation.3">
                  <p:embed/>
                </p:oleObj>
              </mc:Choice>
              <mc:Fallback>
                <p:oleObj name="公式" r:id="rId4" imgW="1104900" imgH="431800" progId="Equation.3">
                  <p:embed/>
                  <p:pic>
                    <p:nvPicPr>
                      <p:cNvPr id="407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40" y="3315961"/>
                        <a:ext cx="2748598" cy="107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971475"/>
              </p:ext>
            </p:extLst>
          </p:nvPr>
        </p:nvGraphicFramePr>
        <p:xfrm>
          <a:off x="1768654" y="4632304"/>
          <a:ext cx="2546939" cy="111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15559" imgH="444307" progId="Equation.3">
                  <p:embed/>
                </p:oleObj>
              </mc:Choice>
              <mc:Fallback>
                <p:oleObj name="公式" r:id="rId6" imgW="1015559" imgH="444307" progId="Equation.3">
                  <p:embed/>
                  <p:pic>
                    <p:nvPicPr>
                      <p:cNvPr id="407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654" y="4632304"/>
                        <a:ext cx="2546939" cy="1116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132190"/>
              </p:ext>
            </p:extLst>
          </p:nvPr>
        </p:nvGraphicFramePr>
        <p:xfrm>
          <a:off x="3594702" y="3287379"/>
          <a:ext cx="2464370" cy="1106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90170" imgH="444307" progId="Equation.3">
                  <p:embed/>
                </p:oleObj>
              </mc:Choice>
              <mc:Fallback>
                <p:oleObj name="公式" r:id="rId8" imgW="990170" imgH="444307" progId="Equation.3">
                  <p:embed/>
                  <p:pic>
                    <p:nvPicPr>
                      <p:cNvPr id="407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702" y="3287379"/>
                        <a:ext cx="2464370" cy="1106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738651"/>
              </p:ext>
            </p:extLst>
          </p:nvPr>
        </p:nvGraphicFramePr>
        <p:xfrm>
          <a:off x="4307655" y="4826024"/>
          <a:ext cx="1464014" cy="574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83947" imgH="228501" progId="Equation.3">
                  <p:embed/>
                </p:oleObj>
              </mc:Choice>
              <mc:Fallback>
                <p:oleObj name="公式" r:id="rId10" imgW="583947" imgH="228501" progId="Equation.3">
                  <p:embed/>
                  <p:pic>
                    <p:nvPicPr>
                      <p:cNvPr id="407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655" y="4826024"/>
                        <a:ext cx="1464014" cy="574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892583"/>
              </p:ext>
            </p:extLst>
          </p:nvPr>
        </p:nvGraphicFramePr>
        <p:xfrm>
          <a:off x="5779608" y="4826024"/>
          <a:ext cx="1432256" cy="574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571252" imgH="228501" progId="Equation.3">
                  <p:embed/>
                </p:oleObj>
              </mc:Choice>
              <mc:Fallback>
                <p:oleObj name="公式" r:id="rId12" imgW="571252" imgH="228501" progId="Equation.3">
                  <p:embed/>
                  <p:pic>
                    <p:nvPicPr>
                      <p:cNvPr id="407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9608" y="4826024"/>
                        <a:ext cx="1432256" cy="574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870873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3 (</a:t>
            </a:r>
            <a:r>
              <a:rPr lang="zh-CN" altLang="en-US"/>
              <a:t>负</a:t>
            </a:r>
            <a:r>
              <a:rPr lang="en-US" altLang="zh-CN"/>
              <a:t>)</a:t>
            </a:r>
            <a:r>
              <a:rPr lang="zh-CN" altLang="en-US"/>
              <a:t>指数分布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4909" y="2438211"/>
            <a:ext cx="7850417" cy="512882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特征函数：</a:t>
            </a:r>
          </a:p>
        </p:txBody>
      </p:sp>
      <p:graphicFrame>
        <p:nvGraphicFramePr>
          <p:cNvPr id="408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6159"/>
              </p:ext>
            </p:extLst>
          </p:nvPr>
        </p:nvGraphicFramePr>
        <p:xfrm>
          <a:off x="2231893" y="3090825"/>
          <a:ext cx="3248777" cy="782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71600" imgH="330200" progId="Equation.3">
                  <p:embed/>
                </p:oleObj>
              </mc:Choice>
              <mc:Fallback>
                <p:oleObj name="公式" r:id="rId2" imgW="1371600" imgH="330200" progId="Equation.3">
                  <p:embed/>
                  <p:pic>
                    <p:nvPicPr>
                      <p:cNvPr id="408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893" y="3090825"/>
                        <a:ext cx="3248777" cy="782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581100"/>
              </p:ext>
            </p:extLst>
          </p:nvPr>
        </p:nvGraphicFramePr>
        <p:xfrm>
          <a:off x="2223954" y="1294947"/>
          <a:ext cx="4768366" cy="120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0" imgH="482600" progId="Equation.3">
                  <p:embed/>
                </p:oleObj>
              </mc:Choice>
              <mc:Fallback>
                <p:oleObj name="Equation" r:id="rId4" imgW="1905000" imgH="482600" progId="Equation.3">
                  <p:embed/>
                  <p:pic>
                    <p:nvPicPr>
                      <p:cNvPr id="408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954" y="1294947"/>
                        <a:ext cx="4768366" cy="1209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239844"/>
              </p:ext>
            </p:extLst>
          </p:nvPr>
        </p:nvGraphicFramePr>
        <p:xfrm>
          <a:off x="3149681" y="3989558"/>
          <a:ext cx="2526298" cy="782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66800" imgH="330200" progId="Equation.3">
                  <p:embed/>
                </p:oleObj>
              </mc:Choice>
              <mc:Fallback>
                <p:oleObj name="公式" r:id="rId6" imgW="1066800" imgH="330200" progId="Equation.3">
                  <p:embed/>
                  <p:pic>
                    <p:nvPicPr>
                      <p:cNvPr id="408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81" y="3989558"/>
                        <a:ext cx="2526298" cy="782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206051"/>
              </p:ext>
            </p:extLst>
          </p:nvPr>
        </p:nvGraphicFramePr>
        <p:xfrm>
          <a:off x="3149681" y="4889878"/>
          <a:ext cx="2435789" cy="782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28700" imgH="330200" progId="Equation.3">
                  <p:embed/>
                </p:oleObj>
              </mc:Choice>
              <mc:Fallback>
                <p:oleObj name="公式" r:id="rId8" imgW="1028700" imgH="330200" progId="Equation.3">
                  <p:embed/>
                  <p:pic>
                    <p:nvPicPr>
                      <p:cNvPr id="408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81" y="4889878"/>
                        <a:ext cx="2435789" cy="782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190669"/>
              </p:ext>
            </p:extLst>
          </p:nvPr>
        </p:nvGraphicFramePr>
        <p:xfrm>
          <a:off x="3149680" y="5790200"/>
          <a:ext cx="2947082" cy="96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244060" imgH="406224" progId="Equation.3">
                  <p:embed/>
                </p:oleObj>
              </mc:Choice>
              <mc:Fallback>
                <p:oleObj name="公式" r:id="rId10" imgW="1244060" imgH="406224" progId="Equation.3">
                  <p:embed/>
                  <p:pic>
                    <p:nvPicPr>
                      <p:cNvPr id="408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80" y="5790200"/>
                        <a:ext cx="2947082" cy="963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455652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4  </a:t>
            </a:r>
            <a:r>
              <a:rPr lang="en-US" altLang="zh-CN">
                <a:sym typeface="Symbol" panose="05050102010706020507" pitchFamily="18" charset="2"/>
              </a:rPr>
              <a:t>k</a:t>
            </a:r>
            <a:r>
              <a:rPr lang="zh-CN" altLang="en-US">
                <a:sym typeface="Symbol" panose="05050102010706020507" pitchFamily="18" charset="2"/>
              </a:rPr>
              <a:t>阶爱尔朗</a:t>
            </a:r>
            <a:r>
              <a:rPr lang="zh-CN" altLang="en-US"/>
              <a:t>分布 </a:t>
            </a:r>
            <a:r>
              <a:rPr lang="en-US" altLang="zh-CN"/>
              <a:t>X</a:t>
            </a:r>
            <a:r>
              <a:rPr lang="zh-CN" altLang="en-US"/>
              <a:t>～</a:t>
            </a:r>
            <a:r>
              <a:rPr lang="en-US" altLang="zh-CN">
                <a:sym typeface="Symbol" panose="05050102010706020507" pitchFamily="18" charset="2"/>
              </a:rPr>
              <a:t>E</a:t>
            </a:r>
            <a:r>
              <a:rPr lang="en-US" altLang="zh-CN" baseline="-25000"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697" y="2776428"/>
            <a:ext cx="6935805" cy="512881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特征函数：</a:t>
            </a:r>
          </a:p>
        </p:txBody>
      </p:sp>
      <p:graphicFrame>
        <p:nvGraphicFramePr>
          <p:cNvPr id="409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616486"/>
              </p:ext>
            </p:extLst>
          </p:nvPr>
        </p:nvGraphicFramePr>
        <p:xfrm>
          <a:off x="960613" y="3370291"/>
          <a:ext cx="3248777" cy="782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71600" imgH="330200" progId="Equation.3">
                  <p:embed/>
                </p:oleObj>
              </mc:Choice>
              <mc:Fallback>
                <p:oleObj name="公式" r:id="rId2" imgW="1371600" imgH="330200" progId="Equation.3">
                  <p:embed/>
                  <p:pic>
                    <p:nvPicPr>
                      <p:cNvPr id="409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613" y="3370291"/>
                        <a:ext cx="3248777" cy="782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692647"/>
              </p:ext>
            </p:extLst>
          </p:nvPr>
        </p:nvGraphicFramePr>
        <p:xfrm>
          <a:off x="2051477" y="1155215"/>
          <a:ext cx="4520659" cy="1610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500" imgH="609600" progId="Equation.3">
                  <p:embed/>
                </p:oleObj>
              </mc:Choice>
              <mc:Fallback>
                <p:oleObj name="Equation" r:id="rId4" imgW="1714500" imgH="609600" progId="Equation.3">
                  <p:embed/>
                  <p:pic>
                    <p:nvPicPr>
                      <p:cNvPr id="409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477" y="1155215"/>
                        <a:ext cx="4520659" cy="1610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722263"/>
              </p:ext>
            </p:extLst>
          </p:nvPr>
        </p:nvGraphicFramePr>
        <p:xfrm>
          <a:off x="4260201" y="3240085"/>
          <a:ext cx="3760070" cy="1052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86811" imgH="444307" progId="Equation.3">
                  <p:embed/>
                </p:oleObj>
              </mc:Choice>
              <mc:Fallback>
                <p:oleObj name="公式" r:id="rId6" imgW="1586811" imgH="444307" progId="Equation.3">
                  <p:embed/>
                  <p:pic>
                    <p:nvPicPr>
                      <p:cNvPr id="409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201" y="3240085"/>
                        <a:ext cx="3760070" cy="1052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271871"/>
              </p:ext>
            </p:extLst>
          </p:nvPr>
        </p:nvGraphicFramePr>
        <p:xfrm>
          <a:off x="1119399" y="4315071"/>
          <a:ext cx="4091934" cy="105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726451" imgH="444307" progId="Equation.3">
                  <p:embed/>
                </p:oleObj>
              </mc:Choice>
              <mc:Fallback>
                <p:oleObj name="公式" r:id="rId8" imgW="1726451" imgH="444307" progId="Equation.3">
                  <p:embed/>
                  <p:pic>
                    <p:nvPicPr>
                      <p:cNvPr id="409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399" y="4315071"/>
                        <a:ext cx="4091934" cy="1052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641041"/>
              </p:ext>
            </p:extLst>
          </p:nvPr>
        </p:nvGraphicFramePr>
        <p:xfrm>
          <a:off x="5149407" y="4305544"/>
          <a:ext cx="3518714" cy="105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485255" imgH="444307" progId="Equation.3">
                  <p:embed/>
                </p:oleObj>
              </mc:Choice>
              <mc:Fallback>
                <p:oleObj name="公式" r:id="rId10" imgW="1485255" imgH="444307" progId="Equation.3">
                  <p:embed/>
                  <p:pic>
                    <p:nvPicPr>
                      <p:cNvPr id="409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407" y="4305544"/>
                        <a:ext cx="3518714" cy="1052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679213"/>
              </p:ext>
            </p:extLst>
          </p:nvPr>
        </p:nvGraphicFramePr>
        <p:xfrm>
          <a:off x="1119399" y="5529790"/>
          <a:ext cx="1713309" cy="96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723586" imgH="406224" progId="Equation.3">
                  <p:embed/>
                </p:oleObj>
              </mc:Choice>
              <mc:Fallback>
                <p:oleObj name="公式" r:id="rId12" imgW="723586" imgH="406224" progId="Equation.3">
                  <p:embed/>
                  <p:pic>
                    <p:nvPicPr>
                      <p:cNvPr id="409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399" y="5529790"/>
                        <a:ext cx="1713309" cy="963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60095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特征函数的性质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4909" y="781843"/>
            <a:ext cx="7850417" cy="2114551"/>
          </a:xfrm>
        </p:spPr>
        <p:txBody>
          <a:bodyPr>
            <a:normAutofit/>
          </a:bodyPr>
          <a:lstStyle/>
          <a:p>
            <a:pPr eaLnBrk="1" hangingPunct="1">
              <a:lnSpc>
                <a:spcPct val="170000"/>
              </a:lnSpc>
              <a:buClr>
                <a:srgbClr val="009900"/>
              </a:buClr>
              <a:buFont typeface="+mj-lt"/>
              <a:buAutoNum type="arabicPeriod"/>
            </a:pPr>
            <a:r>
              <a:rPr lang="en-US" altLang="zh-CN" dirty="0">
                <a:sym typeface="Symbol" panose="05050102010706020507" pitchFamily="18" charset="2"/>
              </a:rPr>
              <a:t></a:t>
            </a:r>
            <a:r>
              <a:rPr lang="en-US" altLang="zh-CN" baseline="-25000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(0)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endParaRPr lang="zh-CN" altLang="en-US" dirty="0"/>
          </a:p>
          <a:p>
            <a:pPr eaLnBrk="1" hangingPunct="1">
              <a:lnSpc>
                <a:spcPct val="170000"/>
              </a:lnSpc>
              <a:buClr>
                <a:srgbClr val="009900"/>
              </a:buClr>
              <a:buFont typeface="+mj-lt"/>
              <a:buAutoNum type="arabicPeriod"/>
            </a:pPr>
            <a:r>
              <a:rPr lang="zh-CN" altLang="en-US" dirty="0">
                <a:sym typeface="Symbol" panose="05050102010706020507" pitchFamily="18" charset="2"/>
              </a:rPr>
              <a:t></a:t>
            </a:r>
            <a:r>
              <a:rPr lang="en-US" altLang="zh-CN" baseline="-25000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(u)</a:t>
            </a:r>
            <a:r>
              <a:rPr lang="en-US" altLang="zh-CN" dirty="0"/>
              <a:t>≤</a:t>
            </a:r>
            <a:r>
              <a:rPr lang="en-US" altLang="zh-CN" dirty="0">
                <a:sym typeface="Symbol" panose="05050102010706020507" pitchFamily="18" charset="2"/>
              </a:rPr>
              <a:t></a:t>
            </a:r>
            <a:r>
              <a:rPr lang="en-US" altLang="zh-CN" baseline="-25000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(0)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70000"/>
              </a:lnSpc>
              <a:buClr>
                <a:srgbClr val="009900"/>
              </a:buClr>
              <a:buFont typeface="+mj-lt"/>
              <a:buAutoNum type="arabicPeriod"/>
            </a:pPr>
            <a:r>
              <a:rPr lang="zh-CN" altLang="en-US" dirty="0">
                <a:sym typeface="Symbol" panose="05050102010706020507" pitchFamily="18" charset="2"/>
              </a:rPr>
              <a:t></a:t>
            </a:r>
            <a:r>
              <a:rPr lang="en-US" altLang="zh-CN" baseline="-25000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(u)</a:t>
            </a:r>
            <a:r>
              <a:rPr lang="zh-CN" altLang="en-US" dirty="0">
                <a:sym typeface="Symbol" panose="05050102010706020507" pitchFamily="18" charset="2"/>
              </a:rPr>
              <a:t>＝</a:t>
            </a:r>
            <a:r>
              <a:rPr lang="en-US" altLang="zh-CN" baseline="-25000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(-u)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410628" name="Line 4"/>
          <p:cNvSpPr>
            <a:spLocks noChangeShapeType="1"/>
          </p:cNvSpPr>
          <p:nvPr/>
        </p:nvSpPr>
        <p:spPr bwMode="auto">
          <a:xfrm>
            <a:off x="1450975" y="2286794"/>
            <a:ext cx="719303" cy="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>
              <a:latin typeface="+mn-ea"/>
            </a:endParaRPr>
          </a:p>
        </p:txBody>
      </p:sp>
      <p:graphicFrame>
        <p:nvGraphicFramePr>
          <p:cNvPr id="410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463220"/>
              </p:ext>
            </p:extLst>
          </p:nvPr>
        </p:nvGraphicFramePr>
        <p:xfrm>
          <a:off x="2997200" y="4424363"/>
          <a:ext cx="26527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6040" imgH="380880" progId="Equation.DSMT4">
                  <p:embed/>
                </p:oleObj>
              </mc:Choice>
              <mc:Fallback>
                <p:oleObj name="Equation" r:id="rId3" imgW="1346040" imgH="380880" progId="Equation.DSMT4">
                  <p:embed/>
                  <p:pic>
                    <p:nvPicPr>
                      <p:cNvPr id="410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424363"/>
                        <a:ext cx="26527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894909" y="5096393"/>
            <a:ext cx="10465241" cy="111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990600" indent="-5334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eriod" startAt="7"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如果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R.V.X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的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阶原点矩存在，则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的特征函数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(u)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有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阶导数，且</a:t>
            </a:r>
          </a:p>
          <a:p>
            <a:pPr lvl="1"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E(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sz="2400" baseline="30000" dirty="0" err="1"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(-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en-US" altLang="zh-CN" sz="2400" baseline="30000" dirty="0" err="1"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 err="1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sz="2400" baseline="30000" dirty="0">
                <a:latin typeface="+mn-ea"/>
                <a:ea typeface="+mn-ea"/>
                <a:sym typeface="Symbol" panose="05050102010706020507" pitchFamily="18" charset="2"/>
              </a:rPr>
              <a:t>(k)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(0)</a:t>
            </a:r>
          </a:p>
        </p:txBody>
      </p:sp>
      <p:sp>
        <p:nvSpPr>
          <p:cNvPr id="410631" name="Rectangle 7"/>
          <p:cNvSpPr>
            <a:spLocks noChangeArrowheads="1"/>
          </p:cNvSpPr>
          <p:nvPr/>
        </p:nvSpPr>
        <p:spPr bwMode="auto">
          <a:xfrm>
            <a:off x="894909" y="2859088"/>
            <a:ext cx="8938066" cy="157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5000"/>
              </a:lnSpc>
              <a:buFont typeface="Wingdings" panose="05000000000000000000" pitchFamily="2" charset="2"/>
              <a:buAutoNum type="arabicPeriod" startAt="4"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设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aX+b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，则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(u)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e</a:t>
            </a:r>
            <a:r>
              <a:rPr lang="en-US" altLang="zh-CN" sz="2400" baseline="30000" dirty="0" err="1">
                <a:latin typeface="+mn-ea"/>
                <a:ea typeface="+mn-ea"/>
                <a:sym typeface="Symbol" panose="05050102010706020507" pitchFamily="18" charset="2"/>
              </a:rPr>
              <a:t>iub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 err="1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(au)</a:t>
            </a:r>
            <a:endParaRPr lang="zh-CN" altLang="en-US" sz="2400" dirty="0">
              <a:latin typeface="+mn-ea"/>
              <a:ea typeface="+mn-ea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eriod" startAt="4"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(u)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在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(-, +)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上一致连续</a:t>
            </a:r>
          </a:p>
          <a:p>
            <a:pPr algn="just" eaLnBrk="1" hangingPunct="1">
              <a:lnSpc>
                <a:spcPct val="135000"/>
              </a:lnSpc>
              <a:buFont typeface="Wingdings" panose="05000000000000000000" pitchFamily="2" charset="2"/>
              <a:buAutoNum type="arabicPeriod" startAt="4"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(u)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是非负定函数，即对任意的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u</a:t>
            </a:r>
            <a:r>
              <a:rPr lang="en-US" altLang="zh-CN" sz="2400" baseline="-250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z</a:t>
            </a:r>
            <a:r>
              <a:rPr lang="en-US" altLang="zh-CN" sz="2400" baseline="-250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=1, 2, …, n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，有</a:t>
            </a: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92F78690-F4DD-1515-1FF6-47415E09B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391886"/>
              </p:ext>
            </p:extLst>
          </p:nvPr>
        </p:nvGraphicFramePr>
        <p:xfrm>
          <a:off x="5794375" y="1085791"/>
          <a:ext cx="2743835" cy="99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3080" imgH="800280" progId="Equation.3">
                  <p:embed/>
                </p:oleObj>
              </mc:Choice>
              <mc:Fallback>
                <p:oleObj name="Equation" r:id="rId5" imgW="2323080" imgH="800280" progId="Equation.3">
                  <p:embed/>
                  <p:pic>
                    <p:nvPicPr>
                      <p:cNvPr id="405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5" y="1085791"/>
                        <a:ext cx="2743835" cy="994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EBDD1AD7-DA9F-596E-D085-992A0F3FD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4045" y="2112442"/>
            <a:ext cx="6526105" cy="553523"/>
          </a:xfrm>
          <a:prstGeom prst="rect">
            <a:avLst/>
          </a:prstGeom>
          <a:solidFill>
            <a:srgbClr val="C00000"/>
          </a:solidFill>
        </p:spPr>
      </p:pic>
    </p:spTree>
    <p:extLst>
      <p:ext uri="{BB962C8B-B14F-4D97-AF65-F5344CB8AC3E}">
        <p14:creationId xmlns:p14="http://schemas.microsoft.com/office/powerpoint/2010/main" val="2924173756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0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0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0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0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 autoUpdateAnimBg="0" advAuto="0"/>
      <p:bldP spid="410630" grpId="0" build="p" autoUpdateAnimBg="0" advAuto="0"/>
      <p:bldP spid="410631" grpId="0" build="p" autoUpdateAnimBg="0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特征函数的性质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917" y="1143794"/>
            <a:ext cx="10978516" cy="1121034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AutoNum type="arabicPeriod" startAt="8"/>
            </a:pP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逆转公式或反演公式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设随机变量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的分布函数为</a:t>
            </a:r>
            <a:r>
              <a:rPr lang="en-US" altLang="zh-CN" dirty="0">
                <a:sym typeface="Symbol" panose="05050102010706020507" pitchFamily="18" charset="2"/>
              </a:rPr>
              <a:t>F(x)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 x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是</a:t>
            </a:r>
            <a:r>
              <a:rPr lang="en-US" altLang="zh-CN" dirty="0">
                <a:sym typeface="Symbol" panose="05050102010706020507" pitchFamily="18" charset="2"/>
              </a:rPr>
              <a:t>F(x)</a:t>
            </a:r>
            <a:r>
              <a:rPr lang="zh-CN" altLang="en-US" dirty="0">
                <a:sym typeface="Symbol" panose="05050102010706020507" pitchFamily="18" charset="2"/>
              </a:rPr>
              <a:t>任意连续点，有</a:t>
            </a:r>
          </a:p>
        </p:txBody>
      </p:sp>
      <p:graphicFrame>
        <p:nvGraphicFramePr>
          <p:cNvPr id="411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243938"/>
              </p:ext>
            </p:extLst>
          </p:nvPr>
        </p:nvGraphicFramePr>
        <p:xfrm>
          <a:off x="1346687" y="2336282"/>
          <a:ext cx="6802424" cy="943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600" imgH="419100" progId="Equation.3">
                  <p:embed/>
                </p:oleObj>
              </mc:Choice>
              <mc:Fallback>
                <p:oleObj name="Equation" r:id="rId2" imgW="3022600" imgH="419100" progId="Equation.3">
                  <p:embed/>
                  <p:pic>
                    <p:nvPicPr>
                      <p:cNvPr id="411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687" y="2336282"/>
                        <a:ext cx="6802424" cy="943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687546" y="3441532"/>
            <a:ext cx="10823258" cy="103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AutoNum type="arabicPeriod" startAt="9"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唯一性定理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随机变量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的分布函数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F(x)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与特征函数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X(u)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是一一对应且相互唯一确定的。其相互关系如下：</a:t>
            </a:r>
          </a:p>
        </p:txBody>
      </p:sp>
      <p:graphicFrame>
        <p:nvGraphicFramePr>
          <p:cNvPr id="411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637126"/>
              </p:ext>
            </p:extLst>
          </p:nvPr>
        </p:nvGraphicFramePr>
        <p:xfrm>
          <a:off x="2286704" y="4930857"/>
          <a:ext cx="4115753" cy="160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711200" progId="Equation.3">
                  <p:embed/>
                </p:oleObj>
              </mc:Choice>
              <mc:Fallback>
                <p:oleObj name="Equation" r:id="rId4" imgW="1828800" imgH="711200" progId="Equation.3">
                  <p:embed/>
                  <p:pic>
                    <p:nvPicPr>
                      <p:cNvPr id="411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704" y="4930857"/>
                        <a:ext cx="4115753" cy="1600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99149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1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  <p:bldP spid="411653" grpId="0" build="p" autoUpdateAnimBg="0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二维随机变量的特征函数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692" y="1067594"/>
            <a:ext cx="7850417" cy="129252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二维随机变量</a:t>
            </a:r>
            <a:r>
              <a:rPr lang="en-US" altLang="zh-CN" dirty="0"/>
              <a:t>(X, Y)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CC"/>
                </a:solidFill>
              </a:rPr>
              <a:t>特征函数</a:t>
            </a:r>
            <a:r>
              <a:rPr lang="zh-CN" altLang="en-US" dirty="0"/>
              <a:t>定义为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			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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(u, v)=E[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e</a:t>
            </a:r>
            <a:r>
              <a:rPr lang="en-US" altLang="zh-CN" baseline="30000" dirty="0" err="1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en-US" altLang="zh-CN" baseline="30000" dirty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en-US" altLang="zh-CN" baseline="30000" dirty="0" err="1">
                <a:solidFill>
                  <a:srgbClr val="0000FF"/>
                </a:solidFill>
                <a:sym typeface="Symbol" panose="05050102010706020507" pitchFamily="18" charset="2"/>
              </a:rPr>
              <a:t>uX+vY</a:t>
            </a:r>
            <a:r>
              <a:rPr lang="en-US" altLang="zh-CN" baseline="300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]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587692" y="2374409"/>
            <a:ext cx="6459445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/>
              <a:t>当</a:t>
            </a:r>
            <a:r>
              <a:rPr lang="en-US" altLang="zh-CN" sz="2801"/>
              <a:t>R.V.(X, Y)</a:t>
            </a:r>
            <a:r>
              <a:rPr lang="zh-CN" altLang="en-US" sz="2801"/>
              <a:t>为离散型随机变量时，</a:t>
            </a:r>
          </a:p>
        </p:txBody>
      </p:sp>
      <p:graphicFrame>
        <p:nvGraphicFramePr>
          <p:cNvPr id="287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77662"/>
              </p:ext>
            </p:extLst>
          </p:nvPr>
        </p:nvGraphicFramePr>
        <p:xfrm>
          <a:off x="1959609" y="2917460"/>
          <a:ext cx="4287242" cy="1095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900" imgH="444500" progId="Equation.3">
                  <p:embed/>
                </p:oleObj>
              </mc:Choice>
              <mc:Fallback>
                <p:oleObj name="Equation" r:id="rId2" imgW="1739900" imgH="444500" progId="Equation.3">
                  <p:embed/>
                  <p:pic>
                    <p:nvPicPr>
                      <p:cNvPr id="287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609" y="2917460"/>
                        <a:ext cx="4287242" cy="1095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0" name="Rectangle 6"/>
          <p:cNvSpPr>
            <a:spLocks noChangeArrowheads="1"/>
          </p:cNvSpPr>
          <p:nvPr/>
        </p:nvSpPr>
        <p:spPr bwMode="auto">
          <a:xfrm>
            <a:off x="587692" y="4038494"/>
            <a:ext cx="6098999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/>
              <a:t>当</a:t>
            </a:r>
            <a:r>
              <a:rPr lang="en-US" altLang="zh-CN" sz="2801"/>
              <a:t>R.V.(X, Y)</a:t>
            </a:r>
            <a:r>
              <a:rPr lang="zh-CN" altLang="en-US" sz="2801"/>
              <a:t>为连续型随机变量时，</a:t>
            </a:r>
          </a:p>
        </p:txBody>
      </p:sp>
      <p:graphicFrame>
        <p:nvGraphicFramePr>
          <p:cNvPr id="287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663720"/>
              </p:ext>
            </p:extLst>
          </p:nvPr>
        </p:nvGraphicFramePr>
        <p:xfrm>
          <a:off x="1240306" y="4581544"/>
          <a:ext cx="5781425" cy="881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1700" imgH="330200" progId="Equation.3">
                  <p:embed/>
                </p:oleObj>
              </mc:Choice>
              <mc:Fallback>
                <p:oleObj name="Equation" r:id="rId4" imgW="2171700" imgH="330200" progId="Equation.3">
                  <p:embed/>
                  <p:pic>
                    <p:nvPicPr>
                      <p:cNvPr id="287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306" y="4581544"/>
                        <a:ext cx="5781425" cy="881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2" name="Rectangle 8"/>
          <p:cNvSpPr>
            <a:spLocks noChangeArrowheads="1"/>
          </p:cNvSpPr>
          <p:nvPr/>
        </p:nvSpPr>
        <p:spPr bwMode="auto">
          <a:xfrm>
            <a:off x="663909" y="5488217"/>
            <a:ext cx="6859588" cy="103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1" dirty="0">
                <a:solidFill>
                  <a:srgbClr val="CC00CC"/>
                </a:solidFill>
                <a:sym typeface="Symbol" panose="05050102010706020507" pitchFamily="18" charset="2"/>
              </a:rPr>
              <a:t>定理</a:t>
            </a:r>
            <a:r>
              <a:rPr lang="en-US" altLang="zh-CN" sz="2801" dirty="0">
                <a:solidFill>
                  <a:srgbClr val="CC00CC"/>
                </a:solidFill>
                <a:sym typeface="Symbol" panose="05050102010706020507" pitchFamily="18" charset="2"/>
              </a:rPr>
              <a:t>7</a:t>
            </a:r>
            <a:r>
              <a:rPr lang="zh-CN" altLang="en-US" sz="2801" dirty="0">
                <a:solidFill>
                  <a:srgbClr val="CC00CC"/>
                </a:solidFill>
                <a:sym typeface="Symbol" panose="05050102010706020507" pitchFamily="18" charset="2"/>
              </a:rPr>
              <a:t>：</a:t>
            </a:r>
            <a:r>
              <a:rPr lang="zh-CN" altLang="en-US" sz="2801" dirty="0">
                <a:sym typeface="Symbol" panose="05050102010706020507" pitchFamily="18" charset="2"/>
              </a:rPr>
              <a:t>若</a:t>
            </a:r>
            <a:r>
              <a:rPr lang="en-US" altLang="zh-CN" sz="2801" dirty="0">
                <a:sym typeface="Symbol" panose="05050102010706020507" pitchFamily="18" charset="2"/>
              </a:rPr>
              <a:t>R.V.X</a:t>
            </a:r>
            <a:r>
              <a:rPr lang="zh-CN" altLang="en-US" sz="2801" dirty="0">
                <a:sym typeface="Symbol" panose="05050102010706020507" pitchFamily="18" charset="2"/>
              </a:rPr>
              <a:t>与</a:t>
            </a:r>
            <a:r>
              <a:rPr lang="en-US" altLang="zh-CN" sz="2801" dirty="0">
                <a:sym typeface="Symbol" panose="05050102010706020507" pitchFamily="18" charset="2"/>
              </a:rPr>
              <a:t>Y</a:t>
            </a:r>
            <a:r>
              <a:rPr lang="zh-CN" altLang="en-US" sz="2801" dirty="0">
                <a:sym typeface="Symbol" panose="05050102010706020507" pitchFamily="18" charset="2"/>
              </a:rPr>
              <a:t>相互独立，则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1" dirty="0">
                <a:sym typeface="Symbol" panose="05050102010706020507" pitchFamily="18" charset="2"/>
              </a:rPr>
              <a:t></a:t>
            </a:r>
            <a:r>
              <a:rPr lang="en-US" altLang="zh-CN" sz="2801" baseline="-25000" dirty="0">
                <a:sym typeface="Symbol" panose="05050102010706020507" pitchFamily="18" charset="2"/>
              </a:rPr>
              <a:t>X+Y</a:t>
            </a:r>
            <a:r>
              <a:rPr lang="en-US" altLang="zh-CN" sz="2801" dirty="0">
                <a:sym typeface="Symbol" panose="05050102010706020507" pitchFamily="18" charset="2"/>
              </a:rPr>
              <a:t>(u)</a:t>
            </a:r>
            <a:r>
              <a:rPr lang="zh-CN" altLang="en-US" sz="2801" dirty="0">
                <a:sym typeface="Symbol" panose="05050102010706020507" pitchFamily="18" charset="2"/>
              </a:rPr>
              <a:t>＝</a:t>
            </a:r>
            <a:r>
              <a:rPr lang="en-US" altLang="zh-CN" sz="2801" baseline="-25000" dirty="0">
                <a:sym typeface="Symbol" panose="05050102010706020507" pitchFamily="18" charset="2"/>
              </a:rPr>
              <a:t>X</a:t>
            </a:r>
            <a:r>
              <a:rPr lang="en-US" altLang="zh-CN" sz="2801" dirty="0">
                <a:sym typeface="Symbol" panose="05050102010706020507" pitchFamily="18" charset="2"/>
              </a:rPr>
              <a:t>(u)</a:t>
            </a:r>
            <a:r>
              <a:rPr lang="en-US" altLang="zh-CN" sz="2801" baseline="-25000" dirty="0">
                <a:sym typeface="Symbol" panose="05050102010706020507" pitchFamily="18" charset="2"/>
              </a:rPr>
              <a:t>Y</a:t>
            </a:r>
            <a:r>
              <a:rPr lang="en-US" altLang="zh-CN" sz="2801" dirty="0">
                <a:sym typeface="Symbol" panose="05050102010706020507" pitchFamily="18" charset="2"/>
              </a:rPr>
              <a:t>(u)</a:t>
            </a:r>
            <a:r>
              <a:rPr lang="zh-CN" altLang="en-US" sz="2801" dirty="0">
                <a:sym typeface="Symbol" panose="05050102010706020507" pitchFamily="18" charset="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8076857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  <p:bldP spid="287748" grpId="0" autoUpdateAnimBg="0"/>
      <p:bldP spid="287750" grpId="0" autoUpdateAnimBg="0"/>
      <p:bldP spid="28775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latin typeface="宋体" panose="02010600030101010101" pitchFamily="2" charset="-122"/>
              </a:rPr>
              <a:t>例</a:t>
            </a:r>
            <a:endParaRPr lang="zh-CN" altLang="en-US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5B17EA8A-A27C-4C21-8BDA-BC989537D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917" y="1372394"/>
            <a:ext cx="10747058" cy="2413559"/>
          </a:xfrm>
        </p:spPr>
        <p:txBody>
          <a:bodyPr/>
          <a:lstStyle/>
          <a:p>
            <a:pPr marL="0" indent="720144">
              <a:buNone/>
              <a:defRPr/>
            </a:pPr>
            <a:r>
              <a:rPr lang="zh-CN" altLang="en-US" dirty="0"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r>
              <a:rPr lang="en-US" altLang="zh-CN" dirty="0">
                <a:cs typeface="Times New Roman" panose="02020603050405020304" pitchFamily="18" charset="0"/>
              </a:rPr>
              <a:t>, X</a:t>
            </a:r>
            <a:r>
              <a:rPr lang="en-US" altLang="zh-CN" baseline="-25000" dirty="0">
                <a:cs typeface="Times New Roman" panose="02020603050405020304" pitchFamily="18" charset="0"/>
              </a:rPr>
              <a:t>2</a:t>
            </a:r>
            <a:r>
              <a:rPr lang="en-US" altLang="zh-CN" dirty="0">
                <a:cs typeface="Times New Roman" panose="02020603050405020304" pitchFamily="18" charset="0"/>
              </a:rPr>
              <a:t>, …, </a:t>
            </a:r>
            <a:r>
              <a:rPr lang="en-US" altLang="zh-CN" dirty="0" err="1"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n</a:t>
            </a:r>
            <a:r>
              <a:rPr lang="en-US" altLang="zh-CN" dirty="0">
                <a:cs typeface="Times New Roman" panose="02020603050405020304" pitchFamily="18" charset="0"/>
              </a:rPr>
              <a:t>, …</a:t>
            </a:r>
            <a:r>
              <a:rPr lang="zh-CN" altLang="en-US" dirty="0">
                <a:cs typeface="Times New Roman" panose="02020603050405020304" pitchFamily="18" charset="0"/>
              </a:rPr>
              <a:t>是相互独立、服从参数为</a:t>
            </a:r>
            <a:r>
              <a:rPr lang="en-US" altLang="zh-CN" dirty="0">
                <a:cs typeface="Times New Roman" panose="02020603050405020304" pitchFamily="18" charset="0"/>
              </a:rPr>
              <a:t>λ</a:t>
            </a:r>
            <a:r>
              <a:rPr lang="zh-CN" altLang="en-US" dirty="0">
                <a:cs typeface="Times New Roman" panose="02020603050405020304" pitchFamily="18" charset="0"/>
              </a:rPr>
              <a:t>的负指数分布</a:t>
            </a:r>
            <a:r>
              <a:rPr lang="en-US" altLang="zh-CN" dirty="0"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cs typeface="Times New Roman" panose="02020603050405020304" pitchFamily="18" charset="0"/>
              </a:rPr>
              <a:t>则</a:t>
            </a:r>
          </a:p>
          <a:p>
            <a:pPr marL="0" indent="0" algn="ctr">
              <a:buNone/>
              <a:defRPr/>
            </a:pPr>
            <a:r>
              <a:rPr lang="en-US" altLang="zh-CN" dirty="0" err="1"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k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r>
              <a:rPr lang="zh-CN" altLang="en-US" dirty="0">
                <a:cs typeface="Times New Roman" panose="02020603050405020304" pitchFamily="18" charset="0"/>
              </a:rPr>
              <a:t>＋</a:t>
            </a:r>
            <a:r>
              <a:rPr lang="en-US" altLang="zh-CN" dirty="0"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cs typeface="Times New Roman" panose="02020603050405020304" pitchFamily="18" charset="0"/>
              </a:rPr>
              <a:t>2</a:t>
            </a:r>
            <a:r>
              <a:rPr lang="zh-CN" altLang="en-US" dirty="0">
                <a:cs typeface="Times New Roman" panose="02020603050405020304" pitchFamily="18" charset="0"/>
              </a:rPr>
              <a:t>＋</a:t>
            </a:r>
            <a:r>
              <a:rPr lang="en-US" altLang="zh-CN" dirty="0"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cs typeface="Times New Roman" panose="02020603050405020304" pitchFamily="18" charset="0"/>
              </a:rPr>
              <a:t>＋</a:t>
            </a:r>
            <a:r>
              <a:rPr lang="en-US" altLang="zh-CN" dirty="0" err="1"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k</a:t>
            </a:r>
            <a:r>
              <a:rPr lang="en-US" altLang="zh-CN" dirty="0">
                <a:cs typeface="Times New Roman" panose="02020603050405020304" pitchFamily="18" charset="0"/>
              </a:rPr>
              <a:t>,	k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cs typeface="Times New Roman" panose="02020603050405020304" pitchFamily="18" charset="0"/>
              </a:rPr>
              <a:t>1, 2, …</a:t>
            </a:r>
          </a:p>
          <a:p>
            <a:pPr marL="0" indent="0">
              <a:buNone/>
              <a:defRPr/>
            </a:pPr>
            <a:r>
              <a:rPr lang="zh-CN" altLang="en-US" dirty="0">
                <a:cs typeface="Times New Roman" panose="02020603050405020304" pitchFamily="18" charset="0"/>
              </a:rPr>
              <a:t>服从参数为</a:t>
            </a:r>
            <a:r>
              <a:rPr lang="en-US" altLang="zh-CN" dirty="0">
                <a:cs typeface="Times New Roman" panose="02020603050405020304" pitchFamily="18" charset="0"/>
              </a:rPr>
              <a:t>λ</a:t>
            </a:r>
            <a:r>
              <a:rPr lang="zh-CN" altLang="en-US" dirty="0"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阶爱尔朗</a:t>
            </a:r>
            <a:r>
              <a:rPr lang="zh-CN" altLang="en-US" dirty="0">
                <a:cs typeface="Times New Roman" panose="02020603050405020304" pitchFamily="18" charset="0"/>
              </a:rPr>
              <a:t>分布。</a:t>
            </a:r>
          </a:p>
        </p:txBody>
      </p:sp>
    </p:spTree>
    <p:extLst>
      <p:ext uri="{BB962C8B-B14F-4D97-AF65-F5344CB8AC3E}">
        <p14:creationId xmlns:p14="http://schemas.microsoft.com/office/powerpoint/2010/main" val="384958786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证明：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143794"/>
            <a:ext cx="7697982" cy="60339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因为 </a:t>
            </a:r>
            <a:r>
              <a:rPr lang="en-US" altLang="zh-CN"/>
              <a:t>X</a:t>
            </a:r>
            <a:r>
              <a:rPr lang="en-US" altLang="zh-CN" baseline="-25000">
                <a:sym typeface="Symbol" panose="05050102010706020507" pitchFamily="18" charset="2"/>
              </a:rPr>
              <a:t>i </a:t>
            </a:r>
            <a:r>
              <a:rPr lang="zh-CN" altLang="en-US"/>
              <a:t>（</a:t>
            </a:r>
            <a:r>
              <a:rPr lang="en-US" altLang="zh-CN"/>
              <a:t>i=1, 2, …</a:t>
            </a:r>
            <a:r>
              <a:rPr lang="zh-CN" altLang="en-US"/>
              <a:t>）</a:t>
            </a:r>
            <a:r>
              <a:rPr lang="zh-CN" altLang="en-US">
                <a:sym typeface="Symbol" panose="05050102010706020507" pitchFamily="18" charset="2"/>
              </a:rPr>
              <a:t>的</a:t>
            </a:r>
            <a:r>
              <a:rPr lang="zh-CN" altLang="en-US">
                <a:solidFill>
                  <a:srgbClr val="0000FF"/>
                </a:solidFill>
              </a:rPr>
              <a:t>特征函数为：</a:t>
            </a:r>
            <a:r>
              <a:rPr lang="zh-CN" altLang="en-US"/>
              <a:t> </a:t>
            </a:r>
          </a:p>
        </p:txBody>
      </p:sp>
      <p:graphicFrame>
        <p:nvGraphicFramePr>
          <p:cNvPr id="324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298423"/>
              </p:ext>
            </p:extLst>
          </p:nvPr>
        </p:nvGraphicFramePr>
        <p:xfrm>
          <a:off x="1603375" y="3813517"/>
          <a:ext cx="5746492" cy="156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25700" imgH="660400" progId="Equation.3">
                  <p:embed/>
                </p:oleObj>
              </mc:Choice>
              <mc:Fallback>
                <p:oleObj name="公式" r:id="rId2" imgW="2425700" imgH="660400" progId="Equation.3">
                  <p:embed/>
                  <p:pic>
                    <p:nvPicPr>
                      <p:cNvPr id="324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3813517"/>
                        <a:ext cx="5746492" cy="156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567822"/>
              </p:ext>
            </p:extLst>
          </p:nvPr>
        </p:nvGraphicFramePr>
        <p:xfrm>
          <a:off x="2945389" y="1807523"/>
          <a:ext cx="2286529" cy="933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65200" imgH="393700" progId="Equation.3">
                  <p:embed/>
                </p:oleObj>
              </mc:Choice>
              <mc:Fallback>
                <p:oleObj name="公式" r:id="rId4" imgW="965200" imgH="393700" progId="Equation.3">
                  <p:embed/>
                  <p:pic>
                    <p:nvPicPr>
                      <p:cNvPr id="3246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389" y="1807523"/>
                        <a:ext cx="2286529" cy="933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841464" y="2722135"/>
            <a:ext cx="7621764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ClrTx/>
              <a:buFontTx/>
              <a:buNone/>
            </a:pPr>
            <a:r>
              <a:rPr lang="zh-CN" altLang="en-US" sz="2400" dirty="0"/>
              <a:t>由于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, …</a:t>
            </a:r>
            <a:r>
              <a:rPr lang="zh-CN" altLang="en-US" sz="2400" dirty="0"/>
              <a:t>是相互独立，</a:t>
            </a:r>
          </a:p>
          <a:p>
            <a:pPr eaLnBrk="1" hangingPunct="1">
              <a:lnSpc>
                <a:spcPct val="135000"/>
              </a:lnSpc>
              <a:buClrTx/>
              <a:buFontTx/>
              <a:buNone/>
            </a:pPr>
            <a:r>
              <a:rPr lang="zh-CN" altLang="en-US" sz="2400" dirty="0"/>
              <a:t>故</a:t>
            </a:r>
            <a:r>
              <a:rPr lang="en-US" altLang="zh-CN" sz="2400" dirty="0" err="1"/>
              <a:t>Yk</a:t>
            </a:r>
            <a:r>
              <a:rPr lang="zh-CN" altLang="en-US" sz="2400" dirty="0"/>
              <a:t>＝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…</a:t>
            </a:r>
            <a:r>
              <a:rPr lang="zh-CN" altLang="en-US" sz="2400" dirty="0"/>
              <a:t>＋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k</a:t>
            </a:r>
            <a:r>
              <a:rPr lang="zh-CN" altLang="en-US" sz="2400" dirty="0"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特征函数为：</a:t>
            </a:r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384175" y="5389752"/>
            <a:ext cx="1158239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ClrTx/>
              <a:buFontTx/>
              <a:buNone/>
            </a:pPr>
            <a:r>
              <a:rPr lang="zh-CN" altLang="en-US" sz="2400" dirty="0"/>
              <a:t>这正好是参数为</a:t>
            </a:r>
            <a:r>
              <a:rPr lang="en-US" altLang="zh-CN" sz="2400" dirty="0">
                <a:cs typeface="Times New Roman" panose="02020603050405020304" pitchFamily="18" charset="0"/>
              </a:rPr>
              <a:t>λ</a:t>
            </a:r>
            <a:r>
              <a:rPr lang="zh-CN" altLang="en-US" sz="2400" dirty="0"/>
              <a:t>的</a:t>
            </a:r>
            <a:r>
              <a:rPr lang="en-US" altLang="zh-CN" sz="2400" dirty="0"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ym typeface="Symbol" panose="05050102010706020507" pitchFamily="18" charset="2"/>
              </a:rPr>
              <a:t>阶爱尔朗</a:t>
            </a:r>
            <a:r>
              <a:rPr lang="zh-CN" altLang="en-US" sz="2400" dirty="0"/>
              <a:t>分布的特征函数，故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k</a:t>
            </a:r>
            <a:r>
              <a:rPr lang="zh-CN" altLang="en-US" sz="2400" dirty="0"/>
              <a:t>服从参数为</a:t>
            </a:r>
            <a:r>
              <a:rPr lang="en-US" altLang="zh-CN" sz="2400" dirty="0"/>
              <a:t>λ</a:t>
            </a:r>
            <a:r>
              <a:rPr lang="zh-CN" altLang="en-US" sz="2400" dirty="0"/>
              <a:t>的</a:t>
            </a:r>
            <a:r>
              <a:rPr lang="en-US" altLang="zh-CN" sz="2400" dirty="0"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ym typeface="Symbol" panose="05050102010706020507" pitchFamily="18" charset="2"/>
              </a:rPr>
              <a:t>阶爱尔朗</a:t>
            </a:r>
            <a:r>
              <a:rPr lang="zh-CN" altLang="en-US" sz="2400" dirty="0"/>
              <a:t>分布。</a:t>
            </a:r>
          </a:p>
        </p:txBody>
      </p:sp>
    </p:spTree>
    <p:extLst>
      <p:ext uri="{BB962C8B-B14F-4D97-AF65-F5344CB8AC3E}">
        <p14:creationId xmlns:p14="http://schemas.microsoft.com/office/powerpoint/2010/main" val="2412137019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 autoUpdateAnimBg="0"/>
      <p:bldP spid="324615" grpId="0" autoUpdateAnimBg="0"/>
      <p:bldP spid="32461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本讲主要内容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296194"/>
            <a:ext cx="7469329" cy="453336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随机变量的数字特征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数学期望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方差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en-US" altLang="zh-CN" dirty="0">
                <a:solidFill>
                  <a:srgbClr val="CC00CC"/>
                </a:solidFill>
              </a:rPr>
              <a:t>k</a:t>
            </a:r>
            <a:r>
              <a:rPr lang="zh-CN" altLang="en-US" dirty="0">
                <a:solidFill>
                  <a:srgbClr val="CC00CC"/>
                </a:solidFill>
              </a:rPr>
              <a:t>阶矩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协方差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条件数学期望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随机变量的特征函数</a:t>
            </a:r>
          </a:p>
        </p:txBody>
      </p:sp>
    </p:spTree>
    <p:extLst>
      <p:ext uri="{BB962C8B-B14F-4D97-AF65-F5344CB8AC3E}">
        <p14:creationId xmlns:p14="http://schemas.microsoft.com/office/powerpoint/2010/main" val="53152962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下一讲内容预告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252" y="1219994"/>
            <a:ext cx="7469329" cy="531618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随机过程的基本概念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>
                <a:solidFill>
                  <a:srgbClr val="CC00CC"/>
                </a:solidFill>
                <a:latin typeface="黑体" panose="02010609060101010101" pitchFamily="49" charset="-122"/>
              </a:rPr>
              <a:t>随机过程的定义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>
                <a:solidFill>
                  <a:srgbClr val="CC00CC"/>
                </a:solidFill>
                <a:latin typeface="黑体" panose="02010609060101010101" pitchFamily="49" charset="-122"/>
              </a:rPr>
              <a:t>随机过程的分布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>
                <a:solidFill>
                  <a:srgbClr val="CC00CC"/>
                </a:solidFill>
                <a:latin typeface="黑体" panose="02010609060101010101" pitchFamily="49" charset="-122"/>
              </a:rPr>
              <a:t>随机过程的数字特征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几种重要的随机过程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>
                <a:solidFill>
                  <a:srgbClr val="CC00CC"/>
                </a:solidFill>
                <a:latin typeface="黑体" panose="02010609060101010101" pitchFamily="49" charset="-122"/>
              </a:rPr>
              <a:t>独立过程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>
                <a:solidFill>
                  <a:srgbClr val="CC00CC"/>
                </a:solidFill>
                <a:latin typeface="黑体" panose="02010609060101010101" pitchFamily="49" charset="-122"/>
              </a:rPr>
              <a:t>独立增量过程</a:t>
            </a:r>
            <a:endParaRPr lang="zh-CN" altLang="en-US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38715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一、随机变量的数字特征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33" y="939788"/>
            <a:ext cx="7850417" cy="65896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C00CC"/>
                </a:solidFill>
              </a:rPr>
              <a:t>（一）数学期望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460392" y="1524918"/>
            <a:ext cx="1158238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若离散型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的分布律为</a:t>
            </a: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k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P{X=</a:t>
            </a:r>
            <a:r>
              <a:rPr lang="en-US" altLang="zh-CN" sz="2400" dirty="0" err="1">
                <a:latin typeface="+mn-ea"/>
                <a:ea typeface="+mn-ea"/>
              </a:rPr>
              <a:t>X</a:t>
            </a:r>
            <a:r>
              <a:rPr lang="en-US" altLang="zh-CN" sz="2400" baseline="-25000" dirty="0" err="1">
                <a:latin typeface="+mn-ea"/>
                <a:ea typeface="+mn-ea"/>
              </a:rPr>
              <a:t>k</a:t>
            </a:r>
            <a:r>
              <a:rPr lang="en-US" altLang="zh-CN" sz="2400" dirty="0">
                <a:latin typeface="+mn-ea"/>
                <a:ea typeface="+mn-ea"/>
              </a:rPr>
              <a:t>}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k=1, 2, …</a:t>
            </a:r>
            <a:r>
              <a:rPr lang="zh-CN" altLang="en-US" sz="2400" dirty="0">
                <a:latin typeface="+mn-ea"/>
                <a:ea typeface="+mn-ea"/>
              </a:rPr>
              <a:t>，当                     时，称</a:t>
            </a:r>
          </a:p>
        </p:txBody>
      </p:sp>
      <p:graphicFrame>
        <p:nvGraphicFramePr>
          <p:cNvPr id="268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292727"/>
              </p:ext>
            </p:extLst>
          </p:nvPr>
        </p:nvGraphicFramePr>
        <p:xfrm>
          <a:off x="8689975" y="1412921"/>
          <a:ext cx="1753006" cy="805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392" imgH="431613" progId="Equation.3">
                  <p:embed/>
                </p:oleObj>
              </mc:Choice>
              <mc:Fallback>
                <p:oleObj name="Equation" r:id="rId2" imgW="939392" imgH="431613" progId="Equation.3">
                  <p:embed/>
                  <p:pic>
                    <p:nvPicPr>
                      <p:cNvPr id="268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9975" y="1412921"/>
                        <a:ext cx="1753006" cy="805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986961"/>
              </p:ext>
            </p:extLst>
          </p:nvPr>
        </p:nvGraphicFramePr>
        <p:xfrm>
          <a:off x="4198232" y="2345794"/>
          <a:ext cx="2148385" cy="913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6000" imgH="431800" progId="Equation.3">
                  <p:embed/>
                </p:oleObj>
              </mc:Choice>
              <mc:Fallback>
                <p:oleObj name="Equation" r:id="rId4" imgW="1016000" imgH="431800" progId="Equation.3">
                  <p:embed/>
                  <p:pic>
                    <p:nvPicPr>
                      <p:cNvPr id="268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232" y="2345794"/>
                        <a:ext cx="2148385" cy="913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774700" y="3258024"/>
            <a:ext cx="7240676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为</a:t>
            </a:r>
            <a:r>
              <a:rPr lang="en-US" altLang="zh-CN" sz="2400">
                <a:latin typeface="+mn-ea"/>
                <a:ea typeface="+mn-ea"/>
              </a:rPr>
              <a:t>R.V.X</a:t>
            </a:r>
            <a:r>
              <a:rPr lang="zh-CN" altLang="en-US" sz="2400">
                <a:latin typeface="+mn-ea"/>
                <a:ea typeface="+mn-ea"/>
              </a:rPr>
              <a:t>的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数学期望</a:t>
            </a:r>
            <a:r>
              <a:rPr lang="en-US" altLang="zh-CN" sz="2400">
                <a:latin typeface="+mn-ea"/>
                <a:ea typeface="+mn-ea"/>
              </a:rPr>
              <a:t>(</a:t>
            </a:r>
            <a:r>
              <a:rPr lang="zh-CN" altLang="en-US" sz="2400">
                <a:solidFill>
                  <a:srgbClr val="CC00CC"/>
                </a:solidFill>
                <a:latin typeface="+mn-ea"/>
                <a:ea typeface="+mn-ea"/>
              </a:rPr>
              <a:t>均值</a:t>
            </a:r>
            <a:r>
              <a:rPr lang="en-US" altLang="zh-CN" sz="2400">
                <a:latin typeface="+mn-ea"/>
                <a:ea typeface="+mn-ea"/>
              </a:rPr>
              <a:t>)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11133" y="4052803"/>
            <a:ext cx="7774199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如果随机变量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服从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二项分布，</a:t>
            </a:r>
            <a:r>
              <a:rPr lang="zh-CN" altLang="en-US" sz="2400" dirty="0">
                <a:latin typeface="+mn-ea"/>
                <a:ea typeface="+mn-ea"/>
              </a:rPr>
              <a:t>即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B(n, p)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，</a:t>
            </a:r>
            <a:r>
              <a:rPr lang="zh-CN" altLang="en-US" sz="2400" dirty="0">
                <a:latin typeface="+mn-ea"/>
                <a:ea typeface="+mn-ea"/>
              </a:rPr>
              <a:t>试求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E(X).</a:t>
            </a:r>
            <a:endParaRPr lang="zh-CN" altLang="en-US" sz="2400" dirty="0">
              <a:latin typeface="+mn-ea"/>
              <a:ea typeface="+mn-ea"/>
            </a:endParaRPr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469605"/>
              </p:ext>
            </p:extLst>
          </p:nvPr>
        </p:nvGraphicFramePr>
        <p:xfrm>
          <a:off x="1259090" y="4621259"/>
          <a:ext cx="3372631" cy="463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700" imgH="228600" progId="Equation.DSMT4">
                  <p:embed/>
                </p:oleObj>
              </mc:Choice>
              <mc:Fallback>
                <p:oleObj name="Equation" r:id="rId6" imgW="1663700" imgH="228600" progId="Equation.DSMT4">
                  <p:embed/>
                  <p:pic>
                    <p:nvPicPr>
                      <p:cNvPr id="1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090" y="4621259"/>
                        <a:ext cx="3372631" cy="463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11133" y="4653017"/>
            <a:ext cx="1022587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+mn-ea"/>
                <a:ea typeface="+mn-ea"/>
              </a:rPr>
              <a:t>因为：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319072" y="5262758"/>
            <a:ext cx="1022587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+mn-ea"/>
                <a:ea typeface="+mn-ea"/>
              </a:rPr>
              <a:t>所以：</a:t>
            </a:r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63435"/>
              </p:ext>
            </p:extLst>
          </p:nvPr>
        </p:nvGraphicFramePr>
        <p:xfrm>
          <a:off x="1446459" y="4991233"/>
          <a:ext cx="1772060" cy="99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38200" imgH="469900" progId="Equation.DSMT4">
                  <p:embed/>
                </p:oleObj>
              </mc:Choice>
              <mc:Fallback>
                <p:oleObj name="Equation" r:id="rId8" imgW="838200" imgH="469900" progId="Equation.DSMT4">
                  <p:embed/>
                  <p:pic>
                    <p:nvPicPr>
                      <p:cNvPr id="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459" y="4991233"/>
                        <a:ext cx="1772060" cy="994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500642"/>
              </p:ext>
            </p:extLst>
          </p:nvPr>
        </p:nvGraphicFramePr>
        <p:xfrm>
          <a:off x="3134361" y="4980118"/>
          <a:ext cx="1986423" cy="99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800" imgH="469900" progId="Equation.DSMT4">
                  <p:embed/>
                </p:oleObj>
              </mc:Choice>
              <mc:Fallback>
                <p:oleObj name="Equation" r:id="rId10" imgW="939800" imgH="469900" progId="Equation.DSMT4">
                  <p:embed/>
                  <p:pic>
                    <p:nvPicPr>
                      <p:cNvPr id="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361" y="4980118"/>
                        <a:ext cx="1986423" cy="994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472699"/>
              </p:ext>
            </p:extLst>
          </p:nvPr>
        </p:nvGraphicFramePr>
        <p:xfrm>
          <a:off x="5017572" y="5051572"/>
          <a:ext cx="3274183" cy="99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49400" imgH="469900" progId="Equation.DSMT4">
                  <p:embed/>
                </p:oleObj>
              </mc:Choice>
              <mc:Fallback>
                <p:oleObj name="Equation" r:id="rId12" imgW="1549400" imgH="469900" progId="Equation.DSMT4">
                  <p:embed/>
                  <p:pic>
                    <p:nvPicPr>
                      <p:cNvPr id="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572" y="5051572"/>
                        <a:ext cx="3274183" cy="994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00387"/>
              </p:ext>
            </p:extLst>
          </p:nvPr>
        </p:nvGraphicFramePr>
        <p:xfrm>
          <a:off x="2611953" y="5958244"/>
          <a:ext cx="2254772" cy="4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66800" imgH="228600" progId="Equation.DSMT4">
                  <p:embed/>
                </p:oleObj>
              </mc:Choice>
              <mc:Fallback>
                <p:oleObj name="Equation" r:id="rId14" imgW="1066800" imgH="228600" progId="Equation.DSMT4">
                  <p:embed/>
                  <p:pic>
                    <p:nvPicPr>
                      <p:cNvPr id="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953" y="5958244"/>
                        <a:ext cx="2254772" cy="4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CCDA4E7B-4237-1C1B-11AE-4297B74329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910318"/>
              </p:ext>
            </p:extLst>
          </p:nvPr>
        </p:nvGraphicFramePr>
        <p:xfrm>
          <a:off x="7867390" y="5652716"/>
          <a:ext cx="4322762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44440" imgH="469800" progId="Equation.DSMT4">
                  <p:embed/>
                </p:oleObj>
              </mc:Choice>
              <mc:Fallback>
                <p:oleObj name="Equation" r:id="rId16" imgW="2044440" imgH="469800" progId="Equation.DSMT4">
                  <p:embed/>
                  <p:pic>
                    <p:nvPicPr>
                      <p:cNvPr id="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7390" y="5652716"/>
                        <a:ext cx="4322762" cy="99536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23C8E4F2-FAD8-C381-A7EE-D267E6F5BF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29141"/>
              </p:ext>
            </p:extLst>
          </p:nvPr>
        </p:nvGraphicFramePr>
        <p:xfrm>
          <a:off x="6340215" y="3192272"/>
          <a:ext cx="584993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68400" imgH="380880" progId="Equation.DSMT4">
                  <p:embed/>
                </p:oleObj>
              </mc:Choice>
              <mc:Fallback>
                <p:oleObj name="Equation" r:id="rId18" imgW="2768400" imgH="380880" progId="Equation.DSMT4">
                  <p:embed/>
                  <p:pic>
                    <p:nvPicPr>
                      <p:cNvPr id="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215" y="3192272"/>
                        <a:ext cx="5849937" cy="8080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0161222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  <p:bldP spid="268292" grpId="0"/>
      <p:bldP spid="268295" grpId="0"/>
      <p:bldP spid="15" grpId="0" autoUpdateAnimBg="0"/>
      <p:bldP spid="18" grpId="0" autoUpdateAnimBg="0"/>
      <p:bldP spid="2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习题一</a:t>
            </a:r>
          </a:p>
        </p:txBody>
      </p:sp>
      <p:pic>
        <p:nvPicPr>
          <p:cNvPr id="481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296194"/>
            <a:ext cx="7923459" cy="90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491859"/>
            <a:ext cx="7621764" cy="172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6" y="4579904"/>
            <a:ext cx="7574128" cy="106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5659654"/>
            <a:ext cx="2743835" cy="57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318095"/>
      </p:ext>
    </p:extLst>
  </p:cSld>
  <p:clrMapOvr>
    <a:masterClrMapping/>
  </p:clrMapOvr>
  <p:transition>
    <p:strip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本讲主要内容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246477"/>
            <a:ext cx="11661775" cy="545991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随机变量及其分布</a:t>
            </a:r>
          </a:p>
          <a:p>
            <a:pPr lvl="1"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>
                <a:sym typeface="Symbol" panose="05050102010706020507" pitchFamily="18" charset="2"/>
              </a:rPr>
              <a:t>随机变量、分布函数</a:t>
            </a:r>
          </a:p>
          <a:p>
            <a:pPr lvl="1"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/>
              <a:t>离散型随机变量及其分布律</a:t>
            </a:r>
          </a:p>
          <a:p>
            <a:pPr lvl="1"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/>
              <a:t>连续型随机变量及其概率密度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常见的随机变量及其分布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维随机变量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随机变量函数的分布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（一）数学期望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280670" y="1095492"/>
            <a:ext cx="10771505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若连续型</a:t>
            </a:r>
            <a:r>
              <a:rPr lang="en-US" altLang="zh-CN" sz="2400" dirty="0"/>
              <a:t>R.V.X</a:t>
            </a:r>
            <a:r>
              <a:rPr lang="zh-CN" altLang="en-US" sz="2400" dirty="0"/>
              <a:t>的概率密度函数为</a:t>
            </a:r>
            <a:r>
              <a:rPr lang="en-US" altLang="zh-CN" sz="2400" dirty="0"/>
              <a:t>f(x), x</a:t>
            </a:r>
            <a:r>
              <a:rPr lang="en-US" altLang="zh-CN" sz="2400" dirty="0">
                <a:sym typeface="Symbol" panose="05050102010706020507" pitchFamily="18" charset="2"/>
              </a:rPr>
              <a:t>(-</a:t>
            </a:r>
            <a:r>
              <a:rPr lang="en-US" altLang="zh-CN" sz="2400" dirty="0"/>
              <a:t>∞, +∞)</a:t>
            </a:r>
            <a:r>
              <a:rPr lang="zh-CN" altLang="en-US" sz="2400" dirty="0"/>
              <a:t>，当	              时，称</a:t>
            </a:r>
          </a:p>
        </p:txBody>
      </p:sp>
      <p:graphicFrame>
        <p:nvGraphicFramePr>
          <p:cNvPr id="268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477489"/>
              </p:ext>
            </p:extLst>
          </p:nvPr>
        </p:nvGraphicFramePr>
        <p:xfrm>
          <a:off x="7775575" y="1107694"/>
          <a:ext cx="2210312" cy="638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330200" progId="Equation.3">
                  <p:embed/>
                </p:oleObj>
              </mc:Choice>
              <mc:Fallback>
                <p:oleObj name="Equation" r:id="rId2" imgW="1143000" imgH="330200" progId="Equation.3">
                  <p:embed/>
                  <p:pic>
                    <p:nvPicPr>
                      <p:cNvPr id="2682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75" y="1107694"/>
                        <a:ext cx="2210312" cy="638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433660"/>
              </p:ext>
            </p:extLst>
          </p:nvPr>
        </p:nvGraphicFramePr>
        <p:xfrm>
          <a:off x="3965575" y="1799545"/>
          <a:ext cx="2677145" cy="732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500" imgH="330200" progId="Equation.DSMT4">
                  <p:embed/>
                </p:oleObj>
              </mc:Choice>
              <mc:Fallback>
                <p:oleObj name="Equation" r:id="rId4" imgW="1206500" imgH="330200" progId="Equation.DSMT4">
                  <p:embed/>
                  <p:pic>
                    <p:nvPicPr>
                      <p:cNvPr id="2682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1799545"/>
                        <a:ext cx="2677145" cy="732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03527" y="2553782"/>
            <a:ext cx="7469329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/>
              <a:t>为</a:t>
            </a:r>
            <a:r>
              <a:rPr lang="en-US" altLang="zh-CN" sz="2400" dirty="0"/>
              <a:t>R.V.X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数学期望</a:t>
            </a:r>
            <a:r>
              <a:rPr lang="en-US" altLang="zh-CN" sz="2400" dirty="0"/>
              <a:t>(</a:t>
            </a:r>
            <a:r>
              <a:rPr lang="zh-CN" altLang="en-US" sz="2400" dirty="0">
                <a:solidFill>
                  <a:srgbClr val="CC00CC"/>
                </a:solidFill>
              </a:rPr>
              <a:t>均值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48488BCB-3C5B-4918-83C5-45CFC697F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3328474"/>
            <a:ext cx="7774199" cy="4604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2400" dirty="0">
                <a:ea typeface="黑体" panose="02010609060101010101" pitchFamily="49" charset="-122"/>
              </a:rPr>
              <a:t>如果随机变量</a:t>
            </a:r>
            <a:r>
              <a:rPr lang="en-US" altLang="zh-CN" sz="2400" dirty="0"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ea typeface="黑体" panose="02010609060101010101" pitchFamily="49" charset="-122"/>
              </a:rPr>
              <a:t>服从参数为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zh-CN" altLang="en-US" sz="2400" dirty="0">
                <a:ea typeface="黑体" panose="02010609060101010101" pitchFamily="49" charset="-122"/>
              </a:rPr>
              <a:t>的</a:t>
            </a:r>
            <a:r>
              <a:rPr lang="en-US" altLang="zh-CN" sz="2400" dirty="0"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黑体" panose="02010609060101010101" pitchFamily="49" charset="-122"/>
              </a:rPr>
              <a:t>负</a:t>
            </a:r>
            <a:r>
              <a:rPr lang="en-US" altLang="zh-CN" sz="2400" dirty="0"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ea typeface="黑体" panose="02010609060101010101" pitchFamily="49" charset="-122"/>
              </a:rPr>
              <a:t>指数分布，</a:t>
            </a:r>
            <a:r>
              <a:rPr lang="zh-CN" altLang="en-US" sz="2400" dirty="0">
                <a:ea typeface="黑体" panose="02010609060101010101" pitchFamily="49" charset="-122"/>
              </a:rPr>
              <a:t>试求</a:t>
            </a: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</a:rPr>
              <a:t>E(X).</a:t>
            </a:r>
            <a:endParaRPr lang="zh-CN" altLang="en-US" sz="2400" dirty="0">
              <a:ea typeface="黑体" panose="02010609060101010101" pitchFamily="49" charset="-122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619362" y="4301191"/>
            <a:ext cx="1022587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因为：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32065" y="5482564"/>
            <a:ext cx="1024175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所以：</a:t>
            </a:r>
          </a:p>
        </p:txBody>
      </p:sp>
      <p:graphicFrame>
        <p:nvGraphicFramePr>
          <p:cNvPr id="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9649"/>
              </p:ext>
            </p:extLst>
          </p:nvPr>
        </p:nvGraphicFramePr>
        <p:xfrm>
          <a:off x="1512364" y="3985528"/>
          <a:ext cx="4396806" cy="1167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5673" imgH="444307" progId="Equation.DSMT4">
                  <p:embed/>
                </p:oleObj>
              </mc:Choice>
              <mc:Fallback>
                <p:oleObj name="Equation" r:id="rId6" imgW="1675673" imgH="444307" progId="Equation.DSMT4">
                  <p:embed/>
                  <p:pic>
                    <p:nvPicPr>
                      <p:cNvPr id="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364" y="3985528"/>
                        <a:ext cx="4396806" cy="1167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999792"/>
              </p:ext>
            </p:extLst>
          </p:nvPr>
        </p:nvGraphicFramePr>
        <p:xfrm>
          <a:off x="1530798" y="5326953"/>
          <a:ext cx="2648563" cy="760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93800" imgH="342900" progId="Equation.DSMT4">
                  <p:embed/>
                </p:oleObj>
              </mc:Choice>
              <mc:Fallback>
                <p:oleObj name="Equation" r:id="rId8" imgW="1193800" imgH="342900" progId="Equation.DSMT4">
                  <p:embed/>
                  <p:pic>
                    <p:nvPicPr>
                      <p:cNvPr id="2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798" y="5326953"/>
                        <a:ext cx="2648563" cy="760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110879"/>
              </p:ext>
            </p:extLst>
          </p:nvPr>
        </p:nvGraphicFramePr>
        <p:xfrm>
          <a:off x="4160307" y="5349183"/>
          <a:ext cx="1832399" cy="760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25500" imgH="342900" progId="Equation.DSMT4">
                  <p:embed/>
                </p:oleObj>
              </mc:Choice>
              <mc:Fallback>
                <p:oleObj name="Equation" r:id="rId10" imgW="825500" imgH="342900" progId="Equation.DSMT4">
                  <p:embed/>
                  <p:pic>
                    <p:nvPicPr>
                      <p:cNvPr id="2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307" y="5349183"/>
                        <a:ext cx="1832399" cy="760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010832"/>
              </p:ext>
            </p:extLst>
          </p:nvPr>
        </p:nvGraphicFramePr>
        <p:xfrm>
          <a:off x="5892671" y="5371413"/>
          <a:ext cx="1832399" cy="760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25500" imgH="342900" progId="Equation.DSMT4">
                  <p:embed/>
                </p:oleObj>
              </mc:Choice>
              <mc:Fallback>
                <p:oleObj name="Equation" r:id="rId12" imgW="825500" imgH="342900" progId="Equation.DSMT4">
                  <p:embed/>
                  <p:pic>
                    <p:nvPicPr>
                      <p:cNvPr id="2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671" y="5371413"/>
                        <a:ext cx="1832399" cy="760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225018"/>
              </p:ext>
            </p:extLst>
          </p:nvPr>
        </p:nvGraphicFramePr>
        <p:xfrm>
          <a:off x="7679021" y="5371413"/>
          <a:ext cx="563693" cy="787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780" imgH="355292" progId="Equation.DSMT4">
                  <p:embed/>
                </p:oleObj>
              </mc:Choice>
              <mc:Fallback>
                <p:oleObj name="Equation" r:id="rId14" imgW="253780" imgH="355292" progId="Equation.DSMT4">
                  <p:embed/>
                  <p:pic>
                    <p:nvPicPr>
                      <p:cNvPr id="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9021" y="5371413"/>
                        <a:ext cx="563693" cy="787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273179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6" grpId="0" autoUpdateAnimBg="0"/>
      <p:bldP spid="268299" grpId="0" autoUpdateAnimBg="0"/>
      <p:bldP spid="17" grpId="0" animBg="1" autoUpdateAnimBg="0"/>
      <p:bldP spid="20" grpId="0" autoUpdateAnimBg="0"/>
      <p:bldP spid="2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定理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561" y="991441"/>
            <a:ext cx="7850417" cy="68585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设</a:t>
            </a:r>
            <a:r>
              <a:rPr lang="en-US" altLang="zh-CN" dirty="0"/>
              <a:t>Y</a:t>
            </a:r>
            <a:r>
              <a:rPr lang="zh-CN" altLang="en-US" dirty="0"/>
              <a:t>＝</a:t>
            </a:r>
            <a:r>
              <a:rPr lang="en-US" altLang="zh-CN" dirty="0"/>
              <a:t>g(X)</a:t>
            </a:r>
            <a:r>
              <a:rPr lang="zh-CN" altLang="en-US" dirty="0"/>
              <a:t>，</a:t>
            </a:r>
            <a:r>
              <a:rPr lang="en-US" altLang="zh-CN" dirty="0"/>
              <a:t>g(x)</a:t>
            </a:r>
            <a:r>
              <a:rPr lang="zh-CN" altLang="en-US" dirty="0"/>
              <a:t>是连续函数</a:t>
            </a: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242561" y="1719604"/>
            <a:ext cx="117348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arenR"/>
            </a:pPr>
            <a:r>
              <a:rPr lang="zh-CN" altLang="en-US" sz="2400" dirty="0">
                <a:latin typeface="+mn-ea"/>
                <a:ea typeface="+mn-ea"/>
              </a:rPr>
              <a:t>若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是离散型</a:t>
            </a:r>
            <a:r>
              <a:rPr lang="en-US" altLang="zh-CN" sz="2400" dirty="0">
                <a:latin typeface="+mn-ea"/>
                <a:ea typeface="+mn-ea"/>
              </a:rPr>
              <a:t>R.V.</a:t>
            </a:r>
            <a:r>
              <a:rPr lang="zh-CN" altLang="en-US" sz="2400" dirty="0">
                <a:latin typeface="+mn-ea"/>
                <a:ea typeface="+mn-ea"/>
              </a:rPr>
              <a:t>，分布律为</a:t>
            </a: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k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P{X=</a:t>
            </a:r>
            <a:r>
              <a:rPr lang="en-US" altLang="zh-CN" sz="2400" dirty="0" err="1">
                <a:latin typeface="+mn-ea"/>
                <a:ea typeface="+mn-ea"/>
              </a:rPr>
              <a:t>X</a:t>
            </a:r>
            <a:r>
              <a:rPr lang="en-US" altLang="zh-CN" sz="2400" baseline="-25000" dirty="0" err="1">
                <a:latin typeface="+mn-ea"/>
                <a:ea typeface="+mn-ea"/>
              </a:rPr>
              <a:t>k</a:t>
            </a:r>
            <a:r>
              <a:rPr lang="en-US" altLang="zh-CN" sz="2400" dirty="0">
                <a:latin typeface="+mn-ea"/>
                <a:ea typeface="+mn-ea"/>
              </a:rPr>
              <a:t>}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k=1, 2, …</a:t>
            </a:r>
            <a:r>
              <a:rPr lang="zh-CN" altLang="en-US" sz="2400" dirty="0">
                <a:latin typeface="+mn-ea"/>
                <a:ea typeface="+mn-ea"/>
              </a:rPr>
              <a:t>，当                             时，则有</a:t>
            </a:r>
          </a:p>
        </p:txBody>
      </p:sp>
      <p:graphicFrame>
        <p:nvGraphicFramePr>
          <p:cNvPr id="328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861302"/>
              </p:ext>
            </p:extLst>
          </p:nvPr>
        </p:nvGraphicFramePr>
        <p:xfrm>
          <a:off x="8907701" y="1598585"/>
          <a:ext cx="2515182" cy="9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600" imgH="431800" progId="Equation.3">
                  <p:embed/>
                </p:oleObj>
              </mc:Choice>
              <mc:Fallback>
                <p:oleObj name="Equation" r:id="rId2" imgW="1117600" imgH="431800" progId="Equation.3">
                  <p:embed/>
                  <p:pic>
                    <p:nvPicPr>
                      <p:cNvPr id="328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7701" y="1598585"/>
                        <a:ext cx="2515182" cy="9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165205"/>
              </p:ext>
            </p:extLst>
          </p:nvPr>
        </p:nvGraphicFramePr>
        <p:xfrm>
          <a:off x="2140062" y="2779433"/>
          <a:ext cx="4315824" cy="100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200" imgH="431800" progId="Equation.3">
                  <p:embed/>
                </p:oleObj>
              </mc:Choice>
              <mc:Fallback>
                <p:oleObj name="Equation" r:id="rId4" imgW="1854200" imgH="431800" progId="Equation.3">
                  <p:embed/>
                  <p:pic>
                    <p:nvPicPr>
                      <p:cNvPr id="3287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062" y="2779433"/>
                        <a:ext cx="4315824" cy="1005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242561" y="4060688"/>
            <a:ext cx="11277600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arenR" startAt="2"/>
            </a:pPr>
            <a:r>
              <a:rPr lang="zh-CN" altLang="en-US" sz="2400" dirty="0">
                <a:latin typeface="+mn-ea"/>
                <a:ea typeface="+mn-ea"/>
              </a:rPr>
              <a:t>若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是连续型</a:t>
            </a:r>
            <a:r>
              <a:rPr lang="en-US" altLang="zh-CN" sz="2400" dirty="0">
                <a:latin typeface="+mn-ea"/>
                <a:ea typeface="+mn-ea"/>
              </a:rPr>
              <a:t>R.V.</a:t>
            </a:r>
            <a:r>
              <a:rPr lang="zh-CN" altLang="en-US" sz="2400" dirty="0">
                <a:latin typeface="+mn-ea"/>
                <a:ea typeface="+mn-ea"/>
              </a:rPr>
              <a:t>，概率密度函数为</a:t>
            </a:r>
            <a:r>
              <a:rPr lang="en-US" altLang="zh-CN" sz="2400" dirty="0">
                <a:latin typeface="+mn-ea"/>
                <a:ea typeface="+mn-ea"/>
              </a:rPr>
              <a:t>f(x)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(-</a:t>
            </a:r>
            <a:r>
              <a:rPr lang="en-US" altLang="zh-CN" sz="2400" dirty="0">
                <a:latin typeface="+mn-ea"/>
                <a:ea typeface="+mn-ea"/>
              </a:rPr>
              <a:t>∞, +∞)</a:t>
            </a:r>
            <a:r>
              <a:rPr lang="zh-CN" altLang="en-US" sz="2400" dirty="0">
                <a:latin typeface="+mn-ea"/>
                <a:ea typeface="+mn-ea"/>
              </a:rPr>
              <a:t>，当                                    时，则有</a:t>
            </a:r>
          </a:p>
        </p:txBody>
      </p:sp>
      <p:graphicFrame>
        <p:nvGraphicFramePr>
          <p:cNvPr id="3287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619998"/>
              </p:ext>
            </p:extLst>
          </p:nvPr>
        </p:nvGraphicFramePr>
        <p:xfrm>
          <a:off x="8787538" y="4060688"/>
          <a:ext cx="2972488" cy="743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227" imgH="330057" progId="Equation.3">
                  <p:embed/>
                </p:oleObj>
              </mc:Choice>
              <mc:Fallback>
                <p:oleObj name="Equation" r:id="rId6" imgW="1320227" imgH="330057" progId="Equation.3">
                  <p:embed/>
                  <p:pic>
                    <p:nvPicPr>
                      <p:cNvPr id="3287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7538" y="4060688"/>
                        <a:ext cx="2972488" cy="743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465581"/>
              </p:ext>
            </p:extLst>
          </p:nvPr>
        </p:nvGraphicFramePr>
        <p:xfrm>
          <a:off x="2015415" y="5334794"/>
          <a:ext cx="4565118" cy="732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57400" imgH="330200" progId="Equation.3">
                  <p:embed/>
                </p:oleObj>
              </mc:Choice>
              <mc:Fallback>
                <p:oleObj name="Equation" r:id="rId8" imgW="2057400" imgH="330200" progId="Equation.3">
                  <p:embed/>
                  <p:pic>
                    <p:nvPicPr>
                      <p:cNvPr id="3287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415" y="5334794"/>
                        <a:ext cx="4565118" cy="732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72662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  <p:bldP spid="328708" grpId="0"/>
      <p:bldP spid="3287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定理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143794"/>
            <a:ext cx="7850417" cy="90021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设</a:t>
            </a:r>
            <a:r>
              <a:rPr lang="en-US" altLang="zh-CN" dirty="0"/>
              <a:t>Z</a:t>
            </a:r>
            <a:r>
              <a:rPr lang="zh-CN" altLang="en-US" dirty="0"/>
              <a:t>＝</a:t>
            </a:r>
            <a:r>
              <a:rPr lang="en-US" altLang="zh-CN" dirty="0"/>
              <a:t>g(X, Y)</a:t>
            </a:r>
            <a:r>
              <a:rPr lang="zh-CN" altLang="en-US" dirty="0"/>
              <a:t>，</a:t>
            </a:r>
            <a:r>
              <a:rPr lang="en-US" altLang="zh-CN" dirty="0"/>
              <a:t>g(x, y)</a:t>
            </a:r>
            <a:r>
              <a:rPr lang="zh-CN" altLang="en-US" dirty="0"/>
              <a:t>是连续函数</a:t>
            </a:r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369849" y="1905865"/>
            <a:ext cx="11444326" cy="132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FontTx/>
              <a:buAutoNum type="arabicParenR"/>
            </a:pPr>
            <a:r>
              <a:rPr lang="zh-CN" altLang="en-US" sz="2400" dirty="0">
                <a:latin typeface="+mn-ea"/>
                <a:ea typeface="+mn-ea"/>
              </a:rPr>
              <a:t>当</a:t>
            </a:r>
            <a:r>
              <a:rPr lang="en-US" altLang="zh-CN" sz="2400" dirty="0">
                <a:latin typeface="+mn-ea"/>
                <a:ea typeface="+mn-ea"/>
              </a:rPr>
              <a:t>(X, Y)</a:t>
            </a:r>
            <a:r>
              <a:rPr lang="zh-CN" altLang="en-US" sz="2400" dirty="0">
                <a:latin typeface="+mn-ea"/>
                <a:ea typeface="+mn-ea"/>
              </a:rPr>
              <a:t>是离散型</a:t>
            </a:r>
            <a:r>
              <a:rPr lang="en-US" altLang="zh-CN" sz="2400" dirty="0">
                <a:latin typeface="+mn-ea"/>
                <a:ea typeface="+mn-ea"/>
              </a:rPr>
              <a:t>R.V.</a:t>
            </a:r>
            <a:r>
              <a:rPr lang="zh-CN" altLang="en-US" sz="2400" dirty="0">
                <a:latin typeface="+mn-ea"/>
                <a:ea typeface="+mn-ea"/>
              </a:rPr>
              <a:t>，联合分布律为</a:t>
            </a: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ij</a:t>
            </a:r>
            <a:r>
              <a:rPr lang="en-US" altLang="zh-CN" sz="2400" dirty="0">
                <a:latin typeface="+mn-ea"/>
                <a:ea typeface="+mn-ea"/>
              </a:rPr>
              <a:t>=P{X=X</a:t>
            </a:r>
            <a:r>
              <a:rPr lang="en-US" altLang="zh-CN" sz="2400" baseline="-25000" dirty="0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, Y=</a:t>
            </a:r>
            <a:r>
              <a:rPr lang="en-US" altLang="zh-CN" sz="2400" dirty="0" err="1">
                <a:latin typeface="+mn-ea"/>
                <a:ea typeface="+mn-ea"/>
              </a:rPr>
              <a:t>Y</a:t>
            </a:r>
            <a:r>
              <a:rPr lang="en-US" altLang="zh-CN" sz="2400" baseline="-25000" dirty="0" err="1">
                <a:latin typeface="+mn-ea"/>
                <a:ea typeface="+mn-ea"/>
              </a:rPr>
              <a:t>j</a:t>
            </a:r>
            <a:r>
              <a:rPr lang="en-US" altLang="zh-CN" sz="2400" dirty="0">
                <a:latin typeface="+mn-ea"/>
                <a:ea typeface="+mn-ea"/>
              </a:rPr>
              <a:t>}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, j=1, 2, …</a:t>
            </a:r>
            <a:r>
              <a:rPr lang="zh-CN" altLang="en-US" sz="2400" dirty="0">
                <a:latin typeface="+mn-ea"/>
                <a:ea typeface="+mn-ea"/>
              </a:rPr>
              <a:t>，若</a:t>
            </a:r>
          </a:p>
          <a:p>
            <a:pPr eaLnBrk="1" hangingPunct="1">
              <a:lnSpc>
                <a:spcPct val="180000"/>
              </a:lnSpc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                                    ，则有</a:t>
            </a:r>
          </a:p>
        </p:txBody>
      </p:sp>
      <p:graphicFrame>
        <p:nvGraphicFramePr>
          <p:cNvPr id="398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739285"/>
              </p:ext>
            </p:extLst>
          </p:nvPr>
        </p:nvGraphicFramePr>
        <p:xfrm>
          <a:off x="917575" y="2639454"/>
          <a:ext cx="2659679" cy="801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444500" progId="Equation.3">
                  <p:embed/>
                </p:oleObj>
              </mc:Choice>
              <mc:Fallback>
                <p:oleObj name="Equation" r:id="rId2" imgW="1473200" imgH="444500" progId="Equation.3">
                  <p:embed/>
                  <p:pic>
                    <p:nvPicPr>
                      <p:cNvPr id="398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2639454"/>
                        <a:ext cx="2659679" cy="801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322961"/>
              </p:ext>
            </p:extLst>
          </p:nvPr>
        </p:nvGraphicFramePr>
        <p:xfrm>
          <a:off x="1952960" y="3379064"/>
          <a:ext cx="4747724" cy="889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900" imgH="444500" progId="Equation.3">
                  <p:embed/>
                </p:oleObj>
              </mc:Choice>
              <mc:Fallback>
                <p:oleObj name="Equation" r:id="rId4" imgW="2374900" imgH="444500" progId="Equation.3">
                  <p:embed/>
                  <p:pic>
                    <p:nvPicPr>
                      <p:cNvPr id="398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960" y="3379064"/>
                        <a:ext cx="4747724" cy="889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369849" y="4497264"/>
            <a:ext cx="114443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arenR" startAt="2"/>
            </a:pPr>
            <a:r>
              <a:rPr lang="zh-CN" altLang="en-US" sz="2400" dirty="0">
                <a:latin typeface="+mn-ea"/>
                <a:ea typeface="+mn-ea"/>
              </a:rPr>
              <a:t>若</a:t>
            </a:r>
            <a:r>
              <a:rPr lang="en-US" altLang="zh-CN" sz="2400" dirty="0">
                <a:latin typeface="+mn-ea"/>
                <a:ea typeface="+mn-ea"/>
              </a:rPr>
              <a:t>(X, Y)</a:t>
            </a:r>
            <a:r>
              <a:rPr lang="zh-CN" altLang="en-US" sz="2400" dirty="0">
                <a:latin typeface="+mn-ea"/>
                <a:ea typeface="+mn-ea"/>
              </a:rPr>
              <a:t>是连续型</a:t>
            </a:r>
            <a:r>
              <a:rPr lang="en-US" altLang="zh-CN" sz="2400" dirty="0">
                <a:latin typeface="+mn-ea"/>
                <a:ea typeface="+mn-ea"/>
              </a:rPr>
              <a:t>R.V.</a:t>
            </a:r>
            <a:r>
              <a:rPr lang="zh-CN" altLang="en-US" sz="2400" dirty="0">
                <a:latin typeface="+mn-ea"/>
                <a:ea typeface="+mn-ea"/>
              </a:rPr>
              <a:t>，概率密度函数为</a:t>
            </a:r>
            <a:r>
              <a:rPr lang="en-US" altLang="zh-CN" sz="2400" dirty="0">
                <a:latin typeface="+mn-ea"/>
                <a:ea typeface="+mn-ea"/>
              </a:rPr>
              <a:t>f(x, y)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(-</a:t>
            </a:r>
            <a:r>
              <a:rPr lang="en-US" altLang="zh-CN" sz="2400" dirty="0">
                <a:latin typeface="+mn-ea"/>
                <a:ea typeface="+mn-ea"/>
              </a:rPr>
              <a:t>∞, +∞)</a:t>
            </a:r>
            <a:r>
              <a:rPr lang="zh-CN" altLang="en-US" sz="2400" dirty="0">
                <a:latin typeface="+mn-ea"/>
                <a:ea typeface="+mn-ea"/>
              </a:rPr>
              <a:t>，当			                                     时，则有</a:t>
            </a:r>
          </a:p>
        </p:txBody>
      </p:sp>
      <p:graphicFrame>
        <p:nvGraphicFramePr>
          <p:cNvPr id="398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215918"/>
              </p:ext>
            </p:extLst>
          </p:nvPr>
        </p:nvGraphicFramePr>
        <p:xfrm>
          <a:off x="859454" y="5097428"/>
          <a:ext cx="3926797" cy="65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68500" imgH="330200" progId="Equation.3">
                  <p:embed/>
                </p:oleObj>
              </mc:Choice>
              <mc:Fallback>
                <p:oleObj name="Equation" r:id="rId6" imgW="1968500" imgH="330200" progId="Equation.3">
                  <p:embed/>
                  <p:pic>
                    <p:nvPicPr>
                      <p:cNvPr id="398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454" y="5097428"/>
                        <a:ext cx="3926797" cy="658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125077"/>
              </p:ext>
            </p:extLst>
          </p:nvPr>
        </p:nvGraphicFramePr>
        <p:xfrm>
          <a:off x="1755775" y="5968274"/>
          <a:ext cx="5679802" cy="65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44800" imgH="330200" progId="Equation.3">
                  <p:embed/>
                </p:oleObj>
              </mc:Choice>
              <mc:Fallback>
                <p:oleObj name="Equation" r:id="rId8" imgW="2844800" imgH="330200" progId="Equation.3">
                  <p:embed/>
                  <p:pic>
                    <p:nvPicPr>
                      <p:cNvPr id="3983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5968274"/>
                        <a:ext cx="5679802" cy="658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620436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/>
      <p:bldP spid="398340" grpId="0"/>
      <p:bldP spid="3983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（二）方差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118477"/>
            <a:ext cx="10582275" cy="292167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设</a:t>
            </a:r>
            <a:r>
              <a:rPr lang="en-US" altLang="zh-CN" dirty="0"/>
              <a:t>X</a:t>
            </a:r>
            <a:r>
              <a:rPr lang="zh-CN" altLang="en-US" dirty="0"/>
              <a:t>是随机变量，若</a:t>
            </a:r>
            <a:r>
              <a:rPr lang="en-US" altLang="zh-CN" dirty="0"/>
              <a:t>E[X-E(X)]</a:t>
            </a:r>
            <a:r>
              <a:rPr lang="en-US" altLang="zh-CN" baseline="30000" dirty="0"/>
              <a:t>2</a:t>
            </a:r>
            <a:r>
              <a:rPr lang="zh-CN" altLang="en-US" dirty="0"/>
              <a:t>存在，称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D(X)</a:t>
            </a:r>
            <a:r>
              <a:rPr lang="zh-CN" altLang="en-US" dirty="0"/>
              <a:t>＝</a:t>
            </a:r>
            <a:r>
              <a:rPr lang="en-US" altLang="zh-CN" dirty="0"/>
              <a:t>E[X-E(X)]</a:t>
            </a:r>
            <a:r>
              <a:rPr lang="en-US" altLang="zh-CN" baseline="30000" dirty="0"/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为</a:t>
            </a:r>
            <a:r>
              <a:rPr lang="en-US" altLang="zh-CN" dirty="0"/>
              <a:t>R.V.X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方差</a:t>
            </a:r>
            <a:r>
              <a:rPr lang="en-US" altLang="zh-CN" dirty="0"/>
              <a:t>(</a:t>
            </a:r>
            <a:r>
              <a:rPr lang="zh-CN" altLang="en-US" dirty="0"/>
              <a:t>或记为</a:t>
            </a:r>
            <a:r>
              <a:rPr lang="en-US" altLang="zh-CN" dirty="0" err="1"/>
              <a:t>Var</a:t>
            </a:r>
            <a:r>
              <a:rPr lang="en-US" altLang="zh-CN" dirty="0"/>
              <a:t>(X))</a:t>
            </a:r>
            <a:r>
              <a:rPr lang="zh-CN" altLang="en-US" dirty="0"/>
              <a:t>，称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为</a:t>
            </a:r>
            <a:r>
              <a:rPr lang="en-US" altLang="zh-CN" dirty="0"/>
              <a:t>R.V.X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均方差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00FF"/>
                </a:solidFill>
              </a:rPr>
              <a:t>标准差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274167"/>
              </p:ext>
            </p:extLst>
          </p:nvPr>
        </p:nvGraphicFramePr>
        <p:xfrm>
          <a:off x="3035824" y="2804793"/>
          <a:ext cx="2378625" cy="720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7836" imgH="253890" progId="Equation.3">
                  <p:embed/>
                </p:oleObj>
              </mc:Choice>
              <mc:Fallback>
                <p:oleObj name="Equation" r:id="rId2" imgW="837836" imgH="253890" progId="Equation.3">
                  <p:embed/>
                  <p:pic>
                    <p:nvPicPr>
                      <p:cNvPr id="271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824" y="2804793"/>
                        <a:ext cx="2378625" cy="720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774699" y="4143365"/>
            <a:ext cx="9515475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事实上有：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D(X)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E[X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－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E(X)]</a:t>
            </a:r>
            <a:r>
              <a:rPr lang="en-US" altLang="zh-CN" sz="2400" baseline="30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		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E(X</a:t>
            </a:r>
            <a:r>
              <a:rPr lang="en-US" altLang="zh-CN" sz="2400" baseline="30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－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2X·E(X)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</a:t>
            </a:r>
            <a:r>
              <a:rPr lang="en-US" altLang="zh-CN" sz="2400" baseline="30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(X))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		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E(X</a:t>
            </a:r>
            <a:r>
              <a:rPr lang="en-US" altLang="zh-CN" sz="2400" baseline="30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－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</a:t>
            </a:r>
            <a:r>
              <a:rPr lang="en-US" altLang="zh-CN" sz="2400" baseline="30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01351666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1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1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  <p:bldP spid="27136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（二）方差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48488BCB-3C5B-4918-83C5-45CFC697F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1219994"/>
            <a:ext cx="7774199" cy="4620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2400" dirty="0">
                <a:ea typeface="黑体" panose="02010609060101010101" pitchFamily="49" charset="-122"/>
              </a:rPr>
              <a:t>如果随机变量</a:t>
            </a:r>
            <a:r>
              <a:rPr lang="en-US" altLang="zh-CN" sz="2400" dirty="0"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ea typeface="黑体" panose="02010609060101010101" pitchFamily="49" charset="-122"/>
              </a:rPr>
              <a:t>服从参数为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zh-CN" altLang="en-US" sz="2400" dirty="0">
                <a:ea typeface="黑体" panose="02010609060101010101" pitchFamily="49" charset="-122"/>
              </a:rPr>
              <a:t>的</a:t>
            </a:r>
            <a:r>
              <a:rPr lang="zh-CN" altLang="en-US" sz="2400" dirty="0">
                <a:solidFill>
                  <a:srgbClr val="CC00CC"/>
                </a:solidFill>
                <a:ea typeface="黑体" panose="02010609060101010101" pitchFamily="49" charset="-122"/>
              </a:rPr>
              <a:t>泊松分布</a:t>
            </a:r>
            <a:r>
              <a:rPr lang="zh-CN" altLang="en-US" sz="2400" dirty="0">
                <a:ea typeface="黑体" panose="02010609060101010101" pitchFamily="49" charset="-122"/>
              </a:rPr>
              <a:t>，试求</a:t>
            </a: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</a:rPr>
              <a:t>D(X).</a:t>
            </a:r>
            <a:endParaRPr lang="zh-CN" altLang="en-US" sz="2400" dirty="0">
              <a:ea typeface="黑体" panose="02010609060101010101" pitchFamily="49" charset="-122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87368" y="1918656"/>
            <a:ext cx="1022587" cy="46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因为：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82606" y="2626844"/>
            <a:ext cx="1413202" cy="46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且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371811" y="2509342"/>
            <a:ext cx="1586279" cy="60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1">
                <a:solidFill>
                  <a:srgbClr val="0000FF"/>
                </a:solidFill>
              </a:rPr>
              <a:t>E(X) </a:t>
            </a:r>
            <a:r>
              <a:rPr lang="zh-CN" altLang="en-US" sz="2801"/>
              <a:t>＝</a:t>
            </a:r>
            <a:r>
              <a:rPr lang="zh-CN" altLang="en-US" sz="2801">
                <a:sym typeface="Symbol" panose="05050102010706020507" pitchFamily="18" charset="2"/>
              </a:rPr>
              <a:t></a:t>
            </a:r>
            <a:endParaRPr lang="en-US" altLang="zh-CN" sz="2801">
              <a:solidFill>
                <a:srgbClr val="0000FF"/>
              </a:solidFill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482605" y="3360440"/>
            <a:ext cx="3218607" cy="46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所以：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E(X</a:t>
            </a:r>
            <a:r>
              <a:rPr lang="en-US" altLang="zh-CN" sz="2400" baseline="3000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60375" y="5529466"/>
            <a:ext cx="1049580" cy="46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从而：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1522659" y="5472303"/>
            <a:ext cx="4279303" cy="60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1" dirty="0">
                <a:solidFill>
                  <a:srgbClr val="0000FF"/>
                </a:solidFill>
              </a:rPr>
              <a:t>D(X)</a:t>
            </a:r>
            <a:r>
              <a:rPr lang="zh-CN" altLang="en-US" sz="2801" dirty="0">
                <a:solidFill>
                  <a:srgbClr val="0000FF"/>
                </a:solidFill>
              </a:rPr>
              <a:t>＝</a:t>
            </a:r>
            <a:r>
              <a:rPr lang="en-US" altLang="zh-CN" sz="2801" dirty="0">
                <a:solidFill>
                  <a:srgbClr val="0000FF"/>
                </a:solidFill>
              </a:rPr>
              <a:t>E(X</a:t>
            </a:r>
            <a:r>
              <a:rPr lang="en-US" altLang="zh-CN" sz="2801" baseline="30000" dirty="0">
                <a:solidFill>
                  <a:srgbClr val="0000FF"/>
                </a:solidFill>
              </a:rPr>
              <a:t>2</a:t>
            </a:r>
            <a:r>
              <a:rPr lang="en-US" altLang="zh-CN" sz="2801" dirty="0">
                <a:solidFill>
                  <a:srgbClr val="0000FF"/>
                </a:solidFill>
              </a:rPr>
              <a:t>)</a:t>
            </a:r>
            <a:r>
              <a:rPr lang="zh-CN" altLang="en-US" sz="2801" dirty="0">
                <a:solidFill>
                  <a:srgbClr val="0000FF"/>
                </a:solidFill>
              </a:rPr>
              <a:t>－</a:t>
            </a:r>
            <a:r>
              <a:rPr lang="en-US" altLang="zh-CN" sz="2801" dirty="0">
                <a:solidFill>
                  <a:srgbClr val="0000FF"/>
                </a:solidFill>
              </a:rPr>
              <a:t>E</a:t>
            </a:r>
            <a:r>
              <a:rPr lang="en-US" altLang="zh-CN" sz="2801" baseline="30000" dirty="0">
                <a:solidFill>
                  <a:srgbClr val="0000FF"/>
                </a:solidFill>
              </a:rPr>
              <a:t>2</a:t>
            </a:r>
            <a:r>
              <a:rPr lang="en-US" altLang="zh-CN" sz="2801" dirty="0">
                <a:solidFill>
                  <a:srgbClr val="0000FF"/>
                </a:solidFill>
              </a:rPr>
              <a:t>(X)=</a:t>
            </a:r>
            <a:r>
              <a:rPr lang="el-GR" altLang="zh-CN" sz="2801" dirty="0">
                <a:solidFill>
                  <a:srgbClr val="0000FF"/>
                </a:solidFill>
              </a:rPr>
              <a:t>λ</a:t>
            </a:r>
            <a:endParaRPr lang="en-US" altLang="zh-CN" sz="2801" dirty="0">
              <a:solidFill>
                <a:srgbClr val="0000FF"/>
              </a:solidFill>
            </a:endParaRPr>
          </a:p>
        </p:txBody>
      </p:sp>
      <p:graphicFrame>
        <p:nvGraphicFramePr>
          <p:cNvPr id="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182731"/>
              </p:ext>
            </p:extLst>
          </p:nvPr>
        </p:nvGraphicFramePr>
        <p:xfrm>
          <a:off x="2313416" y="3103205"/>
          <a:ext cx="1724424" cy="10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400" imgH="469900" progId="Equation.DSMT4">
                  <p:embed/>
                </p:oleObj>
              </mc:Choice>
              <mc:Fallback>
                <p:oleObj name="Equation" r:id="rId2" imgW="787400" imgH="469900" progId="Equation.DSMT4">
                  <p:embed/>
                  <p:pic>
                    <p:nvPicPr>
                      <p:cNvPr id="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416" y="3103205"/>
                        <a:ext cx="1724424" cy="103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951194"/>
              </p:ext>
            </p:extLst>
          </p:nvPr>
        </p:nvGraphicFramePr>
        <p:xfrm>
          <a:off x="1371811" y="1636015"/>
          <a:ext cx="6367349" cy="9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08300" imgH="419100" progId="Equation.3">
                  <p:embed/>
                </p:oleObj>
              </mc:Choice>
              <mc:Fallback>
                <p:oleObj name="Equation" r:id="rId4" imgW="2908300" imgH="419100" progId="Equation.3">
                  <p:embed/>
                  <p:pic>
                    <p:nvPicPr>
                      <p:cNvPr id="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811" y="1636015"/>
                        <a:ext cx="6367349" cy="91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180566"/>
              </p:ext>
            </p:extLst>
          </p:nvPr>
        </p:nvGraphicFramePr>
        <p:xfrm>
          <a:off x="3802836" y="3136550"/>
          <a:ext cx="2196021" cy="103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2865" imgH="469696" progId="Equation.DSMT4">
                  <p:embed/>
                </p:oleObj>
              </mc:Choice>
              <mc:Fallback>
                <p:oleObj name="Equation" r:id="rId6" imgW="1002865" imgH="469696" progId="Equation.DSMT4">
                  <p:embed/>
                  <p:pic>
                    <p:nvPicPr>
                      <p:cNvPr id="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836" y="3136550"/>
                        <a:ext cx="2196021" cy="1030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35784"/>
              </p:ext>
            </p:extLst>
          </p:nvPr>
        </p:nvGraphicFramePr>
        <p:xfrm>
          <a:off x="665210" y="3995586"/>
          <a:ext cx="4585761" cy="102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95500" imgH="469900" progId="Equation.DSMT4">
                  <p:embed/>
                </p:oleObj>
              </mc:Choice>
              <mc:Fallback>
                <p:oleObj name="Equation" r:id="rId8" imgW="2095500" imgH="469900" progId="Equation.DSMT4">
                  <p:embed/>
                  <p:pic>
                    <p:nvPicPr>
                      <p:cNvPr id="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210" y="3995586"/>
                        <a:ext cx="4585761" cy="102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10600"/>
              </p:ext>
            </p:extLst>
          </p:nvPr>
        </p:nvGraphicFramePr>
        <p:xfrm>
          <a:off x="5257323" y="4189306"/>
          <a:ext cx="2196021" cy="641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02865" imgH="291973" progId="Equation.DSMT4">
                  <p:embed/>
                </p:oleObj>
              </mc:Choice>
              <mc:Fallback>
                <p:oleObj name="Equation" r:id="rId10" imgW="1002865" imgH="291973" progId="Equation.DSMT4">
                  <p:embed/>
                  <p:pic>
                    <p:nvPicPr>
                      <p:cNvPr id="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323" y="4189306"/>
                        <a:ext cx="2196021" cy="641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453114"/>
              </p:ext>
            </p:extLst>
          </p:nvPr>
        </p:nvGraphicFramePr>
        <p:xfrm>
          <a:off x="657270" y="4964186"/>
          <a:ext cx="1251240" cy="473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71252" imgH="215806" progId="Equation.DSMT4">
                  <p:embed/>
                </p:oleObj>
              </mc:Choice>
              <mc:Fallback>
                <p:oleObj name="Equation" r:id="rId12" imgW="571252" imgH="215806" progId="Equation.DSMT4">
                  <p:embed/>
                  <p:pic>
                    <p:nvPicPr>
                      <p:cNvPr id="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70" y="4964186"/>
                        <a:ext cx="1251240" cy="473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990020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20" grpId="0" autoUpdateAnimBg="0"/>
      <p:bldP spid="21" grpId="0" autoUpdateAnimBg="0"/>
      <p:bldP spid="18" grpId="0" build="p"/>
      <p:bldP spid="22" grpId="0" autoUpdateAnimBg="0"/>
      <p:bldP spid="23" grpId="0" autoUpdateAnimBg="0"/>
      <p:bldP spid="2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</TotalTime>
  <Words>2746</Words>
  <Application>Microsoft Office PowerPoint</Application>
  <PresentationFormat>自定义</PresentationFormat>
  <Paragraphs>272</Paragraphs>
  <Slides>42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 Unicode MS</vt:lpstr>
      <vt:lpstr>等线</vt:lpstr>
      <vt:lpstr>黑体</vt:lpstr>
      <vt:lpstr>华文行楷</vt:lpstr>
      <vt:lpstr>宋体</vt:lpstr>
      <vt:lpstr>微软雅黑</vt:lpstr>
      <vt:lpstr>Arial</vt:lpstr>
      <vt:lpstr>Symbol</vt:lpstr>
      <vt:lpstr>Times New Roman</vt:lpstr>
      <vt:lpstr>Wingdings</vt:lpstr>
      <vt:lpstr>Office Theme</vt:lpstr>
      <vt:lpstr>Equation</vt:lpstr>
      <vt:lpstr>公式</vt:lpstr>
      <vt:lpstr>PowerPoint 演示文稿</vt:lpstr>
      <vt:lpstr>上一讲内容回顾</vt:lpstr>
      <vt:lpstr>本讲主要内容</vt:lpstr>
      <vt:lpstr>一、随机变量的数字特征</vt:lpstr>
      <vt:lpstr>（一）数学期望</vt:lpstr>
      <vt:lpstr>定理</vt:lpstr>
      <vt:lpstr>定理</vt:lpstr>
      <vt:lpstr>（二）方差</vt:lpstr>
      <vt:lpstr>（二）方差</vt:lpstr>
      <vt:lpstr>PowerPoint 演示文稿</vt:lpstr>
      <vt:lpstr>常见随机变量的数学期望和方差</vt:lpstr>
      <vt:lpstr>（三）k阶矩</vt:lpstr>
      <vt:lpstr>（四）协方差</vt:lpstr>
      <vt:lpstr>协方差矩阵</vt:lpstr>
      <vt:lpstr>协方差矩阵</vt:lpstr>
      <vt:lpstr>（五）随机变量数字特征的性质</vt:lpstr>
      <vt:lpstr>（五）随机变量数字特征的性质</vt:lpstr>
      <vt:lpstr>例</vt:lpstr>
      <vt:lpstr>例（续）</vt:lpstr>
      <vt:lpstr>例（续）</vt:lpstr>
      <vt:lpstr>二、条件数学期望</vt:lpstr>
      <vt:lpstr>二、条件数学期望</vt:lpstr>
      <vt:lpstr>定理</vt:lpstr>
      <vt:lpstr>条件方差</vt:lpstr>
      <vt:lpstr>条件数学期望的性质</vt:lpstr>
      <vt:lpstr>例</vt:lpstr>
      <vt:lpstr>例(续)</vt:lpstr>
      <vt:lpstr>三、 特征函数</vt:lpstr>
      <vt:lpstr>例1 二项分布 X～B(n, p)</vt:lpstr>
      <vt:lpstr>例2 泊松分布 X～()</vt:lpstr>
      <vt:lpstr>例3 (负)指数分布</vt:lpstr>
      <vt:lpstr>例4  k阶爱尔朗分布 X～Ek </vt:lpstr>
      <vt:lpstr>特征函数的性质</vt:lpstr>
      <vt:lpstr>特征函数的性质</vt:lpstr>
      <vt:lpstr>二维随机变量的特征函数</vt:lpstr>
      <vt:lpstr>例</vt:lpstr>
      <vt:lpstr>证明：</vt:lpstr>
      <vt:lpstr>本讲主要内容</vt:lpstr>
      <vt:lpstr>下一讲内容预告</vt:lpstr>
      <vt:lpstr>习题一</vt:lpstr>
      <vt:lpstr>本讲主要内容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明生 尚</cp:lastModifiedBy>
  <cp:revision>1250</cp:revision>
  <cp:lastPrinted>2022-01-15T12:13:00Z</cp:lastPrinted>
  <dcterms:created xsi:type="dcterms:W3CDTF">2006-08-16T00:00:00Z</dcterms:created>
  <dcterms:modified xsi:type="dcterms:W3CDTF">2024-09-12T10:50:49Z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E98F3E2A8F6D4B7EBE46F1C3936A5CEF</vt:lpwstr>
  </property>
  <property fmtid="{D5CDD505-2E9C-101B-9397-08002B2CF9AE}" pid="3" name="KSOProductBuildVer">
    <vt:lpwstr>2052-11.1.0.11579</vt:lpwstr>
  </property>
</Properties>
</file>