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3"/>
  </p:notesMasterIdLst>
  <p:sldIdLst>
    <p:sldId id="256" r:id="rId2"/>
    <p:sldId id="326" r:id="rId3"/>
    <p:sldId id="319" r:id="rId4"/>
    <p:sldId id="262" r:id="rId5"/>
    <p:sldId id="333" r:id="rId6"/>
    <p:sldId id="263" r:id="rId7"/>
    <p:sldId id="264" r:id="rId8"/>
    <p:sldId id="265" r:id="rId9"/>
    <p:sldId id="320" r:id="rId10"/>
    <p:sldId id="338" r:id="rId11"/>
    <p:sldId id="339" r:id="rId12"/>
    <p:sldId id="342" r:id="rId13"/>
    <p:sldId id="344" r:id="rId14"/>
    <p:sldId id="345" r:id="rId15"/>
    <p:sldId id="346" r:id="rId16"/>
    <p:sldId id="266" r:id="rId17"/>
    <p:sldId id="327" r:id="rId18"/>
    <p:sldId id="321" r:id="rId19"/>
    <p:sldId id="267" r:id="rId20"/>
    <p:sldId id="348" r:id="rId21"/>
    <p:sldId id="322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310" r:id="rId38"/>
    <p:sldId id="325" r:id="rId39"/>
    <p:sldId id="318" r:id="rId40"/>
    <p:sldId id="259" r:id="rId41"/>
    <p:sldId id="268" r:id="rId42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CC"/>
    <a:srgbClr val="0000FF"/>
    <a:srgbClr val="92D050"/>
    <a:srgbClr val="BD9B53"/>
    <a:srgbClr val="009900"/>
    <a:srgbClr val="F4FA12"/>
    <a:srgbClr val="1157AB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2526" autoAdjust="0"/>
  </p:normalViewPr>
  <p:slideViewPr>
    <p:cSldViewPr>
      <p:cViewPr varScale="1">
        <p:scale>
          <a:sx n="67" d="100"/>
          <a:sy n="67" d="100"/>
        </p:scale>
        <p:origin x="55" y="333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2.xml"/><Relationship Id="rId18" Type="http://schemas.openxmlformats.org/officeDocument/2006/relationships/slide" Target="slides/slide27.xml"/><Relationship Id="rId26" Type="http://schemas.openxmlformats.org/officeDocument/2006/relationships/slide" Target="slides/slide35.xml"/><Relationship Id="rId3" Type="http://schemas.openxmlformats.org/officeDocument/2006/relationships/slide" Target="slides/slide4.xml"/><Relationship Id="rId21" Type="http://schemas.openxmlformats.org/officeDocument/2006/relationships/slide" Target="slides/slide30.xml"/><Relationship Id="rId7" Type="http://schemas.openxmlformats.org/officeDocument/2006/relationships/slide" Target="slides/slide9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5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25.xml"/><Relationship Id="rId20" Type="http://schemas.openxmlformats.org/officeDocument/2006/relationships/slide" Target="slides/slide29.xml"/><Relationship Id="rId29" Type="http://schemas.openxmlformats.org/officeDocument/2006/relationships/slide" Target="slides/slide38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0.xml"/><Relationship Id="rId24" Type="http://schemas.openxmlformats.org/officeDocument/2006/relationships/slide" Target="slides/slide33.xml"/><Relationship Id="rId5" Type="http://schemas.openxmlformats.org/officeDocument/2006/relationships/slide" Target="slides/slide7.xml"/><Relationship Id="rId15" Type="http://schemas.openxmlformats.org/officeDocument/2006/relationships/slide" Target="slides/slide24.xml"/><Relationship Id="rId23" Type="http://schemas.openxmlformats.org/officeDocument/2006/relationships/slide" Target="slides/slide32.xml"/><Relationship Id="rId28" Type="http://schemas.openxmlformats.org/officeDocument/2006/relationships/slide" Target="slides/slide37.xml"/><Relationship Id="rId10" Type="http://schemas.openxmlformats.org/officeDocument/2006/relationships/slide" Target="slides/slide18.xml"/><Relationship Id="rId19" Type="http://schemas.openxmlformats.org/officeDocument/2006/relationships/slide" Target="slides/slide28.xml"/><Relationship Id="rId31" Type="http://schemas.openxmlformats.org/officeDocument/2006/relationships/slide" Target="slides/slide40.xml"/><Relationship Id="rId4" Type="http://schemas.openxmlformats.org/officeDocument/2006/relationships/slide" Target="slides/slide6.xml"/><Relationship Id="rId9" Type="http://schemas.openxmlformats.org/officeDocument/2006/relationships/slide" Target="slides/slide17.xml"/><Relationship Id="rId14" Type="http://schemas.openxmlformats.org/officeDocument/2006/relationships/slide" Target="slides/slide23.xml"/><Relationship Id="rId22" Type="http://schemas.openxmlformats.org/officeDocument/2006/relationships/slide" Target="slides/slide31.xml"/><Relationship Id="rId27" Type="http://schemas.openxmlformats.org/officeDocument/2006/relationships/slide" Target="slides/slide36.xml"/><Relationship Id="rId30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A4AC8DD-81D7-97B8-B28B-8A86B1514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B0C7786-87E0-0575-A0D4-C0F7B8B3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EF89EAB-2B6E-CDD4-1EBC-151305CEC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ED3FE1-1AD9-4052-9732-D7EA77F0891E}" type="slidenum">
              <a:rPr lang="en-US" altLang="zh-CN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例如冰川的运动，它就像水流一样，也是在不断流动的，只是冰川运动的速度，日平均不过几厘米，多的也不过数米，以致肉眼发觉不出冰川是在运动的。但是如果我们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连续不断的观察，就可以观察出它的演变过程。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2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4DD30-2D53-4969-A1CE-14A26E09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3C95D-1001-4599-BB2C-CAAD2BBCD2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794" y="1143265"/>
            <a:ext cx="5031819" cy="9511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4C6BE-7AB7-4E46-902D-DE485F53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919" y="1143265"/>
            <a:ext cx="5031819" cy="9511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5BD51-F8F1-2EB0-306C-5ABFCECE7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27277-6C2D-4A3E-8B18-48036508A4D5}" type="datetime1">
              <a:rPr lang="zh-CN" altLang="en-US"/>
              <a:pPr>
                <a:defRPr/>
              </a:pPr>
              <a:t>2024/9/8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08E45-C9A7-B12C-3BCD-E5DE342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</a:t>
            </a:r>
            <a:r>
              <a:rPr lang="en-US" altLang="zh-CN"/>
              <a:t>　王庆先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173EE-404B-9E39-5917-3EFD0BA20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62</a:t>
            </a:r>
            <a:r>
              <a:rPr lang="zh-CN" altLang="en-US"/>
              <a:t>－</a:t>
            </a:r>
            <a:fld id="{2CC92ED2-EB14-4B88-A871-BA1EE97FD4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随机过程的基本概念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随机过程的基本概念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>
            <a:extLst>
              <a:ext uri="{FF2B5EF4-FFF2-40B4-BE49-F238E27FC236}">
                <a16:creationId xmlns:a16="http://schemas.microsoft.com/office/drawing/2014/main" id="{789E8D7B-7D8D-023F-8127-4C413E8C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46" y="1125799"/>
            <a:ext cx="7774199" cy="49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5" name="Line 3">
            <a:extLst>
              <a:ext uri="{FF2B5EF4-FFF2-40B4-BE49-F238E27FC236}">
                <a16:creationId xmlns:a16="http://schemas.microsoft.com/office/drawing/2014/main" id="{FF4E397A-C473-D900-8E95-C9C1ABBD2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2280" y="5516252"/>
            <a:ext cx="640228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6" name="Line 4">
            <a:extLst>
              <a:ext uri="{FF2B5EF4-FFF2-40B4-BE49-F238E27FC236}">
                <a16:creationId xmlns:a16="http://schemas.microsoft.com/office/drawing/2014/main" id="{D975C27C-1469-D5E7-1699-54661143BD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9347" y="2421499"/>
            <a:ext cx="1587" cy="3324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7" name="Freeform 5">
            <a:extLst>
              <a:ext uri="{FF2B5EF4-FFF2-40B4-BE49-F238E27FC236}">
                <a16:creationId xmlns:a16="http://schemas.microsoft.com/office/drawing/2014/main" id="{ACE2BE8B-EEA6-507B-EC82-841D8B91BF43}"/>
              </a:ext>
            </a:extLst>
          </p:cNvPr>
          <p:cNvSpPr>
            <a:spLocks/>
          </p:cNvSpPr>
          <p:nvPr/>
        </p:nvSpPr>
        <p:spPr bwMode="auto">
          <a:xfrm>
            <a:off x="2569346" y="3285299"/>
            <a:ext cx="5640105" cy="812988"/>
          </a:xfrm>
          <a:custGeom>
            <a:avLst/>
            <a:gdLst>
              <a:gd name="T0" fmla="*/ 0 w 3552"/>
              <a:gd name="T1" fmla="*/ 660400 h 512"/>
              <a:gd name="T2" fmla="*/ 1524000 w 3552"/>
              <a:gd name="T3" fmla="*/ 279400 h 512"/>
              <a:gd name="T4" fmla="*/ 2209800 w 3552"/>
              <a:gd name="T5" fmla="*/ 355600 h 512"/>
              <a:gd name="T6" fmla="*/ 2895600 w 3552"/>
              <a:gd name="T7" fmla="*/ 584200 h 512"/>
              <a:gd name="T8" fmla="*/ 3429000 w 3552"/>
              <a:gd name="T9" fmla="*/ 736600 h 512"/>
              <a:gd name="T10" fmla="*/ 3810000 w 3552"/>
              <a:gd name="T11" fmla="*/ 736600 h 512"/>
              <a:gd name="T12" fmla="*/ 4191000 w 3552"/>
              <a:gd name="T13" fmla="*/ 508000 h 512"/>
              <a:gd name="T14" fmla="*/ 4343400 w 3552"/>
              <a:gd name="T15" fmla="*/ 508000 h 512"/>
              <a:gd name="T16" fmla="*/ 4724400 w 3552"/>
              <a:gd name="T17" fmla="*/ 50800 h 512"/>
              <a:gd name="T18" fmla="*/ 4953000 w 3552"/>
              <a:gd name="T19" fmla="*/ 203200 h 512"/>
              <a:gd name="T20" fmla="*/ 5105400 w 3552"/>
              <a:gd name="T21" fmla="*/ 508000 h 512"/>
              <a:gd name="T22" fmla="*/ 5334000 w 3552"/>
              <a:gd name="T23" fmla="*/ 660400 h 512"/>
              <a:gd name="T24" fmla="*/ 5562600 w 3552"/>
              <a:gd name="T25" fmla="*/ 660400 h 512"/>
              <a:gd name="T26" fmla="*/ 5638800 w 3552"/>
              <a:gd name="T27" fmla="*/ 812800 h 5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552" h="512">
                <a:moveTo>
                  <a:pt x="0" y="416"/>
                </a:moveTo>
                <a:cubicBezTo>
                  <a:pt x="364" y="312"/>
                  <a:pt x="728" y="208"/>
                  <a:pt x="960" y="176"/>
                </a:cubicBezTo>
                <a:cubicBezTo>
                  <a:pt x="1192" y="144"/>
                  <a:pt x="1248" y="192"/>
                  <a:pt x="1392" y="224"/>
                </a:cubicBezTo>
                <a:cubicBezTo>
                  <a:pt x="1536" y="256"/>
                  <a:pt x="1696" y="328"/>
                  <a:pt x="1824" y="368"/>
                </a:cubicBezTo>
                <a:cubicBezTo>
                  <a:pt x="1952" y="408"/>
                  <a:pt x="2064" y="448"/>
                  <a:pt x="2160" y="464"/>
                </a:cubicBezTo>
                <a:cubicBezTo>
                  <a:pt x="2256" y="480"/>
                  <a:pt x="2320" y="488"/>
                  <a:pt x="2400" y="464"/>
                </a:cubicBezTo>
                <a:cubicBezTo>
                  <a:pt x="2480" y="440"/>
                  <a:pt x="2584" y="344"/>
                  <a:pt x="2640" y="320"/>
                </a:cubicBezTo>
                <a:cubicBezTo>
                  <a:pt x="2696" y="296"/>
                  <a:pt x="2680" y="368"/>
                  <a:pt x="2736" y="320"/>
                </a:cubicBezTo>
                <a:cubicBezTo>
                  <a:pt x="2792" y="272"/>
                  <a:pt x="2912" y="64"/>
                  <a:pt x="2976" y="32"/>
                </a:cubicBezTo>
                <a:cubicBezTo>
                  <a:pt x="3040" y="0"/>
                  <a:pt x="3080" y="80"/>
                  <a:pt x="3120" y="128"/>
                </a:cubicBezTo>
                <a:cubicBezTo>
                  <a:pt x="3160" y="176"/>
                  <a:pt x="3176" y="272"/>
                  <a:pt x="3216" y="320"/>
                </a:cubicBezTo>
                <a:cubicBezTo>
                  <a:pt x="3256" y="368"/>
                  <a:pt x="3312" y="400"/>
                  <a:pt x="3360" y="416"/>
                </a:cubicBezTo>
                <a:cubicBezTo>
                  <a:pt x="3408" y="432"/>
                  <a:pt x="3472" y="400"/>
                  <a:pt x="3504" y="416"/>
                </a:cubicBezTo>
                <a:cubicBezTo>
                  <a:pt x="3536" y="432"/>
                  <a:pt x="3544" y="472"/>
                  <a:pt x="3552" y="51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8" name="Freeform 6">
            <a:extLst>
              <a:ext uri="{FF2B5EF4-FFF2-40B4-BE49-F238E27FC236}">
                <a16:creationId xmlns:a16="http://schemas.microsoft.com/office/drawing/2014/main" id="{BA3B5374-6161-33EA-2970-559569F4C658}"/>
              </a:ext>
            </a:extLst>
          </p:cNvPr>
          <p:cNvSpPr>
            <a:spLocks/>
          </p:cNvSpPr>
          <p:nvPr/>
        </p:nvSpPr>
        <p:spPr bwMode="auto">
          <a:xfrm>
            <a:off x="2551879" y="2781944"/>
            <a:ext cx="5563888" cy="838394"/>
          </a:xfrm>
          <a:custGeom>
            <a:avLst/>
            <a:gdLst>
              <a:gd name="T0" fmla="*/ 0 w 3504"/>
              <a:gd name="T1" fmla="*/ 838200 h 528"/>
              <a:gd name="T2" fmla="*/ 228600 w 3504"/>
              <a:gd name="T3" fmla="*/ 381000 h 528"/>
              <a:gd name="T4" fmla="*/ 304800 w 3504"/>
              <a:gd name="T5" fmla="*/ 228600 h 528"/>
              <a:gd name="T6" fmla="*/ 685800 w 3504"/>
              <a:gd name="T7" fmla="*/ 76200 h 528"/>
              <a:gd name="T8" fmla="*/ 990600 w 3504"/>
              <a:gd name="T9" fmla="*/ 228600 h 528"/>
              <a:gd name="T10" fmla="*/ 1143000 w 3504"/>
              <a:gd name="T11" fmla="*/ 381000 h 528"/>
              <a:gd name="T12" fmla="*/ 1295400 w 3504"/>
              <a:gd name="T13" fmla="*/ 381000 h 528"/>
              <a:gd name="T14" fmla="*/ 1600200 w 3504"/>
              <a:gd name="T15" fmla="*/ 457200 h 528"/>
              <a:gd name="T16" fmla="*/ 1981200 w 3504"/>
              <a:gd name="T17" fmla="*/ 381000 h 528"/>
              <a:gd name="T18" fmla="*/ 2362200 w 3504"/>
              <a:gd name="T19" fmla="*/ 152400 h 528"/>
              <a:gd name="T20" fmla="*/ 2590800 w 3504"/>
              <a:gd name="T21" fmla="*/ 76200 h 528"/>
              <a:gd name="T22" fmla="*/ 2971800 w 3504"/>
              <a:gd name="T23" fmla="*/ 0 h 528"/>
              <a:gd name="T24" fmla="*/ 3124200 w 3504"/>
              <a:gd name="T25" fmla="*/ 76200 h 528"/>
              <a:gd name="T26" fmla="*/ 3276600 w 3504"/>
              <a:gd name="T27" fmla="*/ 152400 h 528"/>
              <a:gd name="T28" fmla="*/ 3429000 w 3504"/>
              <a:gd name="T29" fmla="*/ 228600 h 528"/>
              <a:gd name="T30" fmla="*/ 3810000 w 3504"/>
              <a:gd name="T31" fmla="*/ 381000 h 528"/>
              <a:gd name="T32" fmla="*/ 4038600 w 3504"/>
              <a:gd name="T33" fmla="*/ 304800 h 528"/>
              <a:gd name="T34" fmla="*/ 4419600 w 3504"/>
              <a:gd name="T35" fmla="*/ 381000 h 528"/>
              <a:gd name="T36" fmla="*/ 4800600 w 3504"/>
              <a:gd name="T37" fmla="*/ 381000 h 528"/>
              <a:gd name="T38" fmla="*/ 5334000 w 3504"/>
              <a:gd name="T39" fmla="*/ 152400 h 528"/>
              <a:gd name="T40" fmla="*/ 5562600 w 3504"/>
              <a:gd name="T41" fmla="*/ 152400 h 5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04" h="528">
                <a:moveTo>
                  <a:pt x="0" y="528"/>
                </a:moveTo>
                <a:cubicBezTo>
                  <a:pt x="56" y="416"/>
                  <a:pt x="112" y="304"/>
                  <a:pt x="144" y="240"/>
                </a:cubicBezTo>
                <a:cubicBezTo>
                  <a:pt x="176" y="176"/>
                  <a:pt x="144" y="176"/>
                  <a:pt x="192" y="144"/>
                </a:cubicBezTo>
                <a:cubicBezTo>
                  <a:pt x="240" y="112"/>
                  <a:pt x="360" y="48"/>
                  <a:pt x="432" y="48"/>
                </a:cubicBezTo>
                <a:cubicBezTo>
                  <a:pt x="504" y="48"/>
                  <a:pt x="576" y="112"/>
                  <a:pt x="624" y="144"/>
                </a:cubicBezTo>
                <a:cubicBezTo>
                  <a:pt x="672" y="176"/>
                  <a:pt x="688" y="224"/>
                  <a:pt x="720" y="240"/>
                </a:cubicBezTo>
                <a:cubicBezTo>
                  <a:pt x="752" y="256"/>
                  <a:pt x="768" y="232"/>
                  <a:pt x="816" y="240"/>
                </a:cubicBezTo>
                <a:cubicBezTo>
                  <a:pt x="864" y="248"/>
                  <a:pt x="936" y="288"/>
                  <a:pt x="1008" y="288"/>
                </a:cubicBezTo>
                <a:cubicBezTo>
                  <a:pt x="1080" y="288"/>
                  <a:pt x="1168" y="272"/>
                  <a:pt x="1248" y="240"/>
                </a:cubicBezTo>
                <a:cubicBezTo>
                  <a:pt x="1328" y="208"/>
                  <a:pt x="1424" y="128"/>
                  <a:pt x="1488" y="96"/>
                </a:cubicBezTo>
                <a:cubicBezTo>
                  <a:pt x="1552" y="64"/>
                  <a:pt x="1568" y="64"/>
                  <a:pt x="1632" y="48"/>
                </a:cubicBezTo>
                <a:cubicBezTo>
                  <a:pt x="1696" y="32"/>
                  <a:pt x="1816" y="0"/>
                  <a:pt x="1872" y="0"/>
                </a:cubicBezTo>
                <a:cubicBezTo>
                  <a:pt x="1928" y="0"/>
                  <a:pt x="1936" y="32"/>
                  <a:pt x="1968" y="48"/>
                </a:cubicBezTo>
                <a:cubicBezTo>
                  <a:pt x="2000" y="64"/>
                  <a:pt x="2032" y="80"/>
                  <a:pt x="2064" y="96"/>
                </a:cubicBezTo>
                <a:cubicBezTo>
                  <a:pt x="2096" y="112"/>
                  <a:pt x="2104" y="120"/>
                  <a:pt x="2160" y="144"/>
                </a:cubicBezTo>
                <a:cubicBezTo>
                  <a:pt x="2216" y="168"/>
                  <a:pt x="2336" y="232"/>
                  <a:pt x="2400" y="240"/>
                </a:cubicBezTo>
                <a:cubicBezTo>
                  <a:pt x="2464" y="248"/>
                  <a:pt x="2480" y="192"/>
                  <a:pt x="2544" y="192"/>
                </a:cubicBezTo>
                <a:cubicBezTo>
                  <a:pt x="2608" y="192"/>
                  <a:pt x="2704" y="232"/>
                  <a:pt x="2784" y="240"/>
                </a:cubicBezTo>
                <a:cubicBezTo>
                  <a:pt x="2864" y="248"/>
                  <a:pt x="2928" y="264"/>
                  <a:pt x="3024" y="240"/>
                </a:cubicBezTo>
                <a:cubicBezTo>
                  <a:pt x="3120" y="216"/>
                  <a:pt x="3280" y="120"/>
                  <a:pt x="3360" y="96"/>
                </a:cubicBezTo>
                <a:cubicBezTo>
                  <a:pt x="3440" y="72"/>
                  <a:pt x="3480" y="96"/>
                  <a:pt x="3504" y="9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9" name="Freeform 7">
            <a:extLst>
              <a:ext uri="{FF2B5EF4-FFF2-40B4-BE49-F238E27FC236}">
                <a16:creationId xmlns:a16="http://schemas.microsoft.com/office/drawing/2014/main" id="{7546875B-F588-D1D5-1E69-A2DE34CFB20B}"/>
              </a:ext>
            </a:extLst>
          </p:cNvPr>
          <p:cNvSpPr>
            <a:spLocks/>
          </p:cNvSpPr>
          <p:nvPr/>
        </p:nvSpPr>
        <p:spPr bwMode="auto">
          <a:xfrm>
            <a:off x="2569346" y="3142390"/>
            <a:ext cx="5640105" cy="482712"/>
          </a:xfrm>
          <a:custGeom>
            <a:avLst/>
            <a:gdLst>
              <a:gd name="T0" fmla="*/ 0 w 3552"/>
              <a:gd name="T1" fmla="*/ 0 h 304"/>
              <a:gd name="T2" fmla="*/ 2514600 w 3552"/>
              <a:gd name="T3" fmla="*/ 457200 h 304"/>
              <a:gd name="T4" fmla="*/ 3810000 w 3552"/>
              <a:gd name="T5" fmla="*/ 152400 h 304"/>
              <a:gd name="T6" fmla="*/ 4267200 w 3552"/>
              <a:gd name="T7" fmla="*/ 76200 h 304"/>
              <a:gd name="T8" fmla="*/ 4572000 w 3552"/>
              <a:gd name="T9" fmla="*/ 76200 h 304"/>
              <a:gd name="T10" fmla="*/ 5181600 w 3552"/>
              <a:gd name="T11" fmla="*/ 228600 h 304"/>
              <a:gd name="T12" fmla="*/ 5638800 w 3552"/>
              <a:gd name="T13" fmla="*/ 30480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52" h="304">
                <a:moveTo>
                  <a:pt x="0" y="0"/>
                </a:moveTo>
                <a:cubicBezTo>
                  <a:pt x="592" y="136"/>
                  <a:pt x="1184" y="272"/>
                  <a:pt x="1584" y="288"/>
                </a:cubicBezTo>
                <a:cubicBezTo>
                  <a:pt x="1984" y="304"/>
                  <a:pt x="2216" y="136"/>
                  <a:pt x="2400" y="96"/>
                </a:cubicBezTo>
                <a:cubicBezTo>
                  <a:pt x="2584" y="56"/>
                  <a:pt x="2608" y="56"/>
                  <a:pt x="2688" y="48"/>
                </a:cubicBezTo>
                <a:cubicBezTo>
                  <a:pt x="2768" y="40"/>
                  <a:pt x="2784" y="32"/>
                  <a:pt x="2880" y="48"/>
                </a:cubicBezTo>
                <a:cubicBezTo>
                  <a:pt x="2976" y="64"/>
                  <a:pt x="3152" y="120"/>
                  <a:pt x="3264" y="144"/>
                </a:cubicBezTo>
                <a:cubicBezTo>
                  <a:pt x="3376" y="168"/>
                  <a:pt x="3464" y="180"/>
                  <a:pt x="3552" y="192"/>
                </a:cubicBez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0" name="Line 8">
            <a:extLst>
              <a:ext uri="{FF2B5EF4-FFF2-40B4-BE49-F238E27FC236}">
                <a16:creationId xmlns:a16="http://schemas.microsoft.com/office/drawing/2014/main" id="{3EB06A69-47C4-6C2C-9973-DD43B2774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327" y="2924852"/>
            <a:ext cx="25406" cy="2592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1" name="Text Box 9">
            <a:extLst>
              <a:ext uri="{FF2B5EF4-FFF2-40B4-BE49-F238E27FC236}">
                <a16:creationId xmlns:a16="http://schemas.microsoft.com/office/drawing/2014/main" id="{DB920B17-4412-9BA4-85D6-F2B343F40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834" y="1989599"/>
            <a:ext cx="1235361" cy="5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X</a:t>
            </a:r>
            <a:r>
              <a:rPr lang="en-US" altLang="zh-CN" sz="2801" b="1"/>
              <a:t>(</a:t>
            </a:r>
            <a:r>
              <a:rPr lang="en-US" altLang="zh-CN" sz="2801" b="1" i="1"/>
              <a:t>t</a:t>
            </a:r>
            <a:r>
              <a:rPr lang="en-US" altLang="zh-CN" sz="2801" b="1" baseline="-25000"/>
              <a:t>1</a:t>
            </a:r>
            <a:r>
              <a:rPr lang="en-US" altLang="zh-CN" sz="2801" b="1"/>
              <a:t>,ω)</a:t>
            </a:r>
          </a:p>
        </p:txBody>
      </p:sp>
      <p:sp>
        <p:nvSpPr>
          <p:cNvPr id="351242" name="Text Box 10">
            <a:extLst>
              <a:ext uri="{FF2B5EF4-FFF2-40B4-BE49-F238E27FC236}">
                <a16:creationId xmlns:a16="http://schemas.microsoft.com/office/drawing/2014/main" id="{0AD2FC39-09F0-7D7D-1A4F-A5578E6E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384" y="1989599"/>
            <a:ext cx="1235361" cy="5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X</a:t>
            </a:r>
            <a:r>
              <a:rPr lang="en-US" altLang="zh-CN" sz="2801" b="1"/>
              <a:t>(</a:t>
            </a:r>
            <a:r>
              <a:rPr lang="en-US" altLang="zh-CN" sz="2801" b="1" i="1"/>
              <a:t>t</a:t>
            </a:r>
            <a:r>
              <a:rPr lang="en-US" altLang="zh-CN" sz="2801" b="1" baseline="-25000"/>
              <a:t>2</a:t>
            </a:r>
            <a:r>
              <a:rPr lang="en-US" altLang="zh-CN" sz="2801" b="1"/>
              <a:t>,ω)</a:t>
            </a:r>
          </a:p>
        </p:txBody>
      </p:sp>
      <p:sp>
        <p:nvSpPr>
          <p:cNvPr id="351243" name="Line 11">
            <a:extLst>
              <a:ext uri="{FF2B5EF4-FFF2-40B4-BE49-F238E27FC236}">
                <a16:creationId xmlns:a16="http://schemas.microsoft.com/office/drawing/2014/main" id="{79EAA021-9F25-F0AD-E1E5-AF5878AC4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6830" y="2781945"/>
            <a:ext cx="7939" cy="27358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44" name="Text Box 12">
            <a:extLst>
              <a:ext uri="{FF2B5EF4-FFF2-40B4-BE49-F238E27FC236}">
                <a16:creationId xmlns:a16="http://schemas.microsoft.com/office/drawing/2014/main" id="{D696DECA-48B2-495A-E7E4-33460576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221" y="2061053"/>
            <a:ext cx="1371918" cy="5192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x</a:t>
            </a:r>
            <a:r>
              <a:rPr lang="en-US" altLang="zh-CN" sz="2801" b="1"/>
              <a:t>(</a:t>
            </a:r>
            <a:r>
              <a:rPr lang="en-US" altLang="zh-CN" sz="2801" b="1" i="1"/>
              <a:t>t</a:t>
            </a:r>
            <a:r>
              <a:rPr lang="en-US" altLang="zh-CN" sz="2801" b="1"/>
              <a:t>,ω</a:t>
            </a:r>
            <a:r>
              <a:rPr lang="en-US" altLang="zh-CN" sz="2801" b="1" baseline="-25000"/>
              <a:t>1</a:t>
            </a:r>
            <a:r>
              <a:rPr lang="en-US" altLang="zh-CN" sz="2801" b="1"/>
              <a:t>)</a:t>
            </a:r>
          </a:p>
        </p:txBody>
      </p:sp>
      <p:sp>
        <p:nvSpPr>
          <p:cNvPr id="351245" name="Text Box 13">
            <a:extLst>
              <a:ext uri="{FF2B5EF4-FFF2-40B4-BE49-F238E27FC236}">
                <a16:creationId xmlns:a16="http://schemas.microsoft.com/office/drawing/2014/main" id="{B6078F5D-2297-0623-CCC3-7EE27927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716" y="2997895"/>
            <a:ext cx="1371918" cy="519233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x</a:t>
            </a:r>
            <a:r>
              <a:rPr lang="en-US" altLang="zh-CN" sz="2801" b="1"/>
              <a:t>(</a:t>
            </a:r>
            <a:r>
              <a:rPr lang="en-US" altLang="zh-CN" sz="2801" b="1" i="1"/>
              <a:t>t</a:t>
            </a:r>
            <a:r>
              <a:rPr lang="en-US" altLang="zh-CN" sz="2801" b="1"/>
              <a:t>,ω</a:t>
            </a:r>
            <a:r>
              <a:rPr lang="en-US" altLang="zh-CN" sz="2801" b="1" baseline="-25000"/>
              <a:t>2</a:t>
            </a:r>
            <a:r>
              <a:rPr lang="en-US" altLang="zh-CN" sz="2801" b="1"/>
              <a:t>)</a:t>
            </a:r>
          </a:p>
        </p:txBody>
      </p:sp>
      <p:sp>
        <p:nvSpPr>
          <p:cNvPr id="351246" name="Text Box 14">
            <a:extLst>
              <a:ext uri="{FF2B5EF4-FFF2-40B4-BE49-F238E27FC236}">
                <a16:creationId xmlns:a16="http://schemas.microsoft.com/office/drawing/2014/main" id="{719399C4-B0C0-CC37-6ECA-2471DAB0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716" y="3717199"/>
            <a:ext cx="1371918" cy="51923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x</a:t>
            </a:r>
            <a:r>
              <a:rPr lang="en-US" altLang="zh-CN" sz="2801" b="1"/>
              <a:t>(</a:t>
            </a:r>
            <a:r>
              <a:rPr lang="en-US" altLang="zh-CN" sz="2801" b="1" i="1"/>
              <a:t>t</a:t>
            </a:r>
            <a:r>
              <a:rPr lang="en-US" altLang="zh-CN" sz="2801" b="1"/>
              <a:t>,ω</a:t>
            </a:r>
            <a:r>
              <a:rPr lang="en-US" altLang="zh-CN" sz="2801" b="1" baseline="-25000"/>
              <a:t>3</a:t>
            </a:r>
            <a:r>
              <a:rPr lang="en-US" altLang="zh-CN" sz="2801" b="1"/>
              <a:t>)</a:t>
            </a:r>
          </a:p>
        </p:txBody>
      </p:sp>
      <p:sp>
        <p:nvSpPr>
          <p:cNvPr id="351247" name="Text Box 15">
            <a:extLst>
              <a:ext uri="{FF2B5EF4-FFF2-40B4-BE49-F238E27FC236}">
                <a16:creationId xmlns:a16="http://schemas.microsoft.com/office/drawing/2014/main" id="{48391400-28F6-6764-38C6-FFD65D878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797" y="5467029"/>
            <a:ext cx="403318" cy="5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t</a:t>
            </a:r>
            <a:r>
              <a:rPr lang="en-US" altLang="zh-CN" sz="2801" b="1" baseline="-25000"/>
              <a:t>1</a:t>
            </a:r>
            <a:endParaRPr lang="en-US" altLang="zh-CN" sz="2801" b="1"/>
          </a:p>
        </p:txBody>
      </p:sp>
      <p:sp>
        <p:nvSpPr>
          <p:cNvPr id="351248" name="Text Box 16">
            <a:extLst>
              <a:ext uri="{FF2B5EF4-FFF2-40B4-BE49-F238E27FC236}">
                <a16:creationId xmlns:a16="http://schemas.microsoft.com/office/drawing/2014/main" id="{E87F9CF1-9256-E379-0BD2-7BFFBD77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34" y="5467029"/>
            <a:ext cx="403318" cy="5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t</a:t>
            </a:r>
            <a:r>
              <a:rPr lang="en-US" altLang="zh-CN" sz="2801" b="1" baseline="-25000"/>
              <a:t>2</a:t>
            </a:r>
            <a:endParaRPr lang="en-US" altLang="zh-CN" sz="2801" b="1"/>
          </a:p>
        </p:txBody>
      </p:sp>
      <p:sp>
        <p:nvSpPr>
          <p:cNvPr id="351249" name="Text Box 17">
            <a:extLst>
              <a:ext uri="{FF2B5EF4-FFF2-40B4-BE49-F238E27FC236}">
                <a16:creationId xmlns:a16="http://schemas.microsoft.com/office/drawing/2014/main" id="{B754D1AD-BB1B-76BC-7F7F-3C0BF79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526" y="5467029"/>
            <a:ext cx="417609" cy="5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1" b="1" i="1"/>
              <a:t>t</a:t>
            </a:r>
            <a:r>
              <a:rPr lang="en-US" altLang="zh-CN" sz="2801" b="1" i="1" baseline="-25000"/>
              <a:t>n</a:t>
            </a:r>
            <a:endParaRPr lang="en-US" altLang="zh-CN" sz="2801" b="1" i="1"/>
          </a:p>
        </p:txBody>
      </p:sp>
      <p:sp>
        <p:nvSpPr>
          <p:cNvPr id="351250" name="Line 18">
            <a:extLst>
              <a:ext uri="{FF2B5EF4-FFF2-40B4-BE49-F238E27FC236}">
                <a16:creationId xmlns:a16="http://schemas.microsoft.com/office/drawing/2014/main" id="{47EC9D1D-ECA1-7FE9-61DF-107F94640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6427" y="3069349"/>
            <a:ext cx="26994" cy="24484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CA3B46-F0EF-8F6D-6E57-5E99F8D3CCE0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>
            <a:lvl1pPr algn="l" defTabSz="121983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1" grpId="0" autoUpdateAnimBg="0"/>
      <p:bldP spid="351242" grpId="0" autoUpdateAnimBg="0"/>
      <p:bldP spid="351244" grpId="0" animBg="1" autoUpdateAnimBg="0"/>
      <p:bldP spid="351245" grpId="0" animBg="1" autoUpdateAnimBg="0"/>
      <p:bldP spid="351246" grpId="0" animBg="1" autoUpdateAnimBg="0"/>
      <p:bldP spid="351247" grpId="0" autoUpdateAnimBg="0"/>
      <p:bldP spid="351248" grpId="0" autoUpdateAnimBg="0"/>
      <p:bldP spid="3512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>
            <a:extLst>
              <a:ext uri="{FF2B5EF4-FFF2-40B4-BE49-F238E27FC236}">
                <a16:creationId xmlns:a16="http://schemas.microsoft.com/office/drawing/2014/main" id="{2C24F85A-E6BA-0A59-9AC1-762CDCBA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71" y="1700607"/>
            <a:ext cx="5905279" cy="46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59" name="Text Box 3">
            <a:extLst>
              <a:ext uri="{FF2B5EF4-FFF2-40B4-BE49-F238E27FC236}">
                <a16:creationId xmlns:a16="http://schemas.microsoft.com/office/drawing/2014/main" id="{CC7A5638-661A-3B6C-54CD-BF997F7B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64" y="1177387"/>
            <a:ext cx="7574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楷体_GB2312"/>
                <a:cs typeface="楷体_GB2312"/>
              </a:rPr>
              <a:t>1  </a:t>
            </a:r>
            <a:r>
              <a:rPr lang="zh-CN" altLang="en-US" b="1" dirty="0">
                <a:ea typeface="楷体_GB2312"/>
                <a:cs typeface="楷体_GB2312"/>
              </a:rPr>
              <a:t>随机相位正弦波  </a:t>
            </a:r>
            <a:r>
              <a:rPr lang="en-US" altLang="zh-CN" b="1" dirty="0">
                <a:solidFill>
                  <a:srgbClr val="800000"/>
                </a:solidFill>
                <a:ea typeface="楷体_GB2312"/>
                <a:cs typeface="楷体_GB2312"/>
              </a:rPr>
              <a:t>  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ea typeface="楷体_GB2312"/>
                <a:cs typeface="楷体_GB2312"/>
              </a:rPr>
              <a:t>t</a:t>
            </a:r>
            <a:r>
              <a:rPr lang="en-US" altLang="zh-CN" b="1" dirty="0" err="1">
                <a:solidFill>
                  <a:srgbClr val="000066"/>
                </a:solidFill>
                <a:ea typeface="楷体_GB2312"/>
                <a:cs typeface="楷体_GB2312"/>
              </a:rPr>
              <a:t>,ω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) = </a:t>
            </a:r>
            <a:r>
              <a:rPr lang="en-US" altLang="zh-CN" b="1" i="1" dirty="0" err="1">
                <a:solidFill>
                  <a:srgbClr val="000066"/>
                </a:solidFill>
                <a:ea typeface="楷体_GB2312"/>
                <a:cs typeface="楷体_GB2312"/>
              </a:rPr>
              <a:t>a</a:t>
            </a:r>
            <a:r>
              <a:rPr lang="en-US" altLang="zh-CN" b="1" dirty="0" err="1">
                <a:solidFill>
                  <a:srgbClr val="000066"/>
                </a:solidFill>
                <a:ea typeface="楷体_GB2312"/>
                <a:cs typeface="楷体_GB2312"/>
              </a:rPr>
              <a:t>cos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ea typeface="楷体_GB2312"/>
                <a:cs typeface="楷体_GB2312"/>
              </a:rPr>
              <a:t>bt</a:t>
            </a:r>
            <a:r>
              <a:rPr lang="en-US" altLang="zh-CN" b="1" dirty="0" err="1">
                <a:solidFill>
                  <a:srgbClr val="000066"/>
                </a:solidFill>
                <a:ea typeface="楷体_GB2312"/>
                <a:cs typeface="楷体_GB2312"/>
              </a:rPr>
              <a:t>+Θ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), Θ~U(0,  2π) </a:t>
            </a:r>
          </a:p>
        </p:txBody>
      </p:sp>
      <p:sp>
        <p:nvSpPr>
          <p:cNvPr id="352260" name="AutoShape 4">
            <a:extLst>
              <a:ext uri="{FF2B5EF4-FFF2-40B4-BE49-F238E27FC236}">
                <a16:creationId xmlns:a16="http://schemas.microsoft.com/office/drawing/2014/main" id="{2B958A91-D67B-987B-9870-03DF8C0D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305" y="3213844"/>
            <a:ext cx="2592987" cy="609741"/>
          </a:xfrm>
          <a:prstGeom prst="wedgeRoundRectCallout">
            <a:avLst>
              <a:gd name="adj1" fmla="val -57593"/>
              <a:gd name="adj2" fmla="val 1020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/>
                <a:cs typeface="楷体_GB2312"/>
              </a:rPr>
              <a:t>ω</a:t>
            </a:r>
            <a:r>
              <a:rPr lang="en-US" altLang="zh-CN" sz="2800" b="1" baseline="-25000">
                <a:ea typeface="楷体_GB2312"/>
                <a:cs typeface="楷体_GB2312"/>
              </a:rPr>
              <a:t>2</a:t>
            </a:r>
            <a:r>
              <a:rPr lang="en-US" altLang="zh-CN" sz="2800" b="1">
                <a:ea typeface="楷体_GB2312"/>
                <a:cs typeface="楷体_GB2312"/>
              </a:rPr>
              <a:t> = 1.9164</a:t>
            </a:r>
          </a:p>
        </p:txBody>
      </p:sp>
      <p:sp>
        <p:nvSpPr>
          <p:cNvPr id="352261" name="AutoShape 5">
            <a:extLst>
              <a:ext uri="{FF2B5EF4-FFF2-40B4-BE49-F238E27FC236}">
                <a16:creationId xmlns:a16="http://schemas.microsoft.com/office/drawing/2014/main" id="{3BF903D7-8B09-950D-9786-30018047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700" y="4150686"/>
            <a:ext cx="2521534" cy="609741"/>
          </a:xfrm>
          <a:prstGeom prst="wedgeRoundRectCallout">
            <a:avLst>
              <a:gd name="adj1" fmla="val -52708"/>
              <a:gd name="adj2" fmla="val 93750"/>
              <a:gd name="adj3" fmla="val 16667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ea typeface="楷体_GB2312"/>
                <a:cs typeface="楷体_GB2312"/>
              </a:rPr>
              <a:t>ω</a:t>
            </a:r>
            <a:r>
              <a:rPr lang="en-US" altLang="zh-CN" sz="2800" b="1" baseline="-25000">
                <a:solidFill>
                  <a:srgbClr val="000066"/>
                </a:solidFill>
                <a:ea typeface="楷体_GB2312"/>
                <a:cs typeface="楷体_GB2312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ea typeface="楷体_GB2312"/>
                <a:cs typeface="楷体_GB2312"/>
              </a:rPr>
              <a:t> = 2.6099</a:t>
            </a:r>
          </a:p>
        </p:txBody>
      </p:sp>
      <p:sp>
        <p:nvSpPr>
          <p:cNvPr id="352262" name="AutoShape 6">
            <a:extLst>
              <a:ext uri="{FF2B5EF4-FFF2-40B4-BE49-F238E27FC236}">
                <a16:creationId xmlns:a16="http://schemas.microsoft.com/office/drawing/2014/main" id="{D729B321-3C11-7CC6-48CB-653CFADA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700" y="2134094"/>
            <a:ext cx="2377038" cy="609741"/>
          </a:xfrm>
          <a:prstGeom prst="wedgeRoundRectCallout">
            <a:avLst>
              <a:gd name="adj1" fmla="val -75718"/>
              <a:gd name="adj2" fmla="val -5727"/>
              <a:gd name="adj3" fmla="val 16667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00"/>
                </a:solidFill>
                <a:ea typeface="楷体_GB2312"/>
                <a:cs typeface="楷体_GB2312"/>
              </a:rPr>
              <a:t>ω</a:t>
            </a:r>
            <a:r>
              <a:rPr lang="en-US" altLang="zh-CN" sz="2800" b="1" baseline="-25000">
                <a:solidFill>
                  <a:srgbClr val="800000"/>
                </a:solidFill>
                <a:ea typeface="楷体_GB2312"/>
                <a:cs typeface="楷体_GB2312"/>
              </a:rPr>
              <a:t>1</a:t>
            </a:r>
            <a:r>
              <a:rPr lang="en-US" altLang="zh-CN" sz="2800" b="1">
                <a:solidFill>
                  <a:srgbClr val="800000"/>
                </a:solidFill>
                <a:ea typeface="楷体_GB2312"/>
                <a:cs typeface="楷体_GB2312"/>
              </a:rPr>
              <a:t> =5.4938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3257F6-14ED-EEC3-8356-16EF6FBDFBBD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>
            <a:lvl1pPr algn="l" defTabSz="121983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/>
      <p:bldP spid="352260" grpId="0" animBg="1"/>
      <p:bldP spid="352261" grpId="0" animBg="1"/>
      <p:bldP spid="3522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>
            <a:extLst>
              <a:ext uri="{FF2B5EF4-FFF2-40B4-BE49-F238E27FC236}">
                <a16:creationId xmlns:a16="http://schemas.microsoft.com/office/drawing/2014/main" id="{2C2D9448-61E4-F0CB-D239-160B3EEA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78701"/>
            <a:ext cx="7634467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2 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抛一次硬币定义一个随机过程如下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283" name="Object 3">
                <a:extLst>
                  <a:ext uri="{FF2B5EF4-FFF2-40B4-BE49-F238E27FC236}">
                    <a16:creationId xmlns:a16="http://schemas.microsoft.com/office/drawing/2014/main" id="{8208DDD5-CEE8-DB6B-86D3-3336249273E8}"/>
                  </a:ext>
                </a:extLst>
              </p:cNvPr>
              <p:cNvSpPr txBox="1"/>
              <p:nvPr/>
            </p:nvSpPr>
            <p:spPr bwMode="auto">
              <a:xfrm>
                <a:off x="1450975" y="1255106"/>
                <a:ext cx="6737350" cy="15557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出现正面；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出现反面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3283" name="Object 3">
                <a:extLst>
                  <a:ext uri="{FF2B5EF4-FFF2-40B4-BE49-F238E27FC236}">
                    <a16:creationId xmlns:a16="http://schemas.microsoft.com/office/drawing/2014/main" id="{8208DDD5-CEE8-DB6B-86D3-33362492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0975" y="1255106"/>
                <a:ext cx="6737350" cy="155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284" name="Text Box 4">
            <a:extLst>
              <a:ext uri="{FF2B5EF4-FFF2-40B4-BE49-F238E27FC236}">
                <a16:creationId xmlns:a16="http://schemas.microsoft.com/office/drawing/2014/main" id="{BF620D24-4096-9BF5-6F7D-C133128EE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6" y="2677677"/>
            <a:ext cx="8458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     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设出现正反面的概率相同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,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写出 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(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)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的所有样本函数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.</a:t>
            </a:r>
          </a:p>
        </p:txBody>
      </p:sp>
      <p:sp>
        <p:nvSpPr>
          <p:cNvPr id="353285" name="Text Box 5">
            <a:extLst>
              <a:ext uri="{FF2B5EF4-FFF2-40B4-BE49-F238E27FC236}">
                <a16:creationId xmlns:a16="http://schemas.microsoft.com/office/drawing/2014/main" id="{B920C0C9-E73C-B91E-3ABB-B242054E7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78" y="344378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  <a:cs typeface="楷体_GB2312"/>
              </a:rPr>
              <a:t>解</a:t>
            </a:r>
          </a:p>
        </p:txBody>
      </p:sp>
      <p:sp>
        <p:nvSpPr>
          <p:cNvPr id="353286" name="Text Box 6">
            <a:extLst>
              <a:ext uri="{FF2B5EF4-FFF2-40B4-BE49-F238E27FC236}">
                <a16:creationId xmlns:a16="http://schemas.microsoft.com/office/drawing/2014/main" id="{92274027-5478-1C4C-EEDF-3F619384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467602"/>
            <a:ext cx="2962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记 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ω</a:t>
            </a:r>
            <a:r>
              <a:rPr lang="en-US" altLang="zh-CN" b="1" baseline="-25000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1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= {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出现正面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},</a:t>
            </a: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DD05EBEC-4077-7CF8-CF79-74621227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94" y="4177805"/>
            <a:ext cx="2472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ω</a:t>
            </a:r>
            <a:r>
              <a:rPr lang="en-US" altLang="zh-CN" b="1" baseline="-25000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= {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出现反面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},</a:t>
            </a:r>
          </a:p>
        </p:txBody>
      </p:sp>
      <p:sp>
        <p:nvSpPr>
          <p:cNvPr id="353288" name="Text Box 8">
            <a:extLst>
              <a:ext uri="{FF2B5EF4-FFF2-40B4-BE49-F238E27FC236}">
                <a16:creationId xmlns:a16="http://schemas.microsoft.com/office/drawing/2014/main" id="{230F24E4-A8DE-016F-DF36-6EAB5CC0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909239"/>
            <a:ext cx="4549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则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(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的所有样本函数为两条</a:t>
            </a:r>
          </a:p>
        </p:txBody>
      </p:sp>
      <p:sp>
        <p:nvSpPr>
          <p:cNvPr id="353289" name="Text Box 9">
            <a:extLst>
              <a:ext uri="{FF2B5EF4-FFF2-40B4-BE49-F238E27FC236}">
                <a16:creationId xmlns:a16="http://schemas.microsoft.com/office/drawing/2014/main" id="{FC1A4208-4091-2925-68EE-A4BB9A8CD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79" y="5595198"/>
            <a:ext cx="3087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(ω</a:t>
            </a:r>
            <a:r>
              <a:rPr lang="en-US" altLang="zh-CN" b="1" baseline="-25000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1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, 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)= cosπ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,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和</a:t>
            </a:r>
            <a:endParaRPr lang="en-US" altLang="zh-CN" b="1" dirty="0">
              <a:solidFill>
                <a:srgbClr val="000066"/>
              </a:solidFill>
              <a:latin typeface="+mn-ea"/>
              <a:ea typeface="+mn-ea"/>
              <a:cs typeface="楷体_GB2312"/>
            </a:endParaRPr>
          </a:p>
        </p:txBody>
      </p:sp>
      <p:sp>
        <p:nvSpPr>
          <p:cNvPr id="353290" name="Text Box 10">
            <a:extLst>
              <a:ext uri="{FF2B5EF4-FFF2-40B4-BE49-F238E27FC236}">
                <a16:creationId xmlns:a16="http://schemas.microsoft.com/office/drawing/2014/main" id="{01B57F6B-DB13-7870-3CB9-72D0C5FD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6276331"/>
            <a:ext cx="2228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x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(ω</a:t>
            </a:r>
            <a:r>
              <a:rPr lang="en-US" altLang="zh-CN" b="1" baseline="-25000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2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,  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 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)= 2</a:t>
            </a:r>
            <a:r>
              <a:rPr lang="en-US" altLang="zh-CN" b="1" i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t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B483A9-9588-20C1-ABF8-7C743E1D47B8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>
            <a:lvl1pPr algn="l" defTabSz="121983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实例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DE2F965-0A3A-B2AB-6F5B-C37FBC1469A9}"/>
              </a:ext>
            </a:extLst>
          </p:cNvPr>
          <p:cNvGrpSpPr>
            <a:grpSpLocks/>
          </p:cNvGrpSpPr>
          <p:nvPr/>
        </p:nvGrpSpPr>
        <p:grpSpPr bwMode="auto">
          <a:xfrm>
            <a:off x="6711804" y="4328791"/>
            <a:ext cx="719303" cy="503353"/>
            <a:chOff x="1292" y="1344"/>
            <a:chExt cx="409" cy="181"/>
          </a:xfrm>
        </p:grpSpPr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41571B3B-2294-EA60-E3B3-F773DE463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1389"/>
              <a:ext cx="363" cy="13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71E0BA9D-DE6D-047F-C14F-1F9EB531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344"/>
              <a:ext cx="46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Text Box 5">
            <a:extLst>
              <a:ext uri="{FF2B5EF4-FFF2-40B4-BE49-F238E27FC236}">
                <a16:creationId xmlns:a16="http://schemas.microsoft.com/office/drawing/2014/main" id="{A328381A-FB78-ABBA-4065-EF6D9118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533" y="3900699"/>
            <a:ext cx="1261884" cy="46166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66"/>
                </a:solidFill>
                <a:ea typeface="楷体_GB2312"/>
                <a:cs typeface="楷体_GB2312"/>
              </a:rPr>
              <a:t>子系统</a:t>
            </a:r>
            <a:r>
              <a:rPr lang="en-US" altLang="zh-CN" b="1">
                <a:solidFill>
                  <a:srgbClr val="000066"/>
                </a:solidFill>
                <a:ea typeface="楷体_GB2312"/>
                <a:cs typeface="楷体_GB2312"/>
              </a:rPr>
              <a:t>1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19954B7-E9DE-B8B5-DF60-39793CA84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9335" y="4164308"/>
            <a:ext cx="63075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803D4BC1-11C9-27A7-5349-D00A82F1C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401" y="4103014"/>
            <a:ext cx="1872096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CDB6735-5F4F-E6A2-2969-974B0AB5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450" y="3566889"/>
            <a:ext cx="2691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输出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x 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(ω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/>
                <a:cs typeface="楷体_GB2312"/>
              </a:rPr>
              <a:t>1 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,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t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) =</a:t>
            </a:r>
            <a:r>
              <a:rPr lang="en-US" altLang="zh-CN" b="1" dirty="0" err="1">
                <a:solidFill>
                  <a:srgbClr val="000066"/>
                </a:solidFill>
                <a:ea typeface="楷体_GB2312"/>
                <a:cs typeface="楷体_GB2312"/>
              </a:rPr>
              <a:t>cos</a:t>
            </a:r>
            <a:r>
              <a:rPr lang="en-US" altLang="zh-CN" b="1" dirty="0" err="1">
                <a:solidFill>
                  <a:srgbClr val="000066"/>
                </a:solidFill>
                <a:latin typeface="Symbol" panose="05050102010706020507" pitchFamily="18" charset="2"/>
                <a:ea typeface="楷体_GB2312"/>
                <a:cs typeface="楷体_GB2312"/>
              </a:rPr>
              <a:t>p</a:t>
            </a:r>
            <a:r>
              <a:rPr lang="en-US" altLang="zh-CN" b="1" i="1" dirty="0" err="1">
                <a:solidFill>
                  <a:srgbClr val="000066"/>
                </a:solidFill>
                <a:ea typeface="楷体_GB2312"/>
                <a:cs typeface="楷体_GB2312"/>
              </a:rPr>
              <a:t>t</a:t>
            </a:r>
            <a:endParaRPr lang="en-US" altLang="zh-CN" b="1" i="1" dirty="0">
              <a:solidFill>
                <a:srgbClr val="000066"/>
              </a:solidFill>
              <a:ea typeface="楷体_GB2312"/>
              <a:cs typeface="楷体_GB2312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695720E-648D-292F-A0D5-4AD289037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533" y="5058254"/>
            <a:ext cx="1261884" cy="46166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66"/>
                </a:solidFill>
                <a:ea typeface="楷体_GB2312"/>
                <a:cs typeface="楷体_GB2312"/>
              </a:rPr>
              <a:t>子系统</a:t>
            </a:r>
            <a:r>
              <a:rPr lang="en-US" altLang="zh-CN" b="1">
                <a:solidFill>
                  <a:srgbClr val="000066"/>
                </a:solidFill>
                <a:ea typeface="楷体_GB2312"/>
                <a:cs typeface="楷体_GB2312"/>
              </a:rPr>
              <a:t>2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A681461-BED6-656E-B224-978A465B8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015" y="5317100"/>
            <a:ext cx="63075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BC8B571-7749-6F5E-2D4A-6DF42944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2241" y="5306941"/>
            <a:ext cx="1872096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1F26231-2386-A61F-830F-879CB7A11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905" y="4799074"/>
            <a:ext cx="2266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输出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x 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(ω</a:t>
            </a:r>
            <a:r>
              <a:rPr lang="en-US" altLang="zh-CN" b="1" baseline="-25000" dirty="0">
                <a:solidFill>
                  <a:srgbClr val="000066"/>
                </a:solidFill>
                <a:ea typeface="楷体_GB2312"/>
                <a:cs typeface="楷体_GB2312"/>
              </a:rPr>
              <a:t>2 </a:t>
            </a:r>
            <a:r>
              <a:rPr lang="en-US" altLang="zh-CN" b="1" dirty="0">
                <a:ea typeface="楷体_GB2312"/>
                <a:cs typeface="楷体_GB2312"/>
              </a:rPr>
              <a:t>,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t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) =2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t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0972ACE9-1EFF-946E-6C86-BBFDDB6E2715}"/>
              </a:ext>
            </a:extLst>
          </p:cNvPr>
          <p:cNvGrpSpPr>
            <a:grpSpLocks/>
          </p:cNvGrpSpPr>
          <p:nvPr/>
        </p:nvGrpSpPr>
        <p:grpSpPr bwMode="auto">
          <a:xfrm>
            <a:off x="5904892" y="4344672"/>
            <a:ext cx="1183981" cy="630384"/>
            <a:chOff x="638" y="1127"/>
            <a:chExt cx="628" cy="397"/>
          </a:xfrm>
        </p:grpSpPr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96EA8FA-3EB7-B4B9-D783-BB427739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" y="1434"/>
              <a:ext cx="40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0C4866D5-C62C-B4BB-9275-F64272992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1298"/>
              <a:ext cx="1" cy="22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399532B7-7889-2F4D-828B-5B2BA20B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127"/>
              <a:ext cx="6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楷体_GB2312"/>
                  <a:cs typeface="楷体_GB2312"/>
                </a:rPr>
                <a:t>输入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utoUpdateAnimBg="0"/>
      <p:bldP spid="353283" grpId="0"/>
      <p:bldP spid="353284" grpId="0" autoUpdateAnimBg="0"/>
      <p:bldP spid="353285" grpId="0" autoUpdateAnimBg="0"/>
      <p:bldP spid="353286" grpId="0" autoUpdateAnimBg="0"/>
      <p:bldP spid="353287" grpId="0" autoUpdateAnimBg="0"/>
      <p:bldP spid="353288" grpId="0" autoUpdateAnimBg="0"/>
      <p:bldP spid="353289" grpId="0" autoUpdateAnimBg="0"/>
      <p:bldP spid="353290" grpId="0" autoUpdateAnimBg="0"/>
      <p:bldP spid="8" grpId="0" animBg="1"/>
      <p:bldP spid="11" grpId="0"/>
      <p:bldP spid="12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5330" name="Object 2">
                <a:extLst>
                  <a:ext uri="{FF2B5EF4-FFF2-40B4-BE49-F238E27FC236}">
                    <a16:creationId xmlns:a16="http://schemas.microsoft.com/office/drawing/2014/main" id="{05724242-CCE3-1031-BC50-93810AA90883}"/>
                  </a:ext>
                </a:extLst>
              </p:cNvPr>
              <p:cNvSpPr txBox="1"/>
              <p:nvPr/>
            </p:nvSpPr>
            <p:spPr bwMode="auto">
              <a:xfrm>
                <a:off x="1554790" y="2930985"/>
                <a:ext cx="7058071" cy="1498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  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5330" name="Object 2">
                <a:extLst>
                  <a:ext uri="{FF2B5EF4-FFF2-40B4-BE49-F238E27FC236}">
                    <a16:creationId xmlns:a16="http://schemas.microsoft.com/office/drawing/2014/main" id="{05724242-CCE3-1031-BC50-93810AA9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4790" y="2930985"/>
                <a:ext cx="7058071" cy="149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331" name="Text Box 3">
            <a:extLst>
              <a:ext uri="{FF2B5EF4-FFF2-40B4-BE49-F238E27FC236}">
                <a16:creationId xmlns:a16="http://schemas.microsoft.com/office/drawing/2014/main" id="{D096AD50-FBF5-E1F7-9B88-1412EDC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350579"/>
            <a:ext cx="30963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即有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332" name="Object 4">
                <a:extLst>
                  <a:ext uri="{FF2B5EF4-FFF2-40B4-BE49-F238E27FC236}">
                    <a16:creationId xmlns:a16="http://schemas.microsoft.com/office/drawing/2014/main" id="{5E13870D-BB8A-CDD1-9226-B98EF7F5E711}"/>
                  </a:ext>
                </a:extLst>
              </p:cNvPr>
              <p:cNvSpPr txBox="1"/>
              <p:nvPr/>
            </p:nvSpPr>
            <p:spPr bwMode="auto">
              <a:xfrm>
                <a:off x="536575" y="4461636"/>
                <a:ext cx="11288641" cy="7064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 {</m:t>
                      </m:r>
                      <m:sSubSup>
                        <m:sSub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次出现正面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    {</m:t>
                      </m:r>
                      <m:sSubSup>
                        <m:sSub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次出现反面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5332" name="Object 4">
                <a:extLst>
                  <a:ext uri="{FF2B5EF4-FFF2-40B4-BE49-F238E27FC236}">
                    <a16:creationId xmlns:a16="http://schemas.microsoft.com/office/drawing/2014/main" id="{5E13870D-BB8A-CDD1-9226-B98EF7F5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5" y="4461636"/>
                <a:ext cx="11288641" cy="706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333" name="Object 5">
                <a:extLst>
                  <a:ext uri="{FF2B5EF4-FFF2-40B4-BE49-F238E27FC236}">
                    <a16:creationId xmlns:a16="http://schemas.microsoft.com/office/drawing/2014/main" id="{5BCF29BD-0476-BBA6-0B19-222B37D7A219}"/>
                  </a:ext>
                </a:extLst>
              </p:cNvPr>
              <p:cNvSpPr txBox="1"/>
              <p:nvPr/>
            </p:nvSpPr>
            <p:spPr bwMode="auto">
              <a:xfrm>
                <a:off x="612775" y="5400643"/>
                <a:ext cx="4434914" cy="5081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对所有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,⋯, 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5333" name="Object 5">
                <a:extLst>
                  <a:ext uri="{FF2B5EF4-FFF2-40B4-BE49-F238E27FC236}">
                    <a16:creationId xmlns:a16="http://schemas.microsoft.com/office/drawing/2014/main" id="{5BCF29BD-0476-BBA6-0B19-222B37D7A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75" y="5400643"/>
                <a:ext cx="4434914" cy="508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5334" name="Group 6">
            <a:extLst>
              <a:ext uri="{FF2B5EF4-FFF2-40B4-BE49-F238E27FC236}">
                <a16:creationId xmlns:a16="http://schemas.microsoft.com/office/drawing/2014/main" id="{A26A67BD-29F9-4234-9E7D-AD781192D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4255"/>
              </p:ext>
            </p:extLst>
          </p:nvPr>
        </p:nvGraphicFramePr>
        <p:xfrm>
          <a:off x="4896473" y="5369369"/>
          <a:ext cx="3789057" cy="1114650"/>
        </p:xfrm>
        <a:graphic>
          <a:graphicData uri="http://schemas.openxmlformats.org/drawingml/2006/table">
            <a:tbl>
              <a:tblPr/>
              <a:tblGrid>
                <a:gridCol w="844361">
                  <a:extLst>
                    <a:ext uri="{9D8B030D-6E8A-4147-A177-3AD203B41FA5}">
                      <a16:colId xmlns:a16="http://schemas.microsoft.com/office/drawing/2014/main" val="2170822888"/>
                    </a:ext>
                  </a:extLst>
                </a:gridCol>
                <a:gridCol w="2944696">
                  <a:extLst>
                    <a:ext uri="{9D8B030D-6E8A-4147-A177-3AD203B41FA5}">
                      <a16:colId xmlns:a16="http://schemas.microsoft.com/office/drawing/2014/main" val="2523450910"/>
                    </a:ext>
                  </a:extLst>
                </a:gridCol>
              </a:tblGrid>
              <a:tr h="62256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X(n)</a:t>
                      </a:r>
                    </a:p>
                  </a:txBody>
                  <a:tcPr marL="91461" marR="91461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1            1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44830"/>
                  </a:ext>
                </a:extLst>
              </a:tr>
              <a:tr h="45654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1461" marR="91461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1/2        1/2</a:t>
                      </a:r>
                    </a:p>
                  </a:txBody>
                  <a:tcPr marL="91461" marR="91461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145002"/>
                  </a:ext>
                </a:extLst>
              </a:tr>
            </a:tbl>
          </a:graphicData>
        </a:graphic>
      </p:graphicFrame>
      <p:sp>
        <p:nvSpPr>
          <p:cNvPr id="355349" name="AutoShape 21">
            <a:extLst>
              <a:ext uri="{FF2B5EF4-FFF2-40B4-BE49-F238E27FC236}">
                <a16:creationId xmlns:a16="http://schemas.microsoft.com/office/drawing/2014/main" id="{1EF8B95F-ECEB-9627-D141-C23BE9F2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6172618"/>
            <a:ext cx="2187870" cy="567877"/>
          </a:xfrm>
          <a:prstGeom prst="wedgeRoundRectCallout">
            <a:avLst>
              <a:gd name="adj1" fmla="val -31039"/>
              <a:gd name="adj2" fmla="val -114142"/>
              <a:gd name="adj3" fmla="val 16667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均为随机变量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CE4F49-A168-CA38-8DA8-3AFD98826B9E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>
            <a:lvl1pPr algn="l" defTabSz="121983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实例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62C5EB58-A006-F4F9-3C22-FC880051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03" y="1169733"/>
            <a:ext cx="806795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3 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独立重复抛一个均匀硬币，定义一个随机过程如下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746D03AA-420A-8765-44A6-234DD22E4D84}"/>
                  </a:ext>
                </a:extLst>
              </p:cNvPr>
              <p:cNvSpPr txBox="1"/>
              <p:nvPr/>
            </p:nvSpPr>
            <p:spPr bwMode="auto">
              <a:xfrm>
                <a:off x="2289175" y="1705340"/>
                <a:ext cx="5690917" cy="1241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&amp;1,  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次出现正面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&amp;−1, 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次出现反面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746D03AA-420A-8765-44A6-234DD22E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175" y="1705340"/>
                <a:ext cx="5690917" cy="1241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  <p:bldP spid="355331" grpId="0" autoUpdateAnimBg="0"/>
      <p:bldP spid="355332" grpId="0"/>
      <p:bldP spid="355333" grpId="0"/>
      <p:bldP spid="355349" grpId="0" animBg="1" autoUpdateAnimBg="0"/>
      <p:bldP spid="9" grpId="0" autoUpdateAnimBg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>
            <a:extLst>
              <a:ext uri="{FF2B5EF4-FFF2-40B4-BE49-F238E27FC236}">
                <a16:creationId xmlns:a16="http://schemas.microsoft.com/office/drawing/2014/main" id="{7E875CE2-920B-6ABA-176A-BFFA19FB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991394"/>
            <a:ext cx="4057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2)   </a:t>
            </a:r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该过程有无穷条样本函数</a:t>
            </a:r>
            <a:endParaRPr lang="en-US" altLang="zh-CN" sz="3201" b="1" dirty="0">
              <a:solidFill>
                <a:srgbClr val="000066"/>
              </a:solidFill>
              <a:ea typeface="楷体_GB2312"/>
              <a:cs typeface="楷体_GB2312"/>
            </a:endParaRPr>
          </a:p>
        </p:txBody>
      </p:sp>
      <p:sp>
        <p:nvSpPr>
          <p:cNvPr id="356355" name="Text Box 3">
            <a:extLst>
              <a:ext uri="{FF2B5EF4-FFF2-40B4-BE49-F238E27FC236}">
                <a16:creationId xmlns:a16="http://schemas.microsoft.com/office/drawing/2014/main" id="{E2F699C4-0DF6-0796-F5E5-4DF02182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78644"/>
            <a:ext cx="981648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    </a:t>
            </a:r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将抛第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n </a:t>
            </a:r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次硬币的试验记为</a:t>
            </a:r>
            <a:r>
              <a:rPr lang="en-US" altLang="zh-CN" b="1" i="1" dirty="0" err="1">
                <a:solidFill>
                  <a:srgbClr val="000066"/>
                </a:solidFill>
                <a:ea typeface="楷体_GB2312"/>
                <a:cs typeface="楷体_GB2312"/>
              </a:rPr>
              <a:t>E</a:t>
            </a:r>
            <a:r>
              <a:rPr lang="en-US" altLang="zh-CN" b="1" i="1" baseline="-25000" dirty="0" err="1">
                <a:solidFill>
                  <a:srgbClr val="000066"/>
                </a:solidFill>
                <a:ea typeface="楷体_GB2312"/>
                <a:cs typeface="楷体_GB2312"/>
              </a:rPr>
              <a:t>n</a:t>
            </a:r>
            <a:r>
              <a:rPr lang="en-US" altLang="zh-CN" b="1" i="1" baseline="-25000" dirty="0">
                <a:solidFill>
                  <a:srgbClr val="000066"/>
                </a:solidFill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srgbClr val="000066"/>
                </a:solidFill>
                <a:ea typeface="楷体_GB2312"/>
                <a:cs typeface="楷体_GB2312"/>
              </a:rPr>
              <a:t>, </a:t>
            </a:r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则对应的样本空间为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6" name="Object 4">
                <a:extLst>
                  <a:ext uri="{FF2B5EF4-FFF2-40B4-BE49-F238E27FC236}">
                    <a16:creationId xmlns:a16="http://schemas.microsoft.com/office/drawing/2014/main" id="{E9117E68-ED67-762C-D1C8-FE900FD47992}"/>
                  </a:ext>
                </a:extLst>
              </p:cNvPr>
              <p:cNvSpPr txBox="1"/>
              <p:nvPr/>
            </p:nvSpPr>
            <p:spPr bwMode="auto">
              <a:xfrm>
                <a:off x="921469" y="2485494"/>
                <a:ext cx="5527367" cy="6335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}, (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56356" name="Object 4">
                <a:extLst>
                  <a:ext uri="{FF2B5EF4-FFF2-40B4-BE49-F238E27FC236}">
                    <a16:creationId xmlns:a16="http://schemas.microsoft.com/office/drawing/2014/main" id="{E9117E68-ED67-762C-D1C8-FE900FD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469" y="2485494"/>
                <a:ext cx="5527367" cy="633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357" name="Object 5">
                <a:extLst>
                  <a:ext uri="{FF2B5EF4-FFF2-40B4-BE49-F238E27FC236}">
                    <a16:creationId xmlns:a16="http://schemas.microsoft.com/office/drawing/2014/main" id="{4242AFD1-3BB7-C700-B0FC-90CE335F71AF}"/>
                  </a:ext>
                </a:extLst>
              </p:cNvPr>
              <p:cNvSpPr txBox="1"/>
              <p:nvPr/>
            </p:nvSpPr>
            <p:spPr bwMode="auto">
              <a:xfrm>
                <a:off x="845269" y="3271454"/>
                <a:ext cx="6611880" cy="6414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次出现正面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6357" name="Object 5">
                <a:extLst>
                  <a:ext uri="{FF2B5EF4-FFF2-40B4-BE49-F238E27FC236}">
                    <a16:creationId xmlns:a16="http://schemas.microsoft.com/office/drawing/2014/main" id="{4242AFD1-3BB7-C700-B0FC-90CE335F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69" y="3271454"/>
                <a:ext cx="6611880" cy="64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358" name="Object 6">
                <a:extLst>
                  <a:ext uri="{FF2B5EF4-FFF2-40B4-BE49-F238E27FC236}">
                    <a16:creationId xmlns:a16="http://schemas.microsoft.com/office/drawing/2014/main" id="{143EC5CF-8192-3C9C-955E-D85646653D10}"/>
                  </a:ext>
                </a:extLst>
              </p:cNvPr>
              <p:cNvSpPr txBox="1"/>
              <p:nvPr/>
            </p:nvSpPr>
            <p:spPr bwMode="auto">
              <a:xfrm>
                <a:off x="5184775" y="3232719"/>
                <a:ext cx="4920801" cy="6399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次出现反面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6358" name="Object 6">
                <a:extLst>
                  <a:ext uri="{FF2B5EF4-FFF2-40B4-BE49-F238E27FC236}">
                    <a16:creationId xmlns:a16="http://schemas.microsoft.com/office/drawing/2014/main" id="{143EC5CF-8192-3C9C-955E-D8564665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4775" y="3232719"/>
                <a:ext cx="4920801" cy="63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350738C9-5C68-2344-92EE-F737F2731CFC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>
            <a:lvl1pPr algn="l" defTabSz="121983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实例</a:t>
            </a:r>
            <a:r>
              <a:rPr lang="en-US" altLang="zh-CN" dirty="0"/>
              <a:t>7</a:t>
            </a:r>
            <a:r>
              <a:rPr lang="zh-CN" altLang="en-US" dirty="0"/>
              <a:t>（续）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8F92DDC-6369-C014-6BE7-0EA36010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9" y="4065352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楷体_GB2312"/>
                <a:cs typeface="楷体_GB2312"/>
              </a:rPr>
              <a:t>过程样本空间为无穷积集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D36E3C32-8C9B-0A72-4D7D-2ED69CE4AFF3}"/>
                  </a:ext>
                </a:extLst>
              </p:cNvPr>
              <p:cNvSpPr txBox="1"/>
              <p:nvPr/>
            </p:nvSpPr>
            <p:spPr bwMode="auto">
              <a:xfrm>
                <a:off x="993775" y="4952594"/>
                <a:ext cx="4384102" cy="489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D36E3C32-8C9B-0A72-4D7D-2ED69CE4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775" y="4952594"/>
                <a:ext cx="4384102" cy="489063"/>
              </a:xfrm>
              <a:prstGeom prst="rect">
                <a:avLst/>
              </a:prstGeom>
              <a:blipFill>
                <a:blip r:embed="rId5"/>
                <a:stretch>
                  <a:fillRect l="-2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E69DF4E8-C0A9-58AA-F1FF-2201CF3C955F}"/>
                  </a:ext>
                </a:extLst>
              </p:cNvPr>
              <p:cNvSpPr txBox="1"/>
              <p:nvPr/>
            </p:nvSpPr>
            <p:spPr bwMode="auto">
              <a:xfrm>
                <a:off x="4746496" y="4891634"/>
                <a:ext cx="5617875" cy="7780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⋯):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E69DF4E8-C0A9-58AA-F1FF-2201CF3C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6496" y="4891634"/>
                <a:ext cx="5617875" cy="778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utoUpdateAnimBg="0"/>
      <p:bldP spid="356355" grpId="0" autoUpdateAnimBg="0"/>
      <p:bldP spid="356356" grpId="0"/>
      <p:bldP spid="356357" grpId="0"/>
      <p:bldP spid="356358" grpId="0"/>
      <p:bldP spid="9" grpId="0" autoUpdateAnimBg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D38E053D-CFB7-346C-F9E1-2CF4700E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11" y="298999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楷体_GB2312"/>
                <a:cs typeface="楷体_GB2312"/>
              </a:rPr>
              <a:t>过程样本空间为无穷积集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79" name="Object 3">
                <a:extLst>
                  <a:ext uri="{FF2B5EF4-FFF2-40B4-BE49-F238E27FC236}">
                    <a16:creationId xmlns:a16="http://schemas.microsoft.com/office/drawing/2014/main" id="{0C16041D-FEAD-3AF6-7F7C-E6A0B3188C43}"/>
                  </a:ext>
                </a:extLst>
              </p:cNvPr>
              <p:cNvSpPr txBox="1"/>
              <p:nvPr/>
            </p:nvSpPr>
            <p:spPr bwMode="auto">
              <a:xfrm>
                <a:off x="778232" y="1121354"/>
                <a:ext cx="4384102" cy="489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7379" name="Object 3">
                <a:extLst>
                  <a:ext uri="{FF2B5EF4-FFF2-40B4-BE49-F238E27FC236}">
                    <a16:creationId xmlns:a16="http://schemas.microsoft.com/office/drawing/2014/main" id="{0C16041D-FEAD-3AF6-7F7C-E6A0B318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232" y="1121354"/>
                <a:ext cx="4384102" cy="489063"/>
              </a:xfrm>
              <a:prstGeom prst="rect">
                <a:avLst/>
              </a:prstGeom>
              <a:blipFill>
                <a:blip r:embed="rId2"/>
                <a:stretch>
                  <a:fillRect l="-4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380" name="Object 4">
                <a:extLst>
                  <a:ext uri="{FF2B5EF4-FFF2-40B4-BE49-F238E27FC236}">
                    <a16:creationId xmlns:a16="http://schemas.microsoft.com/office/drawing/2014/main" id="{9D6DA2D9-9EE2-9148-647F-208A934E1CB6}"/>
                  </a:ext>
                </a:extLst>
              </p:cNvPr>
              <p:cNvSpPr txBox="1"/>
              <p:nvPr/>
            </p:nvSpPr>
            <p:spPr bwMode="auto">
              <a:xfrm>
                <a:off x="4418719" y="1049825"/>
                <a:ext cx="5617875" cy="7780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⋯):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7380" name="Object 4">
                <a:extLst>
                  <a:ext uri="{FF2B5EF4-FFF2-40B4-BE49-F238E27FC236}">
                    <a16:creationId xmlns:a16="http://schemas.microsoft.com/office/drawing/2014/main" id="{9D6DA2D9-9EE2-9148-647F-208A934E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8719" y="1049825"/>
                <a:ext cx="5617875" cy="778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">
            <a:extLst>
              <a:ext uri="{FF2B5EF4-FFF2-40B4-BE49-F238E27FC236}">
                <a16:creationId xmlns:a16="http://schemas.microsoft.com/office/drawing/2014/main" id="{0CB8F784-C64F-FD76-E0FC-6A382AC5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921" y="4838922"/>
            <a:ext cx="3960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是对应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Ω</a:t>
            </a:r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的样本点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C9A8B201-6130-0F7F-37ED-EDAD37A66D1C}"/>
                  </a:ext>
                </a:extLst>
              </p:cNvPr>
              <p:cNvSpPr txBox="1"/>
              <p:nvPr/>
            </p:nvSpPr>
            <p:spPr bwMode="auto">
              <a:xfrm>
                <a:off x="750927" y="5528193"/>
                <a:ext cx="8139409" cy="7526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⋯)=(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C9A8B201-6130-0F7F-37ED-EDAD37A66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927" y="5528193"/>
                <a:ext cx="8139409" cy="752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>
            <a:extLst>
              <a:ext uri="{FF2B5EF4-FFF2-40B4-BE49-F238E27FC236}">
                <a16:creationId xmlns:a16="http://schemas.microsoft.com/office/drawing/2014/main" id="{230EC758-25A5-BC37-67E4-03DD679E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5563394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66"/>
                </a:solidFill>
                <a:ea typeface="楷体_GB2312"/>
                <a:cs typeface="楷体_GB2312"/>
              </a:rPr>
              <a:t>的一条样本函数</a:t>
            </a:r>
            <a:r>
              <a:rPr lang="en-US" altLang="zh-CN" b="1" dirty="0">
                <a:solidFill>
                  <a:srgbClr val="000066"/>
                </a:solidFill>
                <a:ea typeface="楷体_GB2312"/>
                <a:cs typeface="楷体_GB2312"/>
              </a:rPr>
              <a:t>.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CE0F584-8DC5-BDFC-0B57-9F0D1BB0521D}"/>
              </a:ext>
            </a:extLst>
          </p:cNvPr>
          <p:cNvGrpSpPr>
            <a:grpSpLocks/>
          </p:cNvGrpSpPr>
          <p:nvPr/>
        </p:nvGrpSpPr>
        <p:grpSpPr bwMode="auto">
          <a:xfrm>
            <a:off x="810860" y="1676640"/>
            <a:ext cx="6995272" cy="3201141"/>
            <a:chOff x="445" y="672"/>
            <a:chExt cx="4931" cy="2400"/>
          </a:xfrm>
        </p:grpSpPr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4AE22D65-96BD-1B54-9BC7-1663C591C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68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262068E9-F8C1-FFF1-1F5A-D9FE65B0E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672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F96F29C-215F-F632-4CD6-91E90AAD4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D15C851A-47ED-B8F9-8BC6-323914F7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614BA471-46CE-AD41-45AE-EBD1FB79C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EB91A4A0-8F3E-C8C0-5774-90F657577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4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69E69853-4DB6-0B2F-CC45-DDB12FB73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5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D20E1F8C-BBB0-A6AB-4EEE-3B28FE17E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2305"/>
              <a:ext cx="31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ea typeface="楷体_GB2312"/>
                  <a:cs typeface="楷体_GB2312"/>
                </a:rPr>
                <a:t>-1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229D5190-A5F7-BE85-50FD-CFCBFAD0F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291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1F35C984-DE29-10F0-A66D-654A380DC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6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BF559D43-1663-46FA-51F9-56D1835E5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3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_GB2312"/>
                  <a:cs typeface="楷体_GB2312"/>
                </a:rPr>
                <a:t>7</a:t>
              </a:r>
            </a:p>
          </p:txBody>
        </p:sp>
      </p:grpSp>
      <p:sp>
        <p:nvSpPr>
          <p:cNvPr id="21" name="Line 17">
            <a:extLst>
              <a:ext uri="{FF2B5EF4-FFF2-40B4-BE49-F238E27FC236}">
                <a16:creationId xmlns:a16="http://schemas.microsoft.com/office/drawing/2014/main" id="{E0B938ED-3E92-7AA8-D0A8-5E46FBB01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417" y="2738161"/>
            <a:ext cx="6468972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329422B7-8E22-DAD5-B428-1F341895E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423" y="4096984"/>
            <a:ext cx="6332415" cy="1588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F1D2C20B-6513-AA84-BDC0-0A24A126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73" y="2627011"/>
            <a:ext cx="80981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1C1C724-8F73-7E50-F230-C4AB3217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010" y="2627011"/>
            <a:ext cx="80982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6E3AC4B3-AE2A-7A14-F240-84D490EE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52" y="2627011"/>
            <a:ext cx="80982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8AE27FC8-7325-4558-E0C3-6C32914A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568" y="2627011"/>
            <a:ext cx="80981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28CE129-85EE-4CD2-F4D6-CA70AF56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708" y="4023942"/>
            <a:ext cx="80982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A5F6F458-F052-C573-B321-851E2626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368" y="4023942"/>
            <a:ext cx="80982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9CC97D1F-7AC5-7E87-C5E7-90514B84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48" y="4023942"/>
            <a:ext cx="80981" cy="17466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EFD7DC9-9A66-E253-3D81-AAA013B0E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34366"/>
            <a:ext cx="9961986" cy="609741"/>
          </a:xfrm>
        </p:spPr>
        <p:txBody>
          <a:bodyPr/>
          <a:lstStyle/>
          <a:p>
            <a:pPr eaLnBrk="1" hangingPunct="1"/>
            <a:r>
              <a:rPr lang="zh-CN" altLang="en-US" dirty="0"/>
              <a:t>随机过程的分类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CBE12D54-AD05-9148-BFE8-1054A335DE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1069051"/>
            <a:ext cx="7534432" cy="53669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buClr>
                <a:srgbClr val="FF9900"/>
              </a:buClr>
              <a:buSzPct val="100000"/>
            </a:pPr>
            <a:r>
              <a:rPr lang="zh-CN" altLang="en-US" dirty="0">
                <a:solidFill>
                  <a:srgbClr val="0000FF"/>
                </a:solidFill>
              </a:rPr>
              <a:t>按状态空间和参数集分类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A6CD0ED9-A04F-0483-82A0-AC225474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344194"/>
            <a:ext cx="7799605" cy="37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按概率分布规律分类</a:t>
            </a:r>
          </a:p>
        </p:txBody>
      </p:sp>
      <p:sp>
        <p:nvSpPr>
          <p:cNvPr id="263174" name="Rectangle 6">
            <a:extLst>
              <a:ext uri="{FF2B5EF4-FFF2-40B4-BE49-F238E27FC236}">
                <a16:creationId xmlns:a16="http://schemas.microsoft.com/office/drawing/2014/main" id="{3E66F370-7745-2250-E25E-D701D06F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4940978"/>
            <a:ext cx="3169383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独立过程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独立增量过程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正态过程</a:t>
            </a:r>
          </a:p>
        </p:txBody>
      </p:sp>
      <p:graphicFrame>
        <p:nvGraphicFramePr>
          <p:cNvPr id="263350" name="Group 182">
            <a:extLst>
              <a:ext uri="{FF2B5EF4-FFF2-40B4-BE49-F238E27FC236}">
                <a16:creationId xmlns:a16="http://schemas.microsoft.com/office/drawing/2014/main" id="{17705B0D-6CCC-405E-AAA8-1F69BCED54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0659814"/>
              </p:ext>
            </p:extLst>
          </p:nvPr>
        </p:nvGraphicFramePr>
        <p:xfrm>
          <a:off x="1527175" y="1795464"/>
          <a:ext cx="8317781" cy="2139272"/>
        </p:xfrm>
        <a:graphic>
          <a:graphicData uri="http://schemas.openxmlformats.org/drawingml/2006/table">
            <a:tbl>
              <a:tblPr/>
              <a:tblGrid>
                <a:gridCol w="2100749">
                  <a:extLst>
                    <a:ext uri="{9D8B030D-6E8A-4147-A177-3AD203B41FA5}">
                      <a16:colId xmlns:a16="http://schemas.microsoft.com/office/drawing/2014/main" val="1559667825"/>
                    </a:ext>
                  </a:extLst>
                </a:gridCol>
                <a:gridCol w="1092983">
                  <a:extLst>
                    <a:ext uri="{9D8B030D-6E8A-4147-A177-3AD203B41FA5}">
                      <a16:colId xmlns:a16="http://schemas.microsoft.com/office/drawing/2014/main" val="2178856130"/>
                    </a:ext>
                  </a:extLst>
                </a:gridCol>
                <a:gridCol w="2602780">
                  <a:extLst>
                    <a:ext uri="{9D8B030D-6E8A-4147-A177-3AD203B41FA5}">
                      <a16:colId xmlns:a16="http://schemas.microsoft.com/office/drawing/2014/main" val="1618646475"/>
                    </a:ext>
                  </a:extLst>
                </a:gridCol>
                <a:gridCol w="2521269">
                  <a:extLst>
                    <a:ext uri="{9D8B030D-6E8A-4147-A177-3AD203B41FA5}">
                      <a16:colId xmlns:a16="http://schemas.microsoft.com/office/drawing/2014/main" val="3181244836"/>
                    </a:ext>
                  </a:extLst>
                </a:gridCol>
              </a:tblGrid>
              <a:tr h="534818">
                <a:tc rowSpan="2"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53999" marB="5399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参数集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25135"/>
                  </a:ext>
                </a:extLst>
              </a:tr>
              <a:tr h="53481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离散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连续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11993"/>
                  </a:ext>
                </a:extLst>
              </a:tr>
              <a:tr h="534818">
                <a:tc rowSpan="2"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状态空间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离散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离散参数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链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连续参数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链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436327"/>
                  </a:ext>
                </a:extLst>
              </a:tr>
              <a:tr h="534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连续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随机序列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随机过程</a:t>
                      </a:r>
                    </a:p>
                  </a:txBody>
                  <a:tcPr marL="0" marR="0" marT="53999" marB="5399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421727"/>
                  </a:ext>
                </a:extLst>
              </a:tr>
            </a:tbl>
          </a:graphicData>
        </a:graphic>
      </p:graphicFrame>
      <p:sp>
        <p:nvSpPr>
          <p:cNvPr id="263345" name="Rectangle 177">
            <a:extLst>
              <a:ext uri="{FF2B5EF4-FFF2-40B4-BE49-F238E27FC236}">
                <a16:creationId xmlns:a16="http://schemas.microsoft.com/office/drawing/2014/main" id="{C4279B42-FF91-42DF-C3AE-DF68567A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575" y="4940978"/>
            <a:ext cx="3096342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马尔可夫过程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  <a:ea typeface="+mn-ea"/>
              </a:rPr>
              <a:t>……</a:t>
            </a:r>
          </a:p>
        </p:txBody>
      </p:sp>
      <p:sp>
        <p:nvSpPr>
          <p:cNvPr id="2" name="Rectangle 177">
            <a:extLst>
              <a:ext uri="{FF2B5EF4-FFF2-40B4-BE49-F238E27FC236}">
                <a16:creationId xmlns:a16="http://schemas.microsoft.com/office/drawing/2014/main" id="{647B81B7-4EC8-EFEC-C48D-C69AF533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832" y="4940978"/>
            <a:ext cx="3096342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泊松过程</a:t>
            </a:r>
            <a:endParaRPr lang="zh-CN" altLang="en-US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维纳过程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平稳过程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263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2633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uiExpand="1" build="p"/>
      <p:bldP spid="263172" grpId="0" autoUpdateAnimBg="0"/>
      <p:bldP spid="263174" grpId="0" uiExpand="1" build="p" autoUpdateAnimBg="0"/>
      <p:bldP spid="263345" grpId="0" build="p" autoUpdateAnimBg="0"/>
      <p:bldP spid="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9AD59DB1-4382-7F29-CF04-5FFF883D1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三、随机过程的分布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C7C0B6E1-5FEA-DD52-175E-1364653F7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323" y="1064874"/>
            <a:ext cx="11506200" cy="1753129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{X(t),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是一个随机过程，对于每一个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是一个随机变量，它的分布函数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t,x</a:t>
            </a:r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P{X(t)&lt;x}</a:t>
            </a:r>
            <a:r>
              <a:rPr lang="zh-CN" alt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R</a:t>
            </a:r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=(-,+)</a:t>
            </a:r>
            <a:endParaRPr lang="en-US" altLang="zh-CN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随机过程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{X(t),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一维分布函数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28708" name="Rectangle 4">
            <a:extLst>
              <a:ext uri="{FF2B5EF4-FFF2-40B4-BE49-F238E27FC236}">
                <a16:creationId xmlns:a16="http://schemas.microsoft.com/office/drawing/2014/main" id="{6FD81C5F-C39C-F596-BACC-F652AA6F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88" y="3048794"/>
            <a:ext cx="10731712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如果对于每一个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，随机变量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X(t)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是连续型随机变量，存在非负可积函数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f(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t,x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709" name="Object 5">
                <a:extLst>
                  <a:ext uri="{FF2B5EF4-FFF2-40B4-BE49-F238E27FC236}">
                    <a16:creationId xmlns:a16="http://schemas.microsoft.com/office/drawing/2014/main" id="{55DF5DD4-23AC-2811-FC36-832CF10F8C56}"/>
                  </a:ext>
                </a:extLst>
              </p:cNvPr>
              <p:cNvSpPr txBox="1"/>
              <p:nvPr/>
            </p:nvSpPr>
            <p:spPr bwMode="auto">
              <a:xfrm>
                <a:off x="4104813" y="3810794"/>
                <a:ext cx="5042362" cy="12195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709" name="Object 5">
                <a:extLst>
                  <a:ext uri="{FF2B5EF4-FFF2-40B4-BE49-F238E27FC236}">
                    <a16:creationId xmlns:a16="http://schemas.microsoft.com/office/drawing/2014/main" id="{55DF5DD4-23AC-2811-FC36-832CF10F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813" y="3810794"/>
                <a:ext cx="5042362" cy="121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10" name="Rectangle 6">
            <a:extLst>
              <a:ext uri="{FF2B5EF4-FFF2-40B4-BE49-F238E27FC236}">
                <a16:creationId xmlns:a16="http://schemas.microsoft.com/office/drawing/2014/main" id="{0C6B69F3-C5E4-E8C8-910F-5431C92E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23" y="5225511"/>
            <a:ext cx="10907452" cy="113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f(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t,x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T,x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R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为随机过程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{X(t),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一维概率密度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。此时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f(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t,x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F’</a:t>
            </a:r>
            <a:r>
              <a:rPr lang="en-US" altLang="zh-CN" b="1" baseline="-25000" dirty="0" err="1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t,x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R</a:t>
            </a:r>
            <a:endParaRPr lang="en-US" altLang="zh-CN" b="1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 autoUpdateAnimBg="0"/>
      <p:bldP spid="328709" grpId="0"/>
      <p:bldP spid="3287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22B81DBD-B3B9-BB75-EAD2-296800E86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二维分布函数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8E42DCC4-60ED-22C6-C825-F6F5AE056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31498"/>
            <a:ext cx="11658600" cy="3796591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zh-CN" altLang="en-US" dirty="0"/>
              <a:t>设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是一个随机过程，对任意</a:t>
            </a:r>
            <a:r>
              <a:rPr lang="en-US" altLang="zh-CN" dirty="0" err="1"/>
              <a:t>s,t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(X(s),X(t))</a:t>
            </a:r>
            <a:r>
              <a:rPr lang="zh-CN" altLang="en-US" dirty="0"/>
              <a:t>是一个二维随机变量，它的联合分布函数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F(</a:t>
            </a:r>
            <a:r>
              <a:rPr lang="en-US" altLang="zh-CN" dirty="0" err="1">
                <a:solidFill>
                  <a:srgbClr val="CC00CC"/>
                </a:solidFill>
              </a:rPr>
              <a:t>s,t;x,y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  <a:r>
              <a:rPr lang="zh-CN" altLang="en-US" dirty="0">
                <a:solidFill>
                  <a:srgbClr val="CC00CC"/>
                </a:solidFill>
              </a:rPr>
              <a:t>＝</a:t>
            </a:r>
            <a:r>
              <a:rPr lang="en-US" altLang="zh-CN" dirty="0">
                <a:solidFill>
                  <a:srgbClr val="CC00CC"/>
                </a:solidFill>
              </a:rPr>
              <a:t>P{X(s)&lt;</a:t>
            </a:r>
            <a:r>
              <a:rPr lang="en-US" altLang="zh-CN" dirty="0" err="1">
                <a:solidFill>
                  <a:srgbClr val="CC00CC"/>
                </a:solidFill>
              </a:rPr>
              <a:t>x,X</a:t>
            </a:r>
            <a:r>
              <a:rPr lang="en-US" altLang="zh-CN" dirty="0">
                <a:solidFill>
                  <a:srgbClr val="CC00CC"/>
                </a:solidFill>
              </a:rPr>
              <a:t>(t)&lt;y}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altLang="zh-CN" dirty="0" err="1">
                <a:solidFill>
                  <a:srgbClr val="CC00CC"/>
                </a:solidFill>
              </a:rPr>
              <a:t>x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dirty="0">
              <a:solidFill>
                <a:srgbClr val="CC00CC"/>
              </a:solidFill>
            </a:endParaRPr>
          </a:p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	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FF"/>
                </a:solidFill>
              </a:rPr>
              <a:t>随机过程</a:t>
            </a:r>
            <a:r>
              <a:rPr lang="en-US" altLang="zh-CN" dirty="0">
                <a:solidFill>
                  <a:srgbClr val="0000FF"/>
                </a:solidFill>
              </a:rPr>
              <a:t>{X(t),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C00CC"/>
                </a:solidFill>
              </a:rPr>
              <a:t>二维分布函数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27180F70-9698-7790-DFD8-92B80731E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二维概率密度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20B2D24E-56FC-2709-6AF7-24064E19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1125799"/>
            <a:ext cx="1135379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如果</a:t>
            </a:r>
            <a:r>
              <a:rPr lang="en-US" altLang="zh-CN" b="1" dirty="0">
                <a:latin typeface="+mn-ea"/>
                <a:ea typeface="+mn-ea"/>
              </a:rPr>
              <a:t>(X(s),X(t))</a:t>
            </a:r>
            <a:r>
              <a:rPr lang="zh-CN" altLang="en-US" b="1" dirty="0">
                <a:latin typeface="+mn-ea"/>
                <a:ea typeface="+mn-ea"/>
              </a:rPr>
              <a:t>是连续型二维随机变量，存在非负可积函数</a:t>
            </a:r>
            <a:r>
              <a:rPr lang="en-US" altLang="zh-CN" b="1" dirty="0">
                <a:latin typeface="+mn-ea"/>
                <a:ea typeface="+mn-ea"/>
              </a:rPr>
              <a:t>f(</a:t>
            </a:r>
            <a:r>
              <a:rPr lang="en-US" altLang="zh-CN" b="1" dirty="0" err="1">
                <a:latin typeface="+mn-ea"/>
                <a:ea typeface="+mn-ea"/>
              </a:rPr>
              <a:t>s,t;x,y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7" name="Object 5">
                <a:extLst>
                  <a:ext uri="{FF2B5EF4-FFF2-40B4-BE49-F238E27FC236}">
                    <a16:creationId xmlns:a16="http://schemas.microsoft.com/office/drawing/2014/main" id="{74D38161-00F4-379D-DB62-7ACE7D5835A6}"/>
                  </a:ext>
                </a:extLst>
              </p:cNvPr>
              <p:cNvSpPr txBox="1"/>
              <p:nvPr/>
            </p:nvSpPr>
            <p:spPr bwMode="auto">
              <a:xfrm>
                <a:off x="2670175" y="1981771"/>
                <a:ext cx="7543959" cy="1221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nary>
                            <m:nary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4197" name="Object 5">
                <a:extLst>
                  <a:ext uri="{FF2B5EF4-FFF2-40B4-BE49-F238E27FC236}">
                    <a16:creationId xmlns:a16="http://schemas.microsoft.com/office/drawing/2014/main" id="{74D38161-00F4-379D-DB62-7ACE7D583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0175" y="1981771"/>
                <a:ext cx="7543959" cy="1221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198" name="Rectangle 6">
            <a:extLst>
              <a:ext uri="{FF2B5EF4-FFF2-40B4-BE49-F238E27FC236}">
                <a16:creationId xmlns:a16="http://schemas.microsoft.com/office/drawing/2014/main" id="{4ADCFCD8-13A3-AD95-7702-6891F1B5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37924"/>
            <a:ext cx="1134686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成立，则称</a:t>
            </a:r>
            <a:r>
              <a:rPr lang="en-US" altLang="zh-CN" b="1" dirty="0">
                <a:latin typeface="+mn-ea"/>
                <a:ea typeface="+mn-ea"/>
              </a:rPr>
              <a:t>f(</a:t>
            </a:r>
            <a:r>
              <a:rPr lang="en-US" altLang="zh-CN" b="1" dirty="0" err="1">
                <a:latin typeface="+mn-ea"/>
                <a:ea typeface="+mn-ea"/>
              </a:rPr>
              <a:t>s,t;x,y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 err="1">
                <a:latin typeface="+mn-ea"/>
                <a:ea typeface="+mn-ea"/>
              </a:rPr>
              <a:t>s,t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 err="1">
                <a:latin typeface="+mn-ea"/>
                <a:ea typeface="+mn-ea"/>
              </a:rPr>
              <a:t>x,y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R</a:t>
            </a:r>
            <a:r>
              <a:rPr lang="zh-CN" altLang="en-US" b="1" dirty="0">
                <a:latin typeface="+mn-ea"/>
                <a:ea typeface="+mn-ea"/>
              </a:rPr>
              <a:t>为随机过程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二维概率密度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函数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。此时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9" name="Object 7">
                <a:extLst>
                  <a:ext uri="{FF2B5EF4-FFF2-40B4-BE49-F238E27FC236}">
                    <a16:creationId xmlns:a16="http://schemas.microsoft.com/office/drawing/2014/main" id="{9F19449E-A156-4930-E735-E547111ED140}"/>
                  </a:ext>
                </a:extLst>
              </p:cNvPr>
              <p:cNvSpPr txBox="1"/>
              <p:nvPr/>
            </p:nvSpPr>
            <p:spPr bwMode="auto">
              <a:xfrm>
                <a:off x="3584575" y="4672978"/>
                <a:ext cx="4504781" cy="1221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4199" name="Object 7">
                <a:extLst>
                  <a:ext uri="{FF2B5EF4-FFF2-40B4-BE49-F238E27FC236}">
                    <a16:creationId xmlns:a16="http://schemas.microsoft.com/office/drawing/2014/main" id="{9F19449E-A156-4930-E735-E547111E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4575" y="4672978"/>
                <a:ext cx="4504781" cy="1221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utoUpdateAnimBg="0"/>
      <p:bldP spid="264197" grpId="0"/>
      <p:bldP spid="264198" grpId="0" autoUpdateAnimBg="0"/>
      <p:bldP spid="2641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5043B12-891C-F941-3900-5E445E61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上一讲内容回顾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0B192FE9-4788-38AD-5419-3B1450DFB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268707"/>
            <a:ext cx="9494195" cy="409034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EF808532-987E-DC6D-43FB-62875149B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</a:t>
            </a:r>
            <a:r>
              <a:rPr lang="zh-CN" altLang="en-US"/>
              <a:t>维分布函数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8D5A3BB9-EC25-1883-22C2-F8AF19BDA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32151"/>
            <a:ext cx="11353800" cy="4434913"/>
          </a:xfrm>
        </p:spPr>
        <p:txBody>
          <a:bodyPr>
            <a:normAutofit/>
          </a:bodyPr>
          <a:lstStyle/>
          <a:p>
            <a:pPr algn="di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zh-CN" altLang="en-US" dirty="0"/>
              <a:t>设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是一个随机过程，对任意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维随机变量</a:t>
            </a:r>
            <a:r>
              <a:rPr lang="en-US" altLang="zh-CN" dirty="0"/>
              <a:t>(X(t</a:t>
            </a:r>
            <a:r>
              <a:rPr lang="en-US" altLang="zh-CN" baseline="-25000" dirty="0"/>
              <a:t>1</a:t>
            </a:r>
            <a:r>
              <a:rPr lang="en-US" altLang="zh-CN" dirty="0"/>
              <a:t>),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X(t</a:t>
            </a:r>
            <a:r>
              <a:rPr lang="en-US" altLang="zh-CN" baseline="-25000" dirty="0"/>
              <a:t>2</a:t>
            </a:r>
            <a:r>
              <a:rPr lang="en-US" altLang="zh-CN" dirty="0"/>
              <a:t>),…,X(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/>
              <a:t>))</a:t>
            </a:r>
            <a:r>
              <a:rPr lang="zh-CN" altLang="en-US" dirty="0"/>
              <a:t>的联合分布函数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  </a:t>
            </a:r>
            <a:r>
              <a:rPr lang="en-US" altLang="zh-CN" dirty="0">
                <a:solidFill>
                  <a:srgbClr val="CC00CC"/>
                </a:solidFill>
              </a:rPr>
              <a:t>F(t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,t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,…,t</a:t>
            </a:r>
            <a:r>
              <a:rPr lang="en-US" altLang="zh-CN" baseline="-25000" dirty="0">
                <a:solidFill>
                  <a:srgbClr val="CC00CC"/>
                </a:solidFill>
              </a:rPr>
              <a:t>n</a:t>
            </a:r>
            <a:r>
              <a:rPr lang="en-US" altLang="zh-CN" dirty="0">
                <a:solidFill>
                  <a:srgbClr val="CC00CC"/>
                </a:solidFill>
              </a:rPr>
              <a:t>;x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,x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,…,</a:t>
            </a:r>
            <a:r>
              <a:rPr lang="en-US" altLang="zh-CN" dirty="0" err="1">
                <a:solidFill>
                  <a:srgbClr val="CC00CC"/>
                </a:solidFill>
              </a:rPr>
              <a:t>x</a:t>
            </a:r>
            <a:r>
              <a:rPr lang="en-US" altLang="zh-CN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dirty="0">
                <a:solidFill>
                  <a:srgbClr val="CC00CC"/>
                </a:solidFill>
              </a:rPr>
              <a:t>)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	</a:t>
            </a:r>
            <a:r>
              <a:rPr lang="zh-CN" altLang="en-US" dirty="0">
                <a:solidFill>
                  <a:srgbClr val="CC00CC"/>
                </a:solidFill>
              </a:rPr>
              <a:t>＝</a:t>
            </a:r>
            <a:r>
              <a:rPr lang="en-US" altLang="zh-CN" dirty="0">
                <a:solidFill>
                  <a:srgbClr val="CC00CC"/>
                </a:solidFill>
              </a:rPr>
              <a:t>P{X(t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)&lt;x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,X(t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)&lt;x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,…,X(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dirty="0">
                <a:solidFill>
                  <a:srgbClr val="CC00CC"/>
                </a:solidFill>
              </a:rPr>
              <a:t>)&lt;</a:t>
            </a:r>
            <a:r>
              <a:rPr lang="en-US" altLang="zh-CN" dirty="0" err="1">
                <a:solidFill>
                  <a:srgbClr val="CC00CC"/>
                </a:solidFill>
              </a:rPr>
              <a:t>x</a:t>
            </a:r>
            <a:r>
              <a:rPr lang="en-US" altLang="zh-CN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t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,t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,…,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altLang="zh-CN" dirty="0">
                <a:solidFill>
                  <a:srgbClr val="CC00CC"/>
                </a:solidFill>
              </a:rPr>
              <a:t>x</a:t>
            </a:r>
            <a:r>
              <a:rPr lang="en-US" altLang="zh-CN" baseline="-25000" dirty="0">
                <a:solidFill>
                  <a:srgbClr val="CC00CC"/>
                </a:solidFill>
              </a:rPr>
              <a:t>1</a:t>
            </a:r>
            <a:r>
              <a:rPr lang="en-US" altLang="zh-CN" dirty="0">
                <a:solidFill>
                  <a:srgbClr val="CC00CC"/>
                </a:solidFill>
              </a:rPr>
              <a:t>,x</a:t>
            </a:r>
            <a:r>
              <a:rPr lang="en-US" altLang="zh-CN" baseline="-25000" dirty="0">
                <a:solidFill>
                  <a:srgbClr val="CC00CC"/>
                </a:solidFill>
              </a:rPr>
              <a:t>2</a:t>
            </a:r>
            <a:r>
              <a:rPr lang="en-US" altLang="zh-CN" dirty="0">
                <a:solidFill>
                  <a:srgbClr val="CC00CC"/>
                </a:solidFill>
              </a:rPr>
              <a:t>,…,</a:t>
            </a:r>
            <a:r>
              <a:rPr lang="en-US" altLang="zh-CN" dirty="0" err="1">
                <a:solidFill>
                  <a:srgbClr val="CC00CC"/>
                </a:solidFill>
              </a:rPr>
              <a:t>x</a:t>
            </a:r>
            <a:r>
              <a:rPr lang="en-US" altLang="zh-CN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dirty="0">
              <a:solidFill>
                <a:srgbClr val="CC00CC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FF"/>
                </a:solidFill>
              </a:rPr>
              <a:t>随机过程</a:t>
            </a:r>
            <a:r>
              <a:rPr lang="en-US" altLang="zh-CN" dirty="0">
                <a:solidFill>
                  <a:srgbClr val="0000FF"/>
                </a:solidFill>
              </a:rPr>
              <a:t>{X(t),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CC00CC"/>
                </a:solidFill>
              </a:rPr>
              <a:t>n</a:t>
            </a:r>
            <a:r>
              <a:rPr lang="zh-CN" altLang="en-US" dirty="0">
                <a:solidFill>
                  <a:srgbClr val="CC00CC"/>
                </a:solidFill>
              </a:rPr>
              <a:t>维分布函数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8C0D7D67-D607-4881-5FEB-DDDA71B57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</a:t>
            </a:r>
            <a:r>
              <a:rPr lang="zh-CN" altLang="en-US"/>
              <a:t>维概率密度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2CD83F0C-CFB9-B2B5-F07A-5DE4F7E7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36913"/>
            <a:ext cx="11734800" cy="1429081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 </a:t>
            </a:r>
            <a:r>
              <a:rPr lang="zh-CN" altLang="en-US" dirty="0"/>
              <a:t>如果</a:t>
            </a:r>
            <a:r>
              <a:rPr lang="en-US" altLang="zh-CN" dirty="0"/>
              <a:t>(X(t</a:t>
            </a:r>
            <a:r>
              <a:rPr lang="en-US" altLang="zh-CN" baseline="-25000" dirty="0"/>
              <a:t>1</a:t>
            </a:r>
            <a:r>
              <a:rPr lang="en-US" altLang="zh-CN" dirty="0"/>
              <a:t>),X(t</a:t>
            </a:r>
            <a:r>
              <a:rPr lang="en-US" altLang="zh-CN" baseline="-25000" dirty="0"/>
              <a:t>2</a:t>
            </a:r>
            <a:r>
              <a:rPr lang="en-US" altLang="zh-CN" dirty="0"/>
              <a:t>),…,X(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/>
              <a:t>))</a:t>
            </a:r>
            <a:r>
              <a:rPr lang="zh-CN" altLang="en-US" dirty="0"/>
              <a:t>是连续型</a:t>
            </a:r>
            <a:r>
              <a:rPr lang="en-US" altLang="zh-CN" dirty="0"/>
              <a:t>n</a:t>
            </a:r>
            <a:r>
              <a:rPr lang="zh-CN" altLang="en-US" dirty="0"/>
              <a:t>维随机变量，存在非负可积函数</a:t>
            </a:r>
            <a:r>
              <a:rPr lang="en-US" altLang="zh-CN" dirty="0"/>
              <a:t>f(t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,…,t</a:t>
            </a:r>
            <a:r>
              <a:rPr lang="en-US" altLang="zh-CN" baseline="-25000" dirty="0"/>
              <a:t>n</a:t>
            </a:r>
            <a:r>
              <a:rPr lang="en-US" altLang="zh-CN" dirty="0"/>
              <a:t>;x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	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，使得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565" name="Object 5">
                <a:extLst>
                  <a:ext uri="{FF2B5EF4-FFF2-40B4-BE49-F238E27FC236}">
                    <a16:creationId xmlns:a16="http://schemas.microsoft.com/office/drawing/2014/main" id="{966BA50F-91CC-343C-1C88-33377EB456C7}"/>
                  </a:ext>
                </a:extLst>
              </p:cNvPr>
              <p:cNvSpPr txBox="1"/>
              <p:nvPr/>
            </p:nvSpPr>
            <p:spPr bwMode="auto">
              <a:xfrm>
                <a:off x="698500" y="2661882"/>
                <a:ext cx="10820400" cy="11734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565" name="Object 5">
                <a:extLst>
                  <a:ext uri="{FF2B5EF4-FFF2-40B4-BE49-F238E27FC236}">
                    <a16:creationId xmlns:a16="http://schemas.microsoft.com/office/drawing/2014/main" id="{966BA50F-91CC-343C-1C88-33377EB4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2661882"/>
                <a:ext cx="10820400" cy="1173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566" name="Rectangle 6">
            <a:extLst>
              <a:ext uri="{FF2B5EF4-FFF2-40B4-BE49-F238E27FC236}">
                <a16:creationId xmlns:a16="http://schemas.microsoft.com/office/drawing/2014/main" id="{E748C4C1-6FCC-34A6-2F60-47DD9652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197706"/>
            <a:ext cx="1154251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成立，则称</a:t>
            </a:r>
            <a:r>
              <a:rPr lang="en-US" altLang="zh-CN" b="1" dirty="0">
                <a:latin typeface="+mn-ea"/>
                <a:ea typeface="+mn-ea"/>
              </a:rPr>
              <a:t>f(t</a:t>
            </a:r>
            <a:r>
              <a:rPr lang="en-US" altLang="zh-CN" b="1" baseline="-25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,t</a:t>
            </a:r>
            <a:r>
              <a:rPr lang="en-US" altLang="zh-CN" b="1" baseline="-25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,…,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baseline="-25000" dirty="0" err="1">
                <a:latin typeface="+mn-ea"/>
                <a:ea typeface="+mn-ea"/>
              </a:rPr>
              <a:t>n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zh-CN" altLang="en-US" b="1" dirty="0">
                <a:latin typeface="+mn-ea"/>
                <a:ea typeface="+mn-ea"/>
              </a:rPr>
              <a:t>；</a:t>
            </a: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en-US" altLang="zh-CN" b="1" baseline="-25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,x</a:t>
            </a:r>
            <a:r>
              <a:rPr lang="en-US" altLang="zh-CN" b="1" baseline="-25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,…,</a:t>
            </a:r>
            <a:r>
              <a:rPr lang="en-US" altLang="zh-CN" b="1" dirty="0" err="1">
                <a:latin typeface="+mn-ea"/>
                <a:ea typeface="+mn-ea"/>
              </a:rPr>
              <a:t>x</a:t>
            </a:r>
            <a:r>
              <a:rPr lang="en-US" altLang="zh-CN" b="1" baseline="-25000" dirty="0" err="1">
                <a:latin typeface="+mn-ea"/>
                <a:ea typeface="+mn-ea"/>
              </a:rPr>
              <a:t>n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为随机过程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ea typeface="+mn-ea"/>
              </a:rPr>
              <a:t>n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维概率密度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函数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此时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567" name="Object 7">
                <a:extLst>
                  <a:ext uri="{FF2B5EF4-FFF2-40B4-BE49-F238E27FC236}">
                    <a16:creationId xmlns:a16="http://schemas.microsoft.com/office/drawing/2014/main" id="{F2B0BD2D-FB2B-8135-B579-D5C002C2544A}"/>
                  </a:ext>
                </a:extLst>
              </p:cNvPr>
              <p:cNvSpPr txBox="1"/>
              <p:nvPr/>
            </p:nvSpPr>
            <p:spPr bwMode="auto">
              <a:xfrm>
                <a:off x="2201752" y="5593199"/>
                <a:ext cx="7813896" cy="9606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567" name="Object 7">
                <a:extLst>
                  <a:ext uri="{FF2B5EF4-FFF2-40B4-BE49-F238E27FC236}">
                    <a16:creationId xmlns:a16="http://schemas.microsoft.com/office/drawing/2014/main" id="{F2B0BD2D-FB2B-8135-B579-D5C002C2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752" y="5593199"/>
                <a:ext cx="7813896" cy="960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">
            <a:extLst>
              <a:ext uri="{FF2B5EF4-FFF2-40B4-BE49-F238E27FC236}">
                <a16:creationId xmlns:a16="http://schemas.microsoft.com/office/drawing/2014/main" id="{C64134B0-1FF2-1438-02BA-91B02CED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90" y="3382923"/>
            <a:ext cx="428397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,t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n</a:t>
            </a:r>
            <a:r>
              <a:rPr lang="en-US" altLang="zh-CN" b="1" dirty="0" err="1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zh-CN" altLang="en-US" b="1" dirty="0"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ea typeface="黑体" panose="02010609060101010101" pitchFamily="49" charset="-122"/>
              </a:rPr>
              <a:t>x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,x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</a:t>
            </a:r>
            <a:r>
              <a:rPr lang="en-US" altLang="zh-CN" b="1" dirty="0" err="1">
                <a:ea typeface="黑体" panose="02010609060101010101" pitchFamily="49" charset="-122"/>
              </a:rPr>
              <a:t>x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n</a:t>
            </a:r>
            <a:r>
              <a:rPr lang="en-US" altLang="zh-CN" b="1" dirty="0" err="1">
                <a:ea typeface="黑体" panose="02010609060101010101" pitchFamily="49" charset="-122"/>
                <a:sym typeface="Symbol" panose="05050102010706020507" pitchFamily="18" charset="2"/>
              </a:rPr>
              <a:t>R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  <p:bldP spid="322565" grpId="0"/>
      <p:bldP spid="322566" grpId="0" autoUpdateAnimBg="0"/>
      <p:bldP spid="322567" grpId="0"/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CC2C8C76-B37D-25C1-B124-954ABE98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n+m</a:t>
            </a:r>
            <a:r>
              <a:rPr lang="zh-CN" altLang="en-US"/>
              <a:t>维联合分布函数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40FDB91-A7DC-3077-D36A-4124AB9DA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143794"/>
            <a:ext cx="11125200" cy="5222496"/>
          </a:xfrm>
        </p:spPr>
        <p:txBody>
          <a:bodyPr>
            <a:normAutofit/>
          </a:bodyPr>
          <a:lstStyle/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设</a:t>
            </a:r>
            <a:r>
              <a:rPr lang="en-US" altLang="zh-CN" kern="0" dirty="0"/>
              <a:t>{X(t),</a:t>
            </a:r>
            <a:r>
              <a:rPr lang="en-US" altLang="zh-CN" kern="0" dirty="0" err="1"/>
              <a:t>t</a:t>
            </a:r>
            <a:r>
              <a:rPr lang="en-US" altLang="zh-CN" kern="0" dirty="0" err="1">
                <a:sym typeface="Symbol" panose="05050102010706020507" pitchFamily="18" charset="2"/>
              </a:rPr>
              <a:t></a:t>
            </a:r>
            <a:r>
              <a:rPr lang="en-US" altLang="zh-CN" kern="0" dirty="0" err="1"/>
              <a:t>T</a:t>
            </a:r>
            <a:r>
              <a:rPr lang="en-US" altLang="zh-CN" kern="0" dirty="0"/>
              <a:t>}</a:t>
            </a:r>
            <a:r>
              <a:rPr lang="zh-CN" altLang="en-US" kern="0" dirty="0"/>
              <a:t>和</a:t>
            </a:r>
            <a:r>
              <a:rPr lang="en-US" altLang="zh-CN" kern="0" dirty="0"/>
              <a:t>{Y(t),</a:t>
            </a:r>
            <a:r>
              <a:rPr lang="en-US" altLang="zh-CN" kern="0" dirty="0" err="1"/>
              <a:t>t</a:t>
            </a:r>
            <a:r>
              <a:rPr lang="en-US" altLang="zh-CN" kern="0" dirty="0" err="1">
                <a:sym typeface="Symbol" panose="05050102010706020507" pitchFamily="18" charset="2"/>
              </a:rPr>
              <a:t></a:t>
            </a:r>
            <a:r>
              <a:rPr lang="en-US" altLang="zh-CN" kern="0" dirty="0" err="1"/>
              <a:t>T</a:t>
            </a:r>
            <a:r>
              <a:rPr lang="en-US" altLang="zh-CN" kern="0" dirty="0"/>
              <a:t>}</a:t>
            </a:r>
            <a:r>
              <a:rPr lang="zh-CN" altLang="en-US" kern="0" dirty="0"/>
              <a:t>是两个随机过程，对任意</a:t>
            </a:r>
            <a:r>
              <a:rPr lang="en-US" altLang="zh-CN" kern="0" dirty="0"/>
              <a:t>s</a:t>
            </a:r>
            <a:r>
              <a:rPr lang="en-US" altLang="zh-CN" kern="0" baseline="-25000" dirty="0"/>
              <a:t>1</a:t>
            </a:r>
            <a:r>
              <a:rPr lang="en-US" altLang="zh-CN" kern="0" dirty="0"/>
              <a:t>,s</a:t>
            </a:r>
            <a:r>
              <a:rPr lang="en-US" altLang="zh-CN" kern="0" baseline="-25000" dirty="0"/>
              <a:t>2</a:t>
            </a:r>
            <a:r>
              <a:rPr lang="en-US" altLang="zh-CN" kern="0" dirty="0"/>
              <a:t>,…,s</a:t>
            </a:r>
            <a:r>
              <a:rPr lang="en-US" altLang="zh-CN" kern="0" baseline="-25000" dirty="0"/>
              <a:t>n</a:t>
            </a:r>
            <a:r>
              <a:rPr lang="en-US" altLang="zh-CN" kern="0" dirty="0">
                <a:sym typeface="Symbol" panose="05050102010706020507" pitchFamily="18" charset="2"/>
              </a:rPr>
              <a:t>,</a:t>
            </a:r>
            <a:r>
              <a:rPr lang="en-US" altLang="zh-CN" kern="0" dirty="0"/>
              <a:t>t</a:t>
            </a:r>
            <a:r>
              <a:rPr lang="en-US" altLang="zh-CN" kern="0" baseline="-25000" dirty="0"/>
              <a:t>1</a:t>
            </a:r>
            <a:r>
              <a:rPr lang="en-US" altLang="zh-CN" kern="0" dirty="0"/>
              <a:t>,t</a:t>
            </a:r>
            <a:r>
              <a:rPr lang="en-US" altLang="zh-CN" kern="0" baseline="-25000" dirty="0"/>
              <a:t>2</a:t>
            </a:r>
            <a:r>
              <a:rPr lang="en-US" altLang="zh-CN" kern="0" dirty="0"/>
              <a:t>,…,</a:t>
            </a:r>
            <a:r>
              <a:rPr lang="en-US" altLang="zh-CN" kern="0" dirty="0" err="1"/>
              <a:t>t</a:t>
            </a:r>
            <a:r>
              <a:rPr lang="en-US" altLang="zh-CN" kern="0" baseline="-25000" dirty="0" err="1"/>
              <a:t>m</a:t>
            </a:r>
            <a:r>
              <a:rPr lang="en-US" altLang="zh-CN" kern="0" dirty="0" err="1">
                <a:sym typeface="Symbol" panose="05050102010706020507" pitchFamily="18" charset="2"/>
              </a:rPr>
              <a:t></a:t>
            </a:r>
            <a:r>
              <a:rPr lang="en-US" altLang="zh-CN" kern="0" dirty="0" err="1"/>
              <a:t>T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zh-CN" altLang="en-US" kern="0" dirty="0"/>
              <a:t>把</a:t>
            </a:r>
            <a:r>
              <a:rPr lang="en-US" altLang="zh-CN" kern="0" dirty="0" err="1"/>
              <a:t>n+m</a:t>
            </a:r>
            <a:r>
              <a:rPr lang="zh-CN" altLang="en-US" kern="0" dirty="0"/>
              <a:t>维随机变量</a:t>
            </a:r>
            <a:r>
              <a:rPr lang="en-US" altLang="zh-CN" kern="0" dirty="0"/>
              <a:t>(X(s</a:t>
            </a:r>
            <a:r>
              <a:rPr lang="en-US" altLang="zh-CN" kern="0" baseline="-25000" dirty="0"/>
              <a:t>1</a:t>
            </a:r>
            <a:r>
              <a:rPr lang="en-US" altLang="zh-CN" kern="0" dirty="0"/>
              <a:t>),X(s</a:t>
            </a:r>
            <a:r>
              <a:rPr lang="en-US" altLang="zh-CN" kern="0" baseline="-25000" dirty="0"/>
              <a:t>2</a:t>
            </a:r>
            <a:r>
              <a:rPr lang="en-US" altLang="zh-CN" kern="0" dirty="0"/>
              <a:t>),…,X(</a:t>
            </a:r>
            <a:r>
              <a:rPr lang="en-US" altLang="zh-CN" kern="0" dirty="0" err="1"/>
              <a:t>s</a:t>
            </a:r>
            <a:r>
              <a:rPr lang="en-US" altLang="zh-CN" kern="0" baseline="-25000" dirty="0" err="1"/>
              <a:t>n</a:t>
            </a:r>
            <a:r>
              <a:rPr lang="en-US" altLang="zh-CN" kern="0" dirty="0"/>
              <a:t>),Y(t</a:t>
            </a:r>
            <a:r>
              <a:rPr lang="en-US" altLang="zh-CN" kern="0" baseline="-25000" dirty="0"/>
              <a:t>1</a:t>
            </a:r>
            <a:r>
              <a:rPr lang="en-US" altLang="zh-CN" kern="0" dirty="0"/>
              <a:t>),Y(t</a:t>
            </a:r>
            <a:r>
              <a:rPr lang="en-US" altLang="zh-CN" kern="0" baseline="-25000" dirty="0"/>
              <a:t>2</a:t>
            </a:r>
            <a:r>
              <a:rPr lang="en-US" altLang="zh-CN" kern="0" dirty="0"/>
              <a:t>),…,Y(t</a:t>
            </a:r>
            <a:r>
              <a:rPr lang="en-US" altLang="zh-CN" kern="0" baseline="-25000" dirty="0"/>
              <a:t>m</a:t>
            </a:r>
            <a:r>
              <a:rPr lang="en-US" altLang="zh-CN" kern="0" dirty="0"/>
              <a:t>))</a:t>
            </a:r>
            <a:r>
              <a:rPr lang="zh-CN" altLang="en-US" kern="0" dirty="0"/>
              <a:t>的联合分布函数</a:t>
            </a:r>
          </a:p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zh-CN" altLang="en-US" kern="0" dirty="0">
                <a:solidFill>
                  <a:srgbClr val="FF9900"/>
                </a:solidFill>
              </a:rPr>
              <a:t>	</a:t>
            </a:r>
            <a:r>
              <a:rPr lang="en-US" altLang="zh-CN" kern="0" dirty="0">
                <a:solidFill>
                  <a:srgbClr val="CC00CC"/>
                </a:solidFill>
              </a:rPr>
              <a:t>F</a:t>
            </a:r>
            <a:r>
              <a:rPr lang="en-US" altLang="zh-CN" kern="0" baseline="-25000" dirty="0">
                <a:solidFill>
                  <a:srgbClr val="CC00CC"/>
                </a:solidFill>
              </a:rPr>
              <a:t>XY</a:t>
            </a:r>
            <a:r>
              <a:rPr lang="en-US" altLang="zh-CN" kern="0" dirty="0">
                <a:solidFill>
                  <a:srgbClr val="CC00CC"/>
                </a:solidFill>
              </a:rPr>
              <a:t>(s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,s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,…,s</a:t>
            </a:r>
            <a:r>
              <a:rPr lang="en-US" altLang="zh-CN" kern="0" baseline="-25000" dirty="0">
                <a:solidFill>
                  <a:srgbClr val="CC00CC"/>
                </a:solidFill>
              </a:rPr>
              <a:t>n</a:t>
            </a:r>
            <a:r>
              <a:rPr lang="en-US" altLang="zh-CN" kern="0" dirty="0">
                <a:solidFill>
                  <a:srgbClr val="CC00CC"/>
                </a:solidFill>
                <a:sym typeface="Symbol" panose="05050102010706020507" pitchFamily="18" charset="2"/>
              </a:rPr>
              <a:t>,</a:t>
            </a:r>
            <a:r>
              <a:rPr lang="en-US" altLang="zh-CN" kern="0" dirty="0">
                <a:solidFill>
                  <a:srgbClr val="CC00CC"/>
                </a:solidFill>
              </a:rPr>
              <a:t>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m</a:t>
            </a:r>
            <a:r>
              <a:rPr lang="en-US" altLang="zh-CN" kern="0" dirty="0">
                <a:solidFill>
                  <a:srgbClr val="CC00CC"/>
                </a:solidFill>
              </a:rPr>
              <a:t>;x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n</a:t>
            </a:r>
            <a:r>
              <a:rPr lang="en-US" altLang="zh-CN" kern="0" dirty="0">
                <a:solidFill>
                  <a:srgbClr val="CC00CC"/>
                </a:solidFill>
              </a:rPr>
              <a:t>,y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,y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</a:t>
            </a:r>
            <a:r>
              <a:rPr lang="en-US" altLang="zh-CN" kern="0" dirty="0" err="1">
                <a:solidFill>
                  <a:srgbClr val="CC00CC"/>
                </a:solidFill>
              </a:rPr>
              <a:t>y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m</a:t>
            </a:r>
            <a:r>
              <a:rPr lang="en-US" altLang="zh-CN" kern="0" dirty="0">
                <a:solidFill>
                  <a:srgbClr val="CC00CC"/>
                </a:solidFill>
              </a:rPr>
              <a:t>)</a:t>
            </a:r>
          </a:p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zh-CN" altLang="en-US" kern="0" dirty="0">
                <a:solidFill>
                  <a:srgbClr val="CC00CC"/>
                </a:solidFill>
              </a:rPr>
              <a:t>    ＝</a:t>
            </a:r>
            <a:r>
              <a:rPr lang="en-US" altLang="zh-CN" kern="0" dirty="0">
                <a:solidFill>
                  <a:srgbClr val="CC00CC"/>
                </a:solidFill>
              </a:rPr>
              <a:t>P{X(s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)&lt;x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,X(s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)&lt;x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,…,X(</a:t>
            </a:r>
            <a:r>
              <a:rPr lang="en-US" altLang="zh-CN" kern="0" dirty="0" err="1">
                <a:solidFill>
                  <a:srgbClr val="CC00CC"/>
                </a:solidFill>
              </a:rPr>
              <a:t>s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kern="0" dirty="0">
                <a:solidFill>
                  <a:srgbClr val="CC00CC"/>
                </a:solidFill>
              </a:rPr>
              <a:t>)&lt;</a:t>
            </a:r>
            <a:r>
              <a:rPr lang="en-US" altLang="zh-CN" kern="0" dirty="0" err="1">
                <a:solidFill>
                  <a:srgbClr val="CC00CC"/>
                </a:solidFill>
              </a:rPr>
              <a:t>x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kern="0" dirty="0" err="1">
                <a:solidFill>
                  <a:srgbClr val="CC00CC"/>
                </a:solidFill>
              </a:rPr>
              <a:t>,Y</a:t>
            </a:r>
            <a:r>
              <a:rPr lang="en-US" altLang="zh-CN" kern="0" dirty="0">
                <a:solidFill>
                  <a:srgbClr val="CC00CC"/>
                </a:solidFill>
              </a:rPr>
              <a:t>(t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)&lt;y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,Y(t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)&lt;y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,…,Y(t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m</a:t>
            </a:r>
            <a:r>
              <a:rPr lang="en-US" altLang="zh-CN" kern="0" dirty="0">
                <a:solidFill>
                  <a:srgbClr val="CC00CC"/>
                </a:solidFill>
              </a:rPr>
              <a:t>)&lt;</a:t>
            </a:r>
            <a:r>
              <a:rPr lang="en-US" altLang="zh-CN" kern="0" dirty="0" err="1">
                <a:solidFill>
                  <a:srgbClr val="CC00CC"/>
                </a:solidFill>
              </a:rPr>
              <a:t>y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m</a:t>
            </a:r>
            <a:r>
              <a:rPr lang="en-US" altLang="zh-CN" kern="0" dirty="0">
                <a:solidFill>
                  <a:srgbClr val="CC00CC"/>
                </a:solidFill>
              </a:rPr>
              <a:t>}</a:t>
            </a:r>
            <a:r>
              <a:rPr lang="zh-CN" altLang="en-US" kern="0" dirty="0">
                <a:solidFill>
                  <a:srgbClr val="CC00CC"/>
                </a:solidFill>
              </a:rPr>
              <a:t>，</a:t>
            </a:r>
          </a:p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en-US" altLang="zh-CN" kern="0" dirty="0">
                <a:solidFill>
                  <a:srgbClr val="CC00CC"/>
                </a:solidFill>
              </a:rPr>
              <a:t>                                                                      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,t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</a:t>
            </a:r>
            <a:r>
              <a:rPr lang="en-US" altLang="zh-CN" kern="0" dirty="0" err="1">
                <a:solidFill>
                  <a:srgbClr val="CC00CC"/>
                </a:solidFill>
              </a:rPr>
              <a:t>t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kern="0" dirty="0" err="1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kern="0" dirty="0" err="1">
                <a:solidFill>
                  <a:srgbClr val="CC00CC"/>
                </a:solidFill>
              </a:rPr>
              <a:t>T</a:t>
            </a:r>
            <a:r>
              <a:rPr lang="zh-CN" altLang="en-US" kern="0" dirty="0">
                <a:solidFill>
                  <a:srgbClr val="CC00CC"/>
                </a:solidFill>
              </a:rPr>
              <a:t>，</a:t>
            </a:r>
            <a:r>
              <a:rPr lang="en-US" altLang="zh-CN" kern="0" dirty="0">
                <a:solidFill>
                  <a:srgbClr val="CC00CC"/>
                </a:solidFill>
              </a:rPr>
              <a:t>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1</a:t>
            </a:r>
            <a:r>
              <a:rPr lang="en-US" altLang="zh-CN" kern="0" dirty="0">
                <a:solidFill>
                  <a:srgbClr val="CC00CC"/>
                </a:solidFill>
              </a:rPr>
              <a:t>,x</a:t>
            </a:r>
            <a:r>
              <a:rPr lang="en-US" altLang="zh-CN" kern="0" baseline="-25000" dirty="0">
                <a:solidFill>
                  <a:srgbClr val="CC00CC"/>
                </a:solidFill>
              </a:rPr>
              <a:t>2</a:t>
            </a:r>
            <a:r>
              <a:rPr lang="en-US" altLang="zh-CN" kern="0" dirty="0">
                <a:solidFill>
                  <a:srgbClr val="CC00CC"/>
                </a:solidFill>
              </a:rPr>
              <a:t>,…,</a:t>
            </a:r>
            <a:r>
              <a:rPr lang="en-US" altLang="zh-CN" kern="0" dirty="0" err="1">
                <a:solidFill>
                  <a:srgbClr val="CC00CC"/>
                </a:solidFill>
              </a:rPr>
              <a:t>x</a:t>
            </a:r>
            <a:r>
              <a:rPr lang="en-US" altLang="zh-CN" kern="0" baseline="-25000" dirty="0" err="1">
                <a:solidFill>
                  <a:srgbClr val="CC00CC"/>
                </a:solidFill>
              </a:rPr>
              <a:t>n</a:t>
            </a:r>
            <a:r>
              <a:rPr lang="en-US" altLang="zh-CN" kern="0" dirty="0" err="1">
                <a:solidFill>
                  <a:srgbClr val="CC00CC"/>
                </a:solidFill>
                <a:sym typeface="Symbol" panose="05050102010706020507" pitchFamily="18" charset="2"/>
              </a:rPr>
              <a:t>R</a:t>
            </a:r>
            <a:endParaRPr lang="en-US" altLang="zh-CN" kern="0" dirty="0">
              <a:solidFill>
                <a:srgbClr val="CC00CC"/>
              </a:solidFill>
            </a:endParaRPr>
          </a:p>
          <a:p>
            <a:pPr marL="342969" indent="-342969">
              <a:lnSpc>
                <a:spcPct val="200000"/>
              </a:lnSpc>
              <a:spcBef>
                <a:spcPct val="10000"/>
              </a:spcBef>
              <a:buNone/>
            </a:pPr>
            <a:r>
              <a:rPr lang="zh-CN" altLang="en-US" kern="0" dirty="0"/>
              <a:t>称为</a:t>
            </a:r>
            <a:r>
              <a:rPr lang="zh-CN" altLang="en-US" kern="0" dirty="0">
                <a:solidFill>
                  <a:srgbClr val="0000FF"/>
                </a:solidFill>
              </a:rPr>
              <a:t>随机过程</a:t>
            </a:r>
            <a:r>
              <a:rPr lang="en-US" altLang="zh-CN" kern="0" dirty="0">
                <a:solidFill>
                  <a:srgbClr val="0000FF"/>
                </a:solidFill>
              </a:rPr>
              <a:t>{X(t),</a:t>
            </a:r>
            <a:r>
              <a:rPr lang="en-US" altLang="zh-CN" kern="0" dirty="0" err="1">
                <a:solidFill>
                  <a:srgbClr val="0000FF"/>
                </a:solidFill>
              </a:rPr>
              <a:t>t</a:t>
            </a:r>
            <a:r>
              <a:rPr lang="en-US" altLang="zh-CN" kern="0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kern="0" dirty="0" err="1">
                <a:solidFill>
                  <a:srgbClr val="0000FF"/>
                </a:solidFill>
              </a:rPr>
              <a:t>T</a:t>
            </a:r>
            <a:r>
              <a:rPr lang="en-US" altLang="zh-CN" kern="0" dirty="0">
                <a:solidFill>
                  <a:srgbClr val="0000FF"/>
                </a:solidFill>
              </a:rPr>
              <a:t>}</a:t>
            </a:r>
            <a:r>
              <a:rPr lang="zh-CN" altLang="en-US" kern="0" dirty="0">
                <a:solidFill>
                  <a:srgbClr val="0000FF"/>
                </a:solidFill>
              </a:rPr>
              <a:t>和</a:t>
            </a:r>
            <a:r>
              <a:rPr lang="en-US" altLang="zh-CN" kern="0" dirty="0">
                <a:solidFill>
                  <a:srgbClr val="0000FF"/>
                </a:solidFill>
              </a:rPr>
              <a:t>{Y(t),</a:t>
            </a:r>
            <a:r>
              <a:rPr lang="en-US" altLang="zh-CN" kern="0" dirty="0" err="1">
                <a:solidFill>
                  <a:srgbClr val="0000FF"/>
                </a:solidFill>
              </a:rPr>
              <a:t>t</a:t>
            </a:r>
            <a:r>
              <a:rPr lang="en-US" altLang="zh-CN" kern="0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kern="0" dirty="0" err="1">
                <a:solidFill>
                  <a:srgbClr val="0000FF"/>
                </a:solidFill>
              </a:rPr>
              <a:t>T</a:t>
            </a:r>
            <a:r>
              <a:rPr lang="en-US" altLang="zh-CN" kern="0" dirty="0">
                <a:solidFill>
                  <a:srgbClr val="0000FF"/>
                </a:solidFill>
              </a:rPr>
              <a:t>}</a:t>
            </a:r>
            <a:r>
              <a:rPr lang="zh-CN" altLang="en-US" kern="0" dirty="0">
                <a:solidFill>
                  <a:srgbClr val="0000FF"/>
                </a:solidFill>
              </a:rPr>
              <a:t>的</a:t>
            </a:r>
            <a:r>
              <a:rPr lang="en-US" altLang="zh-CN" kern="0" dirty="0" err="1">
                <a:solidFill>
                  <a:srgbClr val="CC00CC"/>
                </a:solidFill>
              </a:rPr>
              <a:t>n+m</a:t>
            </a:r>
            <a:r>
              <a:rPr lang="zh-CN" altLang="en-US" kern="0" dirty="0">
                <a:solidFill>
                  <a:srgbClr val="CC00CC"/>
                </a:solidFill>
              </a:rPr>
              <a:t>维联合分布函数</a:t>
            </a:r>
            <a:r>
              <a:rPr lang="zh-CN" altLang="en-US" kern="0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2F6201EC-3BB0-E147-B23D-39A9475F8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n+m</a:t>
            </a:r>
            <a:r>
              <a:rPr lang="zh-CN" altLang="en-US"/>
              <a:t>维联合概率密度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267" name="Object 3">
                <a:extLst>
                  <a:ext uri="{FF2B5EF4-FFF2-40B4-BE49-F238E27FC236}">
                    <a16:creationId xmlns:a16="http://schemas.microsoft.com/office/drawing/2014/main" id="{5AE755AE-A6F2-533D-EE3C-62CF24D3895D}"/>
                  </a:ext>
                </a:extLst>
              </p:cNvPr>
              <p:cNvSpPr txBox="1"/>
              <p:nvPr/>
            </p:nvSpPr>
            <p:spPr bwMode="auto">
              <a:xfrm>
                <a:off x="1146175" y="3008013"/>
                <a:ext cx="5640105" cy="476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267" name="Object 3">
                <a:extLst>
                  <a:ext uri="{FF2B5EF4-FFF2-40B4-BE49-F238E27FC236}">
                    <a16:creationId xmlns:a16="http://schemas.microsoft.com/office/drawing/2014/main" id="{5AE755AE-A6F2-533D-EE3C-62CF24D3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6175" y="3008013"/>
                <a:ext cx="5640105" cy="476360"/>
              </a:xfrm>
              <a:prstGeom prst="rect">
                <a:avLst/>
              </a:prstGeom>
              <a:blipFill>
                <a:blip r:embed="rId2"/>
                <a:stretch>
                  <a:fillRect l="-216" r="-2054" b="-151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268" name="Rectangle 4">
            <a:extLst>
              <a:ext uri="{FF2B5EF4-FFF2-40B4-BE49-F238E27FC236}">
                <a16:creationId xmlns:a16="http://schemas.microsoft.com/office/drawing/2014/main" id="{3E3D4090-E3DB-CE4C-7788-5345EEF8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20" y="4573059"/>
            <a:ext cx="9967103" cy="15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成立，则称</a:t>
            </a:r>
          </a:p>
          <a:p>
            <a:pPr algn="ctr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b="1" dirty="0" err="1">
                <a:ea typeface="黑体" panose="02010609060101010101" pitchFamily="49" charset="-122"/>
              </a:rPr>
              <a:t>f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XY</a:t>
            </a:r>
            <a:r>
              <a:rPr lang="en-US" altLang="zh-CN" b="1" dirty="0">
                <a:ea typeface="黑体" panose="02010609060101010101" pitchFamily="49" charset="-122"/>
              </a:rPr>
              <a:t>(s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,s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,…,s</a:t>
            </a:r>
            <a:r>
              <a:rPr lang="en-US" altLang="zh-CN" b="1" baseline="-25000" dirty="0">
                <a:ea typeface="黑体" panose="02010609060101010101" pitchFamily="49" charset="-122"/>
              </a:rPr>
              <a:t>n</a:t>
            </a:r>
            <a:r>
              <a:rPr lang="en-US" altLang="zh-CN" b="1" dirty="0">
                <a:ea typeface="黑体" panose="02010609060101010101" pitchFamily="49" charset="-122"/>
              </a:rPr>
              <a:t>,t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,t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,…,t</a:t>
            </a:r>
            <a:r>
              <a:rPr lang="en-US" altLang="zh-CN" b="1" baseline="-25000" dirty="0">
                <a:ea typeface="黑体" panose="02010609060101010101" pitchFamily="49" charset="-122"/>
              </a:rPr>
              <a:t>m</a:t>
            </a:r>
            <a:r>
              <a:rPr lang="en-US" altLang="zh-CN" b="1" dirty="0">
                <a:ea typeface="黑体" panose="02010609060101010101" pitchFamily="49" charset="-122"/>
              </a:rPr>
              <a:t>;x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,x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,…,x</a:t>
            </a:r>
            <a:r>
              <a:rPr lang="en-US" altLang="zh-CN" b="1" baseline="-25000" dirty="0">
                <a:ea typeface="黑体" panose="02010609060101010101" pitchFamily="49" charset="-122"/>
              </a:rPr>
              <a:t>n,</a:t>
            </a:r>
            <a:r>
              <a:rPr lang="en-US" altLang="zh-CN" b="1" dirty="0">
                <a:ea typeface="黑体" panose="02010609060101010101" pitchFamily="49" charset="-122"/>
              </a:rPr>
              <a:t>y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,y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,…,</a:t>
            </a:r>
            <a:r>
              <a:rPr lang="en-US" altLang="zh-CN" b="1" dirty="0" err="1">
                <a:ea typeface="黑体" panose="02010609060101010101" pitchFamily="49" charset="-122"/>
              </a:rPr>
              <a:t>y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m</a:t>
            </a:r>
            <a:r>
              <a:rPr lang="en-US" altLang="zh-CN" b="1" dirty="0"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为随机过程</a:t>
            </a:r>
            <a:r>
              <a:rPr lang="en-US" altLang="zh-CN" b="1" dirty="0">
                <a:ea typeface="黑体" panose="02010609060101010101" pitchFamily="49" charset="-122"/>
              </a:rPr>
              <a:t>{X(t),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en-US" altLang="zh-CN" b="1" dirty="0" err="1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en-US" altLang="zh-CN" b="1" dirty="0">
                <a:ea typeface="黑体" panose="02010609060101010101" pitchFamily="49" charset="-122"/>
              </a:rPr>
              <a:t>}</a:t>
            </a:r>
            <a:r>
              <a:rPr lang="zh-CN" altLang="en-US" b="1" dirty="0"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ea typeface="黑体" panose="02010609060101010101" pitchFamily="49" charset="-122"/>
              </a:rPr>
              <a:t>{Y(t),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en-US" altLang="zh-CN" b="1" dirty="0" err="1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ea typeface="黑体" panose="02010609060101010101" pitchFamily="49" charset="-122"/>
              </a:rPr>
              <a:t>T</a:t>
            </a:r>
            <a:r>
              <a:rPr lang="en-US" altLang="zh-CN" b="1" dirty="0">
                <a:ea typeface="黑体" panose="02010609060101010101" pitchFamily="49" charset="-122"/>
              </a:rPr>
              <a:t>}</a:t>
            </a:r>
            <a:r>
              <a:rPr lang="zh-CN" altLang="en-US" b="1" dirty="0">
                <a:ea typeface="黑体" panose="02010609060101010101" pitchFamily="49" charset="-122"/>
              </a:rPr>
              <a:t>的</a:t>
            </a:r>
            <a:r>
              <a:rPr lang="en-US" altLang="zh-CN" b="1" dirty="0" err="1">
                <a:solidFill>
                  <a:srgbClr val="CC00CC"/>
                </a:solidFill>
                <a:ea typeface="黑体" panose="02010609060101010101" pitchFamily="49" charset="-122"/>
              </a:rPr>
              <a:t>n+m</a:t>
            </a:r>
            <a:r>
              <a:rPr lang="zh-CN" altLang="en-US" b="1" dirty="0">
                <a:solidFill>
                  <a:srgbClr val="CC00CC"/>
                </a:solidFill>
                <a:ea typeface="黑体" panose="02010609060101010101" pitchFamily="49" charset="-122"/>
              </a:rPr>
              <a:t>维联合概率密度</a:t>
            </a:r>
            <a:r>
              <a:rPr lang="en-US" altLang="zh-CN" b="1" dirty="0">
                <a:solidFill>
                  <a:srgbClr val="CC00CC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CC00CC"/>
                </a:solidFill>
                <a:ea typeface="黑体" panose="02010609060101010101" pitchFamily="49" charset="-122"/>
              </a:rPr>
              <a:t>函数</a:t>
            </a:r>
            <a:r>
              <a:rPr lang="en-US" altLang="zh-CN" b="1" dirty="0">
                <a:solidFill>
                  <a:srgbClr val="CC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05B49C65-E101-CFB6-2C40-98EAE4101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67084"/>
            <a:ext cx="11201400" cy="186256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60000"/>
              </a:lnSpc>
              <a:buClrTx/>
              <a:buFontTx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(X(s</a:t>
            </a:r>
            <a:r>
              <a:rPr lang="en-US" altLang="zh-CN" baseline="-25000" dirty="0"/>
              <a:t>1</a:t>
            </a:r>
            <a:r>
              <a:rPr lang="en-US" altLang="zh-CN" dirty="0"/>
              <a:t>),X(s</a:t>
            </a:r>
            <a:r>
              <a:rPr lang="en-US" altLang="zh-CN" baseline="-25000" dirty="0"/>
              <a:t>2</a:t>
            </a:r>
            <a:r>
              <a:rPr lang="en-US" altLang="zh-CN" dirty="0"/>
              <a:t>),…,X(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),Y(t</a:t>
            </a:r>
            <a:r>
              <a:rPr lang="en-US" altLang="zh-CN" baseline="-25000" dirty="0"/>
              <a:t>1</a:t>
            </a:r>
            <a:r>
              <a:rPr lang="en-US" altLang="zh-CN" dirty="0"/>
              <a:t>),Y(t</a:t>
            </a:r>
            <a:r>
              <a:rPr lang="en-US" altLang="zh-CN" baseline="-25000" dirty="0"/>
              <a:t>2</a:t>
            </a:r>
            <a:r>
              <a:rPr lang="en-US" altLang="zh-CN" dirty="0"/>
              <a:t>),…,Y(t</a:t>
            </a:r>
            <a:r>
              <a:rPr lang="en-US" altLang="zh-CN" baseline="-25000" dirty="0"/>
              <a:t>m</a:t>
            </a:r>
            <a:r>
              <a:rPr lang="en-US" altLang="zh-CN" dirty="0"/>
              <a:t>))</a:t>
            </a:r>
            <a:r>
              <a:rPr lang="zh-CN" altLang="en-US" dirty="0"/>
              <a:t>是连续型</a:t>
            </a:r>
            <a:r>
              <a:rPr lang="en-US" altLang="zh-CN" dirty="0" err="1"/>
              <a:t>n+m</a:t>
            </a:r>
            <a:r>
              <a:rPr lang="zh-CN" altLang="en-US" dirty="0"/>
              <a:t>维随机变量，存在非负可积函数</a:t>
            </a:r>
          </a:p>
          <a:p>
            <a:pPr algn="ctr" eaLnBrk="1" hangingPunct="1">
              <a:lnSpc>
                <a:spcPct val="160000"/>
              </a:lnSpc>
              <a:spcAft>
                <a:spcPct val="30000"/>
              </a:spcAft>
              <a:buClrTx/>
              <a:buFontTx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XY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,…,s</a:t>
            </a:r>
            <a:r>
              <a:rPr lang="en-US" altLang="zh-CN" baseline="-25000" dirty="0"/>
              <a:t>n</a:t>
            </a:r>
            <a:r>
              <a:rPr lang="en-US" altLang="zh-CN" dirty="0"/>
              <a:t>,t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,…,t</a:t>
            </a:r>
            <a:r>
              <a:rPr lang="en-US" altLang="zh-CN" baseline="-25000" dirty="0"/>
              <a:t>m</a:t>
            </a:r>
            <a:r>
              <a:rPr lang="en-US" altLang="zh-CN" dirty="0"/>
              <a:t>;x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,…,x</a:t>
            </a:r>
            <a:r>
              <a:rPr lang="en-US" altLang="zh-CN" baseline="-25000" dirty="0"/>
              <a:t>n,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m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eaLnBrk="1" hangingPunct="1">
              <a:lnSpc>
                <a:spcPct val="160000"/>
              </a:lnSpc>
              <a:buClrTx/>
              <a:buFontTx/>
              <a:buNone/>
            </a:pPr>
            <a:r>
              <a:rPr lang="zh-CN" altLang="en-US" dirty="0"/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270" name="Object 6">
                <a:extLst>
                  <a:ext uri="{FF2B5EF4-FFF2-40B4-BE49-F238E27FC236}">
                    <a16:creationId xmlns:a16="http://schemas.microsoft.com/office/drawing/2014/main" id="{725CE936-07B3-82D0-9F8A-047F1C660A7F}"/>
                  </a:ext>
                </a:extLst>
              </p:cNvPr>
              <p:cNvSpPr txBox="1"/>
              <p:nvPr/>
            </p:nvSpPr>
            <p:spPr bwMode="auto">
              <a:xfrm>
                <a:off x="1146175" y="3662713"/>
                <a:ext cx="5667099" cy="7320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nary>
                                    <m:nary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−∞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𝑋𝑌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270" name="Object 6">
                <a:extLst>
                  <a:ext uri="{FF2B5EF4-FFF2-40B4-BE49-F238E27FC236}">
                    <a16:creationId xmlns:a16="http://schemas.microsoft.com/office/drawing/2014/main" id="{725CE936-07B3-82D0-9F8A-047F1C66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6175" y="3662713"/>
                <a:ext cx="5667099" cy="732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271" name="Object 7">
                <a:extLst>
                  <a:ext uri="{FF2B5EF4-FFF2-40B4-BE49-F238E27FC236}">
                    <a16:creationId xmlns:a16="http://schemas.microsoft.com/office/drawing/2014/main" id="{C67E61A5-7733-DC84-815C-51FF438BD2DC}"/>
                  </a:ext>
                </a:extLst>
              </p:cNvPr>
              <p:cNvSpPr txBox="1"/>
              <p:nvPr/>
            </p:nvSpPr>
            <p:spPr bwMode="auto">
              <a:xfrm>
                <a:off x="6039796" y="3797681"/>
                <a:ext cx="5343175" cy="4620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271" name="Object 7">
                <a:extLst>
                  <a:ext uri="{FF2B5EF4-FFF2-40B4-BE49-F238E27FC236}">
                    <a16:creationId xmlns:a16="http://schemas.microsoft.com/office/drawing/2014/main" id="{C67E61A5-7733-DC84-815C-51FF438B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796" y="3797681"/>
                <a:ext cx="5343175" cy="462070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67268" grpId="0" autoUpdateAnimBg="0"/>
      <p:bldP spid="267269" grpId="0" build="p"/>
      <p:bldP spid="267270" grpId="0"/>
      <p:bldP spid="2672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AA01DC94-8495-C31A-804E-5F70E4FF8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相互独立的随机过程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EFDFBC5D-60AD-6390-6128-8327A14A5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25799"/>
            <a:ext cx="11430000" cy="5275796"/>
          </a:xfrm>
        </p:spPr>
        <p:txBody>
          <a:bodyPr>
            <a:normAutofit/>
          </a:bodyPr>
          <a:lstStyle/>
          <a:p>
            <a:pPr marL="342969" indent="-342969" algn="just">
              <a:lnSpc>
                <a:spcPct val="16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{Y(t),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是两个随机过程，如果对任意</a:t>
            </a:r>
            <a:r>
              <a:rPr lang="en-US" altLang="zh-CN" dirty="0"/>
              <a:t>n,m</a:t>
            </a:r>
            <a:r>
              <a:rPr lang="en-US" altLang="zh-CN" dirty="0">
                <a:sym typeface="Symbol" panose="05050102010706020507" pitchFamily="18" charset="2"/>
              </a:rPr>
              <a:t>1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其</a:t>
            </a:r>
            <a:r>
              <a:rPr lang="en-US" altLang="zh-CN" dirty="0" err="1"/>
              <a:t>n+m</a:t>
            </a:r>
            <a:r>
              <a:rPr lang="zh-CN" altLang="en-US" dirty="0"/>
              <a:t>维联合分布满足</a:t>
            </a:r>
          </a:p>
          <a:p>
            <a:pPr marL="342969" indent="-342969" algn="ctr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6600CC"/>
                </a:solidFill>
              </a:rPr>
              <a:t>F</a:t>
            </a:r>
            <a:r>
              <a:rPr lang="en-US" altLang="zh-CN" baseline="-25000" dirty="0">
                <a:solidFill>
                  <a:srgbClr val="6600CC"/>
                </a:solidFill>
              </a:rPr>
              <a:t>XY</a:t>
            </a:r>
            <a:r>
              <a:rPr lang="en-US" altLang="zh-CN" dirty="0">
                <a:solidFill>
                  <a:srgbClr val="6600CC"/>
                </a:solidFill>
              </a:rPr>
              <a:t>(s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,s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,…,s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6600CC"/>
                </a:solidFill>
              </a:rPr>
              <a:t>t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,t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,…,t</a:t>
            </a:r>
            <a:r>
              <a:rPr lang="en-US" altLang="zh-CN" baseline="-25000" dirty="0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;x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,x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,…,x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y</a:t>
            </a:r>
            <a:r>
              <a:rPr lang="en-US" altLang="zh-CN" baseline="-25000" dirty="0" err="1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)</a:t>
            </a:r>
          </a:p>
          <a:p>
            <a:pPr marL="342969" indent="-342969" algn="ctr"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6600CC"/>
                </a:solidFill>
              </a:rPr>
              <a:t>＝</a:t>
            </a:r>
            <a:r>
              <a:rPr lang="en-US" altLang="zh-CN" dirty="0">
                <a:solidFill>
                  <a:srgbClr val="6600CC"/>
                </a:solidFill>
              </a:rPr>
              <a:t>F</a:t>
            </a:r>
            <a:r>
              <a:rPr lang="en-US" altLang="zh-CN" baseline="-25000" dirty="0">
                <a:solidFill>
                  <a:srgbClr val="6600CC"/>
                </a:solidFill>
              </a:rPr>
              <a:t>X</a:t>
            </a:r>
            <a:r>
              <a:rPr lang="en-US" altLang="zh-CN" dirty="0">
                <a:solidFill>
                  <a:srgbClr val="6600CC"/>
                </a:solidFill>
              </a:rPr>
              <a:t>(s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,s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,…,s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;x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,x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x</a:t>
            </a:r>
            <a:r>
              <a:rPr lang="en-US" altLang="zh-CN" baseline="-25000" dirty="0" err="1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)·F</a:t>
            </a:r>
            <a:r>
              <a:rPr lang="en-US" altLang="zh-CN" baseline="-25000" dirty="0">
                <a:solidFill>
                  <a:srgbClr val="6600CC"/>
                </a:solidFill>
              </a:rPr>
              <a:t>Y</a:t>
            </a:r>
            <a:r>
              <a:rPr lang="en-US" altLang="zh-CN" dirty="0">
                <a:solidFill>
                  <a:srgbClr val="6600CC"/>
                </a:solidFill>
              </a:rPr>
              <a:t>(t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,t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,…,t</a:t>
            </a:r>
            <a:r>
              <a:rPr lang="en-US" altLang="zh-CN" baseline="-25000" dirty="0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;y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y</a:t>
            </a:r>
            <a:r>
              <a:rPr lang="en-US" altLang="zh-CN" baseline="-25000" dirty="0" err="1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)</a:t>
            </a:r>
          </a:p>
          <a:p>
            <a:pPr marL="342969" indent="-342969">
              <a:lnSpc>
                <a:spcPct val="160000"/>
              </a:lnSpc>
              <a:buNone/>
            </a:pPr>
            <a:r>
              <a:rPr lang="zh-CN" altLang="en-US" dirty="0"/>
              <a:t>或者其</a:t>
            </a:r>
            <a:r>
              <a:rPr lang="en-US" altLang="zh-CN" dirty="0" err="1"/>
              <a:t>n+m</a:t>
            </a:r>
            <a:r>
              <a:rPr lang="zh-CN" altLang="en-US" dirty="0"/>
              <a:t>维联合概率密度满足</a:t>
            </a:r>
          </a:p>
          <a:p>
            <a:pPr marL="342969" indent="-342969" algn="ctr">
              <a:lnSpc>
                <a:spcPct val="160000"/>
              </a:lnSpc>
              <a:buNone/>
            </a:pPr>
            <a:r>
              <a:rPr lang="en-US" altLang="zh-CN" dirty="0" err="1">
                <a:solidFill>
                  <a:srgbClr val="6600CC"/>
                </a:solidFill>
              </a:rPr>
              <a:t>f</a:t>
            </a:r>
            <a:r>
              <a:rPr lang="en-US" altLang="zh-CN" baseline="-25000" dirty="0" err="1">
                <a:solidFill>
                  <a:srgbClr val="6600CC"/>
                </a:solidFill>
              </a:rPr>
              <a:t>XY</a:t>
            </a:r>
            <a:r>
              <a:rPr lang="en-US" altLang="zh-CN" dirty="0">
                <a:solidFill>
                  <a:srgbClr val="6600CC"/>
                </a:solidFill>
              </a:rPr>
              <a:t>(s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,s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,…,s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6600CC"/>
                </a:solidFill>
              </a:rPr>
              <a:t>t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,t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,…,t</a:t>
            </a:r>
            <a:r>
              <a:rPr lang="en-US" altLang="zh-CN" baseline="-25000" dirty="0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;x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,x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,…,x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y</a:t>
            </a:r>
            <a:r>
              <a:rPr lang="en-US" altLang="zh-CN" baseline="-25000" dirty="0" err="1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)</a:t>
            </a:r>
          </a:p>
          <a:p>
            <a:pPr marL="342969" indent="-342969" algn="ctr">
              <a:lnSpc>
                <a:spcPct val="160000"/>
              </a:lnSpc>
              <a:buNone/>
            </a:pPr>
            <a:r>
              <a:rPr lang="zh-CN" altLang="en-US" dirty="0">
                <a:solidFill>
                  <a:srgbClr val="6600CC"/>
                </a:solidFill>
              </a:rPr>
              <a:t>＝</a:t>
            </a:r>
            <a:r>
              <a:rPr lang="en-US" altLang="zh-CN" dirty="0" err="1">
                <a:solidFill>
                  <a:srgbClr val="6600CC"/>
                </a:solidFill>
              </a:rPr>
              <a:t>f</a:t>
            </a:r>
            <a:r>
              <a:rPr lang="en-US" altLang="zh-CN" baseline="-25000" dirty="0" err="1">
                <a:solidFill>
                  <a:srgbClr val="6600CC"/>
                </a:solidFill>
              </a:rPr>
              <a:t>X</a:t>
            </a:r>
            <a:r>
              <a:rPr lang="en-US" altLang="zh-CN" dirty="0">
                <a:solidFill>
                  <a:srgbClr val="6600CC"/>
                </a:solidFill>
              </a:rPr>
              <a:t>(s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,s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,…,s</a:t>
            </a:r>
            <a:r>
              <a:rPr lang="en-US" altLang="zh-CN" baseline="-25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;x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,x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x</a:t>
            </a:r>
            <a:r>
              <a:rPr lang="en-US" altLang="zh-CN" baseline="-25000" dirty="0" err="1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)·</a:t>
            </a:r>
            <a:r>
              <a:rPr lang="en-US" altLang="zh-CN" dirty="0" err="1">
                <a:solidFill>
                  <a:srgbClr val="6600CC"/>
                </a:solidFill>
              </a:rPr>
              <a:t>f</a:t>
            </a:r>
            <a:r>
              <a:rPr lang="en-US" altLang="zh-CN" baseline="-25000" dirty="0" err="1">
                <a:solidFill>
                  <a:srgbClr val="6600CC"/>
                </a:solidFill>
              </a:rPr>
              <a:t>Y</a:t>
            </a:r>
            <a:r>
              <a:rPr lang="en-US" altLang="zh-CN" dirty="0">
                <a:solidFill>
                  <a:srgbClr val="6600CC"/>
                </a:solidFill>
              </a:rPr>
              <a:t>(t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,t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,…,t</a:t>
            </a:r>
            <a:r>
              <a:rPr lang="en-US" altLang="zh-CN" baseline="-25000" dirty="0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;y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,y</a:t>
            </a:r>
            <a:r>
              <a:rPr lang="en-US" altLang="zh-CN" baseline="-25000" dirty="0">
                <a:solidFill>
                  <a:srgbClr val="6600CC"/>
                </a:solidFill>
              </a:rPr>
              <a:t>2</a:t>
            </a:r>
            <a:r>
              <a:rPr lang="en-US" altLang="zh-CN" dirty="0">
                <a:solidFill>
                  <a:srgbClr val="6600CC"/>
                </a:solidFill>
              </a:rPr>
              <a:t>,…,</a:t>
            </a:r>
            <a:r>
              <a:rPr lang="en-US" altLang="zh-CN" dirty="0" err="1">
                <a:solidFill>
                  <a:srgbClr val="6600CC"/>
                </a:solidFill>
              </a:rPr>
              <a:t>y</a:t>
            </a:r>
            <a:r>
              <a:rPr lang="en-US" altLang="zh-CN" baseline="-25000" dirty="0" err="1">
                <a:solidFill>
                  <a:srgbClr val="6600CC"/>
                </a:solidFill>
              </a:rPr>
              <a:t>m</a:t>
            </a:r>
            <a:r>
              <a:rPr lang="en-US" altLang="zh-CN" dirty="0">
                <a:solidFill>
                  <a:srgbClr val="6600CC"/>
                </a:solidFill>
              </a:rPr>
              <a:t>)</a:t>
            </a:r>
          </a:p>
          <a:p>
            <a:pPr marL="342969" indent="-342969">
              <a:lnSpc>
                <a:spcPct val="160000"/>
              </a:lnSpc>
              <a:buNone/>
            </a:pPr>
            <a:r>
              <a:rPr lang="zh-CN" altLang="en-US" dirty="0"/>
              <a:t>则称</a:t>
            </a:r>
            <a:r>
              <a:rPr lang="zh-CN" altLang="en-US" dirty="0">
                <a:solidFill>
                  <a:srgbClr val="0000FF"/>
                </a:solidFill>
              </a:rPr>
              <a:t>随机过程</a:t>
            </a:r>
            <a:r>
              <a:rPr lang="en-US" altLang="zh-CN" dirty="0">
                <a:solidFill>
                  <a:srgbClr val="0000FF"/>
                </a:solidFill>
              </a:rPr>
              <a:t>{X(t),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{Y(t),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C00CC"/>
                </a:solidFill>
              </a:rPr>
              <a:t>相互独立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6147B5E2-46A9-A4D5-7379-238FB956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</a:t>
            </a:r>
            <a:r>
              <a:rPr lang="zh-CN" altLang="en-US"/>
              <a:t>维特征函数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6AA141B-6F80-C6E6-DC8F-DFE4878F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6" y="1167084"/>
            <a:ext cx="9907006" cy="67358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C00CC"/>
                </a:solidFill>
              </a:rPr>
              <a:t>n</a:t>
            </a:r>
            <a:r>
              <a:rPr lang="zh-CN" altLang="en-US" dirty="0">
                <a:solidFill>
                  <a:srgbClr val="CC00CC"/>
                </a:solidFill>
              </a:rPr>
              <a:t>维特征函数</a:t>
            </a:r>
            <a:r>
              <a:rPr lang="zh-CN" altLang="en-US" dirty="0"/>
              <a:t>定义为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316" name="Object 4">
                <a:extLst>
                  <a:ext uri="{FF2B5EF4-FFF2-40B4-BE49-F238E27FC236}">
                    <a16:creationId xmlns:a16="http://schemas.microsoft.com/office/drawing/2014/main" id="{509E2C44-6919-A910-66B2-58F96E7AC484}"/>
                  </a:ext>
                </a:extLst>
              </p:cNvPr>
              <p:cNvSpPr txBox="1"/>
              <p:nvPr/>
            </p:nvSpPr>
            <p:spPr bwMode="auto">
              <a:xfrm>
                <a:off x="4270375" y="2150616"/>
                <a:ext cx="5189151" cy="741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)+⋯+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9316" name="Object 4">
                <a:extLst>
                  <a:ext uri="{FF2B5EF4-FFF2-40B4-BE49-F238E27FC236}">
                    <a16:creationId xmlns:a16="http://schemas.microsoft.com/office/drawing/2014/main" id="{509E2C44-6919-A910-66B2-58F96E7A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375" y="2150616"/>
                <a:ext cx="5189151" cy="74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317" name="Rectangle 5">
            <a:extLst>
              <a:ext uri="{FF2B5EF4-FFF2-40B4-BE49-F238E27FC236}">
                <a16:creationId xmlns:a16="http://schemas.microsoft.com/office/drawing/2014/main" id="{E7E80C78-B277-E8F4-5160-1011D2A9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000667"/>
            <a:ext cx="9220200" cy="208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  <a:ea typeface="+mn-ea"/>
              </a:rPr>
              <a:t>称</a:t>
            </a:r>
          </a:p>
          <a:p>
            <a:pPr algn="ctr" eaLnBrk="1" hangingPunct="1">
              <a:lnSpc>
                <a:spcPct val="150000"/>
              </a:lnSpc>
              <a:spcAft>
                <a:spcPct val="30000"/>
              </a:spcAft>
            </a:pP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{(</a:t>
            </a:r>
            <a:r>
              <a:rPr lang="en-US" altLang="zh-CN" b="1" dirty="0">
                <a:latin typeface="+mn-ea"/>
                <a:ea typeface="+mn-ea"/>
              </a:rPr>
              <a:t>t</a:t>
            </a:r>
            <a:r>
              <a:rPr lang="en-US" altLang="zh-CN" b="1" baseline="-25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,t</a:t>
            </a:r>
            <a:r>
              <a:rPr lang="en-US" altLang="zh-CN" b="1" baseline="-25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,…,t</a:t>
            </a:r>
            <a:r>
              <a:rPr lang="en-US" altLang="zh-CN" b="1" baseline="-25000" dirty="0">
                <a:latin typeface="+mn-ea"/>
                <a:ea typeface="+mn-ea"/>
              </a:rPr>
              <a:t>n</a:t>
            </a:r>
            <a:r>
              <a:rPr lang="en-US" altLang="zh-CN" b="1" dirty="0">
                <a:latin typeface="+mn-ea"/>
                <a:ea typeface="+mn-ea"/>
              </a:rPr>
              <a:t>;u</a:t>
            </a:r>
            <a:r>
              <a:rPr lang="en-US" altLang="zh-CN" b="1" baseline="-25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,u</a:t>
            </a:r>
            <a:r>
              <a:rPr lang="en-US" altLang="zh-CN" b="1" baseline="-25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,…,u</a:t>
            </a:r>
            <a:r>
              <a:rPr lang="en-US" altLang="zh-CN" b="1" baseline="-25000" dirty="0">
                <a:latin typeface="+mn-ea"/>
                <a:ea typeface="+mn-ea"/>
              </a:rPr>
              <a:t>n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t</a:t>
            </a:r>
            <a:r>
              <a:rPr lang="en-US" altLang="zh-CN" b="1" baseline="-25000" dirty="0">
                <a:latin typeface="+mn-ea"/>
                <a:ea typeface="+mn-ea"/>
              </a:rPr>
              <a:t>1</a:t>
            </a:r>
            <a:r>
              <a:rPr lang="en-US" altLang="zh-CN" b="1" dirty="0">
                <a:latin typeface="+mn-ea"/>
                <a:ea typeface="+mn-ea"/>
              </a:rPr>
              <a:t>,t</a:t>
            </a:r>
            <a:r>
              <a:rPr lang="en-US" altLang="zh-CN" b="1" baseline="-25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,…,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baseline="-25000" dirty="0" err="1">
                <a:latin typeface="+mn-ea"/>
                <a:ea typeface="+mn-ea"/>
              </a:rPr>
              <a:t>n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n1}</a:t>
            </a:r>
          </a:p>
          <a:p>
            <a:pPr algn="ctr" eaLnBrk="1" hangingPunct="1">
              <a:spcAft>
                <a:spcPct val="30000"/>
              </a:spcAft>
            </a:pPr>
            <a:endParaRPr lang="en-US" altLang="zh-CN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  <a:ea typeface="+mn-ea"/>
              </a:rPr>
              <a:t>为随机过程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有限维特征函数族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E544B-91BF-F703-81E0-BCC1D9A0956C}"/>
              </a:ext>
            </a:extLst>
          </p:cNvPr>
          <p:cNvSpPr txBox="1">
            <a:spLocks noChangeArrowheads="1"/>
          </p:cNvSpPr>
          <p:nvPr/>
        </p:nvSpPr>
        <p:spPr>
          <a:xfrm>
            <a:off x="501650" y="1981994"/>
            <a:ext cx="4225925" cy="116867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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,…,t</a:t>
            </a:r>
            <a:r>
              <a:rPr lang="en-US" altLang="zh-CN" baseline="-25000" dirty="0"/>
              <a:t>n</a:t>
            </a:r>
            <a:r>
              <a:rPr lang="en-US" altLang="zh-CN" dirty="0"/>
              <a:t>;u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,…,u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/>
      <p:bldP spid="269317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49CC724B-9868-7F52-7AA8-153DC6487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2C68C332-E38E-3340-26E0-917C3597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63251"/>
            <a:ext cx="7399462" cy="5843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  </a:t>
            </a:r>
            <a:r>
              <a:rPr lang="zh-CN" altLang="en-US" dirty="0"/>
              <a:t>利用投掷一枚硬币的试验，定义随机过程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0CD9A677-1E2E-B276-DC05-A3FA39A9AE70}"/>
                  </a:ext>
                </a:extLst>
              </p:cNvPr>
              <p:cNvSpPr txBox="1"/>
              <p:nvPr/>
            </p:nvSpPr>
            <p:spPr bwMode="auto">
              <a:xfrm>
                <a:off x="3045707" y="1859394"/>
                <a:ext cx="6799249" cy="1202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出现正面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出现反面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0CD9A677-1E2E-B276-DC05-A3FA39A9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5707" y="1859394"/>
                <a:ext cx="6799249" cy="1202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1" name="Rectangle 5">
            <a:extLst>
              <a:ext uri="{FF2B5EF4-FFF2-40B4-BE49-F238E27FC236}">
                <a16:creationId xmlns:a16="http://schemas.microsoft.com/office/drawing/2014/main" id="{AD456064-0FCB-D39F-C420-2067D13E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6" y="3056646"/>
            <a:ext cx="9732376" cy="159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假定“出现正面”和“出现反面”的概率各为</a:t>
            </a:r>
            <a:r>
              <a:rPr lang="en-US" altLang="zh-CN" sz="2400" dirty="0">
                <a:latin typeface="+mn-ea"/>
                <a:ea typeface="+mn-ea"/>
              </a:rPr>
              <a:t>0.5</a:t>
            </a:r>
            <a:r>
              <a:rPr lang="zh-CN" altLang="en-US" sz="2400" dirty="0">
                <a:latin typeface="+mn-ea"/>
                <a:ea typeface="+mn-ea"/>
              </a:rPr>
              <a:t>，试求：</a:t>
            </a:r>
          </a:p>
          <a:p>
            <a:pPr lvl="1"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eriod"/>
            </a:pPr>
            <a:r>
              <a:rPr lang="en-US" altLang="zh-CN" dirty="0">
                <a:latin typeface="+mn-ea"/>
                <a:ea typeface="+mn-ea"/>
              </a:rPr>
              <a:t>X(t)</a:t>
            </a:r>
            <a:r>
              <a:rPr lang="zh-CN" altLang="en-US" dirty="0">
                <a:latin typeface="+mn-ea"/>
                <a:ea typeface="+mn-ea"/>
              </a:rPr>
              <a:t>的一维分布函数</a:t>
            </a:r>
            <a:r>
              <a:rPr lang="en-US" altLang="zh-CN" dirty="0">
                <a:latin typeface="+mn-ea"/>
                <a:ea typeface="+mn-ea"/>
              </a:rPr>
              <a:t>F(0.5,x)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F(1,x)</a:t>
            </a:r>
            <a:r>
              <a:rPr lang="zh-CN" altLang="en-US" dirty="0">
                <a:latin typeface="+mn-ea"/>
                <a:ea typeface="+mn-ea"/>
              </a:rPr>
              <a:t>；</a:t>
            </a:r>
          </a:p>
          <a:p>
            <a:pPr lvl="1"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eriod"/>
            </a:pPr>
            <a:r>
              <a:rPr lang="en-US" altLang="zh-CN" dirty="0">
                <a:latin typeface="+mn-ea"/>
                <a:ea typeface="+mn-ea"/>
              </a:rPr>
              <a:t>X(t)</a:t>
            </a:r>
            <a:r>
              <a:rPr lang="zh-CN" altLang="en-US" dirty="0">
                <a:latin typeface="+mn-ea"/>
                <a:ea typeface="+mn-ea"/>
              </a:rPr>
              <a:t>的二维分布函数</a:t>
            </a:r>
            <a:r>
              <a:rPr lang="en-US" altLang="zh-CN" dirty="0">
                <a:latin typeface="+mn-ea"/>
                <a:ea typeface="+mn-ea"/>
              </a:rPr>
              <a:t>F(0.5,1;x,y)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0" grpId="0"/>
      <p:bldP spid="27034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00CBD2B8-5ACC-B3AC-70FE-608C20B59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1(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2C8B2AEA-FA2D-9D5D-0F88-E000490C4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999778"/>
            <a:ext cx="7697982" cy="69171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6600CC"/>
                </a:solidFill>
              </a:rPr>
              <a:t>1. </a:t>
            </a:r>
            <a:r>
              <a:rPr lang="zh-CN" altLang="en-US" dirty="0"/>
              <a:t>由</a:t>
            </a:r>
            <a:r>
              <a:rPr lang="en-US" altLang="zh-CN" dirty="0"/>
              <a:t>X(t)</a:t>
            </a:r>
            <a:r>
              <a:rPr lang="zh-CN" altLang="en-US" dirty="0"/>
              <a:t>的定义求得概率分布为：</a:t>
            </a:r>
          </a:p>
        </p:txBody>
      </p:sp>
      <p:graphicFrame>
        <p:nvGraphicFramePr>
          <p:cNvPr id="271398" name="Group 38">
            <a:extLst>
              <a:ext uri="{FF2B5EF4-FFF2-40B4-BE49-F238E27FC236}">
                <a16:creationId xmlns:a16="http://schemas.microsoft.com/office/drawing/2014/main" id="{515C3806-02A1-4067-A338-4808BF671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32728"/>
              </p:ext>
            </p:extLst>
          </p:nvPr>
        </p:nvGraphicFramePr>
        <p:xfrm>
          <a:off x="2670175" y="1856789"/>
          <a:ext cx="6097411" cy="1059108"/>
        </p:xfrm>
        <a:graphic>
          <a:graphicData uri="http://schemas.openxmlformats.org/drawingml/2006/table">
            <a:tbl>
              <a:tblPr/>
              <a:tblGrid>
                <a:gridCol w="990829">
                  <a:extLst>
                    <a:ext uri="{9D8B030D-6E8A-4147-A177-3AD203B41FA5}">
                      <a16:colId xmlns:a16="http://schemas.microsoft.com/office/drawing/2014/main" val="1699701969"/>
                    </a:ext>
                  </a:extLst>
                </a:gridCol>
                <a:gridCol w="838394">
                  <a:extLst>
                    <a:ext uri="{9D8B030D-6E8A-4147-A177-3AD203B41FA5}">
                      <a16:colId xmlns:a16="http://schemas.microsoft.com/office/drawing/2014/main" val="1011561079"/>
                    </a:ext>
                  </a:extLst>
                </a:gridCol>
                <a:gridCol w="784407">
                  <a:extLst>
                    <a:ext uri="{9D8B030D-6E8A-4147-A177-3AD203B41FA5}">
                      <a16:colId xmlns:a16="http://schemas.microsoft.com/office/drawing/2014/main" val="3479839878"/>
                    </a:ext>
                  </a:extLst>
                </a:gridCol>
                <a:gridCol w="870151">
                  <a:extLst>
                    <a:ext uri="{9D8B030D-6E8A-4147-A177-3AD203B41FA5}">
                      <a16:colId xmlns:a16="http://schemas.microsoft.com/office/drawing/2014/main" val="3659532326"/>
                    </a:ext>
                  </a:extLst>
                </a:gridCol>
                <a:gridCol w="871740">
                  <a:extLst>
                    <a:ext uri="{9D8B030D-6E8A-4147-A177-3AD203B41FA5}">
                      <a16:colId xmlns:a16="http://schemas.microsoft.com/office/drawing/2014/main" val="1926673510"/>
                    </a:ext>
                  </a:extLst>
                </a:gridCol>
                <a:gridCol w="870151">
                  <a:extLst>
                    <a:ext uri="{9D8B030D-6E8A-4147-A177-3AD203B41FA5}">
                      <a16:colId xmlns:a16="http://schemas.microsoft.com/office/drawing/2014/main" val="3386452916"/>
                    </a:ext>
                  </a:extLst>
                </a:gridCol>
                <a:gridCol w="871739">
                  <a:extLst>
                    <a:ext uri="{9D8B030D-6E8A-4147-A177-3AD203B41FA5}">
                      <a16:colId xmlns:a16="http://schemas.microsoft.com/office/drawing/2014/main" val="1296066339"/>
                    </a:ext>
                  </a:extLst>
                </a:gridCol>
              </a:tblGrid>
              <a:tr h="49220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X(0.5)</a:t>
                      </a: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X(1)</a:t>
                      </a: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967946"/>
                  </a:ext>
                </a:extLst>
              </a:tr>
              <a:tr h="56690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0.5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0.5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0.5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0.5</a:t>
                      </a: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39703"/>
                  </a:ext>
                </a:extLst>
              </a:tr>
            </a:tbl>
          </a:graphicData>
        </a:graphic>
      </p:graphicFrame>
      <p:sp>
        <p:nvSpPr>
          <p:cNvPr id="271395" name="Rectangle 35">
            <a:extLst>
              <a:ext uri="{FF2B5EF4-FFF2-40B4-BE49-F238E27FC236}">
                <a16:creationId xmlns:a16="http://schemas.microsoft.com/office/drawing/2014/main" id="{F318AC8E-24F2-D16F-C751-A7B59493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3376943"/>
            <a:ext cx="3278462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所以一维分布函数为：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396" name="Object 36">
                <a:extLst>
                  <a:ext uri="{FF2B5EF4-FFF2-40B4-BE49-F238E27FC236}">
                    <a16:creationId xmlns:a16="http://schemas.microsoft.com/office/drawing/2014/main" id="{72F55542-B7C8-723B-C233-FCA9D524892E}"/>
                  </a:ext>
                </a:extLst>
              </p:cNvPr>
              <p:cNvSpPr txBox="1"/>
              <p:nvPr/>
            </p:nvSpPr>
            <p:spPr bwMode="auto">
              <a:xfrm>
                <a:off x="2365375" y="4106409"/>
                <a:ext cx="5640105" cy="13830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(0.5)&lt;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1396" name="Object 36">
                <a:extLst>
                  <a:ext uri="{FF2B5EF4-FFF2-40B4-BE49-F238E27FC236}">
                    <a16:creationId xmlns:a16="http://schemas.microsoft.com/office/drawing/2014/main" id="{72F55542-B7C8-723B-C233-FCA9D524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75" y="4106409"/>
                <a:ext cx="5640105" cy="138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397" name="Object 37">
                <a:extLst>
                  <a:ext uri="{FF2B5EF4-FFF2-40B4-BE49-F238E27FC236}">
                    <a16:creationId xmlns:a16="http://schemas.microsoft.com/office/drawing/2014/main" id="{AD96E917-630E-11CB-0ADD-51F59043DDFD}"/>
                  </a:ext>
                </a:extLst>
              </p:cNvPr>
              <p:cNvSpPr txBox="1"/>
              <p:nvPr/>
            </p:nvSpPr>
            <p:spPr bwMode="auto">
              <a:xfrm>
                <a:off x="2822576" y="5357720"/>
                <a:ext cx="5287599" cy="138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1397" name="Object 37">
                <a:extLst>
                  <a:ext uri="{FF2B5EF4-FFF2-40B4-BE49-F238E27FC236}">
                    <a16:creationId xmlns:a16="http://schemas.microsoft.com/office/drawing/2014/main" id="{AD96E917-630E-11CB-0ADD-51F59043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576" y="5357720"/>
                <a:ext cx="5287599" cy="1383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95" grpId="0"/>
      <p:bldP spid="271396" grpId="0"/>
      <p:bldP spid="2713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5C98C66C-7C1E-53FB-0C64-C42917D5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2F87C35C-BA12-FF20-BC8B-AD611FE56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105" y="1140404"/>
            <a:ext cx="10109870" cy="8542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CC"/>
                </a:solidFill>
              </a:rPr>
              <a:t>2.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zh-CN" altLang="en-US" dirty="0"/>
              <a:t>由于掷硬币试验是相互独立的，故</a:t>
            </a:r>
            <a:r>
              <a:rPr lang="en-US" altLang="zh-CN" dirty="0"/>
              <a:t>(X(0.5),X(1))</a:t>
            </a:r>
            <a:r>
              <a:rPr lang="zh-CN" altLang="en-US" dirty="0"/>
              <a:t>的联合概率密度为：</a:t>
            </a:r>
          </a:p>
        </p:txBody>
      </p:sp>
      <p:graphicFrame>
        <p:nvGraphicFramePr>
          <p:cNvPr id="272388" name="Group 4">
            <a:extLst>
              <a:ext uri="{FF2B5EF4-FFF2-40B4-BE49-F238E27FC236}">
                <a16:creationId xmlns:a16="http://schemas.microsoft.com/office/drawing/2014/main" id="{0E64A126-4945-4417-A2B9-CD972F5B9A85}"/>
              </a:ext>
            </a:extLst>
          </p:cNvPr>
          <p:cNvGraphicFramePr>
            <a:graphicFrameLocks noGrp="1"/>
          </p:cNvGraphicFramePr>
          <p:nvPr/>
        </p:nvGraphicFramePr>
        <p:xfrm>
          <a:off x="4422387" y="2134095"/>
          <a:ext cx="3887100" cy="1591359"/>
        </p:xfrm>
        <a:graphic>
          <a:graphicData uri="http://schemas.openxmlformats.org/drawingml/2006/table">
            <a:tbl>
              <a:tblPr/>
              <a:tblGrid>
                <a:gridCol w="1981659">
                  <a:extLst>
                    <a:ext uri="{9D8B030D-6E8A-4147-A177-3AD203B41FA5}">
                      <a16:colId xmlns:a16="http://schemas.microsoft.com/office/drawing/2014/main" val="2051489246"/>
                    </a:ext>
                  </a:extLst>
                </a:gridCol>
                <a:gridCol w="914612">
                  <a:extLst>
                    <a:ext uri="{9D8B030D-6E8A-4147-A177-3AD203B41FA5}">
                      <a16:colId xmlns:a16="http://schemas.microsoft.com/office/drawing/2014/main" val="1380411357"/>
                    </a:ext>
                  </a:extLst>
                </a:gridCol>
                <a:gridCol w="990829">
                  <a:extLst>
                    <a:ext uri="{9D8B030D-6E8A-4147-A177-3AD203B41FA5}">
                      <a16:colId xmlns:a16="http://schemas.microsoft.com/office/drawing/2014/main" val="3214006312"/>
                    </a:ext>
                  </a:extLst>
                </a:gridCol>
              </a:tblGrid>
              <a:tr h="67679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X(0.5)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82009"/>
                  </a:ext>
                </a:extLst>
              </a:tr>
              <a:tr h="45728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70598"/>
                  </a:ext>
                </a:extLst>
              </a:tr>
              <a:tr h="45728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81662"/>
                  </a:ext>
                </a:extLst>
              </a:tr>
            </a:tbl>
          </a:graphicData>
        </a:graphic>
      </p:graphicFrame>
      <p:sp>
        <p:nvSpPr>
          <p:cNvPr id="272406" name="Rectangle 22">
            <a:extLst>
              <a:ext uri="{FF2B5EF4-FFF2-40B4-BE49-F238E27FC236}">
                <a16:creationId xmlns:a16="http://schemas.microsoft.com/office/drawing/2014/main" id="{084C9A70-00E3-1C83-034B-6484B1C1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3810794"/>
            <a:ext cx="3315331" cy="56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所以二维分布函数为</a:t>
            </a:r>
            <a:r>
              <a:rPr lang="zh-CN" altLang="en-US" sz="2801" b="1" dirty="0">
                <a:ea typeface="黑体" panose="02010609060101010101" pitchFamily="49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407" name="Object 23">
                <a:extLst>
                  <a:ext uri="{FF2B5EF4-FFF2-40B4-BE49-F238E27FC236}">
                    <a16:creationId xmlns:a16="http://schemas.microsoft.com/office/drawing/2014/main" id="{01E73124-0199-5CFB-C71C-F4310332F6B7}"/>
                  </a:ext>
                </a:extLst>
              </p:cNvPr>
              <p:cNvSpPr txBox="1"/>
              <p:nvPr/>
            </p:nvSpPr>
            <p:spPr bwMode="auto">
              <a:xfrm>
                <a:off x="688975" y="4122420"/>
                <a:ext cx="11582400" cy="23320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(0.5,1;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(0.5)&lt;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(1)&lt;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(−∞&lt;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(−∞&lt;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≤−1)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≤1,−1&lt;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&gt;2)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&gt;1,−1&lt;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≤2)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&lt;+∞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&lt;+∞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2407" name="Object 23">
                <a:extLst>
                  <a:ext uri="{FF2B5EF4-FFF2-40B4-BE49-F238E27FC236}">
                    <a16:creationId xmlns:a16="http://schemas.microsoft.com/office/drawing/2014/main" id="{01E73124-0199-5CFB-C71C-F4310332F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4122420"/>
                <a:ext cx="11582400" cy="2332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6" name="Line 24">
            <a:extLst>
              <a:ext uri="{FF2B5EF4-FFF2-40B4-BE49-F238E27FC236}">
                <a16:creationId xmlns:a16="http://schemas.microsoft.com/office/drawing/2014/main" id="{F33AA1BD-9B52-F11D-7C2C-01497A7C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388" y="2134094"/>
            <a:ext cx="1980071" cy="64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  <p:bldP spid="272406" grpId="0"/>
      <p:bldP spid="2724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D896E569-F195-386D-8543-285BC51E0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四、随机过程的数字特征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63ABF71-BEB2-40C0-17A5-66B5A9068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944523"/>
            <a:ext cx="9907006" cy="128141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m(t)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E[X(t)]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均值函数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C00CC"/>
                </a:solidFill>
              </a:rPr>
              <a:t>数学期望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273412" name="Rectangle 4">
            <a:extLst>
              <a:ext uri="{FF2B5EF4-FFF2-40B4-BE49-F238E27FC236}">
                <a16:creationId xmlns:a16="http://schemas.microsoft.com/office/drawing/2014/main" id="{621BDD87-7163-F127-22A5-EAB6C6A3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5" y="2786097"/>
            <a:ext cx="1107888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若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的状态空间是离散的，则</a:t>
            </a:r>
            <a:r>
              <a:rPr lang="en-US" altLang="zh-CN" b="1" dirty="0">
                <a:latin typeface="+mn-ea"/>
                <a:ea typeface="+mn-ea"/>
              </a:rPr>
              <a:t>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zh-CN" altLang="en-US" b="1" dirty="0">
                <a:latin typeface="+mn-ea"/>
                <a:ea typeface="+mn-ea"/>
              </a:rPr>
              <a:t>是离散型随机变量，</a:t>
            </a:r>
            <a:r>
              <a:rPr lang="en-US" altLang="zh-CN" b="1" dirty="0">
                <a:latin typeface="+mn-ea"/>
                <a:ea typeface="+mn-ea"/>
              </a:rPr>
              <a:t>X(t)</a:t>
            </a:r>
            <a:r>
              <a:rPr lang="zh-CN" altLang="en-US" b="1" dirty="0">
                <a:latin typeface="+mn-ea"/>
                <a:ea typeface="+mn-ea"/>
              </a:rPr>
              <a:t>的概率分布为</a:t>
            </a:r>
            <a:r>
              <a:rPr lang="en-US" altLang="zh-CN" b="1" dirty="0">
                <a:latin typeface="+mn-ea"/>
                <a:ea typeface="+mn-ea"/>
              </a:rPr>
              <a:t>p</a:t>
            </a:r>
            <a:r>
              <a:rPr lang="en-US" altLang="zh-CN" b="1" baseline="-25000" dirty="0">
                <a:latin typeface="+mn-ea"/>
                <a:ea typeface="+mn-ea"/>
              </a:rPr>
              <a:t>k</a:t>
            </a:r>
            <a:r>
              <a:rPr lang="en-US" altLang="zh-CN" b="1" dirty="0">
                <a:latin typeface="+mn-ea"/>
                <a:ea typeface="+mn-ea"/>
              </a:rPr>
              <a:t>(t)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P{X(t)=</a:t>
            </a:r>
            <a:r>
              <a:rPr lang="en-US" altLang="zh-CN" b="1" dirty="0" err="1">
                <a:latin typeface="+mn-ea"/>
                <a:ea typeface="+mn-ea"/>
              </a:rPr>
              <a:t>X</a:t>
            </a:r>
            <a:r>
              <a:rPr lang="en-US" altLang="zh-CN" b="1" baseline="-25000" dirty="0" err="1">
                <a:latin typeface="+mn-ea"/>
                <a:ea typeface="+mn-ea"/>
              </a:rPr>
              <a:t>k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k=1,2,…</a:t>
            </a:r>
            <a:r>
              <a:rPr lang="zh-CN" altLang="en-US" b="1" dirty="0">
                <a:latin typeface="+mn-ea"/>
                <a:ea typeface="+mn-ea"/>
              </a:rPr>
              <a:t>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413" name="Object 5">
                <a:extLst>
                  <a:ext uri="{FF2B5EF4-FFF2-40B4-BE49-F238E27FC236}">
                    <a16:creationId xmlns:a16="http://schemas.microsoft.com/office/drawing/2014/main" id="{ED205EDC-637F-83D8-3D2D-0687A8466318}"/>
                  </a:ext>
                </a:extLst>
              </p:cNvPr>
              <p:cNvSpPr txBox="1"/>
              <p:nvPr/>
            </p:nvSpPr>
            <p:spPr bwMode="auto">
              <a:xfrm>
                <a:off x="4346170" y="3772207"/>
                <a:ext cx="4412684" cy="1079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3413" name="Object 5">
                <a:extLst>
                  <a:ext uri="{FF2B5EF4-FFF2-40B4-BE49-F238E27FC236}">
                    <a16:creationId xmlns:a16="http://schemas.microsoft.com/office/drawing/2014/main" id="{ED205EDC-637F-83D8-3D2D-0687A846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6170" y="3772207"/>
                <a:ext cx="4412684" cy="107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414" name="Object 6">
                <a:extLst>
                  <a:ext uri="{FF2B5EF4-FFF2-40B4-BE49-F238E27FC236}">
                    <a16:creationId xmlns:a16="http://schemas.microsoft.com/office/drawing/2014/main" id="{8F6DA4FC-8BA1-FB03-18DD-E450723567E7}"/>
                  </a:ext>
                </a:extLst>
              </p:cNvPr>
              <p:cNvSpPr txBox="1"/>
              <p:nvPr/>
            </p:nvSpPr>
            <p:spPr bwMode="auto">
              <a:xfrm>
                <a:off x="4346170" y="5829062"/>
                <a:ext cx="4793772" cy="8256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3414" name="Object 6">
                <a:extLst>
                  <a:ext uri="{FF2B5EF4-FFF2-40B4-BE49-F238E27FC236}">
                    <a16:creationId xmlns:a16="http://schemas.microsoft.com/office/drawing/2014/main" id="{8F6DA4FC-8BA1-FB03-18DD-E4507235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6170" y="5829062"/>
                <a:ext cx="4793772" cy="825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415" name="Rectangle 7">
            <a:extLst>
              <a:ext uri="{FF2B5EF4-FFF2-40B4-BE49-F238E27FC236}">
                <a16:creationId xmlns:a16="http://schemas.microsoft.com/office/drawing/2014/main" id="{8051A167-AA4D-9403-3D36-9C514240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807944"/>
            <a:ext cx="1073467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若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的状态空间是连续的，则</a:t>
            </a:r>
            <a:r>
              <a:rPr lang="en-US" altLang="zh-CN" b="1" dirty="0">
                <a:latin typeface="+mn-ea"/>
                <a:ea typeface="+mn-ea"/>
              </a:rPr>
              <a:t>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zh-CN" altLang="en-US" b="1" dirty="0">
                <a:latin typeface="+mn-ea"/>
                <a:ea typeface="+mn-ea"/>
              </a:rPr>
              <a:t>是连续型随机变量，</a:t>
            </a:r>
            <a:r>
              <a:rPr lang="en-US" altLang="zh-CN" b="1" dirty="0">
                <a:latin typeface="+mn-ea"/>
                <a:ea typeface="+mn-ea"/>
              </a:rPr>
              <a:t>X(t)</a:t>
            </a:r>
            <a:r>
              <a:rPr lang="zh-CN" altLang="en-US" b="1" dirty="0">
                <a:latin typeface="+mn-ea"/>
                <a:ea typeface="+mn-ea"/>
              </a:rPr>
              <a:t>的一维概率密度为</a:t>
            </a:r>
            <a:r>
              <a:rPr lang="en-US" altLang="zh-CN" b="1" dirty="0">
                <a:latin typeface="+mn-ea"/>
                <a:ea typeface="+mn-ea"/>
              </a:rPr>
              <a:t>f(</a:t>
            </a:r>
            <a:r>
              <a:rPr lang="en-US" altLang="zh-CN" b="1" dirty="0" err="1">
                <a:latin typeface="+mn-ea"/>
                <a:ea typeface="+mn-ea"/>
              </a:rPr>
              <a:t>t,x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为，则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2" grpId="0" autoUpdateAnimBg="0"/>
      <p:bldP spid="273413" grpId="0"/>
      <p:bldP spid="273414" grpId="0"/>
      <p:bldP spid="2734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C42366A7-8B8B-11B6-B172-93289762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654F0C9-5467-BE76-2D88-18A365ED7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052758"/>
            <a:ext cx="9429113" cy="44349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随机过程的基本概念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重要随机过程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独立过程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独立增量过程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id="{853C2CED-F579-4E67-2E8C-4952CC919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方差函数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2A36E1A-4894-3DEF-DE3E-1B180E74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935728"/>
            <a:ext cx="11353800" cy="2549724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  <a:r>
              <a:rPr lang="en-US" altLang="zh-CN" dirty="0">
                <a:solidFill>
                  <a:srgbClr val="0000FF"/>
                </a:solidFill>
              </a:rPr>
              <a:t>D(t)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D[X(t)]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E[X(t)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m(t)]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方差函数</a:t>
            </a:r>
            <a:r>
              <a:rPr lang="zh-CN" altLang="en-US" dirty="0"/>
              <a:t>。显然，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D(t)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E[X(t)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m(t)]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(t)]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(t)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                   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均方差函数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C00CC"/>
                </a:solidFill>
              </a:rPr>
              <a:t>标准方差函数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6CE84F57-6470-4F4C-6F1F-F9D0C7552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" y="3563175"/>
            <a:ext cx="11419105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+mn-ea"/>
                <a:ea typeface="+mn-ea"/>
              </a:rPr>
              <a:t>    </a:t>
            </a:r>
            <a:r>
              <a:rPr lang="zh-CN" altLang="en-US" b="1">
                <a:latin typeface="+mn-ea"/>
                <a:ea typeface="+mn-ea"/>
              </a:rPr>
              <a:t>若</a:t>
            </a:r>
            <a:r>
              <a:rPr lang="en-US" altLang="zh-CN" b="1">
                <a:latin typeface="+mn-ea"/>
                <a:ea typeface="+mn-ea"/>
              </a:rPr>
              <a:t>X(t),t</a:t>
            </a:r>
            <a:r>
              <a:rPr lang="en-US" altLang="zh-CN" b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+mn-ea"/>
                <a:ea typeface="+mn-ea"/>
              </a:rPr>
              <a:t>T</a:t>
            </a:r>
            <a:r>
              <a:rPr lang="zh-CN" altLang="en-US" b="1">
                <a:latin typeface="+mn-ea"/>
                <a:ea typeface="+mn-ea"/>
              </a:rPr>
              <a:t>是离散型随机变量，</a:t>
            </a:r>
            <a:r>
              <a:rPr lang="en-US" altLang="zh-CN" b="1">
                <a:latin typeface="+mn-ea"/>
                <a:ea typeface="+mn-ea"/>
              </a:rPr>
              <a:t>X(t)</a:t>
            </a:r>
            <a:r>
              <a:rPr lang="zh-CN" altLang="en-US" b="1">
                <a:latin typeface="+mn-ea"/>
                <a:ea typeface="+mn-ea"/>
              </a:rPr>
              <a:t>的概率分布为</a:t>
            </a:r>
            <a:r>
              <a:rPr lang="en-US" altLang="zh-CN" b="1">
                <a:latin typeface="+mn-ea"/>
                <a:ea typeface="+mn-ea"/>
              </a:rPr>
              <a:t>p</a:t>
            </a:r>
            <a:r>
              <a:rPr lang="en-US" altLang="zh-CN" b="1" baseline="-25000">
                <a:latin typeface="+mn-ea"/>
                <a:ea typeface="+mn-ea"/>
              </a:rPr>
              <a:t>k</a:t>
            </a:r>
            <a:r>
              <a:rPr lang="en-US" altLang="zh-CN" b="1">
                <a:latin typeface="+mn-ea"/>
                <a:ea typeface="+mn-ea"/>
              </a:rPr>
              <a:t>(t)</a:t>
            </a:r>
            <a:r>
              <a:rPr lang="zh-CN" altLang="en-US" b="1">
                <a:latin typeface="+mn-ea"/>
                <a:ea typeface="+mn-ea"/>
              </a:rPr>
              <a:t>＝</a:t>
            </a:r>
            <a:r>
              <a:rPr lang="en-US" altLang="zh-CN" b="1">
                <a:latin typeface="+mn-ea"/>
                <a:ea typeface="+mn-ea"/>
              </a:rPr>
              <a:t>P{X(t)=X</a:t>
            </a:r>
            <a:r>
              <a:rPr lang="en-US" altLang="zh-CN" b="1" baseline="-25000">
                <a:latin typeface="+mn-ea"/>
                <a:ea typeface="+mn-ea"/>
              </a:rPr>
              <a:t>k</a:t>
            </a:r>
            <a:r>
              <a:rPr lang="en-US" altLang="zh-CN" b="1">
                <a:latin typeface="+mn-ea"/>
                <a:ea typeface="+mn-ea"/>
              </a:rPr>
              <a:t>}</a:t>
            </a:r>
            <a:r>
              <a:rPr lang="zh-CN" altLang="en-US" b="1">
                <a:latin typeface="+mn-ea"/>
                <a:ea typeface="+mn-ea"/>
              </a:rPr>
              <a:t>，</a:t>
            </a:r>
            <a:r>
              <a:rPr lang="en-US" altLang="zh-CN" b="1">
                <a:latin typeface="+mn-ea"/>
                <a:ea typeface="+mn-ea"/>
              </a:rPr>
              <a:t>k=1,2,…</a:t>
            </a:r>
            <a:r>
              <a:rPr lang="zh-CN" altLang="en-US" b="1">
                <a:latin typeface="+mn-ea"/>
                <a:ea typeface="+mn-ea"/>
              </a:rPr>
              <a:t>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37" name="Object 5">
                <a:extLst>
                  <a:ext uri="{FF2B5EF4-FFF2-40B4-BE49-F238E27FC236}">
                    <a16:creationId xmlns:a16="http://schemas.microsoft.com/office/drawing/2014/main" id="{C95C56EC-FCA0-4479-8C3E-129D97BE3EDE}"/>
                  </a:ext>
                </a:extLst>
              </p:cNvPr>
              <p:cNvSpPr txBox="1"/>
              <p:nvPr/>
            </p:nvSpPr>
            <p:spPr bwMode="auto">
              <a:xfrm>
                <a:off x="2822575" y="4335843"/>
                <a:ext cx="5877544" cy="991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4437" name="Object 5">
                <a:extLst>
                  <a:ext uri="{FF2B5EF4-FFF2-40B4-BE49-F238E27FC236}">
                    <a16:creationId xmlns:a16="http://schemas.microsoft.com/office/drawing/2014/main" id="{C95C56EC-FCA0-4479-8C3E-129D97BE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575" y="4335843"/>
                <a:ext cx="5877544" cy="991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438" name="Object 6">
                <a:extLst>
                  <a:ext uri="{FF2B5EF4-FFF2-40B4-BE49-F238E27FC236}">
                    <a16:creationId xmlns:a16="http://schemas.microsoft.com/office/drawing/2014/main" id="{DAFF084B-5904-A980-3C33-3F41AC93264E}"/>
                  </a:ext>
                </a:extLst>
              </p:cNvPr>
              <p:cNvSpPr txBox="1"/>
              <p:nvPr/>
            </p:nvSpPr>
            <p:spPr bwMode="auto">
              <a:xfrm>
                <a:off x="2834940" y="5923860"/>
                <a:ext cx="6547519" cy="847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4438" name="Object 6">
                <a:extLst>
                  <a:ext uri="{FF2B5EF4-FFF2-40B4-BE49-F238E27FC236}">
                    <a16:creationId xmlns:a16="http://schemas.microsoft.com/office/drawing/2014/main" id="{DAFF084B-5904-A980-3C33-3F41AC93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4940" y="5923860"/>
                <a:ext cx="6547519" cy="847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439" name="Rectangle 7">
            <a:extLst>
              <a:ext uri="{FF2B5EF4-FFF2-40B4-BE49-F238E27FC236}">
                <a16:creationId xmlns:a16="http://schemas.microsoft.com/office/drawing/2014/main" id="{DD5A9968-9CF5-F886-2DAF-86F9E64E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5" y="5125637"/>
            <a:ext cx="11419105" cy="5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若</a:t>
            </a:r>
            <a:r>
              <a:rPr lang="en-US" altLang="zh-CN" b="1" dirty="0">
                <a:latin typeface="+mn-ea"/>
                <a:ea typeface="+mn-ea"/>
              </a:rPr>
              <a:t>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zh-CN" altLang="en-US" b="1" dirty="0">
                <a:latin typeface="+mn-ea"/>
                <a:ea typeface="+mn-ea"/>
              </a:rPr>
              <a:t>是连续型随机变量，</a:t>
            </a:r>
            <a:r>
              <a:rPr lang="en-US" altLang="zh-CN" b="1" dirty="0">
                <a:latin typeface="+mn-ea"/>
                <a:ea typeface="+mn-ea"/>
              </a:rPr>
              <a:t>X(t)</a:t>
            </a:r>
            <a:r>
              <a:rPr lang="zh-CN" altLang="en-US" b="1" dirty="0">
                <a:latin typeface="+mn-ea"/>
                <a:ea typeface="+mn-ea"/>
              </a:rPr>
              <a:t>的一维概率密度为</a:t>
            </a:r>
            <a:r>
              <a:rPr lang="en-US" altLang="zh-CN" b="1" dirty="0">
                <a:latin typeface="+mn-ea"/>
                <a:ea typeface="+mn-ea"/>
              </a:rPr>
              <a:t>f(</a:t>
            </a:r>
            <a:r>
              <a:rPr lang="en-US" altLang="zh-CN" b="1" dirty="0" err="1">
                <a:latin typeface="+mn-ea"/>
                <a:ea typeface="+mn-ea"/>
              </a:rPr>
              <a:t>t,x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为，则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40" name="Object 8">
                <a:extLst>
                  <a:ext uri="{FF2B5EF4-FFF2-40B4-BE49-F238E27FC236}">
                    <a16:creationId xmlns:a16="http://schemas.microsoft.com/office/drawing/2014/main" id="{FBAD8799-D9E0-B356-5505-229D2510B897}"/>
                  </a:ext>
                </a:extLst>
              </p:cNvPr>
              <p:cNvSpPr txBox="1"/>
              <p:nvPr/>
            </p:nvSpPr>
            <p:spPr bwMode="auto">
              <a:xfrm>
                <a:off x="654050" y="2847705"/>
                <a:ext cx="1676788" cy="5017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4440" name="Object 8">
                <a:extLst>
                  <a:ext uri="{FF2B5EF4-FFF2-40B4-BE49-F238E27FC236}">
                    <a16:creationId xmlns:a16="http://schemas.microsoft.com/office/drawing/2014/main" id="{FBAD8799-D9E0-B356-5505-229D2510B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0" y="2847705"/>
                <a:ext cx="1676788" cy="501766"/>
              </a:xfrm>
              <a:prstGeom prst="rect">
                <a:avLst/>
              </a:prstGeom>
              <a:blipFill>
                <a:blip r:embed="rId4"/>
                <a:stretch>
                  <a:fillRect r="-1455" b="-36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  <p:bldP spid="274436" grpId="0" autoUpdateAnimBg="0"/>
      <p:bldP spid="274437" grpId="0"/>
      <p:bldP spid="274438" grpId="0"/>
      <p:bldP spid="274439" grpId="0" autoUpdateAnimBg="0"/>
      <p:bldP spid="2744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3BA65E69-F862-A699-1678-0C2FA339B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协方差函数和相关函数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DD7C63ED-5A23-8BCB-5328-5DEA06426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369" y="805497"/>
            <a:ext cx="11658600" cy="2515147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C(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 err="1">
                <a:solidFill>
                  <a:srgbClr val="0000FF"/>
                </a:solidFill>
              </a:rPr>
              <a:t>cov</a:t>
            </a:r>
            <a:r>
              <a:rPr lang="en-US" altLang="zh-CN" dirty="0">
                <a:solidFill>
                  <a:srgbClr val="0000FF"/>
                </a:solidFill>
              </a:rPr>
              <a:t>(X(s),X(t))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E[X(s)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m(s)][X(t)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m(t)]</a:t>
            </a:r>
            <a:endParaRPr lang="en-US" altLang="zh-CN" baseline="30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协方差函数</a:t>
            </a:r>
            <a:r>
              <a:rPr lang="zh-CN" altLang="en-US" dirty="0"/>
              <a:t>。显然，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C(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E[X(s)X(t)]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m(s)m(t)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C(</a:t>
            </a:r>
            <a:r>
              <a:rPr lang="en-US" altLang="zh-CN" dirty="0" err="1">
                <a:solidFill>
                  <a:srgbClr val="0000FF"/>
                </a:solidFill>
              </a:rPr>
              <a:t>t,t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D(t)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E[X(t)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m(t)]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75460" name="Rectangle 4">
            <a:extLst>
              <a:ext uri="{FF2B5EF4-FFF2-40B4-BE49-F238E27FC236}">
                <a16:creationId xmlns:a16="http://schemas.microsoft.com/office/drawing/2014/main" id="{7945858B-8E8E-44B8-0832-68F96AAD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124924"/>
            <a:ext cx="11353799" cy="22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给定随机过程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，称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R(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s,t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E[X(s)X(t)]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为随机过程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相关函数</a:t>
            </a:r>
            <a:r>
              <a:rPr lang="zh-CN" altLang="en-US" b="1" dirty="0">
                <a:latin typeface="+mn-ea"/>
                <a:ea typeface="+mn-ea"/>
              </a:rPr>
              <a:t>。显然，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C(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s,t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R(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s,t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m(s)m(t)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R(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s,t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C(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s,t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m(s)m(t)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75461" name="Rectangle 5">
            <a:extLst>
              <a:ext uri="{FF2B5EF4-FFF2-40B4-BE49-F238E27FC236}">
                <a16:creationId xmlns:a16="http://schemas.microsoft.com/office/drawing/2014/main" id="{4B5408EB-F1F7-1ADB-199A-6914FA6C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" y="5574560"/>
            <a:ext cx="5518024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给定随机过程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，称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62" name="Object 6">
                <a:extLst>
                  <a:ext uri="{FF2B5EF4-FFF2-40B4-BE49-F238E27FC236}">
                    <a16:creationId xmlns:a16="http://schemas.microsoft.com/office/drawing/2014/main" id="{36467343-96C6-72E1-D045-040CC429A277}"/>
                  </a:ext>
                </a:extLst>
              </p:cNvPr>
              <p:cNvSpPr txBox="1"/>
              <p:nvPr/>
            </p:nvSpPr>
            <p:spPr bwMode="auto">
              <a:xfrm>
                <a:off x="1564233" y="6045094"/>
                <a:ext cx="4496841" cy="924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5462" name="Object 6">
                <a:extLst>
                  <a:ext uri="{FF2B5EF4-FFF2-40B4-BE49-F238E27FC236}">
                    <a16:creationId xmlns:a16="http://schemas.microsoft.com/office/drawing/2014/main" id="{36467343-96C6-72E1-D045-040CC429A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4233" y="6045094"/>
                <a:ext cx="4496841" cy="924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463" name="Rectangle 7">
            <a:extLst>
              <a:ext uri="{FF2B5EF4-FFF2-40B4-BE49-F238E27FC236}">
                <a16:creationId xmlns:a16="http://schemas.microsoft.com/office/drawing/2014/main" id="{A9AFCF43-80B1-60AB-46AA-1FE400DC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6172994"/>
            <a:ext cx="4915942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ea"/>
                <a:ea typeface="+mn-ea"/>
              </a:rPr>
              <a:t>为随机过程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相关系数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uiExpand="1" build="p" autoUpdateAnimBg="0"/>
      <p:bldP spid="275461" grpId="0" autoUpdateAnimBg="0"/>
      <p:bldP spid="275462" grpId="0"/>
      <p:bldP spid="2754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C2838A86-9AB7-C31C-C261-3ED306C7C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互协方差函数和互相关函数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8AF5A007-8E52-6773-5F25-989C57A1C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073398"/>
            <a:ext cx="11430000" cy="357559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给定两个随机过程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{Y(t),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XY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E[X(s)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(s)][Y(t)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Y</a:t>
            </a:r>
            <a:r>
              <a:rPr lang="en-US" altLang="zh-CN" dirty="0">
                <a:solidFill>
                  <a:srgbClr val="0000FF"/>
                </a:solidFill>
              </a:rPr>
              <a:t>(t)]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endParaRPr lang="en-US" altLang="zh-CN" baseline="30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{Y(t),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互协方差函数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其中：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(s)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E[X(s)]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Y</a:t>
            </a:r>
            <a:r>
              <a:rPr lang="en-US" altLang="zh-CN" dirty="0">
                <a:solidFill>
                  <a:srgbClr val="0000FF"/>
                </a:solidFill>
              </a:rPr>
              <a:t>(t)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E[Y(t)]</a:t>
            </a:r>
            <a:r>
              <a:rPr lang="zh-CN" altLang="en-US" dirty="0"/>
              <a:t>。称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XY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E[X(s)Y(t)]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{Y(t),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CC"/>
                </a:solidFill>
              </a:rPr>
              <a:t>互相关函数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显然，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XY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XY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s,t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(s)</a:t>
            </a:r>
            <a:r>
              <a:rPr lang="en-US" altLang="zh-CN" dirty="0" err="1">
                <a:solidFill>
                  <a:srgbClr val="0000FF"/>
                </a:solidFill>
              </a:rPr>
              <a:t>m</a:t>
            </a:r>
            <a:r>
              <a:rPr lang="en-US" altLang="zh-CN" baseline="-25000" dirty="0" err="1">
                <a:solidFill>
                  <a:srgbClr val="0000FF"/>
                </a:solidFill>
              </a:rPr>
              <a:t>Y</a:t>
            </a:r>
            <a:r>
              <a:rPr lang="en-US" altLang="zh-CN" dirty="0">
                <a:solidFill>
                  <a:srgbClr val="0000FF"/>
                </a:solidFill>
              </a:rPr>
              <a:t>(t)</a:t>
            </a:r>
            <a:r>
              <a:rPr lang="zh-CN" altLang="en-US" dirty="0"/>
              <a:t>。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83372302-9158-4A2C-CCC3-EC5B87B1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4420394"/>
            <a:ext cx="11506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如果</a:t>
            </a:r>
            <a:r>
              <a:rPr lang="en-US" altLang="zh-CN" b="1" dirty="0">
                <a:latin typeface="+mn-ea"/>
                <a:ea typeface="+mn-ea"/>
              </a:rPr>
              <a:t>C</a:t>
            </a:r>
            <a:r>
              <a:rPr lang="en-US" altLang="zh-CN" b="1" baseline="-25000" dirty="0">
                <a:latin typeface="+mn-ea"/>
                <a:ea typeface="+mn-ea"/>
              </a:rPr>
              <a:t>XY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s,t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，等价地</a:t>
            </a:r>
            <a:r>
              <a:rPr lang="en-US" altLang="zh-CN" b="1" dirty="0">
                <a:latin typeface="+mn-ea"/>
                <a:ea typeface="+mn-ea"/>
              </a:rPr>
              <a:t>R</a:t>
            </a:r>
            <a:r>
              <a:rPr lang="en-US" altLang="zh-CN" b="1" baseline="-25000" dirty="0">
                <a:latin typeface="+mn-ea"/>
                <a:ea typeface="+mn-ea"/>
              </a:rPr>
              <a:t>XY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s,t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 err="1">
                <a:latin typeface="+mn-ea"/>
                <a:ea typeface="+mn-ea"/>
              </a:rPr>
              <a:t>m</a:t>
            </a:r>
            <a:r>
              <a:rPr lang="en-US" altLang="zh-CN" b="1" baseline="-25000" dirty="0" err="1">
                <a:latin typeface="+mn-ea"/>
                <a:ea typeface="+mn-ea"/>
              </a:rPr>
              <a:t>X</a:t>
            </a:r>
            <a:r>
              <a:rPr lang="en-US" altLang="zh-CN" b="1" dirty="0">
                <a:latin typeface="+mn-ea"/>
                <a:ea typeface="+mn-ea"/>
              </a:rPr>
              <a:t>(s)</a:t>
            </a:r>
            <a:r>
              <a:rPr lang="en-US" altLang="zh-CN" b="1" dirty="0" err="1">
                <a:latin typeface="+mn-ea"/>
                <a:ea typeface="+mn-ea"/>
              </a:rPr>
              <a:t>m</a:t>
            </a:r>
            <a:r>
              <a:rPr lang="en-US" altLang="zh-CN" b="1" baseline="-25000" dirty="0" err="1">
                <a:latin typeface="+mn-ea"/>
                <a:ea typeface="+mn-ea"/>
              </a:rPr>
              <a:t>Y</a:t>
            </a:r>
            <a:r>
              <a:rPr lang="en-US" altLang="zh-CN" b="1" dirty="0">
                <a:latin typeface="+mn-ea"/>
                <a:ea typeface="+mn-ea"/>
              </a:rPr>
              <a:t>(t)</a:t>
            </a:r>
            <a:r>
              <a:rPr lang="zh-CN" altLang="en-US" b="1" dirty="0">
                <a:latin typeface="+mn-ea"/>
                <a:ea typeface="+mn-ea"/>
              </a:rPr>
              <a:t>，即</a:t>
            </a:r>
            <a:r>
              <a:rPr lang="en-US" altLang="zh-CN" b="1" dirty="0">
                <a:latin typeface="+mn-ea"/>
                <a:ea typeface="+mn-ea"/>
              </a:rPr>
              <a:t>E[X(s)Y(t)]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E[X(s)]E[Y(t)]</a:t>
            </a:r>
            <a:r>
              <a:rPr lang="zh-CN" altLang="en-US" b="1" dirty="0">
                <a:latin typeface="+mn-ea"/>
                <a:ea typeface="+mn-ea"/>
              </a:rPr>
              <a:t>，则称</a:t>
            </a:r>
            <a:r>
              <a:rPr lang="en-US" altLang="zh-CN" b="1" dirty="0">
                <a:latin typeface="+mn-ea"/>
                <a:ea typeface="+mn-ea"/>
              </a:rPr>
              <a:t>{X(t),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和</a:t>
            </a:r>
            <a:r>
              <a:rPr lang="en-US" altLang="zh-CN" b="1" dirty="0">
                <a:latin typeface="+mn-ea"/>
                <a:ea typeface="+mn-ea"/>
              </a:rPr>
              <a:t>{Y(t),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latin typeface="+mn-ea"/>
                <a:ea typeface="+mn-ea"/>
              </a:rPr>
              <a:t>T</a:t>
            </a:r>
            <a:r>
              <a:rPr lang="en-US" altLang="zh-CN" b="1" dirty="0">
                <a:latin typeface="+mn-ea"/>
                <a:ea typeface="+mn-ea"/>
              </a:rPr>
              <a:t>}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ea typeface="+mn-ea"/>
              </a:rPr>
              <a:t>互不相关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E9015678-0F86-AFC7-0354-EE89B856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61080"/>
            <a:ext cx="11429999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如果随机过程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{X(t),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{Y(t),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相互独立，则它们一定互不相关；反之，  如果随机过程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{X(t),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{Y(t),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互不相关，一般不能推出它们相互独立。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uiExpand="1" build="p"/>
      <p:bldP spid="276484" grpId="0" autoUpdateAnimBg="0"/>
      <p:bldP spid="27648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>
            <a:extLst>
              <a:ext uri="{FF2B5EF4-FFF2-40B4-BE49-F238E27FC236}">
                <a16:creationId xmlns:a16="http://schemas.microsoft.com/office/drawing/2014/main" id="{206589F5-EFF2-FD9C-B0CA-1260E1FBE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504FAD1-27AA-7AE5-ECCB-C4A85F1B2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900892"/>
            <a:ext cx="11658600" cy="182588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给定随机过程</a:t>
            </a:r>
            <a:r>
              <a:rPr lang="en-US" altLang="zh-CN" dirty="0"/>
              <a:t>{X(t),t≥0}</a:t>
            </a:r>
            <a:r>
              <a:rPr lang="zh-CN" altLang="en-US" dirty="0"/>
              <a:t>，</a:t>
            </a:r>
            <a:r>
              <a:rPr lang="en-US" altLang="zh-CN" dirty="0"/>
              <a:t>X(t)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Vt</a:t>
            </a:r>
            <a:r>
              <a:rPr lang="zh-CN" altLang="en-US" dirty="0"/>
              <a:t>，</a:t>
            </a:r>
            <a:r>
              <a:rPr lang="en-US" altLang="zh-CN" dirty="0"/>
              <a:t>t≥0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V</a:t>
            </a:r>
            <a:r>
              <a:rPr lang="zh-CN" altLang="en-US" dirty="0"/>
              <a:t>是相互独立的随机变量，它们都服从</a:t>
            </a:r>
            <a:r>
              <a:rPr lang="en-US" altLang="zh-CN" dirty="0"/>
              <a:t>N(0,1)</a:t>
            </a:r>
            <a:r>
              <a:rPr lang="zh-CN" altLang="en-US" dirty="0"/>
              <a:t>。求其数字特征和一、二维概</a:t>
            </a:r>
            <a:endParaRPr lang="en-US" altLang="zh-CN" dirty="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率密度。</a:t>
            </a: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D87E4BA4-44DB-846C-5C5C-C97015BE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891823"/>
            <a:ext cx="7850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解 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+mn-ea"/>
                <a:ea typeface="+mn-ea"/>
              </a:rPr>
              <a:t>1. 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均值函数</a:t>
            </a:r>
            <a:r>
              <a:rPr lang="en-US" altLang="zh-CN" b="1" dirty="0">
                <a:latin typeface="+mn-ea"/>
                <a:ea typeface="+mn-ea"/>
              </a:rPr>
              <a:t>m(t)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E[X(t)]=E(X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 err="1">
                <a:latin typeface="+mn-ea"/>
                <a:ea typeface="+mn-ea"/>
              </a:rPr>
              <a:t>tE</a:t>
            </a:r>
            <a:r>
              <a:rPr lang="en-US" altLang="zh-CN" b="1" dirty="0">
                <a:latin typeface="+mn-ea"/>
                <a:ea typeface="+mn-ea"/>
              </a:rPr>
              <a:t>(V)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；</a:t>
            </a:r>
          </a:p>
        </p:txBody>
      </p:sp>
      <p:sp>
        <p:nvSpPr>
          <p:cNvPr id="277509" name="Rectangle 5">
            <a:extLst>
              <a:ext uri="{FF2B5EF4-FFF2-40B4-BE49-F238E27FC236}">
                <a16:creationId xmlns:a16="http://schemas.microsoft.com/office/drawing/2014/main" id="{3443C1EC-6D59-498B-353E-27B276DB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3506100"/>
            <a:ext cx="1127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6600CC"/>
                </a:solidFill>
                <a:latin typeface="+mn-ea"/>
                <a:ea typeface="+mn-ea"/>
              </a:rPr>
              <a:t>2. 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方差函数</a:t>
            </a:r>
            <a:r>
              <a:rPr lang="en-US" altLang="zh-CN" b="1" dirty="0">
                <a:latin typeface="+mn-ea"/>
                <a:ea typeface="+mn-ea"/>
              </a:rPr>
              <a:t>D(t)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E[X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(t)]-m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(t)=E(X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>
                <a:latin typeface="+mn-ea"/>
                <a:ea typeface="+mn-ea"/>
              </a:rPr>
              <a:t>Vt)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-0</a:t>
            </a:r>
          </a:p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		  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E(X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>
                <a:latin typeface="+mn-ea"/>
                <a:ea typeface="+mn-ea"/>
              </a:rPr>
              <a:t>2tE(X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en-US" altLang="zh-CN" b="1" dirty="0">
                <a:latin typeface="+mn-ea"/>
                <a:ea typeface="+mn-ea"/>
              </a:rPr>
              <a:t>V)+t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E(V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		  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1+t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zh-CN" altLang="en-US" b="1" dirty="0">
                <a:latin typeface="+mn-ea"/>
                <a:ea typeface="+mn-ea"/>
              </a:rPr>
              <a:t>；</a:t>
            </a:r>
          </a:p>
        </p:txBody>
      </p:sp>
      <p:sp>
        <p:nvSpPr>
          <p:cNvPr id="277510" name="Rectangle 6">
            <a:extLst>
              <a:ext uri="{FF2B5EF4-FFF2-40B4-BE49-F238E27FC236}">
                <a16:creationId xmlns:a16="http://schemas.microsoft.com/office/drawing/2014/main" id="{D9F9AD56-AFFF-FD78-5472-BDC1C24D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649364"/>
            <a:ext cx="11430000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6600CC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一维概率密度  </a:t>
            </a:r>
            <a:r>
              <a:rPr lang="zh-CN" altLang="en-US" b="1" dirty="0">
                <a:latin typeface="+mn-ea"/>
                <a:ea typeface="+mn-ea"/>
              </a:rPr>
              <a:t>因为</a:t>
            </a: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与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相互独立且都服从</a:t>
            </a:r>
            <a:r>
              <a:rPr lang="en-US" altLang="zh-CN" b="1" dirty="0">
                <a:latin typeface="+mn-ea"/>
                <a:ea typeface="+mn-ea"/>
              </a:rPr>
              <a:t>N(0,1)</a:t>
            </a:r>
            <a:r>
              <a:rPr lang="zh-CN" altLang="en-US" b="1" dirty="0">
                <a:latin typeface="+mn-ea"/>
                <a:ea typeface="+mn-ea"/>
              </a:rPr>
              <a:t>，故</a:t>
            </a:r>
            <a:r>
              <a:rPr lang="en-US" altLang="zh-CN" b="1" dirty="0">
                <a:latin typeface="+mn-ea"/>
                <a:ea typeface="+mn-ea"/>
              </a:rPr>
              <a:t>X(t)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X</a:t>
            </a:r>
            <a:r>
              <a:rPr lang="en-US" altLang="zh-CN" b="1" baseline="-25000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>
                <a:latin typeface="+mn-ea"/>
                <a:ea typeface="+mn-ea"/>
              </a:rPr>
              <a:t>Vt</a:t>
            </a:r>
            <a:r>
              <a:rPr lang="zh-CN" altLang="en-US" b="1" dirty="0">
                <a:latin typeface="+mn-ea"/>
                <a:ea typeface="+mn-ea"/>
              </a:rPr>
              <a:t>服从正态分布</a:t>
            </a:r>
            <a:r>
              <a:rPr lang="en-US" altLang="zh-CN" b="1" dirty="0">
                <a:latin typeface="+mn-ea"/>
                <a:ea typeface="+mn-ea"/>
              </a:rPr>
              <a:t>N(0,1+t</a:t>
            </a:r>
            <a:r>
              <a:rPr lang="en-US" altLang="zh-CN" b="1" baseline="30000" dirty="0">
                <a:latin typeface="+mn-ea"/>
                <a:ea typeface="+mn-ea"/>
              </a:rPr>
              <a:t>2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，所以</a:t>
            </a:r>
            <a:r>
              <a:rPr lang="en-US" altLang="zh-CN" b="1" dirty="0">
                <a:latin typeface="+mn-ea"/>
                <a:ea typeface="+mn-ea"/>
              </a:rPr>
              <a:t>{X(t),t≥0}</a:t>
            </a:r>
            <a:r>
              <a:rPr lang="zh-CN" altLang="en-US" b="1" dirty="0">
                <a:latin typeface="+mn-ea"/>
                <a:ea typeface="+mn-ea"/>
              </a:rPr>
              <a:t>的一维概率密度为：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511" name="Object 7">
                <a:extLst>
                  <a:ext uri="{FF2B5EF4-FFF2-40B4-BE49-F238E27FC236}">
                    <a16:creationId xmlns:a16="http://schemas.microsoft.com/office/drawing/2014/main" id="{29D78F25-F385-4935-E1F7-F44D46930E7A}"/>
                  </a:ext>
                </a:extLst>
              </p:cNvPr>
              <p:cNvSpPr txBox="1"/>
              <p:nvPr/>
            </p:nvSpPr>
            <p:spPr bwMode="auto">
              <a:xfrm>
                <a:off x="1259787" y="5719499"/>
                <a:ext cx="9678776" cy="11400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≥0,−∞&lt;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77511" name="Object 7">
                <a:extLst>
                  <a:ext uri="{FF2B5EF4-FFF2-40B4-BE49-F238E27FC236}">
                    <a16:creationId xmlns:a16="http://schemas.microsoft.com/office/drawing/2014/main" id="{29D78F25-F385-4935-E1F7-F44D4693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787" y="5719499"/>
                <a:ext cx="9678776" cy="1140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 autoUpdateAnimBg="0"/>
      <p:bldP spid="277509" grpId="0" autoUpdateAnimBg="0"/>
      <p:bldP spid="277510" grpId="0" autoUpdateAnimBg="0"/>
      <p:bldP spid="2775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>
            <a:extLst>
              <a:ext uri="{FF2B5EF4-FFF2-40B4-BE49-F238E27FC236}">
                <a16:creationId xmlns:a16="http://schemas.microsoft.com/office/drawing/2014/main" id="{AE61A812-396E-23F6-801A-57B56B0B2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AE8FF4B-08B4-1291-21E1-38FD12A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6462" y="934441"/>
            <a:ext cx="9983205" cy="296567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CC"/>
                </a:solidFill>
              </a:rPr>
              <a:t>4.  </a:t>
            </a:r>
            <a:r>
              <a:rPr lang="zh-CN" altLang="en-US" dirty="0">
                <a:solidFill>
                  <a:srgbClr val="0000FF"/>
                </a:solidFill>
              </a:rPr>
              <a:t>协方差函数与相关函数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因为</a:t>
            </a:r>
            <a:r>
              <a:rPr lang="en-US" altLang="zh-CN" dirty="0"/>
              <a:t>m(t)=0</a:t>
            </a:r>
            <a:r>
              <a:rPr lang="zh-CN" altLang="en-US" dirty="0"/>
              <a:t>，所以</a:t>
            </a:r>
          </a:p>
          <a:p>
            <a:pPr algn="ctr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C(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R(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E[X(s)X(t)]</a:t>
            </a:r>
            <a:r>
              <a:rPr lang="zh-CN" altLang="en-US" dirty="0"/>
              <a:t>＝</a:t>
            </a:r>
            <a:r>
              <a:rPr lang="en-US" altLang="zh-CN" dirty="0"/>
              <a:t>E[X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Vs][X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Vt]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E[X</a:t>
            </a:r>
            <a:r>
              <a:rPr lang="en-US" altLang="zh-CN" baseline="-25000" dirty="0"/>
              <a:t>0</a:t>
            </a:r>
            <a:r>
              <a:rPr lang="en-US" altLang="zh-CN" baseline="30000" dirty="0"/>
              <a:t>2</a:t>
            </a:r>
            <a:r>
              <a:rPr lang="en-US" altLang="zh-CN" dirty="0"/>
              <a:t>]+(</a:t>
            </a:r>
            <a:r>
              <a:rPr lang="en-US" altLang="zh-CN" dirty="0" err="1"/>
              <a:t>s+t</a:t>
            </a:r>
            <a:r>
              <a:rPr lang="en-US" altLang="zh-CN" dirty="0"/>
              <a:t>)E[X</a:t>
            </a:r>
            <a:r>
              <a:rPr lang="en-US" altLang="zh-CN" baseline="-25000" dirty="0"/>
              <a:t>0</a:t>
            </a:r>
            <a:r>
              <a:rPr lang="en-US" altLang="zh-CN" dirty="0"/>
              <a:t>V]+</a:t>
            </a:r>
            <a:r>
              <a:rPr lang="en-US" altLang="zh-CN" dirty="0" err="1"/>
              <a:t>stE</a:t>
            </a:r>
            <a:r>
              <a:rPr lang="en-US" altLang="zh-CN" dirty="0"/>
              <a:t>[V</a:t>
            </a:r>
            <a:r>
              <a:rPr lang="en-US" altLang="zh-CN" baseline="30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＝</a:t>
            </a:r>
            <a:r>
              <a:rPr lang="en-US" altLang="zh-CN" dirty="0"/>
              <a:t>1+st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因为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V</a:t>
            </a:r>
            <a:r>
              <a:rPr lang="zh-CN" altLang="en-US" dirty="0"/>
              <a:t>相互独立且服从</a:t>
            </a:r>
            <a:r>
              <a:rPr lang="en-US" altLang="zh-CN" dirty="0"/>
              <a:t>N(0,1)</a:t>
            </a:r>
            <a:r>
              <a:rPr lang="zh-CN" altLang="en-US" dirty="0"/>
              <a:t>，记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32" name="Object 4">
                <a:extLst>
                  <a:ext uri="{FF2B5EF4-FFF2-40B4-BE49-F238E27FC236}">
                    <a16:creationId xmlns:a16="http://schemas.microsoft.com/office/drawing/2014/main" id="{937857C8-FAB9-896A-E87A-EAB6BAD9881C}"/>
                  </a:ext>
                </a:extLst>
              </p:cNvPr>
              <p:cNvSpPr txBox="1"/>
              <p:nvPr/>
            </p:nvSpPr>
            <p:spPr bwMode="auto">
              <a:xfrm>
                <a:off x="2177972" y="3968323"/>
                <a:ext cx="1911792" cy="8749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𝑠𝑉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32" name="Object 4">
                <a:extLst>
                  <a:ext uri="{FF2B5EF4-FFF2-40B4-BE49-F238E27FC236}">
                    <a16:creationId xmlns:a16="http://schemas.microsoft.com/office/drawing/2014/main" id="{937857C8-FAB9-896A-E87A-EAB6BAD9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972" y="3968323"/>
                <a:ext cx="1911792" cy="874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33" name="Object 5">
                <a:extLst>
                  <a:ext uri="{FF2B5EF4-FFF2-40B4-BE49-F238E27FC236}">
                    <a16:creationId xmlns:a16="http://schemas.microsoft.com/office/drawing/2014/main" id="{7ECB194F-FEB9-C0CA-9038-F285898FDD83}"/>
                  </a:ext>
                </a:extLst>
              </p:cNvPr>
              <p:cNvSpPr txBox="1"/>
              <p:nvPr/>
            </p:nvSpPr>
            <p:spPr bwMode="auto">
              <a:xfrm>
                <a:off x="4423008" y="4016210"/>
                <a:ext cx="2561231" cy="8701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33" name="Object 5">
                <a:extLst>
                  <a:ext uri="{FF2B5EF4-FFF2-40B4-BE49-F238E27FC236}">
                    <a16:creationId xmlns:a16="http://schemas.microsoft.com/office/drawing/2014/main" id="{7ECB194F-FEB9-C0CA-9038-F285898F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3008" y="4016210"/>
                <a:ext cx="2561231" cy="870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34" name="Object 6">
                <a:extLst>
                  <a:ext uri="{FF2B5EF4-FFF2-40B4-BE49-F238E27FC236}">
                    <a16:creationId xmlns:a16="http://schemas.microsoft.com/office/drawing/2014/main" id="{52735149-2CD5-57CB-0F2B-58920AFDEA4C}"/>
                  </a:ext>
                </a:extLst>
              </p:cNvPr>
              <p:cNvSpPr txBox="1"/>
              <p:nvPr/>
            </p:nvSpPr>
            <p:spPr bwMode="auto">
              <a:xfrm>
                <a:off x="7248034" y="3946093"/>
                <a:ext cx="2847046" cy="917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34" name="Object 6">
                <a:extLst>
                  <a:ext uri="{FF2B5EF4-FFF2-40B4-BE49-F238E27FC236}">
                    <a16:creationId xmlns:a16="http://schemas.microsoft.com/office/drawing/2014/main" id="{52735149-2CD5-57CB-0F2B-58920AFD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034" y="3946093"/>
                <a:ext cx="2847046" cy="917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535" name="Rectangle 7">
            <a:extLst>
              <a:ext uri="{FF2B5EF4-FFF2-40B4-BE49-F238E27FC236}">
                <a16:creationId xmlns:a16="http://schemas.microsoft.com/office/drawing/2014/main" id="{EE81FF4B-BEC3-2A1D-4468-78801FC2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66" y="4675274"/>
            <a:ext cx="901959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从而</a:t>
            </a:r>
            <a:r>
              <a:rPr lang="en-US" altLang="zh-CN" b="1" dirty="0">
                <a:ea typeface="黑体" panose="02010609060101010101" pitchFamily="49" charset="-122"/>
              </a:rPr>
              <a:t>(X(s),X(t))</a:t>
            </a:r>
            <a:r>
              <a:rPr lang="zh-CN" altLang="en-US" b="1" dirty="0">
                <a:ea typeface="黑体" panose="02010609060101010101" pitchFamily="49" charset="-122"/>
              </a:rPr>
              <a:t>～</a:t>
            </a:r>
            <a:r>
              <a:rPr lang="en-US" altLang="zh-CN" b="1" dirty="0">
                <a:ea typeface="黑体" panose="02010609060101010101" pitchFamily="49" charset="-122"/>
              </a:rPr>
              <a:t>N(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,C)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，其中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均值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=(m(s),m(t))</a:t>
            </a:r>
            <a:r>
              <a:rPr lang="en-US" altLang="zh-CN" b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=(0,0)</a:t>
            </a:r>
            <a:r>
              <a:rPr lang="en-US" altLang="zh-CN" b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278536" name="Rectangle 8">
            <a:extLst>
              <a:ext uri="{FF2B5EF4-FFF2-40B4-BE49-F238E27FC236}">
                <a16:creationId xmlns:a16="http://schemas.microsoft.com/office/drawing/2014/main" id="{C1B821DA-1F0B-925C-6782-9318D984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193" y="5929852"/>
            <a:ext cx="2818999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协方差矩阵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37" name="Object 9">
                <a:extLst>
                  <a:ext uri="{FF2B5EF4-FFF2-40B4-BE49-F238E27FC236}">
                    <a16:creationId xmlns:a16="http://schemas.microsoft.com/office/drawing/2014/main" id="{08B9843B-C7E5-899A-5AEE-B5A16823C25F}"/>
                  </a:ext>
                </a:extLst>
              </p:cNvPr>
              <p:cNvSpPr txBox="1"/>
              <p:nvPr/>
            </p:nvSpPr>
            <p:spPr bwMode="auto">
              <a:xfrm>
                <a:off x="4346575" y="5925147"/>
                <a:ext cx="4276127" cy="933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537" name="Object 9">
                <a:extLst>
                  <a:ext uri="{FF2B5EF4-FFF2-40B4-BE49-F238E27FC236}">
                    <a16:creationId xmlns:a16="http://schemas.microsoft.com/office/drawing/2014/main" id="{08B9843B-C7E5-899A-5AEE-B5A16823C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6575" y="5925147"/>
                <a:ext cx="4276127" cy="933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538" name="Line 10">
            <a:extLst>
              <a:ext uri="{FF2B5EF4-FFF2-40B4-BE49-F238E27FC236}">
                <a16:creationId xmlns:a16="http://schemas.microsoft.com/office/drawing/2014/main" id="{29410F36-A3E3-1463-B288-C119322DE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3148" y="4926045"/>
            <a:ext cx="179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8539" name="Line 11">
            <a:extLst>
              <a:ext uri="{FF2B5EF4-FFF2-40B4-BE49-F238E27FC236}">
                <a16:creationId xmlns:a16="http://schemas.microsoft.com/office/drawing/2014/main" id="{AEF2D1DE-0DD8-222A-CAFD-647340653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923" y="5470209"/>
            <a:ext cx="179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5207989" y="1023599"/>
            <a:ext cx="6829425" cy="533400"/>
          </a:xfrm>
          <a:prstGeom prst="wedgeRoundRectCallout">
            <a:avLst>
              <a:gd name="adj1" fmla="val -33539"/>
              <a:gd name="adj2" fmla="val 1499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C(</a:t>
            </a:r>
            <a:r>
              <a:rPr lang="en-US" altLang="zh-CN" dirty="0" err="1">
                <a:solidFill>
                  <a:schemeClr val="bg1"/>
                </a:solidFill>
              </a:rPr>
              <a:t>s,t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＝</a:t>
            </a:r>
            <a:r>
              <a:rPr lang="en-US" altLang="zh-CN" dirty="0" err="1">
                <a:solidFill>
                  <a:schemeClr val="bg1"/>
                </a:solidFill>
              </a:rPr>
              <a:t>cov</a:t>
            </a:r>
            <a:r>
              <a:rPr lang="en-US" altLang="zh-CN" dirty="0">
                <a:solidFill>
                  <a:schemeClr val="bg1"/>
                </a:solidFill>
              </a:rPr>
              <a:t>(X(s),X(t))</a:t>
            </a:r>
            <a:r>
              <a:rPr lang="zh-CN" altLang="en-US" dirty="0">
                <a:solidFill>
                  <a:schemeClr val="bg1"/>
                </a:solidFill>
              </a:rPr>
              <a:t>＝</a:t>
            </a:r>
            <a:r>
              <a:rPr lang="en-US" altLang="zh-CN" dirty="0">
                <a:solidFill>
                  <a:schemeClr val="bg1"/>
                </a:solidFill>
              </a:rPr>
              <a:t>E[X(s)</a:t>
            </a:r>
            <a:r>
              <a:rPr lang="zh-CN" altLang="en-US" dirty="0">
                <a:solidFill>
                  <a:schemeClr val="bg1"/>
                </a:solidFill>
              </a:rPr>
              <a:t>－</a:t>
            </a:r>
            <a:r>
              <a:rPr lang="en-US" altLang="zh-CN" dirty="0">
                <a:solidFill>
                  <a:schemeClr val="bg1"/>
                </a:solidFill>
              </a:rPr>
              <a:t>m(s)][X(t)</a:t>
            </a:r>
            <a:r>
              <a:rPr lang="zh-CN" altLang="en-US" dirty="0">
                <a:solidFill>
                  <a:schemeClr val="bg1"/>
                </a:solidFill>
              </a:rPr>
              <a:t>－</a:t>
            </a:r>
            <a:r>
              <a:rPr lang="en-US" altLang="zh-CN" dirty="0">
                <a:solidFill>
                  <a:schemeClr val="bg1"/>
                </a:solidFill>
              </a:rPr>
              <a:t>m(t)]</a:t>
            </a:r>
            <a:endParaRPr lang="en-US" altLang="zh-CN" baseline="30000" dirty="0">
              <a:solidFill>
                <a:schemeClr val="bg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766175" y="3059218"/>
            <a:ext cx="3048000" cy="533400"/>
          </a:xfrm>
          <a:prstGeom prst="wedgeRoundRectCallout">
            <a:avLst>
              <a:gd name="adj1" fmla="val -33539"/>
              <a:gd name="adj2" fmla="val 1499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的协方差矩阵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8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8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/>
      <p:bldP spid="278532" grpId="0"/>
      <p:bldP spid="278533" grpId="0"/>
      <p:bldP spid="278535" grpId="0" uiExpand="1" build="p"/>
      <p:bldP spid="278536" grpId="0"/>
      <p:bldP spid="2785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CF401DC9-7433-389E-0F56-B0FFD9E8B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112DF006-F843-4694-D591-E81169EF6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829" y="1296194"/>
            <a:ext cx="8067746" cy="9905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6600CC"/>
                </a:solidFill>
              </a:rPr>
              <a:t>5.</a:t>
            </a:r>
            <a:r>
              <a:rPr lang="zh-CN" altLang="en-US">
                <a:solidFill>
                  <a:srgbClr val="0000FF"/>
                </a:solidFill>
              </a:rPr>
              <a:t>二维概率密度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556" name="Object 4">
                <a:extLst>
                  <a:ext uri="{FF2B5EF4-FFF2-40B4-BE49-F238E27FC236}">
                    <a16:creationId xmlns:a16="http://schemas.microsoft.com/office/drawing/2014/main" id="{557FED4A-791A-EC41-4D42-B4F136877FF0}"/>
                  </a:ext>
                </a:extLst>
              </p:cNvPr>
              <p:cNvSpPr txBox="1"/>
              <p:nvPr/>
            </p:nvSpPr>
            <p:spPr bwMode="auto">
              <a:xfrm>
                <a:off x="765175" y="2134394"/>
                <a:ext cx="10887076" cy="487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[(</m:t>
                        </m:r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cov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79556" name="Object 4">
                <a:extLst>
                  <a:ext uri="{FF2B5EF4-FFF2-40B4-BE49-F238E27FC236}">
                    <a16:creationId xmlns:a16="http://schemas.microsoft.com/office/drawing/2014/main" id="{557FED4A-791A-EC41-4D42-B4F13687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175" y="2134394"/>
                <a:ext cx="10887076" cy="4876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557" name="Object 5">
                <a:extLst>
                  <a:ext uri="{FF2B5EF4-FFF2-40B4-BE49-F238E27FC236}">
                    <a16:creationId xmlns:a16="http://schemas.microsoft.com/office/drawing/2014/main" id="{9B4F08A7-A0C5-2316-BCFC-70C0509186BF}"/>
                  </a:ext>
                </a:extLst>
              </p:cNvPr>
              <p:cNvSpPr txBox="1"/>
              <p:nvPr/>
            </p:nvSpPr>
            <p:spPr bwMode="auto">
              <a:xfrm>
                <a:off x="2093913" y="5640388"/>
                <a:ext cx="8229600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−2(1+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9557" name="Object 5">
                <a:extLst>
                  <a:ext uri="{FF2B5EF4-FFF2-40B4-BE49-F238E27FC236}">
                    <a16:creationId xmlns:a16="http://schemas.microsoft.com/office/drawing/2014/main" id="{9B4F08A7-A0C5-2316-BCFC-70C050918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3913" y="5640388"/>
                <a:ext cx="8229600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08775" y="885257"/>
                <a:ext cx="5232651" cy="8837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75" y="885257"/>
                <a:ext cx="5232651" cy="883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36467343-96C6-72E1-D045-040CC429A277}"/>
                  </a:ext>
                </a:extLst>
              </p:cNvPr>
              <p:cNvSpPr txBox="1"/>
              <p:nvPr/>
            </p:nvSpPr>
            <p:spPr bwMode="auto">
              <a:xfrm>
                <a:off x="9070975" y="1981994"/>
                <a:ext cx="3127375" cy="92413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36467343-96C6-72E1-D045-040CC429A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0975" y="1981994"/>
                <a:ext cx="3127375" cy="924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6" grpId="0"/>
      <p:bldP spid="279557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3C72A5EB-53AC-C8B3-CC55-2AC41B64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175346EC-F785-9B81-413A-7A1097D70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889446"/>
            <a:ext cx="11125200" cy="256440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随机相位正弦波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 X(t)</a:t>
            </a:r>
            <a:r>
              <a:rPr lang="zh-CN" altLang="en-US" dirty="0"/>
              <a:t>＝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cos(t</a:t>
            </a:r>
            <a:r>
              <a:rPr lang="zh-CN" altLang="en-US" dirty="0"/>
              <a:t>＋</a:t>
            </a:r>
            <a:r>
              <a:rPr lang="zh-CN" altLang="en-US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>
                <a:sym typeface="Symbol" panose="05050102010706020507" pitchFamily="18" charset="2"/>
              </a:rPr>
              <a:t>&lt;</a:t>
            </a:r>
            <a:r>
              <a:rPr lang="en-US" altLang="zh-CN" dirty="0"/>
              <a:t>t&lt;+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其中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,</a:t>
            </a:r>
            <a:r>
              <a:rPr lang="zh-CN" altLang="en-US" dirty="0">
                <a:sym typeface="Symbol" panose="05050102010706020507" pitchFamily="18" charset="2"/>
              </a:rPr>
              <a:t>为常数，是在</a:t>
            </a:r>
            <a:r>
              <a:rPr lang="en-US" altLang="zh-CN" dirty="0">
                <a:sym typeface="Symbol" panose="05050102010706020507" pitchFamily="18" charset="2"/>
              </a:rPr>
              <a:t>[0,2]</a:t>
            </a:r>
            <a:r>
              <a:rPr lang="zh-CN" altLang="en-US" dirty="0">
                <a:sym typeface="Symbol" panose="05050102010706020507" pitchFamily="18" charset="2"/>
              </a:rPr>
              <a:t>上均匀分布</a:t>
            </a:r>
            <a:r>
              <a:rPr lang="zh-CN" altLang="en-US" dirty="0"/>
              <a:t>的随机变量。求</a:t>
            </a:r>
            <a:r>
              <a:rPr lang="en-US" altLang="zh-CN" dirty="0"/>
              <a:t>{X(t),-</a:t>
            </a:r>
            <a:r>
              <a:rPr lang="en-US" altLang="zh-CN" dirty="0">
                <a:sym typeface="Symbol" panose="05050102010706020507" pitchFamily="18" charset="2"/>
              </a:rPr>
              <a:t>&lt;</a:t>
            </a:r>
            <a:r>
              <a:rPr lang="en-US" altLang="zh-CN" dirty="0"/>
              <a:t>t&lt;+</a:t>
            </a:r>
            <a:r>
              <a:rPr lang="en-US" altLang="zh-CN" dirty="0">
                <a:sym typeface="Symbol" panose="05050102010706020507" pitchFamily="18" charset="2"/>
              </a:rPr>
              <a:t></a:t>
            </a:r>
            <a:r>
              <a:rPr lang="en-US" altLang="zh-CN" dirty="0"/>
              <a:t>}</a:t>
            </a:r>
            <a:r>
              <a:rPr lang="zh-CN" altLang="en-US" dirty="0"/>
              <a:t>的均值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函数、方差函数、相关函数、协方差函数。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E31D36DA-9058-0852-3707-015A5434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21" y="3424625"/>
            <a:ext cx="3506011" cy="49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的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概率密度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08942601-39B5-4392-A9B2-E869B6B2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4" y="4870545"/>
            <a:ext cx="385554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6600CC"/>
                </a:solidFill>
                <a:latin typeface="+mn-ea"/>
                <a:ea typeface="+mn-ea"/>
              </a:rPr>
              <a:t>1. 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均值函数</a:t>
            </a:r>
            <a:r>
              <a:rPr lang="en-US" altLang="zh-CN" b="1" dirty="0">
                <a:latin typeface="+mn-ea"/>
                <a:ea typeface="+mn-ea"/>
              </a:rPr>
              <a:t>m(t)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E[X(t)]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82" name="Object 6">
                <a:extLst>
                  <a:ext uri="{FF2B5EF4-FFF2-40B4-BE49-F238E27FC236}">
                    <a16:creationId xmlns:a16="http://schemas.microsoft.com/office/drawing/2014/main" id="{2B6ECD45-87D9-39C1-8FFF-190215002A6E}"/>
                  </a:ext>
                </a:extLst>
              </p:cNvPr>
              <p:cNvSpPr txBox="1"/>
              <p:nvPr/>
            </p:nvSpPr>
            <p:spPr bwMode="auto">
              <a:xfrm>
                <a:off x="3441700" y="3684668"/>
                <a:ext cx="3887100" cy="14147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0582" name="Object 6">
                <a:extLst>
                  <a:ext uri="{FF2B5EF4-FFF2-40B4-BE49-F238E27FC236}">
                    <a16:creationId xmlns:a16="http://schemas.microsoft.com/office/drawing/2014/main" id="{2B6ECD45-87D9-39C1-8FFF-190215002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1700" y="3684668"/>
                <a:ext cx="3887100" cy="141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583" name="Object 7">
                <a:extLst>
                  <a:ext uri="{FF2B5EF4-FFF2-40B4-BE49-F238E27FC236}">
                    <a16:creationId xmlns:a16="http://schemas.microsoft.com/office/drawing/2014/main" id="{8B678232-8097-2109-01FE-458D4D7E070B}"/>
                  </a:ext>
                </a:extLst>
              </p:cNvPr>
              <p:cNvSpPr txBox="1"/>
              <p:nvPr/>
            </p:nvSpPr>
            <p:spPr bwMode="auto">
              <a:xfrm>
                <a:off x="1787779" y="5551425"/>
                <a:ext cx="6554717" cy="9304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0583" name="Object 7">
                <a:extLst>
                  <a:ext uri="{FF2B5EF4-FFF2-40B4-BE49-F238E27FC236}">
                    <a16:creationId xmlns:a16="http://schemas.microsoft.com/office/drawing/2014/main" id="{8B678232-8097-2109-01FE-458D4D7E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7779" y="5551425"/>
                <a:ext cx="6554717" cy="930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0" grpId="0" autoUpdateAnimBg="0"/>
      <p:bldP spid="280581" grpId="0" autoUpdateAnimBg="0"/>
      <p:bldP spid="280582" grpId="0"/>
      <p:bldP spid="2805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735E6313-EB56-221B-A512-DF74C27F1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F1958D27-CA1A-AA86-F1A1-7532AA6E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749" y="975259"/>
            <a:ext cx="7850417" cy="70194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CC"/>
                </a:solidFill>
              </a:rPr>
              <a:t>2.  </a:t>
            </a:r>
            <a:r>
              <a:rPr lang="zh-CN" altLang="en-US" dirty="0">
                <a:solidFill>
                  <a:srgbClr val="0000FF"/>
                </a:solidFill>
              </a:rPr>
              <a:t>相关函数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228" name="Object 4">
                <a:extLst>
                  <a:ext uri="{FF2B5EF4-FFF2-40B4-BE49-F238E27FC236}">
                    <a16:creationId xmlns:a16="http://schemas.microsoft.com/office/drawing/2014/main" id="{CA748DB1-0616-6EA3-EC7E-EA90F3E4D700}"/>
                  </a:ext>
                </a:extLst>
              </p:cNvPr>
              <p:cNvSpPr txBox="1"/>
              <p:nvPr/>
            </p:nvSpPr>
            <p:spPr bwMode="auto">
              <a:xfrm>
                <a:off x="1298575" y="1677205"/>
                <a:ext cx="3369588" cy="5279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228" name="Object 4">
                <a:extLst>
                  <a:ext uri="{FF2B5EF4-FFF2-40B4-BE49-F238E27FC236}">
                    <a16:creationId xmlns:a16="http://schemas.microsoft.com/office/drawing/2014/main" id="{CA748DB1-0616-6EA3-EC7E-EA90F3E4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1677205"/>
                <a:ext cx="3369588" cy="527941"/>
              </a:xfrm>
              <a:prstGeom prst="rect">
                <a:avLst/>
              </a:prstGeom>
              <a:blipFill>
                <a:blip r:embed="rId2"/>
                <a:stretch>
                  <a:fillRect l="-362" b="-45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29" name="Object 5">
                <a:extLst>
                  <a:ext uri="{FF2B5EF4-FFF2-40B4-BE49-F238E27FC236}">
                    <a16:creationId xmlns:a16="http://schemas.microsoft.com/office/drawing/2014/main" id="{9C74CBB1-7E68-5FFC-088B-CEE120D7CEB2}"/>
                  </a:ext>
                </a:extLst>
              </p:cNvPr>
              <p:cNvSpPr txBox="1"/>
              <p:nvPr/>
            </p:nvSpPr>
            <p:spPr bwMode="auto">
              <a:xfrm>
                <a:off x="4194175" y="1487037"/>
                <a:ext cx="5691201" cy="10222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229" name="Object 5">
                <a:extLst>
                  <a:ext uri="{FF2B5EF4-FFF2-40B4-BE49-F238E27FC236}">
                    <a16:creationId xmlns:a16="http://schemas.microsoft.com/office/drawing/2014/main" id="{9C74CBB1-7E68-5FFC-088B-CEE120D7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4175" y="1487037"/>
                <a:ext cx="5691201" cy="1022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30" name="Object 6">
                <a:extLst>
                  <a:ext uri="{FF2B5EF4-FFF2-40B4-BE49-F238E27FC236}">
                    <a16:creationId xmlns:a16="http://schemas.microsoft.com/office/drawing/2014/main" id="{78CE1E15-7EF7-1ACA-6F88-B0461EB8BFE2}"/>
                  </a:ext>
                </a:extLst>
              </p:cNvPr>
              <p:cNvSpPr txBox="1"/>
              <p:nvPr/>
            </p:nvSpPr>
            <p:spPr bwMode="auto">
              <a:xfrm>
                <a:off x="4189634" y="2226142"/>
                <a:ext cx="6964836" cy="10894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230" name="Object 6">
                <a:extLst>
                  <a:ext uri="{FF2B5EF4-FFF2-40B4-BE49-F238E27FC236}">
                    <a16:creationId xmlns:a16="http://schemas.microsoft.com/office/drawing/2014/main" id="{78CE1E15-7EF7-1ACA-6F88-B0461EB8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9634" y="2226142"/>
                <a:ext cx="6964836" cy="1089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31" name="Object 7">
                <a:extLst>
                  <a:ext uri="{FF2B5EF4-FFF2-40B4-BE49-F238E27FC236}">
                    <a16:creationId xmlns:a16="http://schemas.microsoft.com/office/drawing/2014/main" id="{EA2DB2A6-52B8-AC85-6EC5-61BAC2686611}"/>
                  </a:ext>
                </a:extLst>
              </p:cNvPr>
              <p:cNvSpPr txBox="1"/>
              <p:nvPr/>
            </p:nvSpPr>
            <p:spPr bwMode="auto">
              <a:xfrm>
                <a:off x="4189634" y="3037428"/>
                <a:ext cx="2575956" cy="10894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231" name="Object 7">
                <a:extLst>
                  <a:ext uri="{FF2B5EF4-FFF2-40B4-BE49-F238E27FC236}">
                    <a16:creationId xmlns:a16="http://schemas.microsoft.com/office/drawing/2014/main" id="{EA2DB2A6-52B8-AC85-6EC5-61BAC2686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9634" y="3037428"/>
                <a:ext cx="2575956" cy="1089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ECE84251-D8F2-F341-D706-382468672F27}"/>
              </a:ext>
            </a:extLst>
          </p:cNvPr>
          <p:cNvSpPr txBox="1">
            <a:spLocks noChangeArrowheads="1"/>
          </p:cNvSpPr>
          <p:nvPr/>
        </p:nvSpPr>
        <p:spPr>
          <a:xfrm>
            <a:off x="301749" y="4027761"/>
            <a:ext cx="7100943" cy="68667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00CC"/>
                </a:solidFill>
              </a:rPr>
              <a:t>3.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协方差函数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108FD0DC-3DE3-1A4D-2D48-64EF284525C8}"/>
                  </a:ext>
                </a:extLst>
              </p:cNvPr>
              <p:cNvSpPr txBox="1"/>
              <p:nvPr/>
            </p:nvSpPr>
            <p:spPr bwMode="auto">
              <a:xfrm>
                <a:off x="2670175" y="3952926"/>
                <a:ext cx="6087606" cy="10894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108FD0DC-3DE3-1A4D-2D48-64EF2845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0175" y="3952926"/>
                <a:ext cx="6087606" cy="1089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>
            <a:extLst>
              <a:ext uri="{FF2B5EF4-FFF2-40B4-BE49-F238E27FC236}">
                <a16:creationId xmlns:a16="http://schemas.microsoft.com/office/drawing/2014/main" id="{53809E26-F9EE-7D87-55A2-B0914224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49" y="5563570"/>
            <a:ext cx="217855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6600CC"/>
                </a:solidFill>
                <a:latin typeface="+mn-ea"/>
                <a:ea typeface="+mn-ea"/>
              </a:rPr>
              <a:t>4. 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方差函数</a:t>
            </a:r>
            <a:endParaRPr lang="zh-CN" altLang="en-US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A408E2ED-F2B7-3BBC-A03E-A42109F38E91}"/>
                  </a:ext>
                </a:extLst>
              </p:cNvPr>
              <p:cNvSpPr txBox="1"/>
              <p:nvPr/>
            </p:nvSpPr>
            <p:spPr bwMode="auto">
              <a:xfrm>
                <a:off x="2627534" y="5312260"/>
                <a:ext cx="3124200" cy="1194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A408E2ED-F2B7-3BBC-A03E-A42109F3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534" y="5312260"/>
                <a:ext cx="3124200" cy="1194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  <p:bldP spid="308228" grpId="0"/>
      <p:bldP spid="308229" grpId="0"/>
      <p:bldP spid="308230" grpId="0"/>
      <p:bldP spid="308231" grpId="0"/>
      <p:bldP spid="10" grpId="0" build="p"/>
      <p:bldP spid="11" grpId="0"/>
      <p:bldP spid="12" grpId="0" autoUpdateAnimBg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>
            <a:extLst>
              <a:ext uri="{FF2B5EF4-FFF2-40B4-BE49-F238E27FC236}">
                <a16:creationId xmlns:a16="http://schemas.microsoft.com/office/drawing/2014/main" id="{4A7777DB-D39F-7A6E-934C-9A9F3A581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0E56920E-8DF5-B5BF-CA32-77EC54F36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498403"/>
            <a:ext cx="7469329" cy="44344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7392AE60-2BE4-8053-D34A-9547EFC42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810D6D9-12B3-C3B9-9569-A3B1CEBA4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33774"/>
            <a:ext cx="7110471" cy="3796220"/>
          </a:xfrm>
        </p:spPr>
        <p:txBody>
          <a:bodyPr>
            <a:no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重要随机过程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独立过程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独立增量过程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正态过程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维纳过程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泊松过程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6F55FAF7-26FA-FA82-0512-21AC711F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第二章 随机过程的基本概念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16BA9A84-8B63-CE4D-D2D2-2126DF26D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213131"/>
            <a:ext cx="9213164" cy="4301533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随机过程的引入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随机过程的定义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随机过程的分布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随机过程的数字特征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几种重要的随机过程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C0011B-C63D-9DB0-1266-A4A9515DE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991395"/>
            <a:ext cx="4876800" cy="6095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P66</a:t>
            </a:r>
            <a:r>
              <a:rPr lang="zh-CN" altLang="en-US" dirty="0">
                <a:solidFill>
                  <a:srgbClr val="CC00CC"/>
                </a:solidFill>
              </a:rPr>
              <a:t>～</a:t>
            </a:r>
            <a:r>
              <a:rPr lang="en-US" altLang="zh-CN" dirty="0">
                <a:solidFill>
                  <a:srgbClr val="CC00CC"/>
                </a:solidFill>
              </a:rPr>
              <a:t>69  </a:t>
            </a:r>
            <a:r>
              <a:rPr lang="en-US" altLang="en-US" dirty="0">
                <a:solidFill>
                  <a:srgbClr val="0000FF"/>
                </a:solidFill>
              </a:rPr>
              <a:t>1.  </a:t>
            </a:r>
            <a:r>
              <a:rPr lang="en-US" altLang="zh-CN" dirty="0">
                <a:solidFill>
                  <a:srgbClr val="0000FF"/>
                </a:solidFill>
              </a:rPr>
              <a:t>9.   15.    19.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B6F6E993-BAF4-260A-4694-35F5E850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305594"/>
            <a:ext cx="7469329" cy="516056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习 题 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53D506-59BA-C413-FE74-BEB23235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5" y="1600994"/>
            <a:ext cx="4465707" cy="2263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A4F8DB-4A60-65FF-72D3-C1286BB2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74" y="1304704"/>
            <a:ext cx="5608806" cy="3048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D9D643-856B-09B9-C836-05EAFBAA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57" y="4666277"/>
            <a:ext cx="5349704" cy="10059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BBB202-D623-ACA5-D196-F5A2EB972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45" y="4205227"/>
            <a:ext cx="5448772" cy="92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7A50CC-78B3-464F-1279-D41F6B01A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4" y="5593961"/>
            <a:ext cx="5326842" cy="115072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F77A9BB5-0C0F-3159-4BBB-E179E832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05074"/>
            <a:ext cx="5488199" cy="6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+mj-cs"/>
              </a:rPr>
              <a:t>一、随机过程的引入</a:t>
            </a:r>
          </a:p>
        </p:txBody>
      </p:sp>
      <p:sp>
        <p:nvSpPr>
          <p:cNvPr id="339972" name="Text Box 4">
            <a:extLst>
              <a:ext uri="{FF2B5EF4-FFF2-40B4-BE49-F238E27FC236}">
                <a16:creationId xmlns:a16="http://schemas.microsoft.com/office/drawing/2014/main" id="{8F0623B6-CEA9-9FF7-1457-D04C702B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1219994"/>
            <a:ext cx="10899458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  </a:t>
            </a:r>
            <a:r>
              <a:rPr lang="zh-CN" altLang="en-US" b="1" dirty="0">
                <a:latin typeface="+mn-ea"/>
                <a:ea typeface="+mn-ea"/>
                <a:cs typeface="楷体_GB2312"/>
              </a:rPr>
              <a:t>在许多实际问题中，不仅需要对随机现象做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特定时间点的一次观察</a:t>
            </a:r>
            <a:r>
              <a:rPr lang="zh-CN" altLang="en-US" b="1" dirty="0">
                <a:latin typeface="+mn-ea"/>
                <a:ea typeface="+mn-ea"/>
                <a:cs typeface="楷体_GB2312"/>
              </a:rPr>
              <a:t>，而且还需要做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连续不断的观察</a:t>
            </a:r>
            <a:r>
              <a:rPr lang="zh-CN" altLang="en-US" b="1" dirty="0">
                <a:latin typeface="+mn-ea"/>
                <a:ea typeface="+mn-ea"/>
                <a:cs typeface="楷体_GB2312"/>
              </a:rPr>
              <a:t>，以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楷体_GB2312"/>
              </a:rPr>
              <a:t>观察研究对象随时间推移的演变过程。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81A8E1B-D830-1FF4-7AF6-C6D9538F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6" y="4937537"/>
            <a:ext cx="1061195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     </a:t>
            </a: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  <a:cs typeface="楷体_GB2312"/>
              </a:rPr>
              <a:t>随机过程论：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研究和描述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随机现象演变的概率统计规律</a:t>
            </a: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C53CE1-9289-B3D3-4482-F79A1003C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21" y="3124994"/>
            <a:ext cx="11201400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800000"/>
                </a:solidFill>
                <a:latin typeface="+mn-ea"/>
                <a:ea typeface="+mn-ea"/>
                <a:cs typeface="楷体_GB2312"/>
              </a:rPr>
              <a:t>      </a:t>
            </a: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  <a:cs typeface="楷体_GB2312"/>
              </a:rPr>
              <a:t>现象特点：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关注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一族随时间或地点变化的随机变量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，有自身的统计规律，而且</a:t>
            </a:r>
            <a:endParaRPr lang="en-US" altLang="zh-CN" b="1" dirty="0">
              <a:solidFill>
                <a:srgbClr val="000066"/>
              </a:solidFill>
              <a:latin typeface="+mn-ea"/>
              <a:ea typeface="+mn-ea"/>
              <a:cs typeface="楷体_GB231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                       </a:t>
            </a:r>
            <a:r>
              <a:rPr lang="zh-CN" altLang="en-US" b="1" dirty="0">
                <a:solidFill>
                  <a:srgbClr val="000066"/>
                </a:solidFill>
                <a:latin typeface="+mn-ea"/>
                <a:ea typeface="+mn-ea"/>
                <a:cs typeface="楷体_GB2312"/>
              </a:rPr>
              <a:t>变量间有着内在的关联关系。</a:t>
            </a:r>
            <a:endParaRPr lang="en-US" altLang="zh-CN" b="1" dirty="0">
              <a:solidFill>
                <a:srgbClr val="000066"/>
              </a:solidFill>
              <a:latin typeface="+mn-ea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  <p:bldP spid="4" grpId="0" autoUpdateAnimBg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6C6E6695-C27E-B916-5044-A9CB61230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随机过程的广泛应用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0156AFF-E018-4BF6-A8AE-15534EC68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268707"/>
            <a:ext cx="11430000" cy="503036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latin typeface="宋体" panose="02010600030101010101" pitchFamily="2" charset="-122"/>
              </a:rPr>
              <a:t>随机过程理论是近代数学的重要组成部分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应用非常广泛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实际工程背景强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</a:rPr>
              <a:t>起源于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统计物理学</a:t>
            </a:r>
            <a:r>
              <a:rPr lang="zh-CN" altLang="en-US" dirty="0">
                <a:latin typeface="宋体" panose="02010600030101010101" pitchFamily="2" charset="-122"/>
              </a:rPr>
              <a:t>领域，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布朗运动和热噪声</a:t>
            </a:r>
            <a:r>
              <a:rPr lang="zh-CN" altLang="en-US" dirty="0">
                <a:latin typeface="宋体" panose="02010600030101010101" pitchFamily="2" charset="-122"/>
              </a:rPr>
              <a:t>是随机过程的最早例子。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        随机过程理论在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社会科学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自然科学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工程技术的各个领域</a:t>
            </a:r>
            <a:r>
              <a:rPr lang="zh-CN" altLang="en-US" dirty="0">
                <a:latin typeface="宋体" panose="02010600030101010101" pitchFamily="2" charset="-122"/>
              </a:rPr>
              <a:t>中都有着广泛的应用。例如：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现代电子技术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现代通信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自动控制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系统工程的可靠性工程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市场经济的预测和控制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随机服务系统的排队论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储存论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生物医学工程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人口的预测和控制</a:t>
            </a:r>
            <a:r>
              <a:rPr lang="zh-CN" altLang="en-US" dirty="0">
                <a:latin typeface="宋体" panose="02010600030101010101" pitchFamily="2" charset="-122"/>
              </a:rPr>
              <a:t>等等。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	    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</a:rPr>
              <a:t>只要研究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随时间变化的动态系统的随机现象的统计规律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</a:rPr>
              <a:t>，就要用到随机过程的理论。</a:t>
            </a:r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79CC2692-4575-9C3B-84EF-E685C5066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842" y="188957"/>
            <a:ext cx="7489971" cy="6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1" b="1">
                <a:solidFill>
                  <a:srgbClr val="000066"/>
                </a:solidFill>
                <a:ea typeface="楷体_GB2312"/>
                <a:cs typeface="楷体_GB231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0" name="Rectangle 10">
            <a:extLst>
              <a:ext uri="{FF2B5EF4-FFF2-40B4-BE49-F238E27FC236}">
                <a16:creationId xmlns:a16="http://schemas.microsoft.com/office/drawing/2014/main" id="{96908396-D170-B66D-CB88-DCD6B6BF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09" y="5042336"/>
            <a:ext cx="10948955" cy="159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设有一个生物群体，由于繁殖而产生后代，对于固定的</a:t>
            </a:r>
            <a:r>
              <a:rPr lang="en-US" altLang="zh-CN" dirty="0">
                <a:latin typeface="+mn-ea"/>
                <a:ea typeface="+mn-ea"/>
              </a:rPr>
              <a:t>n(n≥1)</a:t>
            </a:r>
            <a:r>
              <a:rPr lang="zh-CN" altLang="en-US" dirty="0">
                <a:latin typeface="+mn-ea"/>
                <a:ea typeface="+mn-ea"/>
              </a:rPr>
              <a:t>，令</a:t>
            </a:r>
            <a:r>
              <a:rPr lang="en-US" altLang="zh-CN" dirty="0">
                <a:latin typeface="+mn-ea"/>
                <a:ea typeface="+mn-ea"/>
              </a:rPr>
              <a:t>X(n,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表示第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代生物群体的个数，</a:t>
            </a:r>
            <a:r>
              <a:rPr lang="en-US" altLang="zh-CN" dirty="0">
                <a:latin typeface="+mn-ea"/>
                <a:ea typeface="+mn-ea"/>
              </a:rPr>
              <a:t>X(n,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是随机变量，可取非负整数值</a:t>
            </a:r>
            <a:r>
              <a:rPr lang="en-US" altLang="zh-CN" dirty="0">
                <a:latin typeface="+mn-ea"/>
                <a:ea typeface="+mn-ea"/>
              </a:rPr>
              <a:t>0,1,2,…</a:t>
            </a:r>
            <a:r>
              <a:rPr lang="zh-CN" altLang="en-US" dirty="0">
                <a:latin typeface="+mn-ea"/>
                <a:ea typeface="+mn-ea"/>
              </a:rPr>
              <a:t>，而</a:t>
            </a:r>
            <a:r>
              <a:rPr lang="en-US" altLang="zh-CN" dirty="0">
                <a:latin typeface="+mn-ea"/>
                <a:ea typeface="+mn-ea"/>
              </a:rPr>
              <a:t>X(n,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),n=0,1,2,…</a:t>
            </a:r>
            <a:r>
              <a:rPr lang="zh-CN" altLang="en-US" dirty="0">
                <a:latin typeface="+mn-ea"/>
                <a:ea typeface="+mn-ea"/>
              </a:rPr>
              <a:t>是一族随机变量，即一个随机过程。</a:t>
            </a: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3481923E-7C44-F181-5349-AC0973F23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6B6AB298-4AE9-A4DA-98DE-A50243CF1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714" y="1025287"/>
            <a:ext cx="3074111" cy="658966"/>
          </a:xfrm>
        </p:spPr>
        <p:txBody>
          <a:bodyPr anchor="ctr">
            <a:noAutofit/>
          </a:bodyPr>
          <a:lstStyle/>
          <a:p>
            <a:pPr marL="342969" indent="-342969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电话问题</a:t>
            </a:r>
            <a:endParaRPr lang="zh-CN" altLang="en-US" dirty="0"/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E11A87F7-C7DE-E960-DD58-8B4AD62E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635298"/>
            <a:ext cx="10876916" cy="159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设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表示某电话台在</a:t>
            </a:r>
            <a:r>
              <a:rPr lang="en-US" altLang="zh-CN" dirty="0">
                <a:latin typeface="+mn-ea"/>
                <a:ea typeface="+mn-ea"/>
              </a:rPr>
              <a:t>[0,t)</a:t>
            </a:r>
            <a:r>
              <a:rPr lang="zh-CN" altLang="en-US" dirty="0">
                <a:latin typeface="+mn-ea"/>
                <a:ea typeface="+mn-ea"/>
              </a:rPr>
              <a:t>时间内收到用户的呼唤次数。对某个固定的</a:t>
            </a:r>
            <a:r>
              <a:rPr lang="en-US" altLang="zh-CN" dirty="0">
                <a:latin typeface="+mn-ea"/>
                <a:ea typeface="+mn-ea"/>
              </a:rPr>
              <a:t>t(0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t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是一个随机变量，它可以是任意非负整数，随着时间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的变化，就得到一族随机变量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t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即一个随机过程。</a:t>
            </a:r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F2E0459E-CF5F-79D8-A457-4711BF62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01" y="2764650"/>
            <a:ext cx="10876916" cy="159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悬浮在液体中的微粒由于分子的随机碰撞而作布朗运动。设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表示时刻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微粒所处位置的横座标，当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变化时，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t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，是</a:t>
            </a:r>
            <a:r>
              <a:rPr lang="zh-CN" altLang="en-US" dirty="0">
                <a:latin typeface="+mn-ea"/>
                <a:ea typeface="+mn-ea"/>
              </a:rPr>
              <a:t>一族随机变量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即一个随机过程。</a:t>
            </a:r>
          </a:p>
        </p:txBody>
      </p:sp>
      <p:sp>
        <p:nvSpPr>
          <p:cNvPr id="261126" name="Rectangle 6">
            <a:extLst>
              <a:ext uri="{FF2B5EF4-FFF2-40B4-BE49-F238E27FC236}">
                <a16:creationId xmlns:a16="http://schemas.microsoft.com/office/drawing/2014/main" id="{E19EC466-AA7C-1B2D-6FE9-4EE57D6C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811772"/>
            <a:ext cx="10876916" cy="159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电子元件或器件由于内部电子的随机热运动所引起的端电压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称为热噪声电压。对于固定的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是一个随机变量，随着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zh-CN" altLang="en-US" dirty="0">
                <a:latin typeface="+mn-ea"/>
                <a:ea typeface="+mn-ea"/>
              </a:rPr>
              <a:t>的变化得到一族随机变量</a:t>
            </a:r>
            <a:r>
              <a:rPr lang="en-US" altLang="zh-CN" dirty="0">
                <a:latin typeface="+mn-ea"/>
                <a:ea typeface="+mn-ea"/>
              </a:rPr>
              <a:t>X(t,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t0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，是</a:t>
            </a:r>
            <a:r>
              <a:rPr lang="zh-CN" altLang="en-US" dirty="0">
                <a:latin typeface="+mn-ea"/>
                <a:ea typeface="+mn-ea"/>
              </a:rPr>
              <a:t>一个随机过程。</a:t>
            </a:r>
          </a:p>
        </p:txBody>
      </p:sp>
      <p:sp>
        <p:nvSpPr>
          <p:cNvPr id="261127" name="Rectangle 7">
            <a:extLst>
              <a:ext uri="{FF2B5EF4-FFF2-40B4-BE49-F238E27FC236}">
                <a16:creationId xmlns:a16="http://schemas.microsoft.com/office/drawing/2014/main" id="{4249EE70-5665-C7A9-523F-109B2018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322299"/>
            <a:ext cx="3745779" cy="40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布朗运动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61128" name="Rectangle 8">
            <a:extLst>
              <a:ext uri="{FF2B5EF4-FFF2-40B4-BE49-F238E27FC236}">
                <a16:creationId xmlns:a16="http://schemas.microsoft.com/office/drawing/2014/main" id="{0256688B-8617-C66C-D975-1E8586E2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3457198"/>
            <a:ext cx="3385333" cy="40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热噪声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61129" name="Rectangle 9">
            <a:extLst>
              <a:ext uri="{FF2B5EF4-FFF2-40B4-BE49-F238E27FC236}">
                <a16:creationId xmlns:a16="http://schemas.microsoft.com/office/drawing/2014/main" id="{8F593E13-E019-5FE6-8F0C-0F442B28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16" y="4636712"/>
            <a:ext cx="3385333" cy="40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生物群体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0" grpId="0" build="p" autoUpdateAnimBg="0"/>
      <p:bldP spid="261123" grpId="0" build="p" autoUpdateAnimBg="0"/>
      <p:bldP spid="261124" grpId="0" build="p" autoUpdateAnimBg="0"/>
      <p:bldP spid="261124" grpId="1" build="allAtOnce"/>
      <p:bldP spid="261125" grpId="0" build="p" autoUpdateAnimBg="0"/>
      <p:bldP spid="261125" grpId="1" build="allAtOnce"/>
      <p:bldP spid="261126" grpId="0" build="p" autoUpdateAnimBg="0"/>
      <p:bldP spid="261126" grpId="1" build="allAtOnce"/>
      <p:bldP spid="261127" grpId="0" build="p" autoUpdateAnimBg="0"/>
      <p:bldP spid="261128" grpId="0" build="p" autoUpdateAnimBg="0"/>
      <p:bldP spid="26112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9457B712-0EA8-D0CE-CEF3-FF651DE3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二、随机过程的定义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5ECD52BE-673F-DF32-9EE1-1C1A26F3C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135326"/>
            <a:ext cx="10896599" cy="467468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设</a:t>
            </a:r>
            <a:r>
              <a:rPr lang="en-US" altLang="zh-CN" dirty="0"/>
              <a:t>(Ω,F,P)</a:t>
            </a:r>
            <a:r>
              <a:rPr lang="zh-CN" altLang="en-US" dirty="0"/>
              <a:t>是一个概率空间，</a:t>
            </a:r>
            <a:r>
              <a:rPr lang="en-US" altLang="zh-CN" dirty="0"/>
              <a:t>T</a:t>
            </a:r>
            <a:r>
              <a:rPr lang="zh-CN" altLang="en-US" dirty="0"/>
              <a:t>是一个参数集</a:t>
            </a:r>
            <a:r>
              <a:rPr lang="en-US" altLang="zh-CN" dirty="0"/>
              <a:t>(T</a:t>
            </a:r>
            <a:r>
              <a:rPr lang="en-US" altLang="zh-CN" dirty="0">
                <a:sym typeface="Symbol" panose="05050102010706020507" pitchFamily="18" charset="2"/>
              </a:rPr>
              <a:t>R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X(t,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</a:t>
            </a:r>
            <a:r>
              <a:rPr lang="en-US" altLang="zh-CN" dirty="0"/>
              <a:t>Ω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Ω</a:t>
            </a:r>
            <a:r>
              <a:rPr lang="zh-CN" altLang="en-US" dirty="0"/>
              <a:t>上的二元函数，如果对于每一个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zh-CN" altLang="en-US" dirty="0"/>
              <a:t>，</a:t>
            </a:r>
            <a:r>
              <a:rPr lang="en-US" altLang="zh-CN" dirty="0"/>
              <a:t>X(t,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(Ω,F,P)</a:t>
            </a:r>
            <a:r>
              <a:rPr lang="zh-CN" altLang="en-US" dirty="0"/>
              <a:t>上的随机变量，则称</a:t>
            </a:r>
            <a:r>
              <a:rPr lang="zh-CN" altLang="en-US" dirty="0">
                <a:solidFill>
                  <a:srgbClr val="0000FF"/>
                </a:solidFill>
              </a:rPr>
              <a:t>随机变量族</a:t>
            </a:r>
            <a:r>
              <a:rPr lang="en-US" altLang="zh-CN" dirty="0">
                <a:solidFill>
                  <a:srgbClr val="0000FF"/>
                </a:solidFill>
              </a:rPr>
              <a:t>{X(t,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>
                <a:solidFill>
                  <a:srgbClr val="0000FF"/>
                </a:solidFill>
              </a:rPr>
              <a:t>为定义在</a:t>
            </a:r>
            <a:r>
              <a:rPr lang="en-US" altLang="zh-CN" dirty="0">
                <a:solidFill>
                  <a:srgbClr val="0000FF"/>
                </a:solidFill>
              </a:rPr>
              <a:t>(Ω,F,P)</a:t>
            </a:r>
            <a:r>
              <a:rPr lang="zh-CN" altLang="en-US" dirty="0">
                <a:solidFill>
                  <a:srgbClr val="0000FF"/>
                </a:solidFill>
              </a:rPr>
              <a:t>上的</a:t>
            </a:r>
            <a:r>
              <a:rPr lang="zh-CN" altLang="en-US" dirty="0">
                <a:solidFill>
                  <a:srgbClr val="CC00CC"/>
                </a:solidFill>
              </a:rPr>
              <a:t>随机过程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C00CC"/>
                </a:solidFill>
              </a:rPr>
              <a:t>随机函数</a:t>
            </a:r>
            <a:r>
              <a:rPr lang="en-US" altLang="zh-CN" dirty="0"/>
              <a:t>)</a:t>
            </a:r>
            <a:r>
              <a:rPr lang="zh-CN" altLang="en-US" dirty="0"/>
              <a:t>。简记为</a:t>
            </a:r>
            <a:r>
              <a:rPr lang="en-US" altLang="zh-CN" dirty="0">
                <a:solidFill>
                  <a:srgbClr val="CC00CC"/>
                </a:solidFill>
              </a:rPr>
              <a:t>{X(t)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  <a:r>
              <a:rPr lang="zh-CN" altLang="en-US" dirty="0"/>
              <a:t>，其中</a:t>
            </a:r>
            <a:r>
              <a:rPr lang="en-US" altLang="zh-CN" dirty="0"/>
              <a:t>t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CC00CC"/>
                </a:solidFill>
              </a:rPr>
              <a:t>参数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CC00CC"/>
                </a:solidFill>
              </a:rPr>
              <a:t>参数集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CC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0B2B44BE-5966-13B3-A7EB-82663945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样本函数与状态空间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0472AC1C-B583-C8C8-F6CD-BF3A146EC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097219"/>
            <a:ext cx="11277599" cy="4085176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CC00CC"/>
                </a:solidFill>
              </a:rPr>
              <a:t>随机过程</a:t>
            </a:r>
            <a:r>
              <a:rPr lang="en-US" altLang="zh-CN" dirty="0">
                <a:solidFill>
                  <a:srgbClr val="CC00CC"/>
                </a:solidFill>
              </a:rPr>
              <a:t>X(t,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  <a:r>
              <a:rPr lang="zh-CN" altLang="en-US" dirty="0">
                <a:solidFill>
                  <a:srgbClr val="CC00CC"/>
                </a:solidFill>
              </a:rPr>
              <a:t>是定义在</a:t>
            </a:r>
            <a:r>
              <a:rPr lang="en-US" altLang="zh-CN" dirty="0">
                <a:solidFill>
                  <a:srgbClr val="CC00CC"/>
                </a:solidFill>
              </a:rPr>
              <a:t>T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CC00CC"/>
                </a:solidFill>
              </a:rPr>
              <a:t>Ω</a:t>
            </a:r>
            <a:r>
              <a:rPr lang="zh-CN" altLang="en-US" dirty="0">
                <a:solidFill>
                  <a:srgbClr val="CC00CC"/>
                </a:solidFill>
              </a:rPr>
              <a:t>上的二元函数</a:t>
            </a:r>
            <a:r>
              <a:rPr lang="zh-CN" altLang="en-US" dirty="0"/>
              <a:t>：一方面，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固定时，</a:t>
            </a:r>
            <a:r>
              <a:rPr lang="en-US" altLang="zh-CN" dirty="0">
                <a:solidFill>
                  <a:srgbClr val="0000FF"/>
                </a:solidFill>
              </a:rPr>
              <a:t>X(t,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是定义在</a:t>
            </a:r>
            <a:r>
              <a:rPr lang="en-US" altLang="zh-CN" dirty="0">
                <a:solidFill>
                  <a:srgbClr val="0000FF"/>
                </a:solidFill>
              </a:rPr>
              <a:t>Ω</a:t>
            </a:r>
            <a:r>
              <a:rPr lang="zh-CN" altLang="en-US" dirty="0">
                <a:solidFill>
                  <a:srgbClr val="0000FF"/>
                </a:solidFill>
              </a:rPr>
              <a:t>上的随机变量</a:t>
            </a:r>
            <a:r>
              <a:rPr lang="zh-CN" altLang="en-US" dirty="0"/>
              <a:t>；另一方面，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</a:t>
            </a:r>
            <a:r>
              <a:rPr lang="en-US" altLang="zh-CN" dirty="0">
                <a:solidFill>
                  <a:srgbClr val="0000FF"/>
                </a:solidFill>
              </a:rPr>
              <a:t>Ω</a:t>
            </a:r>
            <a:r>
              <a:rPr lang="zh-CN" altLang="en-US" dirty="0">
                <a:solidFill>
                  <a:srgbClr val="0000FF"/>
                </a:solidFill>
              </a:rPr>
              <a:t>固定时，</a:t>
            </a:r>
            <a:r>
              <a:rPr lang="en-US" altLang="zh-CN" dirty="0">
                <a:solidFill>
                  <a:srgbClr val="0000FF"/>
                </a:solidFill>
              </a:rPr>
              <a:t>X(t,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是定义在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上的函数</a:t>
            </a:r>
            <a:r>
              <a:rPr lang="zh-CN" altLang="en-US" dirty="0"/>
              <a:t>，称为随机过程的</a:t>
            </a:r>
            <a:r>
              <a:rPr lang="zh-CN" altLang="en-US" dirty="0">
                <a:solidFill>
                  <a:srgbClr val="CC00CC"/>
                </a:solidFill>
              </a:rPr>
              <a:t>样本函数</a:t>
            </a:r>
            <a:r>
              <a:rPr lang="zh-CN" altLang="en-US" dirty="0"/>
              <a:t>。</a:t>
            </a:r>
          </a:p>
          <a:p>
            <a:pPr algn="just" eaLnBrk="1" hangingPunct="1"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随机过程在时刻</a:t>
            </a:r>
            <a:r>
              <a:rPr lang="en-US" altLang="zh-CN" dirty="0"/>
              <a:t>t</a:t>
            </a:r>
            <a:r>
              <a:rPr lang="zh-CN" altLang="en-US" dirty="0"/>
              <a:t>所取的值</a:t>
            </a:r>
            <a:r>
              <a:rPr lang="en-US" altLang="zh-CN" dirty="0"/>
              <a:t>X(t)=x</a:t>
            </a:r>
            <a:r>
              <a:rPr lang="zh-CN" altLang="en-US" dirty="0"/>
              <a:t>称为时刻</a:t>
            </a:r>
            <a:r>
              <a:rPr lang="en-US" altLang="zh-CN" dirty="0"/>
              <a:t>t</a:t>
            </a:r>
            <a:r>
              <a:rPr lang="zh-CN" altLang="en-US" dirty="0"/>
              <a:t>时随机过程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处于</a:t>
            </a:r>
            <a:r>
              <a:rPr lang="zh-CN" altLang="en-US" dirty="0">
                <a:solidFill>
                  <a:srgbClr val="CC00CC"/>
                </a:solidFill>
              </a:rPr>
              <a:t>状态</a:t>
            </a:r>
            <a:r>
              <a:rPr lang="en-US" altLang="zh-CN" dirty="0"/>
              <a:t>x</a:t>
            </a:r>
            <a:r>
              <a:rPr lang="zh-CN" altLang="en-US" dirty="0"/>
              <a:t>，随机过程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T</a:t>
            </a:r>
            <a:r>
              <a:rPr lang="en-US" altLang="zh-CN" dirty="0"/>
              <a:t>}</a:t>
            </a:r>
            <a:r>
              <a:rPr lang="zh-CN" altLang="en-US" dirty="0"/>
              <a:t>所有状态构成的集合称为</a:t>
            </a:r>
            <a:r>
              <a:rPr lang="zh-CN" altLang="en-US" dirty="0">
                <a:solidFill>
                  <a:srgbClr val="CC00CC"/>
                </a:solidFill>
              </a:rPr>
              <a:t>状态空间</a:t>
            </a:r>
            <a:r>
              <a:rPr lang="zh-CN" altLang="en-US" dirty="0"/>
              <a:t>，记为</a:t>
            </a:r>
            <a:r>
              <a:rPr lang="en-US" altLang="zh-CN" dirty="0">
                <a:solidFill>
                  <a:srgbClr val="CC00CC"/>
                </a:solidFill>
              </a:rPr>
              <a:t>E</a:t>
            </a:r>
            <a:r>
              <a:rPr lang="zh-CN" altLang="en-US" dirty="0"/>
              <a:t>，即：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E</a:t>
            </a:r>
            <a:r>
              <a:rPr lang="zh-CN" altLang="en-US" dirty="0">
                <a:solidFill>
                  <a:srgbClr val="CC00CC"/>
                </a:solidFill>
              </a:rPr>
              <a:t>＝</a:t>
            </a:r>
            <a:r>
              <a:rPr lang="en-US" altLang="zh-CN" dirty="0">
                <a:solidFill>
                  <a:srgbClr val="CC00CC"/>
                </a:solidFill>
              </a:rPr>
              <a:t>{x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r>
              <a:rPr lang="en-US" altLang="zh-CN" dirty="0">
                <a:solidFill>
                  <a:srgbClr val="CC00CC"/>
                </a:solidFill>
              </a:rPr>
              <a:t>X(t)=</a:t>
            </a:r>
            <a:r>
              <a:rPr lang="en-US" altLang="zh-CN" dirty="0" err="1">
                <a:solidFill>
                  <a:srgbClr val="CC00CC"/>
                </a:solidFill>
              </a:rPr>
              <a:t>x,t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CC00CC"/>
                </a:solidFill>
              </a:rPr>
              <a:t>T</a:t>
            </a:r>
            <a:r>
              <a:rPr lang="en-US" altLang="zh-CN" dirty="0">
                <a:solidFill>
                  <a:srgbClr val="CC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4638</Words>
  <Application>Microsoft Office PowerPoint</Application>
  <PresentationFormat>自定义</PresentationFormat>
  <Paragraphs>355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 Unicode MS</vt:lpstr>
      <vt:lpstr>等线</vt:lpstr>
      <vt:lpstr>黑体</vt:lpstr>
      <vt:lpstr>华文行楷</vt:lpstr>
      <vt:lpstr>楷体_GB2312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Office Theme</vt:lpstr>
      <vt:lpstr>PowerPoint 演示文稿</vt:lpstr>
      <vt:lpstr>上一讲内容回顾</vt:lpstr>
      <vt:lpstr>本讲主要内容</vt:lpstr>
      <vt:lpstr>第二章 随机过程的基本概念</vt:lpstr>
      <vt:lpstr>PowerPoint 演示文稿</vt:lpstr>
      <vt:lpstr>随机过程的广泛应用</vt:lpstr>
      <vt:lpstr>例</vt:lpstr>
      <vt:lpstr>二、随机过程的定义</vt:lpstr>
      <vt:lpstr>样本函数与状态空间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随机过程的分类</vt:lpstr>
      <vt:lpstr>三、随机过程的分布</vt:lpstr>
      <vt:lpstr>二维分布函数</vt:lpstr>
      <vt:lpstr>二维概率密度</vt:lpstr>
      <vt:lpstr>n维分布函数</vt:lpstr>
      <vt:lpstr>n维概率密度</vt:lpstr>
      <vt:lpstr>n+m维联合分布函数</vt:lpstr>
      <vt:lpstr>n+m维联合概率密度</vt:lpstr>
      <vt:lpstr>相互独立的随机过程</vt:lpstr>
      <vt:lpstr>n维特征函数</vt:lpstr>
      <vt:lpstr>实例</vt:lpstr>
      <vt:lpstr>例1(续1)</vt:lpstr>
      <vt:lpstr>例1(续2)</vt:lpstr>
      <vt:lpstr>四、随机过程的数字特征</vt:lpstr>
      <vt:lpstr>方差函数</vt:lpstr>
      <vt:lpstr>协方差函数和相关函数</vt:lpstr>
      <vt:lpstr>互协方差函数和互相关函数</vt:lpstr>
      <vt:lpstr>例1</vt:lpstr>
      <vt:lpstr>例1(续1)</vt:lpstr>
      <vt:lpstr>例1(续2)</vt:lpstr>
      <vt:lpstr>例2</vt:lpstr>
      <vt:lpstr>例2(续1)</vt:lpstr>
      <vt:lpstr>本讲主要内容</vt:lpstr>
      <vt:lpstr>下一讲内容预告</vt:lpstr>
      <vt:lpstr>习 题 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1264</cp:revision>
  <cp:lastPrinted>2022-01-15T12:13:00Z</cp:lastPrinted>
  <dcterms:created xsi:type="dcterms:W3CDTF">2006-08-16T00:00:00Z</dcterms:created>
  <dcterms:modified xsi:type="dcterms:W3CDTF">2024-09-08T14:47:55Z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