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45"/>
  </p:notesMasterIdLst>
  <p:sldIdLst>
    <p:sldId id="256" r:id="rId2"/>
    <p:sldId id="326" r:id="rId3"/>
    <p:sldId id="319" r:id="rId4"/>
    <p:sldId id="285" r:id="rId5"/>
    <p:sldId id="286" r:id="rId6"/>
    <p:sldId id="328" r:id="rId7"/>
    <p:sldId id="323" r:id="rId8"/>
    <p:sldId id="329" r:id="rId9"/>
    <p:sldId id="330" r:id="rId10"/>
    <p:sldId id="331" r:id="rId11"/>
    <p:sldId id="287" r:id="rId12"/>
    <p:sldId id="288" r:id="rId13"/>
    <p:sldId id="312" r:id="rId14"/>
    <p:sldId id="289" r:id="rId15"/>
    <p:sldId id="313" r:id="rId16"/>
    <p:sldId id="290" r:id="rId17"/>
    <p:sldId id="324" r:id="rId18"/>
    <p:sldId id="349" r:id="rId19"/>
    <p:sldId id="350" r:id="rId20"/>
    <p:sldId id="351" r:id="rId21"/>
    <p:sldId id="389" r:id="rId22"/>
    <p:sldId id="390" r:id="rId23"/>
    <p:sldId id="340" r:id="rId24"/>
    <p:sldId id="341" r:id="rId25"/>
    <p:sldId id="335" r:id="rId26"/>
    <p:sldId id="391" r:id="rId27"/>
    <p:sldId id="343" r:id="rId28"/>
    <p:sldId id="392" r:id="rId29"/>
    <p:sldId id="393" r:id="rId30"/>
    <p:sldId id="394" r:id="rId31"/>
    <p:sldId id="395" r:id="rId32"/>
    <p:sldId id="396" r:id="rId33"/>
    <p:sldId id="352" r:id="rId34"/>
    <p:sldId id="353" r:id="rId35"/>
    <p:sldId id="354" r:id="rId36"/>
    <p:sldId id="355" r:id="rId37"/>
    <p:sldId id="356" r:id="rId38"/>
    <p:sldId id="363" r:id="rId39"/>
    <p:sldId id="362" r:id="rId40"/>
    <p:sldId id="325" r:id="rId41"/>
    <p:sldId id="318" r:id="rId42"/>
    <p:sldId id="259" r:id="rId43"/>
    <p:sldId id="268" r:id="rId44"/>
  </p:sldIdLst>
  <p:sldSz cx="12198350" cy="6859588"/>
  <p:notesSz cx="9144000" cy="6858000"/>
  <p:defaultText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22">
          <p15:clr>
            <a:srgbClr val="A4A3A4"/>
          </p15:clr>
        </p15:guide>
        <p15:guide id="3" orient="horz" pos="2878">
          <p15:clr>
            <a:srgbClr val="A4A3A4"/>
          </p15:clr>
        </p15:guide>
        <p15:guide id="4" pos="38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92D050"/>
    <a:srgbClr val="CC00CC"/>
    <a:srgbClr val="BD9B53"/>
    <a:srgbClr val="009900"/>
    <a:srgbClr val="F4FA12"/>
    <a:srgbClr val="1157AB"/>
    <a:srgbClr val="9BBB59"/>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2526" autoAdjust="0"/>
  </p:normalViewPr>
  <p:slideViewPr>
    <p:cSldViewPr>
      <p:cViewPr varScale="1">
        <p:scale>
          <a:sx n="106" d="100"/>
          <a:sy n="106" d="100"/>
        </p:scale>
        <p:origin x="558" y="108"/>
      </p:cViewPr>
      <p:guideLst>
        <p:guide orient="horz" pos="2160"/>
        <p:guide pos="2822"/>
        <p:guide orient="horz" pos="2878"/>
        <p:guide pos="3848"/>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5" d="100"/>
          <a:sy n="95" d="100"/>
        </p:scale>
        <p:origin x="4042"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8.xml"/><Relationship Id="rId39" Type="http://schemas.openxmlformats.org/officeDocument/2006/relationships/slide" Target="slides/slide41.xml"/><Relationship Id="rId21" Type="http://schemas.openxmlformats.org/officeDocument/2006/relationships/slide" Target="slides/slide23.xml"/><Relationship Id="rId34" Type="http://schemas.openxmlformats.org/officeDocument/2006/relationships/slide" Target="slides/slide36.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7.xml"/><Relationship Id="rId33" Type="http://schemas.openxmlformats.org/officeDocument/2006/relationships/slide" Target="slides/slide35.xml"/><Relationship Id="rId38" Type="http://schemas.openxmlformats.org/officeDocument/2006/relationships/slide" Target="slides/slide40.xml"/><Relationship Id="rId2" Type="http://schemas.openxmlformats.org/officeDocument/2006/relationships/slide" Target="slides/slide3.xml"/><Relationship Id="rId16" Type="http://schemas.openxmlformats.org/officeDocument/2006/relationships/slide" Target="slides/slide17.xml"/><Relationship Id="rId20" Type="http://schemas.openxmlformats.org/officeDocument/2006/relationships/slide" Target="slides/slide22.xml"/><Relationship Id="rId29" Type="http://schemas.openxmlformats.org/officeDocument/2006/relationships/slide" Target="slides/slide31.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6.xml"/><Relationship Id="rId32" Type="http://schemas.openxmlformats.org/officeDocument/2006/relationships/slide" Target="slides/slide34.xml"/><Relationship Id="rId37" Type="http://schemas.openxmlformats.org/officeDocument/2006/relationships/slide" Target="slides/slide39.xml"/><Relationship Id="rId40" Type="http://schemas.openxmlformats.org/officeDocument/2006/relationships/slide" Target="slides/slide42.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5.xml"/><Relationship Id="rId28" Type="http://schemas.openxmlformats.org/officeDocument/2006/relationships/slide" Target="slides/slide30.xml"/><Relationship Id="rId36" Type="http://schemas.openxmlformats.org/officeDocument/2006/relationships/slide" Target="slides/slide38.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3.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4.xml"/><Relationship Id="rId27" Type="http://schemas.openxmlformats.org/officeDocument/2006/relationships/slide" Target="slides/slide29.xml"/><Relationship Id="rId30" Type="http://schemas.openxmlformats.org/officeDocument/2006/relationships/slide" Target="slides/slide32.xml"/><Relationship Id="rId35" Type="http://schemas.openxmlformats.org/officeDocument/2006/relationships/slide" Target="slides/slide37.xml"/><Relationship Id="rId8" Type="http://schemas.openxmlformats.org/officeDocument/2006/relationships/slide" Target="slides/slide9.xml"/><Relationship Id="rId3"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wmf"/><Relationship Id="rId7" Type="http://schemas.openxmlformats.org/officeDocument/2006/relationships/image" Target="../media/image9.e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2.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4881824-7EDF-4B1D-9D44-4D7461D95900}" type="datetimeFigureOut">
              <a:rPr lang="zh-CN" altLang="en-US" smtClean="0"/>
              <a:t>2023/12/22</a:t>
            </a:fld>
            <a:endParaRPr lang="zh-CN" alt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6F2A367-4377-4BC9-85D6-558F91AD7B7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2A367-4377-4BC9-85D6-558F91AD7B75}"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AA4AC8DD-81D7-97B8-B28B-8A86B151451A}"/>
              </a:ext>
            </a:extLst>
          </p:cNvPr>
          <p:cNvSpPr>
            <a:spLocks noGrp="1" noRot="1" noChangeAspect="1" noChangeArrowheads="1" noTextEdit="1"/>
          </p:cNvSpPr>
          <p:nvPr>
            <p:ph type="sldImg"/>
          </p:nvPr>
        </p:nvSpPr>
        <p:spPr>
          <a:ln/>
        </p:spPr>
      </p:sp>
      <p:sp>
        <p:nvSpPr>
          <p:cNvPr id="7171" name="备注占位符 2">
            <a:extLst>
              <a:ext uri="{FF2B5EF4-FFF2-40B4-BE49-F238E27FC236}">
                <a16:creationId xmlns:a16="http://schemas.microsoft.com/office/drawing/2014/main" id="{DB0C7786-87E0-0575-A0D4-C0F7B8B3DA74}"/>
              </a:ext>
            </a:extLst>
          </p:cNvPr>
          <p:cNvSpPr>
            <a:spLocks noGrp="1" noChangeArrowheads="1"/>
          </p:cNvSpPr>
          <p:nvPr>
            <p:ph type="body" idx="1"/>
          </p:nvPr>
        </p:nvSpPr>
        <p:spPr>
          <a:noFill/>
        </p:spPr>
        <p:txBody>
          <a:bodyPr/>
          <a:lstStyle/>
          <a:p>
            <a:pPr eaLnBrk="1" hangingPunct="1"/>
            <a:endParaRPr lang="zh-CN" altLang="en-US"/>
          </a:p>
        </p:txBody>
      </p:sp>
      <p:sp>
        <p:nvSpPr>
          <p:cNvPr id="7172" name="灯片编号占位符 3">
            <a:extLst>
              <a:ext uri="{FF2B5EF4-FFF2-40B4-BE49-F238E27FC236}">
                <a16:creationId xmlns:a16="http://schemas.microsoft.com/office/drawing/2014/main" id="{FEF89EAB-2B6E-CDD4-1EBC-151305CECFA4}"/>
              </a:ext>
            </a:extLst>
          </p:cNvPr>
          <p:cNvSpPr>
            <a:spLocks noGrp="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2ED3FE1-1AD9-4052-9732-D7EA77F0891E}" type="slidenum">
              <a:rPr lang="en-US" altLang="zh-CN" sz="1200"/>
              <a:pPr/>
              <a:t>2</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AF51469-C923-6C74-0748-895888717232}"/>
              </a:ext>
            </a:extLst>
          </p:cNvPr>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CE21A9C-8A93-4273-B4D7-B233ACC3EF50}" type="slidenum">
              <a:rPr lang="en-US" altLang="zh-CN" sz="1200"/>
              <a:pPr/>
              <a:t>15</a:t>
            </a:fld>
            <a:endParaRPr lang="en-US" altLang="zh-CN" sz="1200"/>
          </a:p>
        </p:txBody>
      </p:sp>
      <p:sp>
        <p:nvSpPr>
          <p:cNvPr id="64515" name="Rectangle 2">
            <a:extLst>
              <a:ext uri="{FF2B5EF4-FFF2-40B4-BE49-F238E27FC236}">
                <a16:creationId xmlns:a16="http://schemas.microsoft.com/office/drawing/2014/main" id="{FF0EED83-EFAC-86E7-D7EF-A1E954562A22}"/>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12C42E2E-B5A4-9C17-0993-B4586893D87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4DD30-2D53-4969-A1CE-14A26E09C730}"/>
              </a:ext>
            </a:extLst>
          </p:cNvPr>
          <p:cNvSpPr>
            <a:spLocks noGrp="1"/>
          </p:cNvSpPr>
          <p:nvPr>
            <p:ph type="title"/>
          </p:nvPr>
        </p:nvSpPr>
        <p:spPr>
          <a:xfrm>
            <a:off x="1626447" y="342979"/>
            <a:ext cx="9961986" cy="609741"/>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73C95D-1001-4599-BB2C-CAAD2BBCD2BE}"/>
              </a:ext>
            </a:extLst>
          </p:cNvPr>
          <p:cNvSpPr>
            <a:spLocks noGrp="1"/>
          </p:cNvSpPr>
          <p:nvPr>
            <p:ph type="body" sz="half" idx="1"/>
          </p:nvPr>
        </p:nvSpPr>
        <p:spPr>
          <a:xfrm>
            <a:off x="1524794" y="1143265"/>
            <a:ext cx="5031819" cy="9511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8A4C6BE-7AB7-4E46-902D-DE485F538CF9}"/>
              </a:ext>
            </a:extLst>
          </p:cNvPr>
          <p:cNvSpPr>
            <a:spLocks noGrp="1"/>
          </p:cNvSpPr>
          <p:nvPr>
            <p:ph sz="half" idx="2"/>
          </p:nvPr>
        </p:nvSpPr>
        <p:spPr>
          <a:xfrm>
            <a:off x="6759919" y="1143265"/>
            <a:ext cx="5031819" cy="9511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165BD51-F8F1-2EB0-306C-5ABFCECE756F}"/>
              </a:ext>
            </a:extLst>
          </p:cNvPr>
          <p:cNvSpPr>
            <a:spLocks noGrp="1" noChangeArrowheads="1"/>
          </p:cNvSpPr>
          <p:nvPr>
            <p:ph type="dt" sz="half" idx="10"/>
          </p:nvPr>
        </p:nvSpPr>
        <p:spPr>
          <a:ln/>
        </p:spPr>
        <p:txBody>
          <a:bodyPr/>
          <a:lstStyle>
            <a:lvl1pPr>
              <a:defRPr/>
            </a:lvl1pPr>
          </a:lstStyle>
          <a:p>
            <a:pPr>
              <a:defRPr/>
            </a:pPr>
            <a:fld id="{A4527277-6C2D-4A3E-8B18-48036508A4D5}" type="datetime1">
              <a:rPr lang="zh-CN" altLang="en-US"/>
              <a:pPr>
                <a:defRPr/>
              </a:pPr>
              <a:t>2023/12/22</a:t>
            </a:fld>
            <a:endParaRPr lang="en-US" altLang="zh-CN"/>
          </a:p>
        </p:txBody>
      </p:sp>
      <p:sp>
        <p:nvSpPr>
          <p:cNvPr id="6" name="Rectangle 5">
            <a:extLst>
              <a:ext uri="{FF2B5EF4-FFF2-40B4-BE49-F238E27FC236}">
                <a16:creationId xmlns:a16="http://schemas.microsoft.com/office/drawing/2014/main" id="{83F08E45-C9A7-B12C-3BCD-E5DE342F95DA}"/>
              </a:ext>
            </a:extLst>
          </p:cNvPr>
          <p:cNvSpPr>
            <a:spLocks noGrp="1" noChangeArrowheads="1"/>
          </p:cNvSpPr>
          <p:nvPr>
            <p:ph type="ftr" sz="quarter" idx="11"/>
          </p:nvPr>
        </p:nvSpPr>
        <p:spPr>
          <a:ln/>
        </p:spPr>
        <p:txBody>
          <a:bodyPr/>
          <a:lstStyle>
            <a:lvl1pPr>
              <a:defRPr/>
            </a:lvl1pPr>
          </a:lstStyle>
          <a:p>
            <a:pPr>
              <a:defRPr/>
            </a:pPr>
            <a:r>
              <a:rPr lang="zh-CN" altLang="en-US"/>
              <a:t>信息与软件工程学院</a:t>
            </a:r>
            <a:r>
              <a:rPr lang="en-US" altLang="zh-CN"/>
              <a:t>　王庆先</a:t>
            </a:r>
          </a:p>
        </p:txBody>
      </p:sp>
      <p:sp>
        <p:nvSpPr>
          <p:cNvPr id="7" name="Rectangle 6">
            <a:extLst>
              <a:ext uri="{FF2B5EF4-FFF2-40B4-BE49-F238E27FC236}">
                <a16:creationId xmlns:a16="http://schemas.microsoft.com/office/drawing/2014/main" id="{DCE173EE-404B-9E39-5917-3EFD0BA20770}"/>
              </a:ext>
            </a:extLst>
          </p:cNvPr>
          <p:cNvSpPr>
            <a:spLocks noGrp="1" noChangeArrowheads="1"/>
          </p:cNvSpPr>
          <p:nvPr>
            <p:ph type="sldNum" sz="quarter" idx="12"/>
          </p:nvPr>
        </p:nvSpPr>
        <p:spPr>
          <a:ln/>
        </p:spPr>
        <p:txBody>
          <a:bodyPr/>
          <a:lstStyle>
            <a:lvl1pPr>
              <a:defRPr/>
            </a:lvl1pPr>
          </a:lstStyle>
          <a:p>
            <a:r>
              <a:rPr lang="en-US" altLang="zh-CN"/>
              <a:t>62</a:t>
            </a:r>
            <a:r>
              <a:rPr lang="zh-CN" altLang="en-US"/>
              <a:t>－</a:t>
            </a:r>
            <a:fld id="{2CC92ED2-EB14-4B88-A871-BA1EE97FD486}" type="slidenum">
              <a:rPr lang="zh-CN" altLang="en-US"/>
              <a:pPr/>
              <a:t>‹#›</a:t>
            </a:fld>
            <a:endParaRPr lang="zh-CN" altLang="en-US"/>
          </a:p>
        </p:txBody>
      </p:sp>
    </p:spTree>
    <p:extLst>
      <p:ext uri="{BB962C8B-B14F-4D97-AF65-F5344CB8AC3E}">
        <p14:creationId xmlns:p14="http://schemas.microsoft.com/office/powerpoint/2010/main" val="2608036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93DE6-5A74-4FE3-99B3-6575D332D608}"/>
              </a:ext>
            </a:extLst>
          </p:cNvPr>
          <p:cNvSpPr>
            <a:spLocks noGrp="1"/>
          </p:cNvSpPr>
          <p:nvPr>
            <p:ph type="title"/>
          </p:nvPr>
        </p:nvSpPr>
        <p:spPr>
          <a:xfrm>
            <a:off x="1626447" y="342979"/>
            <a:ext cx="9961986" cy="609741"/>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3ED50DF-9C82-4873-8DCE-039E30D2E04A}"/>
              </a:ext>
            </a:extLst>
          </p:cNvPr>
          <p:cNvSpPr>
            <a:spLocks noGrp="1"/>
          </p:cNvSpPr>
          <p:nvPr>
            <p:ph type="body" sz="half" idx="1"/>
          </p:nvPr>
        </p:nvSpPr>
        <p:spPr>
          <a:xfrm>
            <a:off x="1524794" y="1143265"/>
            <a:ext cx="5031819" cy="95113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AA7EEB-F267-4ABA-B422-45B86BBBAE12}"/>
              </a:ext>
            </a:extLst>
          </p:cNvPr>
          <p:cNvSpPr>
            <a:spLocks noGrp="1"/>
          </p:cNvSpPr>
          <p:nvPr>
            <p:ph sz="quarter" idx="2"/>
          </p:nvPr>
        </p:nvSpPr>
        <p:spPr>
          <a:xfrm>
            <a:off x="6759919" y="1143265"/>
            <a:ext cx="5031819" cy="39855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A119196E-1955-4F21-9B14-D6F730104820}"/>
              </a:ext>
            </a:extLst>
          </p:cNvPr>
          <p:cNvSpPr>
            <a:spLocks noGrp="1"/>
          </p:cNvSpPr>
          <p:nvPr>
            <p:ph sz="quarter" idx="3"/>
          </p:nvPr>
        </p:nvSpPr>
        <p:spPr>
          <a:xfrm>
            <a:off x="6759919" y="1694255"/>
            <a:ext cx="5031819" cy="40014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2F12F586-BC01-DE26-B61A-964892E55A48}"/>
              </a:ext>
            </a:extLst>
          </p:cNvPr>
          <p:cNvSpPr>
            <a:spLocks noGrp="1" noChangeArrowheads="1"/>
          </p:cNvSpPr>
          <p:nvPr>
            <p:ph type="dt" sz="half" idx="10"/>
          </p:nvPr>
        </p:nvSpPr>
        <p:spPr>
          <a:ln/>
        </p:spPr>
        <p:txBody>
          <a:bodyPr/>
          <a:lstStyle>
            <a:lvl1pPr>
              <a:defRPr/>
            </a:lvl1pPr>
          </a:lstStyle>
          <a:p>
            <a:pPr>
              <a:defRPr/>
            </a:pPr>
            <a:fld id="{D8B6226A-8E6F-460E-8789-40C05390029C}" type="datetime1">
              <a:rPr lang="zh-CN" altLang="en-US"/>
              <a:pPr>
                <a:defRPr/>
              </a:pPr>
              <a:t>2023/12/22</a:t>
            </a:fld>
            <a:endParaRPr lang="en-US" altLang="zh-CN"/>
          </a:p>
        </p:txBody>
      </p:sp>
      <p:sp>
        <p:nvSpPr>
          <p:cNvPr id="7" name="Rectangle 5">
            <a:extLst>
              <a:ext uri="{FF2B5EF4-FFF2-40B4-BE49-F238E27FC236}">
                <a16:creationId xmlns:a16="http://schemas.microsoft.com/office/drawing/2014/main" id="{6CBB7CF0-B8A1-99BF-C2CB-AAF180C2A062}"/>
              </a:ext>
            </a:extLst>
          </p:cNvPr>
          <p:cNvSpPr>
            <a:spLocks noGrp="1" noChangeArrowheads="1"/>
          </p:cNvSpPr>
          <p:nvPr>
            <p:ph type="ftr" sz="quarter" idx="11"/>
          </p:nvPr>
        </p:nvSpPr>
        <p:spPr>
          <a:ln/>
        </p:spPr>
        <p:txBody>
          <a:bodyPr/>
          <a:lstStyle>
            <a:lvl1pPr>
              <a:defRPr/>
            </a:lvl1pPr>
          </a:lstStyle>
          <a:p>
            <a:pPr>
              <a:defRPr/>
            </a:pPr>
            <a:r>
              <a:rPr lang="zh-CN" altLang="en-US"/>
              <a:t>信息与软件工程学院</a:t>
            </a:r>
            <a:r>
              <a:rPr lang="en-US" altLang="zh-CN"/>
              <a:t>　王庆先</a:t>
            </a:r>
          </a:p>
        </p:txBody>
      </p:sp>
      <p:sp>
        <p:nvSpPr>
          <p:cNvPr id="8" name="Rectangle 6">
            <a:extLst>
              <a:ext uri="{FF2B5EF4-FFF2-40B4-BE49-F238E27FC236}">
                <a16:creationId xmlns:a16="http://schemas.microsoft.com/office/drawing/2014/main" id="{D7D91A31-FEE1-BBC2-D3ED-41242A9E9125}"/>
              </a:ext>
            </a:extLst>
          </p:cNvPr>
          <p:cNvSpPr>
            <a:spLocks noGrp="1" noChangeArrowheads="1"/>
          </p:cNvSpPr>
          <p:nvPr>
            <p:ph type="sldNum" sz="quarter" idx="12"/>
          </p:nvPr>
        </p:nvSpPr>
        <p:spPr>
          <a:ln/>
        </p:spPr>
        <p:txBody>
          <a:bodyPr/>
          <a:lstStyle>
            <a:lvl1pPr>
              <a:defRPr/>
            </a:lvl1pPr>
          </a:lstStyle>
          <a:p>
            <a:r>
              <a:rPr lang="en-US" altLang="zh-CN"/>
              <a:t>62</a:t>
            </a:r>
            <a:r>
              <a:rPr lang="zh-CN" altLang="en-US"/>
              <a:t>－</a:t>
            </a:r>
            <a:fld id="{0C00883C-41AD-4264-AFF7-D700726F5148}" type="slidenum">
              <a:rPr lang="zh-CN" altLang="en-US"/>
              <a:pPr/>
              <a:t>‹#›</a:t>
            </a:fld>
            <a:endParaRPr lang="zh-CN" altLang="en-US"/>
          </a:p>
        </p:txBody>
      </p:sp>
    </p:spTree>
    <p:extLst>
      <p:ext uri="{BB962C8B-B14F-4D97-AF65-F5344CB8AC3E}">
        <p14:creationId xmlns:p14="http://schemas.microsoft.com/office/powerpoint/2010/main" val="3185267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918" y="1143795"/>
            <a:ext cx="10978515" cy="5029200"/>
          </a:xfrm>
          <a:prstGeom prst="rect">
            <a:avLst/>
          </a:prstGeom>
        </p:spPr>
        <p:txBody>
          <a:bodyPr>
            <a:normAutofit/>
          </a:bodyPr>
          <a:lstStyle>
            <a:lvl1pPr marL="457200" indent="-457200">
              <a:lnSpc>
                <a:spcPct val="150000"/>
              </a:lnSpc>
              <a:spcBef>
                <a:spcPts val="0"/>
              </a:spcBef>
              <a:buSzPct val="80000"/>
              <a:buFont typeface="Wingdings" panose="05000000000000000000" pitchFamily="2" charset="2"/>
              <a:buChar char="l"/>
              <a:defRPr sz="2400">
                <a:solidFill>
                  <a:schemeClr val="tx1"/>
                </a:solidFill>
                <a:latin typeface="+mn-ea"/>
                <a:ea typeface="+mn-ea"/>
              </a:defRPr>
            </a:lvl1pPr>
            <a:lvl2pPr>
              <a:lnSpc>
                <a:spcPct val="150000"/>
              </a:lnSpc>
              <a:spcBef>
                <a:spcPts val="0"/>
              </a:spcBef>
              <a:defRPr sz="2400">
                <a:solidFill>
                  <a:schemeClr val="tx1"/>
                </a:solidFill>
                <a:latin typeface="+mn-ea"/>
                <a:ea typeface="+mn-ea"/>
              </a:defRPr>
            </a:lvl2pPr>
            <a:lvl3pPr>
              <a:lnSpc>
                <a:spcPct val="150000"/>
              </a:lnSpc>
              <a:spcBef>
                <a:spcPts val="0"/>
              </a:spcBef>
              <a:defRPr sz="2400">
                <a:solidFill>
                  <a:schemeClr val="tx1"/>
                </a:solidFill>
                <a:latin typeface="+mn-ea"/>
                <a:ea typeface="+mn-ea"/>
              </a:defRPr>
            </a:lvl3pPr>
            <a:lvl4pPr>
              <a:lnSpc>
                <a:spcPct val="150000"/>
              </a:lnSpc>
              <a:spcBef>
                <a:spcPts val="0"/>
              </a:spcBef>
              <a:defRPr sz="2400">
                <a:solidFill>
                  <a:schemeClr val="tx1"/>
                </a:solidFill>
                <a:latin typeface="+mn-ea"/>
                <a:ea typeface="+mn-ea"/>
              </a:defRPr>
            </a:lvl4pPr>
            <a:lvl5pPr>
              <a:lnSpc>
                <a:spcPct val="150000"/>
              </a:lnSpc>
              <a:spcBef>
                <a:spcPts val="0"/>
              </a:spcBef>
              <a:defRPr sz="2400">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lvl1pPr>
              <a:defRPr sz="2400" b="1">
                <a:latin typeface="+mn-ea"/>
                <a:ea typeface="+mn-ea"/>
              </a:defRPr>
            </a:lvl1pPr>
          </a:lstStyle>
          <a:p>
            <a:r>
              <a:rPr lang="en-US" dirty="0"/>
              <a:t>Click to edit Master title style</a:t>
            </a:r>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30000"/>
              </a:lnSpc>
              <a:buSzPct val="80000"/>
              <a:buFont typeface="Wingdings" panose="05000000000000000000" pitchFamily="2" charset="2"/>
              <a:buChar char="l"/>
              <a:defRPr sz="2400" b="1">
                <a:solidFill>
                  <a:schemeClr val="tx1"/>
                </a:solidFill>
                <a:latin typeface="+mn-ea"/>
                <a:ea typeface="+mn-ea"/>
              </a:defRPr>
            </a:lvl1pPr>
            <a:lvl2pPr>
              <a:lnSpc>
                <a:spcPct val="130000"/>
              </a:lnSpc>
              <a:defRPr sz="2400" b="1">
                <a:solidFill>
                  <a:schemeClr val="tx1"/>
                </a:solidFill>
                <a:latin typeface="+mn-ea"/>
                <a:ea typeface="+mn-ea"/>
              </a:defRPr>
            </a:lvl2pPr>
            <a:lvl3pPr>
              <a:lnSpc>
                <a:spcPct val="130000"/>
              </a:lnSpc>
              <a:defRPr sz="2400" b="1">
                <a:solidFill>
                  <a:schemeClr val="tx1"/>
                </a:solidFill>
                <a:latin typeface="+mn-ea"/>
                <a:ea typeface="+mn-ea"/>
              </a:defRPr>
            </a:lvl3pPr>
            <a:lvl4pPr>
              <a:lnSpc>
                <a:spcPct val="130000"/>
              </a:lnSpc>
              <a:defRPr sz="2400" b="1">
                <a:solidFill>
                  <a:schemeClr val="tx1"/>
                </a:solidFill>
                <a:latin typeface="+mn-ea"/>
                <a:ea typeface="+mn-ea"/>
              </a:defRPr>
            </a:lvl4pPr>
            <a:lvl5pPr>
              <a:lnSpc>
                <a:spcPct val="130000"/>
              </a:lnSpc>
              <a:defRPr sz="2400" b="1">
                <a:solidFill>
                  <a:schemeClr val="tx1"/>
                </a:solidFill>
                <a:latin typeface="+mn-ea"/>
                <a:ea typeface="+mn-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
        <p:nvSpPr>
          <p:cNvPr id="7" name="Content Placeholder 2"/>
          <p:cNvSpPr>
            <a:spLocks noGrp="1"/>
          </p:cNvSpPr>
          <p:nvPr>
            <p:ph idx="13"/>
          </p:nvPr>
        </p:nvSpPr>
        <p:spPr>
          <a:xfrm>
            <a:off x="841375" y="984137"/>
            <a:ext cx="10747058" cy="464458"/>
          </a:xfrm>
          <a:prstGeom prst="rect">
            <a:avLst/>
          </a:prstGeom>
        </p:spPr>
        <p:txBody>
          <a:bodyPr>
            <a:noAutofit/>
          </a:bodyPr>
          <a:lstStyle>
            <a:lvl1pPr marL="0" indent="0">
              <a:lnSpc>
                <a:spcPct val="120000"/>
              </a:lnSpc>
              <a:buSzPct val="80000"/>
              <a:buFont typeface="Wingdings" panose="05000000000000000000" pitchFamily="2" charset="2"/>
              <a:buNone/>
              <a:defRPr sz="2400" b="1">
                <a:solidFill>
                  <a:schemeClr val="tx1">
                    <a:lumMod val="95000"/>
                    <a:lumOff val="5000"/>
                  </a:schemeClr>
                </a:solidFill>
                <a:latin typeface="+mn-ea"/>
                <a:ea typeface="+mn-ea"/>
              </a:defRPr>
            </a:lvl1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dirty="0"/>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t>12/22/2023</a:t>
            </a:fld>
            <a:endParaRPr lang="en-US" dirty="0"/>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t>‹#›</a:t>
            </a:fld>
            <a:endParaRPr lang="en-US" dirty="0"/>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矩形 23"/>
          <p:cNvSpPr/>
          <p:nvPr userDrawn="1"/>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userDrawn="1"/>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userDrawn="1"/>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zh-CN" altLang="en-US" sz="16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9" name="矩形 28"/>
          <p:cNvSpPr/>
          <p:nvPr userDrawn="1"/>
        </p:nvSpPr>
        <p:spPr>
          <a:xfrm>
            <a:off x="8030581" y="332656"/>
            <a:ext cx="3173994"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0" rtlCol="0" anchor="ctr"/>
          <a:lstStyle/>
          <a:p>
            <a:pPr marL="0" marR="0" lvl="0" indent="0" algn="ctr" defTabSz="1219835" rtl="0" eaLnBrk="1" fontAlgn="auto" latinLnBrk="0" hangingPunct="1">
              <a:lnSpc>
                <a:spcPct val="100000"/>
              </a:lnSpc>
              <a:spcBef>
                <a:spcPts val="0"/>
              </a:spcBef>
              <a:spcAft>
                <a:spcPts val="0"/>
              </a:spcAft>
              <a:buClrTx/>
              <a:buSzTx/>
              <a:buFontTx/>
              <a:buNone/>
              <a:tabLst/>
              <a:defRPr/>
            </a:pPr>
            <a:r>
              <a:rPr lang="zh-CN" altLang="en-US" sz="1800" b="0" dirty="0">
                <a:latin typeface="微软雅黑" panose="020B0503020204020204" pitchFamily="34" charset="-122"/>
                <a:ea typeface="微软雅黑" panose="020B0503020204020204" pitchFamily="34" charset="-122"/>
              </a:rPr>
              <a:t>第</a:t>
            </a:r>
            <a:r>
              <a:rPr lang="en-US" altLang="zh-CN" sz="1800" b="0" dirty="0">
                <a:latin typeface="微软雅黑" panose="020B0503020204020204" pitchFamily="34" charset="-122"/>
                <a:ea typeface="微软雅黑" panose="020B0503020204020204" pitchFamily="34" charset="-122"/>
              </a:rPr>
              <a:t>3</a:t>
            </a:r>
            <a:r>
              <a:rPr lang="zh-CN" altLang="en-US" sz="1800" b="0" dirty="0">
                <a:latin typeface="微软雅黑" panose="020B0503020204020204" pitchFamily="34" charset="-122"/>
                <a:ea typeface="微软雅黑" panose="020B0503020204020204" pitchFamily="34" charset="-122"/>
              </a:rPr>
              <a:t>章 </a:t>
            </a:r>
            <a:r>
              <a:rPr lang="zh-CN" altLang="en-US" sz="1800" dirty="0">
                <a:solidFill>
                  <a:schemeClr val="bg1"/>
                </a:solidFill>
                <a:latin typeface="黑体" panose="02010609060101010101" pitchFamily="49" charset="-122"/>
                <a:ea typeface="黑体" panose="02010609060101010101" pitchFamily="49" charset="-122"/>
              </a:rPr>
              <a:t>几种重要的随机过程</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p>
        </p:txBody>
      </p:sp>
      <p:sp>
        <p:nvSpPr>
          <p:cNvPr id="40" name="等腰三角形 39">
            <a:hlinkClick r:id="" action="ppaction://hlinkshowjump?jump=previousslide"/>
          </p:cNvPr>
          <p:cNvSpPr/>
          <p:nvPr userDrawn="1"/>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userDrawn="1"/>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userDrawn="1"/>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1219835" rtl="0" eaLnBrk="1" latinLnBrk="0" hangingPunct="1">
        <a:spcBef>
          <a:spcPct val="0"/>
        </a:spcBef>
        <a:buNone/>
        <a:defRPr sz="2400" b="1" kern="1200">
          <a:solidFill>
            <a:schemeClr val="bg1"/>
          </a:solidFill>
          <a:latin typeface="+mj-lt"/>
          <a:ea typeface="+mj-ea"/>
          <a:cs typeface="+mj-cs"/>
        </a:defRPr>
      </a:lvl1pPr>
    </p:titleStyle>
    <p:bodyStyle>
      <a:lvl1pPr marL="457200" indent="-457200" algn="l" defTabSz="1219835" rtl="0" eaLnBrk="1" latinLnBrk="0" hangingPunct="1">
        <a:lnSpc>
          <a:spcPct val="150000"/>
        </a:lnSpc>
        <a:spcBef>
          <a:spcPct val="2000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ct val="2000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835" rtl="0" eaLnBrk="1" latinLnBrk="0" hangingPunct="1">
        <a:defRPr sz="2400" kern="1200">
          <a:solidFill>
            <a:schemeClr val="tx1"/>
          </a:solidFill>
          <a:latin typeface="+mn-lt"/>
          <a:ea typeface="+mn-ea"/>
          <a:cs typeface="+mn-cs"/>
        </a:defRPr>
      </a:lvl1pPr>
      <a:lvl2pPr marL="609600" algn="l" defTabSz="1219835" rtl="0" eaLnBrk="1" latinLnBrk="0" hangingPunct="1">
        <a:defRPr sz="2400" kern="1200">
          <a:solidFill>
            <a:schemeClr val="tx1"/>
          </a:solidFill>
          <a:latin typeface="+mn-lt"/>
          <a:ea typeface="+mn-ea"/>
          <a:cs typeface="+mn-cs"/>
        </a:defRPr>
      </a:lvl2pPr>
      <a:lvl3pPr marL="1219835" algn="l" defTabSz="1219835" rtl="0" eaLnBrk="1" latinLnBrk="0" hangingPunct="1">
        <a:defRPr sz="2400" kern="1200">
          <a:solidFill>
            <a:schemeClr val="tx1"/>
          </a:solidFill>
          <a:latin typeface="+mn-lt"/>
          <a:ea typeface="+mn-ea"/>
          <a:cs typeface="+mn-cs"/>
        </a:defRPr>
      </a:lvl3pPr>
      <a:lvl4pPr marL="1829435" algn="l" defTabSz="1219835" rtl="0" eaLnBrk="1" latinLnBrk="0" hangingPunct="1">
        <a:defRPr sz="2400" kern="1200">
          <a:solidFill>
            <a:schemeClr val="tx1"/>
          </a:solidFill>
          <a:latin typeface="+mn-lt"/>
          <a:ea typeface="+mn-ea"/>
          <a:cs typeface="+mn-cs"/>
        </a:defRPr>
      </a:lvl4pPr>
      <a:lvl5pPr marL="2439035" algn="l" defTabSz="1219835" rtl="0" eaLnBrk="1" latinLnBrk="0" hangingPunct="1">
        <a:defRPr sz="2400" kern="1200">
          <a:solidFill>
            <a:schemeClr val="tx1"/>
          </a:solidFill>
          <a:latin typeface="+mn-lt"/>
          <a:ea typeface="+mn-ea"/>
          <a:cs typeface="+mn-cs"/>
        </a:defRPr>
      </a:lvl5pPr>
      <a:lvl6pPr marL="3049270" algn="l" defTabSz="1219835" rtl="0" eaLnBrk="1" latinLnBrk="0" hangingPunct="1">
        <a:defRPr sz="2400" kern="1200">
          <a:solidFill>
            <a:schemeClr val="tx1"/>
          </a:solidFill>
          <a:latin typeface="+mn-lt"/>
          <a:ea typeface="+mn-ea"/>
          <a:cs typeface="+mn-cs"/>
        </a:defRPr>
      </a:lvl6pPr>
      <a:lvl7pPr marL="3658870" algn="l" defTabSz="1219835" rtl="0" eaLnBrk="1" latinLnBrk="0" hangingPunct="1">
        <a:defRPr sz="2400" kern="1200">
          <a:solidFill>
            <a:schemeClr val="tx1"/>
          </a:solidFill>
          <a:latin typeface="+mn-lt"/>
          <a:ea typeface="+mn-ea"/>
          <a:cs typeface="+mn-cs"/>
        </a:defRPr>
      </a:lvl7pPr>
      <a:lvl8pPr marL="4268470" algn="l" defTabSz="1219835" rtl="0" eaLnBrk="1" latinLnBrk="0" hangingPunct="1">
        <a:defRPr sz="2400" kern="1200">
          <a:solidFill>
            <a:schemeClr val="tx1"/>
          </a:solidFill>
          <a:latin typeface="+mn-lt"/>
          <a:ea typeface="+mn-ea"/>
          <a:cs typeface="+mn-cs"/>
        </a:defRPr>
      </a:lvl8pPr>
      <a:lvl9pPr marL="4878705" algn="l" defTabSz="121983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8.bin"/><Relationship Id="rId18" Type="http://schemas.openxmlformats.org/officeDocument/2006/relationships/image" Target="../media/image10.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8.wmf"/><Relationship Id="rId17" Type="http://schemas.openxmlformats.org/officeDocument/2006/relationships/oleObject" Target="../embeddings/oleObject10.bin"/><Relationship Id="rId2" Type="http://schemas.openxmlformats.org/officeDocument/2006/relationships/slideLayout" Target="../slideLayouts/slideLayout12.xml"/><Relationship Id="rId16" Type="http://schemas.openxmlformats.org/officeDocument/2006/relationships/image" Target="../media/image9.e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 Id="rId14" Type="http://schemas.openxmlformats.org/officeDocument/2006/relationships/image" Target="../media/image2.wmf"/></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1.wmf"/><Relationship Id="rId5" Type="http://schemas.openxmlformats.org/officeDocument/2006/relationships/oleObject" Target="../embeddings/oleObject20.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2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image" Target="../media/image3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35.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0.wmf"/><Relationship Id="rId5" Type="http://schemas.openxmlformats.org/officeDocument/2006/relationships/oleObject" Target="../embeddings/oleObject39.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41.bin"/></Relationships>
</file>

<file path=ppt/slides/_rels/slide34.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7.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4.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5.bin"/></Relationships>
</file>

<file path=ppt/slides/_rels/slide35.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49.wmf"/><Relationship Id="rId5" Type="http://schemas.openxmlformats.org/officeDocument/2006/relationships/oleObject" Target="../embeddings/oleObject48.bin"/><Relationship Id="rId4" Type="http://schemas.openxmlformats.org/officeDocument/2006/relationships/image" Target="../media/image48.wmf"/></Relationships>
</file>

<file path=ppt/slides/_rels/slide3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51.bin"/><Relationship Id="rId10" Type="http://schemas.openxmlformats.org/officeDocument/2006/relationships/image" Target="../media/image52.wmf"/><Relationship Id="rId4" Type="http://schemas.openxmlformats.org/officeDocument/2006/relationships/image" Target="../media/image35.wmf"/><Relationship Id="rId9" Type="http://schemas.openxmlformats.org/officeDocument/2006/relationships/oleObject" Target="../embeddings/oleObject53.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54.wmf"/><Relationship Id="rId5" Type="http://schemas.openxmlformats.org/officeDocument/2006/relationships/oleObject" Target="../embeddings/oleObject55.bin"/><Relationship Id="rId4" Type="http://schemas.openxmlformats.org/officeDocument/2006/relationships/image" Target="../media/image5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56.wmf"/><Relationship Id="rId5" Type="http://schemas.openxmlformats.org/officeDocument/2006/relationships/oleObject" Target="../embeddings/oleObject57.bin"/><Relationship Id="rId4" Type="http://schemas.openxmlformats.org/officeDocument/2006/relationships/image" Target="../media/image55.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7" name="TextBox 16"/>
          <p:cNvSpPr txBox="1"/>
          <p:nvPr/>
        </p:nvSpPr>
        <p:spPr>
          <a:xfrm>
            <a:off x="3901096" y="2310557"/>
            <a:ext cx="4560279" cy="430930"/>
          </a:xfrm>
          <a:prstGeom prst="rect">
            <a:avLst/>
          </a:prstGeom>
          <a:noFill/>
        </p:spPr>
        <p:txBody>
          <a:bodyPr wrap="square" lIns="121963" tIns="60981" rIns="121963" bIns="60981" rtlCol="0">
            <a:spAutoFit/>
          </a:bodyPr>
          <a:lstStyle/>
          <a:p>
            <a:r>
              <a:rPr lang="en-US" altLang="zh-CN" sz="2000" dirty="0">
                <a:solidFill>
                  <a:schemeClr val="bg1"/>
                </a:solidFill>
              </a:rPr>
              <a:t>             《</a:t>
            </a:r>
            <a:r>
              <a:rPr lang="zh-CN" altLang="en-US" sz="2000" dirty="0">
                <a:solidFill>
                  <a:schemeClr val="bg1"/>
                </a:solidFill>
                <a:latin typeface="华文行楷" panose="02010800040101010101" pitchFamily="2" charset="-122"/>
                <a:ea typeface="华文行楷" panose="02010800040101010101" pitchFamily="2" charset="-122"/>
              </a:rPr>
              <a:t>随机过程与排队论</a:t>
            </a:r>
            <a:r>
              <a:rPr lang="en-US" altLang="zh-CN" sz="2000" dirty="0">
                <a:solidFill>
                  <a:schemeClr val="bg1"/>
                </a:solidFill>
              </a:rPr>
              <a:t>》</a:t>
            </a:r>
            <a:endParaRPr lang="zh-CN" altLang="en-US" sz="2000" dirty="0">
              <a:solidFill>
                <a:schemeClr val="bg1"/>
              </a:solidFill>
            </a:endParaRPr>
          </a:p>
        </p:txBody>
      </p:sp>
      <p:sp>
        <p:nvSpPr>
          <p:cNvPr id="18" name="TextBox 17"/>
          <p:cNvSpPr txBox="1"/>
          <p:nvPr/>
        </p:nvSpPr>
        <p:spPr>
          <a:xfrm>
            <a:off x="4117975" y="1116654"/>
            <a:ext cx="2076056" cy="861817"/>
          </a:xfrm>
          <a:prstGeom prst="rect">
            <a:avLst/>
          </a:prstGeom>
          <a:solidFill>
            <a:srgbClr val="28A7E1"/>
          </a:solidFill>
        </p:spPr>
        <p:txBody>
          <a:bodyPr wrap="square" lIns="121963" tIns="60981" rIns="121963" bIns="60981" rtlCol="0">
            <a:spAutoFit/>
          </a:bodyPr>
          <a:lstStyle/>
          <a:p>
            <a:r>
              <a:rPr lang="zh-CN" altLang="en-US" sz="4800" dirty="0" smtClean="0">
                <a:solidFill>
                  <a:schemeClr val="bg1"/>
                </a:solidFill>
              </a:rPr>
              <a:t>第</a:t>
            </a:r>
            <a:r>
              <a:rPr lang="en-US" altLang="zh-CN" sz="4800" dirty="0" smtClean="0">
                <a:solidFill>
                  <a:schemeClr val="bg1"/>
                </a:solidFill>
              </a:rPr>
              <a:t>5</a:t>
            </a:r>
            <a:r>
              <a:rPr lang="zh-CN" altLang="en-US" sz="4800" dirty="0" smtClean="0">
                <a:solidFill>
                  <a:schemeClr val="bg1"/>
                </a:solidFill>
              </a:rPr>
              <a:t>章 </a:t>
            </a:r>
            <a:endParaRPr lang="zh-CN" altLang="en-US" sz="4800" dirty="0">
              <a:solidFill>
                <a:schemeClr val="bg1"/>
              </a:solidFill>
            </a:endParaRPr>
          </a:p>
        </p:txBody>
      </p:sp>
      <p:sp>
        <p:nvSpPr>
          <p:cNvPr id="19" name="TextBox 18"/>
          <p:cNvSpPr txBox="1"/>
          <p:nvPr/>
        </p:nvSpPr>
        <p:spPr>
          <a:xfrm>
            <a:off x="6254536" y="1368889"/>
            <a:ext cx="4057469" cy="615596"/>
          </a:xfrm>
          <a:prstGeom prst="rect">
            <a:avLst/>
          </a:prstGeom>
          <a:noFill/>
        </p:spPr>
        <p:txBody>
          <a:bodyPr wrap="square" lIns="121963" tIns="60981" rIns="121963" bIns="60981" rtlCol="0">
            <a:spAutoFit/>
          </a:bodyPr>
          <a:lstStyle/>
          <a:p>
            <a:r>
              <a:rPr lang="zh-CN" altLang="en-US" sz="3200" dirty="0">
                <a:solidFill>
                  <a:schemeClr val="bg1"/>
                </a:solidFill>
                <a:latin typeface="黑体" panose="02010609060101010101" pitchFamily="49" charset="-122"/>
                <a:ea typeface="黑体" panose="02010609060101010101" pitchFamily="49" charset="-122"/>
              </a:rPr>
              <a:t>几种重要的随机过程</a:t>
            </a:r>
          </a:p>
        </p:txBody>
      </p:sp>
      <p:sp>
        <p:nvSpPr>
          <p:cNvPr id="20" name="TextBox 19"/>
          <p:cNvSpPr txBox="1"/>
          <p:nvPr/>
        </p:nvSpPr>
        <p:spPr>
          <a:xfrm>
            <a:off x="4521135" y="3519164"/>
            <a:ext cx="4854640" cy="430930"/>
          </a:xfrm>
          <a:prstGeom prst="rect">
            <a:avLst/>
          </a:prstGeom>
          <a:noFill/>
        </p:spPr>
        <p:txBody>
          <a:bodyPr wrap="square" lIns="121963" tIns="60981" rIns="121963" bIns="60981" rtlCol="0">
            <a:spAutoFit/>
          </a:bodyPr>
          <a:lstStyle/>
          <a:p>
            <a:pPr eaLnBrk="1" hangingPunct="1"/>
            <a:r>
              <a:rPr lang="en-US" altLang="zh-CN" sz="2000" dirty="0">
                <a:solidFill>
                  <a:schemeClr val="bg1"/>
                </a:solidFill>
                <a:ea typeface="华文行楷" panose="02010800040101010101" pitchFamily="2" charset="-122"/>
              </a:rPr>
              <a:t>Email</a:t>
            </a:r>
            <a:r>
              <a:rPr lang="zh-CN" altLang="en-US" sz="2000" dirty="0">
                <a:solidFill>
                  <a:schemeClr val="bg1"/>
                </a:solidFill>
                <a:ea typeface="华文行楷" panose="02010800040101010101" pitchFamily="2" charset="-122"/>
              </a:rPr>
              <a:t>：</a:t>
            </a:r>
            <a:r>
              <a:rPr lang="en-US" altLang="zh-CN" sz="2000" dirty="0">
                <a:solidFill>
                  <a:schemeClr val="bg1"/>
                </a:solidFill>
                <a:ea typeface="华文行楷" panose="02010800040101010101" pitchFamily="2" charset="-122"/>
              </a:rPr>
              <a:t>qxwang@uestc.edu.cn</a:t>
            </a:r>
          </a:p>
        </p:txBody>
      </p:sp>
      <p:sp>
        <p:nvSpPr>
          <p:cNvPr id="22" name="矩形 21"/>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26" name="矩形 25"/>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0" name="TextBox 9"/>
          <p:cNvSpPr txBox="1"/>
          <p:nvPr/>
        </p:nvSpPr>
        <p:spPr>
          <a:xfrm>
            <a:off x="5794375" y="2900778"/>
            <a:ext cx="1754309" cy="430930"/>
          </a:xfrm>
          <a:prstGeom prst="rect">
            <a:avLst/>
          </a:prstGeom>
          <a:noFill/>
        </p:spPr>
        <p:txBody>
          <a:bodyPr wrap="square" lIns="121963" tIns="60981" rIns="121963" bIns="60981" rtlCol="0">
            <a:spAutoFit/>
          </a:bodyPr>
          <a:lstStyle/>
          <a:p>
            <a:pPr algn="ctr"/>
            <a:r>
              <a:rPr lang="zh-CN" altLang="en-US" sz="2000" dirty="0">
                <a:solidFill>
                  <a:schemeClr val="bg1"/>
                </a:solidFill>
                <a:latin typeface="华文行楷" panose="02010800040101010101" pitchFamily="2" charset="-122"/>
                <a:ea typeface="华文行楷" panose="02010800040101010101" pitchFamily="2" charset="-122"/>
              </a:rPr>
              <a:t>王庆先</a:t>
            </a:r>
            <a:endParaRPr lang="zh-CN" altLang="en-US" sz="2000" dirty="0">
              <a:solidFill>
                <a:schemeClr val="bg1"/>
              </a:solidFill>
            </a:endParaRPr>
          </a:p>
        </p:txBody>
      </p:sp>
      <p:sp>
        <p:nvSpPr>
          <p:cNvPr id="11" name="TextBox 10"/>
          <p:cNvSpPr txBox="1"/>
          <p:nvPr/>
        </p:nvSpPr>
        <p:spPr>
          <a:xfrm>
            <a:off x="2898775" y="2900930"/>
            <a:ext cx="3078481" cy="430930"/>
          </a:xfrm>
          <a:prstGeom prst="rect">
            <a:avLst/>
          </a:prstGeom>
          <a:noFill/>
        </p:spPr>
        <p:txBody>
          <a:bodyPr wrap="square" lIns="121963" tIns="60981" rIns="121963" bIns="60981" rtlCol="0">
            <a:spAutoFit/>
          </a:bodyPr>
          <a:lstStyle/>
          <a:p>
            <a:pPr eaLnBrk="1" hangingPunct="1"/>
            <a:r>
              <a:rPr lang="zh-CN" altLang="en-US" sz="2000" dirty="0">
                <a:solidFill>
                  <a:schemeClr val="bg1"/>
                </a:solidFill>
                <a:latin typeface="华文行楷" panose="02010800040101010101" pitchFamily="2" charset="-122"/>
                <a:ea typeface="华文行楷" panose="02010800040101010101" pitchFamily="2" charset="-122"/>
              </a:rPr>
              <a:t>信息与软件工程学院</a:t>
            </a:r>
          </a:p>
        </p:txBody>
      </p:sp>
      <p:sp>
        <p:nvSpPr>
          <p:cNvPr id="2" name="矩形 1"/>
          <p:cNvSpPr/>
          <p:nvPr/>
        </p:nvSpPr>
        <p:spPr>
          <a:xfrm>
            <a:off x="5748656" y="2975515"/>
            <a:ext cx="45719" cy="32172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a:extLst>
              <a:ext uri="{FF2B5EF4-FFF2-40B4-BE49-F238E27FC236}">
                <a16:creationId xmlns:a16="http://schemas.microsoft.com/office/drawing/2014/main" id="{926FC61F-D064-FF9D-E251-5325A4EE73BE}"/>
              </a:ext>
            </a:extLst>
          </p:cNvPr>
          <p:cNvSpPr>
            <a:spLocks noGrp="1" noChangeArrowheads="1"/>
          </p:cNvSpPr>
          <p:nvPr>
            <p:ph type="body" sz="half" idx="1"/>
          </p:nvPr>
        </p:nvSpPr>
        <p:spPr>
          <a:xfrm>
            <a:off x="688975" y="1028324"/>
            <a:ext cx="4343400" cy="680221"/>
          </a:xfrm>
        </p:spPr>
        <p:txBody>
          <a:bodyPr>
            <a:normAutofit/>
          </a:bodyPr>
          <a:lstStyle/>
          <a:p>
            <a:pPr eaLnBrk="1" hangingPunct="1">
              <a:buClrTx/>
              <a:buFontTx/>
              <a:buNone/>
            </a:pPr>
            <a:r>
              <a:rPr lang="zh-CN" altLang="en-US" dirty="0"/>
              <a:t>二维概率分布</a:t>
            </a:r>
            <a:endParaRPr lang="zh-CN" altLang="en-US" dirty="0">
              <a:sym typeface="Symbol" panose="05050102010706020507" pitchFamily="18" charset="2"/>
            </a:endParaRPr>
          </a:p>
        </p:txBody>
      </p:sp>
      <p:sp>
        <p:nvSpPr>
          <p:cNvPr id="336925" name="Rectangle 29">
            <a:extLst>
              <a:ext uri="{FF2B5EF4-FFF2-40B4-BE49-F238E27FC236}">
                <a16:creationId xmlns:a16="http://schemas.microsoft.com/office/drawing/2014/main" id="{1A2DAA3D-A4A2-C048-9AA5-33CAA26FCD9F}"/>
              </a:ext>
            </a:extLst>
          </p:cNvPr>
          <p:cNvSpPr>
            <a:spLocks noChangeArrowheads="1"/>
          </p:cNvSpPr>
          <p:nvPr/>
        </p:nvSpPr>
        <p:spPr bwMode="auto">
          <a:xfrm>
            <a:off x="688975" y="4049454"/>
            <a:ext cx="7778963" cy="40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协方差函数</a:t>
            </a:r>
          </a:p>
        </p:txBody>
      </p:sp>
      <mc:AlternateContent xmlns:mc="http://schemas.openxmlformats.org/markup-compatibility/2006" xmlns:a14="http://schemas.microsoft.com/office/drawing/2010/main">
        <mc:Choice Requires="a14">
          <p:sp>
            <p:nvSpPr>
              <p:cNvPr id="336928" name="Object 32">
                <a:extLst>
                  <a:ext uri="{FF2B5EF4-FFF2-40B4-BE49-F238E27FC236}">
                    <a16:creationId xmlns:a16="http://schemas.microsoft.com/office/drawing/2014/main" id="{B0A0D655-89C5-D6EF-9DBA-2E8008F19353}"/>
                  </a:ext>
                </a:extLst>
              </p:cNvPr>
              <p:cNvSpPr txBox="1"/>
              <p:nvPr/>
            </p:nvSpPr>
            <p:spPr bwMode="auto">
              <a:xfrm>
                <a:off x="704689" y="1915590"/>
                <a:ext cx="3359928" cy="4319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28" name="Object 32">
                <a:extLst>
                  <a:ext uri="{FF2B5EF4-FFF2-40B4-BE49-F238E27FC236}">
                    <a16:creationId xmlns:a16="http://schemas.microsoft.com/office/drawing/2014/main" id="{B0A0D655-89C5-D6EF-9DBA-2E8008F19353}"/>
                  </a:ext>
                </a:extLst>
              </p:cNvPr>
              <p:cNvSpPr txBox="1">
                <a:spLocks noRot="1" noChangeAspect="1" noMove="1" noResize="1" noEditPoints="1" noAdjustHandles="1" noChangeArrowheads="1" noChangeShapeType="1" noTextEdit="1"/>
              </p:cNvSpPr>
              <p:nvPr/>
            </p:nvSpPr>
            <p:spPr bwMode="auto">
              <a:xfrm>
                <a:off x="704689" y="1915590"/>
                <a:ext cx="3359928" cy="431900"/>
              </a:xfrm>
              <a:prstGeom prst="rect">
                <a:avLst/>
              </a:prstGeom>
              <a:blipFill>
                <a:blip r:embed="rId2"/>
                <a:stretch>
                  <a:fillRect l="-181" r="-1270" b="-19718"/>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1" name="Object 35">
                <a:extLst>
                  <a:ext uri="{FF2B5EF4-FFF2-40B4-BE49-F238E27FC236}">
                    <a16:creationId xmlns:a16="http://schemas.microsoft.com/office/drawing/2014/main" id="{715F7C1C-4DD3-4E2A-A722-67BF98DDF8D6}"/>
                  </a:ext>
                </a:extLst>
              </p:cNvPr>
              <p:cNvSpPr txBox="1">
                <a:spLocks noGrp="1"/>
              </p:cNvSpPr>
              <p:nvPr>
                <p:ph sz="half" idx="2"/>
              </p:nvPr>
            </p:nvSpPr>
            <p:spPr bwMode="auto">
              <a:xfrm>
                <a:off x="2556852" y="3874634"/>
                <a:ext cx="5391833" cy="693415"/>
              </a:xfrm>
              <a:prstGeom prst="rect">
                <a:avLst/>
              </a:prstGeom>
              <a:noFill/>
              <a:ln>
                <a:noFill/>
              </a:ln>
              <a:effectLst/>
            </p:spPr>
            <p:txBody>
              <a:bodyPr>
                <a:normAutofit/>
              </a:bodyPr>
              <a:lstStyle/>
              <a:p>
                <a:pPr>
                  <a:buNone/>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𝑌</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cov</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&lt;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31" name="Object 35">
                <a:extLst>
                  <a:ext uri="{FF2B5EF4-FFF2-40B4-BE49-F238E27FC236}">
                    <a16:creationId xmlns:a16="http://schemas.microsoft.com/office/drawing/2014/main" id="{715F7C1C-4DD3-4E2A-A722-67BF98DDF8D6}"/>
                  </a:ext>
                </a:extLst>
              </p:cNvPr>
              <p:cNvSpPr txBox="1">
                <a:spLocks noRot="1" noChangeAspect="1" noMove="1" noResize="1" noEditPoints="1" noAdjustHandles="1" noChangeArrowheads="1" noChangeShapeType="1" noTextEdit="1"/>
              </p:cNvSpPr>
              <p:nvPr>
                <p:ph sz="half" idx="2"/>
              </p:nvPr>
            </p:nvSpPr>
            <p:spPr bwMode="auto">
              <a:xfrm>
                <a:off x="2556852" y="3874634"/>
                <a:ext cx="5391833" cy="693415"/>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3" name="Object 37">
                <a:extLst>
                  <a:ext uri="{FF2B5EF4-FFF2-40B4-BE49-F238E27FC236}">
                    <a16:creationId xmlns:a16="http://schemas.microsoft.com/office/drawing/2014/main" id="{760E0F85-B9BB-F6E9-A1F8-A357D319FC90}"/>
                  </a:ext>
                </a:extLst>
              </p:cNvPr>
              <p:cNvSpPr txBox="1"/>
              <p:nvPr/>
            </p:nvSpPr>
            <p:spPr bwMode="auto">
              <a:xfrm>
                <a:off x="4003985" y="1928596"/>
                <a:ext cx="6772254" cy="635147"/>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pitchFamily="18" charset="0"/>
                            </a:rPr>
                            <m:t>=</m:t>
                          </m:r>
                        </m:e>
                        <m:li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&lt;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lim>
                      </m:limUpp>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(0)=</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33" name="Object 37">
                <a:extLst>
                  <a:ext uri="{FF2B5EF4-FFF2-40B4-BE49-F238E27FC236}">
                    <a16:creationId xmlns:a16="http://schemas.microsoft.com/office/drawing/2014/main" id="{760E0F85-B9BB-F6E9-A1F8-A357D319FC90}"/>
                  </a:ext>
                </a:extLst>
              </p:cNvPr>
              <p:cNvSpPr txBox="1">
                <a:spLocks noRot="1" noChangeAspect="1" noMove="1" noResize="1" noEditPoints="1" noAdjustHandles="1" noChangeArrowheads="1" noChangeShapeType="1" noTextEdit="1"/>
              </p:cNvSpPr>
              <p:nvPr/>
            </p:nvSpPr>
            <p:spPr bwMode="auto">
              <a:xfrm>
                <a:off x="4003985" y="1928596"/>
                <a:ext cx="6772254" cy="635147"/>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4" name="Object 38">
                <a:extLst>
                  <a:ext uri="{FF2B5EF4-FFF2-40B4-BE49-F238E27FC236}">
                    <a16:creationId xmlns:a16="http://schemas.microsoft.com/office/drawing/2014/main" id="{C4DF73CD-C198-29FB-DD22-1A07C5558C73}"/>
                  </a:ext>
                </a:extLst>
              </p:cNvPr>
              <p:cNvSpPr txBox="1"/>
              <p:nvPr/>
            </p:nvSpPr>
            <p:spPr bwMode="auto">
              <a:xfrm>
                <a:off x="4152157" y="2559642"/>
                <a:ext cx="4887456" cy="533523"/>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b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𝑝</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𝑞</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p>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b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𝑝</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𝑞</m:t>
                          </m:r>
                        </m:e>
                        <m:sup>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up>
                      </m:sSup>
                    </m:oMath>
                  </m:oMathPara>
                </a14:m>
                <a:endParaRPr lang="zh-CN" altLang="en-US" dirty="0"/>
              </a:p>
            </p:txBody>
          </p:sp>
        </mc:Choice>
        <mc:Fallback xmlns="">
          <p:sp>
            <p:nvSpPr>
              <p:cNvPr id="336934" name="Object 38">
                <a:extLst>
                  <a:ext uri="{FF2B5EF4-FFF2-40B4-BE49-F238E27FC236}">
                    <a16:creationId xmlns:a16="http://schemas.microsoft.com/office/drawing/2014/main" id="{C4DF73CD-C198-29FB-DD22-1A07C5558C73}"/>
                  </a:ext>
                </a:extLst>
              </p:cNvPr>
              <p:cNvSpPr txBox="1">
                <a:spLocks noRot="1" noChangeAspect="1" noMove="1" noResize="1" noEditPoints="1" noAdjustHandles="1" noChangeArrowheads="1" noChangeShapeType="1" noTextEdit="1"/>
              </p:cNvSpPr>
              <p:nvPr/>
            </p:nvSpPr>
            <p:spPr bwMode="auto">
              <a:xfrm>
                <a:off x="4152157" y="2559642"/>
                <a:ext cx="4887456" cy="533523"/>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5" name="Object 39">
                <a:extLst>
                  <a:ext uri="{FF2B5EF4-FFF2-40B4-BE49-F238E27FC236}">
                    <a16:creationId xmlns:a16="http://schemas.microsoft.com/office/drawing/2014/main" id="{93AA7E7A-270E-645F-EE75-F739FEC29F6F}"/>
                  </a:ext>
                </a:extLst>
              </p:cNvPr>
              <p:cNvSpPr txBox="1"/>
              <p:nvPr/>
            </p:nvSpPr>
            <p:spPr bwMode="auto">
              <a:xfrm>
                <a:off x="4152157" y="3161445"/>
                <a:ext cx="2596163" cy="533523"/>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bSup>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𝐶</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1</m:t>
                              </m:r>
                            </m:sub>
                          </m:sSub>
                        </m:sup>
                      </m:sSub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𝑝</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𝑞</m:t>
                          </m:r>
                        </m:e>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𝑘</m:t>
                              </m:r>
                            </m:e>
                            <m:sub>
                              <m:r>
                                <a:rPr lang="zh-CN" altLang="en-US" i="1">
                                  <a:solidFill>
                                    <a:srgbClr val="000000"/>
                                  </a:solidFill>
                                  <a:latin typeface="Cambria Math" panose="02040503050406030204" pitchFamily="18" charset="0"/>
                                </a:rPr>
                                <m:t>2</m:t>
                              </m:r>
                            </m:sub>
                          </m:sSub>
                        </m:sup>
                      </m:sSup>
                    </m:oMath>
                  </m:oMathPara>
                </a14:m>
                <a:endParaRPr lang="zh-CN" altLang="en-US" dirty="0"/>
              </a:p>
            </p:txBody>
          </p:sp>
        </mc:Choice>
        <mc:Fallback xmlns="">
          <p:sp>
            <p:nvSpPr>
              <p:cNvPr id="336935" name="Object 39">
                <a:extLst>
                  <a:ext uri="{FF2B5EF4-FFF2-40B4-BE49-F238E27FC236}">
                    <a16:creationId xmlns:a16="http://schemas.microsoft.com/office/drawing/2014/main" id="{93AA7E7A-270E-645F-EE75-F739FEC29F6F}"/>
                  </a:ext>
                </a:extLst>
              </p:cNvPr>
              <p:cNvSpPr txBox="1">
                <a:spLocks noRot="1" noChangeAspect="1" noMove="1" noResize="1" noEditPoints="1" noAdjustHandles="1" noChangeArrowheads="1" noChangeShapeType="1" noTextEdit="1"/>
              </p:cNvSpPr>
              <p:nvPr/>
            </p:nvSpPr>
            <p:spPr bwMode="auto">
              <a:xfrm>
                <a:off x="4152157" y="3161445"/>
                <a:ext cx="2596163" cy="533523"/>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6" name="Object 40">
                <a:extLst>
                  <a:ext uri="{FF2B5EF4-FFF2-40B4-BE49-F238E27FC236}">
                    <a16:creationId xmlns:a16="http://schemas.microsoft.com/office/drawing/2014/main" id="{C14CDA02-3E5B-22AC-0AB1-FF6F5442AFCB}"/>
                  </a:ext>
                </a:extLst>
              </p:cNvPr>
              <p:cNvSpPr txBox="1"/>
              <p:nvPr/>
            </p:nvSpPr>
            <p:spPr bwMode="auto">
              <a:xfrm>
                <a:off x="7566494" y="3827072"/>
                <a:ext cx="3236867" cy="950582"/>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cov</m:t>
                          </m:r>
                        </m:fName>
                        <m:e>
                          <m:r>
                            <a:rPr lang="zh-CN" altLang="en-US" i="1">
                              <a:solidFill>
                                <a:srgbClr val="000000"/>
                              </a:solidFill>
                              <a:latin typeface="Cambria Math" panose="02040503050406030204" pitchFamily="18" charset="0"/>
                            </a:rPr>
                            <m:t>(</m:t>
                          </m:r>
                        </m:e>
                      </m:func>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36" name="Object 40">
                <a:extLst>
                  <a:ext uri="{FF2B5EF4-FFF2-40B4-BE49-F238E27FC236}">
                    <a16:creationId xmlns:a16="http://schemas.microsoft.com/office/drawing/2014/main" id="{C14CDA02-3E5B-22AC-0AB1-FF6F5442AFCB}"/>
                  </a:ext>
                </a:extLst>
              </p:cNvPr>
              <p:cNvSpPr txBox="1">
                <a:spLocks noRot="1" noChangeAspect="1" noMove="1" noResize="1" noEditPoints="1" noAdjustHandles="1" noChangeArrowheads="1" noChangeShapeType="1" noTextEdit="1"/>
              </p:cNvSpPr>
              <p:nvPr/>
            </p:nvSpPr>
            <p:spPr bwMode="auto">
              <a:xfrm>
                <a:off x="7566494" y="3827072"/>
                <a:ext cx="3236867" cy="950582"/>
              </a:xfrm>
              <a:prstGeom prst="rect">
                <a:avLst/>
              </a:prstGeom>
              <a:blipFill>
                <a:blip r:embed="rId7"/>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7" name="Object 41">
                <a:extLst>
                  <a:ext uri="{FF2B5EF4-FFF2-40B4-BE49-F238E27FC236}">
                    <a16:creationId xmlns:a16="http://schemas.microsoft.com/office/drawing/2014/main" id="{55745992-00BE-D696-7C39-5EE59634EDA7}"/>
                  </a:ext>
                </a:extLst>
              </p:cNvPr>
              <p:cNvSpPr txBox="1"/>
              <p:nvPr/>
            </p:nvSpPr>
            <p:spPr bwMode="auto">
              <a:xfrm>
                <a:off x="3790522" y="4695466"/>
                <a:ext cx="2842053" cy="1135798"/>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𝑚</m:t>
                          </m:r>
                        </m:sup>
                        <m:e>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cov</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37" name="Object 41">
                <a:extLst>
                  <a:ext uri="{FF2B5EF4-FFF2-40B4-BE49-F238E27FC236}">
                    <a16:creationId xmlns:a16="http://schemas.microsoft.com/office/drawing/2014/main" id="{55745992-00BE-D696-7C39-5EE59634EDA7}"/>
                  </a:ext>
                </a:extLst>
              </p:cNvPr>
              <p:cNvSpPr txBox="1">
                <a:spLocks noRot="1" noChangeAspect="1" noMove="1" noResize="1" noEditPoints="1" noAdjustHandles="1" noChangeArrowheads="1" noChangeShapeType="1" noTextEdit="1"/>
              </p:cNvSpPr>
              <p:nvPr/>
            </p:nvSpPr>
            <p:spPr bwMode="auto">
              <a:xfrm>
                <a:off x="3790522" y="4695466"/>
                <a:ext cx="2842053" cy="1135798"/>
              </a:xfrm>
              <a:prstGeom prst="rect">
                <a:avLst/>
              </a:prstGeom>
              <a:blipFill>
                <a:blip r:embed="rId8"/>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6938" name="Object 42">
                <a:extLst>
                  <a:ext uri="{FF2B5EF4-FFF2-40B4-BE49-F238E27FC236}">
                    <a16:creationId xmlns:a16="http://schemas.microsoft.com/office/drawing/2014/main" id="{74F43301-F43E-30C2-6A8E-86B091D059E8}"/>
                  </a:ext>
                </a:extLst>
              </p:cNvPr>
              <p:cNvSpPr txBox="1"/>
              <p:nvPr/>
            </p:nvSpPr>
            <p:spPr bwMode="auto">
              <a:xfrm>
                <a:off x="6636827" y="4971991"/>
                <a:ext cx="1135004" cy="47375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𝑚𝑝𝑞</m:t>
                      </m:r>
                    </m:oMath>
                  </m:oMathPara>
                </a14:m>
                <a:endParaRPr lang="zh-CN" altLang="en-US" dirty="0"/>
              </a:p>
            </p:txBody>
          </p:sp>
        </mc:Choice>
        <mc:Fallback xmlns="">
          <p:sp>
            <p:nvSpPr>
              <p:cNvPr id="336938" name="Object 42">
                <a:extLst>
                  <a:ext uri="{FF2B5EF4-FFF2-40B4-BE49-F238E27FC236}">
                    <a16:creationId xmlns:a16="http://schemas.microsoft.com/office/drawing/2014/main" id="{74F43301-F43E-30C2-6A8E-86B091D059E8}"/>
                  </a:ext>
                </a:extLst>
              </p:cNvPr>
              <p:cNvSpPr txBox="1">
                <a:spLocks noRot="1" noChangeAspect="1" noMove="1" noResize="1" noEditPoints="1" noAdjustHandles="1" noChangeArrowheads="1" noChangeShapeType="1" noTextEdit="1"/>
              </p:cNvSpPr>
              <p:nvPr/>
            </p:nvSpPr>
            <p:spPr bwMode="auto">
              <a:xfrm>
                <a:off x="6636827" y="4971991"/>
                <a:ext cx="1135004" cy="473752"/>
              </a:xfrm>
              <a:prstGeom prst="rect">
                <a:avLst/>
              </a:prstGeom>
              <a:blipFill>
                <a:blip r:embed="rId9"/>
                <a:stretch>
                  <a:fillRect b="-10390"/>
                </a:stretch>
              </a:blipFill>
              <a:ln>
                <a:noFill/>
              </a:ln>
              <a:effectLst/>
            </p:spPr>
            <p:txBody>
              <a:bodyPr/>
              <a:lstStyle/>
              <a:p>
                <a:r>
                  <a:rPr lang="zh-CN" altLang="en-US">
                    <a:noFill/>
                  </a:rPr>
                  <a:t> </a:t>
                </a:r>
              </a:p>
            </p:txBody>
          </p:sp>
        </mc:Fallback>
      </mc:AlternateContent>
      <p:sp>
        <p:nvSpPr>
          <p:cNvPr id="336939" name="Rectangle 43">
            <a:extLst>
              <a:ext uri="{FF2B5EF4-FFF2-40B4-BE49-F238E27FC236}">
                <a16:creationId xmlns:a16="http://schemas.microsoft.com/office/drawing/2014/main" id="{70391C33-4E52-8A00-3628-344B49741F0F}"/>
              </a:ext>
            </a:extLst>
          </p:cNvPr>
          <p:cNvSpPr>
            <a:spLocks noChangeArrowheads="1"/>
          </p:cNvSpPr>
          <p:nvPr/>
        </p:nvSpPr>
        <p:spPr bwMode="auto">
          <a:xfrm>
            <a:off x="688975" y="6120262"/>
            <a:ext cx="7778963" cy="40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sym typeface="Symbol" panose="05050102010706020507" pitchFamily="18" charset="2"/>
              </a:rPr>
              <a:t>一般</a:t>
            </a:r>
          </a:p>
        </p:txBody>
      </p:sp>
      <mc:AlternateContent xmlns:mc="http://schemas.openxmlformats.org/markup-compatibility/2006" xmlns:a14="http://schemas.microsoft.com/office/drawing/2010/main">
        <mc:Choice Requires="a14">
          <p:sp>
            <p:nvSpPr>
              <p:cNvPr id="336940" name="Object 44">
                <a:extLst>
                  <a:ext uri="{FF2B5EF4-FFF2-40B4-BE49-F238E27FC236}">
                    <a16:creationId xmlns:a16="http://schemas.microsoft.com/office/drawing/2014/main" id="{53C9477B-1321-F9A0-DF0F-A20137F2F798}"/>
                  </a:ext>
                </a:extLst>
              </p:cNvPr>
              <p:cNvSpPr txBox="1"/>
              <p:nvPr/>
            </p:nvSpPr>
            <p:spPr bwMode="auto">
              <a:xfrm>
                <a:off x="2483855" y="6059127"/>
                <a:ext cx="4264465" cy="75772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𝐶</m:t>
                          </m:r>
                        </m:e>
                        <m:sub>
                          <m:r>
                            <a:rPr lang="zh-CN" altLang="en-US" i="1">
                              <a:solidFill>
                                <a:srgbClr val="000000"/>
                              </a:solidFill>
                              <a:latin typeface="Cambria Math" panose="02040503050406030204" pitchFamily="18" charset="0"/>
                            </a:rPr>
                            <m:t>𝑌</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𝑝𝑞</m:t>
                      </m:r>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min</m:t>
                          </m:r>
                        </m:fName>
                        <m:e>
                          <m:r>
                            <a:rPr lang="zh-CN" altLang="en-US" i="1">
                              <a:solidFill>
                                <a:srgbClr val="000000"/>
                              </a:solidFill>
                              <a:latin typeface="Cambria Math" panose="02040503050406030204" pitchFamily="18" charset="0"/>
                            </a:rPr>
                            <m:t>(</m:t>
                          </m:r>
                        </m:e>
                      </m:func>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336940" name="Object 44">
                <a:extLst>
                  <a:ext uri="{FF2B5EF4-FFF2-40B4-BE49-F238E27FC236}">
                    <a16:creationId xmlns:a16="http://schemas.microsoft.com/office/drawing/2014/main" id="{53C9477B-1321-F9A0-DF0F-A20137F2F798}"/>
                  </a:ext>
                </a:extLst>
              </p:cNvPr>
              <p:cNvSpPr txBox="1">
                <a:spLocks noRot="1" noChangeAspect="1" noMove="1" noResize="1" noEditPoints="1" noAdjustHandles="1" noChangeArrowheads="1" noChangeShapeType="1" noTextEdit="1"/>
              </p:cNvSpPr>
              <p:nvPr/>
            </p:nvSpPr>
            <p:spPr bwMode="auto">
              <a:xfrm>
                <a:off x="2483855" y="6059127"/>
                <a:ext cx="4264465" cy="757727"/>
              </a:xfrm>
              <a:prstGeom prst="rect">
                <a:avLst/>
              </a:prstGeom>
              <a:blipFill>
                <a:blip r:embed="rId10"/>
                <a:stretch>
                  <a:fillRect l="-286"/>
                </a:stretch>
              </a:blipFill>
              <a:ln>
                <a:noFill/>
              </a:ln>
              <a:effectLst/>
            </p:spPr>
            <p:txBody>
              <a:bodyPr/>
              <a:lstStyle/>
              <a:p>
                <a:r>
                  <a:rPr lang="zh-CN" altLang="en-US">
                    <a:noFill/>
                  </a:rPr>
                  <a:t> </a:t>
                </a:r>
              </a:p>
            </p:txBody>
          </p:sp>
        </mc:Fallback>
      </mc:AlternateContent>
      <p:sp>
        <p:nvSpPr>
          <p:cNvPr id="20" name="Rectangle 2">
            <a:extLst>
              <a:ext uri="{FF2B5EF4-FFF2-40B4-BE49-F238E27FC236}">
                <a16:creationId xmlns:a16="http://schemas.microsoft.com/office/drawing/2014/main" id="{5208FA21-A4A3-3C19-A3FA-D2FE9805ABF6}"/>
              </a:ext>
            </a:extLst>
          </p:cNvPr>
          <p:cNvSpPr txBox="1">
            <a:spLocks noChangeArrowheads="1"/>
          </p:cNvSpPr>
          <p:nvPr/>
        </p:nvSpPr>
        <p:spPr>
          <a:xfrm>
            <a:off x="841375" y="301701"/>
            <a:ext cx="9961986" cy="609741"/>
          </a:xfrm>
          <a:prstGeom prst="rect">
            <a:avLst/>
          </a:prstGeom>
        </p:spPr>
        <p:txBody>
          <a:bodyPr vert="horz" lIns="121917" tIns="60958" rIns="121917" bIns="60958" rtlCol="0" anchor="ctr">
            <a:noAutofit/>
          </a:bodyPr>
          <a:lstStyle>
            <a:lvl1pPr algn="l" defTabSz="1219835" rtl="0" eaLnBrk="1" latinLnBrk="0" hangingPunct="1">
              <a:spcBef>
                <a:spcPct val="0"/>
              </a:spcBef>
              <a:buNone/>
              <a:defRPr sz="2400" b="1" kern="1200">
                <a:solidFill>
                  <a:schemeClr val="bg1"/>
                </a:solidFill>
                <a:latin typeface="+mj-lt"/>
                <a:ea typeface="+mj-ea"/>
                <a:cs typeface="+mj-cs"/>
              </a:defRPr>
            </a:lvl1pPr>
          </a:lstStyle>
          <a:p>
            <a:r>
              <a:rPr lang="zh-CN" altLang="en-US"/>
              <a:t>实例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6899">
                                            <p:txEl>
                                              <p:pRg st="0" end="0"/>
                                            </p:txEl>
                                          </p:spTgt>
                                        </p:tgtEl>
                                        <p:attrNameLst>
                                          <p:attrName>style.visibility</p:attrName>
                                        </p:attrNameLst>
                                      </p:cBhvr>
                                      <p:to>
                                        <p:strVal val="visible"/>
                                      </p:to>
                                    </p:set>
                                    <p:anim calcmode="lin" valueType="num">
                                      <p:cBhvr additive="base">
                                        <p:cTn id="7" dur="500" fill="hold"/>
                                        <p:tgtEl>
                                          <p:spTgt spid="336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6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36933"/>
                                        </p:tgtEl>
                                        <p:attrNameLst>
                                          <p:attrName>style.visibility</p:attrName>
                                        </p:attrNameLst>
                                      </p:cBhvr>
                                      <p:to>
                                        <p:strVal val="visible"/>
                                      </p:to>
                                    </p:set>
                                    <p:animEffect transition="in" filter="randombar(horizontal)">
                                      <p:cBhvr>
                                        <p:cTn id="13" dur="500"/>
                                        <p:tgtEl>
                                          <p:spTgt spid="33693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36928"/>
                                        </p:tgtEl>
                                        <p:attrNameLst>
                                          <p:attrName>style.visibility</p:attrName>
                                        </p:attrNameLst>
                                      </p:cBhvr>
                                      <p:to>
                                        <p:strVal val="visible"/>
                                      </p:to>
                                    </p:set>
                                    <p:animEffect transition="in" filter="randombar(horizontal)">
                                      <p:cBhvr>
                                        <p:cTn id="16" dur="500"/>
                                        <p:tgtEl>
                                          <p:spTgt spid="336928"/>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36934"/>
                                        </p:tgtEl>
                                        <p:attrNameLst>
                                          <p:attrName>style.visibility</p:attrName>
                                        </p:attrNameLst>
                                      </p:cBhvr>
                                      <p:to>
                                        <p:strVal val="visible"/>
                                      </p:to>
                                    </p:set>
                                    <p:animEffect transition="in" filter="randombar(horizontal)">
                                      <p:cBhvr>
                                        <p:cTn id="21" dur="500"/>
                                        <p:tgtEl>
                                          <p:spTgt spid="33693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36935"/>
                                        </p:tgtEl>
                                        <p:attrNameLst>
                                          <p:attrName>style.visibility</p:attrName>
                                        </p:attrNameLst>
                                      </p:cBhvr>
                                      <p:to>
                                        <p:strVal val="visible"/>
                                      </p:to>
                                    </p:set>
                                    <p:animEffect transition="in" filter="randombar(horizontal)">
                                      <p:cBhvr>
                                        <p:cTn id="26" dur="500"/>
                                        <p:tgtEl>
                                          <p:spTgt spid="33693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6925">
                                            <p:txEl>
                                              <p:pRg st="0" end="0"/>
                                            </p:txEl>
                                          </p:spTgt>
                                        </p:tgtEl>
                                        <p:attrNameLst>
                                          <p:attrName>style.visibility</p:attrName>
                                        </p:attrNameLst>
                                      </p:cBhvr>
                                      <p:to>
                                        <p:strVal val="visible"/>
                                      </p:to>
                                    </p:set>
                                    <p:anim calcmode="lin" valueType="num">
                                      <p:cBhvr additive="base">
                                        <p:cTn id="31" dur="500" fill="hold"/>
                                        <p:tgtEl>
                                          <p:spTgt spid="33692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69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36931">
                                            <p:txEl>
                                              <p:pRg st="0" end="0"/>
                                            </p:txEl>
                                          </p:spTgt>
                                        </p:tgtEl>
                                        <p:attrNameLst>
                                          <p:attrName>style.visibility</p:attrName>
                                        </p:attrNameLst>
                                      </p:cBhvr>
                                      <p:to>
                                        <p:strVal val="visible"/>
                                      </p:to>
                                    </p:set>
                                    <p:animEffect transition="in" filter="randombar(horizontal)">
                                      <p:cBhvr>
                                        <p:cTn id="37" dur="500"/>
                                        <p:tgtEl>
                                          <p:spTgt spid="336931">
                                            <p:txEl>
                                              <p:pRg st="0" end="0"/>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36936"/>
                                        </p:tgtEl>
                                        <p:attrNameLst>
                                          <p:attrName>style.visibility</p:attrName>
                                        </p:attrNameLst>
                                      </p:cBhvr>
                                      <p:to>
                                        <p:strVal val="visible"/>
                                      </p:to>
                                    </p:set>
                                    <p:animEffect transition="in" filter="randombar(horizontal)">
                                      <p:cBhvr>
                                        <p:cTn id="40" dur="500"/>
                                        <p:tgtEl>
                                          <p:spTgt spid="336936"/>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36937"/>
                                        </p:tgtEl>
                                        <p:attrNameLst>
                                          <p:attrName>style.visibility</p:attrName>
                                        </p:attrNameLst>
                                      </p:cBhvr>
                                      <p:to>
                                        <p:strVal val="visible"/>
                                      </p:to>
                                    </p:set>
                                    <p:animEffect transition="in" filter="randombar(horizontal)">
                                      <p:cBhvr>
                                        <p:cTn id="45" dur="500"/>
                                        <p:tgtEl>
                                          <p:spTgt spid="336937"/>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336938"/>
                                        </p:tgtEl>
                                        <p:attrNameLst>
                                          <p:attrName>style.visibility</p:attrName>
                                        </p:attrNameLst>
                                      </p:cBhvr>
                                      <p:to>
                                        <p:strVal val="visible"/>
                                      </p:to>
                                    </p:set>
                                    <p:animEffect transition="in" filter="randombar(horizontal)">
                                      <p:cBhvr>
                                        <p:cTn id="50" dur="500"/>
                                        <p:tgtEl>
                                          <p:spTgt spid="33693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6939">
                                            <p:txEl>
                                              <p:pRg st="0" end="0"/>
                                            </p:txEl>
                                          </p:spTgt>
                                        </p:tgtEl>
                                        <p:attrNameLst>
                                          <p:attrName>style.visibility</p:attrName>
                                        </p:attrNameLst>
                                      </p:cBhvr>
                                      <p:to>
                                        <p:strVal val="visible"/>
                                      </p:to>
                                    </p:set>
                                    <p:anim calcmode="lin" valueType="num">
                                      <p:cBhvr additive="base">
                                        <p:cTn id="55" dur="500" fill="hold"/>
                                        <p:tgtEl>
                                          <p:spTgt spid="336939">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6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336940"/>
                                        </p:tgtEl>
                                        <p:attrNameLst>
                                          <p:attrName>style.visibility</p:attrName>
                                        </p:attrNameLst>
                                      </p:cBhvr>
                                      <p:to>
                                        <p:strVal val="visible"/>
                                      </p:to>
                                    </p:set>
                                    <p:animEffect transition="in" filter="randombar(horizontal)">
                                      <p:cBhvr>
                                        <p:cTn id="61" dur="500"/>
                                        <p:tgtEl>
                                          <p:spTgt spid="336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p:bldP spid="336925" grpId="0" build="p"/>
      <p:bldP spid="336928" grpId="0"/>
      <p:bldP spid="336931" grpId="0" build="p"/>
      <p:bldP spid="336933" grpId="0"/>
      <p:bldP spid="336934" grpId="0"/>
      <p:bldP spid="336935" grpId="0"/>
      <p:bldP spid="336936" grpId="0"/>
      <p:bldP spid="336937" grpId="0"/>
      <p:bldP spid="336938" grpId="0"/>
      <p:bldP spid="336939" grpId="0" build="p"/>
      <p:bldP spid="3369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a:extLst>
              <a:ext uri="{FF2B5EF4-FFF2-40B4-BE49-F238E27FC236}">
                <a16:creationId xmlns:a16="http://schemas.microsoft.com/office/drawing/2014/main" id="{E0973409-5D8C-21B1-13E6-AD5EAA761525}"/>
              </a:ext>
            </a:extLst>
          </p:cNvPr>
          <p:cNvSpPr>
            <a:spLocks noGrp="1" noChangeArrowheads="1"/>
          </p:cNvSpPr>
          <p:nvPr>
            <p:ph type="title"/>
          </p:nvPr>
        </p:nvSpPr>
        <p:spPr/>
        <p:txBody>
          <a:bodyPr/>
          <a:lstStyle/>
          <a:p>
            <a:pPr eaLnBrk="1" hangingPunct="1"/>
            <a:r>
              <a:rPr lang="zh-CN" altLang="en-US"/>
              <a:t>独立增量过程的性质</a:t>
            </a:r>
          </a:p>
        </p:txBody>
      </p:sp>
      <p:sp>
        <p:nvSpPr>
          <p:cNvPr id="284675" name="Rectangle 3">
            <a:extLst>
              <a:ext uri="{FF2B5EF4-FFF2-40B4-BE49-F238E27FC236}">
                <a16:creationId xmlns:a16="http://schemas.microsoft.com/office/drawing/2014/main" id="{2BF66269-C0D9-58C3-750E-91A318FA46AE}"/>
              </a:ext>
            </a:extLst>
          </p:cNvPr>
          <p:cNvSpPr>
            <a:spLocks noGrp="1" noChangeArrowheads="1"/>
          </p:cNvSpPr>
          <p:nvPr>
            <p:ph type="body" idx="1"/>
          </p:nvPr>
        </p:nvSpPr>
        <p:spPr>
          <a:xfrm>
            <a:off x="508000" y="1829594"/>
            <a:ext cx="11201399" cy="4527011"/>
          </a:xfrm>
        </p:spPr>
        <p:txBody>
          <a:bodyPr>
            <a:normAutofit/>
          </a:bodyPr>
          <a:lstStyle/>
          <a:p>
            <a:pPr eaLnBrk="1" hangingPunct="1">
              <a:buClr>
                <a:srgbClr val="6600CC"/>
              </a:buClr>
            </a:pPr>
            <a:r>
              <a:rPr lang="zh-CN" altLang="en-US" dirty="0"/>
              <a:t>如果</a:t>
            </a:r>
            <a:r>
              <a:rPr lang="en-US" altLang="zh-CN" dirty="0"/>
              <a:t>{X(t),t</a:t>
            </a:r>
            <a:r>
              <a:rPr lang="en-US" altLang="zh-CN" dirty="0">
                <a:sym typeface="Symbol" panose="05050102010706020507" pitchFamily="18" charset="2"/>
              </a:rPr>
              <a:t>0}</a:t>
            </a:r>
            <a:r>
              <a:rPr lang="zh-CN" altLang="en-US" dirty="0">
                <a:sym typeface="Symbol" panose="05050102010706020507" pitchFamily="18" charset="2"/>
              </a:rPr>
              <a:t>是</a:t>
            </a:r>
            <a:r>
              <a:rPr lang="zh-CN" altLang="en-US" dirty="0"/>
              <a:t>平稳独立增量过程，</a:t>
            </a:r>
            <a:r>
              <a:rPr lang="en-US" altLang="zh-CN" dirty="0"/>
              <a:t>X(0)</a:t>
            </a:r>
            <a:r>
              <a:rPr lang="zh-CN" altLang="en-US" dirty="0"/>
              <a:t>＝</a:t>
            </a:r>
            <a:r>
              <a:rPr lang="en-US" altLang="zh-CN" dirty="0"/>
              <a:t>0</a:t>
            </a:r>
            <a:r>
              <a:rPr lang="zh-CN" altLang="en-US" dirty="0"/>
              <a:t>，则</a:t>
            </a:r>
          </a:p>
          <a:p>
            <a:pPr marL="990798" lvl="1" indent="-533507">
              <a:buFont typeface="Wingdings" panose="05000000000000000000" pitchFamily="2" charset="2"/>
              <a:buAutoNum type="arabicParenR"/>
            </a:pPr>
            <a:r>
              <a:rPr lang="zh-CN" altLang="en-US" dirty="0"/>
              <a:t>均值函数	</a:t>
            </a:r>
            <a:r>
              <a:rPr lang="en-US" altLang="zh-CN" dirty="0"/>
              <a:t>m(t)</a:t>
            </a:r>
            <a:r>
              <a:rPr lang="zh-CN" altLang="en-US" dirty="0"/>
              <a:t>＝</a:t>
            </a:r>
            <a:r>
              <a:rPr lang="en-US" altLang="zh-CN" dirty="0"/>
              <a:t>at</a:t>
            </a:r>
            <a:r>
              <a:rPr lang="zh-CN" altLang="en-US" dirty="0"/>
              <a:t>，</a:t>
            </a:r>
            <a:r>
              <a:rPr lang="en-US" altLang="zh-CN" dirty="0"/>
              <a:t>a</a:t>
            </a:r>
            <a:r>
              <a:rPr lang="zh-CN" altLang="en-US" dirty="0"/>
              <a:t>为常数；</a:t>
            </a:r>
          </a:p>
          <a:p>
            <a:pPr marL="990798" lvl="1" indent="-533507">
              <a:buFont typeface="Wingdings" panose="05000000000000000000" pitchFamily="2" charset="2"/>
              <a:buAutoNum type="arabicParenR"/>
            </a:pPr>
            <a:r>
              <a:rPr lang="zh-CN" altLang="en-US" dirty="0"/>
              <a:t>方差函数	</a:t>
            </a:r>
            <a:r>
              <a:rPr lang="en-US" altLang="zh-CN" dirty="0"/>
              <a:t>D(t)</a:t>
            </a:r>
            <a:r>
              <a:rPr lang="zh-CN" altLang="en-US" dirty="0"/>
              <a:t>＝</a:t>
            </a:r>
            <a:r>
              <a:rPr lang="zh-CN" altLang="en-US" dirty="0">
                <a:sym typeface="Symbol" panose="05050102010706020507" pitchFamily="18" charset="2"/>
              </a:rPr>
              <a:t></a:t>
            </a:r>
            <a:r>
              <a:rPr lang="en-US" altLang="zh-CN" baseline="30000" dirty="0">
                <a:sym typeface="Symbol" panose="05050102010706020507" pitchFamily="18" charset="2"/>
              </a:rPr>
              <a:t>2</a:t>
            </a:r>
            <a:r>
              <a:rPr lang="en-US" altLang="zh-CN" dirty="0">
                <a:sym typeface="Symbol" panose="05050102010706020507" pitchFamily="18" charset="2"/>
              </a:rPr>
              <a:t>t</a:t>
            </a:r>
            <a:r>
              <a:rPr lang="zh-CN" altLang="en-US" dirty="0">
                <a:sym typeface="Symbol" panose="05050102010706020507" pitchFamily="18" charset="2"/>
              </a:rPr>
              <a:t>，为正常数；</a:t>
            </a:r>
          </a:p>
          <a:p>
            <a:pPr marL="990798" lvl="1" indent="-533507">
              <a:buFont typeface="Wingdings" panose="05000000000000000000" pitchFamily="2" charset="2"/>
              <a:buAutoNum type="arabicParenR"/>
            </a:pPr>
            <a:r>
              <a:rPr lang="zh-CN" altLang="en-US" dirty="0">
                <a:sym typeface="Symbol" panose="05050102010706020507" pitchFamily="18" charset="2"/>
              </a:rPr>
              <a:t>协方差函数</a:t>
            </a:r>
            <a:r>
              <a:rPr lang="en-US" altLang="zh-CN" dirty="0">
                <a:sym typeface="Symbol" panose="05050102010706020507" pitchFamily="18" charset="2"/>
              </a:rPr>
              <a:t>C(</a:t>
            </a:r>
            <a:r>
              <a:rPr lang="en-US" altLang="zh-CN" dirty="0" err="1">
                <a:sym typeface="Symbol" panose="05050102010706020507" pitchFamily="18" charset="2"/>
              </a:rPr>
              <a:t>s,t</a:t>
            </a:r>
            <a:r>
              <a:rPr lang="en-US" altLang="zh-CN" dirty="0">
                <a:sym typeface="Symbol" panose="05050102010706020507" pitchFamily="18" charset="2"/>
              </a:rPr>
              <a:t>)</a:t>
            </a:r>
            <a:r>
              <a:rPr lang="zh-CN" altLang="en-US" dirty="0">
                <a:sym typeface="Symbol" panose="05050102010706020507" pitchFamily="18" charset="2"/>
              </a:rPr>
              <a:t>＝</a:t>
            </a:r>
            <a:r>
              <a:rPr lang="en-US" altLang="zh-CN" baseline="30000" dirty="0">
                <a:sym typeface="Symbol" panose="05050102010706020507" pitchFamily="18" charset="2"/>
              </a:rPr>
              <a:t>2</a:t>
            </a:r>
            <a:r>
              <a:rPr lang="en-US" altLang="zh-CN" dirty="0">
                <a:sym typeface="Symbol" panose="05050102010706020507" pitchFamily="18" charset="2"/>
              </a:rPr>
              <a:t>min(</a:t>
            </a:r>
            <a:r>
              <a:rPr lang="en-US" altLang="zh-CN" dirty="0" err="1">
                <a:sym typeface="Symbol" panose="05050102010706020507" pitchFamily="18" charset="2"/>
              </a:rPr>
              <a:t>s,t</a:t>
            </a:r>
            <a:r>
              <a:rPr lang="en-US" altLang="zh-CN" dirty="0">
                <a:sym typeface="Symbol" panose="05050102010706020507" pitchFamily="18" charset="2"/>
              </a:rPr>
              <a:t>)</a:t>
            </a:r>
            <a:r>
              <a:rPr lang="zh-CN" altLang="en-US" dirty="0">
                <a:sym typeface="Symbol" panose="05050102010706020507" pitchFamily="18" charset="2"/>
              </a:rPr>
              <a:t>。</a:t>
            </a:r>
            <a:endParaRPr lang="zh-CN" altLang="en-US" dirty="0"/>
          </a:p>
          <a:p>
            <a:pPr eaLnBrk="1" hangingPunct="1">
              <a:buClr>
                <a:srgbClr val="6600CC"/>
              </a:buClr>
            </a:pPr>
            <a:r>
              <a:rPr lang="zh-CN" altLang="en-US" dirty="0"/>
              <a:t>独立增量过程的有限维分布由一维分布和增量分布决定。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 calcmode="lin" valueType="num">
                                      <p:cBhvr additive="base">
                                        <p:cTn id="7" dur="500" fill="hold"/>
                                        <p:tgtEl>
                                          <p:spTgt spid="284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4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4675">
                                            <p:txEl>
                                              <p:pRg st="1" end="1"/>
                                            </p:txEl>
                                          </p:spTgt>
                                        </p:tgtEl>
                                        <p:attrNameLst>
                                          <p:attrName>style.visibility</p:attrName>
                                        </p:attrNameLst>
                                      </p:cBhvr>
                                      <p:to>
                                        <p:strVal val="visible"/>
                                      </p:to>
                                    </p:set>
                                    <p:anim calcmode="lin" valueType="num">
                                      <p:cBhvr additive="base">
                                        <p:cTn id="13" dur="500" fill="hold"/>
                                        <p:tgtEl>
                                          <p:spTgt spid="284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4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4675">
                                            <p:txEl>
                                              <p:pRg st="2" end="2"/>
                                            </p:txEl>
                                          </p:spTgt>
                                        </p:tgtEl>
                                        <p:attrNameLst>
                                          <p:attrName>style.visibility</p:attrName>
                                        </p:attrNameLst>
                                      </p:cBhvr>
                                      <p:to>
                                        <p:strVal val="visible"/>
                                      </p:to>
                                    </p:set>
                                    <p:anim calcmode="lin" valueType="num">
                                      <p:cBhvr additive="base">
                                        <p:cTn id="19" dur="500" fill="hold"/>
                                        <p:tgtEl>
                                          <p:spTgt spid="284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4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nodeType="after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4675">
                                            <p:txEl>
                                              <p:pRg st="3" end="3"/>
                                            </p:txEl>
                                          </p:spTgt>
                                        </p:tgtEl>
                                        <p:attrNameLst>
                                          <p:attrName>style.visibility</p:attrName>
                                        </p:attrNameLst>
                                      </p:cBhvr>
                                      <p:to>
                                        <p:strVal val="visible"/>
                                      </p:to>
                                    </p:set>
                                    <p:anim calcmode="lin" valueType="num">
                                      <p:cBhvr additive="base">
                                        <p:cTn id="25" dur="500" fill="hold"/>
                                        <p:tgtEl>
                                          <p:spTgt spid="284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4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nodeType="after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4675">
                                            <p:txEl>
                                              <p:pRg st="4" end="4"/>
                                            </p:txEl>
                                          </p:spTgt>
                                        </p:tgtEl>
                                        <p:attrNameLst>
                                          <p:attrName>style.visibility</p:attrName>
                                        </p:attrNameLst>
                                      </p:cBhvr>
                                      <p:to>
                                        <p:strVal val="visible"/>
                                      </p:to>
                                    </p:set>
                                    <p:anim calcmode="lin" valueType="num">
                                      <p:cBhvr additive="base">
                                        <p:cTn id="31" dur="500" fill="hold"/>
                                        <p:tgtEl>
                                          <p:spTgt spid="284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46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a:extLst>
              <a:ext uri="{FF2B5EF4-FFF2-40B4-BE49-F238E27FC236}">
                <a16:creationId xmlns:a16="http://schemas.microsoft.com/office/drawing/2014/main" id="{A7C8600C-3A0B-C2DA-09AB-3B24144015DE}"/>
              </a:ext>
            </a:extLst>
          </p:cNvPr>
          <p:cNvSpPr>
            <a:spLocks noGrp="1" noChangeArrowheads="1"/>
          </p:cNvSpPr>
          <p:nvPr>
            <p:ph type="title"/>
          </p:nvPr>
        </p:nvSpPr>
        <p:spPr/>
        <p:txBody>
          <a:bodyPr/>
          <a:lstStyle/>
          <a:p>
            <a:pPr algn="l" eaLnBrk="1" hangingPunct="1"/>
            <a:r>
              <a:rPr lang="zh-CN" altLang="en-US"/>
              <a:t>证明</a:t>
            </a:r>
          </a:p>
        </p:txBody>
      </p:sp>
      <p:sp>
        <p:nvSpPr>
          <p:cNvPr id="285699" name="Rectangle 3">
            <a:extLst>
              <a:ext uri="{FF2B5EF4-FFF2-40B4-BE49-F238E27FC236}">
                <a16:creationId xmlns:a16="http://schemas.microsoft.com/office/drawing/2014/main" id="{72815010-524C-0807-BCBF-5C6827701007}"/>
              </a:ext>
            </a:extLst>
          </p:cNvPr>
          <p:cNvSpPr>
            <a:spLocks noGrp="1" noChangeArrowheads="1"/>
          </p:cNvSpPr>
          <p:nvPr>
            <p:ph type="body" idx="1"/>
          </p:nvPr>
        </p:nvSpPr>
        <p:spPr>
          <a:xfrm>
            <a:off x="762441" y="915194"/>
            <a:ext cx="9908733" cy="5341498"/>
          </a:xfrm>
        </p:spPr>
        <p:txBody>
          <a:bodyPr>
            <a:normAutofit lnSpcReduction="10000"/>
          </a:bodyPr>
          <a:lstStyle/>
          <a:p>
            <a:pPr eaLnBrk="1" hangingPunct="1">
              <a:spcAft>
                <a:spcPct val="40000"/>
              </a:spcAft>
              <a:buClr>
                <a:srgbClr val="6600CC"/>
              </a:buClr>
            </a:pPr>
            <a:r>
              <a:rPr lang="en-US" altLang="zh-CN" dirty="0">
                <a:solidFill>
                  <a:srgbClr val="CC00CC"/>
                </a:solidFill>
              </a:rPr>
              <a:t>1</a:t>
            </a:r>
            <a:r>
              <a:rPr lang="zh-CN" altLang="en-US" dirty="0">
                <a:solidFill>
                  <a:srgbClr val="CC00CC"/>
                </a:solidFill>
              </a:rPr>
              <a:t>）</a:t>
            </a:r>
            <a:r>
              <a:rPr lang="zh-CN" altLang="en-US" dirty="0"/>
              <a:t>设</a:t>
            </a:r>
            <a:r>
              <a:rPr lang="en-US" altLang="zh-CN" dirty="0"/>
              <a:t>m(t)</a:t>
            </a:r>
            <a:r>
              <a:rPr lang="zh-CN" altLang="en-US" dirty="0"/>
              <a:t>＝</a:t>
            </a:r>
            <a:r>
              <a:rPr lang="en-US" altLang="zh-CN" dirty="0"/>
              <a:t>E[X(t)]</a:t>
            </a:r>
            <a:r>
              <a:rPr lang="zh-CN" altLang="en-US" dirty="0"/>
              <a:t>，则</a:t>
            </a:r>
          </a:p>
          <a:p>
            <a:pPr eaLnBrk="1" hangingPunct="1">
              <a:spcAft>
                <a:spcPct val="40000"/>
              </a:spcAft>
              <a:buFont typeface="Wingdings" panose="05000000000000000000" pitchFamily="2" charset="2"/>
              <a:buNone/>
            </a:pPr>
            <a:r>
              <a:rPr lang="zh-CN" altLang="en-US" dirty="0"/>
              <a:t>	</a:t>
            </a:r>
            <a:r>
              <a:rPr lang="en-US" altLang="zh-CN" dirty="0"/>
              <a:t>m(</a:t>
            </a:r>
            <a:r>
              <a:rPr lang="en-US" altLang="zh-CN" dirty="0" err="1"/>
              <a:t>t+s</a:t>
            </a:r>
            <a:r>
              <a:rPr lang="en-US" altLang="zh-CN" dirty="0"/>
              <a:t>)</a:t>
            </a:r>
            <a:r>
              <a:rPr lang="zh-CN" altLang="en-US" dirty="0"/>
              <a:t>＝</a:t>
            </a:r>
            <a:r>
              <a:rPr lang="en-US" altLang="zh-CN" dirty="0"/>
              <a:t>E[X(</a:t>
            </a:r>
            <a:r>
              <a:rPr lang="en-US" altLang="zh-CN" dirty="0" err="1"/>
              <a:t>t+s</a:t>
            </a:r>
            <a:r>
              <a:rPr lang="en-US" altLang="zh-CN" dirty="0"/>
              <a:t>)]</a:t>
            </a:r>
          </a:p>
          <a:p>
            <a:pPr eaLnBrk="1" hangingPunct="1">
              <a:spcAft>
                <a:spcPct val="40000"/>
              </a:spcAft>
              <a:buFont typeface="Wingdings" panose="05000000000000000000" pitchFamily="2" charset="2"/>
              <a:buNone/>
            </a:pPr>
            <a:r>
              <a:rPr lang="en-US" altLang="zh-CN" dirty="0"/>
              <a:t>		</a:t>
            </a:r>
            <a:r>
              <a:rPr lang="zh-CN" altLang="en-US" dirty="0"/>
              <a:t>＝</a:t>
            </a:r>
            <a:r>
              <a:rPr lang="en-US" altLang="zh-CN" dirty="0"/>
              <a:t>E[X(</a:t>
            </a:r>
            <a:r>
              <a:rPr lang="en-US" altLang="zh-CN" dirty="0" err="1"/>
              <a:t>t+s</a:t>
            </a:r>
            <a:r>
              <a:rPr lang="en-US" altLang="zh-CN" dirty="0"/>
              <a:t>)-X(s)+X(s)-X(0)]</a:t>
            </a:r>
          </a:p>
          <a:p>
            <a:pPr eaLnBrk="1" hangingPunct="1">
              <a:spcAft>
                <a:spcPct val="40000"/>
              </a:spcAft>
              <a:buFont typeface="Wingdings" panose="05000000000000000000" pitchFamily="2" charset="2"/>
              <a:buNone/>
            </a:pPr>
            <a:r>
              <a:rPr lang="en-US" altLang="zh-CN" dirty="0"/>
              <a:t>		</a:t>
            </a:r>
            <a:r>
              <a:rPr lang="zh-CN" altLang="en-US" dirty="0"/>
              <a:t>＝</a:t>
            </a:r>
            <a:r>
              <a:rPr lang="en-US" altLang="zh-CN" dirty="0"/>
              <a:t>E[X(</a:t>
            </a:r>
            <a:r>
              <a:rPr lang="en-US" altLang="zh-CN" dirty="0" err="1"/>
              <a:t>t+s</a:t>
            </a:r>
            <a:r>
              <a:rPr lang="en-US" altLang="zh-CN" dirty="0"/>
              <a:t>)-X(s)]+E[X(s)-X(0)]</a:t>
            </a:r>
          </a:p>
          <a:p>
            <a:pPr eaLnBrk="1" hangingPunct="1">
              <a:spcAft>
                <a:spcPct val="40000"/>
              </a:spcAft>
              <a:buFont typeface="Wingdings" panose="05000000000000000000" pitchFamily="2" charset="2"/>
              <a:buNone/>
            </a:pPr>
            <a:r>
              <a:rPr lang="en-US" altLang="zh-CN" dirty="0"/>
              <a:t>		</a:t>
            </a:r>
            <a:r>
              <a:rPr lang="zh-CN" altLang="en-US" dirty="0"/>
              <a:t>＝</a:t>
            </a:r>
            <a:r>
              <a:rPr lang="en-US" altLang="zh-CN" dirty="0"/>
              <a:t>E[X(t)]+E[X(s)]</a:t>
            </a:r>
          </a:p>
          <a:p>
            <a:pPr eaLnBrk="1" hangingPunct="1">
              <a:spcAft>
                <a:spcPct val="40000"/>
              </a:spcAft>
              <a:buFont typeface="Wingdings" panose="05000000000000000000" pitchFamily="2" charset="2"/>
              <a:buNone/>
            </a:pPr>
            <a:r>
              <a:rPr lang="en-US" altLang="zh-CN" dirty="0"/>
              <a:t>		</a:t>
            </a:r>
            <a:r>
              <a:rPr lang="zh-CN" altLang="en-US" dirty="0"/>
              <a:t>＝</a:t>
            </a:r>
            <a:r>
              <a:rPr lang="en-US" altLang="zh-CN" dirty="0"/>
              <a:t>m(t)+m(s)</a:t>
            </a:r>
          </a:p>
          <a:p>
            <a:pPr eaLnBrk="1" hangingPunct="1">
              <a:spcAft>
                <a:spcPct val="40000"/>
              </a:spcAft>
              <a:buFont typeface="Wingdings" panose="05000000000000000000" pitchFamily="2" charset="2"/>
              <a:buNone/>
            </a:pPr>
            <a:r>
              <a:rPr lang="en-US" altLang="zh-CN" dirty="0"/>
              <a:t>	</a:t>
            </a:r>
            <a:r>
              <a:rPr lang="zh-CN" altLang="en-US" dirty="0"/>
              <a:t>由数学分析知识知：</a:t>
            </a:r>
          </a:p>
          <a:p>
            <a:pPr eaLnBrk="1" hangingPunct="1">
              <a:spcAft>
                <a:spcPct val="40000"/>
              </a:spcAft>
              <a:buFont typeface="Wingdings" panose="05000000000000000000" pitchFamily="2" charset="2"/>
              <a:buNone/>
            </a:pPr>
            <a:r>
              <a:rPr lang="zh-CN" altLang="en-US" dirty="0"/>
              <a:t>	</a:t>
            </a:r>
            <a:r>
              <a:rPr lang="en-US" altLang="zh-CN" dirty="0"/>
              <a:t>m(t)</a:t>
            </a:r>
            <a:r>
              <a:rPr lang="zh-CN" altLang="en-US" dirty="0"/>
              <a:t>＝</a:t>
            </a:r>
            <a:r>
              <a:rPr lang="en-US" altLang="zh-CN" dirty="0"/>
              <a:t>at</a:t>
            </a:r>
            <a:r>
              <a:rPr lang="zh-CN" altLang="en-US" dirty="0"/>
              <a:t>，其中常数</a:t>
            </a:r>
            <a:r>
              <a:rPr lang="en-US" altLang="zh-CN" dirty="0"/>
              <a:t>a</a:t>
            </a:r>
            <a:r>
              <a:rPr lang="zh-CN" altLang="en-US" dirty="0"/>
              <a:t>＝</a:t>
            </a:r>
            <a:r>
              <a:rPr lang="en-US" altLang="zh-CN" dirty="0"/>
              <a:t>m(1)</a:t>
            </a:r>
            <a:r>
              <a:rPr lang="zh-CN" altLang="en-US" dirty="0"/>
              <a:t>。</a:t>
            </a:r>
          </a:p>
        </p:txBody>
      </p:sp>
      <p:sp>
        <p:nvSpPr>
          <p:cNvPr id="285703" name="AutoShape 7">
            <a:extLst>
              <a:ext uri="{FF2B5EF4-FFF2-40B4-BE49-F238E27FC236}">
                <a16:creationId xmlns:a16="http://schemas.microsoft.com/office/drawing/2014/main" id="{DB5EABA3-108E-7F6D-3E07-314224FA364B}"/>
              </a:ext>
            </a:extLst>
          </p:cNvPr>
          <p:cNvSpPr>
            <a:spLocks noChangeArrowheads="1"/>
          </p:cNvSpPr>
          <p:nvPr/>
        </p:nvSpPr>
        <p:spPr bwMode="auto">
          <a:xfrm>
            <a:off x="4956175" y="4420394"/>
            <a:ext cx="7010400" cy="762000"/>
          </a:xfrm>
          <a:prstGeom prst="wedgeRectCallout">
            <a:avLst>
              <a:gd name="adj1" fmla="val -73891"/>
              <a:gd name="adj2" fmla="val 50962"/>
            </a:avLst>
          </a:prstGeom>
          <a:solidFill>
            <a:schemeClr val="accent1"/>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1" b="1" dirty="0">
                <a:solidFill>
                  <a:srgbClr val="FFFF00"/>
                </a:solidFill>
                <a:ea typeface="黑体" panose="02010609060101010101" pitchFamily="49" charset="-122"/>
              </a:rPr>
              <a:t>f(x)</a:t>
            </a:r>
            <a:r>
              <a:rPr lang="zh-CN" altLang="en-US" sz="2801" b="1" dirty="0">
                <a:solidFill>
                  <a:srgbClr val="FFFF00"/>
                </a:solidFill>
                <a:ea typeface="黑体" panose="02010609060101010101" pitchFamily="49" charset="-122"/>
              </a:rPr>
              <a:t>连续，若</a:t>
            </a:r>
            <a:r>
              <a:rPr lang="en-US" altLang="zh-CN" sz="2801" b="1" dirty="0">
                <a:solidFill>
                  <a:srgbClr val="FFFF00"/>
                </a:solidFill>
                <a:ea typeface="黑体" panose="02010609060101010101" pitchFamily="49" charset="-122"/>
              </a:rPr>
              <a:t>f(</a:t>
            </a:r>
            <a:r>
              <a:rPr lang="en-US" altLang="zh-CN" sz="2801" b="1" dirty="0" err="1">
                <a:solidFill>
                  <a:srgbClr val="FFFF00"/>
                </a:solidFill>
                <a:ea typeface="黑体" panose="02010609060101010101" pitchFamily="49" charset="-122"/>
              </a:rPr>
              <a:t>x+y</a:t>
            </a:r>
            <a:r>
              <a:rPr lang="en-US" altLang="zh-CN" sz="2801" b="1" dirty="0">
                <a:solidFill>
                  <a:srgbClr val="FFFF00"/>
                </a:solidFill>
                <a:ea typeface="黑体" panose="02010609060101010101" pitchFamily="49" charset="-122"/>
              </a:rPr>
              <a:t>) = f(x)+f(y)</a:t>
            </a:r>
            <a:r>
              <a:rPr lang="zh-CN" altLang="en-US" sz="2801" b="1" dirty="0">
                <a:solidFill>
                  <a:srgbClr val="FFFF00"/>
                </a:solidFill>
                <a:ea typeface="黑体" panose="02010609060101010101" pitchFamily="49" charset="-122"/>
              </a:rPr>
              <a:t>，则</a:t>
            </a:r>
            <a:r>
              <a:rPr lang="en-US" altLang="zh-CN" sz="2801" b="1" dirty="0">
                <a:solidFill>
                  <a:srgbClr val="FFFF00"/>
                </a:solidFill>
                <a:ea typeface="黑体" panose="02010609060101010101" pitchFamily="49" charset="-122"/>
              </a:rPr>
              <a:t>f(x) = </a:t>
            </a:r>
            <a:r>
              <a:rPr lang="en-US" altLang="zh-CN" sz="2801" b="1" dirty="0" err="1">
                <a:solidFill>
                  <a:srgbClr val="FFFF00"/>
                </a:solidFill>
                <a:ea typeface="黑体" panose="02010609060101010101" pitchFamily="49" charset="-122"/>
              </a:rPr>
              <a:t>kx</a:t>
            </a:r>
            <a:r>
              <a:rPr lang="zh-CN" altLang="en-US" sz="2801" b="1" dirty="0">
                <a:solidFill>
                  <a:srgbClr val="FFFF00"/>
                </a:solidFill>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 calcmode="lin" valueType="num">
                                      <p:cBhvr additive="base">
                                        <p:cTn id="7" dur="500" fill="hold"/>
                                        <p:tgtEl>
                                          <p:spTgt spid="285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5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5699">
                                            <p:txEl>
                                              <p:pRg st="1" end="1"/>
                                            </p:txEl>
                                          </p:spTgt>
                                        </p:tgtEl>
                                        <p:attrNameLst>
                                          <p:attrName>style.visibility</p:attrName>
                                        </p:attrNameLst>
                                      </p:cBhvr>
                                      <p:to>
                                        <p:strVal val="visible"/>
                                      </p:to>
                                    </p:set>
                                    <p:anim calcmode="lin" valueType="num">
                                      <p:cBhvr additive="base">
                                        <p:cTn id="13" dur="500" fill="hold"/>
                                        <p:tgtEl>
                                          <p:spTgt spid="285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5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5699">
                                            <p:txEl>
                                              <p:pRg st="2" end="2"/>
                                            </p:txEl>
                                          </p:spTgt>
                                        </p:tgtEl>
                                        <p:attrNameLst>
                                          <p:attrName>style.visibility</p:attrName>
                                        </p:attrNameLst>
                                      </p:cBhvr>
                                      <p:to>
                                        <p:strVal val="visible"/>
                                      </p:to>
                                    </p:set>
                                    <p:anim calcmode="lin" valueType="num">
                                      <p:cBhvr additive="base">
                                        <p:cTn id="19" dur="500" fill="hold"/>
                                        <p:tgtEl>
                                          <p:spTgt spid="2856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5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5699">
                                            <p:txEl>
                                              <p:pRg st="3" end="3"/>
                                            </p:txEl>
                                          </p:spTgt>
                                        </p:tgtEl>
                                        <p:attrNameLst>
                                          <p:attrName>style.visibility</p:attrName>
                                        </p:attrNameLst>
                                      </p:cBhvr>
                                      <p:to>
                                        <p:strVal val="visible"/>
                                      </p:to>
                                    </p:set>
                                    <p:anim calcmode="lin" valueType="num">
                                      <p:cBhvr additive="base">
                                        <p:cTn id="25" dur="500" fill="hold"/>
                                        <p:tgtEl>
                                          <p:spTgt spid="2856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5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5699">
                                            <p:txEl>
                                              <p:pRg st="4" end="4"/>
                                            </p:txEl>
                                          </p:spTgt>
                                        </p:tgtEl>
                                        <p:attrNameLst>
                                          <p:attrName>style.visibility</p:attrName>
                                        </p:attrNameLst>
                                      </p:cBhvr>
                                      <p:to>
                                        <p:strVal val="visible"/>
                                      </p:to>
                                    </p:set>
                                    <p:anim calcmode="lin" valueType="num">
                                      <p:cBhvr additive="base">
                                        <p:cTn id="31" dur="500" fill="hold"/>
                                        <p:tgtEl>
                                          <p:spTgt spid="2856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5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5699">
                                            <p:txEl>
                                              <p:pRg st="5" end="5"/>
                                            </p:txEl>
                                          </p:spTgt>
                                        </p:tgtEl>
                                        <p:attrNameLst>
                                          <p:attrName>style.visibility</p:attrName>
                                        </p:attrNameLst>
                                      </p:cBhvr>
                                      <p:to>
                                        <p:strVal val="visible"/>
                                      </p:to>
                                    </p:set>
                                    <p:anim calcmode="lin" valueType="num">
                                      <p:cBhvr additive="base">
                                        <p:cTn id="37" dur="500" fill="hold"/>
                                        <p:tgtEl>
                                          <p:spTgt spid="2856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5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5699">
                                            <p:txEl>
                                              <p:pRg st="6" end="6"/>
                                            </p:txEl>
                                          </p:spTgt>
                                        </p:tgtEl>
                                        <p:attrNameLst>
                                          <p:attrName>style.visibility</p:attrName>
                                        </p:attrNameLst>
                                      </p:cBhvr>
                                      <p:to>
                                        <p:strVal val="visible"/>
                                      </p:to>
                                    </p:set>
                                    <p:anim calcmode="lin" valueType="num">
                                      <p:cBhvr additive="base">
                                        <p:cTn id="43" dur="500" fill="hold"/>
                                        <p:tgtEl>
                                          <p:spTgt spid="2856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5699">
                                            <p:txEl>
                                              <p:pRg st="6" end="6"/>
                                            </p:txEl>
                                          </p:spTgt>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500"/>
                            </p:stCondLst>
                            <p:childTnLst>
                              <p:par>
                                <p:cTn id="46" presetID="48" presetClass="entr" presetSubtype="0" accel="50000" fill="hold" grpId="0" nodeType="afterEffect">
                                  <p:stCondLst>
                                    <p:cond delay="0"/>
                                  </p:stCondLst>
                                  <p:childTnLst>
                                    <p:set>
                                      <p:cBhvr>
                                        <p:cTn id="47" dur="1" fill="hold">
                                          <p:stCondLst>
                                            <p:cond delay="0"/>
                                          </p:stCondLst>
                                        </p:cTn>
                                        <p:tgtEl>
                                          <p:spTgt spid="285703"/>
                                        </p:tgtEl>
                                        <p:attrNameLst>
                                          <p:attrName>style.visibility</p:attrName>
                                        </p:attrNameLst>
                                      </p:cBhvr>
                                      <p:to>
                                        <p:strVal val="visible"/>
                                      </p:to>
                                    </p:set>
                                    <p:anim calcmode="lin" valueType="num">
                                      <p:cBhvr>
                                        <p:cTn id="48" dur="1000" fill="hold"/>
                                        <p:tgtEl>
                                          <p:spTgt spid="28570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9" dur="1000" fill="hold"/>
                                        <p:tgtEl>
                                          <p:spTgt spid="285703"/>
                                        </p:tgtEl>
                                        <p:attrNameLst>
                                          <p:attrName>ppt_x</p:attrName>
                                        </p:attrNameLst>
                                      </p:cBhvr>
                                      <p:tavLst>
                                        <p:tav tm="0">
                                          <p:val>
                                            <p:fltVal val="-1"/>
                                          </p:val>
                                        </p:tav>
                                        <p:tav tm="50000">
                                          <p:val>
                                            <p:fltVal val="0.95"/>
                                          </p:val>
                                        </p:tav>
                                        <p:tav tm="100000">
                                          <p:val>
                                            <p:strVal val="#ppt_x"/>
                                          </p:val>
                                        </p:tav>
                                      </p:tavLst>
                                    </p:anim>
                                    <p:anim calcmode="lin" valueType="num">
                                      <p:cBhvr>
                                        <p:cTn id="50" dur="1000" fill="hold"/>
                                        <p:tgtEl>
                                          <p:spTgt spid="285703"/>
                                        </p:tgtEl>
                                        <p:attrNameLst>
                                          <p:attrName>ppt_y</p:attrName>
                                        </p:attrNameLst>
                                      </p:cBhvr>
                                      <p:tavLst>
                                        <p:tav tm="0">
                                          <p:val>
                                            <p:strVal val="#ppt_y"/>
                                          </p:val>
                                        </p:tav>
                                        <p:tav tm="100000">
                                          <p:val>
                                            <p:strVal val="#ppt_y"/>
                                          </p:val>
                                        </p:tav>
                                      </p:tavLst>
                                    </p:anim>
                                    <p:animEffect transition="in" filter="fade">
                                      <p:cBhvr>
                                        <p:cTn id="51" dur="1000"/>
                                        <p:tgtEl>
                                          <p:spTgt spid="28570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85699">
                                            <p:txEl>
                                              <p:pRg st="7" end="7"/>
                                            </p:txEl>
                                          </p:spTgt>
                                        </p:tgtEl>
                                        <p:attrNameLst>
                                          <p:attrName>style.visibility</p:attrName>
                                        </p:attrNameLst>
                                      </p:cBhvr>
                                      <p:to>
                                        <p:strVal val="visible"/>
                                      </p:to>
                                    </p:set>
                                    <p:anim calcmode="lin" valueType="num">
                                      <p:cBhvr additive="base">
                                        <p:cTn id="56" dur="500" fill="hold"/>
                                        <p:tgtEl>
                                          <p:spTgt spid="285699">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85699">
                                            <p:txEl>
                                              <p:pRg st="7" end="7"/>
                                            </p:txEl>
                                          </p:spTgt>
                                        </p:tgtEl>
                                        <p:attrNameLst>
                                          <p:attrName>ppt_y</p:attrName>
                                        </p:attrNameLst>
                                      </p:cBhvr>
                                      <p:tavLst>
                                        <p:tav tm="0">
                                          <p:val>
                                            <p:strVal val="1+#ppt_h/2"/>
                                          </p:val>
                                        </p:tav>
                                        <p:tav tm="100000">
                                          <p:val>
                                            <p:strVal val="#ppt_y"/>
                                          </p:val>
                                        </p:tav>
                                      </p:tavLst>
                                    </p:anim>
                                  </p:childTnLst>
                                </p:cTn>
                              </p:par>
                              <p:par>
                                <p:cTn id="58" presetID="2" presetClass="exit" presetSubtype="3" fill="hold" grpId="1" nodeType="withEffect">
                                  <p:stCondLst>
                                    <p:cond delay="0"/>
                                  </p:stCondLst>
                                  <p:childTnLst>
                                    <p:anim calcmode="lin" valueType="num">
                                      <p:cBhvr additive="base">
                                        <p:cTn id="59" dur="500"/>
                                        <p:tgtEl>
                                          <p:spTgt spid="285703"/>
                                        </p:tgtEl>
                                        <p:attrNameLst>
                                          <p:attrName>ppt_x</p:attrName>
                                        </p:attrNameLst>
                                      </p:cBhvr>
                                      <p:tavLst>
                                        <p:tav tm="0">
                                          <p:val>
                                            <p:strVal val="ppt_x"/>
                                          </p:val>
                                        </p:tav>
                                        <p:tav tm="100000">
                                          <p:val>
                                            <p:strVal val="1+ppt_w/2"/>
                                          </p:val>
                                        </p:tav>
                                      </p:tavLst>
                                    </p:anim>
                                    <p:anim calcmode="lin" valueType="num">
                                      <p:cBhvr additive="base">
                                        <p:cTn id="60" dur="500"/>
                                        <p:tgtEl>
                                          <p:spTgt spid="285703"/>
                                        </p:tgtEl>
                                        <p:attrNameLst>
                                          <p:attrName>ppt_y</p:attrName>
                                        </p:attrNameLst>
                                      </p:cBhvr>
                                      <p:tavLst>
                                        <p:tav tm="0">
                                          <p:val>
                                            <p:strVal val="ppt_y"/>
                                          </p:val>
                                        </p:tav>
                                        <p:tav tm="100000">
                                          <p:val>
                                            <p:strVal val="0-ppt_h/2"/>
                                          </p:val>
                                        </p:tav>
                                      </p:tavLst>
                                    </p:anim>
                                    <p:set>
                                      <p:cBhvr>
                                        <p:cTn id="61" dur="1" fill="hold">
                                          <p:stCondLst>
                                            <p:cond delay="499"/>
                                          </p:stCondLst>
                                        </p:cTn>
                                        <p:tgtEl>
                                          <p:spTgt spid="2857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uiExpand="1" build="p"/>
      <p:bldP spid="285703" grpId="0" animBg="1"/>
      <p:bldP spid="285703"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a:extLst>
              <a:ext uri="{FF2B5EF4-FFF2-40B4-BE49-F238E27FC236}">
                <a16:creationId xmlns:a16="http://schemas.microsoft.com/office/drawing/2014/main" id="{26EBB1D1-17A6-73F0-D0EA-FB4E6B30BACB}"/>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1)</a:t>
            </a:r>
          </a:p>
        </p:txBody>
      </p:sp>
      <p:sp>
        <p:nvSpPr>
          <p:cNvPr id="310275" name="Rectangle 3">
            <a:extLst>
              <a:ext uri="{FF2B5EF4-FFF2-40B4-BE49-F238E27FC236}">
                <a16:creationId xmlns:a16="http://schemas.microsoft.com/office/drawing/2014/main" id="{9B4E7463-8894-094B-8D2F-B0B259775B72}"/>
              </a:ext>
            </a:extLst>
          </p:cNvPr>
          <p:cNvSpPr>
            <a:spLocks noGrp="1" noChangeArrowheads="1"/>
          </p:cNvSpPr>
          <p:nvPr>
            <p:ph type="body" idx="1"/>
          </p:nvPr>
        </p:nvSpPr>
        <p:spPr>
          <a:xfrm>
            <a:off x="774699" y="1120982"/>
            <a:ext cx="10429876" cy="4975812"/>
          </a:xfrm>
        </p:spPr>
        <p:txBody>
          <a:bodyPr/>
          <a:lstStyle/>
          <a:p>
            <a:pPr eaLnBrk="1" hangingPunct="1">
              <a:buClrTx/>
              <a:buFontTx/>
              <a:buNone/>
            </a:pPr>
            <a:r>
              <a:rPr lang="en-US" altLang="zh-CN" dirty="0">
                <a:solidFill>
                  <a:srgbClr val="CC00CC"/>
                </a:solidFill>
              </a:rPr>
              <a:t>2</a:t>
            </a:r>
            <a:r>
              <a:rPr lang="zh-CN" altLang="en-US" dirty="0">
                <a:solidFill>
                  <a:srgbClr val="CC00CC"/>
                </a:solidFill>
              </a:rPr>
              <a:t>）</a:t>
            </a:r>
            <a:r>
              <a:rPr lang="zh-CN" altLang="en-US" dirty="0"/>
              <a:t>设</a:t>
            </a:r>
            <a:r>
              <a:rPr lang="en-US" altLang="zh-CN" dirty="0"/>
              <a:t>D(t)</a:t>
            </a:r>
            <a:r>
              <a:rPr lang="zh-CN" altLang="en-US" dirty="0"/>
              <a:t>＝</a:t>
            </a:r>
            <a:r>
              <a:rPr lang="en-US" altLang="zh-CN" dirty="0"/>
              <a:t>D[X(t)]</a:t>
            </a:r>
            <a:r>
              <a:rPr lang="zh-CN" altLang="en-US" dirty="0"/>
              <a:t>，则</a:t>
            </a:r>
          </a:p>
          <a:p>
            <a:pPr eaLnBrk="1" hangingPunct="1">
              <a:buFont typeface="Wingdings" panose="05000000000000000000" pitchFamily="2" charset="2"/>
              <a:buNone/>
            </a:pPr>
            <a:r>
              <a:rPr lang="zh-CN" altLang="en-US" dirty="0"/>
              <a:t>	</a:t>
            </a:r>
            <a:r>
              <a:rPr lang="en-US" altLang="zh-CN" dirty="0"/>
              <a:t>D(</a:t>
            </a:r>
            <a:r>
              <a:rPr lang="en-US" altLang="zh-CN" dirty="0" err="1"/>
              <a:t>t+s</a:t>
            </a:r>
            <a:r>
              <a:rPr lang="en-US" altLang="zh-CN" dirty="0"/>
              <a:t>)</a:t>
            </a:r>
            <a:r>
              <a:rPr lang="zh-CN" altLang="en-US" dirty="0"/>
              <a:t>＝</a:t>
            </a:r>
            <a:r>
              <a:rPr lang="en-US" altLang="zh-CN" dirty="0"/>
              <a:t>D[X(</a:t>
            </a:r>
            <a:r>
              <a:rPr lang="en-US" altLang="zh-CN" dirty="0" err="1"/>
              <a:t>t+s</a:t>
            </a:r>
            <a:r>
              <a:rPr lang="en-US" altLang="zh-CN" dirty="0"/>
              <a:t>)]</a:t>
            </a:r>
          </a:p>
          <a:p>
            <a:pPr eaLnBrk="1" hangingPunct="1">
              <a:buFont typeface="Wingdings" panose="05000000000000000000" pitchFamily="2" charset="2"/>
              <a:buNone/>
            </a:pPr>
            <a:r>
              <a:rPr lang="en-US" altLang="zh-CN" dirty="0"/>
              <a:t>		</a:t>
            </a:r>
            <a:r>
              <a:rPr lang="zh-CN" altLang="en-US" dirty="0"/>
              <a:t>＝</a:t>
            </a:r>
            <a:r>
              <a:rPr lang="en-US" altLang="zh-CN" dirty="0"/>
              <a:t>D[X(</a:t>
            </a:r>
            <a:r>
              <a:rPr lang="en-US" altLang="zh-CN" dirty="0" err="1"/>
              <a:t>t+s</a:t>
            </a:r>
            <a:r>
              <a:rPr lang="en-US" altLang="zh-CN" dirty="0"/>
              <a:t>)-X(s)+X(s)-X(0)]</a:t>
            </a:r>
          </a:p>
          <a:p>
            <a:pPr eaLnBrk="1" hangingPunct="1">
              <a:buFont typeface="Wingdings" panose="05000000000000000000" pitchFamily="2" charset="2"/>
              <a:buNone/>
            </a:pPr>
            <a:r>
              <a:rPr lang="en-US" altLang="zh-CN" dirty="0"/>
              <a:t>		</a:t>
            </a:r>
            <a:r>
              <a:rPr lang="zh-CN" altLang="en-US" dirty="0"/>
              <a:t>＝</a:t>
            </a:r>
            <a:r>
              <a:rPr lang="en-US" altLang="zh-CN" dirty="0"/>
              <a:t>D[X(</a:t>
            </a:r>
            <a:r>
              <a:rPr lang="en-US" altLang="zh-CN" dirty="0" err="1"/>
              <a:t>t+s</a:t>
            </a:r>
            <a:r>
              <a:rPr lang="en-US" altLang="zh-CN" dirty="0"/>
              <a:t>)-X(s)]+D[X(s)-X(0)]</a:t>
            </a:r>
          </a:p>
          <a:p>
            <a:pPr eaLnBrk="1" hangingPunct="1">
              <a:buFont typeface="Wingdings" panose="05000000000000000000" pitchFamily="2" charset="2"/>
              <a:buNone/>
            </a:pPr>
            <a:r>
              <a:rPr lang="en-US" altLang="zh-CN" dirty="0"/>
              <a:t>		</a:t>
            </a:r>
            <a:r>
              <a:rPr lang="zh-CN" altLang="en-US" dirty="0"/>
              <a:t>＝</a:t>
            </a:r>
            <a:r>
              <a:rPr lang="en-US" altLang="zh-CN" dirty="0"/>
              <a:t>D[X(t)]+D[X(s)]</a:t>
            </a:r>
            <a:r>
              <a:rPr lang="zh-CN" altLang="en-US" dirty="0"/>
              <a:t>＝</a:t>
            </a:r>
            <a:r>
              <a:rPr lang="en-US" altLang="zh-CN" dirty="0"/>
              <a:t>D(t)+D(s)</a:t>
            </a:r>
          </a:p>
          <a:p>
            <a:pPr eaLnBrk="1" hangingPunct="1">
              <a:buFont typeface="Wingdings" panose="05000000000000000000" pitchFamily="2" charset="2"/>
              <a:buNone/>
            </a:pPr>
            <a:r>
              <a:rPr lang="en-US" altLang="zh-CN" dirty="0"/>
              <a:t>	</a:t>
            </a:r>
            <a:r>
              <a:rPr lang="zh-CN" altLang="en-US" dirty="0"/>
              <a:t>由数学分析知识：</a:t>
            </a:r>
          </a:p>
          <a:p>
            <a:pPr eaLnBrk="1" hangingPunct="1">
              <a:buFont typeface="Wingdings" panose="05000000000000000000" pitchFamily="2" charset="2"/>
              <a:buNone/>
            </a:pPr>
            <a:r>
              <a:rPr lang="zh-CN" altLang="en-US" dirty="0"/>
              <a:t>		                    </a:t>
            </a:r>
            <a:r>
              <a:rPr lang="en-US" altLang="zh-CN" dirty="0"/>
              <a:t>D(t)</a:t>
            </a:r>
            <a:r>
              <a:rPr lang="zh-CN" altLang="en-US" dirty="0"/>
              <a:t>＝</a:t>
            </a:r>
            <a:r>
              <a:rPr lang="zh-CN" altLang="en-US" dirty="0">
                <a:sym typeface="Symbol" panose="05050102010706020507" pitchFamily="18" charset="2"/>
              </a:rPr>
              <a:t></a:t>
            </a:r>
            <a:r>
              <a:rPr lang="en-US" altLang="zh-CN" baseline="30000" dirty="0">
                <a:sym typeface="Symbol" panose="05050102010706020507" pitchFamily="18" charset="2"/>
              </a:rPr>
              <a:t>2</a:t>
            </a:r>
            <a:r>
              <a:rPr lang="en-US" altLang="zh-CN" dirty="0">
                <a:sym typeface="Symbol" panose="05050102010706020507" pitchFamily="18" charset="2"/>
              </a:rPr>
              <a:t>t</a:t>
            </a:r>
            <a:r>
              <a:rPr lang="zh-CN" altLang="en-US" dirty="0">
                <a:sym typeface="Symbol" panose="05050102010706020507" pitchFamily="18" charset="2"/>
              </a:rPr>
              <a:t>，</a:t>
            </a:r>
            <a:r>
              <a:rPr lang="zh-CN" altLang="en-US" dirty="0"/>
              <a:t>其中</a:t>
            </a:r>
            <a:r>
              <a:rPr lang="zh-CN" altLang="en-US" dirty="0">
                <a:sym typeface="Symbol" panose="05050102010706020507" pitchFamily="18" charset="2"/>
              </a:rPr>
              <a:t></a:t>
            </a:r>
            <a:r>
              <a:rPr lang="en-US" altLang="zh-CN" baseline="30000" dirty="0">
                <a:sym typeface="Symbol" panose="05050102010706020507" pitchFamily="18" charset="2"/>
              </a:rPr>
              <a:t>2</a:t>
            </a:r>
            <a:r>
              <a:rPr lang="zh-CN" altLang="en-US" dirty="0"/>
              <a:t>＝</a:t>
            </a:r>
            <a:r>
              <a:rPr lang="en-US" altLang="zh-CN" dirty="0"/>
              <a:t>D(1)</a:t>
            </a:r>
            <a:r>
              <a:rPr lang="zh-CN" altLang="en-US" dirty="0">
                <a:sym typeface="Symbol" panose="05050102010706020507" pitchFamily="18" charset="2"/>
              </a:rPr>
              <a:t>为正常数</a:t>
            </a:r>
            <a:r>
              <a:rPr lang="zh-CN" altLang="en-US" dirty="0"/>
              <a:t>。</a:t>
            </a:r>
          </a:p>
        </p:txBody>
      </p:sp>
      <p:sp>
        <p:nvSpPr>
          <p:cNvPr id="310278" name="AutoShape 6">
            <a:extLst>
              <a:ext uri="{FF2B5EF4-FFF2-40B4-BE49-F238E27FC236}">
                <a16:creationId xmlns:a16="http://schemas.microsoft.com/office/drawing/2014/main" id="{9ECF540A-8C4A-9313-DF29-25AD5EA6FD9B}"/>
              </a:ext>
            </a:extLst>
          </p:cNvPr>
          <p:cNvSpPr>
            <a:spLocks noChangeArrowheads="1"/>
          </p:cNvSpPr>
          <p:nvPr/>
        </p:nvSpPr>
        <p:spPr bwMode="auto">
          <a:xfrm>
            <a:off x="1188485" y="5484671"/>
            <a:ext cx="9787489" cy="840723"/>
          </a:xfrm>
          <a:prstGeom prst="wedgeRectCallout">
            <a:avLst>
              <a:gd name="adj1" fmla="val -36339"/>
              <a:gd name="adj2" fmla="val -181888"/>
            </a:avLst>
          </a:prstGeom>
          <a:solidFill>
            <a:schemeClr val="accent1"/>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b="1" dirty="0">
                <a:solidFill>
                  <a:schemeClr val="bg1"/>
                </a:solidFill>
                <a:latin typeface="+mn-ea"/>
                <a:ea typeface="+mn-ea"/>
              </a:rPr>
              <a:t>f(x)</a:t>
            </a:r>
            <a:r>
              <a:rPr lang="zh-CN" altLang="en-US" b="1" dirty="0">
                <a:solidFill>
                  <a:schemeClr val="bg1"/>
                </a:solidFill>
                <a:latin typeface="+mn-ea"/>
                <a:ea typeface="+mn-ea"/>
              </a:rPr>
              <a:t>连续，若</a:t>
            </a:r>
            <a:r>
              <a:rPr lang="en-US" altLang="zh-CN" b="1" dirty="0">
                <a:solidFill>
                  <a:schemeClr val="bg1"/>
                </a:solidFill>
                <a:latin typeface="+mn-ea"/>
                <a:ea typeface="+mn-ea"/>
              </a:rPr>
              <a:t>f(</a:t>
            </a:r>
            <a:r>
              <a:rPr lang="en-US" altLang="zh-CN" b="1" dirty="0" err="1">
                <a:solidFill>
                  <a:schemeClr val="bg1"/>
                </a:solidFill>
                <a:latin typeface="+mn-ea"/>
                <a:ea typeface="+mn-ea"/>
              </a:rPr>
              <a:t>x+y</a:t>
            </a:r>
            <a:r>
              <a:rPr lang="en-US" altLang="zh-CN" b="1" dirty="0">
                <a:solidFill>
                  <a:schemeClr val="bg1"/>
                </a:solidFill>
                <a:latin typeface="+mn-ea"/>
                <a:ea typeface="+mn-ea"/>
              </a:rPr>
              <a:t>) = f(x)+f(y)</a:t>
            </a:r>
            <a:r>
              <a:rPr lang="zh-CN" altLang="en-US" b="1" dirty="0">
                <a:solidFill>
                  <a:schemeClr val="bg1"/>
                </a:solidFill>
                <a:latin typeface="+mn-ea"/>
                <a:ea typeface="+mn-ea"/>
              </a:rPr>
              <a:t>，则</a:t>
            </a:r>
            <a:r>
              <a:rPr lang="en-US" altLang="zh-CN" b="1" dirty="0">
                <a:solidFill>
                  <a:schemeClr val="bg1"/>
                </a:solidFill>
                <a:latin typeface="+mn-ea"/>
                <a:ea typeface="+mn-ea"/>
              </a:rPr>
              <a:t>f(x) = </a:t>
            </a:r>
            <a:r>
              <a:rPr lang="en-US" altLang="zh-CN" b="1" dirty="0" err="1">
                <a:solidFill>
                  <a:schemeClr val="bg1"/>
                </a:solidFill>
                <a:latin typeface="+mn-ea"/>
                <a:ea typeface="+mn-ea"/>
              </a:rPr>
              <a:t>kx</a:t>
            </a:r>
            <a:r>
              <a:rPr lang="zh-CN" altLang="en-US" b="1" dirty="0">
                <a:solidFill>
                  <a:schemeClr val="bg1"/>
                </a:solidFill>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10275">
                                            <p:txEl>
                                              <p:pRg st="0" end="0"/>
                                            </p:txEl>
                                          </p:spTgt>
                                        </p:tgtEl>
                                        <p:attrNameLst>
                                          <p:attrName>style.visibility</p:attrName>
                                        </p:attrNameLst>
                                      </p:cBhvr>
                                      <p:to>
                                        <p:strVal val="visible"/>
                                      </p:to>
                                    </p:set>
                                    <p:anim calcmode="lin" valueType="num">
                                      <p:cBhvr additive="base">
                                        <p:cTn id="7" dur="500" fill="hold"/>
                                        <p:tgtEl>
                                          <p:spTgt spid="310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0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0275">
                                            <p:txEl>
                                              <p:pRg st="1" end="1"/>
                                            </p:txEl>
                                          </p:spTgt>
                                        </p:tgtEl>
                                        <p:attrNameLst>
                                          <p:attrName>style.visibility</p:attrName>
                                        </p:attrNameLst>
                                      </p:cBhvr>
                                      <p:to>
                                        <p:strVal val="visible"/>
                                      </p:to>
                                    </p:set>
                                    <p:anim calcmode="lin" valueType="num">
                                      <p:cBhvr additive="base">
                                        <p:cTn id="13" dur="500" fill="hold"/>
                                        <p:tgtEl>
                                          <p:spTgt spid="310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0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0275">
                                            <p:txEl>
                                              <p:pRg st="2" end="2"/>
                                            </p:txEl>
                                          </p:spTgt>
                                        </p:tgtEl>
                                        <p:attrNameLst>
                                          <p:attrName>style.visibility</p:attrName>
                                        </p:attrNameLst>
                                      </p:cBhvr>
                                      <p:to>
                                        <p:strVal val="visible"/>
                                      </p:to>
                                    </p:set>
                                    <p:anim calcmode="lin" valueType="num">
                                      <p:cBhvr additive="base">
                                        <p:cTn id="19" dur="500" fill="hold"/>
                                        <p:tgtEl>
                                          <p:spTgt spid="310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0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0275">
                                            <p:txEl>
                                              <p:pRg st="3" end="3"/>
                                            </p:txEl>
                                          </p:spTgt>
                                        </p:tgtEl>
                                        <p:attrNameLst>
                                          <p:attrName>style.visibility</p:attrName>
                                        </p:attrNameLst>
                                      </p:cBhvr>
                                      <p:to>
                                        <p:strVal val="visible"/>
                                      </p:to>
                                    </p:set>
                                    <p:anim calcmode="lin" valueType="num">
                                      <p:cBhvr additive="base">
                                        <p:cTn id="25" dur="500" fill="hold"/>
                                        <p:tgtEl>
                                          <p:spTgt spid="310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0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10275">
                                            <p:txEl>
                                              <p:pRg st="4" end="4"/>
                                            </p:txEl>
                                          </p:spTgt>
                                        </p:tgtEl>
                                        <p:attrNameLst>
                                          <p:attrName>style.visibility</p:attrName>
                                        </p:attrNameLst>
                                      </p:cBhvr>
                                      <p:to>
                                        <p:strVal val="visible"/>
                                      </p:to>
                                    </p:set>
                                    <p:anim calcmode="lin" valueType="num">
                                      <p:cBhvr additive="base">
                                        <p:cTn id="31" dur="500" fill="hold"/>
                                        <p:tgtEl>
                                          <p:spTgt spid="3102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0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0275">
                                            <p:txEl>
                                              <p:pRg st="5" end="5"/>
                                            </p:txEl>
                                          </p:spTgt>
                                        </p:tgtEl>
                                        <p:attrNameLst>
                                          <p:attrName>style.visibility</p:attrName>
                                        </p:attrNameLst>
                                      </p:cBhvr>
                                      <p:to>
                                        <p:strVal val="visible"/>
                                      </p:to>
                                    </p:set>
                                    <p:anim calcmode="lin" valueType="num">
                                      <p:cBhvr additive="base">
                                        <p:cTn id="37" dur="500" fill="hold"/>
                                        <p:tgtEl>
                                          <p:spTgt spid="3102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0275">
                                            <p:txEl>
                                              <p:pRg st="5" end="5"/>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48" presetClass="entr" presetSubtype="0" accel="50000" fill="hold" grpId="0" nodeType="afterEffect">
                                  <p:stCondLst>
                                    <p:cond delay="0"/>
                                  </p:stCondLst>
                                  <p:childTnLst>
                                    <p:set>
                                      <p:cBhvr>
                                        <p:cTn id="41" dur="1" fill="hold">
                                          <p:stCondLst>
                                            <p:cond delay="0"/>
                                          </p:stCondLst>
                                        </p:cTn>
                                        <p:tgtEl>
                                          <p:spTgt spid="310278"/>
                                        </p:tgtEl>
                                        <p:attrNameLst>
                                          <p:attrName>style.visibility</p:attrName>
                                        </p:attrNameLst>
                                      </p:cBhvr>
                                      <p:to>
                                        <p:strVal val="visible"/>
                                      </p:to>
                                    </p:set>
                                    <p:anim calcmode="lin" valueType="num">
                                      <p:cBhvr>
                                        <p:cTn id="42" dur="1000" fill="hold"/>
                                        <p:tgtEl>
                                          <p:spTgt spid="31027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1000" fill="hold"/>
                                        <p:tgtEl>
                                          <p:spTgt spid="310278"/>
                                        </p:tgtEl>
                                        <p:attrNameLst>
                                          <p:attrName>ppt_x</p:attrName>
                                        </p:attrNameLst>
                                      </p:cBhvr>
                                      <p:tavLst>
                                        <p:tav tm="0">
                                          <p:val>
                                            <p:fltVal val="-1"/>
                                          </p:val>
                                        </p:tav>
                                        <p:tav tm="50000">
                                          <p:val>
                                            <p:fltVal val="0.95"/>
                                          </p:val>
                                        </p:tav>
                                        <p:tav tm="100000">
                                          <p:val>
                                            <p:strVal val="#ppt_x"/>
                                          </p:val>
                                        </p:tav>
                                      </p:tavLst>
                                    </p:anim>
                                    <p:anim calcmode="lin" valueType="num">
                                      <p:cBhvr>
                                        <p:cTn id="44" dur="1000" fill="hold"/>
                                        <p:tgtEl>
                                          <p:spTgt spid="310278"/>
                                        </p:tgtEl>
                                        <p:attrNameLst>
                                          <p:attrName>ppt_y</p:attrName>
                                        </p:attrNameLst>
                                      </p:cBhvr>
                                      <p:tavLst>
                                        <p:tav tm="0">
                                          <p:val>
                                            <p:strVal val="#ppt_y"/>
                                          </p:val>
                                        </p:tav>
                                        <p:tav tm="100000">
                                          <p:val>
                                            <p:strVal val="#ppt_y"/>
                                          </p:val>
                                        </p:tav>
                                      </p:tavLst>
                                    </p:anim>
                                    <p:animEffect transition="in" filter="fade">
                                      <p:cBhvr>
                                        <p:cTn id="45" dur="1000"/>
                                        <p:tgtEl>
                                          <p:spTgt spid="31027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10275">
                                            <p:txEl>
                                              <p:pRg st="6" end="6"/>
                                            </p:txEl>
                                          </p:spTgt>
                                        </p:tgtEl>
                                        <p:attrNameLst>
                                          <p:attrName>style.visibility</p:attrName>
                                        </p:attrNameLst>
                                      </p:cBhvr>
                                      <p:to>
                                        <p:strVal val="visible"/>
                                      </p:to>
                                    </p:set>
                                    <p:anim calcmode="lin" valueType="num">
                                      <p:cBhvr additive="base">
                                        <p:cTn id="50" dur="500" fill="hold"/>
                                        <p:tgtEl>
                                          <p:spTgt spid="310275">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10275">
                                            <p:txEl>
                                              <p:pRg st="6" end="6"/>
                                            </p:txEl>
                                          </p:spTgt>
                                        </p:tgtEl>
                                        <p:attrNameLst>
                                          <p:attrName>ppt_y</p:attrName>
                                        </p:attrNameLst>
                                      </p:cBhvr>
                                      <p:tavLst>
                                        <p:tav tm="0">
                                          <p:val>
                                            <p:strVal val="1+#ppt_h/2"/>
                                          </p:val>
                                        </p:tav>
                                        <p:tav tm="100000">
                                          <p:val>
                                            <p:strVal val="#ppt_y"/>
                                          </p:val>
                                        </p:tav>
                                      </p:tavLst>
                                    </p:anim>
                                  </p:childTnLst>
                                </p:cTn>
                              </p:par>
                              <p:par>
                                <p:cTn id="52" presetID="2" presetClass="exit" presetSubtype="3" fill="hold" grpId="1" nodeType="withEffect">
                                  <p:stCondLst>
                                    <p:cond delay="0"/>
                                  </p:stCondLst>
                                  <p:childTnLst>
                                    <p:anim calcmode="lin" valueType="num">
                                      <p:cBhvr additive="base">
                                        <p:cTn id="53" dur="500"/>
                                        <p:tgtEl>
                                          <p:spTgt spid="310278"/>
                                        </p:tgtEl>
                                        <p:attrNameLst>
                                          <p:attrName>ppt_x</p:attrName>
                                        </p:attrNameLst>
                                      </p:cBhvr>
                                      <p:tavLst>
                                        <p:tav tm="0">
                                          <p:val>
                                            <p:strVal val="ppt_x"/>
                                          </p:val>
                                        </p:tav>
                                        <p:tav tm="100000">
                                          <p:val>
                                            <p:strVal val="1+ppt_w/2"/>
                                          </p:val>
                                        </p:tav>
                                      </p:tavLst>
                                    </p:anim>
                                    <p:anim calcmode="lin" valueType="num">
                                      <p:cBhvr additive="base">
                                        <p:cTn id="54" dur="500"/>
                                        <p:tgtEl>
                                          <p:spTgt spid="310278"/>
                                        </p:tgtEl>
                                        <p:attrNameLst>
                                          <p:attrName>ppt_y</p:attrName>
                                        </p:attrNameLst>
                                      </p:cBhvr>
                                      <p:tavLst>
                                        <p:tav tm="0">
                                          <p:val>
                                            <p:strVal val="ppt_y"/>
                                          </p:val>
                                        </p:tav>
                                        <p:tav tm="100000">
                                          <p:val>
                                            <p:strVal val="0-ppt_h/2"/>
                                          </p:val>
                                        </p:tav>
                                      </p:tavLst>
                                    </p:anim>
                                    <p:set>
                                      <p:cBhvr>
                                        <p:cTn id="55" dur="1" fill="hold">
                                          <p:stCondLst>
                                            <p:cond delay="499"/>
                                          </p:stCondLst>
                                        </p:cTn>
                                        <p:tgtEl>
                                          <p:spTgt spid="3102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5" grpId="0" uiExpand="1" build="p"/>
      <p:bldP spid="310278" grpId="0" animBg="1"/>
      <p:bldP spid="31027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2">
            <a:extLst>
              <a:ext uri="{FF2B5EF4-FFF2-40B4-BE49-F238E27FC236}">
                <a16:creationId xmlns:a16="http://schemas.microsoft.com/office/drawing/2014/main" id="{845AC7E1-E9F9-1A82-6E5A-98EB2232AB56}"/>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2)</a:t>
            </a:r>
          </a:p>
        </p:txBody>
      </p:sp>
      <p:sp>
        <p:nvSpPr>
          <p:cNvPr id="62470" name="Rectangle 3">
            <a:extLst>
              <a:ext uri="{FF2B5EF4-FFF2-40B4-BE49-F238E27FC236}">
                <a16:creationId xmlns:a16="http://schemas.microsoft.com/office/drawing/2014/main" id="{1CC2EDEF-C62A-BD2A-EFF2-D2D62A3D4DF9}"/>
              </a:ext>
            </a:extLst>
          </p:cNvPr>
          <p:cNvSpPr>
            <a:spLocks noGrp="1" noChangeArrowheads="1"/>
          </p:cNvSpPr>
          <p:nvPr>
            <p:ph type="body" idx="1"/>
          </p:nvPr>
        </p:nvSpPr>
        <p:spPr>
          <a:xfrm>
            <a:off x="536469" y="1302182"/>
            <a:ext cx="7850417" cy="470009"/>
          </a:xfrm>
        </p:spPr>
        <p:txBody>
          <a:bodyPr>
            <a:normAutofit fontScale="92500" lnSpcReduction="10000"/>
          </a:bodyPr>
          <a:lstStyle/>
          <a:p>
            <a:pPr eaLnBrk="1" hangingPunct="1">
              <a:lnSpc>
                <a:spcPct val="110000"/>
              </a:lnSpc>
              <a:buFont typeface="Wingdings" panose="05000000000000000000" pitchFamily="2" charset="2"/>
              <a:buNone/>
            </a:pPr>
            <a:r>
              <a:rPr lang="en-US" altLang="zh-CN">
                <a:solidFill>
                  <a:srgbClr val="CC00CC"/>
                </a:solidFill>
              </a:rPr>
              <a:t>3</a:t>
            </a:r>
            <a:r>
              <a:rPr lang="zh-CN" altLang="en-US">
                <a:solidFill>
                  <a:srgbClr val="CC00CC"/>
                </a:solidFill>
              </a:rPr>
              <a:t>）</a:t>
            </a:r>
            <a:r>
              <a:rPr lang="en-US" altLang="zh-CN"/>
              <a:t>C(s,t)</a:t>
            </a:r>
            <a:r>
              <a:rPr lang="zh-CN" altLang="en-US"/>
              <a:t>＝</a:t>
            </a:r>
            <a:r>
              <a:rPr lang="en-US" altLang="zh-CN"/>
              <a:t>E{[X(t)]-m(t)][X(s)-m(s)]}</a:t>
            </a:r>
          </a:p>
        </p:txBody>
      </p:sp>
      <p:sp>
        <p:nvSpPr>
          <p:cNvPr id="286725" name="Rectangle 5">
            <a:extLst>
              <a:ext uri="{FF2B5EF4-FFF2-40B4-BE49-F238E27FC236}">
                <a16:creationId xmlns:a16="http://schemas.microsoft.com/office/drawing/2014/main" id="{2C1ED72F-8C7D-4FAF-1DBD-56645A6314C7}"/>
              </a:ext>
            </a:extLst>
          </p:cNvPr>
          <p:cNvSpPr>
            <a:spLocks noChangeArrowheads="1"/>
          </p:cNvSpPr>
          <p:nvPr/>
        </p:nvSpPr>
        <p:spPr bwMode="auto">
          <a:xfrm>
            <a:off x="993775" y="1888105"/>
            <a:ext cx="7316893" cy="1056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Clr>
                <a:srgbClr val="00FF00"/>
              </a:buClr>
              <a:buFont typeface="Wingdings" panose="05000000000000000000" pitchFamily="2" charset="2"/>
              <a:buNone/>
            </a:pPr>
            <a:r>
              <a:rPr lang="zh-CN" altLang="en-US" b="1" dirty="0">
                <a:latin typeface="+mn-ea"/>
                <a:ea typeface="+mn-ea"/>
              </a:rPr>
              <a:t>＝</a:t>
            </a:r>
            <a:r>
              <a:rPr lang="en-US" altLang="zh-CN" b="1" dirty="0">
                <a:latin typeface="+mn-ea"/>
                <a:ea typeface="+mn-ea"/>
              </a:rPr>
              <a:t>E[X(t)X(s)]-m(s)m(t)</a:t>
            </a:r>
          </a:p>
          <a:p>
            <a:pPr eaLnBrk="1" hangingPunct="1">
              <a:lnSpc>
                <a:spcPct val="110000"/>
              </a:lnSpc>
              <a:spcBef>
                <a:spcPct val="50000"/>
              </a:spcBef>
            </a:pPr>
            <a:r>
              <a:rPr lang="zh-CN" altLang="en-US" b="1" dirty="0">
                <a:latin typeface="+mn-ea"/>
                <a:ea typeface="+mn-ea"/>
              </a:rPr>
              <a:t>＝</a:t>
            </a:r>
            <a:r>
              <a:rPr lang="en-US" altLang="zh-CN" b="1" dirty="0">
                <a:latin typeface="+mn-ea"/>
                <a:ea typeface="+mn-ea"/>
              </a:rPr>
              <a:t>E{[X(t)-X(s)+X(s)]X(s)}-m(s)m(t)</a:t>
            </a:r>
          </a:p>
        </p:txBody>
      </p:sp>
      <p:sp>
        <p:nvSpPr>
          <p:cNvPr id="286726" name="Rectangle 6">
            <a:extLst>
              <a:ext uri="{FF2B5EF4-FFF2-40B4-BE49-F238E27FC236}">
                <a16:creationId xmlns:a16="http://schemas.microsoft.com/office/drawing/2014/main" id="{F1C15E34-9877-1971-BA27-9652A91760B7}"/>
              </a:ext>
            </a:extLst>
          </p:cNvPr>
          <p:cNvSpPr>
            <a:spLocks noChangeArrowheads="1"/>
          </p:cNvSpPr>
          <p:nvPr/>
        </p:nvSpPr>
        <p:spPr bwMode="auto">
          <a:xfrm>
            <a:off x="803230" y="5691103"/>
            <a:ext cx="7316893" cy="46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zh-CN" altLang="en-US" b="1" dirty="0">
                <a:latin typeface="+mn-ea"/>
                <a:ea typeface="+mn-ea"/>
              </a:rPr>
              <a:t>一般地，</a:t>
            </a:r>
            <a:r>
              <a:rPr lang="en-US" altLang="zh-CN" b="1" dirty="0">
                <a:latin typeface="+mn-ea"/>
                <a:ea typeface="+mn-ea"/>
              </a:rPr>
              <a:t>C(</a:t>
            </a:r>
            <a:r>
              <a:rPr lang="en-US" altLang="zh-CN" b="1" dirty="0" err="1">
                <a:latin typeface="+mn-ea"/>
                <a:ea typeface="+mn-ea"/>
              </a:rPr>
              <a:t>s,t</a:t>
            </a:r>
            <a:r>
              <a:rPr lang="en-US" altLang="zh-CN" b="1" dirty="0">
                <a:latin typeface="+mn-ea"/>
                <a:ea typeface="+mn-ea"/>
              </a:rPr>
              <a:t>)</a:t>
            </a:r>
            <a:r>
              <a:rPr lang="zh-CN" altLang="en-US" b="1" dirty="0">
                <a:latin typeface="+mn-ea"/>
                <a:ea typeface="+mn-ea"/>
              </a:rPr>
              <a:t>＝</a:t>
            </a:r>
            <a:r>
              <a:rPr lang="zh-CN" altLang="en-US" b="1" dirty="0">
                <a:latin typeface="+mn-ea"/>
                <a:ea typeface="+mn-ea"/>
                <a:sym typeface="Symbol" panose="05050102010706020507" pitchFamily="18" charset="2"/>
              </a:rPr>
              <a:t></a:t>
            </a:r>
            <a:r>
              <a:rPr lang="en-US" altLang="zh-CN" b="1" baseline="30000" dirty="0">
                <a:latin typeface="+mn-ea"/>
                <a:ea typeface="+mn-ea"/>
                <a:sym typeface="Symbol" panose="05050102010706020507" pitchFamily="18" charset="2"/>
              </a:rPr>
              <a:t>2</a:t>
            </a:r>
            <a:r>
              <a:rPr lang="en-US" altLang="zh-CN" b="1" dirty="0">
                <a:latin typeface="+mn-ea"/>
                <a:ea typeface="+mn-ea"/>
              </a:rPr>
              <a:t>min(</a:t>
            </a:r>
            <a:r>
              <a:rPr lang="en-US" altLang="zh-CN" b="1" dirty="0" err="1">
                <a:latin typeface="+mn-ea"/>
                <a:ea typeface="+mn-ea"/>
              </a:rPr>
              <a:t>s,t</a:t>
            </a:r>
            <a:r>
              <a:rPr lang="en-US" altLang="zh-CN" b="1" dirty="0">
                <a:latin typeface="+mn-ea"/>
                <a:ea typeface="+mn-ea"/>
              </a:rPr>
              <a:t>)</a:t>
            </a:r>
            <a:r>
              <a:rPr lang="zh-CN" altLang="en-US" b="1" dirty="0">
                <a:latin typeface="+mn-ea"/>
                <a:ea typeface="+mn-ea"/>
              </a:rPr>
              <a:t>。</a:t>
            </a:r>
          </a:p>
        </p:txBody>
      </p:sp>
      <p:sp>
        <p:nvSpPr>
          <p:cNvPr id="286727" name="AutoShape 7">
            <a:extLst>
              <a:ext uri="{FF2B5EF4-FFF2-40B4-BE49-F238E27FC236}">
                <a16:creationId xmlns:a16="http://schemas.microsoft.com/office/drawing/2014/main" id="{6A0BBA80-08F3-816F-B587-C39BB7474101}"/>
              </a:ext>
            </a:extLst>
          </p:cNvPr>
          <p:cNvSpPr>
            <a:spLocks noChangeArrowheads="1"/>
          </p:cNvSpPr>
          <p:nvPr/>
        </p:nvSpPr>
        <p:spPr bwMode="auto">
          <a:xfrm>
            <a:off x="6480175" y="905216"/>
            <a:ext cx="5486400" cy="1686378"/>
          </a:xfrm>
          <a:prstGeom prst="wedgeRoundRectCallout">
            <a:avLst>
              <a:gd name="adj1" fmla="val -66603"/>
              <a:gd name="adj2" fmla="val -3387"/>
              <a:gd name="adj3" fmla="val 16667"/>
            </a:avLst>
          </a:prstGeom>
          <a:solidFill>
            <a:schemeClr val="accent1"/>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1" b="1">
                <a:solidFill>
                  <a:srgbClr val="FFFF00"/>
                </a:solidFill>
                <a:ea typeface="黑体" panose="02010609060101010101" pitchFamily="49" charset="-122"/>
              </a:rPr>
              <a:t>假设</a:t>
            </a:r>
            <a:r>
              <a:rPr lang="en-US" altLang="zh-CN" sz="2801" b="1">
                <a:solidFill>
                  <a:srgbClr val="FFFF00"/>
                </a:solidFill>
                <a:ea typeface="黑体" panose="02010609060101010101" pitchFamily="49" charset="-122"/>
              </a:rPr>
              <a:t>t &gt; s</a:t>
            </a:r>
            <a:r>
              <a:rPr lang="zh-CN" altLang="en-US" sz="2801" b="1">
                <a:solidFill>
                  <a:srgbClr val="FFFF00"/>
                </a:solidFill>
                <a:ea typeface="黑体" panose="02010609060101010101" pitchFamily="49" charset="-122"/>
              </a:rPr>
              <a:t>，否则变形为</a:t>
            </a:r>
          </a:p>
          <a:p>
            <a:pPr eaLnBrk="1" hangingPunct="1">
              <a:lnSpc>
                <a:spcPct val="150000"/>
              </a:lnSpc>
            </a:pPr>
            <a:r>
              <a:rPr lang="en-US" altLang="zh-CN" sz="2801" b="1">
                <a:solidFill>
                  <a:srgbClr val="FFFF00"/>
                </a:solidFill>
                <a:ea typeface="黑体" panose="02010609060101010101" pitchFamily="49" charset="-122"/>
              </a:rPr>
              <a:t>E{[X(s)-X(t)+X(t)]X(t)}-m(s)m(t)</a:t>
            </a:r>
          </a:p>
        </p:txBody>
      </p:sp>
      <p:sp>
        <p:nvSpPr>
          <p:cNvPr id="286728" name="Rectangle 8">
            <a:extLst>
              <a:ext uri="{FF2B5EF4-FFF2-40B4-BE49-F238E27FC236}">
                <a16:creationId xmlns:a16="http://schemas.microsoft.com/office/drawing/2014/main" id="{17F01C74-3F73-F1C0-8825-9206414C627D}"/>
              </a:ext>
            </a:extLst>
          </p:cNvPr>
          <p:cNvSpPr>
            <a:spLocks noChangeArrowheads="1"/>
          </p:cNvSpPr>
          <p:nvPr/>
        </p:nvSpPr>
        <p:spPr bwMode="auto">
          <a:xfrm>
            <a:off x="1017593" y="3138590"/>
            <a:ext cx="7316893" cy="2238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zh-CN" altLang="en-US" b="1" dirty="0">
                <a:latin typeface="+mn-ea"/>
                <a:ea typeface="+mn-ea"/>
              </a:rPr>
              <a:t>＝</a:t>
            </a:r>
            <a:r>
              <a:rPr lang="en-US" altLang="zh-CN" b="1" dirty="0">
                <a:latin typeface="+mn-ea"/>
                <a:ea typeface="+mn-ea"/>
              </a:rPr>
              <a:t>E[X(t)-X(s)]E[X(s)]+E[X</a:t>
            </a:r>
            <a:r>
              <a:rPr lang="en-US" altLang="zh-CN" b="1" baseline="30000" dirty="0">
                <a:latin typeface="+mn-ea"/>
                <a:ea typeface="+mn-ea"/>
              </a:rPr>
              <a:t>2</a:t>
            </a:r>
            <a:r>
              <a:rPr lang="en-US" altLang="zh-CN" b="1" dirty="0">
                <a:latin typeface="+mn-ea"/>
                <a:ea typeface="+mn-ea"/>
              </a:rPr>
              <a:t>(s)]-m(s)m(t)</a:t>
            </a:r>
          </a:p>
          <a:p>
            <a:pPr eaLnBrk="1" hangingPunct="1">
              <a:lnSpc>
                <a:spcPct val="110000"/>
              </a:lnSpc>
              <a:spcBef>
                <a:spcPct val="50000"/>
              </a:spcBef>
            </a:pPr>
            <a:r>
              <a:rPr lang="zh-CN" altLang="en-US" b="1" dirty="0">
                <a:latin typeface="+mn-ea"/>
                <a:ea typeface="+mn-ea"/>
              </a:rPr>
              <a:t>＝</a:t>
            </a:r>
            <a:r>
              <a:rPr lang="en-US" altLang="zh-CN" b="1" dirty="0">
                <a:latin typeface="+mn-ea"/>
                <a:ea typeface="+mn-ea"/>
              </a:rPr>
              <a:t>m(t-s)m(s)+D(s)-m</a:t>
            </a:r>
            <a:r>
              <a:rPr lang="en-US" altLang="zh-CN" b="1" baseline="30000" dirty="0">
                <a:latin typeface="+mn-ea"/>
                <a:ea typeface="+mn-ea"/>
              </a:rPr>
              <a:t>2</a:t>
            </a:r>
            <a:r>
              <a:rPr lang="en-US" altLang="zh-CN" b="1" dirty="0">
                <a:latin typeface="+mn-ea"/>
                <a:ea typeface="+mn-ea"/>
              </a:rPr>
              <a:t>(s)-m(s)m(t)</a:t>
            </a:r>
          </a:p>
          <a:p>
            <a:pPr eaLnBrk="1" hangingPunct="1">
              <a:lnSpc>
                <a:spcPct val="110000"/>
              </a:lnSpc>
              <a:spcBef>
                <a:spcPct val="50000"/>
              </a:spcBef>
            </a:pPr>
            <a:r>
              <a:rPr lang="zh-CN" altLang="en-US" b="1" dirty="0">
                <a:latin typeface="+mn-ea"/>
                <a:ea typeface="+mn-ea"/>
              </a:rPr>
              <a:t>＝</a:t>
            </a:r>
            <a:r>
              <a:rPr lang="en-US" altLang="zh-CN" b="1" dirty="0">
                <a:latin typeface="+mn-ea"/>
                <a:ea typeface="+mn-ea"/>
              </a:rPr>
              <a:t>a(t-s)as+</a:t>
            </a:r>
            <a:r>
              <a:rPr lang="en-US" altLang="zh-CN" b="1" dirty="0">
                <a:latin typeface="+mn-ea"/>
                <a:ea typeface="+mn-ea"/>
                <a:sym typeface="Symbol" panose="05050102010706020507" pitchFamily="18" charset="2"/>
              </a:rPr>
              <a:t></a:t>
            </a:r>
            <a:r>
              <a:rPr lang="en-US" altLang="zh-CN" b="1" baseline="30000" dirty="0">
                <a:latin typeface="+mn-ea"/>
                <a:ea typeface="+mn-ea"/>
                <a:sym typeface="Symbol" panose="05050102010706020507" pitchFamily="18" charset="2"/>
              </a:rPr>
              <a:t>2</a:t>
            </a:r>
            <a:r>
              <a:rPr lang="en-US" altLang="zh-CN" b="1" dirty="0">
                <a:latin typeface="+mn-ea"/>
                <a:ea typeface="+mn-ea"/>
              </a:rPr>
              <a:t>s-a</a:t>
            </a:r>
            <a:r>
              <a:rPr lang="en-US" altLang="zh-CN" b="1" baseline="30000" dirty="0">
                <a:latin typeface="+mn-ea"/>
                <a:ea typeface="+mn-ea"/>
              </a:rPr>
              <a:t>2</a:t>
            </a:r>
            <a:r>
              <a:rPr lang="en-US" altLang="zh-CN" b="1" dirty="0">
                <a:latin typeface="+mn-ea"/>
                <a:ea typeface="+mn-ea"/>
              </a:rPr>
              <a:t>s</a:t>
            </a:r>
            <a:r>
              <a:rPr lang="en-US" altLang="zh-CN" b="1" baseline="30000" dirty="0">
                <a:latin typeface="+mn-ea"/>
                <a:ea typeface="+mn-ea"/>
                <a:sym typeface="Symbol" panose="05050102010706020507" pitchFamily="18" charset="2"/>
              </a:rPr>
              <a:t>2</a:t>
            </a:r>
            <a:r>
              <a:rPr lang="en-US" altLang="zh-CN" b="1" dirty="0">
                <a:latin typeface="+mn-ea"/>
                <a:ea typeface="+mn-ea"/>
              </a:rPr>
              <a:t>-a</a:t>
            </a:r>
            <a:r>
              <a:rPr lang="en-US" altLang="zh-CN" b="1" baseline="30000" dirty="0">
                <a:latin typeface="+mn-ea"/>
                <a:ea typeface="+mn-ea"/>
                <a:sym typeface="Symbol" panose="05050102010706020507" pitchFamily="18" charset="2"/>
              </a:rPr>
              <a:t>2</a:t>
            </a:r>
            <a:r>
              <a:rPr lang="en-US" altLang="zh-CN" b="1" dirty="0">
                <a:latin typeface="+mn-ea"/>
                <a:ea typeface="+mn-ea"/>
              </a:rPr>
              <a:t>st		t&gt;s</a:t>
            </a:r>
          </a:p>
          <a:p>
            <a:pPr eaLnBrk="1" hangingPunct="1">
              <a:lnSpc>
                <a:spcPct val="110000"/>
              </a:lnSpc>
              <a:spcBef>
                <a:spcPct val="50000"/>
              </a:spcBef>
            </a:pPr>
            <a:r>
              <a:rPr lang="zh-CN" altLang="en-US" b="1" dirty="0">
                <a:latin typeface="+mn-ea"/>
                <a:ea typeface="+mn-ea"/>
              </a:rPr>
              <a:t>＝</a:t>
            </a:r>
            <a:r>
              <a:rPr lang="zh-CN" altLang="en-US" b="1" dirty="0">
                <a:latin typeface="+mn-ea"/>
                <a:ea typeface="+mn-ea"/>
                <a:sym typeface="Symbol" panose="05050102010706020507" pitchFamily="18" charset="2"/>
              </a:rPr>
              <a:t></a:t>
            </a:r>
            <a:r>
              <a:rPr lang="en-US" altLang="zh-CN" b="1" baseline="30000" dirty="0">
                <a:latin typeface="+mn-ea"/>
                <a:ea typeface="+mn-ea"/>
                <a:sym typeface="Symbol" panose="05050102010706020507" pitchFamily="18" charset="2"/>
              </a:rPr>
              <a:t>2</a:t>
            </a:r>
            <a:r>
              <a:rPr lang="en-US" altLang="zh-CN" b="1" dirty="0">
                <a:latin typeface="+mn-ea"/>
                <a:ea typeface="+mn-ea"/>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25">
                                            <p:txEl>
                                              <p:pRg st="0" end="0"/>
                                            </p:txEl>
                                          </p:spTgt>
                                        </p:tgtEl>
                                        <p:attrNameLst>
                                          <p:attrName>style.visibility</p:attrName>
                                        </p:attrNameLst>
                                      </p:cBhvr>
                                      <p:to>
                                        <p:strVal val="visible"/>
                                      </p:to>
                                    </p:set>
                                    <p:anim calcmode="lin" valueType="num">
                                      <p:cBhvr additive="base">
                                        <p:cTn id="7" dur="500" fill="hold"/>
                                        <p:tgtEl>
                                          <p:spTgt spid="28672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25">
                                            <p:txEl>
                                              <p:pRg st="1" end="1"/>
                                            </p:txEl>
                                          </p:spTgt>
                                        </p:tgtEl>
                                        <p:attrNameLst>
                                          <p:attrName>style.visibility</p:attrName>
                                        </p:attrNameLst>
                                      </p:cBhvr>
                                      <p:to>
                                        <p:strVal val="visible"/>
                                      </p:to>
                                    </p:set>
                                    <p:anim calcmode="lin" valueType="num">
                                      <p:cBhvr additive="base">
                                        <p:cTn id="13" dur="500" fill="hold"/>
                                        <p:tgtEl>
                                          <p:spTgt spid="28672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25">
                                            <p:txEl>
                                              <p:pRg st="1" end="1"/>
                                            </p:txEl>
                                          </p:spTgt>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12" fill="hold" grpId="0" nodeType="afterEffect">
                                  <p:stCondLst>
                                    <p:cond delay="0"/>
                                  </p:stCondLst>
                                  <p:childTnLst>
                                    <p:set>
                                      <p:cBhvr>
                                        <p:cTn id="17" dur="1" fill="hold">
                                          <p:stCondLst>
                                            <p:cond delay="0"/>
                                          </p:stCondLst>
                                        </p:cTn>
                                        <p:tgtEl>
                                          <p:spTgt spid="286727"/>
                                        </p:tgtEl>
                                        <p:attrNameLst>
                                          <p:attrName>style.visibility</p:attrName>
                                        </p:attrNameLst>
                                      </p:cBhvr>
                                      <p:to>
                                        <p:strVal val="visible"/>
                                      </p:to>
                                    </p:set>
                                    <p:anim calcmode="lin" valueType="num">
                                      <p:cBhvr additive="base">
                                        <p:cTn id="18" dur="500" fill="hold"/>
                                        <p:tgtEl>
                                          <p:spTgt spid="286727"/>
                                        </p:tgtEl>
                                        <p:attrNameLst>
                                          <p:attrName>ppt_x</p:attrName>
                                        </p:attrNameLst>
                                      </p:cBhvr>
                                      <p:tavLst>
                                        <p:tav tm="0">
                                          <p:val>
                                            <p:strVal val="0-#ppt_w/2"/>
                                          </p:val>
                                        </p:tav>
                                        <p:tav tm="100000">
                                          <p:val>
                                            <p:strVal val="#ppt_x"/>
                                          </p:val>
                                        </p:tav>
                                      </p:tavLst>
                                    </p:anim>
                                    <p:anim calcmode="lin" valueType="num">
                                      <p:cBhvr additive="base">
                                        <p:cTn id="19" dur="500" fill="hold"/>
                                        <p:tgtEl>
                                          <p:spTgt spid="28672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86728">
                                            <p:txEl>
                                              <p:pRg st="0" end="0"/>
                                            </p:txEl>
                                          </p:spTgt>
                                        </p:tgtEl>
                                        <p:attrNameLst>
                                          <p:attrName>style.visibility</p:attrName>
                                        </p:attrNameLst>
                                      </p:cBhvr>
                                      <p:to>
                                        <p:strVal val="visible"/>
                                      </p:to>
                                    </p:set>
                                    <p:anim calcmode="lin" valueType="num">
                                      <p:cBhvr additive="base">
                                        <p:cTn id="24" dur="500" fill="hold"/>
                                        <p:tgtEl>
                                          <p:spTgt spid="286728">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86728">
                                            <p:txEl>
                                              <p:pRg st="0" end="0"/>
                                            </p:txEl>
                                          </p:spTgt>
                                        </p:tgtEl>
                                        <p:attrNameLst>
                                          <p:attrName>ppt_y</p:attrName>
                                        </p:attrNameLst>
                                      </p:cBhvr>
                                      <p:tavLst>
                                        <p:tav tm="0">
                                          <p:val>
                                            <p:strVal val="#ppt_y"/>
                                          </p:val>
                                        </p:tav>
                                        <p:tav tm="100000">
                                          <p:val>
                                            <p:strVal val="#ppt_y"/>
                                          </p:val>
                                        </p:tav>
                                      </p:tavLst>
                                    </p:anim>
                                  </p:childTnLst>
                                </p:cTn>
                              </p:par>
                              <p:par>
                                <p:cTn id="26" presetID="16" presetClass="exit" presetSubtype="26" fill="hold" grpId="1" nodeType="withEffect">
                                  <p:stCondLst>
                                    <p:cond delay="0"/>
                                  </p:stCondLst>
                                  <p:childTnLst>
                                    <p:animEffect transition="out" filter="barn(inHorizontal)">
                                      <p:cBhvr>
                                        <p:cTn id="27" dur="500"/>
                                        <p:tgtEl>
                                          <p:spTgt spid="286727"/>
                                        </p:tgtEl>
                                      </p:cBhvr>
                                    </p:animEffect>
                                    <p:set>
                                      <p:cBhvr>
                                        <p:cTn id="28" dur="1" fill="hold">
                                          <p:stCondLst>
                                            <p:cond delay="499"/>
                                          </p:stCondLst>
                                        </p:cTn>
                                        <p:tgtEl>
                                          <p:spTgt spid="286727"/>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86728">
                                            <p:txEl>
                                              <p:pRg st="1" end="1"/>
                                            </p:txEl>
                                          </p:spTgt>
                                        </p:tgtEl>
                                        <p:attrNameLst>
                                          <p:attrName>style.visibility</p:attrName>
                                        </p:attrNameLst>
                                      </p:cBhvr>
                                      <p:to>
                                        <p:strVal val="visible"/>
                                      </p:to>
                                    </p:set>
                                    <p:anim calcmode="lin" valueType="num">
                                      <p:cBhvr additive="base">
                                        <p:cTn id="33" dur="500" fill="hold"/>
                                        <p:tgtEl>
                                          <p:spTgt spid="286728">
                                            <p:txEl>
                                              <p:pRg st="1" end="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867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86728">
                                            <p:txEl>
                                              <p:pRg st="2" end="2"/>
                                            </p:txEl>
                                          </p:spTgt>
                                        </p:tgtEl>
                                        <p:attrNameLst>
                                          <p:attrName>style.visibility</p:attrName>
                                        </p:attrNameLst>
                                      </p:cBhvr>
                                      <p:to>
                                        <p:strVal val="visible"/>
                                      </p:to>
                                    </p:set>
                                    <p:anim calcmode="lin" valueType="num">
                                      <p:cBhvr additive="base">
                                        <p:cTn id="39" dur="500" fill="hold"/>
                                        <p:tgtEl>
                                          <p:spTgt spid="286728">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867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86728">
                                            <p:txEl>
                                              <p:pRg st="3" end="3"/>
                                            </p:txEl>
                                          </p:spTgt>
                                        </p:tgtEl>
                                        <p:attrNameLst>
                                          <p:attrName>style.visibility</p:attrName>
                                        </p:attrNameLst>
                                      </p:cBhvr>
                                      <p:to>
                                        <p:strVal val="visible"/>
                                      </p:to>
                                    </p:set>
                                    <p:anim calcmode="lin" valueType="num">
                                      <p:cBhvr additive="base">
                                        <p:cTn id="45" dur="500" fill="hold"/>
                                        <p:tgtEl>
                                          <p:spTgt spid="286728">
                                            <p:txEl>
                                              <p:pRg st="3" end="3"/>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8672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86726"/>
                                        </p:tgtEl>
                                        <p:attrNameLst>
                                          <p:attrName>style.visibility</p:attrName>
                                        </p:attrNameLst>
                                      </p:cBhvr>
                                      <p:to>
                                        <p:strVal val="visible"/>
                                      </p:to>
                                    </p:set>
                                    <p:anim calcmode="lin" valueType="num">
                                      <p:cBhvr additive="base">
                                        <p:cTn id="51" dur="500" fill="hold"/>
                                        <p:tgtEl>
                                          <p:spTgt spid="286726"/>
                                        </p:tgtEl>
                                        <p:attrNameLst>
                                          <p:attrName>ppt_x</p:attrName>
                                        </p:attrNameLst>
                                      </p:cBhvr>
                                      <p:tavLst>
                                        <p:tav tm="0">
                                          <p:val>
                                            <p:strVal val="0-#ppt_w/2"/>
                                          </p:val>
                                        </p:tav>
                                        <p:tav tm="100000">
                                          <p:val>
                                            <p:strVal val="#ppt_x"/>
                                          </p:val>
                                        </p:tav>
                                      </p:tavLst>
                                    </p:anim>
                                    <p:anim calcmode="lin" valueType="num">
                                      <p:cBhvr additive="base">
                                        <p:cTn id="52" dur="500" fill="hold"/>
                                        <p:tgtEl>
                                          <p:spTgt spid="2867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build="p" autoUpdateAnimBg="0"/>
      <p:bldP spid="286726" grpId="0" autoUpdateAnimBg="0"/>
      <p:bldP spid="286727" grpId="0" animBg="1"/>
      <p:bldP spid="286727" grpId="1" animBg="1"/>
      <p:bldP spid="286728"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2">
            <a:extLst>
              <a:ext uri="{FF2B5EF4-FFF2-40B4-BE49-F238E27FC236}">
                <a16:creationId xmlns:a16="http://schemas.microsoft.com/office/drawing/2014/main" id="{0C8ADB97-1210-ED0F-AC82-F7B363DA7019}"/>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3)</a:t>
            </a:r>
          </a:p>
        </p:txBody>
      </p:sp>
      <p:sp>
        <p:nvSpPr>
          <p:cNvPr id="311299" name="Rectangle 3">
            <a:extLst>
              <a:ext uri="{FF2B5EF4-FFF2-40B4-BE49-F238E27FC236}">
                <a16:creationId xmlns:a16="http://schemas.microsoft.com/office/drawing/2014/main" id="{7395ADA1-FF2B-942D-7312-75950317F8B3}"/>
              </a:ext>
            </a:extLst>
          </p:cNvPr>
          <p:cNvSpPr>
            <a:spLocks noGrp="1" noChangeArrowheads="1"/>
          </p:cNvSpPr>
          <p:nvPr>
            <p:ph type="body" idx="1"/>
          </p:nvPr>
        </p:nvSpPr>
        <p:spPr>
          <a:xfrm>
            <a:off x="369971" y="1148482"/>
            <a:ext cx="7850417" cy="655736"/>
          </a:xfrm>
        </p:spPr>
        <p:txBody>
          <a:bodyPr>
            <a:normAutofit/>
          </a:bodyPr>
          <a:lstStyle/>
          <a:p>
            <a:pPr>
              <a:lnSpc>
                <a:spcPct val="100000"/>
              </a:lnSpc>
              <a:buClrTx/>
              <a:buFontTx/>
              <a:buNone/>
            </a:pPr>
            <a:r>
              <a:rPr lang="en-US" altLang="zh-CN" dirty="0">
                <a:solidFill>
                  <a:srgbClr val="6600CC"/>
                </a:solidFill>
              </a:rPr>
              <a:t>2. </a:t>
            </a:r>
            <a:r>
              <a:rPr lang="zh-CN" altLang="en-US" dirty="0"/>
              <a:t>任取</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&lt;t</a:t>
            </a:r>
            <a:r>
              <a:rPr lang="en-US" altLang="zh-CN" baseline="-25000" dirty="0">
                <a:sym typeface="Symbol" panose="05050102010706020507" pitchFamily="18" charset="2"/>
              </a:rPr>
              <a:t>2</a:t>
            </a:r>
            <a:r>
              <a:rPr lang="en-US" altLang="zh-CN" dirty="0">
                <a:sym typeface="Symbol" panose="05050102010706020507" pitchFamily="18" charset="2"/>
              </a:rPr>
              <a:t>&lt;…&lt;</a:t>
            </a:r>
            <a:r>
              <a:rPr lang="en-US" altLang="zh-CN" dirty="0" err="1">
                <a:sym typeface="Symbol" panose="05050102010706020507" pitchFamily="18" charset="2"/>
              </a:rPr>
              <a:t>t</a:t>
            </a:r>
            <a:r>
              <a:rPr lang="en-US" altLang="zh-CN" baseline="-25000" dirty="0" err="1">
                <a:sym typeface="Symbol" panose="05050102010706020507" pitchFamily="18" charset="2"/>
              </a:rPr>
              <a:t>n</a:t>
            </a:r>
            <a:r>
              <a:rPr lang="en-US" altLang="zh-CN" dirty="0" err="1">
                <a:sym typeface="Symbol" panose="05050102010706020507" pitchFamily="18" charset="2"/>
              </a:rPr>
              <a:t>T</a:t>
            </a:r>
            <a:r>
              <a:rPr lang="zh-CN" altLang="en-US" dirty="0"/>
              <a:t>，令</a:t>
            </a:r>
          </a:p>
        </p:txBody>
      </p:sp>
      <p:sp>
        <p:nvSpPr>
          <p:cNvPr id="311300" name="Rectangle 4">
            <a:extLst>
              <a:ext uri="{FF2B5EF4-FFF2-40B4-BE49-F238E27FC236}">
                <a16:creationId xmlns:a16="http://schemas.microsoft.com/office/drawing/2014/main" id="{19E0E3E0-811B-3F83-9721-66C503B5C2F0}"/>
              </a:ext>
            </a:extLst>
          </p:cNvPr>
          <p:cNvSpPr>
            <a:spLocks noChangeArrowheads="1"/>
          </p:cNvSpPr>
          <p:nvPr/>
        </p:nvSpPr>
        <p:spPr bwMode="auto">
          <a:xfrm>
            <a:off x="384157" y="1729699"/>
            <a:ext cx="11049017" cy="3986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80000"/>
              </a:lnSpc>
            </a:pPr>
            <a:r>
              <a:rPr lang="en-US" altLang="zh-CN" b="1" dirty="0">
                <a:latin typeface="+mn-ea"/>
                <a:ea typeface="+mn-ea"/>
              </a:rPr>
              <a:t>Y</a:t>
            </a:r>
            <a:r>
              <a:rPr lang="en-US" altLang="zh-CN" b="1" baseline="-25000" dirty="0">
                <a:latin typeface="+mn-ea"/>
                <a:ea typeface="+mn-ea"/>
              </a:rPr>
              <a:t>1</a:t>
            </a:r>
            <a:r>
              <a:rPr lang="zh-CN" altLang="en-US" b="1" dirty="0">
                <a:latin typeface="+mn-ea"/>
                <a:ea typeface="+mn-ea"/>
              </a:rPr>
              <a:t>＝</a:t>
            </a: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a:t>
            </a:r>
            <a:r>
              <a:rPr lang="en-US" altLang="zh-CN" b="1" dirty="0">
                <a:latin typeface="+mn-ea"/>
                <a:ea typeface="+mn-ea"/>
              </a:rPr>
              <a:t>Y</a:t>
            </a:r>
            <a:r>
              <a:rPr lang="en-US" altLang="zh-CN" b="1" baseline="-25000" dirty="0">
                <a:latin typeface="+mn-ea"/>
                <a:ea typeface="+mn-ea"/>
              </a:rPr>
              <a:t>2</a:t>
            </a:r>
            <a:r>
              <a:rPr lang="zh-CN" altLang="en-US" b="1" dirty="0">
                <a:latin typeface="+mn-ea"/>
                <a:ea typeface="+mn-ea"/>
              </a:rPr>
              <a:t>＝</a:t>
            </a:r>
            <a:r>
              <a:rPr lang="en-US" altLang="zh-CN" b="1" dirty="0">
                <a:latin typeface="+mn-ea"/>
                <a:ea typeface="+mn-ea"/>
              </a:rPr>
              <a:t>X(t</a:t>
            </a:r>
            <a:r>
              <a:rPr lang="en-US" altLang="zh-CN" b="1" baseline="-25000" dirty="0">
                <a:latin typeface="+mn-ea"/>
                <a:ea typeface="+mn-ea"/>
              </a:rPr>
              <a:t>2</a:t>
            </a: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a:t>
            </a:r>
            <a:r>
              <a:rPr lang="en-US" altLang="zh-CN" b="1" dirty="0">
                <a:latin typeface="+mn-ea"/>
                <a:ea typeface="+mn-ea"/>
              </a:rPr>
              <a:t>…</a:t>
            </a:r>
            <a:r>
              <a:rPr lang="zh-CN" altLang="en-US" b="1" dirty="0">
                <a:latin typeface="+mn-ea"/>
                <a:ea typeface="+mn-ea"/>
              </a:rPr>
              <a:t>，</a:t>
            </a:r>
            <a:r>
              <a:rPr lang="en-US" altLang="zh-CN" b="1" dirty="0" err="1">
                <a:latin typeface="+mn-ea"/>
                <a:ea typeface="+mn-ea"/>
              </a:rPr>
              <a:t>Y</a:t>
            </a:r>
            <a:r>
              <a:rPr lang="en-US" altLang="zh-CN" b="1" baseline="-25000" dirty="0" err="1">
                <a:latin typeface="+mn-ea"/>
                <a:ea typeface="+mn-ea"/>
              </a:rPr>
              <a:t>n</a:t>
            </a:r>
            <a:r>
              <a:rPr lang="zh-CN" altLang="en-US" b="1" dirty="0">
                <a:latin typeface="+mn-ea"/>
                <a:ea typeface="+mn-ea"/>
              </a:rPr>
              <a:t>＝</a:t>
            </a:r>
            <a:r>
              <a:rPr lang="en-US" altLang="zh-CN" b="1" dirty="0">
                <a:latin typeface="+mn-ea"/>
                <a:ea typeface="+mn-ea"/>
              </a:rPr>
              <a:t>X(</a:t>
            </a:r>
            <a:r>
              <a:rPr lang="en-US" altLang="zh-CN" b="1" dirty="0" err="1">
                <a:latin typeface="+mn-ea"/>
                <a:ea typeface="+mn-ea"/>
              </a:rPr>
              <a:t>t</a:t>
            </a:r>
            <a:r>
              <a:rPr lang="en-US" altLang="zh-CN" b="1" baseline="-25000" dirty="0" err="1">
                <a:latin typeface="+mn-ea"/>
                <a:ea typeface="+mn-ea"/>
              </a:rPr>
              <a:t>n</a:t>
            </a:r>
            <a:r>
              <a:rPr lang="en-US" altLang="zh-CN" b="1" dirty="0">
                <a:latin typeface="+mn-ea"/>
                <a:ea typeface="+mn-ea"/>
              </a:rPr>
              <a:t>)-X(t</a:t>
            </a:r>
            <a:r>
              <a:rPr lang="en-US" altLang="zh-CN" b="1" baseline="-25000" dirty="0">
                <a:latin typeface="+mn-ea"/>
                <a:ea typeface="+mn-ea"/>
              </a:rPr>
              <a:t>n-1</a:t>
            </a:r>
            <a:r>
              <a:rPr lang="en-US" altLang="zh-CN" b="1" dirty="0">
                <a:latin typeface="+mn-ea"/>
                <a:ea typeface="+mn-ea"/>
              </a:rPr>
              <a:t>)</a:t>
            </a:r>
          </a:p>
          <a:p>
            <a:pPr eaLnBrk="1" hangingPunct="1">
              <a:lnSpc>
                <a:spcPct val="180000"/>
              </a:lnSpc>
            </a:pPr>
            <a:r>
              <a:rPr lang="zh-CN" altLang="en-US" b="1" dirty="0">
                <a:latin typeface="+mn-ea"/>
                <a:ea typeface="+mn-ea"/>
              </a:rPr>
              <a:t>由增量的独立性知，</a:t>
            </a:r>
            <a:r>
              <a:rPr lang="en-US" altLang="zh-CN" b="1" dirty="0">
                <a:latin typeface="+mn-ea"/>
                <a:ea typeface="+mn-ea"/>
              </a:rPr>
              <a:t>Y</a:t>
            </a:r>
            <a:r>
              <a:rPr lang="en-US" altLang="zh-CN" b="1" baseline="-25000" dirty="0">
                <a:latin typeface="+mn-ea"/>
                <a:ea typeface="+mn-ea"/>
              </a:rPr>
              <a:t>1</a:t>
            </a:r>
            <a:r>
              <a:rPr lang="en-US" altLang="zh-CN" b="1" dirty="0">
                <a:latin typeface="+mn-ea"/>
                <a:ea typeface="+mn-ea"/>
              </a:rPr>
              <a:t>,Y</a:t>
            </a:r>
            <a:r>
              <a:rPr lang="en-US" altLang="zh-CN" b="1" baseline="-25000" dirty="0">
                <a:latin typeface="+mn-ea"/>
                <a:ea typeface="+mn-ea"/>
              </a:rPr>
              <a:t>2</a:t>
            </a:r>
            <a:r>
              <a:rPr lang="en-US" altLang="zh-CN" b="1" dirty="0">
                <a:latin typeface="+mn-ea"/>
                <a:ea typeface="+mn-ea"/>
              </a:rPr>
              <a:t>,…,</a:t>
            </a:r>
            <a:r>
              <a:rPr lang="en-US" altLang="zh-CN" b="1" dirty="0" err="1">
                <a:latin typeface="+mn-ea"/>
                <a:ea typeface="+mn-ea"/>
              </a:rPr>
              <a:t>Y</a:t>
            </a:r>
            <a:r>
              <a:rPr lang="en-US" altLang="zh-CN" b="1" baseline="-25000" dirty="0" err="1">
                <a:latin typeface="+mn-ea"/>
                <a:ea typeface="+mn-ea"/>
              </a:rPr>
              <a:t>n</a:t>
            </a:r>
            <a:r>
              <a:rPr lang="zh-CN" altLang="en-US" b="1" dirty="0">
                <a:latin typeface="+mn-ea"/>
                <a:ea typeface="+mn-ea"/>
              </a:rPr>
              <a:t>为相互独立的随机变量，且</a:t>
            </a:r>
          </a:p>
          <a:p>
            <a:pPr lvl="1" algn="ctr" eaLnBrk="1" hangingPunct="1">
              <a:lnSpc>
                <a:spcPct val="180000"/>
              </a:lnSpc>
            </a:pP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a:t>
            </a:r>
            <a:r>
              <a:rPr lang="en-US" altLang="zh-CN" b="1" dirty="0">
                <a:latin typeface="+mn-ea"/>
                <a:ea typeface="+mn-ea"/>
              </a:rPr>
              <a:t>Y</a:t>
            </a:r>
            <a:r>
              <a:rPr lang="en-US" altLang="zh-CN" b="1" baseline="-25000" dirty="0">
                <a:latin typeface="+mn-ea"/>
                <a:ea typeface="+mn-ea"/>
              </a:rPr>
              <a:t>1</a:t>
            </a:r>
            <a:r>
              <a:rPr lang="zh-CN" altLang="en-US" b="1" dirty="0">
                <a:latin typeface="+mn-ea"/>
                <a:ea typeface="+mn-ea"/>
              </a:rPr>
              <a:t>，</a:t>
            </a:r>
            <a:r>
              <a:rPr lang="en-US" altLang="zh-CN" b="1" dirty="0">
                <a:latin typeface="+mn-ea"/>
                <a:ea typeface="+mn-ea"/>
              </a:rPr>
              <a:t>X(t</a:t>
            </a:r>
            <a:r>
              <a:rPr lang="en-US" altLang="zh-CN" b="1" baseline="-25000" dirty="0">
                <a:latin typeface="+mn-ea"/>
                <a:ea typeface="+mn-ea"/>
              </a:rPr>
              <a:t>2</a:t>
            </a:r>
            <a:r>
              <a:rPr lang="en-US" altLang="zh-CN" b="1" dirty="0">
                <a:latin typeface="+mn-ea"/>
                <a:ea typeface="+mn-ea"/>
              </a:rPr>
              <a:t>)</a:t>
            </a:r>
            <a:r>
              <a:rPr lang="zh-CN" altLang="en-US" b="1" dirty="0">
                <a:latin typeface="+mn-ea"/>
                <a:ea typeface="+mn-ea"/>
              </a:rPr>
              <a:t>＝</a:t>
            </a:r>
            <a:r>
              <a:rPr lang="en-US" altLang="zh-CN" b="1" dirty="0">
                <a:latin typeface="+mn-ea"/>
                <a:ea typeface="+mn-ea"/>
              </a:rPr>
              <a:t>Y</a:t>
            </a:r>
            <a:r>
              <a:rPr lang="en-US" altLang="zh-CN" b="1" baseline="-25000" dirty="0">
                <a:latin typeface="+mn-ea"/>
                <a:ea typeface="+mn-ea"/>
              </a:rPr>
              <a:t>1</a:t>
            </a:r>
            <a:r>
              <a:rPr lang="en-US" altLang="zh-CN" b="1" dirty="0">
                <a:latin typeface="+mn-ea"/>
                <a:ea typeface="+mn-ea"/>
              </a:rPr>
              <a:t>+Y</a:t>
            </a:r>
            <a:r>
              <a:rPr lang="en-US" altLang="zh-CN" b="1" baseline="-25000" dirty="0">
                <a:latin typeface="+mn-ea"/>
                <a:ea typeface="+mn-ea"/>
              </a:rPr>
              <a:t>2</a:t>
            </a:r>
            <a:r>
              <a:rPr lang="zh-CN" altLang="en-US" b="1" dirty="0">
                <a:latin typeface="+mn-ea"/>
                <a:ea typeface="+mn-ea"/>
              </a:rPr>
              <a:t>，</a:t>
            </a:r>
            <a:r>
              <a:rPr lang="en-US" altLang="zh-CN" b="1" dirty="0">
                <a:latin typeface="+mn-ea"/>
                <a:ea typeface="+mn-ea"/>
              </a:rPr>
              <a:t>…</a:t>
            </a:r>
            <a:r>
              <a:rPr lang="zh-CN" altLang="en-US" b="1" dirty="0">
                <a:latin typeface="+mn-ea"/>
                <a:ea typeface="+mn-ea"/>
              </a:rPr>
              <a:t>，</a:t>
            </a:r>
            <a:r>
              <a:rPr lang="en-US" altLang="zh-CN" b="1" dirty="0">
                <a:latin typeface="+mn-ea"/>
                <a:ea typeface="+mn-ea"/>
              </a:rPr>
              <a:t>X(</a:t>
            </a:r>
            <a:r>
              <a:rPr lang="en-US" altLang="zh-CN" b="1" dirty="0" err="1">
                <a:latin typeface="+mn-ea"/>
                <a:ea typeface="+mn-ea"/>
              </a:rPr>
              <a:t>t</a:t>
            </a:r>
            <a:r>
              <a:rPr lang="en-US" altLang="zh-CN" b="1" baseline="-25000" dirty="0" err="1">
                <a:latin typeface="+mn-ea"/>
                <a:ea typeface="+mn-ea"/>
              </a:rPr>
              <a:t>n</a:t>
            </a:r>
            <a:r>
              <a:rPr lang="en-US" altLang="zh-CN" b="1" dirty="0">
                <a:latin typeface="+mn-ea"/>
                <a:ea typeface="+mn-ea"/>
              </a:rPr>
              <a:t>)</a:t>
            </a:r>
            <a:r>
              <a:rPr lang="zh-CN" altLang="en-US" b="1" dirty="0">
                <a:latin typeface="+mn-ea"/>
                <a:ea typeface="+mn-ea"/>
              </a:rPr>
              <a:t>＝</a:t>
            </a:r>
            <a:r>
              <a:rPr lang="en-US" altLang="zh-CN" b="1" dirty="0">
                <a:latin typeface="+mn-ea"/>
                <a:ea typeface="+mn-ea"/>
              </a:rPr>
              <a:t>Y</a:t>
            </a:r>
            <a:r>
              <a:rPr lang="en-US" altLang="zh-CN" b="1" baseline="-25000" dirty="0">
                <a:latin typeface="+mn-ea"/>
                <a:ea typeface="+mn-ea"/>
              </a:rPr>
              <a:t>1</a:t>
            </a:r>
            <a:r>
              <a:rPr lang="en-US" altLang="zh-CN" b="1" dirty="0">
                <a:latin typeface="+mn-ea"/>
                <a:ea typeface="+mn-ea"/>
              </a:rPr>
              <a:t>+Y</a:t>
            </a:r>
            <a:r>
              <a:rPr lang="en-US" altLang="zh-CN" b="1" baseline="-25000" dirty="0">
                <a:latin typeface="+mn-ea"/>
                <a:ea typeface="+mn-ea"/>
              </a:rPr>
              <a:t>2</a:t>
            </a:r>
            <a:r>
              <a:rPr lang="en-US" altLang="zh-CN" b="1" dirty="0">
                <a:latin typeface="+mn-ea"/>
                <a:ea typeface="+mn-ea"/>
              </a:rPr>
              <a:t>+…+</a:t>
            </a:r>
            <a:r>
              <a:rPr lang="en-US" altLang="zh-CN" b="1" dirty="0" err="1">
                <a:latin typeface="+mn-ea"/>
                <a:ea typeface="+mn-ea"/>
              </a:rPr>
              <a:t>Y</a:t>
            </a:r>
            <a:r>
              <a:rPr lang="en-US" altLang="zh-CN" b="1" baseline="-25000" dirty="0" err="1">
                <a:latin typeface="+mn-ea"/>
                <a:ea typeface="+mn-ea"/>
              </a:rPr>
              <a:t>n</a:t>
            </a:r>
            <a:endParaRPr lang="en-US" altLang="zh-CN" b="1" baseline="-25000" dirty="0">
              <a:latin typeface="+mn-ea"/>
              <a:ea typeface="+mn-ea"/>
            </a:endParaRPr>
          </a:p>
          <a:p>
            <a:pPr eaLnBrk="1" hangingPunct="1">
              <a:lnSpc>
                <a:spcPct val="180000"/>
              </a:lnSpc>
              <a:buClr>
                <a:srgbClr val="00FF00"/>
              </a:buClr>
              <a:buFont typeface="Wingdings" panose="05000000000000000000" pitchFamily="2" charset="2"/>
              <a:buNone/>
            </a:pPr>
            <a:r>
              <a:rPr lang="zh-CN" altLang="en-US" b="1" dirty="0">
                <a:latin typeface="+mn-ea"/>
                <a:ea typeface="+mn-ea"/>
              </a:rPr>
              <a:t>记</a:t>
            </a:r>
            <a:r>
              <a:rPr lang="zh-CN" altLang="en-US" b="1" dirty="0">
                <a:latin typeface="+mn-ea"/>
                <a:ea typeface="+mn-ea"/>
                <a:sym typeface="Symbol" panose="05050102010706020507" pitchFamily="18" charset="2"/>
              </a:rPr>
              <a:t></a:t>
            </a:r>
            <a:r>
              <a:rPr lang="en-US" altLang="zh-CN" b="1" dirty="0">
                <a:latin typeface="+mn-ea"/>
                <a:ea typeface="+mn-ea"/>
              </a:rPr>
              <a:t>(t</a:t>
            </a:r>
            <a:r>
              <a:rPr lang="en-US" altLang="zh-CN" b="1" baseline="-25000" dirty="0">
                <a:latin typeface="+mn-ea"/>
                <a:ea typeface="+mn-ea"/>
              </a:rPr>
              <a:t>1</a:t>
            </a:r>
            <a:r>
              <a:rPr lang="en-US" altLang="zh-CN" b="1" dirty="0">
                <a:latin typeface="+mn-ea"/>
                <a:ea typeface="+mn-ea"/>
              </a:rPr>
              <a:t>,u</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为</a:t>
            </a: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的特征函数；</a:t>
            </a:r>
          </a:p>
          <a:p>
            <a:pPr eaLnBrk="1" hangingPunct="1">
              <a:lnSpc>
                <a:spcPct val="180000"/>
              </a:lnSpc>
              <a:buClr>
                <a:srgbClr val="00FF00"/>
              </a:buClr>
              <a:buFont typeface="Wingdings" panose="05000000000000000000" pitchFamily="2" charset="2"/>
              <a:buNone/>
            </a:pPr>
            <a:r>
              <a:rPr lang="zh-CN" altLang="en-US" b="1" dirty="0">
                <a:latin typeface="+mn-ea"/>
                <a:ea typeface="+mn-ea"/>
              </a:rPr>
              <a:t>  </a:t>
            </a:r>
            <a:r>
              <a:rPr lang="zh-CN" altLang="en-US" b="1" dirty="0">
                <a:latin typeface="+mn-ea"/>
                <a:ea typeface="+mn-ea"/>
                <a:sym typeface="Symbol" panose="05050102010706020507" pitchFamily="18" charset="2"/>
              </a:rPr>
              <a:t></a:t>
            </a:r>
            <a:r>
              <a:rPr lang="en-US" altLang="zh-CN" b="1" dirty="0">
                <a:latin typeface="+mn-ea"/>
                <a:ea typeface="+mn-ea"/>
              </a:rPr>
              <a:t>(t</a:t>
            </a:r>
            <a:r>
              <a:rPr lang="en-US" altLang="zh-CN" b="1" baseline="-25000" dirty="0">
                <a:latin typeface="+mn-ea"/>
                <a:ea typeface="+mn-ea"/>
              </a:rPr>
              <a:t>k</a:t>
            </a:r>
            <a:r>
              <a:rPr lang="en-US" altLang="zh-CN" b="1" dirty="0">
                <a:latin typeface="+mn-ea"/>
                <a:ea typeface="+mn-ea"/>
              </a:rPr>
              <a:t>-t</a:t>
            </a:r>
            <a:r>
              <a:rPr lang="en-US" altLang="zh-CN" b="1" baseline="-25000" dirty="0">
                <a:latin typeface="+mn-ea"/>
                <a:ea typeface="+mn-ea"/>
              </a:rPr>
              <a:t>k-1</a:t>
            </a:r>
            <a:r>
              <a:rPr lang="en-US" altLang="zh-CN" b="1" dirty="0">
                <a:latin typeface="+mn-ea"/>
                <a:ea typeface="+mn-ea"/>
              </a:rPr>
              <a:t>,u)</a:t>
            </a:r>
            <a:r>
              <a:rPr lang="zh-CN" altLang="en-US" b="1" dirty="0">
                <a:latin typeface="+mn-ea"/>
                <a:ea typeface="+mn-ea"/>
              </a:rPr>
              <a:t>为</a:t>
            </a:r>
            <a:r>
              <a:rPr lang="en-US" altLang="zh-CN" b="1" dirty="0">
                <a:latin typeface="+mn-ea"/>
                <a:ea typeface="+mn-ea"/>
              </a:rPr>
              <a:t>X(</a:t>
            </a:r>
            <a:r>
              <a:rPr lang="en-US" altLang="zh-CN" b="1" dirty="0" err="1">
                <a:latin typeface="+mn-ea"/>
                <a:ea typeface="+mn-ea"/>
              </a:rPr>
              <a:t>t</a:t>
            </a:r>
            <a:r>
              <a:rPr lang="en-US" altLang="zh-CN" b="1" baseline="-25000" dirty="0" err="1">
                <a:latin typeface="+mn-ea"/>
                <a:ea typeface="+mn-ea"/>
              </a:rPr>
              <a:t>k</a:t>
            </a:r>
            <a:r>
              <a:rPr lang="en-US" altLang="zh-CN" b="1" dirty="0">
                <a:latin typeface="+mn-ea"/>
                <a:ea typeface="+mn-ea"/>
              </a:rPr>
              <a:t>)-X(</a:t>
            </a:r>
            <a:r>
              <a:rPr lang="en-US" altLang="zh-CN" b="1" dirty="0" err="1">
                <a:latin typeface="+mn-ea"/>
                <a:ea typeface="+mn-ea"/>
              </a:rPr>
              <a:t>t</a:t>
            </a:r>
            <a:r>
              <a:rPr lang="en-US" altLang="zh-CN" b="1" baseline="-25000" dirty="0" err="1">
                <a:latin typeface="+mn-ea"/>
                <a:ea typeface="+mn-ea"/>
              </a:rPr>
              <a:t>k</a:t>
            </a:r>
            <a:r>
              <a:rPr lang="zh-CN" altLang="en-US" b="1" baseline="-25000" dirty="0">
                <a:latin typeface="+mn-ea"/>
                <a:ea typeface="+mn-ea"/>
              </a:rPr>
              <a:t>－</a:t>
            </a:r>
            <a:r>
              <a:rPr lang="en-US" altLang="zh-CN" b="1" baseline="-25000" dirty="0">
                <a:latin typeface="+mn-ea"/>
                <a:ea typeface="+mn-ea"/>
              </a:rPr>
              <a:t>1</a:t>
            </a:r>
            <a:r>
              <a:rPr lang="en-US" altLang="zh-CN" b="1" dirty="0">
                <a:latin typeface="+mn-ea"/>
                <a:ea typeface="+mn-ea"/>
              </a:rPr>
              <a:t>)</a:t>
            </a:r>
            <a:r>
              <a:rPr lang="zh-CN" altLang="en-US" b="1" dirty="0">
                <a:latin typeface="+mn-ea"/>
                <a:ea typeface="+mn-ea"/>
              </a:rPr>
              <a:t>的特征函数；</a:t>
            </a:r>
          </a:p>
          <a:p>
            <a:pPr eaLnBrk="1" hangingPunct="1">
              <a:lnSpc>
                <a:spcPct val="180000"/>
              </a:lnSpc>
              <a:buClr>
                <a:srgbClr val="00FF00"/>
              </a:buClr>
              <a:buFont typeface="Wingdings" panose="05000000000000000000" pitchFamily="2" charset="2"/>
              <a:buNone/>
            </a:pPr>
            <a:r>
              <a:rPr lang="zh-CN" altLang="en-US" b="1" dirty="0">
                <a:latin typeface="+mn-ea"/>
                <a:ea typeface="+mn-ea"/>
              </a:rPr>
              <a:t>  </a:t>
            </a:r>
            <a:r>
              <a:rPr lang="zh-CN" altLang="en-US" b="1" dirty="0">
                <a:latin typeface="+mn-ea"/>
                <a:ea typeface="+mn-ea"/>
                <a:sym typeface="Symbol" panose="05050102010706020507" pitchFamily="18" charset="2"/>
              </a:rPr>
              <a:t></a:t>
            </a:r>
            <a:r>
              <a:rPr lang="en-US" altLang="zh-CN" b="1" dirty="0">
                <a:latin typeface="+mn-ea"/>
                <a:ea typeface="+mn-ea"/>
              </a:rPr>
              <a:t>(t</a:t>
            </a:r>
            <a:r>
              <a:rPr lang="en-US" altLang="zh-CN" b="1" baseline="-25000" dirty="0">
                <a:latin typeface="+mn-ea"/>
                <a:ea typeface="+mn-ea"/>
              </a:rPr>
              <a:t>1</a:t>
            </a:r>
            <a:r>
              <a:rPr lang="en-US" altLang="zh-CN" b="1" dirty="0">
                <a:latin typeface="+mn-ea"/>
                <a:ea typeface="+mn-ea"/>
              </a:rPr>
              <a:t>,t</a:t>
            </a:r>
            <a:r>
              <a:rPr lang="en-US" altLang="zh-CN" b="1" baseline="-25000" dirty="0">
                <a:latin typeface="+mn-ea"/>
                <a:ea typeface="+mn-ea"/>
              </a:rPr>
              <a:t>2</a:t>
            </a:r>
            <a:r>
              <a:rPr lang="en-US" altLang="zh-CN" b="1" dirty="0">
                <a:latin typeface="+mn-ea"/>
                <a:ea typeface="+mn-ea"/>
              </a:rPr>
              <a:t>,…,t</a:t>
            </a:r>
            <a:r>
              <a:rPr lang="en-US" altLang="zh-CN" b="1" baseline="-25000" dirty="0">
                <a:latin typeface="+mn-ea"/>
                <a:ea typeface="+mn-ea"/>
              </a:rPr>
              <a:t>n</a:t>
            </a:r>
            <a:r>
              <a:rPr lang="en-US" altLang="zh-CN" b="1" dirty="0">
                <a:latin typeface="+mn-ea"/>
                <a:ea typeface="+mn-ea"/>
              </a:rPr>
              <a:t>;u</a:t>
            </a:r>
            <a:r>
              <a:rPr lang="en-US" altLang="zh-CN" b="1" baseline="-25000" dirty="0">
                <a:latin typeface="+mn-ea"/>
                <a:ea typeface="+mn-ea"/>
              </a:rPr>
              <a:t>1</a:t>
            </a:r>
            <a:r>
              <a:rPr lang="en-US" altLang="zh-CN" b="1" dirty="0">
                <a:latin typeface="+mn-ea"/>
                <a:ea typeface="+mn-ea"/>
              </a:rPr>
              <a:t>,u</a:t>
            </a:r>
            <a:r>
              <a:rPr lang="en-US" altLang="zh-CN" b="1" baseline="-25000" dirty="0">
                <a:latin typeface="+mn-ea"/>
                <a:ea typeface="+mn-ea"/>
              </a:rPr>
              <a:t>2</a:t>
            </a:r>
            <a:r>
              <a:rPr lang="en-US" altLang="zh-CN" b="1" dirty="0">
                <a:latin typeface="+mn-ea"/>
                <a:ea typeface="+mn-ea"/>
              </a:rPr>
              <a:t>,…,u</a:t>
            </a:r>
            <a:r>
              <a:rPr lang="en-US" altLang="zh-CN" b="1" baseline="-25000" dirty="0">
                <a:latin typeface="+mn-ea"/>
                <a:ea typeface="+mn-ea"/>
              </a:rPr>
              <a:t>n</a:t>
            </a:r>
            <a:r>
              <a:rPr lang="en-US" altLang="zh-CN" b="1" dirty="0">
                <a:latin typeface="+mn-ea"/>
                <a:ea typeface="+mn-ea"/>
              </a:rPr>
              <a:t>)</a:t>
            </a:r>
            <a:r>
              <a:rPr lang="zh-CN" altLang="en-US" b="1" dirty="0">
                <a:latin typeface="+mn-ea"/>
                <a:ea typeface="+mn-ea"/>
              </a:rPr>
              <a:t>为</a:t>
            </a:r>
            <a:r>
              <a:rPr lang="en-US" altLang="zh-CN" b="1" dirty="0">
                <a:latin typeface="+mn-ea"/>
                <a:ea typeface="+mn-ea"/>
              </a:rPr>
              <a:t>X(t</a:t>
            </a:r>
            <a:r>
              <a:rPr lang="en-US" altLang="zh-CN" b="1" baseline="-25000" dirty="0">
                <a:latin typeface="+mn-ea"/>
                <a:ea typeface="+mn-ea"/>
              </a:rPr>
              <a:t>1</a:t>
            </a:r>
            <a:r>
              <a:rPr lang="en-US" altLang="zh-CN" b="1" dirty="0">
                <a:latin typeface="+mn-ea"/>
                <a:ea typeface="+mn-ea"/>
              </a:rPr>
              <a:t>),X(t</a:t>
            </a:r>
            <a:r>
              <a:rPr lang="en-US" altLang="zh-CN" b="1" baseline="-25000" dirty="0">
                <a:latin typeface="+mn-ea"/>
                <a:ea typeface="+mn-ea"/>
              </a:rPr>
              <a:t>2</a:t>
            </a:r>
            <a:r>
              <a:rPr lang="en-US" altLang="zh-CN" b="1" dirty="0">
                <a:latin typeface="+mn-ea"/>
                <a:ea typeface="+mn-ea"/>
              </a:rPr>
              <a:t>), …,X(</a:t>
            </a:r>
            <a:r>
              <a:rPr lang="en-US" altLang="zh-CN" b="1" dirty="0" err="1">
                <a:latin typeface="+mn-ea"/>
                <a:ea typeface="+mn-ea"/>
              </a:rPr>
              <a:t>t</a:t>
            </a:r>
            <a:r>
              <a:rPr lang="en-US" altLang="zh-CN" b="1" baseline="-25000" dirty="0" err="1">
                <a:latin typeface="+mn-ea"/>
                <a:ea typeface="+mn-ea"/>
              </a:rPr>
              <a:t>n</a:t>
            </a:r>
            <a:r>
              <a:rPr lang="en-US" altLang="zh-CN" b="1" dirty="0">
                <a:latin typeface="+mn-ea"/>
                <a:ea typeface="+mn-ea"/>
              </a:rPr>
              <a:t>)</a:t>
            </a:r>
            <a:r>
              <a:rPr lang="zh-CN" altLang="en-US" b="1" dirty="0">
                <a:latin typeface="+mn-ea"/>
                <a:ea typeface="+mn-ea"/>
              </a:rPr>
              <a:t>的联合特征函数。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 calcmode="lin" valueType="num">
                                      <p:cBhvr additive="base">
                                        <p:cTn id="7" dur="500" fill="hold"/>
                                        <p:tgtEl>
                                          <p:spTgt spid="3112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129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311300">
                                            <p:txEl>
                                              <p:pRg st="0" end="0"/>
                                            </p:txEl>
                                          </p:spTgt>
                                        </p:tgtEl>
                                        <p:attrNameLst>
                                          <p:attrName>style.visibility</p:attrName>
                                        </p:attrNameLst>
                                      </p:cBhvr>
                                      <p:to>
                                        <p:strVal val="visible"/>
                                      </p:to>
                                    </p:set>
                                    <p:anim calcmode="lin" valueType="num">
                                      <p:cBhvr additive="base">
                                        <p:cTn id="13" dur="500" fill="hold"/>
                                        <p:tgtEl>
                                          <p:spTgt spid="31130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130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11300">
                                            <p:txEl>
                                              <p:pRg st="1" end="1"/>
                                            </p:txEl>
                                          </p:spTgt>
                                        </p:tgtEl>
                                        <p:attrNameLst>
                                          <p:attrName>style.visibility</p:attrName>
                                        </p:attrNameLst>
                                      </p:cBhvr>
                                      <p:to>
                                        <p:strVal val="visible"/>
                                      </p:to>
                                    </p:set>
                                    <p:anim calcmode="lin" valueType="num">
                                      <p:cBhvr additive="base">
                                        <p:cTn id="19" dur="500" fill="hold"/>
                                        <p:tgtEl>
                                          <p:spTgt spid="31130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1300">
                                            <p:txEl>
                                              <p:pRg st="1" end="1"/>
                                            </p:txEl>
                                          </p:spTgt>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500"/>
                            </p:stCondLst>
                            <p:childTnLst>
                              <p:par>
                                <p:cTn id="22" presetID="2" presetClass="entr" presetSubtype="9" fill="hold" grpId="0" nodeType="afterEffect">
                                  <p:stCondLst>
                                    <p:cond delay="0"/>
                                  </p:stCondLst>
                                  <p:childTnLst>
                                    <p:set>
                                      <p:cBhvr>
                                        <p:cTn id="23" dur="1" fill="hold">
                                          <p:stCondLst>
                                            <p:cond delay="0"/>
                                          </p:stCondLst>
                                        </p:cTn>
                                        <p:tgtEl>
                                          <p:spTgt spid="311300">
                                            <p:txEl>
                                              <p:pRg st="2" end="2"/>
                                            </p:txEl>
                                          </p:spTgt>
                                        </p:tgtEl>
                                        <p:attrNameLst>
                                          <p:attrName>style.visibility</p:attrName>
                                        </p:attrNameLst>
                                      </p:cBhvr>
                                      <p:to>
                                        <p:strVal val="visible"/>
                                      </p:to>
                                    </p:set>
                                    <p:anim calcmode="lin" valueType="num">
                                      <p:cBhvr additive="base">
                                        <p:cTn id="24" dur="500" fill="hold"/>
                                        <p:tgtEl>
                                          <p:spTgt spid="311300">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11300">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311300">
                                            <p:txEl>
                                              <p:pRg st="3" end="3"/>
                                            </p:txEl>
                                          </p:spTgt>
                                        </p:tgtEl>
                                        <p:attrNameLst>
                                          <p:attrName>style.visibility</p:attrName>
                                        </p:attrNameLst>
                                      </p:cBhvr>
                                      <p:to>
                                        <p:strVal val="visible"/>
                                      </p:to>
                                    </p:set>
                                    <p:anim calcmode="lin" valueType="num">
                                      <p:cBhvr additive="base">
                                        <p:cTn id="30" dur="500" fill="hold"/>
                                        <p:tgtEl>
                                          <p:spTgt spid="311300">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11300">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9" fill="hold" grpId="0" nodeType="clickEffect">
                                  <p:stCondLst>
                                    <p:cond delay="0"/>
                                  </p:stCondLst>
                                  <p:childTnLst>
                                    <p:set>
                                      <p:cBhvr>
                                        <p:cTn id="35" dur="1" fill="hold">
                                          <p:stCondLst>
                                            <p:cond delay="0"/>
                                          </p:stCondLst>
                                        </p:cTn>
                                        <p:tgtEl>
                                          <p:spTgt spid="311300">
                                            <p:txEl>
                                              <p:pRg st="4" end="4"/>
                                            </p:txEl>
                                          </p:spTgt>
                                        </p:tgtEl>
                                        <p:attrNameLst>
                                          <p:attrName>style.visibility</p:attrName>
                                        </p:attrNameLst>
                                      </p:cBhvr>
                                      <p:to>
                                        <p:strVal val="visible"/>
                                      </p:to>
                                    </p:set>
                                    <p:anim calcmode="lin" valueType="num">
                                      <p:cBhvr additive="base">
                                        <p:cTn id="36" dur="500" fill="hold"/>
                                        <p:tgtEl>
                                          <p:spTgt spid="311300">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11300">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9" fill="hold" grpId="0" nodeType="clickEffect">
                                  <p:stCondLst>
                                    <p:cond delay="0"/>
                                  </p:stCondLst>
                                  <p:childTnLst>
                                    <p:set>
                                      <p:cBhvr>
                                        <p:cTn id="41" dur="1" fill="hold">
                                          <p:stCondLst>
                                            <p:cond delay="0"/>
                                          </p:stCondLst>
                                        </p:cTn>
                                        <p:tgtEl>
                                          <p:spTgt spid="311300">
                                            <p:txEl>
                                              <p:pRg st="5" end="5"/>
                                            </p:txEl>
                                          </p:spTgt>
                                        </p:tgtEl>
                                        <p:attrNameLst>
                                          <p:attrName>style.visibility</p:attrName>
                                        </p:attrNameLst>
                                      </p:cBhvr>
                                      <p:to>
                                        <p:strVal val="visible"/>
                                      </p:to>
                                    </p:set>
                                    <p:anim calcmode="lin" valueType="num">
                                      <p:cBhvr additive="base">
                                        <p:cTn id="42" dur="500" fill="hold"/>
                                        <p:tgtEl>
                                          <p:spTgt spid="311300">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11300">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p:bldP spid="311300"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a:extLst>
              <a:ext uri="{FF2B5EF4-FFF2-40B4-BE49-F238E27FC236}">
                <a16:creationId xmlns:a16="http://schemas.microsoft.com/office/drawing/2014/main" id="{7EF84F59-4587-FF28-FDE8-0336E5582B0E}"/>
              </a:ext>
            </a:extLst>
          </p:cNvPr>
          <p:cNvSpPr>
            <a:spLocks noGrp="1" noChangeArrowheads="1"/>
          </p:cNvSpPr>
          <p:nvPr>
            <p:ph type="title"/>
          </p:nvPr>
        </p:nvSpPr>
        <p:spPr/>
        <p:txBody>
          <a:bodyPr/>
          <a:lstStyle/>
          <a:p>
            <a:pPr algn="l" eaLnBrk="1" hangingPunct="1"/>
            <a:r>
              <a:rPr lang="zh-CN" altLang="en-US"/>
              <a:t>证明</a:t>
            </a:r>
            <a:r>
              <a:rPr lang="en-US" altLang="zh-CN"/>
              <a:t>(</a:t>
            </a:r>
            <a:r>
              <a:rPr lang="zh-CN" altLang="en-US"/>
              <a:t>续</a:t>
            </a:r>
            <a:r>
              <a:rPr lang="en-US" altLang="zh-CN"/>
              <a:t>4)</a:t>
            </a:r>
          </a:p>
        </p:txBody>
      </p:sp>
      <p:sp>
        <p:nvSpPr>
          <p:cNvPr id="287747" name="Rectangle 3">
            <a:extLst>
              <a:ext uri="{FF2B5EF4-FFF2-40B4-BE49-F238E27FC236}">
                <a16:creationId xmlns:a16="http://schemas.microsoft.com/office/drawing/2014/main" id="{DFFE4B04-0A31-CB5B-6703-DD1A6FAEA925}"/>
              </a:ext>
            </a:extLst>
          </p:cNvPr>
          <p:cNvSpPr>
            <a:spLocks noGrp="1" noChangeArrowheads="1"/>
          </p:cNvSpPr>
          <p:nvPr>
            <p:ph type="body" idx="1"/>
          </p:nvPr>
        </p:nvSpPr>
        <p:spPr>
          <a:xfrm>
            <a:off x="460375" y="1141678"/>
            <a:ext cx="10210799" cy="1508474"/>
          </a:xfrm>
        </p:spPr>
        <p:txBody>
          <a:bodyPr>
            <a:normAutofit/>
          </a:bodyPr>
          <a:lstStyle/>
          <a:p>
            <a:pPr eaLnBrk="1" hangingPunct="1">
              <a:lnSpc>
                <a:spcPct val="140000"/>
              </a:lnSpc>
              <a:buFont typeface="Wingdings" panose="05000000000000000000" pitchFamily="2" charset="2"/>
              <a:buNone/>
            </a:pPr>
            <a:r>
              <a:rPr lang="zh-CN" altLang="en-US" dirty="0"/>
              <a:t>由特征函数的定义及</a:t>
            </a:r>
            <a:r>
              <a:rPr lang="en-US" altLang="zh-CN" dirty="0"/>
              <a:t>Y</a:t>
            </a:r>
            <a:r>
              <a:rPr lang="en-US" altLang="zh-CN" baseline="-25000" dirty="0"/>
              <a:t>1</a:t>
            </a:r>
            <a:r>
              <a:rPr lang="en-US" altLang="zh-CN" dirty="0"/>
              <a:t>,Y</a:t>
            </a:r>
            <a:r>
              <a:rPr lang="en-US" altLang="zh-CN" baseline="-25000" dirty="0"/>
              <a:t>2</a:t>
            </a:r>
            <a:r>
              <a:rPr lang="en-US" altLang="zh-CN" dirty="0"/>
              <a:t>,…,</a:t>
            </a:r>
            <a:r>
              <a:rPr lang="en-US" altLang="zh-CN" dirty="0" err="1"/>
              <a:t>Y</a:t>
            </a:r>
            <a:r>
              <a:rPr lang="en-US" altLang="zh-CN" baseline="-25000" dirty="0" err="1"/>
              <a:t>n</a:t>
            </a:r>
            <a:r>
              <a:rPr lang="zh-CN" altLang="en-US" dirty="0"/>
              <a:t>的独立性，有</a:t>
            </a:r>
            <a:endParaRPr lang="en-US" altLang="zh-CN" dirty="0"/>
          </a:p>
          <a:p>
            <a:pPr eaLnBrk="1" hangingPunct="1">
              <a:lnSpc>
                <a:spcPct val="200000"/>
              </a:lnSpc>
              <a:buFont typeface="Wingdings" panose="05000000000000000000" pitchFamily="2" charset="2"/>
              <a:buNone/>
            </a:pPr>
            <a:r>
              <a:rPr lang="zh-CN" altLang="en-US" dirty="0">
                <a:sym typeface="Symbol" panose="05050102010706020507" pitchFamily="18" charset="2"/>
              </a:rPr>
              <a:t></a:t>
            </a:r>
            <a:r>
              <a:rPr lang="en-US" altLang="zh-CN" dirty="0"/>
              <a:t>(t</a:t>
            </a:r>
            <a:r>
              <a:rPr lang="en-US" altLang="zh-CN" baseline="-25000" dirty="0"/>
              <a:t>1</a:t>
            </a:r>
            <a:r>
              <a:rPr lang="en-US" altLang="zh-CN" dirty="0"/>
              <a:t>,t</a:t>
            </a:r>
            <a:r>
              <a:rPr lang="en-US" altLang="zh-CN" baseline="-25000" dirty="0"/>
              <a:t>2</a:t>
            </a:r>
            <a:r>
              <a:rPr lang="en-US" altLang="zh-CN" dirty="0"/>
              <a:t>,…,t</a:t>
            </a:r>
            <a:r>
              <a:rPr lang="en-US" altLang="zh-CN" baseline="-25000" dirty="0"/>
              <a:t>n</a:t>
            </a:r>
            <a:r>
              <a:rPr lang="en-US" altLang="zh-CN" dirty="0"/>
              <a:t>;u</a:t>
            </a:r>
            <a:r>
              <a:rPr lang="en-US" altLang="zh-CN" baseline="-25000" dirty="0"/>
              <a:t>1</a:t>
            </a:r>
            <a:r>
              <a:rPr lang="en-US" altLang="zh-CN" dirty="0"/>
              <a:t>,u</a:t>
            </a:r>
            <a:r>
              <a:rPr lang="en-US" altLang="zh-CN" baseline="-25000" dirty="0"/>
              <a:t>2</a:t>
            </a:r>
            <a:r>
              <a:rPr lang="en-US" altLang="zh-CN" dirty="0"/>
              <a:t>,…,u</a:t>
            </a:r>
            <a:r>
              <a:rPr lang="en-US" altLang="zh-CN" baseline="-25000" dirty="0"/>
              <a:t>n</a:t>
            </a:r>
            <a:r>
              <a:rPr lang="en-US" altLang="zh-CN" dirty="0"/>
              <a:t>)</a:t>
            </a:r>
          </a:p>
        </p:txBody>
      </p:sp>
      <mc:AlternateContent xmlns:mc="http://schemas.openxmlformats.org/markup-compatibility/2006" xmlns:a14="http://schemas.microsoft.com/office/drawing/2010/main">
        <mc:Choice Requires="a14">
          <p:sp>
            <p:nvSpPr>
              <p:cNvPr id="287748" name="Object 4">
                <a:extLst>
                  <a:ext uri="{FF2B5EF4-FFF2-40B4-BE49-F238E27FC236}">
                    <a16:creationId xmlns:a16="http://schemas.microsoft.com/office/drawing/2014/main" id="{79DE6677-D4DC-6124-C5D6-C0DA7E293CAF}"/>
                  </a:ext>
                </a:extLst>
              </p:cNvPr>
              <p:cNvSpPr txBox="1"/>
              <p:nvPr/>
            </p:nvSpPr>
            <p:spPr bwMode="auto">
              <a:xfrm>
                <a:off x="3960010" y="1924732"/>
                <a:ext cx="4833563" cy="95113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7748" name="Object 4">
                <a:extLst>
                  <a:ext uri="{FF2B5EF4-FFF2-40B4-BE49-F238E27FC236}">
                    <a16:creationId xmlns:a16="http://schemas.microsoft.com/office/drawing/2014/main" id="{79DE6677-D4DC-6124-C5D6-C0DA7E293CAF}"/>
                  </a:ext>
                </a:extLst>
              </p:cNvPr>
              <p:cNvSpPr txBox="1">
                <a:spLocks noRot="1" noChangeAspect="1" noMove="1" noResize="1" noEditPoints="1" noAdjustHandles="1" noChangeArrowheads="1" noChangeShapeType="1" noTextEdit="1"/>
              </p:cNvSpPr>
              <p:nvPr/>
            </p:nvSpPr>
            <p:spPr bwMode="auto">
              <a:xfrm>
                <a:off x="3960010" y="1924732"/>
                <a:ext cx="4833563" cy="951133"/>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7749" name="Object 5">
                <a:extLst>
                  <a:ext uri="{FF2B5EF4-FFF2-40B4-BE49-F238E27FC236}">
                    <a16:creationId xmlns:a16="http://schemas.microsoft.com/office/drawing/2014/main" id="{A972BEF6-E7FB-B7EC-1B38-5E676730CF55}"/>
                  </a:ext>
                </a:extLst>
              </p:cNvPr>
              <p:cNvSpPr txBox="1"/>
              <p:nvPr/>
            </p:nvSpPr>
            <p:spPr bwMode="auto">
              <a:xfrm>
                <a:off x="1374775" y="2784743"/>
                <a:ext cx="6142823" cy="95113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7749" name="Object 5">
                <a:extLst>
                  <a:ext uri="{FF2B5EF4-FFF2-40B4-BE49-F238E27FC236}">
                    <a16:creationId xmlns:a16="http://schemas.microsoft.com/office/drawing/2014/main" id="{A972BEF6-E7FB-B7EC-1B38-5E676730CF55}"/>
                  </a:ext>
                </a:extLst>
              </p:cNvPr>
              <p:cNvSpPr txBox="1">
                <a:spLocks noRot="1" noChangeAspect="1" noMove="1" noResize="1" noEditPoints="1" noAdjustHandles="1" noChangeArrowheads="1" noChangeShapeType="1" noTextEdit="1"/>
              </p:cNvSpPr>
              <p:nvPr/>
            </p:nvSpPr>
            <p:spPr bwMode="auto">
              <a:xfrm>
                <a:off x="1374775" y="2784743"/>
                <a:ext cx="6142823" cy="951134"/>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7750" name="Object 6">
                <a:extLst>
                  <a:ext uri="{FF2B5EF4-FFF2-40B4-BE49-F238E27FC236}">
                    <a16:creationId xmlns:a16="http://schemas.microsoft.com/office/drawing/2014/main" id="{AED32AF5-3AE8-92C7-213A-C73A134C5421}"/>
                  </a:ext>
                </a:extLst>
              </p:cNvPr>
              <p:cNvSpPr txBox="1"/>
              <p:nvPr/>
            </p:nvSpPr>
            <p:spPr bwMode="auto">
              <a:xfrm>
                <a:off x="1374775" y="3475891"/>
                <a:ext cx="6539717" cy="95113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7750" name="Object 6">
                <a:extLst>
                  <a:ext uri="{FF2B5EF4-FFF2-40B4-BE49-F238E27FC236}">
                    <a16:creationId xmlns:a16="http://schemas.microsoft.com/office/drawing/2014/main" id="{AED32AF5-3AE8-92C7-213A-C73A134C5421}"/>
                  </a:ext>
                </a:extLst>
              </p:cNvPr>
              <p:cNvSpPr txBox="1">
                <a:spLocks noRot="1" noChangeAspect="1" noMove="1" noResize="1" noEditPoints="1" noAdjustHandles="1" noChangeArrowheads="1" noChangeShapeType="1" noTextEdit="1"/>
              </p:cNvSpPr>
              <p:nvPr/>
            </p:nvSpPr>
            <p:spPr bwMode="auto">
              <a:xfrm>
                <a:off x="1374775" y="3475891"/>
                <a:ext cx="6539717" cy="951133"/>
              </a:xfrm>
              <a:prstGeom prst="rect">
                <a:avLst/>
              </a:prstGeom>
              <a:blipFill>
                <a:blip r:embed="rId4"/>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7751" name="Object 7">
                <a:extLst>
                  <a:ext uri="{FF2B5EF4-FFF2-40B4-BE49-F238E27FC236}">
                    <a16:creationId xmlns:a16="http://schemas.microsoft.com/office/drawing/2014/main" id="{C78F59E3-33A2-26D5-6C49-9E19CD6C97E5}"/>
                  </a:ext>
                </a:extLst>
              </p:cNvPr>
              <p:cNvSpPr txBox="1"/>
              <p:nvPr/>
            </p:nvSpPr>
            <p:spPr bwMode="auto">
              <a:xfrm>
                <a:off x="1374775" y="4174542"/>
                <a:ext cx="8260696" cy="951134"/>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𝑖</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𝑌</m:t>
                              </m:r>
                            </m:e>
                            <m:sub>
                              <m:r>
                                <a:rPr lang="zh-CN" altLang="en-US" i="1">
                                  <a:solidFill>
                                    <a:srgbClr val="000000"/>
                                  </a:solidFill>
                                  <a:latin typeface="Cambria Math" panose="02040503050406030204" pitchFamily="18" charset="0"/>
                                </a:rPr>
                                <m:t>𝑛</m:t>
                              </m:r>
                            </m:sub>
                          </m:sSub>
                        </m:sup>
                      </m:sSup>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287751" name="Object 7">
                <a:extLst>
                  <a:ext uri="{FF2B5EF4-FFF2-40B4-BE49-F238E27FC236}">
                    <a16:creationId xmlns:a16="http://schemas.microsoft.com/office/drawing/2014/main" id="{C78F59E3-33A2-26D5-6C49-9E19CD6C97E5}"/>
                  </a:ext>
                </a:extLst>
              </p:cNvPr>
              <p:cNvSpPr txBox="1">
                <a:spLocks noRot="1" noChangeAspect="1" noMove="1" noResize="1" noEditPoints="1" noAdjustHandles="1" noChangeArrowheads="1" noChangeShapeType="1" noTextEdit="1"/>
              </p:cNvSpPr>
              <p:nvPr/>
            </p:nvSpPr>
            <p:spPr bwMode="auto">
              <a:xfrm>
                <a:off x="1374775" y="4174542"/>
                <a:ext cx="8260696" cy="951134"/>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10" name="Rectangle 3">
            <a:extLst>
              <a:ext uri="{FF2B5EF4-FFF2-40B4-BE49-F238E27FC236}">
                <a16:creationId xmlns:a16="http://schemas.microsoft.com/office/drawing/2014/main" id="{B0F8DD9D-112F-284D-926D-9C4AFE086C0F}"/>
              </a:ext>
            </a:extLst>
          </p:cNvPr>
          <p:cNvSpPr txBox="1">
            <a:spLocks noChangeArrowheads="1"/>
          </p:cNvSpPr>
          <p:nvPr/>
        </p:nvSpPr>
        <p:spPr>
          <a:xfrm>
            <a:off x="7851775" y="2387789"/>
            <a:ext cx="4107796" cy="1816430"/>
          </a:xfrm>
          <a:prstGeom prst="rect">
            <a:avLst/>
          </a:prstGeom>
          <a:solidFill>
            <a:schemeClr val="accent2">
              <a:lumMod val="20000"/>
              <a:lumOff val="80000"/>
            </a:schemeClr>
          </a:solidFill>
        </p:spPr>
        <p:txBody>
          <a:bodyPr vert="horz" lIns="121917" tIns="60958" rIns="121917" bIns="60958" rtlCol="0">
            <a:normAutofit/>
          </a:bodyPr>
          <a:lstStyle>
            <a:lvl1pPr marL="457200" indent="-457200" algn="l" defTabSz="1219835" rtl="0" eaLnBrk="1" latinLnBrk="0" hangingPunct="1">
              <a:lnSpc>
                <a:spcPct val="150000"/>
              </a:lnSpc>
              <a:spcBef>
                <a:spcPts val="0"/>
              </a:spcBef>
              <a:buSzPct val="80000"/>
              <a:buFont typeface="Wingdings" panose="05000000000000000000" pitchFamily="2" charset="2"/>
              <a:buChar char="l"/>
              <a:defRPr sz="2400" b="1" kern="1200">
                <a:solidFill>
                  <a:schemeClr val="tx1"/>
                </a:solidFill>
                <a:latin typeface="+mn-ea"/>
                <a:ea typeface="+mn-ea"/>
                <a:cs typeface="+mn-cs"/>
              </a:defRPr>
            </a:lvl1pPr>
            <a:lvl2pPr marL="991235" indent="-3810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2pPr>
            <a:lvl3pPr marL="15246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3pPr>
            <a:lvl4pPr marL="2134235"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4pPr>
            <a:lvl5pPr marL="2744470" indent="-304800" algn="l" defTabSz="1219835" rtl="0" eaLnBrk="1" latinLnBrk="0" hangingPunct="1">
              <a:lnSpc>
                <a:spcPct val="150000"/>
              </a:lnSpc>
              <a:spcBef>
                <a:spcPts val="0"/>
              </a:spcBef>
              <a:buFont typeface="Arial" panose="020B0604020202020204" pitchFamily="34" charset="0"/>
              <a:buChar char="»"/>
              <a:defRPr sz="2400" b="1" kern="1200">
                <a:solidFill>
                  <a:schemeClr val="tx1"/>
                </a:solidFill>
                <a:latin typeface="+mn-ea"/>
                <a:ea typeface="+mn-ea"/>
                <a:cs typeface="+mn-cs"/>
              </a:defRPr>
            </a:lvl5pPr>
            <a:lvl6pPr marL="33540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83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t>因此，只要由一维分布和增量分布就可以完全确定独立增量过程的有限维分布。</a:t>
            </a:r>
          </a:p>
        </p:txBody>
      </p:sp>
      <mc:AlternateContent xmlns:mc="http://schemas.openxmlformats.org/markup-compatibility/2006" xmlns:a14="http://schemas.microsoft.com/office/drawing/2010/main">
        <mc:Choice Requires="a14">
          <p:sp>
            <p:nvSpPr>
              <p:cNvPr id="11" name="Object 4">
                <a:extLst>
                  <a:ext uri="{FF2B5EF4-FFF2-40B4-BE49-F238E27FC236}">
                    <a16:creationId xmlns:a16="http://schemas.microsoft.com/office/drawing/2014/main" id="{E358F24E-5242-9721-0A6F-7470655E83EB}"/>
                  </a:ext>
                </a:extLst>
              </p:cNvPr>
              <p:cNvSpPr txBox="1"/>
              <p:nvPr/>
            </p:nvSpPr>
            <p:spPr bwMode="auto">
              <a:xfrm>
                <a:off x="1374775" y="4966414"/>
                <a:ext cx="11028375" cy="58770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𝜙</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𝜙</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𝜙</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1" name="Object 4">
                <a:extLst>
                  <a:ext uri="{FF2B5EF4-FFF2-40B4-BE49-F238E27FC236}">
                    <a16:creationId xmlns:a16="http://schemas.microsoft.com/office/drawing/2014/main" id="{E358F24E-5242-9721-0A6F-7470655E83EB}"/>
                  </a:ext>
                </a:extLst>
              </p:cNvPr>
              <p:cNvSpPr txBox="1">
                <a:spLocks noRot="1" noChangeAspect="1" noMove="1" noResize="1" noEditPoints="1" noAdjustHandles="1" noChangeArrowheads="1" noChangeShapeType="1" noTextEdit="1"/>
              </p:cNvSpPr>
              <p:nvPr/>
            </p:nvSpPr>
            <p:spPr bwMode="auto">
              <a:xfrm>
                <a:off x="1374775" y="4966414"/>
                <a:ext cx="11028375" cy="587705"/>
              </a:xfrm>
              <a:prstGeom prst="rect">
                <a:avLst/>
              </a:prstGeom>
              <a:blipFill>
                <a:blip r:embed="rId6"/>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bject 5">
                <a:extLst>
                  <a:ext uri="{FF2B5EF4-FFF2-40B4-BE49-F238E27FC236}">
                    <a16:creationId xmlns:a16="http://schemas.microsoft.com/office/drawing/2014/main" id="{D3C001AA-9407-9A6B-1EDF-DDE59D56BC3B}"/>
                  </a:ext>
                </a:extLst>
              </p:cNvPr>
              <p:cNvSpPr txBox="1"/>
              <p:nvPr/>
            </p:nvSpPr>
            <p:spPr bwMode="auto">
              <a:xfrm>
                <a:off x="1330502" y="5499966"/>
                <a:ext cx="10134600" cy="13716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𝜙</m:t>
                          </m:r>
                        </m:e>
                        <m:sub>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 </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𝜙</m:t>
                              </m:r>
                            </m:e>
                            <m:sub>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𝑢</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e>
                      </m:nary>
                    </m:oMath>
                  </m:oMathPara>
                </a14:m>
                <a:endParaRPr lang="zh-CN" altLang="en-US" dirty="0"/>
              </a:p>
            </p:txBody>
          </p:sp>
        </mc:Choice>
        <mc:Fallback xmlns="">
          <p:sp>
            <p:nvSpPr>
              <p:cNvPr id="12" name="Object 5">
                <a:extLst>
                  <a:ext uri="{FF2B5EF4-FFF2-40B4-BE49-F238E27FC236}">
                    <a16:creationId xmlns:a16="http://schemas.microsoft.com/office/drawing/2014/main" id="{D3C001AA-9407-9A6B-1EDF-DDE59D56BC3B}"/>
                  </a:ext>
                </a:extLst>
              </p:cNvPr>
              <p:cNvSpPr txBox="1">
                <a:spLocks noRot="1" noChangeAspect="1" noMove="1" noResize="1" noEditPoints="1" noAdjustHandles="1" noChangeArrowheads="1" noChangeShapeType="1" noTextEdit="1"/>
              </p:cNvSpPr>
              <p:nvPr/>
            </p:nvSpPr>
            <p:spPr bwMode="auto">
              <a:xfrm>
                <a:off x="1330502" y="5499966"/>
                <a:ext cx="10134600" cy="1371600"/>
              </a:xfrm>
              <a:prstGeom prst="rect">
                <a:avLst/>
              </a:prstGeom>
              <a:blipFill>
                <a:blip r:embed="rId7"/>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 calcmode="lin" valueType="num">
                                      <p:cBhvr additive="base">
                                        <p:cTn id="7" dur="500" fill="hold"/>
                                        <p:tgtEl>
                                          <p:spTgt spid="287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7747">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287747">
                                            <p:txEl>
                                              <p:pRg st="1" end="1"/>
                                            </p:txEl>
                                          </p:spTgt>
                                        </p:tgtEl>
                                        <p:attrNameLst>
                                          <p:attrName>style.visibility</p:attrName>
                                        </p:attrNameLst>
                                      </p:cBhvr>
                                      <p:to>
                                        <p:strVal val="visible"/>
                                      </p:to>
                                    </p:set>
                                    <p:anim calcmode="lin" valueType="num">
                                      <p:cBhvr additive="base">
                                        <p:cTn id="12" dur="500" fill="hold"/>
                                        <p:tgtEl>
                                          <p:spTgt spid="28774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8774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87748"/>
                                        </p:tgtEl>
                                        <p:attrNameLst>
                                          <p:attrName>style.visibility</p:attrName>
                                        </p:attrNameLst>
                                      </p:cBhvr>
                                      <p:to>
                                        <p:strVal val="visible"/>
                                      </p:to>
                                    </p:set>
                                    <p:animEffect transition="in" filter="randombar(horizontal)">
                                      <p:cBhvr>
                                        <p:cTn id="24" dur="500"/>
                                        <p:tgtEl>
                                          <p:spTgt spid="28774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87749"/>
                                        </p:tgtEl>
                                        <p:attrNameLst>
                                          <p:attrName>style.visibility</p:attrName>
                                        </p:attrNameLst>
                                      </p:cBhvr>
                                      <p:to>
                                        <p:strVal val="visible"/>
                                      </p:to>
                                    </p:set>
                                    <p:animEffect transition="in" filter="randombar(horizontal)">
                                      <p:cBhvr>
                                        <p:cTn id="29" dur="500"/>
                                        <p:tgtEl>
                                          <p:spTgt spid="287749"/>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87750"/>
                                        </p:tgtEl>
                                        <p:attrNameLst>
                                          <p:attrName>style.visibility</p:attrName>
                                        </p:attrNameLst>
                                      </p:cBhvr>
                                      <p:to>
                                        <p:strVal val="visible"/>
                                      </p:to>
                                    </p:set>
                                    <p:animEffect transition="in" filter="randombar(horizontal)">
                                      <p:cBhvr>
                                        <p:cTn id="34" dur="500"/>
                                        <p:tgtEl>
                                          <p:spTgt spid="28775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87751"/>
                                        </p:tgtEl>
                                        <p:attrNameLst>
                                          <p:attrName>style.visibility</p:attrName>
                                        </p:attrNameLst>
                                      </p:cBhvr>
                                      <p:to>
                                        <p:strVal val="visible"/>
                                      </p:to>
                                    </p:set>
                                    <p:animEffect transition="in" filter="randombar(horizontal)">
                                      <p:cBhvr>
                                        <p:cTn id="39" dur="500"/>
                                        <p:tgtEl>
                                          <p:spTgt spid="287751"/>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randombar(horizontal)">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randombar(horizontal)">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P spid="287748" grpId="0"/>
      <p:bldP spid="287749" grpId="0"/>
      <p:bldP spid="287750" grpId="0"/>
      <p:bldP spid="287751" grpId="0"/>
      <p:bldP spid="10" grpId="0" build="p" autoUpdateAnimBg="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9" name="Rectangle 2">
            <a:extLst>
              <a:ext uri="{FF2B5EF4-FFF2-40B4-BE49-F238E27FC236}">
                <a16:creationId xmlns:a16="http://schemas.microsoft.com/office/drawing/2014/main" id="{14EE4DCD-CE42-BDBD-7E45-503922565543}"/>
              </a:ext>
            </a:extLst>
          </p:cNvPr>
          <p:cNvSpPr>
            <a:spLocks noGrp="1" noChangeArrowheads="1"/>
          </p:cNvSpPr>
          <p:nvPr>
            <p:ph type="title"/>
          </p:nvPr>
        </p:nvSpPr>
        <p:spPr/>
        <p:txBody>
          <a:bodyPr/>
          <a:lstStyle/>
          <a:p>
            <a:pPr eaLnBrk="1" hangingPunct="1"/>
            <a:r>
              <a:rPr lang="zh-CN" altLang="en-US"/>
              <a:t>说明</a:t>
            </a:r>
          </a:p>
        </p:txBody>
      </p:sp>
      <p:sp>
        <p:nvSpPr>
          <p:cNvPr id="324611" name="Rectangle 3">
            <a:extLst>
              <a:ext uri="{FF2B5EF4-FFF2-40B4-BE49-F238E27FC236}">
                <a16:creationId xmlns:a16="http://schemas.microsoft.com/office/drawing/2014/main" id="{AE0D1700-8568-771D-A24B-0DF33CA84C8E}"/>
              </a:ext>
            </a:extLst>
          </p:cNvPr>
          <p:cNvSpPr>
            <a:spLocks noGrp="1" noChangeArrowheads="1"/>
          </p:cNvSpPr>
          <p:nvPr>
            <p:ph type="body" idx="1"/>
          </p:nvPr>
        </p:nvSpPr>
        <p:spPr>
          <a:xfrm>
            <a:off x="460375" y="1194077"/>
            <a:ext cx="10820399" cy="4446029"/>
          </a:xfrm>
        </p:spPr>
        <p:txBody>
          <a:bodyPr/>
          <a:lstStyle/>
          <a:p>
            <a:pPr algn="just" eaLnBrk="1" hangingPunct="1">
              <a:lnSpc>
                <a:spcPct val="200000"/>
              </a:lnSpc>
            </a:pPr>
            <a:r>
              <a:rPr lang="en-US" altLang="zh-CN"/>
              <a:t>    </a:t>
            </a:r>
            <a:r>
              <a:rPr lang="zh-CN" altLang="en-US"/>
              <a:t>特别地，对</a:t>
            </a:r>
            <a:r>
              <a:rPr lang="en-US" altLang="zh-CN"/>
              <a:t>a</a:t>
            </a:r>
            <a:r>
              <a:rPr lang="en-US" altLang="en-US"/>
              <a:t>＞</a:t>
            </a:r>
            <a:r>
              <a:rPr lang="en-US" altLang="zh-CN"/>
              <a:t>-</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P{X(a)=0}</a:t>
            </a: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的情况下，因为</a:t>
            </a:r>
            <a:r>
              <a:rPr lang="en-US" altLang="zh-CN">
                <a:sym typeface="Symbol" panose="05050102010706020507" pitchFamily="18" charset="2"/>
              </a:rPr>
              <a:t>X(t</a:t>
            </a:r>
            <a:r>
              <a:rPr lang="en-US" altLang="zh-CN" baseline="-25000">
                <a:sym typeface="Symbol" panose="05050102010706020507" pitchFamily="18" charset="2"/>
              </a:rPr>
              <a:t>1</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X(t</a:t>
            </a:r>
            <a:r>
              <a:rPr lang="en-US" altLang="zh-CN" baseline="-25000">
                <a:sym typeface="Symbol" panose="05050102010706020507" pitchFamily="18" charset="2"/>
              </a:rPr>
              <a:t>1</a:t>
            </a:r>
            <a:r>
              <a:rPr lang="en-US" altLang="zh-CN">
                <a:sym typeface="Symbol" panose="05050102010706020507" pitchFamily="18" charset="2"/>
              </a:rPr>
              <a:t>)-X(a)</a:t>
            </a:r>
            <a:r>
              <a:rPr lang="zh-CN" altLang="en-US">
                <a:sym typeface="Symbol" panose="05050102010706020507" pitchFamily="18" charset="2"/>
              </a:rPr>
              <a:t>，所以只要知道增量分布就可以完全确定</a:t>
            </a:r>
            <a:r>
              <a:rPr lang="zh-CN" altLang="en-US"/>
              <a:t>独立增量过程的有限维分布。</a:t>
            </a:r>
          </a:p>
          <a:p>
            <a:pPr algn="just" eaLnBrk="1" hangingPunct="1">
              <a:lnSpc>
                <a:spcPct val="200000"/>
              </a:lnSpc>
            </a:pPr>
            <a:r>
              <a:rPr lang="zh-CN" altLang="en-US"/>
              <a:t>    对于平稳独立增量过程</a:t>
            </a:r>
            <a:r>
              <a:rPr lang="en-US" altLang="zh-CN"/>
              <a:t>{X(t),t</a:t>
            </a:r>
            <a:r>
              <a:rPr lang="en-US" altLang="zh-CN">
                <a:sym typeface="Symbol" panose="05050102010706020507" pitchFamily="18" charset="2"/>
              </a:rPr>
              <a:t></a:t>
            </a:r>
            <a:r>
              <a:rPr lang="en-US" altLang="zh-CN"/>
              <a:t>[a,b]}</a:t>
            </a:r>
            <a:r>
              <a:rPr lang="zh-CN" altLang="en-US"/>
              <a:t>，若</a:t>
            </a:r>
            <a:r>
              <a:rPr lang="en-US" altLang="zh-CN"/>
              <a:t>a&gt;-</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P{X(a)=0}</a:t>
            </a:r>
            <a:r>
              <a:rPr lang="zh-CN" altLang="en-US">
                <a:sym typeface="Symbol" panose="05050102010706020507" pitchFamily="18" charset="2"/>
              </a:rPr>
              <a:t>＝</a:t>
            </a:r>
            <a:r>
              <a:rPr lang="en-US" altLang="zh-CN">
                <a:sym typeface="Symbol" panose="05050102010706020507" pitchFamily="18" charset="2"/>
              </a:rPr>
              <a:t>1</a:t>
            </a:r>
            <a:r>
              <a:rPr lang="zh-CN" altLang="en-US">
                <a:sym typeface="Symbol" panose="05050102010706020507" pitchFamily="18" charset="2"/>
              </a:rPr>
              <a:t>。因为增量</a:t>
            </a:r>
            <a:r>
              <a:rPr lang="en-US" altLang="zh-CN">
                <a:sym typeface="Symbol" panose="05050102010706020507" pitchFamily="18" charset="2"/>
              </a:rPr>
              <a:t>X(t</a:t>
            </a:r>
            <a:r>
              <a:rPr lang="en-US" altLang="zh-CN" baseline="-25000">
                <a:sym typeface="Symbol" panose="05050102010706020507" pitchFamily="18" charset="2"/>
              </a:rPr>
              <a:t>2</a:t>
            </a:r>
            <a:r>
              <a:rPr lang="en-US" altLang="zh-CN">
                <a:sym typeface="Symbol" panose="05050102010706020507" pitchFamily="18" charset="2"/>
              </a:rPr>
              <a:t>)-X(t</a:t>
            </a:r>
            <a:r>
              <a:rPr lang="en-US" altLang="zh-CN" baseline="-25000">
                <a:sym typeface="Symbol" panose="05050102010706020507" pitchFamily="18" charset="2"/>
              </a:rPr>
              <a:t>1</a:t>
            </a:r>
            <a:r>
              <a:rPr lang="en-US" altLang="zh-CN">
                <a:sym typeface="Symbol" panose="05050102010706020507" pitchFamily="18" charset="2"/>
              </a:rPr>
              <a:t>)</a:t>
            </a:r>
            <a:r>
              <a:rPr lang="zh-CN" altLang="en-US">
                <a:sym typeface="Symbol" panose="05050102010706020507" pitchFamily="18" charset="2"/>
              </a:rPr>
              <a:t>的分布与</a:t>
            </a:r>
            <a:r>
              <a:rPr lang="en-US" altLang="zh-CN">
                <a:sym typeface="Symbol" panose="05050102010706020507" pitchFamily="18" charset="2"/>
              </a:rPr>
              <a:t>X(t</a:t>
            </a:r>
            <a:r>
              <a:rPr lang="en-US" altLang="zh-CN" baseline="-25000">
                <a:sym typeface="Symbol" panose="05050102010706020507" pitchFamily="18" charset="2"/>
              </a:rPr>
              <a:t>2</a:t>
            </a:r>
            <a:r>
              <a:rPr lang="en-US" altLang="zh-CN">
                <a:sym typeface="Symbol" panose="05050102010706020507" pitchFamily="18" charset="2"/>
              </a:rPr>
              <a:t>-t</a:t>
            </a:r>
            <a:r>
              <a:rPr lang="en-US" altLang="zh-CN" baseline="-25000">
                <a:sym typeface="Symbol" panose="05050102010706020507" pitchFamily="18" charset="2"/>
              </a:rPr>
              <a:t>1</a:t>
            </a:r>
            <a:r>
              <a:rPr lang="en-US" altLang="zh-CN">
                <a:sym typeface="Symbol" panose="05050102010706020507" pitchFamily="18" charset="2"/>
              </a:rPr>
              <a:t>+a)-X(a)</a:t>
            </a:r>
            <a:r>
              <a:rPr lang="zh-CN" altLang="en-US">
                <a:sym typeface="Symbol" panose="05050102010706020507" pitchFamily="18" charset="2"/>
              </a:rPr>
              <a:t>与</a:t>
            </a:r>
            <a:r>
              <a:rPr lang="en-US" altLang="zh-CN">
                <a:sym typeface="Symbol" panose="05050102010706020507" pitchFamily="18" charset="2"/>
              </a:rPr>
              <a:t>X(t</a:t>
            </a:r>
            <a:r>
              <a:rPr lang="en-US" altLang="zh-CN" baseline="-25000">
                <a:sym typeface="Symbol" panose="05050102010706020507" pitchFamily="18" charset="2"/>
              </a:rPr>
              <a:t>2</a:t>
            </a:r>
            <a:r>
              <a:rPr lang="en-US" altLang="zh-CN">
                <a:sym typeface="Symbol" panose="05050102010706020507" pitchFamily="18" charset="2"/>
              </a:rPr>
              <a:t>-t</a:t>
            </a:r>
            <a:r>
              <a:rPr lang="en-US" altLang="zh-CN" baseline="-25000">
                <a:sym typeface="Symbol" panose="05050102010706020507" pitchFamily="18" charset="2"/>
              </a:rPr>
              <a:t>1</a:t>
            </a:r>
            <a:r>
              <a:rPr lang="en-US" altLang="zh-CN">
                <a:sym typeface="Symbol" panose="05050102010706020507" pitchFamily="18" charset="2"/>
              </a:rPr>
              <a:t>)</a:t>
            </a:r>
            <a:r>
              <a:rPr lang="zh-CN" altLang="en-US">
                <a:sym typeface="Symbol" panose="05050102010706020507" pitchFamily="18" charset="2"/>
              </a:rPr>
              <a:t>的分布相同，所以实际上只要知道</a:t>
            </a:r>
            <a:r>
              <a:rPr lang="en-US" altLang="zh-CN">
                <a:sym typeface="Symbol" panose="05050102010706020507" pitchFamily="18" charset="2"/>
              </a:rPr>
              <a:t>X(t)</a:t>
            </a:r>
            <a:r>
              <a:rPr lang="zh-CN" altLang="en-US">
                <a:sym typeface="Symbol" panose="05050102010706020507" pitchFamily="18" charset="2"/>
              </a:rPr>
              <a:t>的一维分布就可以推出它的有限维分布。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anim calcmode="lin" valueType="num">
                                      <p:cBhvr additive="base">
                                        <p:cTn id="7" dur="500" fill="hold"/>
                                        <p:tgtEl>
                                          <p:spTgt spid="3246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46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4611">
                                            <p:txEl>
                                              <p:pRg st="1" end="1"/>
                                            </p:txEl>
                                          </p:spTgt>
                                        </p:tgtEl>
                                        <p:attrNameLst>
                                          <p:attrName>style.visibility</p:attrName>
                                        </p:attrNameLst>
                                      </p:cBhvr>
                                      <p:to>
                                        <p:strVal val="visible"/>
                                      </p:to>
                                    </p:set>
                                    <p:anim calcmode="lin" valueType="num">
                                      <p:cBhvr additive="base">
                                        <p:cTn id="13" dur="500" fill="hold"/>
                                        <p:tgtEl>
                                          <p:spTgt spid="3246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46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n-US" altLang="zh-CN"/>
              <a:t>3.</a:t>
            </a:r>
            <a:r>
              <a:rPr lang="zh-CN" altLang="en-US"/>
              <a:t>正态过程</a:t>
            </a:r>
            <a:r>
              <a:rPr lang="en-US" altLang="zh-CN"/>
              <a:t>(</a:t>
            </a:r>
            <a:r>
              <a:rPr lang="zh-CN" altLang="en-US"/>
              <a:t>高斯过程</a:t>
            </a:r>
            <a:r>
              <a:rPr lang="en-US" altLang="zh-CN"/>
              <a:t>)</a:t>
            </a:r>
          </a:p>
        </p:txBody>
      </p:sp>
      <p:sp>
        <p:nvSpPr>
          <p:cNvPr id="339971" name="Rectangle 3"/>
          <p:cNvSpPr>
            <a:spLocks noGrp="1" noChangeArrowheads="1"/>
          </p:cNvSpPr>
          <p:nvPr>
            <p:ph type="body" idx="1"/>
          </p:nvPr>
        </p:nvSpPr>
        <p:spPr>
          <a:xfrm>
            <a:off x="546100" y="1753394"/>
            <a:ext cx="11125199" cy="3890275"/>
          </a:xfrm>
        </p:spPr>
        <p:txBody>
          <a:bodyPr/>
          <a:lstStyle/>
          <a:p>
            <a:pPr marL="0" indent="0" eaLnBrk="1" hangingPunct="1">
              <a:buFont typeface="Wingdings" pitchFamily="2" charset="2"/>
              <a:buNone/>
            </a:pPr>
            <a:r>
              <a:rPr lang="en-US" altLang="zh-CN" kern="0" dirty="0"/>
              <a:t>     </a:t>
            </a:r>
            <a:r>
              <a:rPr lang="zh-CN" altLang="en-US" kern="0" dirty="0"/>
              <a:t>正态过程在电子技术中经常遇到，例如温度限制二极管的噪声、电子元器件的噪声等。正态过程在随机过程中起着重要的作用。一方面，很多重要随机过程都是正态过程，或者可以用正态过程来近似表示；另一方面，正态过程具有很多良好的性质，对正态过程来说，许多问题的回答比其它过程较为容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additive="base">
                                        <p:cTn id="7" dur="500" fill="hold"/>
                                        <p:tgtEl>
                                          <p:spTgt spid="3399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997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r>
              <a:rPr lang="zh-CN" altLang="en-US"/>
              <a:t>正态过程的定义</a:t>
            </a:r>
          </a:p>
        </p:txBody>
      </p:sp>
      <p:sp>
        <p:nvSpPr>
          <p:cNvPr id="344067" name="Rectangle 3"/>
          <p:cNvSpPr>
            <a:spLocks noGrp="1" noChangeArrowheads="1"/>
          </p:cNvSpPr>
          <p:nvPr>
            <p:ph type="body" idx="1"/>
          </p:nvPr>
        </p:nvSpPr>
        <p:spPr>
          <a:xfrm>
            <a:off x="231775" y="826531"/>
            <a:ext cx="11353800" cy="2515129"/>
          </a:xfrm>
        </p:spPr>
        <p:txBody>
          <a:bodyPr/>
          <a:lstStyle/>
          <a:p>
            <a:pPr algn="just" eaLnBrk="1" hangingPunct="1">
              <a:buFont typeface="Wingdings" pitchFamily="2" charset="2"/>
              <a:buNone/>
            </a:pPr>
            <a:r>
              <a:rPr lang="zh-CN" altLang="en-US" dirty="0"/>
              <a:t>给定随机过程</a:t>
            </a:r>
            <a:r>
              <a:rPr lang="en-US" altLang="zh-CN" dirty="0"/>
              <a:t>{X(t),</a:t>
            </a:r>
            <a:r>
              <a:rPr lang="en-US" altLang="zh-CN" dirty="0" err="1"/>
              <a:t>t</a:t>
            </a:r>
            <a:r>
              <a:rPr lang="en-US" altLang="zh-CN" dirty="0" err="1">
                <a:sym typeface="Symbol" pitchFamily="18" charset="2"/>
              </a:rPr>
              <a:t>T</a:t>
            </a:r>
            <a:r>
              <a:rPr lang="en-US" altLang="zh-CN" dirty="0">
                <a:sym typeface="Symbol" pitchFamily="18" charset="2"/>
              </a:rPr>
              <a:t>}</a:t>
            </a:r>
            <a:r>
              <a:rPr lang="zh-CN" altLang="en-US" dirty="0">
                <a:sym typeface="Symbol" pitchFamily="18" charset="2"/>
              </a:rPr>
              <a:t>，如果对任意正整数</a:t>
            </a:r>
            <a:r>
              <a:rPr lang="en-US" altLang="zh-CN" dirty="0">
                <a:sym typeface="Symbol" pitchFamily="18" charset="2"/>
              </a:rPr>
              <a:t>n</a:t>
            </a:r>
            <a:r>
              <a:rPr lang="zh-CN" altLang="en-US" dirty="0">
                <a:sym typeface="Symbol" pitchFamily="18" charset="2"/>
              </a:rPr>
              <a:t>及</a:t>
            </a:r>
            <a:r>
              <a:rPr lang="en-US" altLang="zh-CN" dirty="0">
                <a:sym typeface="Symbol" pitchFamily="18" charset="2"/>
              </a:rPr>
              <a:t>t</a:t>
            </a:r>
            <a:r>
              <a:rPr lang="en-US" altLang="zh-CN" baseline="-25000" dirty="0">
                <a:sym typeface="Symbol" pitchFamily="18" charset="2"/>
              </a:rPr>
              <a:t>1</a:t>
            </a:r>
            <a:r>
              <a:rPr lang="en-US" altLang="zh-CN" dirty="0">
                <a:sym typeface="Symbol" pitchFamily="18" charset="2"/>
              </a:rPr>
              <a:t>,t</a:t>
            </a:r>
            <a:r>
              <a:rPr lang="en-US" altLang="zh-CN" baseline="-25000" dirty="0">
                <a:sym typeface="Symbol" pitchFamily="18" charset="2"/>
              </a:rPr>
              <a:t>2</a:t>
            </a:r>
            <a:r>
              <a:rPr lang="en-US" altLang="zh-CN" dirty="0">
                <a:sym typeface="Symbol" pitchFamily="18" charset="2"/>
              </a:rPr>
              <a:t>,…,</a:t>
            </a:r>
            <a:r>
              <a:rPr lang="en-US" altLang="zh-CN" dirty="0" err="1">
                <a:sym typeface="Symbol" pitchFamily="18" charset="2"/>
              </a:rPr>
              <a:t>t</a:t>
            </a:r>
            <a:r>
              <a:rPr lang="en-US" altLang="zh-CN" baseline="-25000" dirty="0" err="1">
                <a:sym typeface="Symbol" pitchFamily="18" charset="2"/>
              </a:rPr>
              <a:t>n</a:t>
            </a:r>
            <a:r>
              <a:rPr lang="en-US" altLang="zh-CN" dirty="0" err="1">
                <a:sym typeface="Symbol" pitchFamily="18" charset="2"/>
              </a:rPr>
              <a:t>T</a:t>
            </a:r>
            <a:r>
              <a:rPr lang="zh-CN" altLang="en-US" dirty="0">
                <a:sym typeface="Symbol" pitchFamily="18" charset="2"/>
              </a:rPr>
              <a:t>，</a:t>
            </a:r>
            <a:r>
              <a:rPr lang="en-US" altLang="zh-CN" dirty="0">
                <a:sym typeface="Symbol" pitchFamily="18" charset="2"/>
              </a:rPr>
              <a:t>n</a:t>
            </a:r>
            <a:r>
              <a:rPr lang="zh-CN" altLang="en-US" dirty="0">
                <a:sym typeface="Symbol" pitchFamily="18" charset="2"/>
              </a:rPr>
              <a:t>维随机变量</a:t>
            </a:r>
            <a:endParaRPr lang="en-US" altLang="zh-CN" dirty="0">
              <a:sym typeface="Symbol" pitchFamily="18" charset="2"/>
            </a:endParaRPr>
          </a:p>
          <a:p>
            <a:pPr algn="just" eaLnBrk="1" hangingPunct="1">
              <a:buFont typeface="Wingdings" pitchFamily="2" charset="2"/>
              <a:buNone/>
            </a:pPr>
            <a:r>
              <a:rPr lang="en-US" altLang="zh-CN" dirty="0"/>
              <a:t>X(</a:t>
            </a:r>
            <a:r>
              <a:rPr lang="en-US" altLang="zh-CN" dirty="0">
                <a:sym typeface="Symbol" pitchFamily="18" charset="2"/>
              </a:rPr>
              <a:t>t</a:t>
            </a:r>
            <a:r>
              <a:rPr lang="en-US" altLang="zh-CN" baseline="-25000" dirty="0">
                <a:sym typeface="Symbol" pitchFamily="18" charset="2"/>
              </a:rPr>
              <a:t>1</a:t>
            </a:r>
            <a:r>
              <a:rPr lang="en-US" altLang="zh-CN" dirty="0"/>
              <a:t>),X(</a:t>
            </a:r>
            <a:r>
              <a:rPr lang="en-US" altLang="zh-CN" dirty="0">
                <a:sym typeface="Symbol" pitchFamily="18" charset="2"/>
              </a:rPr>
              <a:t>t</a:t>
            </a:r>
            <a:r>
              <a:rPr lang="en-US" altLang="zh-CN" baseline="-25000" dirty="0">
                <a:sym typeface="Symbol" pitchFamily="18" charset="2"/>
              </a:rPr>
              <a:t>2</a:t>
            </a:r>
            <a:r>
              <a:rPr lang="en-US" altLang="zh-CN" dirty="0"/>
              <a:t>),</a:t>
            </a:r>
            <a:r>
              <a:rPr lang="en-US" altLang="zh-CN" dirty="0">
                <a:sym typeface="Symbol" pitchFamily="18" charset="2"/>
              </a:rPr>
              <a:t>…,</a:t>
            </a:r>
            <a:r>
              <a:rPr lang="en-US" altLang="zh-CN" dirty="0"/>
              <a:t>X(</a:t>
            </a:r>
            <a:r>
              <a:rPr lang="en-US" altLang="zh-CN" dirty="0" err="1">
                <a:sym typeface="Symbol" pitchFamily="18" charset="2"/>
              </a:rPr>
              <a:t>t</a:t>
            </a:r>
            <a:r>
              <a:rPr lang="en-US" altLang="zh-CN" baseline="-25000" dirty="0" err="1">
                <a:sym typeface="Symbol" pitchFamily="18" charset="2"/>
              </a:rPr>
              <a:t>n</a:t>
            </a:r>
            <a:r>
              <a:rPr lang="en-US" altLang="zh-CN" dirty="0">
                <a:sym typeface="Symbol" pitchFamily="18" charset="2"/>
              </a:rPr>
              <a:t>)</a:t>
            </a:r>
            <a:r>
              <a:rPr lang="en-US" altLang="zh-CN" dirty="0"/>
              <a:t>)</a:t>
            </a:r>
            <a:r>
              <a:rPr lang="zh-CN" altLang="en-US" dirty="0"/>
              <a:t>的联合概率分布为</a:t>
            </a:r>
            <a:r>
              <a:rPr lang="en-US" altLang="zh-CN" dirty="0"/>
              <a:t>n</a:t>
            </a:r>
            <a:r>
              <a:rPr lang="zh-CN" altLang="en-US" dirty="0"/>
              <a:t>维正态分布，则称随机过程</a:t>
            </a:r>
            <a:r>
              <a:rPr lang="en-US" altLang="zh-CN" dirty="0"/>
              <a:t>{X(t),</a:t>
            </a:r>
            <a:r>
              <a:rPr lang="en-US" altLang="zh-CN" dirty="0" err="1"/>
              <a:t>t</a:t>
            </a:r>
            <a:r>
              <a:rPr lang="en-US" altLang="zh-CN" dirty="0" err="1">
                <a:sym typeface="Symbol" pitchFamily="18" charset="2"/>
              </a:rPr>
              <a:t>T</a:t>
            </a:r>
            <a:r>
              <a:rPr lang="en-US" altLang="zh-CN" dirty="0">
                <a:sym typeface="Symbol" pitchFamily="18" charset="2"/>
              </a:rPr>
              <a:t>}</a:t>
            </a:r>
            <a:r>
              <a:rPr lang="zh-CN" altLang="en-US" dirty="0"/>
              <a:t>为</a:t>
            </a:r>
            <a:endParaRPr lang="en-US" altLang="zh-CN" dirty="0"/>
          </a:p>
          <a:p>
            <a:pPr algn="just" eaLnBrk="1" hangingPunct="1">
              <a:buFont typeface="Wingdings" pitchFamily="2" charset="2"/>
              <a:buNone/>
            </a:pPr>
            <a:r>
              <a:rPr lang="zh-CN" altLang="en-US" dirty="0">
                <a:solidFill>
                  <a:srgbClr val="CC00CC"/>
                </a:solidFill>
              </a:rPr>
              <a:t>正态过程</a:t>
            </a:r>
            <a:r>
              <a:rPr lang="en-US" altLang="zh-CN" dirty="0"/>
              <a:t>(</a:t>
            </a:r>
            <a:r>
              <a:rPr lang="zh-CN" altLang="en-US" dirty="0"/>
              <a:t>或</a:t>
            </a:r>
            <a:r>
              <a:rPr lang="zh-CN" altLang="en-US" dirty="0">
                <a:solidFill>
                  <a:srgbClr val="CC00CC"/>
                </a:solidFill>
              </a:rPr>
              <a:t>高斯过程</a:t>
            </a:r>
            <a:r>
              <a:rPr lang="en-US" altLang="zh-CN" dirty="0"/>
              <a:t>)</a:t>
            </a:r>
            <a:r>
              <a:rPr lang="zh-CN" altLang="en-US" dirty="0"/>
              <a:t>。</a:t>
            </a:r>
          </a:p>
          <a:p>
            <a:pPr marL="0" algn="just" eaLnBrk="1" hangingPunct="1">
              <a:buFont typeface="Wingdings" pitchFamily="2" charset="2"/>
              <a:buNone/>
            </a:pPr>
            <a:r>
              <a:rPr lang="zh-CN" altLang="en-US" dirty="0">
                <a:solidFill>
                  <a:srgbClr val="0000FF"/>
                </a:solidFill>
              </a:rPr>
              <a:t>设</a:t>
            </a:r>
            <a:r>
              <a:rPr lang="en-US" altLang="zh-CN" dirty="0">
                <a:solidFill>
                  <a:srgbClr val="0000FF"/>
                </a:solidFill>
              </a:rPr>
              <a:t>{X(t),</a:t>
            </a:r>
            <a:r>
              <a:rPr lang="en-US" altLang="zh-CN" dirty="0" err="1">
                <a:solidFill>
                  <a:srgbClr val="0000FF"/>
                </a:solidFill>
              </a:rPr>
              <a:t>t</a:t>
            </a:r>
            <a:r>
              <a:rPr lang="en-US" altLang="zh-CN" dirty="0" err="1">
                <a:solidFill>
                  <a:srgbClr val="0000FF"/>
                </a:solidFill>
                <a:sym typeface="Symbol" pitchFamily="18" charset="2"/>
              </a:rPr>
              <a:t>T</a:t>
            </a:r>
            <a:r>
              <a:rPr lang="en-US" altLang="zh-CN" dirty="0">
                <a:solidFill>
                  <a:srgbClr val="0000FF"/>
                </a:solidFill>
                <a:sym typeface="Symbol" pitchFamily="18" charset="2"/>
              </a:rPr>
              <a:t>}</a:t>
            </a:r>
            <a:r>
              <a:rPr lang="zh-CN" altLang="en-US" dirty="0">
                <a:solidFill>
                  <a:srgbClr val="0000FF"/>
                </a:solidFill>
              </a:rPr>
              <a:t>为正态过程，则其有限维概率分布都是正态分布。</a:t>
            </a:r>
          </a:p>
        </p:txBody>
      </p:sp>
      <p:grpSp>
        <p:nvGrpSpPr>
          <p:cNvPr id="7" name="组合 6">
            <a:extLst>
              <a:ext uri="{FF2B5EF4-FFF2-40B4-BE49-F238E27FC236}">
                <a16:creationId xmlns:a16="http://schemas.microsoft.com/office/drawing/2014/main" id="{227F2C59-E39C-4F10-946A-37CCD2BED216}"/>
              </a:ext>
            </a:extLst>
          </p:cNvPr>
          <p:cNvGrpSpPr/>
          <p:nvPr/>
        </p:nvGrpSpPr>
        <p:grpSpPr>
          <a:xfrm>
            <a:off x="384175" y="3278188"/>
            <a:ext cx="11353800" cy="3352006"/>
            <a:chOff x="899592" y="2492896"/>
            <a:chExt cx="8064896" cy="3985576"/>
          </a:xfrm>
          <a:solidFill>
            <a:schemeClr val="tx2"/>
          </a:solidFill>
        </p:grpSpPr>
        <p:sp>
          <p:nvSpPr>
            <p:cNvPr id="8" name="矩形 7">
              <a:extLst>
                <a:ext uri="{FF2B5EF4-FFF2-40B4-BE49-F238E27FC236}">
                  <a16:creationId xmlns:a16="http://schemas.microsoft.com/office/drawing/2014/main" id="{A09959B9-B2D1-44C6-8989-A84C14387FEA}"/>
                </a:ext>
              </a:extLst>
            </p:cNvPr>
            <p:cNvSpPr/>
            <p:nvPr/>
          </p:nvSpPr>
          <p:spPr bwMode="auto">
            <a:xfrm>
              <a:off x="899592" y="2492896"/>
              <a:ext cx="8064896" cy="3985576"/>
            </a:xfrm>
            <a:prstGeom prst="rect">
              <a:avLst/>
            </a:prstGeom>
            <a:grpFill/>
            <a:ln w="9525" cap="flat" cmpd="sng" algn="ctr">
              <a:solidFill>
                <a:srgbClr val="0000FF"/>
              </a:solidFill>
              <a:prstDash val="solid"/>
              <a:round/>
              <a:headEnd type="none" w="med" len="med"/>
              <a:tailEnd type="none" w="med" len="med"/>
            </a:ln>
            <a:effectLst/>
          </p:spPr>
          <p:txBody>
            <a:bodyPr vert="horz" wrap="square" lIns="91461" tIns="45731" rIns="91461" bIns="45731" numCol="1" rtlCol="0" anchor="t" anchorCtr="0" compatLnSpc="1">
              <a:prstTxWarp prst="textNoShape">
                <a:avLst/>
              </a:prstTxWarp>
            </a:bodyPr>
            <a:lstStyle/>
            <a:p>
              <a:r>
                <a:rPr lang="en-US" altLang="zh-CN" b="1" dirty="0">
                  <a:solidFill>
                    <a:schemeClr val="bg1"/>
                  </a:solidFill>
                  <a:latin typeface="+mn-ea"/>
                </a:rPr>
                <a:t>R.V. X</a:t>
              </a:r>
              <a:r>
                <a:rPr lang="zh-CN" altLang="en-US" b="1" dirty="0">
                  <a:solidFill>
                    <a:schemeClr val="bg1"/>
                  </a:solidFill>
                  <a:latin typeface="+mn-ea"/>
                </a:rPr>
                <a:t>是服从参数为</a:t>
              </a:r>
              <a:r>
                <a:rPr lang="zh-CN" altLang="en-US" b="1" dirty="0">
                  <a:solidFill>
                    <a:schemeClr val="bg1"/>
                  </a:solidFill>
                  <a:latin typeface="+mn-ea"/>
                  <a:sym typeface="Symbol" panose="05050102010706020507" pitchFamily="18" charset="2"/>
                </a:rPr>
                <a:t></a:t>
              </a:r>
              <a:r>
                <a:rPr lang="zh-CN" altLang="en-US" b="1" dirty="0">
                  <a:solidFill>
                    <a:schemeClr val="bg1"/>
                  </a:solidFill>
                  <a:latin typeface="+mn-ea"/>
                </a:rPr>
                <a:t>和</a:t>
              </a:r>
              <a:r>
                <a:rPr lang="zh-CN" altLang="en-US" b="1" dirty="0">
                  <a:solidFill>
                    <a:schemeClr val="bg1"/>
                  </a:solidFill>
                  <a:latin typeface="+mn-ea"/>
                  <a:sym typeface="Symbol" panose="05050102010706020507" pitchFamily="18" charset="2"/>
                </a:rPr>
                <a:t></a:t>
              </a:r>
              <a:r>
                <a:rPr lang="en-US" altLang="zh-CN" b="1" baseline="30000" dirty="0">
                  <a:solidFill>
                    <a:schemeClr val="bg1"/>
                  </a:solidFill>
                  <a:latin typeface="+mn-ea"/>
                </a:rPr>
                <a:t>2</a:t>
              </a:r>
              <a:r>
                <a:rPr lang="zh-CN" altLang="en-US" b="1" dirty="0">
                  <a:solidFill>
                    <a:schemeClr val="bg1"/>
                  </a:solidFill>
                  <a:latin typeface="+mn-ea"/>
                </a:rPr>
                <a:t>的正态分布，则它的概率密度为</a:t>
              </a:r>
              <a:endParaRPr lang="en-US" altLang="zh-CN" b="1" dirty="0">
                <a:solidFill>
                  <a:schemeClr val="bg1"/>
                </a:solidFill>
                <a:latin typeface="+mn-ea"/>
              </a:endParaRPr>
            </a:p>
            <a:p>
              <a:endParaRPr kumimoji="1" lang="en-US" altLang="zh-CN" b="1" dirty="0">
                <a:solidFill>
                  <a:schemeClr val="bg1"/>
                </a:solidFill>
                <a:latin typeface="+mn-ea"/>
              </a:endParaRPr>
            </a:p>
            <a:p>
              <a:endParaRPr lang="en-US" altLang="zh-CN" b="1" dirty="0">
                <a:solidFill>
                  <a:schemeClr val="bg1"/>
                </a:solidFill>
                <a:latin typeface="+mn-ea"/>
              </a:endParaRPr>
            </a:p>
            <a:p>
              <a:endParaRPr kumimoji="1" lang="en-US" altLang="zh-CN" b="1" dirty="0">
                <a:solidFill>
                  <a:schemeClr val="bg1"/>
                </a:solidFill>
                <a:latin typeface="+mn-ea"/>
              </a:endParaRPr>
            </a:p>
            <a:p>
              <a:endParaRPr lang="en-US" altLang="zh-CN" b="1" dirty="0">
                <a:solidFill>
                  <a:schemeClr val="bg1"/>
                </a:solidFill>
                <a:latin typeface="+mn-ea"/>
              </a:endParaRPr>
            </a:p>
            <a:p>
              <a:r>
                <a:rPr lang="zh-CN" altLang="en-US" b="1" dirty="0">
                  <a:solidFill>
                    <a:schemeClr val="bg1"/>
                  </a:solidFill>
                  <a:latin typeface="+mn-ea"/>
                </a:rPr>
                <a:t>它的分布函数为：</a:t>
              </a:r>
              <a:endParaRPr kumimoji="1" lang="zh-CN" altLang="en-US" b="1" dirty="0">
                <a:solidFill>
                  <a:schemeClr val="bg1"/>
                </a:solidFill>
                <a:latin typeface="+mn-ea"/>
              </a:endParaRPr>
            </a:p>
          </p:txBody>
        </p:sp>
        <p:graphicFrame>
          <p:nvGraphicFramePr>
            <p:cNvPr id="9" name="Object 4">
              <a:extLst>
                <a:ext uri="{FF2B5EF4-FFF2-40B4-BE49-F238E27FC236}">
                  <a16:creationId xmlns:a16="http://schemas.microsoft.com/office/drawing/2014/main" id="{FB6D5975-80D3-46DA-9F07-BCDE3D250201}"/>
                </a:ext>
              </a:extLst>
            </p:cNvPr>
            <p:cNvGraphicFramePr>
              <a:graphicFrameLocks noChangeAspect="1"/>
            </p:cNvGraphicFramePr>
            <p:nvPr>
              <p:extLst>
                <p:ext uri="{D42A27DB-BD31-4B8C-83A1-F6EECF244321}">
                  <p14:modId xmlns:p14="http://schemas.microsoft.com/office/powerpoint/2010/main" val="1284373100"/>
                </p:ext>
              </p:extLst>
            </p:nvPr>
          </p:nvGraphicFramePr>
          <p:xfrm>
            <a:off x="1547664" y="3164941"/>
            <a:ext cx="5807032" cy="1320271"/>
          </p:xfrm>
          <a:graphic>
            <a:graphicData uri="http://schemas.openxmlformats.org/presentationml/2006/ole">
              <mc:AlternateContent xmlns:mc="http://schemas.openxmlformats.org/markup-compatibility/2006">
                <mc:Choice xmlns:v="urn:schemas-microsoft-com:vml" Requires="v">
                  <p:oleObj spid="_x0000_s1036" name="Equation" r:id="rId3" imgW="2451100" imgH="495300" progId="Equation.DSMT4">
                    <p:embed/>
                  </p:oleObj>
                </mc:Choice>
                <mc:Fallback>
                  <p:oleObj name="Equation" r:id="rId3" imgW="2451100" imgH="495300" progId="Equation.DSMT4">
                    <p:embed/>
                    <p:pic>
                      <p:nvPicPr>
                        <p:cNvPr id="9" name="Object 4">
                          <a:extLst>
                            <a:ext uri="{FF2B5EF4-FFF2-40B4-BE49-F238E27FC236}">
                              <a16:creationId xmlns:a16="http://schemas.microsoft.com/office/drawing/2014/main" id="{FB6D5975-80D3-46DA-9F07-BCDE3D250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164941"/>
                          <a:ext cx="5807032" cy="1320271"/>
                        </a:xfrm>
                        <a:prstGeom prst="rect">
                          <a:avLst/>
                        </a:prstGeom>
                        <a:solidFill>
                          <a:schemeClr val="bg1">
                            <a:lumMod val="95000"/>
                          </a:schemeClr>
                        </a:solidFill>
                        <a:ln>
                          <a:noFill/>
                        </a:ln>
                        <a:effectLst/>
                      </p:spPr>
                    </p:pic>
                  </p:oleObj>
                </mc:Fallback>
              </mc:AlternateContent>
            </a:graphicData>
          </a:graphic>
        </p:graphicFrame>
        <p:graphicFrame>
          <p:nvGraphicFramePr>
            <p:cNvPr id="10" name="Object 6">
              <a:extLst>
                <a:ext uri="{FF2B5EF4-FFF2-40B4-BE49-F238E27FC236}">
                  <a16:creationId xmlns:a16="http://schemas.microsoft.com/office/drawing/2014/main" id="{B92FD81A-B1E5-485B-8D88-EBF2A675387B}"/>
                </a:ext>
              </a:extLst>
            </p:cNvPr>
            <p:cNvGraphicFramePr>
              <a:graphicFrameLocks noChangeAspect="1"/>
            </p:cNvGraphicFramePr>
            <p:nvPr>
              <p:extLst>
                <p:ext uri="{D42A27DB-BD31-4B8C-83A1-F6EECF244321}">
                  <p14:modId xmlns:p14="http://schemas.microsoft.com/office/powerpoint/2010/main" val="2748465471"/>
                </p:ext>
              </p:extLst>
            </p:nvPr>
          </p:nvGraphicFramePr>
          <p:xfrm>
            <a:off x="1470820" y="5219167"/>
            <a:ext cx="5883876" cy="1231780"/>
          </p:xfrm>
          <a:graphic>
            <a:graphicData uri="http://schemas.openxmlformats.org/presentationml/2006/ole">
              <mc:AlternateContent xmlns:mc="http://schemas.openxmlformats.org/markup-compatibility/2006">
                <mc:Choice xmlns:v="urn:schemas-microsoft-com:vml" Requires="v">
                  <p:oleObj spid="_x0000_s1037" name="Equation" r:id="rId5" imgW="2882900" imgH="495300" progId="Equation.DSMT4">
                    <p:embed/>
                  </p:oleObj>
                </mc:Choice>
                <mc:Fallback>
                  <p:oleObj name="Equation" r:id="rId5" imgW="2882900" imgH="495300" progId="Equation.DSMT4">
                    <p:embed/>
                    <p:pic>
                      <p:nvPicPr>
                        <p:cNvPr id="10" name="Object 6">
                          <a:extLst>
                            <a:ext uri="{FF2B5EF4-FFF2-40B4-BE49-F238E27FC236}">
                              <a16:creationId xmlns:a16="http://schemas.microsoft.com/office/drawing/2014/main" id="{B92FD81A-B1E5-485B-8D88-EBF2A67538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0820" y="5219167"/>
                          <a:ext cx="5883876" cy="1231780"/>
                        </a:xfrm>
                        <a:prstGeom prst="rect">
                          <a:avLst/>
                        </a:prstGeom>
                        <a:solidFill>
                          <a:schemeClr val="bg1"/>
                        </a:solidFill>
                        <a:ln>
                          <a:noFill/>
                        </a:ln>
                        <a:effec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4067">
                                            <p:txEl>
                                              <p:pRg st="1" end="1"/>
                                            </p:txEl>
                                          </p:spTgt>
                                        </p:tgtEl>
                                        <p:attrNameLst>
                                          <p:attrName>style.visibility</p:attrName>
                                        </p:attrNameLst>
                                      </p:cBhvr>
                                      <p:to>
                                        <p:strVal val="visible"/>
                                      </p:to>
                                    </p:set>
                                    <p:anim calcmode="lin" valueType="num">
                                      <p:cBhvr additive="base">
                                        <p:cTn id="12" dur="500" fill="hold"/>
                                        <p:tgtEl>
                                          <p:spTgt spid="3440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406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4067">
                                            <p:txEl>
                                              <p:pRg st="2" end="2"/>
                                            </p:txEl>
                                          </p:spTgt>
                                        </p:tgtEl>
                                        <p:attrNameLst>
                                          <p:attrName>style.visibility</p:attrName>
                                        </p:attrNameLst>
                                      </p:cBhvr>
                                      <p:to>
                                        <p:strVal val="visible"/>
                                      </p:to>
                                    </p:set>
                                    <p:anim calcmode="lin" valueType="num">
                                      <p:cBhvr additive="base">
                                        <p:cTn id="17" dur="500" fill="hold"/>
                                        <p:tgtEl>
                                          <p:spTgt spid="3440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4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44067">
                                            <p:txEl>
                                              <p:pRg st="3" end="3"/>
                                            </p:txEl>
                                          </p:spTgt>
                                        </p:tgtEl>
                                        <p:attrNameLst>
                                          <p:attrName>style.visibility</p:attrName>
                                        </p:attrNameLst>
                                      </p:cBhvr>
                                      <p:to>
                                        <p:strVal val="visible"/>
                                      </p:to>
                                    </p:set>
                                    <p:anim calcmode="lin" valueType="num">
                                      <p:cBhvr additive="base">
                                        <p:cTn id="23" dur="500" fill="hold"/>
                                        <p:tgtEl>
                                          <p:spTgt spid="3440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4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E5043B12-891C-F941-3900-5E445E6155FE}"/>
              </a:ext>
            </a:extLst>
          </p:cNvPr>
          <p:cNvSpPr>
            <a:spLocks noGrp="1" noChangeArrowheads="1"/>
          </p:cNvSpPr>
          <p:nvPr>
            <p:ph type="title"/>
          </p:nvPr>
        </p:nvSpPr>
        <p:spPr/>
        <p:txBody>
          <a:bodyPr/>
          <a:lstStyle/>
          <a:p>
            <a:pPr eaLnBrk="1" hangingPunct="1"/>
            <a:r>
              <a:rPr lang="zh-CN" altLang="en-US" dirty="0"/>
              <a:t>上一讲内容回顾</a:t>
            </a:r>
          </a:p>
        </p:txBody>
      </p:sp>
      <p:sp>
        <p:nvSpPr>
          <p:cNvPr id="326659" name="Rectangle 3">
            <a:extLst>
              <a:ext uri="{FF2B5EF4-FFF2-40B4-BE49-F238E27FC236}">
                <a16:creationId xmlns:a16="http://schemas.microsoft.com/office/drawing/2014/main" id="{0B192FE9-4788-38AD-5419-3B1450DFB362}"/>
              </a:ext>
            </a:extLst>
          </p:cNvPr>
          <p:cNvSpPr>
            <a:spLocks noGrp="1" noChangeArrowheads="1"/>
          </p:cNvSpPr>
          <p:nvPr>
            <p:ph type="body" idx="1"/>
          </p:nvPr>
        </p:nvSpPr>
        <p:spPr>
          <a:xfrm>
            <a:off x="688975" y="1268707"/>
            <a:ext cx="9494195" cy="4090347"/>
          </a:xfrm>
        </p:spPr>
        <p:txBody>
          <a:bodyPr>
            <a:normAutofit/>
          </a:bodyPr>
          <a:lstStyle/>
          <a:p>
            <a:pPr>
              <a:buFont typeface="Wingdings" panose="05000000000000000000" pitchFamily="2" charset="2"/>
              <a:buChar char="Ø"/>
            </a:pPr>
            <a:r>
              <a:rPr lang="zh-CN" altLang="en-US" dirty="0">
                <a:solidFill>
                  <a:srgbClr val="0000FF"/>
                </a:solidFill>
              </a:rPr>
              <a:t>随机过程的基本概念</a:t>
            </a:r>
          </a:p>
          <a:p>
            <a:pPr lvl="1">
              <a:buClr>
                <a:srgbClr val="FF0000"/>
              </a:buClr>
              <a:buFontTx/>
              <a:buChar char="•"/>
            </a:pPr>
            <a:r>
              <a:rPr lang="zh-CN" altLang="en-US" dirty="0">
                <a:solidFill>
                  <a:srgbClr val="CC00CC"/>
                </a:solidFill>
                <a:latin typeface="黑体" panose="02010609060101010101" pitchFamily="49" charset="-122"/>
              </a:rPr>
              <a:t>随机过程的定义</a:t>
            </a:r>
          </a:p>
          <a:p>
            <a:pPr lvl="1">
              <a:buClr>
                <a:srgbClr val="FF0000"/>
              </a:buClr>
              <a:buFontTx/>
              <a:buChar char="•"/>
            </a:pPr>
            <a:r>
              <a:rPr lang="zh-CN" altLang="en-US" dirty="0">
                <a:solidFill>
                  <a:srgbClr val="CC00CC"/>
                </a:solidFill>
                <a:latin typeface="黑体" panose="02010609060101010101" pitchFamily="49" charset="-122"/>
              </a:rPr>
              <a:t>随机过程的分布</a:t>
            </a:r>
          </a:p>
          <a:p>
            <a:pPr lvl="1">
              <a:buClr>
                <a:srgbClr val="FF0000"/>
              </a:buClr>
              <a:buFontTx/>
              <a:buChar char="•"/>
            </a:pPr>
            <a:r>
              <a:rPr lang="zh-CN" altLang="en-US" dirty="0">
                <a:solidFill>
                  <a:srgbClr val="CC00CC"/>
                </a:solidFill>
                <a:latin typeface="黑体" panose="02010609060101010101" pitchFamily="49" charset="-122"/>
              </a:rPr>
              <a:t>随机过程的数字特征</a:t>
            </a: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anim calcmode="lin" valueType="num">
                                      <p:cBhvr additive="base">
                                        <p:cTn id="7" dur="500" fill="hold"/>
                                        <p:tgtEl>
                                          <p:spTgt spid="326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6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6659">
                                            <p:txEl>
                                              <p:pRg st="1" end="1"/>
                                            </p:txEl>
                                          </p:spTgt>
                                        </p:tgtEl>
                                        <p:attrNameLst>
                                          <p:attrName>style.visibility</p:attrName>
                                        </p:attrNameLst>
                                      </p:cBhvr>
                                      <p:to>
                                        <p:strVal val="visible"/>
                                      </p:to>
                                    </p:set>
                                    <p:anim calcmode="lin" valueType="num">
                                      <p:cBhvr additive="base">
                                        <p:cTn id="11" dur="500" fill="hold"/>
                                        <p:tgtEl>
                                          <p:spTgt spid="3266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66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6659">
                                            <p:txEl>
                                              <p:pRg st="2" end="2"/>
                                            </p:txEl>
                                          </p:spTgt>
                                        </p:tgtEl>
                                        <p:attrNameLst>
                                          <p:attrName>style.visibility</p:attrName>
                                        </p:attrNameLst>
                                      </p:cBhvr>
                                      <p:to>
                                        <p:strVal val="visible"/>
                                      </p:to>
                                    </p:set>
                                    <p:anim calcmode="lin" valueType="num">
                                      <p:cBhvr additive="base">
                                        <p:cTn id="15" dur="500" fill="hold"/>
                                        <p:tgtEl>
                                          <p:spTgt spid="3266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66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6659">
                                            <p:txEl>
                                              <p:pRg st="3" end="3"/>
                                            </p:txEl>
                                          </p:spTgt>
                                        </p:tgtEl>
                                        <p:attrNameLst>
                                          <p:attrName>style.visibility</p:attrName>
                                        </p:attrNameLst>
                                      </p:cBhvr>
                                      <p:to>
                                        <p:strVal val="visible"/>
                                      </p:to>
                                    </p:set>
                                    <p:anim calcmode="lin" valueType="num">
                                      <p:cBhvr additive="base">
                                        <p:cTn id="19" dur="500" fill="hold"/>
                                        <p:tgtEl>
                                          <p:spTgt spid="3266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6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2"/>
          <p:cNvSpPr>
            <a:spLocks noGrp="1" noChangeArrowheads="1"/>
          </p:cNvSpPr>
          <p:nvPr>
            <p:ph type="title"/>
          </p:nvPr>
        </p:nvSpPr>
        <p:spPr>
          <a:xfrm>
            <a:off x="798461" y="235664"/>
            <a:ext cx="9961986" cy="609741"/>
          </a:xfrm>
        </p:spPr>
        <p:txBody>
          <a:bodyPr/>
          <a:lstStyle/>
          <a:p>
            <a:pPr eaLnBrk="1" hangingPunct="1"/>
            <a:r>
              <a:rPr lang="zh-CN" altLang="en-US" dirty="0"/>
              <a:t>正态过程的一维概率分布</a:t>
            </a:r>
          </a:p>
        </p:txBody>
      </p:sp>
      <p:sp>
        <p:nvSpPr>
          <p:cNvPr id="345091" name="Rectangle 3"/>
          <p:cNvSpPr>
            <a:spLocks noGrp="1" noChangeArrowheads="1"/>
          </p:cNvSpPr>
          <p:nvPr>
            <p:ph type="body" sz="half" idx="1"/>
          </p:nvPr>
        </p:nvSpPr>
        <p:spPr>
          <a:xfrm>
            <a:off x="384175" y="1059901"/>
            <a:ext cx="3772773" cy="4739785"/>
          </a:xfrm>
        </p:spPr>
        <p:txBody>
          <a:bodyPr/>
          <a:lstStyle/>
          <a:p>
            <a:pPr eaLnBrk="1" hangingPunct="1">
              <a:lnSpc>
                <a:spcPct val="180000"/>
              </a:lnSpc>
              <a:buFont typeface="Wingdings" pitchFamily="2" charset="2"/>
              <a:buNone/>
            </a:pPr>
            <a:r>
              <a:rPr lang="zh-CN" altLang="en-US" dirty="0">
                <a:solidFill>
                  <a:srgbClr val="0000FF"/>
                </a:solidFill>
              </a:rPr>
              <a:t>均值函数</a:t>
            </a:r>
          </a:p>
          <a:p>
            <a:pPr eaLnBrk="1" hangingPunct="1">
              <a:lnSpc>
                <a:spcPct val="180000"/>
              </a:lnSpc>
              <a:buFont typeface="Wingdings" pitchFamily="2" charset="2"/>
              <a:buNone/>
            </a:pPr>
            <a:r>
              <a:rPr lang="zh-CN" altLang="en-US" dirty="0">
                <a:solidFill>
                  <a:srgbClr val="0000FF"/>
                </a:solidFill>
              </a:rPr>
              <a:t>方差函数</a:t>
            </a:r>
          </a:p>
          <a:p>
            <a:pPr eaLnBrk="1" hangingPunct="1">
              <a:lnSpc>
                <a:spcPct val="180000"/>
              </a:lnSpc>
              <a:buFont typeface="Wingdings" pitchFamily="2" charset="2"/>
              <a:buNone/>
            </a:pPr>
            <a:r>
              <a:rPr lang="zh-CN" altLang="en-US" dirty="0">
                <a:solidFill>
                  <a:srgbClr val="0000FF"/>
                </a:solidFill>
              </a:rPr>
              <a:t>一维概率分布</a:t>
            </a:r>
          </a:p>
          <a:p>
            <a:pPr eaLnBrk="1" hangingPunct="1">
              <a:lnSpc>
                <a:spcPct val="180000"/>
              </a:lnSpc>
              <a:buFont typeface="Wingdings" pitchFamily="2" charset="2"/>
              <a:buNone/>
            </a:pPr>
            <a:r>
              <a:rPr lang="zh-CN" altLang="en-US" dirty="0">
                <a:solidFill>
                  <a:srgbClr val="0000FF"/>
                </a:solidFill>
              </a:rPr>
              <a:t>一维概率密度函数</a:t>
            </a:r>
          </a:p>
          <a:p>
            <a:pPr eaLnBrk="1" hangingPunct="1">
              <a:lnSpc>
                <a:spcPct val="180000"/>
              </a:lnSpc>
              <a:buFont typeface="Wingdings" pitchFamily="2" charset="2"/>
              <a:buNone/>
            </a:pPr>
            <a:endParaRPr lang="zh-CN" altLang="en-US" dirty="0">
              <a:solidFill>
                <a:srgbClr val="0000FF"/>
              </a:solidFill>
            </a:endParaRPr>
          </a:p>
          <a:p>
            <a:pPr eaLnBrk="1" hangingPunct="1">
              <a:lnSpc>
                <a:spcPct val="180000"/>
              </a:lnSpc>
              <a:spcBef>
                <a:spcPts val="2400"/>
              </a:spcBef>
              <a:buFont typeface="Wingdings" pitchFamily="2" charset="2"/>
              <a:buNone/>
            </a:pPr>
            <a:r>
              <a:rPr lang="zh-CN" altLang="en-US" dirty="0">
                <a:solidFill>
                  <a:srgbClr val="0000FF"/>
                </a:solidFill>
              </a:rPr>
              <a:t>一维特征函数</a:t>
            </a:r>
          </a:p>
        </p:txBody>
      </p:sp>
      <p:graphicFrame>
        <p:nvGraphicFramePr>
          <p:cNvPr id="345092" name="Object 4"/>
          <p:cNvGraphicFramePr>
            <a:graphicFrameLocks noGrp="1" noChangeAspect="1"/>
          </p:cNvGraphicFramePr>
          <p:nvPr>
            <p:ph sz="half" idx="2"/>
            <p:extLst>
              <p:ext uri="{D42A27DB-BD31-4B8C-83A1-F6EECF244321}">
                <p14:modId xmlns:p14="http://schemas.microsoft.com/office/powerpoint/2010/main" val="1587311566"/>
              </p:ext>
            </p:extLst>
          </p:nvPr>
        </p:nvGraphicFramePr>
        <p:xfrm>
          <a:off x="1896248" y="1274695"/>
          <a:ext cx="2378625" cy="508118"/>
        </p:xfrm>
        <a:graphic>
          <a:graphicData uri="http://schemas.openxmlformats.org/presentationml/2006/ole">
            <mc:AlternateContent xmlns:mc="http://schemas.openxmlformats.org/markup-compatibility/2006">
              <mc:Choice xmlns:v="urn:schemas-microsoft-com:vml" Requires="v">
                <p:oleObj spid="_x0000_s2090" name="公式" r:id="rId3" imgW="952200" imgH="203040" progId="Equation.3">
                  <p:embed/>
                </p:oleObj>
              </mc:Choice>
              <mc:Fallback>
                <p:oleObj name="公式" r:id="rId3" imgW="952200" imgH="203040" progId="Equation.3">
                  <p:embed/>
                  <p:pic>
                    <p:nvPicPr>
                      <p:cNvPr id="3450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6248" y="1274695"/>
                        <a:ext cx="2378625" cy="508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5" name="Object 7"/>
          <p:cNvGraphicFramePr>
            <a:graphicFrameLocks noChangeAspect="1"/>
          </p:cNvGraphicFramePr>
          <p:nvPr>
            <p:extLst>
              <p:ext uri="{D42A27DB-BD31-4B8C-83A1-F6EECF244321}">
                <p14:modId xmlns:p14="http://schemas.microsoft.com/office/powerpoint/2010/main" val="2780253160"/>
              </p:ext>
            </p:extLst>
          </p:nvPr>
        </p:nvGraphicFramePr>
        <p:xfrm>
          <a:off x="1899980" y="2071114"/>
          <a:ext cx="2378625" cy="508118"/>
        </p:xfrm>
        <a:graphic>
          <a:graphicData uri="http://schemas.openxmlformats.org/presentationml/2006/ole">
            <mc:AlternateContent xmlns:mc="http://schemas.openxmlformats.org/markup-compatibility/2006">
              <mc:Choice xmlns:v="urn:schemas-microsoft-com:vml" Requires="v">
                <p:oleObj spid="_x0000_s2091" name="公式" r:id="rId5" imgW="952200" imgH="203040" progId="Equation.3">
                  <p:embed/>
                </p:oleObj>
              </mc:Choice>
              <mc:Fallback>
                <p:oleObj name="公式" r:id="rId5" imgW="952200" imgH="203040" progId="Equation.3">
                  <p:embed/>
                  <p:pic>
                    <p:nvPicPr>
                      <p:cNvPr id="34509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9980" y="2071114"/>
                        <a:ext cx="2378625" cy="508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6" name="Object 8"/>
          <p:cNvGraphicFramePr>
            <a:graphicFrameLocks noChangeAspect="1"/>
          </p:cNvGraphicFramePr>
          <p:nvPr>
            <p:extLst>
              <p:ext uri="{D42A27DB-BD31-4B8C-83A1-F6EECF244321}">
                <p14:modId xmlns:p14="http://schemas.microsoft.com/office/powerpoint/2010/main" val="1911288548"/>
              </p:ext>
            </p:extLst>
          </p:nvPr>
        </p:nvGraphicFramePr>
        <p:xfrm>
          <a:off x="2459930" y="2740809"/>
          <a:ext cx="3298000" cy="508118"/>
        </p:xfrm>
        <a:graphic>
          <a:graphicData uri="http://schemas.openxmlformats.org/presentationml/2006/ole">
            <mc:AlternateContent xmlns:mc="http://schemas.openxmlformats.org/markup-compatibility/2006">
              <mc:Choice xmlns:v="urn:schemas-microsoft-com:vml" Requires="v">
                <p:oleObj spid="_x0000_s2092" name="公式" r:id="rId7" imgW="1320480" imgH="203040" progId="Equation.3">
                  <p:embed/>
                </p:oleObj>
              </mc:Choice>
              <mc:Fallback>
                <p:oleObj name="公式" r:id="rId7" imgW="1320480" imgH="203040" progId="Equation.3">
                  <p:embed/>
                  <p:pic>
                    <p:nvPicPr>
                      <p:cNvPr id="3450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9930" y="2740809"/>
                        <a:ext cx="3298000" cy="508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7" name="Object 9"/>
          <p:cNvGraphicFramePr>
            <a:graphicFrameLocks noChangeAspect="1"/>
          </p:cNvGraphicFramePr>
          <p:nvPr>
            <p:extLst>
              <p:ext uri="{D42A27DB-BD31-4B8C-83A1-F6EECF244321}">
                <p14:modId xmlns:p14="http://schemas.microsoft.com/office/powerpoint/2010/main" val="2787598176"/>
              </p:ext>
            </p:extLst>
          </p:nvPr>
        </p:nvGraphicFramePr>
        <p:xfrm>
          <a:off x="533995" y="3849150"/>
          <a:ext cx="6183156" cy="1302051"/>
        </p:xfrm>
        <a:graphic>
          <a:graphicData uri="http://schemas.openxmlformats.org/presentationml/2006/ole">
            <mc:AlternateContent xmlns:mc="http://schemas.openxmlformats.org/markup-compatibility/2006">
              <mc:Choice xmlns:v="urn:schemas-microsoft-com:vml" Requires="v">
                <p:oleObj spid="_x0000_s2093" name="Equation" r:id="rId9" imgW="2476440" imgH="520560" progId="Equation.DSMT4">
                  <p:embed/>
                </p:oleObj>
              </mc:Choice>
              <mc:Fallback>
                <p:oleObj name="Equation" r:id="rId9" imgW="2476440" imgH="520560" progId="Equation.DSMT4">
                  <p:embed/>
                  <p:pic>
                    <p:nvPicPr>
                      <p:cNvPr id="34509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995" y="3849150"/>
                        <a:ext cx="6183156" cy="1302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5098" name="Object 10"/>
          <p:cNvGraphicFramePr>
            <a:graphicFrameLocks noChangeAspect="1"/>
          </p:cNvGraphicFramePr>
          <p:nvPr>
            <p:extLst>
              <p:ext uri="{D42A27DB-BD31-4B8C-83A1-F6EECF244321}">
                <p14:modId xmlns:p14="http://schemas.microsoft.com/office/powerpoint/2010/main" val="2103179680"/>
              </p:ext>
            </p:extLst>
          </p:nvPr>
        </p:nvGraphicFramePr>
        <p:xfrm>
          <a:off x="623911" y="5658306"/>
          <a:ext cx="5454325" cy="857448"/>
        </p:xfrm>
        <a:graphic>
          <a:graphicData uri="http://schemas.openxmlformats.org/presentationml/2006/ole">
            <mc:AlternateContent xmlns:mc="http://schemas.openxmlformats.org/markup-compatibility/2006">
              <mc:Choice xmlns:v="urn:schemas-microsoft-com:vml" Requires="v">
                <p:oleObj spid="_x0000_s2094" name="公式" r:id="rId11" imgW="2184120" imgH="342720" progId="Equation.3">
                  <p:embed/>
                </p:oleObj>
              </mc:Choice>
              <mc:Fallback>
                <p:oleObj name="公式" r:id="rId11" imgW="2184120" imgH="342720" progId="Equation.3">
                  <p:embed/>
                  <p:pic>
                    <p:nvPicPr>
                      <p:cNvPr id="345098"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911" y="5658306"/>
                        <a:ext cx="5454325" cy="857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p:cNvSpPr/>
          <p:nvPr/>
        </p:nvSpPr>
        <p:spPr>
          <a:xfrm>
            <a:off x="3494248" y="2117460"/>
            <a:ext cx="4573058" cy="461772"/>
          </a:xfrm>
          <a:prstGeom prst="rect">
            <a:avLst/>
          </a:prstGeom>
        </p:spPr>
        <p:txBody>
          <a:bodyPr>
            <a:spAutoFit/>
          </a:bodyPr>
          <a:lstStyle/>
          <a:p>
            <a:r>
              <a:rPr lang="zh-CN" altLang="en-US" dirty="0">
                <a:solidFill>
                  <a:schemeClr val="bg1"/>
                </a:solidFill>
                <a:sym typeface="Symbol" panose="05050102010706020507" pitchFamily="18" charset="2"/>
              </a:rPr>
              <a:t></a:t>
            </a:r>
            <a:r>
              <a:rPr lang="en-US" altLang="zh-CN" baseline="-25000" dirty="0">
                <a:solidFill>
                  <a:schemeClr val="bg1"/>
                </a:solidFill>
              </a:rPr>
              <a:t>X</a:t>
            </a:r>
            <a:r>
              <a:rPr lang="en-US" altLang="zh-CN" dirty="0">
                <a:solidFill>
                  <a:schemeClr val="bg1"/>
                </a:solidFill>
              </a:rPr>
              <a:t>(u)=E(</a:t>
            </a:r>
            <a:r>
              <a:rPr lang="en-US" altLang="zh-CN" dirty="0" err="1">
                <a:solidFill>
                  <a:schemeClr val="bg1"/>
                </a:solidFill>
              </a:rPr>
              <a:t>e</a:t>
            </a:r>
            <a:r>
              <a:rPr lang="en-US" altLang="zh-CN" baseline="30000" dirty="0" err="1">
                <a:solidFill>
                  <a:schemeClr val="bg1"/>
                </a:solidFill>
              </a:rPr>
              <a:t>iuX</a:t>
            </a:r>
            <a:r>
              <a:rPr lang="en-US" altLang="zh-CN" dirty="0">
                <a:solidFill>
                  <a:schemeClr val="bg1"/>
                </a:solidFill>
              </a:rPr>
              <a:t>)</a:t>
            </a:r>
            <a:r>
              <a:rPr lang="zh-CN" altLang="en-US" dirty="0">
                <a:solidFill>
                  <a:schemeClr val="bg1"/>
                </a:solidFill>
              </a:rPr>
              <a:t>，</a:t>
            </a:r>
            <a:r>
              <a:rPr lang="en-US" altLang="zh-CN" dirty="0" err="1">
                <a:solidFill>
                  <a:schemeClr val="bg1"/>
                </a:solidFill>
              </a:rPr>
              <a:t>i</a:t>
            </a:r>
            <a:r>
              <a:rPr lang="zh-CN" altLang="en-US" dirty="0">
                <a:solidFill>
                  <a:schemeClr val="bg1"/>
                </a:solidFill>
              </a:rPr>
              <a:t>＝</a:t>
            </a:r>
          </a:p>
        </p:txBody>
      </p:sp>
      <p:grpSp>
        <p:nvGrpSpPr>
          <p:cNvPr id="12" name="组合 11">
            <a:extLst>
              <a:ext uri="{FF2B5EF4-FFF2-40B4-BE49-F238E27FC236}">
                <a16:creationId xmlns:a16="http://schemas.microsoft.com/office/drawing/2014/main" id="{4415E2CE-3A7D-5EF0-E78D-D9AA85BD1E0C}"/>
              </a:ext>
            </a:extLst>
          </p:cNvPr>
          <p:cNvGrpSpPr/>
          <p:nvPr/>
        </p:nvGrpSpPr>
        <p:grpSpPr>
          <a:xfrm>
            <a:off x="5529748" y="806216"/>
            <a:ext cx="6641876" cy="3272651"/>
            <a:chOff x="1090500" y="2537092"/>
            <a:chExt cx="8064896" cy="4381646"/>
          </a:xfrm>
        </p:grpSpPr>
        <p:sp>
          <p:nvSpPr>
            <p:cNvPr id="13" name="矩形 12">
              <a:extLst>
                <a:ext uri="{FF2B5EF4-FFF2-40B4-BE49-F238E27FC236}">
                  <a16:creationId xmlns:a16="http://schemas.microsoft.com/office/drawing/2014/main" id="{4AB81CB8-930E-8904-D664-BF05573A73EC}"/>
                </a:ext>
              </a:extLst>
            </p:cNvPr>
            <p:cNvSpPr/>
            <p:nvPr/>
          </p:nvSpPr>
          <p:spPr bwMode="auto">
            <a:xfrm>
              <a:off x="1090500" y="2537092"/>
              <a:ext cx="8064896" cy="4381646"/>
            </a:xfrm>
            <a:prstGeom prst="rect">
              <a:avLst/>
            </a:prstGeom>
            <a:solidFill>
              <a:srgbClr val="3333CC"/>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b="0" i="0" u="none" strike="noStrike" kern="0" cap="none" spc="0" normalizeH="0" baseline="0" noProof="0" dirty="0">
                  <a:ln>
                    <a:noFill/>
                  </a:ln>
                  <a:solidFill>
                    <a:srgbClr val="FFFFFF"/>
                  </a:solidFill>
                  <a:effectLst/>
                  <a:uLnTx/>
                  <a:uFillTx/>
                  <a:latin typeface="+mn-ea"/>
                </a:rPr>
                <a:t>R.V. X</a:t>
              </a:r>
              <a:r>
                <a:rPr kumimoji="1" lang="zh-CN" altLang="en-US" b="0" i="0" u="none" strike="noStrike" kern="0" cap="none" spc="0" normalizeH="0" baseline="0" noProof="0" dirty="0">
                  <a:ln>
                    <a:noFill/>
                  </a:ln>
                  <a:solidFill>
                    <a:srgbClr val="FFFFFF"/>
                  </a:solidFill>
                  <a:effectLst/>
                  <a:uLnTx/>
                  <a:uFillTx/>
                  <a:latin typeface="+mn-ea"/>
                </a:rPr>
                <a:t>是服从参数为</a:t>
              </a:r>
              <a:r>
                <a:rPr kumimoji="1" lang="zh-CN" altLang="en-US" b="0" i="0" u="none" strike="noStrike" kern="0" cap="none" spc="0" normalizeH="0" baseline="0" noProof="0" dirty="0">
                  <a:ln>
                    <a:noFill/>
                  </a:ln>
                  <a:solidFill>
                    <a:srgbClr val="FFFFFF"/>
                  </a:solidFill>
                  <a:effectLst/>
                  <a:uLnTx/>
                  <a:uFillTx/>
                  <a:latin typeface="+mn-ea"/>
                  <a:sym typeface="Symbol" panose="05050102010706020507" pitchFamily="18" charset="2"/>
                </a:rPr>
                <a:t></a:t>
              </a:r>
              <a:r>
                <a:rPr kumimoji="1" lang="zh-CN" altLang="en-US" b="0" i="0" u="none" strike="noStrike" kern="0" cap="none" spc="0" normalizeH="0" baseline="0" noProof="0" dirty="0">
                  <a:ln>
                    <a:noFill/>
                  </a:ln>
                  <a:solidFill>
                    <a:srgbClr val="FFFFFF"/>
                  </a:solidFill>
                  <a:effectLst/>
                  <a:uLnTx/>
                  <a:uFillTx/>
                  <a:latin typeface="+mn-ea"/>
                </a:rPr>
                <a:t>和</a:t>
              </a:r>
              <a:r>
                <a:rPr kumimoji="1" lang="zh-CN" altLang="en-US" b="0" i="0" u="none" strike="noStrike" kern="0" cap="none" spc="0" normalizeH="0" baseline="0" noProof="0" dirty="0">
                  <a:ln>
                    <a:noFill/>
                  </a:ln>
                  <a:solidFill>
                    <a:srgbClr val="FFFFFF"/>
                  </a:solidFill>
                  <a:effectLst/>
                  <a:uLnTx/>
                  <a:uFillTx/>
                  <a:latin typeface="+mn-ea"/>
                  <a:sym typeface="Symbol" panose="05050102010706020507" pitchFamily="18" charset="2"/>
                </a:rPr>
                <a:t></a:t>
              </a:r>
              <a:r>
                <a:rPr kumimoji="1" lang="en-US" altLang="zh-CN" b="0" i="0" u="none" strike="noStrike" kern="0" cap="none" spc="0" normalizeH="0" baseline="30000" noProof="0" dirty="0">
                  <a:ln>
                    <a:noFill/>
                  </a:ln>
                  <a:solidFill>
                    <a:srgbClr val="FFFFFF"/>
                  </a:solidFill>
                  <a:effectLst/>
                  <a:uLnTx/>
                  <a:uFillTx/>
                  <a:latin typeface="+mn-ea"/>
                </a:rPr>
                <a:t>2</a:t>
              </a:r>
              <a:r>
                <a:rPr kumimoji="1" lang="zh-CN" altLang="en-US" b="0" i="0" u="none" strike="noStrike" kern="0" cap="none" spc="0" normalizeH="0" baseline="0" noProof="0" dirty="0">
                  <a:ln>
                    <a:noFill/>
                  </a:ln>
                  <a:solidFill>
                    <a:srgbClr val="FFFFFF"/>
                  </a:solidFill>
                  <a:effectLst/>
                  <a:uLnTx/>
                  <a:uFillTx/>
                  <a:latin typeface="+mn-ea"/>
                </a:rPr>
                <a:t>的正态分布，则它的概率密度为</a:t>
              </a:r>
              <a:endParaRPr kumimoji="1" lang="en-US" altLang="zh-CN" b="0" i="0" u="none" strike="noStrike" kern="0" cap="none" spc="0" normalizeH="0" baseline="0" noProof="0" dirty="0">
                <a:ln>
                  <a:noFill/>
                </a:ln>
                <a:solidFill>
                  <a:srgbClr val="FFFFFF"/>
                </a:solidFill>
                <a:effectLst/>
                <a:uLnTx/>
                <a:uFillTx/>
                <a:latin typeface="+mn-ea"/>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800" b="0" i="0" u="none" strike="noStrike" kern="0" cap="none" spc="0" normalizeH="0" baseline="0" noProof="0" dirty="0">
                <a:ln>
                  <a:noFill/>
                </a:ln>
                <a:solidFill>
                  <a:srgbClr val="FFFFFF"/>
                </a:solidFill>
                <a:effectLst/>
                <a:uLnTx/>
                <a:uFillTx/>
                <a:latin typeface="黑体"/>
                <a:ea typeface="黑体"/>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800" b="0" i="0" u="none" strike="noStrike" kern="0" cap="none" spc="0" normalizeH="0" baseline="0" noProof="0" dirty="0">
                <a:ln>
                  <a:noFill/>
                </a:ln>
                <a:solidFill>
                  <a:srgbClr val="FFFFFF"/>
                </a:solidFill>
                <a:effectLst/>
                <a:uLnTx/>
                <a:uFillTx/>
                <a:latin typeface="黑体"/>
                <a:ea typeface="黑体"/>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800" b="0" i="0" u="none" strike="noStrike" kern="0" cap="none" spc="0" normalizeH="0" baseline="0" noProof="0" dirty="0">
                <a:ln>
                  <a:noFill/>
                </a:ln>
                <a:solidFill>
                  <a:srgbClr val="FFFFFF"/>
                </a:solidFill>
                <a:effectLst/>
                <a:uLnTx/>
                <a:uFillTx/>
                <a:latin typeface="黑体"/>
                <a:ea typeface="黑体"/>
              </a:endParaRPr>
            </a:p>
            <a:p>
              <a:pPr marL="0" marR="0" lvl="0" indent="0" defTabSz="914400" eaLnBrk="1" fontAlgn="base" latinLnBrk="0" hangingPunct="1">
                <a:lnSpc>
                  <a:spcPct val="100000"/>
                </a:lnSpc>
                <a:spcBef>
                  <a:spcPts val="1800"/>
                </a:spcBef>
                <a:spcAft>
                  <a:spcPct val="0"/>
                </a:spcAft>
                <a:buClrTx/>
                <a:buSzTx/>
                <a:buFontTx/>
                <a:buNone/>
                <a:tabLst/>
                <a:defRPr/>
              </a:pPr>
              <a:r>
                <a:rPr kumimoji="1" lang="zh-CN" altLang="en-US" b="0" i="0" u="none" strike="noStrike" kern="0" cap="none" spc="0" normalizeH="0" baseline="0" noProof="0" dirty="0">
                  <a:ln>
                    <a:noFill/>
                  </a:ln>
                  <a:solidFill>
                    <a:srgbClr val="FFFFFF"/>
                  </a:solidFill>
                  <a:effectLst/>
                  <a:uLnTx/>
                  <a:uFillTx/>
                  <a:latin typeface="+mn-ea"/>
                </a:rPr>
                <a:t>特征函数为：</a:t>
              </a:r>
            </a:p>
          </p:txBody>
        </p:sp>
        <p:graphicFrame>
          <p:nvGraphicFramePr>
            <p:cNvPr id="14" name="Object 4">
              <a:extLst>
                <a:ext uri="{FF2B5EF4-FFF2-40B4-BE49-F238E27FC236}">
                  <a16:creationId xmlns:a16="http://schemas.microsoft.com/office/drawing/2014/main" id="{7EA663FA-151D-B309-9545-369696086001}"/>
                </a:ext>
              </a:extLst>
            </p:cNvPr>
            <p:cNvGraphicFramePr>
              <a:graphicFrameLocks noChangeAspect="1"/>
            </p:cNvGraphicFramePr>
            <p:nvPr>
              <p:extLst>
                <p:ext uri="{D42A27DB-BD31-4B8C-83A1-F6EECF244321}">
                  <p14:modId xmlns:p14="http://schemas.microsoft.com/office/powerpoint/2010/main" val="1000632010"/>
                </p:ext>
              </p:extLst>
            </p:nvPr>
          </p:nvGraphicFramePr>
          <p:xfrm>
            <a:off x="1787226" y="3637014"/>
            <a:ext cx="6543824" cy="1249363"/>
          </p:xfrm>
          <a:graphic>
            <a:graphicData uri="http://schemas.openxmlformats.org/presentationml/2006/ole">
              <mc:AlternateContent xmlns:mc="http://schemas.openxmlformats.org/markup-compatibility/2006">
                <mc:Choice xmlns:v="urn:schemas-microsoft-com:vml" Requires="v">
                  <p:oleObj spid="_x0000_s2095" name="Equation" r:id="rId13" imgW="2451100" imgH="495300" progId="Equation.DSMT4">
                    <p:embed/>
                  </p:oleObj>
                </mc:Choice>
                <mc:Fallback>
                  <p:oleObj name="Equation" r:id="rId13" imgW="2451100" imgH="495300" progId="Equation.DSMT4">
                    <p:embed/>
                    <p:pic>
                      <p:nvPicPr>
                        <p:cNvPr id="18" name="Object 4">
                          <a:extLst>
                            <a:ext uri="{FF2B5EF4-FFF2-40B4-BE49-F238E27FC236}">
                              <a16:creationId xmlns:a16="http://schemas.microsoft.com/office/drawing/2014/main" id="{F6E6ADE8-AE12-421C-9513-310368884A6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87226" y="3637014"/>
                          <a:ext cx="6543824" cy="1249363"/>
                        </a:xfrm>
                        <a:prstGeom prst="rect">
                          <a:avLst/>
                        </a:prstGeom>
                        <a:solidFill>
                          <a:srgbClr val="00CC99"/>
                        </a:solidFill>
                        <a:ln>
                          <a:noFill/>
                        </a:ln>
                        <a:effectLst/>
                      </p:spPr>
                    </p:pic>
                  </p:oleObj>
                </mc:Fallback>
              </mc:AlternateContent>
            </a:graphicData>
          </a:graphic>
        </p:graphicFrame>
      </p:grpSp>
      <p:sp>
        <p:nvSpPr>
          <p:cNvPr id="15" name="矩形 14">
            <a:extLst>
              <a:ext uri="{FF2B5EF4-FFF2-40B4-BE49-F238E27FC236}">
                <a16:creationId xmlns:a16="http://schemas.microsoft.com/office/drawing/2014/main" id="{C038DA66-C3CB-2149-2576-0FB58C25E1DB}"/>
              </a:ext>
            </a:extLst>
          </p:cNvPr>
          <p:cNvSpPr/>
          <p:nvPr/>
        </p:nvSpPr>
        <p:spPr>
          <a:xfrm>
            <a:off x="7466690" y="2615230"/>
            <a:ext cx="4572000" cy="461665"/>
          </a:xfrm>
          <a:prstGeom prst="rect">
            <a:avLst/>
          </a:prstGeom>
        </p:spPr>
        <p:txBody>
          <a:bodyPr>
            <a:spAutoFit/>
          </a:bodyPr>
          <a:lstStyle/>
          <a:p>
            <a:pPr defTabSz="914400" fontAlgn="base">
              <a:spcBef>
                <a:spcPct val="0"/>
              </a:spcBef>
              <a:spcAft>
                <a:spcPct val="0"/>
              </a:spcAft>
            </a:pPr>
            <a:r>
              <a:rPr kumimoji="1" lang="zh-CN" altLang="en-US" dirty="0">
                <a:solidFill>
                  <a:srgbClr val="FFFFFF"/>
                </a:solidFill>
                <a:latin typeface="Times New Roman" pitchFamily="18" charset="0"/>
                <a:ea typeface="宋体" pitchFamily="2" charset="-122"/>
                <a:sym typeface="Symbol" panose="05050102010706020507" pitchFamily="18" charset="2"/>
              </a:rPr>
              <a:t></a:t>
            </a:r>
            <a:r>
              <a:rPr kumimoji="1" lang="en-US" altLang="zh-CN" baseline="-25000" dirty="0">
                <a:solidFill>
                  <a:srgbClr val="FFFFFF"/>
                </a:solidFill>
                <a:latin typeface="Times New Roman" pitchFamily="18" charset="0"/>
                <a:ea typeface="宋体" pitchFamily="2" charset="-122"/>
              </a:rPr>
              <a:t>X</a:t>
            </a:r>
            <a:r>
              <a:rPr kumimoji="1" lang="en-US" altLang="zh-CN" dirty="0">
                <a:solidFill>
                  <a:srgbClr val="FFFFFF"/>
                </a:solidFill>
                <a:latin typeface="Times New Roman" pitchFamily="18" charset="0"/>
                <a:ea typeface="宋体" pitchFamily="2" charset="-122"/>
              </a:rPr>
              <a:t>(u)=E(</a:t>
            </a:r>
            <a:r>
              <a:rPr kumimoji="1" lang="en-US" altLang="zh-CN" dirty="0" err="1">
                <a:solidFill>
                  <a:srgbClr val="FFFFFF"/>
                </a:solidFill>
                <a:latin typeface="Times New Roman" pitchFamily="18" charset="0"/>
                <a:ea typeface="宋体" pitchFamily="2" charset="-122"/>
              </a:rPr>
              <a:t>e</a:t>
            </a:r>
            <a:r>
              <a:rPr kumimoji="1" lang="en-US" altLang="zh-CN" baseline="30000" dirty="0" err="1">
                <a:solidFill>
                  <a:srgbClr val="FFFFFF"/>
                </a:solidFill>
                <a:latin typeface="Times New Roman" pitchFamily="18" charset="0"/>
                <a:ea typeface="宋体" pitchFamily="2" charset="-122"/>
              </a:rPr>
              <a:t>iuX</a:t>
            </a:r>
            <a:r>
              <a:rPr kumimoji="1" lang="en-US" altLang="zh-CN" dirty="0">
                <a:solidFill>
                  <a:srgbClr val="FFFFFF"/>
                </a:solidFill>
                <a:latin typeface="Times New Roman" pitchFamily="18" charset="0"/>
                <a:ea typeface="宋体" pitchFamily="2" charset="-122"/>
              </a:rPr>
              <a:t>)</a:t>
            </a:r>
            <a:r>
              <a:rPr kumimoji="1" lang="zh-CN" altLang="en-US" dirty="0">
                <a:solidFill>
                  <a:srgbClr val="FFFFFF"/>
                </a:solidFill>
                <a:latin typeface="Times New Roman" pitchFamily="18" charset="0"/>
                <a:ea typeface="宋体" pitchFamily="2" charset="-122"/>
              </a:rPr>
              <a:t>，</a:t>
            </a:r>
            <a:r>
              <a:rPr kumimoji="1" lang="en-US" altLang="zh-CN" dirty="0" err="1">
                <a:solidFill>
                  <a:srgbClr val="FFFFFF"/>
                </a:solidFill>
                <a:latin typeface="Times New Roman" pitchFamily="18" charset="0"/>
                <a:ea typeface="宋体" pitchFamily="2" charset="-122"/>
              </a:rPr>
              <a:t>i</a:t>
            </a:r>
            <a:r>
              <a:rPr kumimoji="1" lang="zh-CN" altLang="en-US" dirty="0">
                <a:solidFill>
                  <a:srgbClr val="FFFFFF"/>
                </a:solidFill>
                <a:latin typeface="Times New Roman" pitchFamily="18" charset="0"/>
                <a:ea typeface="宋体" pitchFamily="2" charset="-122"/>
              </a:rPr>
              <a:t>＝</a:t>
            </a:r>
          </a:p>
        </p:txBody>
      </p:sp>
      <p:graphicFrame>
        <p:nvGraphicFramePr>
          <p:cNvPr id="19" name="Object 4">
            <a:extLst>
              <a:ext uri="{FF2B5EF4-FFF2-40B4-BE49-F238E27FC236}">
                <a16:creationId xmlns:a16="http://schemas.microsoft.com/office/drawing/2014/main" id="{65B1FE57-8EF1-866D-92EB-3F89C4FE3212}"/>
              </a:ext>
            </a:extLst>
          </p:cNvPr>
          <p:cNvGraphicFramePr>
            <a:graphicFrameLocks/>
          </p:cNvGraphicFramePr>
          <p:nvPr>
            <p:extLst>
              <p:ext uri="{D42A27DB-BD31-4B8C-83A1-F6EECF244321}">
                <p14:modId xmlns:p14="http://schemas.microsoft.com/office/powerpoint/2010/main" val="3653119776"/>
              </p:ext>
            </p:extLst>
          </p:nvPr>
        </p:nvGraphicFramePr>
        <p:xfrm>
          <a:off x="10020273" y="2721554"/>
          <a:ext cx="561328" cy="317501"/>
        </p:xfrm>
        <a:graphic>
          <a:graphicData uri="http://schemas.openxmlformats.org/presentationml/2006/ole">
            <mc:AlternateContent xmlns:mc="http://schemas.openxmlformats.org/markup-compatibility/2006">
              <mc:Choice xmlns:v="urn:schemas-microsoft-com:vml" Requires="v">
                <p:oleObj spid="_x0000_s2096" name="Equation" r:id="rId15" imgW="647280" imgH="355680" progId="Equation.DSMT4">
                  <p:embed/>
                </p:oleObj>
              </mc:Choice>
              <mc:Fallback>
                <p:oleObj name="Equation" r:id="rId15" imgW="647280" imgH="355680" progId="Equation.DSMT4">
                  <p:embed/>
                  <p:pic>
                    <p:nvPicPr>
                      <p:cNvPr id="20" name="Object 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20273" y="2721554"/>
                        <a:ext cx="561328" cy="317501"/>
                      </a:xfrm>
                      <a:prstGeom prst="rect">
                        <a:avLst/>
                      </a:prstGeom>
                      <a:solidFill>
                        <a:srgbClr val="00CC99"/>
                      </a:solidFill>
                      <a:ln>
                        <a:noFill/>
                      </a:ln>
                      <a:effectLst/>
                    </p:spPr>
                  </p:pic>
                </p:oleObj>
              </mc:Fallback>
            </mc:AlternateContent>
          </a:graphicData>
        </a:graphic>
      </p:graphicFrame>
      <p:graphicFrame>
        <p:nvGraphicFramePr>
          <p:cNvPr id="22" name="Object 8">
            <a:extLst>
              <a:ext uri="{FF2B5EF4-FFF2-40B4-BE49-F238E27FC236}">
                <a16:creationId xmlns:a16="http://schemas.microsoft.com/office/drawing/2014/main" id="{C668CAAD-92F8-0E17-9338-E0C27414CC45}"/>
              </a:ext>
            </a:extLst>
          </p:cNvPr>
          <p:cNvGraphicFramePr>
            <a:graphicFrameLocks noChangeAspect="1"/>
          </p:cNvGraphicFramePr>
          <p:nvPr>
            <p:extLst>
              <p:ext uri="{D42A27DB-BD31-4B8C-83A1-F6EECF244321}">
                <p14:modId xmlns:p14="http://schemas.microsoft.com/office/powerpoint/2010/main" val="4220066290"/>
              </p:ext>
            </p:extLst>
          </p:nvPr>
        </p:nvGraphicFramePr>
        <p:xfrm>
          <a:off x="5986112" y="3180790"/>
          <a:ext cx="3887787" cy="881062"/>
        </p:xfrm>
        <a:graphic>
          <a:graphicData uri="http://schemas.openxmlformats.org/presentationml/2006/ole">
            <mc:AlternateContent xmlns:mc="http://schemas.openxmlformats.org/markup-compatibility/2006">
              <mc:Choice xmlns:v="urn:schemas-microsoft-com:vml" Requires="v">
                <p:oleObj spid="_x0000_s2097" name="Equation" r:id="rId17" imgW="2856240" imgH="584280" progId="Equation.DSMT4">
                  <p:embed/>
                </p:oleObj>
              </mc:Choice>
              <mc:Fallback>
                <p:oleObj name="Equation" r:id="rId17" imgW="2856240" imgH="584280" progId="Equation.DSMT4">
                  <p:embed/>
                  <p:pic>
                    <p:nvPicPr>
                      <p:cNvPr id="21" name="Object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86112" y="3180790"/>
                        <a:ext cx="3887787" cy="881062"/>
                      </a:xfrm>
                      <a:prstGeom prst="rect">
                        <a:avLst/>
                      </a:prstGeom>
                      <a:solidFill>
                        <a:srgbClr val="FFFFFF"/>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 calcmode="lin" valueType="num">
                                      <p:cBhvr additive="base">
                                        <p:cTn id="7" dur="500" fill="hold"/>
                                        <p:tgtEl>
                                          <p:spTgt spid="345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5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45092"/>
                                        </p:tgtEl>
                                        <p:attrNameLst>
                                          <p:attrName>style.visibility</p:attrName>
                                        </p:attrNameLst>
                                      </p:cBhvr>
                                      <p:to>
                                        <p:strVal val="visible"/>
                                      </p:to>
                                    </p:set>
                                    <p:anim calcmode="lin" valueType="num">
                                      <p:cBhvr additive="base">
                                        <p:cTn id="13" dur="500" fill="hold"/>
                                        <p:tgtEl>
                                          <p:spTgt spid="345092"/>
                                        </p:tgtEl>
                                        <p:attrNameLst>
                                          <p:attrName>ppt_x</p:attrName>
                                        </p:attrNameLst>
                                      </p:cBhvr>
                                      <p:tavLst>
                                        <p:tav tm="0">
                                          <p:val>
                                            <p:strVal val="1+#ppt_w/2"/>
                                          </p:val>
                                        </p:tav>
                                        <p:tav tm="100000">
                                          <p:val>
                                            <p:strVal val="#ppt_x"/>
                                          </p:val>
                                        </p:tav>
                                      </p:tavLst>
                                    </p:anim>
                                    <p:anim calcmode="lin" valueType="num">
                                      <p:cBhvr additive="base">
                                        <p:cTn id="14" dur="500" fill="hold"/>
                                        <p:tgtEl>
                                          <p:spTgt spid="345092"/>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45091">
                                            <p:txEl>
                                              <p:pRg st="1" end="1"/>
                                            </p:txEl>
                                          </p:spTgt>
                                        </p:tgtEl>
                                        <p:attrNameLst>
                                          <p:attrName>style.visibility</p:attrName>
                                        </p:attrNameLst>
                                      </p:cBhvr>
                                      <p:to>
                                        <p:strVal val="visible"/>
                                      </p:to>
                                    </p:set>
                                    <p:anim calcmode="lin" valueType="num">
                                      <p:cBhvr additive="base">
                                        <p:cTn id="18" dur="500" fill="hold"/>
                                        <p:tgtEl>
                                          <p:spTgt spid="34509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5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45095"/>
                                        </p:tgtEl>
                                        <p:attrNameLst>
                                          <p:attrName>style.visibility</p:attrName>
                                        </p:attrNameLst>
                                      </p:cBhvr>
                                      <p:to>
                                        <p:strVal val="visible"/>
                                      </p:to>
                                    </p:set>
                                    <p:anim calcmode="lin" valueType="num">
                                      <p:cBhvr additive="base">
                                        <p:cTn id="24" dur="500" fill="hold"/>
                                        <p:tgtEl>
                                          <p:spTgt spid="345095"/>
                                        </p:tgtEl>
                                        <p:attrNameLst>
                                          <p:attrName>ppt_x</p:attrName>
                                        </p:attrNameLst>
                                      </p:cBhvr>
                                      <p:tavLst>
                                        <p:tav tm="0">
                                          <p:val>
                                            <p:strVal val="1+#ppt_w/2"/>
                                          </p:val>
                                        </p:tav>
                                        <p:tav tm="100000">
                                          <p:val>
                                            <p:strVal val="#ppt_x"/>
                                          </p:val>
                                        </p:tav>
                                      </p:tavLst>
                                    </p:anim>
                                    <p:anim calcmode="lin" valueType="num">
                                      <p:cBhvr additive="base">
                                        <p:cTn id="25" dur="500" fill="hold"/>
                                        <p:tgtEl>
                                          <p:spTgt spid="345095"/>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45091">
                                            <p:txEl>
                                              <p:pRg st="2" end="2"/>
                                            </p:txEl>
                                          </p:spTgt>
                                        </p:tgtEl>
                                        <p:attrNameLst>
                                          <p:attrName>style.visibility</p:attrName>
                                        </p:attrNameLst>
                                      </p:cBhvr>
                                      <p:to>
                                        <p:strVal val="visible"/>
                                      </p:to>
                                    </p:set>
                                    <p:anim calcmode="lin" valueType="num">
                                      <p:cBhvr additive="base">
                                        <p:cTn id="29" dur="500" fill="hold"/>
                                        <p:tgtEl>
                                          <p:spTgt spid="345091">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5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45096"/>
                                        </p:tgtEl>
                                        <p:attrNameLst>
                                          <p:attrName>style.visibility</p:attrName>
                                        </p:attrNameLst>
                                      </p:cBhvr>
                                      <p:to>
                                        <p:strVal val="visible"/>
                                      </p:to>
                                    </p:set>
                                    <p:anim calcmode="lin" valueType="num">
                                      <p:cBhvr additive="base">
                                        <p:cTn id="35" dur="500" fill="hold"/>
                                        <p:tgtEl>
                                          <p:spTgt spid="345096"/>
                                        </p:tgtEl>
                                        <p:attrNameLst>
                                          <p:attrName>ppt_x</p:attrName>
                                        </p:attrNameLst>
                                      </p:cBhvr>
                                      <p:tavLst>
                                        <p:tav tm="0">
                                          <p:val>
                                            <p:strVal val="1+#ppt_w/2"/>
                                          </p:val>
                                        </p:tav>
                                        <p:tav tm="100000">
                                          <p:val>
                                            <p:strVal val="#ppt_x"/>
                                          </p:val>
                                        </p:tav>
                                      </p:tavLst>
                                    </p:anim>
                                    <p:anim calcmode="lin" valueType="num">
                                      <p:cBhvr additive="base">
                                        <p:cTn id="36" dur="500" fill="hold"/>
                                        <p:tgtEl>
                                          <p:spTgt spid="345096"/>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45091">
                                            <p:txEl>
                                              <p:pRg st="3" end="3"/>
                                            </p:txEl>
                                          </p:spTgt>
                                        </p:tgtEl>
                                        <p:attrNameLst>
                                          <p:attrName>style.visibility</p:attrName>
                                        </p:attrNameLst>
                                      </p:cBhvr>
                                      <p:to>
                                        <p:strVal val="visible"/>
                                      </p:to>
                                    </p:set>
                                    <p:anim calcmode="lin" valueType="num">
                                      <p:cBhvr additive="base">
                                        <p:cTn id="40" dur="500" fill="hold"/>
                                        <p:tgtEl>
                                          <p:spTgt spid="345091">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450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345097"/>
                                        </p:tgtEl>
                                        <p:attrNameLst>
                                          <p:attrName>style.visibility</p:attrName>
                                        </p:attrNameLst>
                                      </p:cBhvr>
                                      <p:to>
                                        <p:strVal val="visible"/>
                                      </p:to>
                                    </p:set>
                                    <p:anim calcmode="lin" valueType="num">
                                      <p:cBhvr additive="base">
                                        <p:cTn id="46" dur="500" fill="hold"/>
                                        <p:tgtEl>
                                          <p:spTgt spid="345097"/>
                                        </p:tgtEl>
                                        <p:attrNameLst>
                                          <p:attrName>ppt_x</p:attrName>
                                        </p:attrNameLst>
                                      </p:cBhvr>
                                      <p:tavLst>
                                        <p:tav tm="0">
                                          <p:val>
                                            <p:strVal val="1+#ppt_w/2"/>
                                          </p:val>
                                        </p:tav>
                                        <p:tav tm="100000">
                                          <p:val>
                                            <p:strVal val="#ppt_x"/>
                                          </p:val>
                                        </p:tav>
                                      </p:tavLst>
                                    </p:anim>
                                    <p:anim calcmode="lin" valueType="num">
                                      <p:cBhvr additive="base">
                                        <p:cTn id="47" dur="500" fill="hold"/>
                                        <p:tgtEl>
                                          <p:spTgt spid="345097"/>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345091">
                                            <p:txEl>
                                              <p:pRg st="5" end="5"/>
                                            </p:txEl>
                                          </p:spTgt>
                                        </p:tgtEl>
                                        <p:attrNameLst>
                                          <p:attrName>style.visibility</p:attrName>
                                        </p:attrNameLst>
                                      </p:cBhvr>
                                      <p:to>
                                        <p:strVal val="visible"/>
                                      </p:to>
                                    </p:set>
                                    <p:anim calcmode="lin" valueType="num">
                                      <p:cBhvr additive="base">
                                        <p:cTn id="51" dur="500" fill="hold"/>
                                        <p:tgtEl>
                                          <p:spTgt spid="34509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5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3" fill="hold" nodeType="clickEffect">
                                  <p:stCondLst>
                                    <p:cond delay="0"/>
                                  </p:stCondLst>
                                  <p:childTnLst>
                                    <p:set>
                                      <p:cBhvr>
                                        <p:cTn id="56" dur="1" fill="hold">
                                          <p:stCondLst>
                                            <p:cond delay="0"/>
                                          </p:stCondLst>
                                        </p:cTn>
                                        <p:tgtEl>
                                          <p:spTgt spid="345098"/>
                                        </p:tgtEl>
                                        <p:attrNameLst>
                                          <p:attrName>style.visibility</p:attrName>
                                        </p:attrNameLst>
                                      </p:cBhvr>
                                      <p:to>
                                        <p:strVal val="visible"/>
                                      </p:to>
                                    </p:set>
                                    <p:anim calcmode="lin" valueType="num">
                                      <p:cBhvr additive="base">
                                        <p:cTn id="57" dur="500" fill="hold"/>
                                        <p:tgtEl>
                                          <p:spTgt spid="345098"/>
                                        </p:tgtEl>
                                        <p:attrNameLst>
                                          <p:attrName>ppt_x</p:attrName>
                                        </p:attrNameLst>
                                      </p:cBhvr>
                                      <p:tavLst>
                                        <p:tav tm="0">
                                          <p:val>
                                            <p:strVal val="1+#ppt_w/2"/>
                                          </p:val>
                                        </p:tav>
                                        <p:tav tm="100000">
                                          <p:val>
                                            <p:strVal val="#ppt_x"/>
                                          </p:val>
                                        </p:tav>
                                      </p:tavLst>
                                    </p:anim>
                                    <p:anim calcmode="lin" valueType="num">
                                      <p:cBhvr additive="base">
                                        <p:cTn id="58" dur="500" fill="hold"/>
                                        <p:tgtEl>
                                          <p:spTgt spid="345098"/>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circle(in)">
                                      <p:cBhvr>
                                        <p:cTn id="63" dur="2000"/>
                                        <p:tgtEl>
                                          <p:spTgt spid="12"/>
                                        </p:tgtEl>
                                      </p:cBhvr>
                                    </p:animEffect>
                                  </p:childTnLst>
                                </p:cTn>
                              </p:par>
                            </p:childTnLst>
                          </p:cTn>
                        </p:par>
                        <p:par>
                          <p:cTn id="64" fill="hold">
                            <p:stCondLst>
                              <p:cond delay="2000"/>
                            </p:stCondLst>
                            <p:childTnLst>
                              <p:par>
                                <p:cTn id="65" presetID="1" presetClass="entr" presetSubtype="0" fill="hold" nodeType="after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par>
                          <p:cTn id="67" fill="hold">
                            <p:stCondLst>
                              <p:cond delay="2000"/>
                            </p:stCondLst>
                            <p:childTnLst>
                              <p:par>
                                <p:cTn id="68" presetID="2" presetClass="entr" presetSubtype="4"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fill="hold"/>
                                        <p:tgtEl>
                                          <p:spTgt spid="22"/>
                                        </p:tgtEl>
                                        <p:attrNameLst>
                                          <p:attrName>ppt_x</p:attrName>
                                        </p:attrNameLst>
                                      </p:cBhvr>
                                      <p:tavLst>
                                        <p:tav tm="0">
                                          <p:val>
                                            <p:strVal val="#ppt_x"/>
                                          </p:val>
                                        </p:tav>
                                        <p:tav tm="100000">
                                          <p:val>
                                            <p:strVal val="#ppt_x"/>
                                          </p:val>
                                        </p:tav>
                                      </p:tavLst>
                                    </p:anim>
                                    <p:anim calcmode="lin" valueType="num">
                                      <p:cBhvr additive="base">
                                        <p:cTn id="7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P38</a:t>
            </a:r>
            <a:endParaRPr lang="zh-CN" altLang="en-US" dirty="0"/>
          </a:p>
        </p:txBody>
      </p:sp>
      <p:pic>
        <p:nvPicPr>
          <p:cNvPr id="8" name="图片 7"/>
          <p:cNvPicPr>
            <a:picLocks noChangeAspect="1"/>
          </p:cNvPicPr>
          <p:nvPr/>
        </p:nvPicPr>
        <p:blipFill>
          <a:blip r:embed="rId2"/>
          <a:stretch>
            <a:fillRect/>
          </a:stretch>
        </p:blipFill>
        <p:spPr>
          <a:xfrm>
            <a:off x="1831975" y="1677194"/>
            <a:ext cx="7770687" cy="4321480"/>
          </a:xfrm>
          <a:prstGeom prst="rect">
            <a:avLst/>
          </a:prstGeom>
        </p:spPr>
      </p:pic>
    </p:spTree>
    <p:extLst>
      <p:ext uri="{BB962C8B-B14F-4D97-AF65-F5344CB8AC3E}">
        <p14:creationId xmlns:p14="http://schemas.microsoft.com/office/powerpoint/2010/main" val="232545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 name="Rectangle 2"/>
          <p:cNvSpPr>
            <a:spLocks noGrp="1" noChangeArrowheads="1"/>
          </p:cNvSpPr>
          <p:nvPr>
            <p:ph type="title"/>
          </p:nvPr>
        </p:nvSpPr>
        <p:spPr>
          <a:xfrm>
            <a:off x="765175" y="290581"/>
            <a:ext cx="9961986" cy="609741"/>
          </a:xfrm>
        </p:spPr>
        <p:txBody>
          <a:bodyPr/>
          <a:lstStyle/>
          <a:p>
            <a:pPr eaLnBrk="1" hangingPunct="1"/>
            <a:r>
              <a:rPr lang="zh-CN" altLang="en-US" dirty="0"/>
              <a:t>正态过程的二维概率分布</a:t>
            </a:r>
          </a:p>
        </p:txBody>
      </p:sp>
      <p:sp>
        <p:nvSpPr>
          <p:cNvPr id="347139" name="Rectangle 3"/>
          <p:cNvSpPr>
            <a:spLocks noGrp="1" noChangeArrowheads="1"/>
          </p:cNvSpPr>
          <p:nvPr>
            <p:ph type="body" sz="half" idx="1"/>
          </p:nvPr>
        </p:nvSpPr>
        <p:spPr>
          <a:xfrm>
            <a:off x="750988" y="900322"/>
            <a:ext cx="3772773" cy="5959266"/>
          </a:xfrm>
        </p:spPr>
        <p:txBody>
          <a:bodyPr>
            <a:normAutofit/>
          </a:bodyPr>
          <a:lstStyle/>
          <a:p>
            <a:pPr eaLnBrk="1" hangingPunct="1">
              <a:lnSpc>
                <a:spcPct val="200000"/>
              </a:lnSpc>
              <a:buFont typeface="Wingdings" pitchFamily="2" charset="2"/>
              <a:buNone/>
            </a:pPr>
            <a:r>
              <a:rPr lang="zh-CN" altLang="en-US" dirty="0">
                <a:solidFill>
                  <a:srgbClr val="0000FF"/>
                </a:solidFill>
              </a:rPr>
              <a:t>均值函数向量</a:t>
            </a:r>
          </a:p>
          <a:p>
            <a:pPr eaLnBrk="1" hangingPunct="1">
              <a:lnSpc>
                <a:spcPct val="300000"/>
              </a:lnSpc>
              <a:buFont typeface="Wingdings" pitchFamily="2" charset="2"/>
              <a:buNone/>
            </a:pPr>
            <a:r>
              <a:rPr lang="zh-CN" altLang="en-US" dirty="0">
                <a:solidFill>
                  <a:srgbClr val="0000FF"/>
                </a:solidFill>
              </a:rPr>
              <a:t>二阶协方差矩阵</a:t>
            </a:r>
          </a:p>
          <a:p>
            <a:pPr eaLnBrk="1" hangingPunct="1">
              <a:lnSpc>
                <a:spcPct val="200000"/>
              </a:lnSpc>
              <a:buFont typeface="Wingdings" pitchFamily="2" charset="2"/>
              <a:buNone/>
            </a:pPr>
            <a:r>
              <a:rPr lang="zh-CN" altLang="en-US" dirty="0">
                <a:solidFill>
                  <a:srgbClr val="0000FF"/>
                </a:solidFill>
              </a:rPr>
              <a:t>二维概率分布</a:t>
            </a:r>
          </a:p>
          <a:p>
            <a:pPr eaLnBrk="1" hangingPunct="1">
              <a:lnSpc>
                <a:spcPct val="200000"/>
              </a:lnSpc>
              <a:buFont typeface="Wingdings" pitchFamily="2" charset="2"/>
              <a:buNone/>
            </a:pPr>
            <a:r>
              <a:rPr lang="zh-CN" altLang="en-US" dirty="0">
                <a:solidFill>
                  <a:srgbClr val="0000FF"/>
                </a:solidFill>
              </a:rPr>
              <a:t>二维概率密度函数</a:t>
            </a:r>
          </a:p>
          <a:p>
            <a:pPr eaLnBrk="1" hangingPunct="1">
              <a:lnSpc>
                <a:spcPct val="200000"/>
              </a:lnSpc>
              <a:buFont typeface="Wingdings" pitchFamily="2" charset="2"/>
              <a:buNone/>
            </a:pPr>
            <a:endParaRPr lang="zh-CN" altLang="en-US" dirty="0">
              <a:solidFill>
                <a:srgbClr val="0000FF"/>
              </a:solidFill>
            </a:endParaRPr>
          </a:p>
          <a:p>
            <a:pPr eaLnBrk="1" hangingPunct="1">
              <a:lnSpc>
                <a:spcPct val="200000"/>
              </a:lnSpc>
              <a:spcBef>
                <a:spcPct val="30000"/>
              </a:spcBef>
              <a:buFont typeface="Wingdings" pitchFamily="2" charset="2"/>
              <a:buNone/>
            </a:pPr>
            <a:r>
              <a:rPr lang="zh-CN" altLang="en-US" dirty="0">
                <a:solidFill>
                  <a:srgbClr val="0000FF"/>
                </a:solidFill>
              </a:rPr>
              <a:t>二维特征函数</a:t>
            </a:r>
          </a:p>
        </p:txBody>
      </p:sp>
      <p:graphicFrame>
        <p:nvGraphicFramePr>
          <p:cNvPr id="347140" name="Object 4"/>
          <p:cNvGraphicFramePr>
            <a:graphicFrameLocks noGrp="1" noChangeAspect="1"/>
          </p:cNvGraphicFramePr>
          <p:nvPr>
            <p:ph sz="half" idx="2"/>
            <p:extLst>
              <p:ext uri="{D42A27DB-BD31-4B8C-83A1-F6EECF244321}">
                <p14:modId xmlns:p14="http://schemas.microsoft.com/office/powerpoint/2010/main" val="2148096611"/>
              </p:ext>
            </p:extLst>
          </p:nvPr>
        </p:nvGraphicFramePr>
        <p:xfrm>
          <a:off x="3161620" y="997310"/>
          <a:ext cx="2937555" cy="601802"/>
        </p:xfrm>
        <a:graphic>
          <a:graphicData uri="http://schemas.openxmlformats.org/presentationml/2006/ole">
            <mc:AlternateContent xmlns:mc="http://schemas.openxmlformats.org/markup-compatibility/2006">
              <mc:Choice xmlns:v="urn:schemas-microsoft-com:vml" Requires="v">
                <p:oleObj spid="_x0000_s3099" name="公式" r:id="rId3" imgW="1180800" imgH="241200" progId="Equation.3">
                  <p:embed/>
                </p:oleObj>
              </mc:Choice>
              <mc:Fallback>
                <p:oleObj name="公式" r:id="rId3" imgW="1180800" imgH="241200" progId="Equation.3">
                  <p:embed/>
                  <p:pic>
                    <p:nvPicPr>
                      <p:cNvPr id="3471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1620" y="997310"/>
                        <a:ext cx="2937555" cy="601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1" name="Object 5"/>
          <p:cNvGraphicFramePr>
            <a:graphicFrameLocks noChangeAspect="1"/>
          </p:cNvGraphicFramePr>
          <p:nvPr>
            <p:extLst>
              <p:ext uri="{D42A27DB-BD31-4B8C-83A1-F6EECF244321}">
                <p14:modId xmlns:p14="http://schemas.microsoft.com/office/powerpoint/2010/main" val="820540365"/>
              </p:ext>
            </p:extLst>
          </p:nvPr>
        </p:nvGraphicFramePr>
        <p:xfrm>
          <a:off x="3259138" y="1943100"/>
          <a:ext cx="3055937" cy="1060450"/>
        </p:xfrm>
        <a:graphic>
          <a:graphicData uri="http://schemas.openxmlformats.org/presentationml/2006/ole">
            <mc:AlternateContent xmlns:mc="http://schemas.openxmlformats.org/markup-compatibility/2006">
              <mc:Choice xmlns:v="urn:schemas-microsoft-com:vml" Requires="v">
                <p:oleObj spid="_x0000_s3100" name="公式" r:id="rId5" imgW="1358640" imgH="469800" progId="Equation.3">
                  <p:embed/>
                </p:oleObj>
              </mc:Choice>
              <mc:Fallback>
                <p:oleObj name="公式" r:id="rId5" imgW="1358640" imgH="469800" progId="Equation.3">
                  <p:embed/>
                  <p:pic>
                    <p:nvPicPr>
                      <p:cNvPr id="34714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9138" y="1943100"/>
                        <a:ext cx="3055937"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2" name="Object 6"/>
          <p:cNvGraphicFramePr>
            <a:graphicFrameLocks noChangeAspect="1"/>
          </p:cNvGraphicFramePr>
          <p:nvPr>
            <p:extLst>
              <p:ext uri="{D42A27DB-BD31-4B8C-83A1-F6EECF244321}">
                <p14:modId xmlns:p14="http://schemas.microsoft.com/office/powerpoint/2010/main" val="1200297537"/>
              </p:ext>
            </p:extLst>
          </p:nvPr>
        </p:nvGraphicFramePr>
        <p:xfrm>
          <a:off x="3157079" y="3077510"/>
          <a:ext cx="3679088" cy="571632"/>
        </p:xfrm>
        <a:graphic>
          <a:graphicData uri="http://schemas.openxmlformats.org/presentationml/2006/ole">
            <mc:AlternateContent xmlns:mc="http://schemas.openxmlformats.org/markup-compatibility/2006">
              <mc:Choice xmlns:v="urn:schemas-microsoft-com:vml" Requires="v">
                <p:oleObj spid="_x0000_s3101" name="公式" r:id="rId7" imgW="1473120" imgH="228600" progId="Equation.3">
                  <p:embed/>
                </p:oleObj>
              </mc:Choice>
              <mc:Fallback>
                <p:oleObj name="公式" r:id="rId7" imgW="1473120" imgH="228600" progId="Equation.3">
                  <p:embed/>
                  <p:pic>
                    <p:nvPicPr>
                      <p:cNvPr id="34714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7079" y="3077510"/>
                        <a:ext cx="3679088"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3" name="Object 7"/>
          <p:cNvGraphicFramePr>
            <a:graphicFrameLocks noChangeAspect="1"/>
          </p:cNvGraphicFramePr>
          <p:nvPr>
            <p:extLst>
              <p:ext uri="{D42A27DB-BD31-4B8C-83A1-F6EECF244321}">
                <p14:modId xmlns:p14="http://schemas.microsoft.com/office/powerpoint/2010/main" val="3627014856"/>
              </p:ext>
            </p:extLst>
          </p:nvPr>
        </p:nvGraphicFramePr>
        <p:xfrm>
          <a:off x="3157079" y="4344406"/>
          <a:ext cx="7574128" cy="1340160"/>
        </p:xfrm>
        <a:graphic>
          <a:graphicData uri="http://schemas.openxmlformats.org/presentationml/2006/ole">
            <mc:AlternateContent xmlns:mc="http://schemas.openxmlformats.org/markup-compatibility/2006">
              <mc:Choice xmlns:v="urn:schemas-microsoft-com:vml" Requires="v">
                <p:oleObj spid="_x0000_s3102" name="公式" r:id="rId9" imgW="3162240" imgH="558720" progId="Equation.3">
                  <p:embed/>
                </p:oleObj>
              </mc:Choice>
              <mc:Fallback>
                <p:oleObj name="公式" r:id="rId9" imgW="3162240" imgH="558720" progId="Equation.3">
                  <p:embed/>
                  <p:pic>
                    <p:nvPicPr>
                      <p:cNvPr id="34714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7079" y="4344406"/>
                        <a:ext cx="7574128" cy="1340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7144" name="Object 8"/>
          <p:cNvGraphicFramePr>
            <a:graphicFrameLocks noChangeAspect="1"/>
          </p:cNvGraphicFramePr>
          <p:nvPr>
            <p:extLst>
              <p:ext uri="{D42A27DB-BD31-4B8C-83A1-F6EECF244321}">
                <p14:modId xmlns:p14="http://schemas.microsoft.com/office/powerpoint/2010/main" val="2184333507"/>
              </p:ext>
            </p:extLst>
          </p:nvPr>
        </p:nvGraphicFramePr>
        <p:xfrm>
          <a:off x="3270882" y="5798745"/>
          <a:ext cx="6468972" cy="1175022"/>
        </p:xfrm>
        <a:graphic>
          <a:graphicData uri="http://schemas.openxmlformats.org/presentationml/2006/ole">
            <mc:AlternateContent xmlns:mc="http://schemas.openxmlformats.org/markup-compatibility/2006">
              <mc:Choice xmlns:v="urn:schemas-microsoft-com:vml" Requires="v">
                <p:oleObj spid="_x0000_s3103" name="公式" r:id="rId11" imgW="2590560" imgH="469800" progId="Equation.3">
                  <p:embed/>
                </p:oleObj>
              </mc:Choice>
              <mc:Fallback>
                <p:oleObj name="公式" r:id="rId11" imgW="2590560" imgH="469800" progId="Equation.3">
                  <p:embed/>
                  <p:pic>
                    <p:nvPicPr>
                      <p:cNvPr id="347144"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0882" y="5798745"/>
                        <a:ext cx="6468972" cy="1175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 calcmode="lin" valueType="num">
                                      <p:cBhvr additive="base">
                                        <p:cTn id="7" dur="500" fill="hold"/>
                                        <p:tgtEl>
                                          <p:spTgt spid="347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7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47140"/>
                                        </p:tgtEl>
                                        <p:attrNameLst>
                                          <p:attrName>style.visibility</p:attrName>
                                        </p:attrNameLst>
                                      </p:cBhvr>
                                      <p:to>
                                        <p:strVal val="visible"/>
                                      </p:to>
                                    </p:set>
                                    <p:anim calcmode="lin" valueType="num">
                                      <p:cBhvr additive="base">
                                        <p:cTn id="13" dur="500" fill="hold"/>
                                        <p:tgtEl>
                                          <p:spTgt spid="347140"/>
                                        </p:tgtEl>
                                        <p:attrNameLst>
                                          <p:attrName>ppt_x</p:attrName>
                                        </p:attrNameLst>
                                      </p:cBhvr>
                                      <p:tavLst>
                                        <p:tav tm="0">
                                          <p:val>
                                            <p:strVal val="1+#ppt_w/2"/>
                                          </p:val>
                                        </p:tav>
                                        <p:tav tm="100000">
                                          <p:val>
                                            <p:strVal val="#ppt_x"/>
                                          </p:val>
                                        </p:tav>
                                      </p:tavLst>
                                    </p:anim>
                                    <p:anim calcmode="lin" valueType="num">
                                      <p:cBhvr additive="base">
                                        <p:cTn id="14" dur="500" fill="hold"/>
                                        <p:tgtEl>
                                          <p:spTgt spid="347140"/>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47139">
                                            <p:txEl>
                                              <p:pRg st="1" end="1"/>
                                            </p:txEl>
                                          </p:spTgt>
                                        </p:tgtEl>
                                        <p:attrNameLst>
                                          <p:attrName>style.visibility</p:attrName>
                                        </p:attrNameLst>
                                      </p:cBhvr>
                                      <p:to>
                                        <p:strVal val="visible"/>
                                      </p:to>
                                    </p:set>
                                    <p:anim calcmode="lin" valueType="num">
                                      <p:cBhvr additive="base">
                                        <p:cTn id="18" dur="500" fill="hold"/>
                                        <p:tgtEl>
                                          <p:spTgt spid="34713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71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47141"/>
                                        </p:tgtEl>
                                        <p:attrNameLst>
                                          <p:attrName>style.visibility</p:attrName>
                                        </p:attrNameLst>
                                      </p:cBhvr>
                                      <p:to>
                                        <p:strVal val="visible"/>
                                      </p:to>
                                    </p:set>
                                    <p:anim calcmode="lin" valueType="num">
                                      <p:cBhvr additive="base">
                                        <p:cTn id="24" dur="500" fill="hold"/>
                                        <p:tgtEl>
                                          <p:spTgt spid="347141"/>
                                        </p:tgtEl>
                                        <p:attrNameLst>
                                          <p:attrName>ppt_x</p:attrName>
                                        </p:attrNameLst>
                                      </p:cBhvr>
                                      <p:tavLst>
                                        <p:tav tm="0">
                                          <p:val>
                                            <p:strVal val="1+#ppt_w/2"/>
                                          </p:val>
                                        </p:tav>
                                        <p:tav tm="100000">
                                          <p:val>
                                            <p:strVal val="#ppt_x"/>
                                          </p:val>
                                        </p:tav>
                                      </p:tavLst>
                                    </p:anim>
                                    <p:anim calcmode="lin" valueType="num">
                                      <p:cBhvr additive="base">
                                        <p:cTn id="25" dur="500" fill="hold"/>
                                        <p:tgtEl>
                                          <p:spTgt spid="347141"/>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47139">
                                            <p:txEl>
                                              <p:pRg st="2" end="2"/>
                                            </p:txEl>
                                          </p:spTgt>
                                        </p:tgtEl>
                                        <p:attrNameLst>
                                          <p:attrName>style.visibility</p:attrName>
                                        </p:attrNameLst>
                                      </p:cBhvr>
                                      <p:to>
                                        <p:strVal val="visible"/>
                                      </p:to>
                                    </p:set>
                                    <p:anim calcmode="lin" valueType="num">
                                      <p:cBhvr additive="base">
                                        <p:cTn id="29" dur="500" fill="hold"/>
                                        <p:tgtEl>
                                          <p:spTgt spid="347139">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7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47142"/>
                                        </p:tgtEl>
                                        <p:attrNameLst>
                                          <p:attrName>style.visibility</p:attrName>
                                        </p:attrNameLst>
                                      </p:cBhvr>
                                      <p:to>
                                        <p:strVal val="visible"/>
                                      </p:to>
                                    </p:set>
                                    <p:anim calcmode="lin" valueType="num">
                                      <p:cBhvr additive="base">
                                        <p:cTn id="35" dur="500" fill="hold"/>
                                        <p:tgtEl>
                                          <p:spTgt spid="347142"/>
                                        </p:tgtEl>
                                        <p:attrNameLst>
                                          <p:attrName>ppt_x</p:attrName>
                                        </p:attrNameLst>
                                      </p:cBhvr>
                                      <p:tavLst>
                                        <p:tav tm="0">
                                          <p:val>
                                            <p:strVal val="1+#ppt_w/2"/>
                                          </p:val>
                                        </p:tav>
                                        <p:tav tm="100000">
                                          <p:val>
                                            <p:strVal val="#ppt_x"/>
                                          </p:val>
                                        </p:tav>
                                      </p:tavLst>
                                    </p:anim>
                                    <p:anim calcmode="lin" valueType="num">
                                      <p:cBhvr additive="base">
                                        <p:cTn id="36" dur="500" fill="hold"/>
                                        <p:tgtEl>
                                          <p:spTgt spid="347142"/>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47139">
                                            <p:txEl>
                                              <p:pRg st="3" end="3"/>
                                            </p:txEl>
                                          </p:spTgt>
                                        </p:tgtEl>
                                        <p:attrNameLst>
                                          <p:attrName>style.visibility</p:attrName>
                                        </p:attrNameLst>
                                      </p:cBhvr>
                                      <p:to>
                                        <p:strVal val="visible"/>
                                      </p:to>
                                    </p:set>
                                    <p:anim calcmode="lin" valueType="num">
                                      <p:cBhvr additive="base">
                                        <p:cTn id="40" dur="500" fill="hold"/>
                                        <p:tgtEl>
                                          <p:spTgt spid="347139">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47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347143"/>
                                        </p:tgtEl>
                                        <p:attrNameLst>
                                          <p:attrName>style.visibility</p:attrName>
                                        </p:attrNameLst>
                                      </p:cBhvr>
                                      <p:to>
                                        <p:strVal val="visible"/>
                                      </p:to>
                                    </p:set>
                                    <p:anim calcmode="lin" valueType="num">
                                      <p:cBhvr additive="base">
                                        <p:cTn id="46" dur="500" fill="hold"/>
                                        <p:tgtEl>
                                          <p:spTgt spid="347143"/>
                                        </p:tgtEl>
                                        <p:attrNameLst>
                                          <p:attrName>ppt_x</p:attrName>
                                        </p:attrNameLst>
                                      </p:cBhvr>
                                      <p:tavLst>
                                        <p:tav tm="0">
                                          <p:val>
                                            <p:strVal val="1+#ppt_w/2"/>
                                          </p:val>
                                        </p:tav>
                                        <p:tav tm="100000">
                                          <p:val>
                                            <p:strVal val="#ppt_x"/>
                                          </p:val>
                                        </p:tav>
                                      </p:tavLst>
                                    </p:anim>
                                    <p:anim calcmode="lin" valueType="num">
                                      <p:cBhvr additive="base">
                                        <p:cTn id="47" dur="500" fill="hold"/>
                                        <p:tgtEl>
                                          <p:spTgt spid="347143"/>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347139">
                                            <p:txEl>
                                              <p:pRg st="5" end="5"/>
                                            </p:txEl>
                                          </p:spTgt>
                                        </p:tgtEl>
                                        <p:attrNameLst>
                                          <p:attrName>style.visibility</p:attrName>
                                        </p:attrNameLst>
                                      </p:cBhvr>
                                      <p:to>
                                        <p:strVal val="visible"/>
                                      </p:to>
                                    </p:set>
                                    <p:anim calcmode="lin" valueType="num">
                                      <p:cBhvr additive="base">
                                        <p:cTn id="51" dur="500" fill="hold"/>
                                        <p:tgtEl>
                                          <p:spTgt spid="347139">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471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3" fill="hold" nodeType="clickEffect">
                                  <p:stCondLst>
                                    <p:cond delay="0"/>
                                  </p:stCondLst>
                                  <p:childTnLst>
                                    <p:set>
                                      <p:cBhvr>
                                        <p:cTn id="56" dur="1" fill="hold">
                                          <p:stCondLst>
                                            <p:cond delay="0"/>
                                          </p:stCondLst>
                                        </p:cTn>
                                        <p:tgtEl>
                                          <p:spTgt spid="347144"/>
                                        </p:tgtEl>
                                        <p:attrNameLst>
                                          <p:attrName>style.visibility</p:attrName>
                                        </p:attrNameLst>
                                      </p:cBhvr>
                                      <p:to>
                                        <p:strVal val="visible"/>
                                      </p:to>
                                    </p:set>
                                    <p:anim calcmode="lin" valueType="num">
                                      <p:cBhvr additive="base">
                                        <p:cTn id="57" dur="500" fill="hold"/>
                                        <p:tgtEl>
                                          <p:spTgt spid="347144"/>
                                        </p:tgtEl>
                                        <p:attrNameLst>
                                          <p:attrName>ppt_x</p:attrName>
                                        </p:attrNameLst>
                                      </p:cBhvr>
                                      <p:tavLst>
                                        <p:tav tm="0">
                                          <p:val>
                                            <p:strVal val="1+#ppt_w/2"/>
                                          </p:val>
                                        </p:tav>
                                        <p:tav tm="100000">
                                          <p:val>
                                            <p:strVal val="#ppt_x"/>
                                          </p:val>
                                        </p:tav>
                                      </p:tavLst>
                                    </p:anim>
                                    <p:anim calcmode="lin" valueType="num">
                                      <p:cBhvr additive="base">
                                        <p:cTn id="58" dur="500" fill="hold"/>
                                        <p:tgtEl>
                                          <p:spTgt spid="3471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a:xfrm>
            <a:off x="765175" y="258822"/>
            <a:ext cx="9961986" cy="609741"/>
          </a:xfrm>
        </p:spPr>
        <p:txBody>
          <a:bodyPr/>
          <a:lstStyle/>
          <a:p>
            <a:pPr eaLnBrk="1" hangingPunct="1"/>
            <a:r>
              <a:rPr lang="zh-CN" altLang="en-US" dirty="0"/>
              <a:t>正态过程的</a:t>
            </a:r>
            <a:r>
              <a:rPr lang="en-US" altLang="zh-CN" dirty="0"/>
              <a:t>n</a:t>
            </a:r>
            <a:r>
              <a:rPr lang="zh-CN" altLang="en-US" dirty="0"/>
              <a:t>维概率分布</a:t>
            </a:r>
          </a:p>
        </p:txBody>
      </p:sp>
      <p:sp>
        <p:nvSpPr>
          <p:cNvPr id="349187" name="Rectangle 3"/>
          <p:cNvSpPr>
            <a:spLocks noGrp="1" noChangeArrowheads="1"/>
          </p:cNvSpPr>
          <p:nvPr>
            <p:ph type="body" sz="half" idx="1"/>
          </p:nvPr>
        </p:nvSpPr>
        <p:spPr>
          <a:xfrm>
            <a:off x="612775" y="1124210"/>
            <a:ext cx="3772773" cy="4611167"/>
          </a:xfrm>
        </p:spPr>
        <p:txBody>
          <a:bodyPr>
            <a:normAutofit fontScale="92500"/>
          </a:bodyPr>
          <a:lstStyle/>
          <a:p>
            <a:pPr eaLnBrk="1" hangingPunct="1">
              <a:lnSpc>
                <a:spcPct val="200000"/>
              </a:lnSpc>
              <a:buFont typeface="Wingdings" pitchFamily="2" charset="2"/>
              <a:buNone/>
            </a:pPr>
            <a:r>
              <a:rPr lang="zh-CN" altLang="en-US" dirty="0">
                <a:solidFill>
                  <a:srgbClr val="0000FF"/>
                </a:solidFill>
              </a:rPr>
              <a:t>均值函数向量</a:t>
            </a:r>
          </a:p>
          <a:p>
            <a:pPr eaLnBrk="1" hangingPunct="1">
              <a:lnSpc>
                <a:spcPct val="200000"/>
              </a:lnSpc>
              <a:buFont typeface="Wingdings" pitchFamily="2" charset="2"/>
              <a:buNone/>
            </a:pPr>
            <a:r>
              <a:rPr lang="en-US" altLang="zh-CN" dirty="0">
                <a:solidFill>
                  <a:srgbClr val="0000FF"/>
                </a:solidFill>
              </a:rPr>
              <a:t>n</a:t>
            </a:r>
            <a:r>
              <a:rPr lang="zh-CN" altLang="en-US" dirty="0">
                <a:solidFill>
                  <a:srgbClr val="0000FF"/>
                </a:solidFill>
              </a:rPr>
              <a:t>阶协方差矩阵</a:t>
            </a:r>
          </a:p>
          <a:p>
            <a:pPr eaLnBrk="1" hangingPunct="1">
              <a:lnSpc>
                <a:spcPct val="200000"/>
              </a:lnSpc>
              <a:buFont typeface="Wingdings" pitchFamily="2" charset="2"/>
              <a:buNone/>
            </a:pPr>
            <a:endParaRPr lang="zh-CN" altLang="en-US" dirty="0">
              <a:solidFill>
                <a:srgbClr val="0000FF"/>
              </a:solidFill>
            </a:endParaRPr>
          </a:p>
          <a:p>
            <a:pPr eaLnBrk="1" hangingPunct="1">
              <a:lnSpc>
                <a:spcPct val="200000"/>
              </a:lnSpc>
              <a:buFont typeface="Wingdings" pitchFamily="2" charset="2"/>
              <a:buNone/>
            </a:pPr>
            <a:endParaRPr lang="zh-CN" altLang="en-US" dirty="0">
              <a:solidFill>
                <a:srgbClr val="0000FF"/>
              </a:solidFill>
            </a:endParaRPr>
          </a:p>
          <a:p>
            <a:pPr eaLnBrk="1" hangingPunct="1">
              <a:lnSpc>
                <a:spcPct val="200000"/>
              </a:lnSpc>
              <a:buFont typeface="Wingdings" pitchFamily="2" charset="2"/>
              <a:buNone/>
            </a:pPr>
            <a:endParaRPr lang="zh-CN" altLang="en-US" dirty="0">
              <a:solidFill>
                <a:srgbClr val="0000FF"/>
              </a:solidFill>
            </a:endParaRPr>
          </a:p>
          <a:p>
            <a:pPr eaLnBrk="1" hangingPunct="1">
              <a:lnSpc>
                <a:spcPct val="200000"/>
              </a:lnSpc>
              <a:buFont typeface="Wingdings" pitchFamily="2" charset="2"/>
              <a:buNone/>
            </a:pPr>
            <a:r>
              <a:rPr lang="en-US" altLang="zh-CN" dirty="0">
                <a:solidFill>
                  <a:srgbClr val="0000FF"/>
                </a:solidFill>
              </a:rPr>
              <a:t>n</a:t>
            </a:r>
            <a:r>
              <a:rPr lang="zh-CN" altLang="en-US" dirty="0">
                <a:solidFill>
                  <a:srgbClr val="0000FF"/>
                </a:solidFill>
              </a:rPr>
              <a:t>维概率分布</a:t>
            </a:r>
          </a:p>
        </p:txBody>
      </p:sp>
      <p:graphicFrame>
        <p:nvGraphicFramePr>
          <p:cNvPr id="349188" name="Object 4"/>
          <p:cNvGraphicFramePr>
            <a:graphicFrameLocks noGrp="1" noChangeAspect="1"/>
          </p:cNvGraphicFramePr>
          <p:nvPr>
            <p:ph sz="half" idx="2"/>
            <p:extLst>
              <p:ext uri="{D42A27DB-BD31-4B8C-83A1-F6EECF244321}">
                <p14:modId xmlns:p14="http://schemas.microsoft.com/office/powerpoint/2010/main" val="3733659"/>
              </p:ext>
            </p:extLst>
          </p:nvPr>
        </p:nvGraphicFramePr>
        <p:xfrm>
          <a:off x="2822575" y="1263227"/>
          <a:ext cx="4114164" cy="543051"/>
        </p:xfrm>
        <a:graphic>
          <a:graphicData uri="http://schemas.openxmlformats.org/presentationml/2006/ole">
            <mc:AlternateContent xmlns:mc="http://schemas.openxmlformats.org/markup-compatibility/2006">
              <mc:Choice xmlns:v="urn:schemas-microsoft-com:vml" Requires="v">
                <p:oleObj spid="_x0000_s4113" name="公式" r:id="rId3" imgW="1828800" imgH="241200" progId="Equation.3">
                  <p:embed/>
                </p:oleObj>
              </mc:Choice>
              <mc:Fallback>
                <p:oleObj name="公式" r:id="rId3" imgW="1828800" imgH="241200" progId="Equation.3">
                  <p:embed/>
                  <p:pic>
                    <p:nvPicPr>
                      <p:cNvPr id="3491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575" y="1263227"/>
                        <a:ext cx="4114164" cy="543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9" name="Object 5"/>
          <p:cNvGraphicFramePr>
            <a:graphicFrameLocks noChangeAspect="1"/>
          </p:cNvGraphicFramePr>
          <p:nvPr>
            <p:extLst>
              <p:ext uri="{D42A27DB-BD31-4B8C-83A1-F6EECF244321}">
                <p14:modId xmlns:p14="http://schemas.microsoft.com/office/powerpoint/2010/main" val="3994691597"/>
              </p:ext>
            </p:extLst>
          </p:nvPr>
        </p:nvGraphicFramePr>
        <p:xfrm>
          <a:off x="2795732" y="2743994"/>
          <a:ext cx="5771898" cy="2084870"/>
        </p:xfrm>
        <a:graphic>
          <a:graphicData uri="http://schemas.openxmlformats.org/presentationml/2006/ole">
            <mc:AlternateContent xmlns:mc="http://schemas.openxmlformats.org/markup-compatibility/2006">
              <mc:Choice xmlns:v="urn:schemas-microsoft-com:vml" Requires="v">
                <p:oleObj spid="_x0000_s4114" name="公式" r:id="rId5" imgW="2565360" imgH="927000" progId="Equation.3">
                  <p:embed/>
                </p:oleObj>
              </mc:Choice>
              <mc:Fallback>
                <p:oleObj name="公式" r:id="rId5" imgW="2565360" imgH="927000" progId="Equation.3">
                  <p:embed/>
                  <p:pic>
                    <p:nvPicPr>
                      <p:cNvPr id="34918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5732" y="2743994"/>
                        <a:ext cx="5771898" cy="20848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93" name="Object 9"/>
          <p:cNvGraphicFramePr>
            <a:graphicFrameLocks noChangeAspect="1"/>
          </p:cNvGraphicFramePr>
          <p:nvPr>
            <p:extLst>
              <p:ext uri="{D42A27DB-BD31-4B8C-83A1-F6EECF244321}">
                <p14:modId xmlns:p14="http://schemas.microsoft.com/office/powerpoint/2010/main" val="1352168209"/>
              </p:ext>
            </p:extLst>
          </p:nvPr>
        </p:nvGraphicFramePr>
        <p:xfrm>
          <a:off x="2853338" y="5183120"/>
          <a:ext cx="4943032" cy="514469"/>
        </p:xfrm>
        <a:graphic>
          <a:graphicData uri="http://schemas.openxmlformats.org/presentationml/2006/ole">
            <mc:AlternateContent xmlns:mc="http://schemas.openxmlformats.org/markup-compatibility/2006">
              <mc:Choice xmlns:v="urn:schemas-microsoft-com:vml" Requires="v">
                <p:oleObj spid="_x0000_s4115" name="公式" r:id="rId7" imgW="2197080" imgH="228600" progId="Equation.3">
                  <p:embed/>
                </p:oleObj>
              </mc:Choice>
              <mc:Fallback>
                <p:oleObj name="公式" r:id="rId7" imgW="2197080" imgH="228600" progId="Equation.3">
                  <p:embed/>
                  <p:pic>
                    <p:nvPicPr>
                      <p:cNvPr id="349193"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3338" y="5183120"/>
                        <a:ext cx="4943032" cy="514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 presetClass="entr" presetSubtype="4" fill="hold" grpId="0" nodeType="after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49188"/>
                                        </p:tgtEl>
                                        <p:attrNameLst>
                                          <p:attrName>style.visibility</p:attrName>
                                        </p:attrNameLst>
                                      </p:cBhvr>
                                      <p:to>
                                        <p:strVal val="visible"/>
                                      </p:to>
                                    </p:set>
                                    <p:anim calcmode="lin" valueType="num">
                                      <p:cBhvr additive="base">
                                        <p:cTn id="13" dur="500" fill="hold"/>
                                        <p:tgtEl>
                                          <p:spTgt spid="349188"/>
                                        </p:tgtEl>
                                        <p:attrNameLst>
                                          <p:attrName>ppt_x</p:attrName>
                                        </p:attrNameLst>
                                      </p:cBhvr>
                                      <p:tavLst>
                                        <p:tav tm="0">
                                          <p:val>
                                            <p:strVal val="1+#ppt_w/2"/>
                                          </p:val>
                                        </p:tav>
                                        <p:tav tm="100000">
                                          <p:val>
                                            <p:strVal val="#ppt_x"/>
                                          </p:val>
                                        </p:tav>
                                      </p:tavLst>
                                    </p:anim>
                                    <p:anim calcmode="lin" valueType="num">
                                      <p:cBhvr additive="base">
                                        <p:cTn id="14" dur="500" fill="hold"/>
                                        <p:tgtEl>
                                          <p:spTgt spid="349188"/>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49187">
                                            <p:txEl>
                                              <p:pRg st="1" end="1"/>
                                            </p:txEl>
                                          </p:spTgt>
                                        </p:tgtEl>
                                        <p:attrNameLst>
                                          <p:attrName>style.visibility</p:attrName>
                                        </p:attrNameLst>
                                      </p:cBhvr>
                                      <p:to>
                                        <p:strVal val="visible"/>
                                      </p:to>
                                    </p:set>
                                    <p:anim calcmode="lin" valueType="num">
                                      <p:cBhvr additive="base">
                                        <p:cTn id="18" dur="500" fill="hold"/>
                                        <p:tgtEl>
                                          <p:spTgt spid="34918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491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49189"/>
                                        </p:tgtEl>
                                        <p:attrNameLst>
                                          <p:attrName>style.visibility</p:attrName>
                                        </p:attrNameLst>
                                      </p:cBhvr>
                                      <p:to>
                                        <p:strVal val="visible"/>
                                      </p:to>
                                    </p:set>
                                    <p:anim calcmode="lin" valueType="num">
                                      <p:cBhvr additive="base">
                                        <p:cTn id="24" dur="500" fill="hold"/>
                                        <p:tgtEl>
                                          <p:spTgt spid="349189"/>
                                        </p:tgtEl>
                                        <p:attrNameLst>
                                          <p:attrName>ppt_x</p:attrName>
                                        </p:attrNameLst>
                                      </p:cBhvr>
                                      <p:tavLst>
                                        <p:tav tm="0">
                                          <p:val>
                                            <p:strVal val="1+#ppt_w/2"/>
                                          </p:val>
                                        </p:tav>
                                        <p:tav tm="100000">
                                          <p:val>
                                            <p:strVal val="#ppt_x"/>
                                          </p:val>
                                        </p:tav>
                                      </p:tavLst>
                                    </p:anim>
                                    <p:anim calcmode="lin" valueType="num">
                                      <p:cBhvr additive="base">
                                        <p:cTn id="25" dur="500" fill="hold"/>
                                        <p:tgtEl>
                                          <p:spTgt spid="349189"/>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49187">
                                            <p:txEl>
                                              <p:pRg st="5" end="5"/>
                                            </p:txEl>
                                          </p:spTgt>
                                        </p:tgtEl>
                                        <p:attrNameLst>
                                          <p:attrName>style.visibility</p:attrName>
                                        </p:attrNameLst>
                                      </p:cBhvr>
                                      <p:to>
                                        <p:strVal val="visible"/>
                                      </p:to>
                                    </p:set>
                                    <p:anim calcmode="lin" valueType="num">
                                      <p:cBhvr additive="base">
                                        <p:cTn id="29" dur="500" fill="hold"/>
                                        <p:tgtEl>
                                          <p:spTgt spid="3491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491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49193"/>
                                        </p:tgtEl>
                                        <p:attrNameLst>
                                          <p:attrName>style.visibility</p:attrName>
                                        </p:attrNameLst>
                                      </p:cBhvr>
                                      <p:to>
                                        <p:strVal val="visible"/>
                                      </p:to>
                                    </p:set>
                                    <p:anim calcmode="lin" valueType="num">
                                      <p:cBhvr additive="base">
                                        <p:cTn id="35" dur="500" fill="hold"/>
                                        <p:tgtEl>
                                          <p:spTgt spid="349193"/>
                                        </p:tgtEl>
                                        <p:attrNameLst>
                                          <p:attrName>ppt_x</p:attrName>
                                        </p:attrNameLst>
                                      </p:cBhvr>
                                      <p:tavLst>
                                        <p:tav tm="0">
                                          <p:val>
                                            <p:strVal val="1+#ppt_w/2"/>
                                          </p:val>
                                        </p:tav>
                                        <p:tav tm="100000">
                                          <p:val>
                                            <p:strVal val="#ppt_x"/>
                                          </p:val>
                                        </p:tav>
                                      </p:tavLst>
                                    </p:anim>
                                    <p:anim calcmode="lin" valueType="num">
                                      <p:cBhvr additive="base">
                                        <p:cTn id="36" dur="500" fill="hold"/>
                                        <p:tgtEl>
                                          <p:spTgt spid="34919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Rectangle 2"/>
          <p:cNvSpPr>
            <a:spLocks noGrp="1" noChangeArrowheads="1"/>
          </p:cNvSpPr>
          <p:nvPr>
            <p:ph type="title"/>
          </p:nvPr>
        </p:nvSpPr>
        <p:spPr>
          <a:xfrm>
            <a:off x="765175" y="279089"/>
            <a:ext cx="9961986" cy="609741"/>
          </a:xfrm>
        </p:spPr>
        <p:txBody>
          <a:bodyPr/>
          <a:lstStyle/>
          <a:p>
            <a:pPr eaLnBrk="1" hangingPunct="1"/>
            <a:r>
              <a:rPr lang="zh-CN" altLang="en-US" dirty="0"/>
              <a:t>正态过程的</a:t>
            </a:r>
            <a:r>
              <a:rPr lang="en-US" altLang="zh-CN" dirty="0"/>
              <a:t>n</a:t>
            </a:r>
            <a:r>
              <a:rPr lang="zh-CN" altLang="en-US" dirty="0"/>
              <a:t>维概率分布</a:t>
            </a:r>
          </a:p>
        </p:txBody>
      </p:sp>
      <p:sp>
        <p:nvSpPr>
          <p:cNvPr id="350211" name="Rectangle 3"/>
          <p:cNvSpPr>
            <a:spLocks noGrp="1" noChangeArrowheads="1"/>
          </p:cNvSpPr>
          <p:nvPr>
            <p:ph type="body" sz="half" idx="1"/>
          </p:nvPr>
        </p:nvSpPr>
        <p:spPr>
          <a:xfrm>
            <a:off x="737484" y="1211920"/>
            <a:ext cx="3772773" cy="641498"/>
          </a:xfrm>
        </p:spPr>
        <p:txBody>
          <a:bodyPr>
            <a:normAutofit lnSpcReduction="10000"/>
          </a:bodyPr>
          <a:lstStyle/>
          <a:p>
            <a:pPr eaLnBrk="1" hangingPunct="1">
              <a:lnSpc>
                <a:spcPct val="150000"/>
              </a:lnSpc>
              <a:buFont typeface="Wingdings" pitchFamily="2" charset="2"/>
              <a:buNone/>
            </a:pPr>
            <a:r>
              <a:rPr lang="en-US" altLang="zh-CN" dirty="0">
                <a:solidFill>
                  <a:srgbClr val="0000FF"/>
                </a:solidFill>
              </a:rPr>
              <a:t>n</a:t>
            </a:r>
            <a:r>
              <a:rPr lang="zh-CN" altLang="en-US" dirty="0">
                <a:solidFill>
                  <a:srgbClr val="0000FF"/>
                </a:solidFill>
              </a:rPr>
              <a:t>维概率密度函数</a:t>
            </a:r>
          </a:p>
        </p:txBody>
      </p:sp>
      <p:graphicFrame>
        <p:nvGraphicFramePr>
          <p:cNvPr id="350214" name="Object 6"/>
          <p:cNvGraphicFramePr>
            <a:graphicFrameLocks noChangeAspect="1"/>
          </p:cNvGraphicFramePr>
          <p:nvPr>
            <p:extLst>
              <p:ext uri="{D42A27DB-BD31-4B8C-83A1-F6EECF244321}">
                <p14:modId xmlns:p14="http://schemas.microsoft.com/office/powerpoint/2010/main" val="3654558932"/>
              </p:ext>
            </p:extLst>
          </p:nvPr>
        </p:nvGraphicFramePr>
        <p:xfrm>
          <a:off x="3584575" y="1277321"/>
          <a:ext cx="4769954" cy="571632"/>
        </p:xfrm>
        <a:graphic>
          <a:graphicData uri="http://schemas.openxmlformats.org/presentationml/2006/ole">
            <mc:AlternateContent xmlns:mc="http://schemas.openxmlformats.org/markup-compatibility/2006">
              <mc:Choice xmlns:v="urn:schemas-microsoft-com:vml" Requires="v">
                <p:oleObj spid="_x0000_s5142" name="公式" r:id="rId3" imgW="2120760" imgH="253800" progId="Equation.3">
                  <p:embed/>
                </p:oleObj>
              </mc:Choice>
              <mc:Fallback>
                <p:oleObj name="公式" r:id="rId3" imgW="2120760" imgH="253800" progId="Equation.3">
                  <p:embed/>
                  <p:pic>
                    <p:nvPicPr>
                      <p:cNvPr id="35021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5" y="1277321"/>
                        <a:ext cx="4769954"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5" name="Object 7"/>
          <p:cNvGraphicFramePr>
            <a:graphicFrameLocks noChangeAspect="1"/>
          </p:cNvGraphicFramePr>
          <p:nvPr>
            <p:extLst>
              <p:ext uri="{D42A27DB-BD31-4B8C-83A1-F6EECF244321}">
                <p14:modId xmlns:p14="http://schemas.microsoft.com/office/powerpoint/2010/main" val="1920282673"/>
              </p:ext>
            </p:extLst>
          </p:nvPr>
        </p:nvGraphicFramePr>
        <p:xfrm>
          <a:off x="3642744" y="3994914"/>
          <a:ext cx="4912862" cy="571632"/>
        </p:xfrm>
        <a:graphic>
          <a:graphicData uri="http://schemas.openxmlformats.org/presentationml/2006/ole">
            <mc:AlternateContent xmlns:mc="http://schemas.openxmlformats.org/markup-compatibility/2006">
              <mc:Choice xmlns:v="urn:schemas-microsoft-com:vml" Requires="v">
                <p:oleObj spid="_x0000_s5143" name="公式" r:id="rId5" imgW="2184120" imgH="253800" progId="Equation.3">
                  <p:embed/>
                </p:oleObj>
              </mc:Choice>
              <mc:Fallback>
                <p:oleObj name="公式" r:id="rId5" imgW="2184120" imgH="253800" progId="Equation.3">
                  <p:embed/>
                  <p:pic>
                    <p:nvPicPr>
                      <p:cNvPr id="35021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744" y="3994914"/>
                        <a:ext cx="4912862"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8" name="Object 10"/>
          <p:cNvGraphicFramePr>
            <a:graphicFrameLocks noChangeAspect="1"/>
          </p:cNvGraphicFramePr>
          <p:nvPr>
            <p:extLst>
              <p:ext uri="{D42A27DB-BD31-4B8C-83A1-F6EECF244321}">
                <p14:modId xmlns:p14="http://schemas.microsoft.com/office/powerpoint/2010/main" val="2147526468"/>
              </p:ext>
            </p:extLst>
          </p:nvPr>
        </p:nvGraphicFramePr>
        <p:xfrm>
          <a:off x="4346575" y="1616047"/>
          <a:ext cx="5313005" cy="2086458"/>
        </p:xfrm>
        <a:graphic>
          <a:graphicData uri="http://schemas.openxmlformats.org/presentationml/2006/ole">
            <mc:AlternateContent xmlns:mc="http://schemas.openxmlformats.org/markup-compatibility/2006">
              <mc:Choice xmlns:v="urn:schemas-microsoft-com:vml" Requires="v">
                <p:oleObj spid="_x0000_s5144" name="公式" r:id="rId7" imgW="2361960" imgH="927000" progId="Equation.3">
                  <p:embed/>
                </p:oleObj>
              </mc:Choice>
              <mc:Fallback>
                <p:oleObj name="公式" r:id="rId7" imgW="2361960" imgH="927000" progId="Equation.3">
                  <p:embed/>
                  <p:pic>
                    <p:nvPicPr>
                      <p:cNvPr id="35021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6575" y="1616047"/>
                        <a:ext cx="5313005"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0219" name="Object 11"/>
          <p:cNvGraphicFramePr>
            <a:graphicFrameLocks noChangeAspect="1"/>
          </p:cNvGraphicFramePr>
          <p:nvPr>
            <p:extLst>
              <p:ext uri="{D42A27DB-BD31-4B8C-83A1-F6EECF244321}">
                <p14:modId xmlns:p14="http://schemas.microsoft.com/office/powerpoint/2010/main" val="2412024387"/>
              </p:ext>
            </p:extLst>
          </p:nvPr>
        </p:nvGraphicFramePr>
        <p:xfrm>
          <a:off x="4370781" y="4650854"/>
          <a:ext cx="3456788" cy="2086458"/>
        </p:xfrm>
        <a:graphic>
          <a:graphicData uri="http://schemas.openxmlformats.org/presentationml/2006/ole">
            <mc:AlternateContent xmlns:mc="http://schemas.openxmlformats.org/markup-compatibility/2006">
              <mc:Choice xmlns:v="urn:schemas-microsoft-com:vml" Requires="v">
                <p:oleObj spid="_x0000_s5145" name="公式" r:id="rId9" imgW="1536480" imgH="927000" progId="Equation.3">
                  <p:embed/>
                </p:oleObj>
              </mc:Choice>
              <mc:Fallback>
                <p:oleObj name="公式" r:id="rId9" imgW="1536480" imgH="927000" progId="Equation.3">
                  <p:embed/>
                  <p:pic>
                    <p:nvPicPr>
                      <p:cNvPr id="35021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0781" y="4650854"/>
                        <a:ext cx="3456788"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0220" name="Rectangle 12"/>
          <p:cNvSpPr>
            <a:spLocks noChangeArrowheads="1"/>
          </p:cNvSpPr>
          <p:nvPr/>
        </p:nvSpPr>
        <p:spPr bwMode="auto">
          <a:xfrm>
            <a:off x="737484" y="3906532"/>
            <a:ext cx="2161088" cy="660014"/>
          </a:xfrm>
          <a:prstGeom prst="rect">
            <a:avLst/>
          </a:prstGeom>
          <a:noFill/>
          <a:ln w="9525">
            <a:noFill/>
            <a:miter lim="800000"/>
            <a:headEnd/>
            <a:tailEnd/>
          </a:ln>
        </p:spPr>
        <p:txBody>
          <a:bodyPr lIns="0" tIns="0" rIns="0" bIns="0">
            <a:spAutoFit/>
          </a:bodyPr>
          <a:lstStyle/>
          <a:p>
            <a:pPr marL="533507" indent="-533507">
              <a:lnSpc>
                <a:spcPct val="180000"/>
              </a:lnSpc>
              <a:spcBef>
                <a:spcPct val="70000"/>
              </a:spcBef>
              <a:buClr>
                <a:srgbClr val="00FF00"/>
              </a:buClr>
            </a:pPr>
            <a:r>
              <a:rPr lang="en-US" altLang="zh-CN" sz="2801" b="1" dirty="0">
                <a:solidFill>
                  <a:srgbClr val="0000FF"/>
                </a:solidFill>
                <a:ea typeface="黑体" pitchFamily="2" charset="-122"/>
              </a:rPr>
              <a:t>n</a:t>
            </a:r>
            <a:r>
              <a:rPr lang="zh-CN" altLang="en-US" sz="2801" b="1" dirty="0">
                <a:solidFill>
                  <a:srgbClr val="0000FF"/>
                </a:solidFill>
                <a:ea typeface="黑体" pitchFamily="2" charset="-122"/>
              </a:rPr>
              <a:t>维特征函数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350214"/>
                                        </p:tgtEl>
                                        <p:attrNameLst>
                                          <p:attrName>style.visibility</p:attrName>
                                        </p:attrNameLst>
                                      </p:cBhvr>
                                      <p:to>
                                        <p:strVal val="visible"/>
                                      </p:to>
                                    </p:set>
                                    <p:anim calcmode="lin" valueType="num">
                                      <p:cBhvr additive="base">
                                        <p:cTn id="12" dur="500" fill="hold"/>
                                        <p:tgtEl>
                                          <p:spTgt spid="350214"/>
                                        </p:tgtEl>
                                        <p:attrNameLst>
                                          <p:attrName>ppt_x</p:attrName>
                                        </p:attrNameLst>
                                      </p:cBhvr>
                                      <p:tavLst>
                                        <p:tav tm="0">
                                          <p:val>
                                            <p:strVal val="1+#ppt_w/2"/>
                                          </p:val>
                                        </p:tav>
                                        <p:tav tm="100000">
                                          <p:val>
                                            <p:strVal val="#ppt_x"/>
                                          </p:val>
                                        </p:tav>
                                      </p:tavLst>
                                    </p:anim>
                                    <p:anim calcmode="lin" valueType="num">
                                      <p:cBhvr additive="base">
                                        <p:cTn id="13" dur="500" fill="hold"/>
                                        <p:tgtEl>
                                          <p:spTgt spid="35021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350218"/>
                                        </p:tgtEl>
                                        <p:attrNameLst>
                                          <p:attrName>style.visibility</p:attrName>
                                        </p:attrNameLst>
                                      </p:cBhvr>
                                      <p:to>
                                        <p:strVal val="visible"/>
                                      </p:to>
                                    </p:set>
                                    <p:anim calcmode="lin" valueType="num">
                                      <p:cBhvr additive="base">
                                        <p:cTn id="17" dur="500" fill="hold"/>
                                        <p:tgtEl>
                                          <p:spTgt spid="350218"/>
                                        </p:tgtEl>
                                        <p:attrNameLst>
                                          <p:attrName>ppt_x</p:attrName>
                                        </p:attrNameLst>
                                      </p:cBhvr>
                                      <p:tavLst>
                                        <p:tav tm="0">
                                          <p:val>
                                            <p:strVal val="1+#ppt_w/2"/>
                                          </p:val>
                                        </p:tav>
                                        <p:tav tm="100000">
                                          <p:val>
                                            <p:strVal val="#ppt_x"/>
                                          </p:val>
                                        </p:tav>
                                      </p:tavLst>
                                    </p:anim>
                                    <p:anim calcmode="lin" valueType="num">
                                      <p:cBhvr additive="base">
                                        <p:cTn id="18" dur="500" fill="hold"/>
                                        <p:tgtEl>
                                          <p:spTgt spid="35021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0220">
                                            <p:txEl>
                                              <p:pRg st="0" end="0"/>
                                            </p:txEl>
                                          </p:spTgt>
                                        </p:tgtEl>
                                        <p:attrNameLst>
                                          <p:attrName>style.visibility</p:attrName>
                                        </p:attrNameLst>
                                      </p:cBhvr>
                                      <p:to>
                                        <p:strVal val="visible"/>
                                      </p:to>
                                    </p:set>
                                    <p:anim calcmode="lin" valueType="num">
                                      <p:cBhvr additive="base">
                                        <p:cTn id="23" dur="500" fill="hold"/>
                                        <p:tgtEl>
                                          <p:spTgt spid="35022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0220">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3" fill="hold" nodeType="afterEffect">
                                  <p:stCondLst>
                                    <p:cond delay="0"/>
                                  </p:stCondLst>
                                  <p:childTnLst>
                                    <p:set>
                                      <p:cBhvr>
                                        <p:cTn id="27" dur="1" fill="hold">
                                          <p:stCondLst>
                                            <p:cond delay="0"/>
                                          </p:stCondLst>
                                        </p:cTn>
                                        <p:tgtEl>
                                          <p:spTgt spid="350215"/>
                                        </p:tgtEl>
                                        <p:attrNameLst>
                                          <p:attrName>style.visibility</p:attrName>
                                        </p:attrNameLst>
                                      </p:cBhvr>
                                      <p:to>
                                        <p:strVal val="visible"/>
                                      </p:to>
                                    </p:set>
                                    <p:anim calcmode="lin" valueType="num">
                                      <p:cBhvr additive="base">
                                        <p:cTn id="28" dur="500" fill="hold"/>
                                        <p:tgtEl>
                                          <p:spTgt spid="350215"/>
                                        </p:tgtEl>
                                        <p:attrNameLst>
                                          <p:attrName>ppt_x</p:attrName>
                                        </p:attrNameLst>
                                      </p:cBhvr>
                                      <p:tavLst>
                                        <p:tav tm="0">
                                          <p:val>
                                            <p:strVal val="1+#ppt_w/2"/>
                                          </p:val>
                                        </p:tav>
                                        <p:tav tm="100000">
                                          <p:val>
                                            <p:strVal val="#ppt_x"/>
                                          </p:val>
                                        </p:tav>
                                      </p:tavLst>
                                    </p:anim>
                                    <p:anim calcmode="lin" valueType="num">
                                      <p:cBhvr additive="base">
                                        <p:cTn id="29" dur="500" fill="hold"/>
                                        <p:tgtEl>
                                          <p:spTgt spid="350215"/>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ID="2" presetClass="entr" presetSubtype="3" fill="hold" nodeType="afterEffect">
                                  <p:stCondLst>
                                    <p:cond delay="0"/>
                                  </p:stCondLst>
                                  <p:childTnLst>
                                    <p:set>
                                      <p:cBhvr>
                                        <p:cTn id="32" dur="1" fill="hold">
                                          <p:stCondLst>
                                            <p:cond delay="0"/>
                                          </p:stCondLst>
                                        </p:cTn>
                                        <p:tgtEl>
                                          <p:spTgt spid="350219"/>
                                        </p:tgtEl>
                                        <p:attrNameLst>
                                          <p:attrName>style.visibility</p:attrName>
                                        </p:attrNameLst>
                                      </p:cBhvr>
                                      <p:to>
                                        <p:strVal val="visible"/>
                                      </p:to>
                                    </p:set>
                                    <p:anim calcmode="lin" valueType="num">
                                      <p:cBhvr additive="base">
                                        <p:cTn id="33" dur="500" fill="hold"/>
                                        <p:tgtEl>
                                          <p:spTgt spid="350219"/>
                                        </p:tgtEl>
                                        <p:attrNameLst>
                                          <p:attrName>ppt_x</p:attrName>
                                        </p:attrNameLst>
                                      </p:cBhvr>
                                      <p:tavLst>
                                        <p:tav tm="0">
                                          <p:val>
                                            <p:strVal val="1+#ppt_w/2"/>
                                          </p:val>
                                        </p:tav>
                                        <p:tav tm="100000">
                                          <p:val>
                                            <p:strVal val="#ppt_x"/>
                                          </p:val>
                                        </p:tav>
                                      </p:tavLst>
                                    </p:anim>
                                    <p:anim calcmode="lin" valueType="num">
                                      <p:cBhvr additive="base">
                                        <p:cTn id="34" dur="500" fill="hold"/>
                                        <p:tgtEl>
                                          <p:spTgt spid="3502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35022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title"/>
          </p:nvPr>
        </p:nvSpPr>
        <p:spPr>
          <a:xfrm>
            <a:off x="841375" y="279465"/>
            <a:ext cx="9961986" cy="609741"/>
          </a:xfrm>
        </p:spPr>
        <p:txBody>
          <a:bodyPr/>
          <a:lstStyle/>
          <a:p>
            <a:pPr algn="l" eaLnBrk="1" hangingPunct="1"/>
            <a:r>
              <a:rPr lang="zh-CN" altLang="en-US" dirty="0"/>
              <a:t>实例</a:t>
            </a:r>
          </a:p>
        </p:txBody>
      </p:sp>
      <p:sp>
        <p:nvSpPr>
          <p:cNvPr id="342019" name="Rectangle 3"/>
          <p:cNvSpPr>
            <a:spLocks noGrp="1" noChangeArrowheads="1"/>
          </p:cNvSpPr>
          <p:nvPr>
            <p:ph type="body" sz="half" idx="1"/>
          </p:nvPr>
        </p:nvSpPr>
        <p:spPr>
          <a:xfrm>
            <a:off x="384175" y="938165"/>
            <a:ext cx="11049000" cy="2339229"/>
          </a:xfrm>
        </p:spPr>
        <p:txBody>
          <a:bodyPr/>
          <a:lstStyle/>
          <a:p>
            <a:pPr eaLnBrk="1" hangingPunct="1">
              <a:lnSpc>
                <a:spcPct val="130000"/>
              </a:lnSpc>
              <a:buFont typeface="Wingdings" pitchFamily="2" charset="2"/>
              <a:buNone/>
            </a:pPr>
            <a:r>
              <a:rPr lang="zh-CN" altLang="en-US" dirty="0"/>
              <a:t>给定随机过程</a:t>
            </a:r>
            <a:r>
              <a:rPr lang="en-US" altLang="zh-CN" dirty="0"/>
              <a:t>{X(t),</a:t>
            </a:r>
            <a:r>
              <a:rPr lang="en-US" altLang="zh-CN" dirty="0" err="1"/>
              <a:t>t</a:t>
            </a:r>
            <a:r>
              <a:rPr lang="en-US" altLang="zh-CN" dirty="0" err="1">
                <a:sym typeface="Symbol" pitchFamily="18" charset="2"/>
              </a:rPr>
              <a:t>T</a:t>
            </a:r>
            <a:r>
              <a:rPr lang="en-US" altLang="zh-CN" dirty="0">
                <a:sym typeface="Symbol" pitchFamily="18" charset="2"/>
              </a:rPr>
              <a:t>}</a:t>
            </a:r>
            <a:r>
              <a:rPr lang="zh-CN" altLang="en-US" dirty="0">
                <a:sym typeface="Symbol" pitchFamily="18" charset="2"/>
              </a:rPr>
              <a:t>，</a:t>
            </a:r>
          </a:p>
          <a:p>
            <a:pPr algn="ctr" eaLnBrk="1" hangingPunct="1">
              <a:lnSpc>
                <a:spcPct val="130000"/>
              </a:lnSpc>
              <a:buFont typeface="Wingdings" pitchFamily="2" charset="2"/>
              <a:buNone/>
            </a:pPr>
            <a:r>
              <a:rPr lang="en-US" altLang="zh-CN" dirty="0">
                <a:sym typeface="Symbol" pitchFamily="18" charset="2"/>
              </a:rPr>
              <a:t>X(t)</a:t>
            </a:r>
            <a:r>
              <a:rPr lang="zh-CN" altLang="en-US" dirty="0">
                <a:sym typeface="Symbol" pitchFamily="18" charset="2"/>
              </a:rPr>
              <a:t>＝</a:t>
            </a:r>
            <a:r>
              <a:rPr lang="en-US" altLang="zh-CN" dirty="0">
                <a:sym typeface="Symbol" pitchFamily="18" charset="2"/>
              </a:rPr>
              <a:t>X</a:t>
            </a:r>
            <a:r>
              <a:rPr lang="en-US" altLang="zh-CN" baseline="-25000" dirty="0">
                <a:sym typeface="Symbol" pitchFamily="18" charset="2"/>
              </a:rPr>
              <a:t>0</a:t>
            </a:r>
            <a:r>
              <a:rPr lang="en-US" altLang="zh-CN" dirty="0">
                <a:sym typeface="Symbol" pitchFamily="18" charset="2"/>
              </a:rPr>
              <a:t>+Vt,	0≤t</a:t>
            </a:r>
            <a:r>
              <a:rPr lang="zh-CN" altLang="en-US" dirty="0">
                <a:sym typeface="Symbol" pitchFamily="18" charset="2"/>
              </a:rPr>
              <a:t>＜</a:t>
            </a:r>
            <a:r>
              <a:rPr lang="en-US" altLang="zh-CN" dirty="0">
                <a:sym typeface="Symbol" pitchFamily="18" charset="2"/>
              </a:rPr>
              <a:t>+∞</a:t>
            </a:r>
          </a:p>
          <a:p>
            <a:pPr eaLnBrk="1" hangingPunct="1">
              <a:lnSpc>
                <a:spcPct val="130000"/>
              </a:lnSpc>
              <a:buFont typeface="Wingdings" pitchFamily="2" charset="2"/>
              <a:buNone/>
            </a:pPr>
            <a:r>
              <a:rPr lang="zh-CN" altLang="en-US" dirty="0">
                <a:sym typeface="Symbol" pitchFamily="18" charset="2"/>
              </a:rPr>
              <a:t>其中</a:t>
            </a:r>
            <a:r>
              <a:rPr lang="en-US" altLang="zh-CN" dirty="0">
                <a:sym typeface="Symbol" pitchFamily="18" charset="2"/>
              </a:rPr>
              <a:t>X</a:t>
            </a:r>
            <a:r>
              <a:rPr lang="en-US" altLang="zh-CN" baseline="-25000" dirty="0">
                <a:sym typeface="Symbol" pitchFamily="18" charset="2"/>
              </a:rPr>
              <a:t>0</a:t>
            </a:r>
            <a:r>
              <a:rPr lang="zh-CN" altLang="en-US" dirty="0">
                <a:sym typeface="Symbol" pitchFamily="18" charset="2"/>
              </a:rPr>
              <a:t>和</a:t>
            </a:r>
            <a:r>
              <a:rPr lang="en-US" altLang="zh-CN" dirty="0">
                <a:sym typeface="Symbol" pitchFamily="18" charset="2"/>
              </a:rPr>
              <a:t>V</a:t>
            </a:r>
            <a:r>
              <a:rPr lang="zh-CN" altLang="en-US" dirty="0">
                <a:sym typeface="Symbol" pitchFamily="18" charset="2"/>
              </a:rPr>
              <a:t>是相互独立的标准正态</a:t>
            </a:r>
            <a:r>
              <a:rPr lang="en-US" altLang="zh-CN" dirty="0">
                <a:sym typeface="Symbol" pitchFamily="18" charset="2"/>
              </a:rPr>
              <a:t>N(0,1)</a:t>
            </a:r>
            <a:r>
              <a:rPr lang="zh-CN" altLang="en-US" dirty="0">
                <a:sym typeface="Symbol" pitchFamily="18" charset="2"/>
              </a:rPr>
              <a:t>随机变量。</a:t>
            </a:r>
          </a:p>
          <a:p>
            <a:pPr eaLnBrk="1" hangingPunct="1">
              <a:lnSpc>
                <a:spcPct val="130000"/>
              </a:lnSpc>
              <a:buFont typeface="Wingdings" pitchFamily="2" charset="2"/>
              <a:buNone/>
            </a:pPr>
            <a:r>
              <a:rPr lang="zh-CN" altLang="en-US" dirty="0">
                <a:solidFill>
                  <a:srgbClr val="C00000"/>
                </a:solidFill>
                <a:sym typeface="Symbol" pitchFamily="18" charset="2"/>
              </a:rPr>
              <a:t>证明</a:t>
            </a:r>
            <a:r>
              <a:rPr lang="en-US" altLang="zh-CN" dirty="0">
                <a:solidFill>
                  <a:srgbClr val="C00000"/>
                </a:solidFill>
              </a:rPr>
              <a:t>{X(t),</a:t>
            </a:r>
            <a:r>
              <a:rPr lang="en-US" altLang="zh-CN" dirty="0" err="1">
                <a:solidFill>
                  <a:srgbClr val="C00000"/>
                </a:solidFill>
              </a:rPr>
              <a:t>t</a:t>
            </a:r>
            <a:r>
              <a:rPr lang="en-US" altLang="zh-CN" dirty="0" err="1">
                <a:solidFill>
                  <a:srgbClr val="C00000"/>
                </a:solidFill>
                <a:sym typeface="Symbol" pitchFamily="18" charset="2"/>
              </a:rPr>
              <a:t>T</a:t>
            </a:r>
            <a:r>
              <a:rPr lang="en-US" altLang="zh-CN" dirty="0">
                <a:solidFill>
                  <a:srgbClr val="C00000"/>
                </a:solidFill>
                <a:sym typeface="Symbol" pitchFamily="18" charset="2"/>
              </a:rPr>
              <a:t>}</a:t>
            </a:r>
            <a:r>
              <a:rPr lang="zh-CN" altLang="en-US" dirty="0">
                <a:solidFill>
                  <a:srgbClr val="C00000"/>
                </a:solidFill>
              </a:rPr>
              <a:t>为正态过程</a:t>
            </a:r>
            <a:r>
              <a:rPr lang="zh-CN" altLang="en-US" dirty="0"/>
              <a:t>，并写出一、二、</a:t>
            </a:r>
            <a:r>
              <a:rPr lang="en-US" altLang="zh-CN" dirty="0"/>
              <a:t>n</a:t>
            </a:r>
            <a:r>
              <a:rPr lang="zh-CN" altLang="en-US" dirty="0"/>
              <a:t>维概率密度和特征函数。</a:t>
            </a:r>
          </a:p>
        </p:txBody>
      </p:sp>
      <p:sp>
        <p:nvSpPr>
          <p:cNvPr id="342020" name="Text Box 4"/>
          <p:cNvSpPr txBox="1">
            <a:spLocks noChangeArrowheads="1"/>
          </p:cNvSpPr>
          <p:nvPr/>
        </p:nvSpPr>
        <p:spPr bwMode="auto">
          <a:xfrm>
            <a:off x="536575" y="4702174"/>
            <a:ext cx="1151204" cy="519233"/>
          </a:xfrm>
          <a:prstGeom prst="rect">
            <a:avLst/>
          </a:prstGeom>
          <a:noFill/>
          <a:ln w="9525">
            <a:noFill/>
            <a:miter lim="800000"/>
            <a:headEnd/>
            <a:tailEnd/>
          </a:ln>
        </p:spPr>
        <p:txBody>
          <a:bodyPr>
            <a:spAutoFit/>
          </a:bodyPr>
          <a:lstStyle/>
          <a:p>
            <a:pPr>
              <a:spcBef>
                <a:spcPct val="50000"/>
              </a:spcBef>
            </a:pPr>
            <a:r>
              <a:rPr lang="zh-CN" altLang="en-US" sz="2801" b="1" dirty="0">
                <a:solidFill>
                  <a:srgbClr val="C00000"/>
                </a:solidFill>
                <a:ea typeface="黑体" pitchFamily="2" charset="-122"/>
              </a:rPr>
              <a:t>解</a:t>
            </a:r>
            <a:r>
              <a:rPr lang="zh-CN" altLang="en-US" sz="2801" b="1" dirty="0">
                <a:solidFill>
                  <a:srgbClr val="6600CC"/>
                </a:solidFill>
                <a:ea typeface="黑体" pitchFamily="2" charset="-122"/>
              </a:rPr>
              <a:t>  </a:t>
            </a:r>
            <a:r>
              <a:rPr lang="zh-CN" altLang="en-US" sz="2801" b="1" dirty="0">
                <a:ea typeface="黑体" pitchFamily="2" charset="-122"/>
              </a:rPr>
              <a:t>设</a:t>
            </a:r>
          </a:p>
        </p:txBody>
      </p:sp>
      <p:graphicFrame>
        <p:nvGraphicFramePr>
          <p:cNvPr id="342021" name="Object 5"/>
          <p:cNvGraphicFramePr>
            <a:graphicFrameLocks noGrp="1" noChangeAspect="1"/>
          </p:cNvGraphicFramePr>
          <p:nvPr>
            <p:ph sz="half" idx="2"/>
            <p:extLst>
              <p:ext uri="{D42A27DB-BD31-4B8C-83A1-F6EECF244321}">
                <p14:modId xmlns:p14="http://schemas.microsoft.com/office/powerpoint/2010/main" val="2454653163"/>
              </p:ext>
            </p:extLst>
          </p:nvPr>
        </p:nvGraphicFramePr>
        <p:xfrm>
          <a:off x="1707351" y="4749053"/>
          <a:ext cx="7948865" cy="1854629"/>
        </p:xfrm>
        <a:graphic>
          <a:graphicData uri="http://schemas.openxmlformats.org/presentationml/2006/ole">
            <mc:AlternateContent xmlns:mc="http://schemas.openxmlformats.org/markup-compatibility/2006">
              <mc:Choice xmlns:v="urn:schemas-microsoft-com:vml" Requires="v">
                <p:oleObj spid="_x0000_s6151" name="公式" r:id="rId3" imgW="3974760" imgH="927000" progId="Equation.3">
                  <p:embed/>
                </p:oleObj>
              </mc:Choice>
              <mc:Fallback>
                <p:oleObj name="公式" r:id="rId3" imgW="3974760" imgH="927000" progId="Equation.3">
                  <p:embed/>
                  <p:pic>
                    <p:nvPicPr>
                      <p:cNvPr id="34202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7351" y="4749053"/>
                        <a:ext cx="7948865" cy="1854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3"/>
          <p:cNvSpPr txBox="1">
            <a:spLocks noChangeArrowheads="1"/>
          </p:cNvSpPr>
          <p:nvPr/>
        </p:nvSpPr>
        <p:spPr bwMode="auto">
          <a:xfrm>
            <a:off x="536575" y="3277394"/>
            <a:ext cx="11353800" cy="1042080"/>
          </a:xfrm>
          <a:prstGeom prst="rect">
            <a:avLst/>
          </a:prstGeom>
          <a:solidFill>
            <a:schemeClr val="accent5">
              <a:lumMod val="40000"/>
              <a:lumOff val="60000"/>
            </a:schemeClr>
          </a:solidFill>
          <a:ln w="9525">
            <a:noFill/>
            <a:miter lim="800000"/>
            <a:headEnd/>
            <a:tailEnd/>
          </a:ln>
        </p:spPr>
        <p:txBody>
          <a:bodyPr vert="horz" wrap="square" lIns="0" tIns="0" rIns="0" bIns="0" numCol="1" anchor="t" anchorCtr="0" compatLnSpc="1">
            <a:prstTxWarp prst="textNoShape">
              <a:avLst/>
            </a:prstTxWarp>
            <a:spAutoFit/>
          </a:bodyPr>
          <a:lstStyle>
            <a:lvl1pPr marL="533400" indent="-533400" algn="l" rtl="0" eaLnBrk="0" fontAlgn="base" hangingPunct="0">
              <a:lnSpc>
                <a:spcPct val="120000"/>
              </a:lnSpc>
              <a:spcBef>
                <a:spcPct val="0"/>
              </a:spcBef>
              <a:spcAft>
                <a:spcPct val="0"/>
              </a:spcAft>
              <a:buClr>
                <a:srgbClr val="00FF00"/>
              </a:buClr>
              <a:buFont typeface="Wingdings" pitchFamily="2" charset="2"/>
              <a:buAutoNum type="arabicPeriod"/>
              <a:defRPr kumimoji="1" sz="2800" b="1">
                <a:solidFill>
                  <a:schemeClr val="tx1"/>
                </a:solidFill>
                <a:latin typeface="+mn-lt"/>
                <a:ea typeface="+mn-ea"/>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mn-ea"/>
              </a:defRPr>
            </a:lvl2pPr>
            <a:lvl3pPr marL="1371600" indent="-4572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667000" indent="-381000" algn="l" rtl="0" fontAlgn="base">
              <a:spcBef>
                <a:spcPct val="20000"/>
              </a:spcBef>
              <a:spcAft>
                <a:spcPct val="0"/>
              </a:spcAft>
              <a:buChar char="»"/>
              <a:defRPr kumimoji="1" sz="2000">
                <a:solidFill>
                  <a:schemeClr val="tx1"/>
                </a:solidFill>
                <a:latin typeface="+mn-lt"/>
                <a:ea typeface="宋体" pitchFamily="2" charset="-122"/>
              </a:defRPr>
            </a:lvl6pPr>
            <a:lvl7pPr marL="3124200" indent="-381000" algn="l" rtl="0" fontAlgn="base">
              <a:spcBef>
                <a:spcPct val="20000"/>
              </a:spcBef>
              <a:spcAft>
                <a:spcPct val="0"/>
              </a:spcAft>
              <a:buChar char="»"/>
              <a:defRPr kumimoji="1" sz="2000">
                <a:solidFill>
                  <a:schemeClr val="tx1"/>
                </a:solidFill>
                <a:latin typeface="+mn-lt"/>
                <a:ea typeface="宋体" pitchFamily="2" charset="-122"/>
              </a:defRPr>
            </a:lvl7pPr>
            <a:lvl8pPr marL="3581400" indent="-381000" algn="l" rtl="0" fontAlgn="base">
              <a:spcBef>
                <a:spcPct val="20000"/>
              </a:spcBef>
              <a:spcAft>
                <a:spcPct val="0"/>
              </a:spcAft>
              <a:buChar char="»"/>
              <a:defRPr kumimoji="1" sz="2000">
                <a:solidFill>
                  <a:schemeClr val="tx1"/>
                </a:solidFill>
                <a:latin typeface="+mn-lt"/>
                <a:ea typeface="宋体" pitchFamily="2" charset="-122"/>
              </a:defRPr>
            </a:lvl8pPr>
            <a:lvl9pPr marL="4038600" indent="-381000" algn="l" rtl="0" fontAlgn="base">
              <a:spcBef>
                <a:spcPct val="20000"/>
              </a:spcBef>
              <a:spcAft>
                <a:spcPct val="0"/>
              </a:spcAft>
              <a:buChar char="»"/>
              <a:defRPr kumimoji="1" sz="2000">
                <a:solidFill>
                  <a:schemeClr val="tx1"/>
                </a:solidFill>
                <a:latin typeface="+mn-lt"/>
                <a:ea typeface="宋体" pitchFamily="2" charset="-122"/>
              </a:defRPr>
            </a:lvl9pPr>
          </a:lstStyle>
          <a:p>
            <a:pPr eaLnBrk="1" hangingPunct="1">
              <a:lnSpc>
                <a:spcPct val="150000"/>
              </a:lnSpc>
              <a:buNone/>
            </a:pPr>
            <a:r>
              <a:rPr lang="zh-CN" altLang="en-US" sz="2400" kern="0" dirty="0">
                <a:solidFill>
                  <a:srgbClr val="C00000"/>
                </a:solidFill>
              </a:rPr>
              <a:t>分析</a:t>
            </a:r>
            <a:r>
              <a:rPr lang="en-US" altLang="zh-CN" sz="2400" kern="0" dirty="0">
                <a:solidFill>
                  <a:srgbClr val="C00000"/>
                </a:solidFill>
              </a:rPr>
              <a:t> :</a:t>
            </a:r>
            <a:r>
              <a:rPr lang="en-US" altLang="zh-CN" sz="2400" dirty="0">
                <a:solidFill>
                  <a:srgbClr val="C00000"/>
                </a:solidFill>
              </a:rPr>
              <a:t> </a:t>
            </a:r>
            <a:r>
              <a:rPr lang="en-US" altLang="zh-CN" sz="2400" dirty="0"/>
              <a:t>{X(t),</a:t>
            </a:r>
            <a:r>
              <a:rPr lang="en-US" altLang="zh-CN" sz="2400" dirty="0" err="1"/>
              <a:t>t</a:t>
            </a:r>
            <a:r>
              <a:rPr lang="en-US" altLang="zh-CN" sz="2400" dirty="0" err="1">
                <a:sym typeface="Symbol" pitchFamily="18" charset="2"/>
              </a:rPr>
              <a:t>T</a:t>
            </a:r>
            <a:r>
              <a:rPr lang="en-US" altLang="zh-CN" sz="2400" dirty="0">
                <a:sym typeface="Symbol" pitchFamily="18" charset="2"/>
              </a:rPr>
              <a:t>}</a:t>
            </a:r>
            <a:r>
              <a:rPr lang="zh-CN" altLang="en-US" sz="2400" dirty="0"/>
              <a:t>为正态过程，即证明</a:t>
            </a:r>
            <a:r>
              <a:rPr lang="zh-CN" altLang="en-US" sz="2400" kern="0" dirty="0">
                <a:sym typeface="Symbol" pitchFamily="18" charset="2"/>
              </a:rPr>
              <a:t>对任意正整数</a:t>
            </a:r>
            <a:r>
              <a:rPr lang="en-US" altLang="zh-CN" sz="2400" kern="0" dirty="0">
                <a:sym typeface="Symbol" pitchFamily="18" charset="2"/>
              </a:rPr>
              <a:t>n</a:t>
            </a:r>
            <a:r>
              <a:rPr lang="zh-CN" altLang="en-US" sz="2400" kern="0" dirty="0">
                <a:sym typeface="Symbol" pitchFamily="18" charset="2"/>
              </a:rPr>
              <a:t>及</a:t>
            </a:r>
            <a:r>
              <a:rPr lang="en-US" altLang="zh-CN" sz="2400" kern="0" dirty="0">
                <a:sym typeface="Symbol" pitchFamily="18" charset="2"/>
              </a:rPr>
              <a:t>t</a:t>
            </a:r>
            <a:r>
              <a:rPr lang="en-US" altLang="zh-CN" sz="2400" kern="0" baseline="-25000" dirty="0">
                <a:sym typeface="Symbol" pitchFamily="18" charset="2"/>
              </a:rPr>
              <a:t>1</a:t>
            </a:r>
            <a:r>
              <a:rPr lang="en-US" altLang="zh-CN" sz="2400" kern="0" dirty="0">
                <a:sym typeface="Symbol" pitchFamily="18" charset="2"/>
              </a:rPr>
              <a:t>,t</a:t>
            </a:r>
            <a:r>
              <a:rPr lang="en-US" altLang="zh-CN" sz="2400" kern="0" baseline="-25000" dirty="0">
                <a:sym typeface="Symbol" pitchFamily="18" charset="2"/>
              </a:rPr>
              <a:t>2</a:t>
            </a:r>
            <a:r>
              <a:rPr lang="en-US" altLang="zh-CN" sz="2400" kern="0" dirty="0">
                <a:sym typeface="Symbol" pitchFamily="18" charset="2"/>
              </a:rPr>
              <a:t>,…,</a:t>
            </a:r>
            <a:r>
              <a:rPr lang="en-US" altLang="zh-CN" sz="2400" kern="0" dirty="0" err="1">
                <a:sym typeface="Symbol" pitchFamily="18" charset="2"/>
              </a:rPr>
              <a:t>t</a:t>
            </a:r>
            <a:r>
              <a:rPr lang="en-US" altLang="zh-CN" sz="2400" kern="0" baseline="-25000" dirty="0" err="1">
                <a:sym typeface="Symbol" pitchFamily="18" charset="2"/>
              </a:rPr>
              <a:t>n</a:t>
            </a:r>
            <a:r>
              <a:rPr lang="en-US" altLang="zh-CN" sz="2400" kern="0" dirty="0" err="1">
                <a:sym typeface="Symbol" pitchFamily="18" charset="2"/>
              </a:rPr>
              <a:t>T</a:t>
            </a:r>
            <a:r>
              <a:rPr lang="zh-CN" altLang="en-US" sz="2400" kern="0" dirty="0">
                <a:sym typeface="Symbol" pitchFamily="18" charset="2"/>
              </a:rPr>
              <a:t>，</a:t>
            </a:r>
            <a:r>
              <a:rPr lang="en-US" altLang="zh-CN" sz="2400" kern="0" dirty="0">
                <a:sym typeface="Symbol" pitchFamily="18" charset="2"/>
              </a:rPr>
              <a:t>n</a:t>
            </a:r>
            <a:r>
              <a:rPr lang="zh-CN" altLang="en-US" sz="2400" kern="0" dirty="0">
                <a:sym typeface="Symbol" pitchFamily="18" charset="2"/>
              </a:rPr>
              <a:t>维随机变量</a:t>
            </a:r>
            <a:r>
              <a:rPr lang="en-US" altLang="zh-CN" sz="2400" kern="0" dirty="0"/>
              <a:t>X(</a:t>
            </a:r>
            <a:r>
              <a:rPr lang="en-US" altLang="zh-CN" sz="2400" kern="0" dirty="0">
                <a:sym typeface="Symbol" pitchFamily="18" charset="2"/>
              </a:rPr>
              <a:t>t</a:t>
            </a:r>
            <a:r>
              <a:rPr lang="en-US" altLang="zh-CN" sz="2400" kern="0" baseline="-25000" dirty="0">
                <a:sym typeface="Symbol" pitchFamily="18" charset="2"/>
              </a:rPr>
              <a:t>1</a:t>
            </a:r>
            <a:r>
              <a:rPr lang="en-US" altLang="zh-CN" sz="2400" kern="0" dirty="0"/>
              <a:t>),X(</a:t>
            </a:r>
            <a:r>
              <a:rPr lang="en-US" altLang="zh-CN" sz="2400" kern="0" dirty="0">
                <a:sym typeface="Symbol" pitchFamily="18" charset="2"/>
              </a:rPr>
              <a:t>t</a:t>
            </a:r>
            <a:r>
              <a:rPr lang="en-US" altLang="zh-CN" sz="2400" kern="0" baseline="-25000" dirty="0">
                <a:sym typeface="Symbol" pitchFamily="18" charset="2"/>
              </a:rPr>
              <a:t>2</a:t>
            </a:r>
            <a:r>
              <a:rPr lang="en-US" altLang="zh-CN" sz="2400" kern="0" dirty="0"/>
              <a:t>),</a:t>
            </a:r>
            <a:r>
              <a:rPr lang="en-US" altLang="zh-CN" sz="2400" kern="0" dirty="0">
                <a:sym typeface="Symbol" pitchFamily="18" charset="2"/>
              </a:rPr>
              <a:t>…, </a:t>
            </a:r>
            <a:r>
              <a:rPr lang="en-US" altLang="zh-CN" sz="2400" kern="0" dirty="0"/>
              <a:t>X(</a:t>
            </a:r>
            <a:r>
              <a:rPr lang="en-US" altLang="zh-CN" sz="2400" kern="0" dirty="0" err="1">
                <a:sym typeface="Symbol" pitchFamily="18" charset="2"/>
              </a:rPr>
              <a:t>t</a:t>
            </a:r>
            <a:r>
              <a:rPr lang="en-US" altLang="zh-CN" sz="2400" kern="0" baseline="-25000" dirty="0" err="1">
                <a:sym typeface="Symbol" pitchFamily="18" charset="2"/>
              </a:rPr>
              <a:t>n</a:t>
            </a:r>
            <a:r>
              <a:rPr lang="en-US" altLang="zh-CN" sz="2400" kern="0" dirty="0">
                <a:sym typeface="Symbol" pitchFamily="18" charset="2"/>
              </a:rPr>
              <a:t>)</a:t>
            </a:r>
            <a:r>
              <a:rPr lang="en-US" altLang="zh-CN" sz="2400" kern="0" dirty="0"/>
              <a:t>)</a:t>
            </a:r>
            <a:r>
              <a:rPr lang="zh-CN" altLang="en-US" sz="2400" kern="0" dirty="0"/>
              <a:t>的联合概率分布为</a:t>
            </a:r>
            <a:r>
              <a:rPr lang="en-US" altLang="zh-CN" sz="2400" kern="0" dirty="0"/>
              <a:t>n</a:t>
            </a:r>
            <a:r>
              <a:rPr lang="zh-CN" altLang="en-US" sz="2400" kern="0" dirty="0"/>
              <a:t>维正态分布</a:t>
            </a:r>
            <a:endParaRPr lang="zh-CN" altLang="en-US" sz="2400" kern="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additive="base">
                                        <p:cTn id="7" dur="500" fill="hold"/>
                                        <p:tgtEl>
                                          <p:spTgt spid="342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201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42019">
                                            <p:txEl>
                                              <p:pRg st="1" end="1"/>
                                            </p:txEl>
                                          </p:spTgt>
                                        </p:tgtEl>
                                        <p:attrNameLst>
                                          <p:attrName>style.visibility</p:attrName>
                                        </p:attrNameLst>
                                      </p:cBhvr>
                                      <p:to>
                                        <p:strVal val="visible"/>
                                      </p:to>
                                    </p:set>
                                    <p:anim calcmode="lin" valueType="num">
                                      <p:cBhvr additive="base">
                                        <p:cTn id="12" dur="500" fill="hold"/>
                                        <p:tgtEl>
                                          <p:spTgt spid="34201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42019">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42019">
                                            <p:txEl>
                                              <p:pRg st="2" end="2"/>
                                            </p:txEl>
                                          </p:spTgt>
                                        </p:tgtEl>
                                        <p:attrNameLst>
                                          <p:attrName>style.visibility</p:attrName>
                                        </p:attrNameLst>
                                      </p:cBhvr>
                                      <p:to>
                                        <p:strVal val="visible"/>
                                      </p:to>
                                    </p:set>
                                    <p:anim calcmode="lin" valueType="num">
                                      <p:cBhvr additive="base">
                                        <p:cTn id="17" dur="500" fill="hold"/>
                                        <p:tgtEl>
                                          <p:spTgt spid="3420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4201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42019">
                                            <p:txEl>
                                              <p:pRg st="3" end="3"/>
                                            </p:txEl>
                                          </p:spTgt>
                                        </p:tgtEl>
                                        <p:attrNameLst>
                                          <p:attrName>style.visibility</p:attrName>
                                        </p:attrNameLst>
                                      </p:cBhvr>
                                      <p:to>
                                        <p:strVal val="visible"/>
                                      </p:to>
                                    </p:set>
                                    <p:anim calcmode="lin" valueType="num">
                                      <p:cBhvr additive="base">
                                        <p:cTn id="22" dur="500" fill="hold"/>
                                        <p:tgtEl>
                                          <p:spTgt spid="34201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42019">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9">
                                            <p:bg/>
                                          </p:spTgt>
                                        </p:tgtEl>
                                        <p:attrNameLst>
                                          <p:attrName>style.visibility</p:attrName>
                                        </p:attrNameLst>
                                      </p:cBhvr>
                                      <p:to>
                                        <p:strVal val="visible"/>
                                      </p:to>
                                    </p:set>
                                    <p:anim calcmode="lin" valueType="num">
                                      <p:cBhvr additive="base">
                                        <p:cTn id="2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9">
                                            <p:bg/>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1" nodeType="clickEffect">
                                  <p:stCondLst>
                                    <p:cond delay="0"/>
                                  </p:stCondLst>
                                  <p:childTnLst>
                                    <p:set>
                                      <p:cBhvr>
                                        <p:cTn id="38" dur="1" fill="hold">
                                          <p:stCondLst>
                                            <p:cond delay="0"/>
                                          </p:stCondLst>
                                        </p:cTn>
                                        <p:tgtEl>
                                          <p:spTgt spid="9">
                                            <p:bg/>
                                          </p:spTgt>
                                        </p:tgtEl>
                                        <p:attrNameLst>
                                          <p:attrName>style.visibility</p:attrName>
                                        </p:attrNameLst>
                                      </p:cBhvr>
                                      <p:to>
                                        <p:strVal val="visible"/>
                                      </p:to>
                                    </p:set>
                                    <p:animEffect transition="in" filter="fade">
                                      <p:cBhvr>
                                        <p:cTn id="39" dur="500"/>
                                        <p:tgtEl>
                                          <p:spTgt spid="9">
                                            <p:bg/>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500"/>
                                        <p:tgtEl>
                                          <p:spTgt spid="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42020"/>
                                        </p:tgtEl>
                                        <p:attrNameLst>
                                          <p:attrName>style.visibility</p:attrName>
                                        </p:attrNameLst>
                                      </p:cBhvr>
                                      <p:to>
                                        <p:strVal val="visible"/>
                                      </p:to>
                                    </p:set>
                                    <p:anim calcmode="lin" valueType="num">
                                      <p:cBhvr additive="base">
                                        <p:cTn id="47" dur="500" fill="hold"/>
                                        <p:tgtEl>
                                          <p:spTgt spid="342020"/>
                                        </p:tgtEl>
                                        <p:attrNameLst>
                                          <p:attrName>ppt_x</p:attrName>
                                        </p:attrNameLst>
                                      </p:cBhvr>
                                      <p:tavLst>
                                        <p:tav tm="0">
                                          <p:val>
                                            <p:strVal val="#ppt_x"/>
                                          </p:val>
                                        </p:tav>
                                        <p:tav tm="100000">
                                          <p:val>
                                            <p:strVal val="#ppt_x"/>
                                          </p:val>
                                        </p:tav>
                                      </p:tavLst>
                                    </p:anim>
                                    <p:anim calcmode="lin" valueType="num">
                                      <p:cBhvr additive="base">
                                        <p:cTn id="48" dur="500" fill="hold"/>
                                        <p:tgtEl>
                                          <p:spTgt spid="342020"/>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nodeType="afterEffect">
                                  <p:stCondLst>
                                    <p:cond delay="0"/>
                                  </p:stCondLst>
                                  <p:childTnLst>
                                    <p:set>
                                      <p:cBhvr>
                                        <p:cTn id="51" dur="1" fill="hold">
                                          <p:stCondLst>
                                            <p:cond delay="0"/>
                                          </p:stCondLst>
                                        </p:cTn>
                                        <p:tgtEl>
                                          <p:spTgt spid="342021"/>
                                        </p:tgtEl>
                                        <p:attrNameLst>
                                          <p:attrName>style.visibility</p:attrName>
                                        </p:attrNameLst>
                                      </p:cBhvr>
                                      <p:to>
                                        <p:strVal val="visible"/>
                                      </p:to>
                                    </p:set>
                                    <p:anim calcmode="lin" valueType="num">
                                      <p:cBhvr additive="base">
                                        <p:cTn id="52" dur="500" fill="hold"/>
                                        <p:tgtEl>
                                          <p:spTgt spid="342021"/>
                                        </p:tgtEl>
                                        <p:attrNameLst>
                                          <p:attrName>ppt_x</p:attrName>
                                        </p:attrNameLst>
                                      </p:cBhvr>
                                      <p:tavLst>
                                        <p:tav tm="0">
                                          <p:val>
                                            <p:strVal val="#ppt_x"/>
                                          </p:val>
                                        </p:tav>
                                        <p:tav tm="100000">
                                          <p:val>
                                            <p:strVal val="#ppt_x"/>
                                          </p:val>
                                        </p:tav>
                                      </p:tavLst>
                                    </p:anim>
                                    <p:anim calcmode="lin" valueType="num">
                                      <p:cBhvr additive="base">
                                        <p:cTn id="53" dur="500" fill="hold"/>
                                        <p:tgtEl>
                                          <p:spTgt spid="342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uiExpand="1" build="p"/>
      <p:bldP spid="342020" grpId="0"/>
      <p:bldP spid="9" grpId="0" build="p" animBg="1"/>
      <p:bldP spid="9" grpId="1"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a:xfrm>
            <a:off x="917575" y="282137"/>
            <a:ext cx="9961986" cy="609741"/>
          </a:xfrm>
        </p:spPr>
        <p:txBody>
          <a:bodyPr/>
          <a:lstStyle/>
          <a:p>
            <a:pPr algn="l" eaLnBrk="1" hangingPunct="1"/>
            <a:r>
              <a:rPr lang="zh-CN" altLang="en-US" dirty="0"/>
              <a:t>实例</a:t>
            </a:r>
            <a:r>
              <a:rPr lang="en-US" altLang="zh-CN" dirty="0"/>
              <a:t>(</a:t>
            </a:r>
            <a:r>
              <a:rPr lang="zh-CN" altLang="en-US" dirty="0"/>
              <a:t>续</a:t>
            </a:r>
            <a:r>
              <a:rPr lang="en-US" altLang="zh-CN" dirty="0"/>
              <a:t>1)</a:t>
            </a:r>
          </a:p>
        </p:txBody>
      </p:sp>
      <p:sp>
        <p:nvSpPr>
          <p:cNvPr id="352259" name="Rectangle 3"/>
          <p:cNvSpPr>
            <a:spLocks noGrp="1" noChangeArrowheads="1"/>
          </p:cNvSpPr>
          <p:nvPr>
            <p:ph type="body" sz="half" idx="1"/>
          </p:nvPr>
        </p:nvSpPr>
        <p:spPr>
          <a:xfrm>
            <a:off x="789011" y="1146240"/>
            <a:ext cx="814364" cy="555754"/>
          </a:xfrm>
        </p:spPr>
        <p:txBody>
          <a:bodyPr>
            <a:normAutofit fontScale="92500" lnSpcReduction="10000"/>
          </a:bodyPr>
          <a:lstStyle/>
          <a:p>
            <a:pPr eaLnBrk="1" hangingPunct="1">
              <a:lnSpc>
                <a:spcPct val="130000"/>
              </a:lnSpc>
              <a:buFont typeface="Wingdings" pitchFamily="2" charset="2"/>
              <a:buNone/>
            </a:pPr>
            <a:r>
              <a:rPr lang="zh-CN" altLang="en-US" dirty="0"/>
              <a:t>因</a:t>
            </a:r>
          </a:p>
        </p:txBody>
      </p:sp>
      <p:sp>
        <p:nvSpPr>
          <p:cNvPr id="352260" name="Text Box 4"/>
          <p:cNvSpPr txBox="1">
            <a:spLocks noChangeArrowheads="1"/>
          </p:cNvSpPr>
          <p:nvPr/>
        </p:nvSpPr>
        <p:spPr bwMode="auto">
          <a:xfrm>
            <a:off x="760356" y="2482341"/>
            <a:ext cx="1151203" cy="461665"/>
          </a:xfrm>
          <a:prstGeom prst="rect">
            <a:avLst/>
          </a:prstGeom>
          <a:noFill/>
          <a:ln w="9525">
            <a:noFill/>
            <a:miter lim="800000"/>
            <a:headEnd/>
            <a:tailEnd/>
          </a:ln>
        </p:spPr>
        <p:txBody>
          <a:bodyPr>
            <a:spAutoFit/>
          </a:bodyPr>
          <a:lstStyle/>
          <a:p>
            <a:pPr>
              <a:spcBef>
                <a:spcPct val="50000"/>
              </a:spcBef>
            </a:pPr>
            <a:r>
              <a:rPr lang="zh-CN" altLang="en-US" b="1" dirty="0">
                <a:ea typeface="黑体" pitchFamily="2" charset="-122"/>
              </a:rPr>
              <a:t>从而</a:t>
            </a:r>
          </a:p>
        </p:txBody>
      </p:sp>
      <p:graphicFrame>
        <p:nvGraphicFramePr>
          <p:cNvPr id="352261" name="Object 5"/>
          <p:cNvGraphicFramePr>
            <a:graphicFrameLocks noGrp="1" noChangeAspect="1"/>
          </p:cNvGraphicFramePr>
          <p:nvPr>
            <p:ph sz="half" idx="2"/>
            <p:extLst>
              <p:ext uri="{D42A27DB-BD31-4B8C-83A1-F6EECF244321}">
                <p14:modId xmlns:p14="http://schemas.microsoft.com/office/powerpoint/2010/main" val="2335428311"/>
              </p:ext>
            </p:extLst>
          </p:nvPr>
        </p:nvGraphicFramePr>
        <p:xfrm>
          <a:off x="2923105" y="930290"/>
          <a:ext cx="4222140" cy="1113095"/>
        </p:xfrm>
        <a:graphic>
          <a:graphicData uri="http://schemas.openxmlformats.org/presentationml/2006/ole">
            <mc:AlternateContent xmlns:mc="http://schemas.openxmlformats.org/markup-compatibility/2006">
              <mc:Choice xmlns:v="urn:schemas-microsoft-com:vml" Requires="v">
                <p:oleObj spid="_x0000_s7180" name="公式" r:id="rId3" imgW="1879560" imgH="495000" progId="Equation.3">
                  <p:embed/>
                </p:oleObj>
              </mc:Choice>
              <mc:Fallback>
                <p:oleObj name="公式" r:id="rId3" imgW="1879560" imgH="495000" progId="Equation.3">
                  <p:embed/>
                  <p:pic>
                    <p:nvPicPr>
                      <p:cNvPr id="3522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3105" y="930290"/>
                        <a:ext cx="4222140" cy="1113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2262" name="Object 6"/>
          <p:cNvGraphicFramePr>
            <a:graphicFrameLocks noChangeAspect="1"/>
          </p:cNvGraphicFramePr>
          <p:nvPr>
            <p:extLst>
              <p:ext uri="{D42A27DB-BD31-4B8C-83A1-F6EECF244321}">
                <p14:modId xmlns:p14="http://schemas.microsoft.com/office/powerpoint/2010/main" val="2939494968"/>
              </p:ext>
            </p:extLst>
          </p:nvPr>
        </p:nvGraphicFramePr>
        <p:xfrm>
          <a:off x="3137392" y="2209227"/>
          <a:ext cx="3964906" cy="1113096"/>
        </p:xfrm>
        <a:graphic>
          <a:graphicData uri="http://schemas.openxmlformats.org/presentationml/2006/ole">
            <mc:AlternateContent xmlns:mc="http://schemas.openxmlformats.org/markup-compatibility/2006">
              <mc:Choice xmlns:v="urn:schemas-microsoft-com:vml" Requires="v">
                <p:oleObj spid="_x0000_s7181" name="公式" r:id="rId5" imgW="1765080" imgH="495000" progId="Equation.3">
                  <p:embed/>
                </p:oleObj>
              </mc:Choice>
              <mc:Fallback>
                <p:oleObj name="公式" r:id="rId5" imgW="1765080" imgH="495000" progId="Equation.3">
                  <p:embed/>
                  <p:pic>
                    <p:nvPicPr>
                      <p:cNvPr id="35226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7392" y="2209227"/>
                        <a:ext cx="3964906" cy="1113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2263" name="Text Box 7"/>
          <p:cNvSpPr txBox="1">
            <a:spLocks noChangeArrowheads="1"/>
          </p:cNvSpPr>
          <p:nvPr/>
        </p:nvSpPr>
        <p:spPr bwMode="auto">
          <a:xfrm>
            <a:off x="612775" y="3356876"/>
            <a:ext cx="7336402" cy="3387979"/>
          </a:xfrm>
          <a:prstGeom prst="rect">
            <a:avLst/>
          </a:prstGeom>
          <a:noFill/>
          <a:ln w="9525">
            <a:noFill/>
            <a:miter lim="800000"/>
            <a:headEnd/>
            <a:tailEnd/>
          </a:ln>
        </p:spPr>
        <p:txBody>
          <a:bodyPr wrap="square">
            <a:spAutoFit/>
          </a:bodyPr>
          <a:lstStyle/>
          <a:p>
            <a:pPr>
              <a:lnSpc>
                <a:spcPct val="150000"/>
              </a:lnSpc>
              <a:spcBef>
                <a:spcPct val="40000"/>
              </a:spcBef>
            </a:pPr>
            <a:r>
              <a:rPr lang="zh-CN" altLang="en-US" b="1" dirty="0">
                <a:latin typeface="+mn-ea"/>
              </a:rPr>
              <a:t>故</a:t>
            </a:r>
            <a:r>
              <a:rPr lang="en-US" altLang="zh-CN" b="1" dirty="0">
                <a:latin typeface="+mn-ea"/>
              </a:rPr>
              <a:t>{X(t),</a:t>
            </a:r>
            <a:r>
              <a:rPr lang="en-US" altLang="zh-CN" b="1" dirty="0" err="1">
                <a:latin typeface="+mn-ea"/>
              </a:rPr>
              <a:t>t</a:t>
            </a:r>
            <a:r>
              <a:rPr lang="en-US" altLang="zh-CN" b="1" dirty="0" err="1">
                <a:latin typeface="+mn-ea"/>
                <a:sym typeface="Symbol" pitchFamily="18" charset="2"/>
              </a:rPr>
              <a:t>T</a:t>
            </a:r>
            <a:r>
              <a:rPr lang="en-US" altLang="zh-CN" b="1" dirty="0">
                <a:latin typeface="+mn-ea"/>
                <a:sym typeface="Symbol" pitchFamily="18" charset="2"/>
              </a:rPr>
              <a:t>}</a:t>
            </a:r>
            <a:r>
              <a:rPr lang="zh-CN" altLang="en-US" b="1" dirty="0">
                <a:latin typeface="+mn-ea"/>
              </a:rPr>
              <a:t>为正态过程。</a:t>
            </a:r>
          </a:p>
          <a:p>
            <a:pPr>
              <a:lnSpc>
                <a:spcPct val="150000"/>
              </a:lnSpc>
              <a:spcBef>
                <a:spcPct val="40000"/>
              </a:spcBef>
            </a:pPr>
            <a:r>
              <a:rPr lang="zh-CN" altLang="en-US" b="1" dirty="0">
                <a:latin typeface="+mn-ea"/>
              </a:rPr>
              <a:t>均值函数	</a:t>
            </a:r>
            <a:r>
              <a:rPr lang="en-US" altLang="zh-CN" b="1" dirty="0">
                <a:latin typeface="+mn-ea"/>
              </a:rPr>
              <a:t>m(t)</a:t>
            </a:r>
            <a:r>
              <a:rPr lang="zh-CN" altLang="en-US" b="1" dirty="0">
                <a:latin typeface="+mn-ea"/>
              </a:rPr>
              <a:t>＝</a:t>
            </a:r>
            <a:r>
              <a:rPr lang="en-US" altLang="zh-CN" b="1" dirty="0">
                <a:latin typeface="+mn-ea"/>
              </a:rPr>
              <a:t>E[X(t)]</a:t>
            </a:r>
            <a:r>
              <a:rPr lang="zh-CN" altLang="en-US" b="1" dirty="0">
                <a:latin typeface="+mn-ea"/>
              </a:rPr>
              <a:t>＝</a:t>
            </a:r>
            <a:r>
              <a:rPr lang="en-US" altLang="zh-CN" b="1" dirty="0">
                <a:latin typeface="+mn-ea"/>
              </a:rPr>
              <a:t>0</a:t>
            </a:r>
            <a:r>
              <a:rPr lang="zh-CN" altLang="en-US" b="1" dirty="0">
                <a:latin typeface="+mn-ea"/>
              </a:rPr>
              <a:t>；</a:t>
            </a:r>
          </a:p>
          <a:p>
            <a:pPr>
              <a:lnSpc>
                <a:spcPct val="150000"/>
              </a:lnSpc>
              <a:spcBef>
                <a:spcPct val="40000"/>
              </a:spcBef>
            </a:pPr>
            <a:r>
              <a:rPr lang="zh-CN" altLang="en-US" b="1" dirty="0">
                <a:latin typeface="+mn-ea"/>
              </a:rPr>
              <a:t>协方差函数	</a:t>
            </a:r>
            <a:r>
              <a:rPr lang="en-US" altLang="zh-CN" b="1" dirty="0">
                <a:latin typeface="+mn-ea"/>
              </a:rPr>
              <a:t>C(</a:t>
            </a:r>
            <a:r>
              <a:rPr lang="en-US" altLang="zh-CN" b="1" dirty="0" err="1">
                <a:latin typeface="+mn-ea"/>
              </a:rPr>
              <a:t>s,t</a:t>
            </a:r>
            <a:r>
              <a:rPr lang="en-US" altLang="zh-CN" b="1" dirty="0">
                <a:latin typeface="+mn-ea"/>
              </a:rPr>
              <a:t>)</a:t>
            </a:r>
            <a:r>
              <a:rPr lang="zh-CN" altLang="en-US" b="1" dirty="0">
                <a:latin typeface="+mn-ea"/>
              </a:rPr>
              <a:t>＝</a:t>
            </a:r>
            <a:r>
              <a:rPr lang="en-US" altLang="zh-CN" b="1" dirty="0">
                <a:latin typeface="+mn-ea"/>
              </a:rPr>
              <a:t>1+st</a:t>
            </a:r>
            <a:r>
              <a:rPr lang="zh-CN" altLang="en-US" b="1" dirty="0">
                <a:latin typeface="+mn-ea"/>
              </a:rPr>
              <a:t>；</a:t>
            </a:r>
          </a:p>
          <a:p>
            <a:pPr>
              <a:lnSpc>
                <a:spcPct val="150000"/>
              </a:lnSpc>
              <a:spcBef>
                <a:spcPct val="40000"/>
              </a:spcBef>
            </a:pPr>
            <a:r>
              <a:rPr lang="zh-CN" altLang="en-US" b="1" dirty="0">
                <a:latin typeface="+mn-ea"/>
              </a:rPr>
              <a:t>方差函数	</a:t>
            </a:r>
            <a:r>
              <a:rPr lang="en-US" altLang="zh-CN" b="1" dirty="0">
                <a:latin typeface="+mn-ea"/>
              </a:rPr>
              <a:t>D(t)</a:t>
            </a:r>
            <a:r>
              <a:rPr lang="zh-CN" altLang="en-US" b="1" dirty="0">
                <a:latin typeface="+mn-ea"/>
              </a:rPr>
              <a:t>＝</a:t>
            </a:r>
            <a:r>
              <a:rPr lang="en-US" altLang="zh-CN" b="1" dirty="0">
                <a:latin typeface="+mn-ea"/>
              </a:rPr>
              <a:t>1+t</a:t>
            </a:r>
            <a:r>
              <a:rPr lang="en-US" altLang="zh-CN" b="1" baseline="30000" dirty="0">
                <a:latin typeface="+mn-ea"/>
              </a:rPr>
              <a:t>2</a:t>
            </a:r>
            <a:r>
              <a:rPr lang="zh-CN" altLang="en-US" b="1" dirty="0">
                <a:latin typeface="+mn-ea"/>
              </a:rPr>
              <a:t>；</a:t>
            </a:r>
          </a:p>
          <a:p>
            <a:pPr>
              <a:lnSpc>
                <a:spcPct val="150000"/>
              </a:lnSpc>
              <a:spcBef>
                <a:spcPct val="40000"/>
              </a:spcBef>
            </a:pPr>
            <a:r>
              <a:rPr lang="zh-CN" altLang="en-US" b="1" dirty="0">
                <a:latin typeface="+mn-ea"/>
              </a:rPr>
              <a:t>一维概率分布	</a:t>
            </a:r>
            <a:r>
              <a:rPr lang="en-US" altLang="zh-CN" b="1" dirty="0">
                <a:latin typeface="+mn-ea"/>
              </a:rPr>
              <a:t>X(t)~N(0,1+t</a:t>
            </a:r>
            <a:r>
              <a:rPr lang="en-US" altLang="zh-CN" b="1" baseline="30000" dirty="0">
                <a:latin typeface="+mn-ea"/>
              </a:rPr>
              <a:t>2</a:t>
            </a:r>
            <a:r>
              <a:rPr lang="en-US" altLang="zh-CN" b="1" dirty="0">
                <a:latin typeface="+mn-ea"/>
              </a:rPr>
              <a:t>)</a:t>
            </a:r>
            <a:r>
              <a:rPr lang="zh-CN" altLang="en-US" b="1" dirty="0">
                <a:latin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52261"/>
                                        </p:tgtEl>
                                        <p:attrNameLst>
                                          <p:attrName>style.visibility</p:attrName>
                                        </p:attrNameLst>
                                      </p:cBhvr>
                                      <p:to>
                                        <p:strVal val="visible"/>
                                      </p:to>
                                    </p:set>
                                    <p:anim calcmode="lin" valueType="num">
                                      <p:cBhvr additive="base">
                                        <p:cTn id="12" dur="500" fill="hold"/>
                                        <p:tgtEl>
                                          <p:spTgt spid="352261"/>
                                        </p:tgtEl>
                                        <p:attrNameLst>
                                          <p:attrName>ppt_x</p:attrName>
                                        </p:attrNameLst>
                                      </p:cBhvr>
                                      <p:tavLst>
                                        <p:tav tm="0">
                                          <p:val>
                                            <p:strVal val="#ppt_x"/>
                                          </p:val>
                                        </p:tav>
                                        <p:tav tm="100000">
                                          <p:val>
                                            <p:strVal val="#ppt_x"/>
                                          </p:val>
                                        </p:tav>
                                      </p:tavLst>
                                    </p:anim>
                                    <p:anim calcmode="lin" valueType="num">
                                      <p:cBhvr additive="base">
                                        <p:cTn id="13" dur="500" fill="hold"/>
                                        <p:tgtEl>
                                          <p:spTgt spid="35226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2260"/>
                                        </p:tgtEl>
                                        <p:attrNameLst>
                                          <p:attrName>style.visibility</p:attrName>
                                        </p:attrNameLst>
                                      </p:cBhvr>
                                      <p:to>
                                        <p:strVal val="visible"/>
                                      </p:to>
                                    </p:set>
                                    <p:anim calcmode="lin" valueType="num">
                                      <p:cBhvr additive="base">
                                        <p:cTn id="18" dur="500" fill="hold"/>
                                        <p:tgtEl>
                                          <p:spTgt spid="352260"/>
                                        </p:tgtEl>
                                        <p:attrNameLst>
                                          <p:attrName>ppt_x</p:attrName>
                                        </p:attrNameLst>
                                      </p:cBhvr>
                                      <p:tavLst>
                                        <p:tav tm="0">
                                          <p:val>
                                            <p:strVal val="#ppt_x"/>
                                          </p:val>
                                        </p:tav>
                                        <p:tav tm="100000">
                                          <p:val>
                                            <p:strVal val="#ppt_x"/>
                                          </p:val>
                                        </p:tav>
                                      </p:tavLst>
                                    </p:anim>
                                    <p:anim calcmode="lin" valueType="num">
                                      <p:cBhvr additive="base">
                                        <p:cTn id="19" dur="500" fill="hold"/>
                                        <p:tgtEl>
                                          <p:spTgt spid="352260"/>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52262"/>
                                        </p:tgtEl>
                                        <p:attrNameLst>
                                          <p:attrName>style.visibility</p:attrName>
                                        </p:attrNameLst>
                                      </p:cBhvr>
                                      <p:to>
                                        <p:strVal val="visible"/>
                                      </p:to>
                                    </p:set>
                                    <p:anim calcmode="lin" valueType="num">
                                      <p:cBhvr additive="base">
                                        <p:cTn id="23" dur="500" fill="hold"/>
                                        <p:tgtEl>
                                          <p:spTgt spid="352262"/>
                                        </p:tgtEl>
                                        <p:attrNameLst>
                                          <p:attrName>ppt_x</p:attrName>
                                        </p:attrNameLst>
                                      </p:cBhvr>
                                      <p:tavLst>
                                        <p:tav tm="0">
                                          <p:val>
                                            <p:strVal val="#ppt_x"/>
                                          </p:val>
                                        </p:tav>
                                        <p:tav tm="100000">
                                          <p:val>
                                            <p:strVal val="#ppt_x"/>
                                          </p:val>
                                        </p:tav>
                                      </p:tavLst>
                                    </p:anim>
                                    <p:anim calcmode="lin" valueType="num">
                                      <p:cBhvr additive="base">
                                        <p:cTn id="24" dur="500" fill="hold"/>
                                        <p:tgtEl>
                                          <p:spTgt spid="35226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2263">
                                            <p:txEl>
                                              <p:pRg st="0" end="0"/>
                                            </p:txEl>
                                          </p:spTgt>
                                        </p:tgtEl>
                                        <p:attrNameLst>
                                          <p:attrName>style.visibility</p:attrName>
                                        </p:attrNameLst>
                                      </p:cBhvr>
                                      <p:to>
                                        <p:strVal val="visible"/>
                                      </p:to>
                                    </p:set>
                                    <p:anim calcmode="lin" valueType="num">
                                      <p:cBhvr additive="base">
                                        <p:cTn id="29" dur="500" fill="hold"/>
                                        <p:tgtEl>
                                          <p:spTgt spid="352263">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22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2263">
                                            <p:txEl>
                                              <p:pRg st="1" end="1"/>
                                            </p:txEl>
                                          </p:spTgt>
                                        </p:tgtEl>
                                        <p:attrNameLst>
                                          <p:attrName>style.visibility</p:attrName>
                                        </p:attrNameLst>
                                      </p:cBhvr>
                                      <p:to>
                                        <p:strVal val="visible"/>
                                      </p:to>
                                    </p:set>
                                    <p:anim calcmode="lin" valueType="num">
                                      <p:cBhvr additive="base">
                                        <p:cTn id="35" dur="500" fill="hold"/>
                                        <p:tgtEl>
                                          <p:spTgt spid="35226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522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2263">
                                            <p:txEl>
                                              <p:pRg st="2" end="2"/>
                                            </p:txEl>
                                          </p:spTgt>
                                        </p:tgtEl>
                                        <p:attrNameLst>
                                          <p:attrName>style.visibility</p:attrName>
                                        </p:attrNameLst>
                                      </p:cBhvr>
                                      <p:to>
                                        <p:strVal val="visible"/>
                                      </p:to>
                                    </p:set>
                                    <p:anim calcmode="lin" valueType="num">
                                      <p:cBhvr additive="base">
                                        <p:cTn id="41" dur="500" fill="hold"/>
                                        <p:tgtEl>
                                          <p:spTgt spid="352263">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522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52263">
                                            <p:txEl>
                                              <p:pRg st="3" end="3"/>
                                            </p:txEl>
                                          </p:spTgt>
                                        </p:tgtEl>
                                        <p:attrNameLst>
                                          <p:attrName>style.visibility</p:attrName>
                                        </p:attrNameLst>
                                      </p:cBhvr>
                                      <p:to>
                                        <p:strVal val="visible"/>
                                      </p:to>
                                    </p:set>
                                    <p:anim calcmode="lin" valueType="num">
                                      <p:cBhvr additive="base">
                                        <p:cTn id="47" dur="500" fill="hold"/>
                                        <p:tgtEl>
                                          <p:spTgt spid="352263">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22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52263">
                                            <p:txEl>
                                              <p:pRg st="4" end="4"/>
                                            </p:txEl>
                                          </p:spTgt>
                                        </p:tgtEl>
                                        <p:attrNameLst>
                                          <p:attrName>style.visibility</p:attrName>
                                        </p:attrNameLst>
                                      </p:cBhvr>
                                      <p:to>
                                        <p:strVal val="visible"/>
                                      </p:to>
                                    </p:set>
                                    <p:anim calcmode="lin" valueType="num">
                                      <p:cBhvr additive="base">
                                        <p:cTn id="53" dur="500" fill="hold"/>
                                        <p:tgtEl>
                                          <p:spTgt spid="352263">
                                            <p:txEl>
                                              <p:pRg st="4" end="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522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p:bldP spid="352260" grpId="0"/>
      <p:bldP spid="35226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2"/>
          <p:cNvSpPr>
            <a:spLocks noGrp="1" noChangeArrowheads="1"/>
          </p:cNvSpPr>
          <p:nvPr>
            <p:ph type="title"/>
          </p:nvPr>
        </p:nvSpPr>
        <p:spPr>
          <a:xfrm>
            <a:off x="882850" y="275534"/>
            <a:ext cx="9961986" cy="609741"/>
          </a:xfrm>
        </p:spPr>
        <p:txBody>
          <a:bodyPr/>
          <a:lstStyle/>
          <a:p>
            <a:pPr algn="l" eaLnBrk="1" hangingPunct="1"/>
            <a:r>
              <a:rPr lang="zh-CN" altLang="en-US" dirty="0"/>
              <a:t>实例</a:t>
            </a:r>
            <a:r>
              <a:rPr lang="en-US" altLang="zh-CN" dirty="0"/>
              <a:t>(</a:t>
            </a:r>
            <a:r>
              <a:rPr lang="zh-CN" altLang="en-US" dirty="0"/>
              <a:t>续</a:t>
            </a:r>
            <a:r>
              <a:rPr lang="en-US" altLang="zh-CN" dirty="0"/>
              <a:t>2)</a:t>
            </a:r>
          </a:p>
        </p:txBody>
      </p:sp>
      <p:sp>
        <p:nvSpPr>
          <p:cNvPr id="353283" name="Rectangle 3"/>
          <p:cNvSpPr>
            <a:spLocks noGrp="1" noChangeArrowheads="1"/>
          </p:cNvSpPr>
          <p:nvPr>
            <p:ph type="body" sz="half" idx="1"/>
          </p:nvPr>
        </p:nvSpPr>
        <p:spPr>
          <a:xfrm>
            <a:off x="594603" y="1278234"/>
            <a:ext cx="3772773" cy="555754"/>
          </a:xfrm>
        </p:spPr>
        <p:txBody>
          <a:bodyPr>
            <a:normAutofit fontScale="92500" lnSpcReduction="10000"/>
          </a:bodyPr>
          <a:lstStyle/>
          <a:p>
            <a:pPr eaLnBrk="1" hangingPunct="1">
              <a:lnSpc>
                <a:spcPct val="130000"/>
              </a:lnSpc>
              <a:buFont typeface="Wingdings" pitchFamily="2" charset="2"/>
              <a:buNone/>
            </a:pPr>
            <a:r>
              <a:rPr lang="zh-CN" altLang="en-US" dirty="0"/>
              <a:t>一维概率密度函数</a:t>
            </a:r>
          </a:p>
        </p:txBody>
      </p:sp>
      <p:graphicFrame>
        <p:nvGraphicFramePr>
          <p:cNvPr id="353288" name="Object 8"/>
          <p:cNvGraphicFramePr>
            <a:graphicFrameLocks noGrp="1" noChangeAspect="1"/>
          </p:cNvGraphicFramePr>
          <p:nvPr>
            <p:ph sz="quarter" idx="3"/>
            <p:extLst>
              <p:ext uri="{D42A27DB-BD31-4B8C-83A1-F6EECF244321}">
                <p14:modId xmlns:p14="http://schemas.microsoft.com/office/powerpoint/2010/main" val="1432139799"/>
              </p:ext>
            </p:extLst>
          </p:nvPr>
        </p:nvGraphicFramePr>
        <p:xfrm>
          <a:off x="2212975" y="1842558"/>
          <a:ext cx="5713147" cy="1235361"/>
        </p:xfrm>
        <a:graphic>
          <a:graphicData uri="http://schemas.openxmlformats.org/presentationml/2006/ole">
            <mc:AlternateContent xmlns:mc="http://schemas.openxmlformats.org/markup-compatibility/2006">
              <mc:Choice xmlns:v="urn:schemas-microsoft-com:vml" Requires="v">
                <p:oleObj spid="_x0000_s8204" name="公式" r:id="rId3" imgW="2527200" imgH="545760" progId="Equation.3">
                  <p:embed/>
                </p:oleObj>
              </mc:Choice>
              <mc:Fallback>
                <p:oleObj name="公式" r:id="rId3" imgW="2527200" imgH="545760" progId="Equation.3">
                  <p:embed/>
                  <p:pic>
                    <p:nvPicPr>
                      <p:cNvPr id="35328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75" y="1842558"/>
                        <a:ext cx="5713147" cy="1235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3284" name="Text Box 4"/>
          <p:cNvSpPr txBox="1">
            <a:spLocks noChangeArrowheads="1"/>
          </p:cNvSpPr>
          <p:nvPr/>
        </p:nvSpPr>
        <p:spPr bwMode="auto">
          <a:xfrm>
            <a:off x="570786" y="3351989"/>
            <a:ext cx="2808937" cy="461665"/>
          </a:xfrm>
          <a:prstGeom prst="rect">
            <a:avLst/>
          </a:prstGeom>
          <a:noFill/>
          <a:ln w="9525">
            <a:noFill/>
            <a:miter lim="800000"/>
            <a:headEnd/>
            <a:tailEnd/>
          </a:ln>
        </p:spPr>
        <p:txBody>
          <a:bodyPr>
            <a:spAutoFit/>
          </a:bodyPr>
          <a:lstStyle/>
          <a:p>
            <a:pPr>
              <a:spcBef>
                <a:spcPct val="50000"/>
              </a:spcBef>
            </a:pPr>
            <a:r>
              <a:rPr lang="zh-CN" altLang="en-US" b="1">
                <a:ea typeface="黑体" pitchFamily="2" charset="-122"/>
              </a:rPr>
              <a:t>一维特征函数</a:t>
            </a:r>
          </a:p>
        </p:txBody>
      </p:sp>
      <p:graphicFrame>
        <p:nvGraphicFramePr>
          <p:cNvPr id="353291" name="Object 11"/>
          <p:cNvGraphicFramePr>
            <a:graphicFrameLocks noGrp="1" noChangeAspect="1"/>
          </p:cNvGraphicFramePr>
          <p:nvPr>
            <p:ph sz="quarter" idx="2"/>
            <p:extLst>
              <p:ext uri="{D42A27DB-BD31-4B8C-83A1-F6EECF244321}">
                <p14:modId xmlns:p14="http://schemas.microsoft.com/office/powerpoint/2010/main" val="407037232"/>
              </p:ext>
            </p:extLst>
          </p:nvPr>
        </p:nvGraphicFramePr>
        <p:xfrm>
          <a:off x="2270165" y="4035202"/>
          <a:ext cx="4279302" cy="770115"/>
        </p:xfrm>
        <a:graphic>
          <a:graphicData uri="http://schemas.openxmlformats.org/presentationml/2006/ole">
            <mc:AlternateContent xmlns:mc="http://schemas.openxmlformats.org/markup-compatibility/2006">
              <mc:Choice xmlns:v="urn:schemas-microsoft-com:vml" Requires="v">
                <p:oleObj spid="_x0000_s8205" name="公式" r:id="rId5" imgW="1904760" imgH="342720" progId="Equation.3">
                  <p:embed/>
                </p:oleObj>
              </mc:Choice>
              <mc:Fallback>
                <p:oleObj name="公式" r:id="rId5" imgW="1904760" imgH="342720" progId="Equation.3">
                  <p:embed/>
                  <p:pic>
                    <p:nvPicPr>
                      <p:cNvPr id="35329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165" y="4035202"/>
                        <a:ext cx="4279302" cy="7701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 calcmode="lin" valueType="num">
                                      <p:cBhvr additive="base">
                                        <p:cTn id="7" dur="500" fill="hold"/>
                                        <p:tgtEl>
                                          <p:spTgt spid="353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3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53288"/>
                                        </p:tgtEl>
                                        <p:attrNameLst>
                                          <p:attrName>style.visibility</p:attrName>
                                        </p:attrNameLst>
                                      </p:cBhvr>
                                      <p:to>
                                        <p:strVal val="visible"/>
                                      </p:to>
                                    </p:set>
                                    <p:anim calcmode="lin" valueType="num">
                                      <p:cBhvr additive="base">
                                        <p:cTn id="13" dur="500" fill="hold"/>
                                        <p:tgtEl>
                                          <p:spTgt spid="353288"/>
                                        </p:tgtEl>
                                        <p:attrNameLst>
                                          <p:attrName>ppt_x</p:attrName>
                                        </p:attrNameLst>
                                      </p:cBhvr>
                                      <p:tavLst>
                                        <p:tav tm="0">
                                          <p:val>
                                            <p:strVal val="1+#ppt_w/2"/>
                                          </p:val>
                                        </p:tav>
                                        <p:tav tm="100000">
                                          <p:val>
                                            <p:strVal val="#ppt_x"/>
                                          </p:val>
                                        </p:tav>
                                      </p:tavLst>
                                    </p:anim>
                                    <p:anim calcmode="lin" valueType="num">
                                      <p:cBhvr additive="base">
                                        <p:cTn id="14" dur="500" fill="hold"/>
                                        <p:tgtEl>
                                          <p:spTgt spid="35328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3284"/>
                                        </p:tgtEl>
                                        <p:attrNameLst>
                                          <p:attrName>style.visibility</p:attrName>
                                        </p:attrNameLst>
                                      </p:cBhvr>
                                      <p:to>
                                        <p:strVal val="visible"/>
                                      </p:to>
                                    </p:set>
                                    <p:anim calcmode="lin" valueType="num">
                                      <p:cBhvr additive="base">
                                        <p:cTn id="19" dur="500" fill="hold"/>
                                        <p:tgtEl>
                                          <p:spTgt spid="353284"/>
                                        </p:tgtEl>
                                        <p:attrNameLst>
                                          <p:attrName>ppt_x</p:attrName>
                                        </p:attrNameLst>
                                      </p:cBhvr>
                                      <p:tavLst>
                                        <p:tav tm="0">
                                          <p:val>
                                            <p:strVal val="#ppt_x"/>
                                          </p:val>
                                        </p:tav>
                                        <p:tav tm="100000">
                                          <p:val>
                                            <p:strVal val="#ppt_x"/>
                                          </p:val>
                                        </p:tav>
                                      </p:tavLst>
                                    </p:anim>
                                    <p:anim calcmode="lin" valueType="num">
                                      <p:cBhvr additive="base">
                                        <p:cTn id="20" dur="500" fill="hold"/>
                                        <p:tgtEl>
                                          <p:spTgt spid="35328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353291"/>
                                        </p:tgtEl>
                                        <p:attrNameLst>
                                          <p:attrName>style.visibility</p:attrName>
                                        </p:attrNameLst>
                                      </p:cBhvr>
                                      <p:to>
                                        <p:strVal val="visible"/>
                                      </p:to>
                                    </p:set>
                                    <p:anim calcmode="lin" valueType="num">
                                      <p:cBhvr additive="base">
                                        <p:cTn id="25" dur="500" fill="hold"/>
                                        <p:tgtEl>
                                          <p:spTgt spid="353291"/>
                                        </p:tgtEl>
                                        <p:attrNameLst>
                                          <p:attrName>ppt_x</p:attrName>
                                        </p:attrNameLst>
                                      </p:cBhvr>
                                      <p:tavLst>
                                        <p:tav tm="0">
                                          <p:val>
                                            <p:strVal val="1+#ppt_w/2"/>
                                          </p:val>
                                        </p:tav>
                                        <p:tav tm="100000">
                                          <p:val>
                                            <p:strVal val="#ppt_x"/>
                                          </p:val>
                                        </p:tav>
                                      </p:tavLst>
                                    </p:anim>
                                    <p:anim calcmode="lin" valueType="num">
                                      <p:cBhvr additive="base">
                                        <p:cTn id="26" dur="500" fill="hold"/>
                                        <p:tgtEl>
                                          <p:spTgt spid="3532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P spid="3532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2"/>
          <p:cNvSpPr>
            <a:spLocks noGrp="1" noChangeArrowheads="1"/>
          </p:cNvSpPr>
          <p:nvPr>
            <p:ph type="title"/>
          </p:nvPr>
        </p:nvSpPr>
        <p:spPr>
          <a:xfrm>
            <a:off x="776750" y="276207"/>
            <a:ext cx="9961986" cy="609741"/>
          </a:xfrm>
        </p:spPr>
        <p:txBody>
          <a:bodyPr/>
          <a:lstStyle/>
          <a:p>
            <a:pPr algn="l" eaLnBrk="1" hangingPunct="1"/>
            <a:r>
              <a:rPr lang="zh-CN" altLang="en-US" dirty="0"/>
              <a:t>实例</a:t>
            </a:r>
            <a:r>
              <a:rPr lang="en-US" altLang="zh-CN" dirty="0"/>
              <a:t>(</a:t>
            </a:r>
            <a:r>
              <a:rPr lang="zh-CN" altLang="en-US" dirty="0"/>
              <a:t>续</a:t>
            </a:r>
            <a:r>
              <a:rPr lang="en-US" altLang="zh-CN" dirty="0"/>
              <a:t>3)</a:t>
            </a:r>
          </a:p>
        </p:txBody>
      </p:sp>
      <p:sp>
        <p:nvSpPr>
          <p:cNvPr id="355331" name="Rectangle 3"/>
          <p:cNvSpPr>
            <a:spLocks noGrp="1" noChangeArrowheads="1"/>
          </p:cNvSpPr>
          <p:nvPr>
            <p:ph type="body" sz="half" idx="1"/>
          </p:nvPr>
        </p:nvSpPr>
        <p:spPr>
          <a:xfrm>
            <a:off x="776750" y="3737269"/>
            <a:ext cx="3772773" cy="555754"/>
          </a:xfrm>
        </p:spPr>
        <p:txBody>
          <a:bodyPr>
            <a:normAutofit fontScale="92500" lnSpcReduction="10000"/>
          </a:bodyPr>
          <a:lstStyle/>
          <a:p>
            <a:pPr eaLnBrk="1" hangingPunct="1">
              <a:lnSpc>
                <a:spcPct val="130000"/>
              </a:lnSpc>
              <a:buFont typeface="Wingdings" pitchFamily="2" charset="2"/>
              <a:buNone/>
            </a:pPr>
            <a:r>
              <a:rPr lang="zh-CN" altLang="en-US"/>
              <a:t>二维概率密度函数</a:t>
            </a:r>
          </a:p>
        </p:txBody>
      </p:sp>
      <p:graphicFrame>
        <p:nvGraphicFramePr>
          <p:cNvPr id="355332" name="Object 4"/>
          <p:cNvGraphicFramePr>
            <a:graphicFrameLocks noGrp="1" noChangeAspect="1"/>
          </p:cNvGraphicFramePr>
          <p:nvPr>
            <p:ph sz="quarter" idx="3"/>
            <p:extLst>
              <p:ext uri="{D42A27DB-BD31-4B8C-83A1-F6EECF244321}">
                <p14:modId xmlns:p14="http://schemas.microsoft.com/office/powerpoint/2010/main" val="3541372002"/>
              </p:ext>
            </p:extLst>
          </p:nvPr>
        </p:nvGraphicFramePr>
        <p:xfrm>
          <a:off x="2541664" y="4288755"/>
          <a:ext cx="6827830" cy="1143265"/>
        </p:xfrm>
        <a:graphic>
          <a:graphicData uri="http://schemas.openxmlformats.org/presentationml/2006/ole">
            <mc:AlternateContent xmlns:mc="http://schemas.openxmlformats.org/markup-compatibility/2006">
              <mc:Choice xmlns:v="urn:schemas-microsoft-com:vml" Requires="v">
                <p:oleObj spid="_x0000_s9233" name="公式" r:id="rId3" imgW="3035160" imgH="507960" progId="Equation.3">
                  <p:embed/>
                </p:oleObj>
              </mc:Choice>
              <mc:Fallback>
                <p:oleObj name="公式" r:id="rId3" imgW="3035160" imgH="507960" progId="Equation.3">
                  <p:embed/>
                  <p:pic>
                    <p:nvPicPr>
                      <p:cNvPr id="3553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664" y="4288755"/>
                        <a:ext cx="6827830" cy="1143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33" name="Text Box 5"/>
          <p:cNvSpPr txBox="1">
            <a:spLocks noChangeArrowheads="1"/>
          </p:cNvSpPr>
          <p:nvPr/>
        </p:nvSpPr>
        <p:spPr bwMode="auto">
          <a:xfrm>
            <a:off x="776750" y="5488134"/>
            <a:ext cx="2808937" cy="461665"/>
          </a:xfrm>
          <a:prstGeom prst="rect">
            <a:avLst/>
          </a:prstGeom>
          <a:noFill/>
          <a:ln w="9525">
            <a:noFill/>
            <a:miter lim="800000"/>
            <a:headEnd/>
            <a:tailEnd/>
          </a:ln>
        </p:spPr>
        <p:txBody>
          <a:bodyPr>
            <a:spAutoFit/>
          </a:bodyPr>
          <a:lstStyle/>
          <a:p>
            <a:pPr>
              <a:spcBef>
                <a:spcPct val="50000"/>
              </a:spcBef>
            </a:pPr>
            <a:r>
              <a:rPr lang="zh-CN" altLang="en-US" b="1" dirty="0">
                <a:latin typeface="+mn-ea"/>
              </a:rPr>
              <a:t>二维特征函数</a:t>
            </a:r>
          </a:p>
        </p:txBody>
      </p:sp>
      <p:graphicFrame>
        <p:nvGraphicFramePr>
          <p:cNvPr id="355335" name="Object 7"/>
          <p:cNvGraphicFramePr>
            <a:graphicFrameLocks noGrp="1" noChangeAspect="1"/>
          </p:cNvGraphicFramePr>
          <p:nvPr>
            <p:ph sz="quarter" idx="2"/>
            <p:extLst>
              <p:ext uri="{D42A27DB-BD31-4B8C-83A1-F6EECF244321}">
                <p14:modId xmlns:p14="http://schemas.microsoft.com/office/powerpoint/2010/main" val="2909247379"/>
              </p:ext>
            </p:extLst>
          </p:nvPr>
        </p:nvGraphicFramePr>
        <p:xfrm>
          <a:off x="2517775" y="5771699"/>
          <a:ext cx="6283316" cy="942789"/>
        </p:xfrm>
        <a:graphic>
          <a:graphicData uri="http://schemas.openxmlformats.org/presentationml/2006/ole">
            <mc:AlternateContent xmlns:mc="http://schemas.openxmlformats.org/markup-compatibility/2006">
              <mc:Choice xmlns:v="urn:schemas-microsoft-com:vml" Requires="v">
                <p:oleObj spid="_x0000_s9234" name="公式" r:id="rId5" imgW="2286000" imgH="342720" progId="Equation.3">
                  <p:embed/>
                </p:oleObj>
              </mc:Choice>
              <mc:Fallback>
                <p:oleObj name="公式" r:id="rId5" imgW="2286000" imgH="342720" progId="Equation.3">
                  <p:embed/>
                  <p:pic>
                    <p:nvPicPr>
                      <p:cNvPr id="3553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775" y="5771699"/>
                        <a:ext cx="6283316" cy="942789"/>
                      </a:xfrm>
                      <a:prstGeom prst="rect">
                        <a:avLst/>
                      </a:prstGeom>
                      <a:noFill/>
                    </p:spPr>
                  </p:pic>
                </p:oleObj>
              </mc:Fallback>
            </mc:AlternateContent>
          </a:graphicData>
        </a:graphic>
      </p:graphicFrame>
      <p:sp>
        <p:nvSpPr>
          <p:cNvPr id="355343" name="Text Box 15"/>
          <p:cNvSpPr txBox="1">
            <a:spLocks noChangeArrowheads="1"/>
          </p:cNvSpPr>
          <p:nvPr/>
        </p:nvSpPr>
        <p:spPr bwMode="auto">
          <a:xfrm>
            <a:off x="6480176" y="1065446"/>
            <a:ext cx="1219200" cy="830997"/>
          </a:xfrm>
          <a:prstGeom prst="rect">
            <a:avLst/>
          </a:prstGeom>
          <a:noFill/>
          <a:ln w="9525">
            <a:noFill/>
            <a:miter lim="800000"/>
            <a:headEnd/>
            <a:tailEnd/>
          </a:ln>
        </p:spPr>
        <p:txBody>
          <a:bodyPr wrap="square">
            <a:spAutoFit/>
          </a:bodyPr>
          <a:lstStyle/>
          <a:p>
            <a:pPr>
              <a:spcBef>
                <a:spcPct val="40000"/>
              </a:spcBef>
            </a:pPr>
            <a:r>
              <a:rPr lang="zh-CN" altLang="en-US" b="1" dirty="0">
                <a:latin typeface="+mn-ea"/>
              </a:rPr>
              <a:t>其	</a:t>
            </a:r>
            <a:endParaRPr lang="en-US" altLang="zh-CN" b="1" dirty="0">
              <a:latin typeface="+mn-ea"/>
            </a:endParaRPr>
          </a:p>
        </p:txBody>
      </p:sp>
      <p:sp>
        <p:nvSpPr>
          <p:cNvPr id="355344" name="Text Box 16"/>
          <p:cNvSpPr txBox="1">
            <a:spLocks noChangeArrowheads="1"/>
          </p:cNvSpPr>
          <p:nvPr/>
        </p:nvSpPr>
        <p:spPr bwMode="auto">
          <a:xfrm>
            <a:off x="776751" y="1067594"/>
            <a:ext cx="5703426" cy="830997"/>
          </a:xfrm>
          <a:prstGeom prst="rect">
            <a:avLst/>
          </a:prstGeom>
          <a:noFill/>
          <a:ln w="9525">
            <a:noFill/>
            <a:miter lim="800000"/>
            <a:headEnd/>
            <a:tailEnd/>
          </a:ln>
        </p:spPr>
        <p:txBody>
          <a:bodyPr wrap="square">
            <a:spAutoFit/>
          </a:bodyPr>
          <a:lstStyle/>
          <a:p>
            <a:pPr>
              <a:spcBef>
                <a:spcPct val="50000"/>
              </a:spcBef>
            </a:pPr>
            <a:r>
              <a:rPr lang="zh-CN" altLang="en-US" b="1" dirty="0">
                <a:latin typeface="+mn-ea"/>
              </a:rPr>
              <a:t>二维概率分布	</a:t>
            </a:r>
            <a:r>
              <a:rPr lang="en-US" altLang="zh-CN" b="1" dirty="0">
                <a:latin typeface="+mn-ea"/>
              </a:rPr>
              <a:t>(X(s),X(t))</a:t>
            </a:r>
            <a:r>
              <a:rPr lang="en-US" altLang="zh-CN" b="1" baseline="30000" dirty="0">
                <a:latin typeface="+mn-ea"/>
              </a:rPr>
              <a:t>T</a:t>
            </a:r>
            <a:r>
              <a:rPr lang="en-US" altLang="zh-CN" b="1" dirty="0">
                <a:latin typeface="+mn-ea"/>
              </a:rPr>
              <a:t>~N(O,C)	</a:t>
            </a:r>
          </a:p>
        </p:txBody>
      </p:sp>
      <p:graphicFrame>
        <p:nvGraphicFramePr>
          <p:cNvPr id="355345" name="Object 17"/>
          <p:cNvGraphicFramePr>
            <a:graphicFrameLocks noChangeAspect="1"/>
          </p:cNvGraphicFramePr>
          <p:nvPr>
            <p:extLst>
              <p:ext uri="{D42A27DB-BD31-4B8C-83A1-F6EECF244321}">
                <p14:modId xmlns:p14="http://schemas.microsoft.com/office/powerpoint/2010/main" val="3083867049"/>
              </p:ext>
            </p:extLst>
          </p:nvPr>
        </p:nvGraphicFramePr>
        <p:xfrm>
          <a:off x="2574740" y="2449772"/>
          <a:ext cx="2824816" cy="1084513"/>
        </p:xfrm>
        <a:graphic>
          <a:graphicData uri="http://schemas.openxmlformats.org/presentationml/2006/ole">
            <mc:AlternateContent xmlns:mc="http://schemas.openxmlformats.org/markup-compatibility/2006">
              <mc:Choice xmlns:v="urn:schemas-microsoft-com:vml" Requires="v">
                <p:oleObj spid="_x0000_s9235" name="公式" r:id="rId7" imgW="1257120" imgH="482400" progId="Equation.3">
                  <p:embed/>
                </p:oleObj>
              </mc:Choice>
              <mc:Fallback>
                <p:oleObj name="公式" r:id="rId7" imgW="1257120" imgH="482400" progId="Equation.3">
                  <p:embed/>
                  <p:pic>
                    <p:nvPicPr>
                      <p:cNvPr id="355345"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4740" y="2449772"/>
                        <a:ext cx="2824816" cy="108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46" name="Text Box 18"/>
          <p:cNvSpPr txBox="1">
            <a:spLocks noChangeArrowheads="1"/>
          </p:cNvSpPr>
          <p:nvPr/>
        </p:nvSpPr>
        <p:spPr bwMode="auto">
          <a:xfrm>
            <a:off x="776750" y="2708464"/>
            <a:ext cx="3529829" cy="461665"/>
          </a:xfrm>
          <a:prstGeom prst="rect">
            <a:avLst/>
          </a:prstGeom>
          <a:noFill/>
          <a:ln w="9525">
            <a:noFill/>
            <a:miter lim="800000"/>
            <a:headEnd/>
            <a:tailEnd/>
          </a:ln>
        </p:spPr>
        <p:txBody>
          <a:bodyPr>
            <a:spAutoFit/>
          </a:bodyPr>
          <a:lstStyle/>
          <a:p>
            <a:pPr>
              <a:spcBef>
                <a:spcPct val="40000"/>
              </a:spcBef>
            </a:pPr>
            <a:r>
              <a:rPr lang="zh-CN" altLang="en-US" b="1" dirty="0">
                <a:latin typeface="+mn-ea"/>
              </a:rPr>
              <a:t>协方差阵</a:t>
            </a:r>
          </a:p>
        </p:txBody>
      </p:sp>
      <p:sp>
        <p:nvSpPr>
          <p:cNvPr id="2" name="Text Box 15">
            <a:extLst>
              <a:ext uri="{FF2B5EF4-FFF2-40B4-BE49-F238E27FC236}">
                <a16:creationId xmlns:a16="http://schemas.microsoft.com/office/drawing/2014/main" id="{B9F19E03-F05D-093A-6760-9B6413FEA1C0}"/>
              </a:ext>
            </a:extLst>
          </p:cNvPr>
          <p:cNvSpPr txBox="1">
            <a:spLocks noChangeArrowheads="1"/>
          </p:cNvSpPr>
          <p:nvPr/>
        </p:nvSpPr>
        <p:spPr bwMode="auto">
          <a:xfrm>
            <a:off x="805003" y="1934820"/>
            <a:ext cx="7707509" cy="461665"/>
          </a:xfrm>
          <a:prstGeom prst="rect">
            <a:avLst/>
          </a:prstGeom>
          <a:noFill/>
          <a:ln w="9525">
            <a:noFill/>
            <a:miter lim="800000"/>
            <a:headEnd/>
            <a:tailEnd/>
          </a:ln>
        </p:spPr>
        <p:txBody>
          <a:bodyPr>
            <a:spAutoFit/>
          </a:bodyPr>
          <a:lstStyle/>
          <a:p>
            <a:pPr>
              <a:spcBef>
                <a:spcPct val="40000"/>
              </a:spcBef>
            </a:pPr>
            <a:r>
              <a:rPr lang="zh-CN" altLang="en-US" b="1" dirty="0">
                <a:latin typeface="+mn-ea"/>
              </a:rPr>
              <a:t>均值	     </a:t>
            </a:r>
            <a:r>
              <a:rPr lang="en-US" altLang="zh-CN" b="1" dirty="0">
                <a:latin typeface="+mn-ea"/>
              </a:rPr>
              <a:t>O</a:t>
            </a:r>
            <a:r>
              <a:rPr lang="zh-CN" altLang="en-US" b="1" dirty="0">
                <a:latin typeface="+mn-ea"/>
              </a:rPr>
              <a:t>＝</a:t>
            </a:r>
            <a:r>
              <a:rPr lang="en-US" altLang="zh-CN" b="1" dirty="0">
                <a:latin typeface="+mn-ea"/>
              </a:rPr>
              <a:t>(0,0)</a:t>
            </a:r>
            <a:r>
              <a:rPr lang="en-US" altLang="zh-CN" b="1" baseline="30000" dirty="0">
                <a:latin typeface="+mn-ea"/>
              </a:rPr>
              <a:t>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5344"/>
                                        </p:tgtEl>
                                        <p:attrNameLst>
                                          <p:attrName>style.visibility</p:attrName>
                                        </p:attrNameLst>
                                      </p:cBhvr>
                                      <p:to>
                                        <p:strVal val="visible"/>
                                      </p:to>
                                    </p:set>
                                    <p:anim calcmode="lin" valueType="num">
                                      <p:cBhvr additive="base">
                                        <p:cTn id="7" dur="500" fill="hold"/>
                                        <p:tgtEl>
                                          <p:spTgt spid="355344"/>
                                        </p:tgtEl>
                                        <p:attrNameLst>
                                          <p:attrName>ppt_x</p:attrName>
                                        </p:attrNameLst>
                                      </p:cBhvr>
                                      <p:tavLst>
                                        <p:tav tm="0">
                                          <p:val>
                                            <p:strVal val="#ppt_x"/>
                                          </p:val>
                                        </p:tav>
                                        <p:tav tm="100000">
                                          <p:val>
                                            <p:strVal val="#ppt_x"/>
                                          </p:val>
                                        </p:tav>
                                      </p:tavLst>
                                    </p:anim>
                                    <p:anim calcmode="lin" valueType="num">
                                      <p:cBhvr additive="base">
                                        <p:cTn id="8" dur="500" fill="hold"/>
                                        <p:tgtEl>
                                          <p:spTgt spid="3553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55343"/>
                                        </p:tgtEl>
                                        <p:attrNameLst>
                                          <p:attrName>style.visibility</p:attrName>
                                        </p:attrNameLst>
                                      </p:cBhvr>
                                      <p:to>
                                        <p:strVal val="visible"/>
                                      </p:to>
                                    </p:set>
                                    <p:anim calcmode="lin" valueType="num">
                                      <p:cBhvr additive="base">
                                        <p:cTn id="12" dur="500" fill="hold"/>
                                        <p:tgtEl>
                                          <p:spTgt spid="355343"/>
                                        </p:tgtEl>
                                        <p:attrNameLst>
                                          <p:attrName>ppt_x</p:attrName>
                                        </p:attrNameLst>
                                      </p:cBhvr>
                                      <p:tavLst>
                                        <p:tav tm="0">
                                          <p:val>
                                            <p:strVal val="#ppt_x"/>
                                          </p:val>
                                        </p:tav>
                                        <p:tav tm="100000">
                                          <p:val>
                                            <p:strVal val="#ppt_x"/>
                                          </p:val>
                                        </p:tav>
                                      </p:tavLst>
                                    </p:anim>
                                    <p:anim calcmode="lin" valueType="num">
                                      <p:cBhvr additive="base">
                                        <p:cTn id="13" dur="500" fill="hold"/>
                                        <p:tgtEl>
                                          <p:spTgt spid="35534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55346"/>
                                        </p:tgtEl>
                                        <p:attrNameLst>
                                          <p:attrName>style.visibility</p:attrName>
                                        </p:attrNameLst>
                                      </p:cBhvr>
                                      <p:to>
                                        <p:strVal val="visible"/>
                                      </p:to>
                                    </p:set>
                                    <p:anim calcmode="lin" valueType="num">
                                      <p:cBhvr additive="base">
                                        <p:cTn id="22" dur="500" fill="hold"/>
                                        <p:tgtEl>
                                          <p:spTgt spid="355346"/>
                                        </p:tgtEl>
                                        <p:attrNameLst>
                                          <p:attrName>ppt_x</p:attrName>
                                        </p:attrNameLst>
                                      </p:cBhvr>
                                      <p:tavLst>
                                        <p:tav tm="0">
                                          <p:val>
                                            <p:strVal val="#ppt_x"/>
                                          </p:val>
                                        </p:tav>
                                        <p:tav tm="100000">
                                          <p:val>
                                            <p:strVal val="#ppt_x"/>
                                          </p:val>
                                        </p:tav>
                                      </p:tavLst>
                                    </p:anim>
                                    <p:anim calcmode="lin" valueType="num">
                                      <p:cBhvr additive="base">
                                        <p:cTn id="23" dur="500" fill="hold"/>
                                        <p:tgtEl>
                                          <p:spTgt spid="355346"/>
                                        </p:tgtEl>
                                        <p:attrNameLst>
                                          <p:attrName>ppt_y</p:attrName>
                                        </p:attrNameLst>
                                      </p:cBhvr>
                                      <p:tavLst>
                                        <p:tav tm="0">
                                          <p:val>
                                            <p:strVal val="1+#ppt_h/2"/>
                                          </p:val>
                                        </p:tav>
                                        <p:tav tm="100000">
                                          <p:val>
                                            <p:strVal val="#ppt_y"/>
                                          </p:val>
                                        </p:tav>
                                      </p:tavLst>
                                    </p:anim>
                                  </p:childTnLst>
                                </p:cTn>
                              </p:par>
                              <p:par>
                                <p:cTn id="24" presetID="2" presetClass="entr" presetSubtype="3" fill="hold" nodeType="withEffect">
                                  <p:stCondLst>
                                    <p:cond delay="0"/>
                                  </p:stCondLst>
                                  <p:childTnLst>
                                    <p:set>
                                      <p:cBhvr>
                                        <p:cTn id="25" dur="1" fill="hold">
                                          <p:stCondLst>
                                            <p:cond delay="0"/>
                                          </p:stCondLst>
                                        </p:cTn>
                                        <p:tgtEl>
                                          <p:spTgt spid="355345"/>
                                        </p:tgtEl>
                                        <p:attrNameLst>
                                          <p:attrName>style.visibility</p:attrName>
                                        </p:attrNameLst>
                                      </p:cBhvr>
                                      <p:to>
                                        <p:strVal val="visible"/>
                                      </p:to>
                                    </p:set>
                                    <p:anim calcmode="lin" valueType="num">
                                      <p:cBhvr additive="base">
                                        <p:cTn id="26" dur="500" fill="hold"/>
                                        <p:tgtEl>
                                          <p:spTgt spid="355345"/>
                                        </p:tgtEl>
                                        <p:attrNameLst>
                                          <p:attrName>ppt_x</p:attrName>
                                        </p:attrNameLst>
                                      </p:cBhvr>
                                      <p:tavLst>
                                        <p:tav tm="0">
                                          <p:val>
                                            <p:strVal val="1+#ppt_w/2"/>
                                          </p:val>
                                        </p:tav>
                                        <p:tav tm="100000">
                                          <p:val>
                                            <p:strVal val="#ppt_x"/>
                                          </p:val>
                                        </p:tav>
                                      </p:tavLst>
                                    </p:anim>
                                    <p:anim calcmode="lin" valueType="num">
                                      <p:cBhvr additive="base">
                                        <p:cTn id="27" dur="500" fill="hold"/>
                                        <p:tgtEl>
                                          <p:spTgt spid="355345"/>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5331">
                                            <p:txEl>
                                              <p:pRg st="0" end="0"/>
                                            </p:txEl>
                                          </p:spTgt>
                                        </p:tgtEl>
                                        <p:attrNameLst>
                                          <p:attrName>style.visibility</p:attrName>
                                        </p:attrNameLst>
                                      </p:cBhvr>
                                      <p:to>
                                        <p:strVal val="visible"/>
                                      </p:to>
                                    </p:set>
                                    <p:anim calcmode="lin" valueType="num">
                                      <p:cBhvr additive="base">
                                        <p:cTn id="32" dur="5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3" fill="hold" nodeType="afterEffect">
                                  <p:stCondLst>
                                    <p:cond delay="0"/>
                                  </p:stCondLst>
                                  <p:childTnLst>
                                    <p:set>
                                      <p:cBhvr>
                                        <p:cTn id="36" dur="1" fill="hold">
                                          <p:stCondLst>
                                            <p:cond delay="0"/>
                                          </p:stCondLst>
                                        </p:cTn>
                                        <p:tgtEl>
                                          <p:spTgt spid="355332"/>
                                        </p:tgtEl>
                                        <p:attrNameLst>
                                          <p:attrName>style.visibility</p:attrName>
                                        </p:attrNameLst>
                                      </p:cBhvr>
                                      <p:to>
                                        <p:strVal val="visible"/>
                                      </p:to>
                                    </p:set>
                                    <p:anim calcmode="lin" valueType="num">
                                      <p:cBhvr additive="base">
                                        <p:cTn id="37" dur="500" fill="hold"/>
                                        <p:tgtEl>
                                          <p:spTgt spid="355332"/>
                                        </p:tgtEl>
                                        <p:attrNameLst>
                                          <p:attrName>ppt_x</p:attrName>
                                        </p:attrNameLst>
                                      </p:cBhvr>
                                      <p:tavLst>
                                        <p:tav tm="0">
                                          <p:val>
                                            <p:strVal val="1+#ppt_w/2"/>
                                          </p:val>
                                        </p:tav>
                                        <p:tav tm="100000">
                                          <p:val>
                                            <p:strVal val="#ppt_x"/>
                                          </p:val>
                                        </p:tav>
                                      </p:tavLst>
                                    </p:anim>
                                    <p:anim calcmode="lin" valueType="num">
                                      <p:cBhvr additive="base">
                                        <p:cTn id="38" dur="500" fill="hold"/>
                                        <p:tgtEl>
                                          <p:spTgt spid="35533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55333"/>
                                        </p:tgtEl>
                                        <p:attrNameLst>
                                          <p:attrName>style.visibility</p:attrName>
                                        </p:attrNameLst>
                                      </p:cBhvr>
                                      <p:to>
                                        <p:strVal val="visible"/>
                                      </p:to>
                                    </p:set>
                                    <p:anim calcmode="lin" valueType="num">
                                      <p:cBhvr additive="base">
                                        <p:cTn id="43" dur="500" fill="hold"/>
                                        <p:tgtEl>
                                          <p:spTgt spid="355333"/>
                                        </p:tgtEl>
                                        <p:attrNameLst>
                                          <p:attrName>ppt_x</p:attrName>
                                        </p:attrNameLst>
                                      </p:cBhvr>
                                      <p:tavLst>
                                        <p:tav tm="0">
                                          <p:val>
                                            <p:strVal val="#ppt_x"/>
                                          </p:val>
                                        </p:tav>
                                        <p:tav tm="100000">
                                          <p:val>
                                            <p:strVal val="#ppt_x"/>
                                          </p:val>
                                        </p:tav>
                                      </p:tavLst>
                                    </p:anim>
                                    <p:anim calcmode="lin" valueType="num">
                                      <p:cBhvr additive="base">
                                        <p:cTn id="44" dur="500" fill="hold"/>
                                        <p:tgtEl>
                                          <p:spTgt spid="355333"/>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3" fill="hold" nodeType="afterEffect">
                                  <p:stCondLst>
                                    <p:cond delay="0"/>
                                  </p:stCondLst>
                                  <p:childTnLst>
                                    <p:set>
                                      <p:cBhvr>
                                        <p:cTn id="47" dur="1" fill="hold">
                                          <p:stCondLst>
                                            <p:cond delay="0"/>
                                          </p:stCondLst>
                                        </p:cTn>
                                        <p:tgtEl>
                                          <p:spTgt spid="355335"/>
                                        </p:tgtEl>
                                        <p:attrNameLst>
                                          <p:attrName>style.visibility</p:attrName>
                                        </p:attrNameLst>
                                      </p:cBhvr>
                                      <p:to>
                                        <p:strVal val="visible"/>
                                      </p:to>
                                    </p:set>
                                    <p:anim calcmode="lin" valueType="num">
                                      <p:cBhvr additive="base">
                                        <p:cTn id="48" dur="500" fill="hold"/>
                                        <p:tgtEl>
                                          <p:spTgt spid="355335"/>
                                        </p:tgtEl>
                                        <p:attrNameLst>
                                          <p:attrName>ppt_x</p:attrName>
                                        </p:attrNameLst>
                                      </p:cBhvr>
                                      <p:tavLst>
                                        <p:tav tm="0">
                                          <p:val>
                                            <p:strVal val="1+#ppt_w/2"/>
                                          </p:val>
                                        </p:tav>
                                        <p:tav tm="100000">
                                          <p:val>
                                            <p:strVal val="#ppt_x"/>
                                          </p:val>
                                        </p:tav>
                                      </p:tavLst>
                                    </p:anim>
                                    <p:anim calcmode="lin" valueType="num">
                                      <p:cBhvr additive="base">
                                        <p:cTn id="49" dur="500" fill="hold"/>
                                        <p:tgtEl>
                                          <p:spTgt spid="3553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build="p"/>
      <p:bldP spid="355333" grpId="0"/>
      <p:bldP spid="355343" grpId="0"/>
      <p:bldP spid="355344" grpId="0"/>
      <p:bldP spid="355346"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2" name="Rectangle 12"/>
          <p:cNvSpPr>
            <a:spLocks noGrp="1" noChangeArrowheads="1"/>
          </p:cNvSpPr>
          <p:nvPr>
            <p:ph type="body" sz="half" idx="1"/>
          </p:nvPr>
        </p:nvSpPr>
        <p:spPr>
          <a:xfrm>
            <a:off x="307975" y="839111"/>
            <a:ext cx="4648200" cy="838084"/>
          </a:xfrm>
        </p:spPr>
        <p:txBody>
          <a:bodyPr>
            <a:normAutofit/>
          </a:bodyPr>
          <a:lstStyle/>
          <a:p>
            <a:pPr eaLnBrk="1" hangingPunct="1">
              <a:buFont typeface="Wingdings" pitchFamily="2" charset="2"/>
              <a:buNone/>
            </a:pPr>
            <a:r>
              <a:rPr lang="en-US" altLang="zh-CN" dirty="0"/>
              <a:t>	n</a:t>
            </a:r>
            <a:r>
              <a:rPr lang="zh-CN" altLang="en-US" dirty="0"/>
              <a:t>维概率分布</a:t>
            </a:r>
          </a:p>
        </p:txBody>
      </p:sp>
      <p:graphicFrame>
        <p:nvGraphicFramePr>
          <p:cNvPr id="358411" name="Object 11"/>
          <p:cNvGraphicFramePr>
            <a:graphicFrameLocks noChangeAspect="1"/>
          </p:cNvGraphicFramePr>
          <p:nvPr>
            <p:extLst>
              <p:ext uri="{D42A27DB-BD31-4B8C-83A1-F6EECF244321}">
                <p14:modId xmlns:p14="http://schemas.microsoft.com/office/powerpoint/2010/main" val="45028172"/>
              </p:ext>
            </p:extLst>
          </p:nvPr>
        </p:nvGraphicFramePr>
        <p:xfrm>
          <a:off x="957403" y="2162303"/>
          <a:ext cx="6449918" cy="1854629"/>
        </p:xfrm>
        <a:graphic>
          <a:graphicData uri="http://schemas.openxmlformats.org/presentationml/2006/ole">
            <mc:AlternateContent xmlns:mc="http://schemas.openxmlformats.org/markup-compatibility/2006">
              <mc:Choice xmlns:v="urn:schemas-microsoft-com:vml" Requires="v">
                <p:oleObj spid="_x0000_s10257" name="公式" r:id="rId3" imgW="3225600" imgH="927000" progId="Equation.3">
                  <p:embed/>
                </p:oleObj>
              </mc:Choice>
              <mc:Fallback>
                <p:oleObj name="公式" r:id="rId3" imgW="3225600" imgH="927000" progId="Equation.3">
                  <p:embed/>
                  <p:pic>
                    <p:nvPicPr>
                      <p:cNvPr id="358411"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403" y="2162303"/>
                        <a:ext cx="6449918" cy="1854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5" name="Object 15"/>
          <p:cNvGraphicFramePr>
            <a:graphicFrameLocks noGrp="1" noChangeAspect="1"/>
          </p:cNvGraphicFramePr>
          <p:nvPr>
            <p:ph sz="half" idx="2"/>
            <p:extLst>
              <p:ext uri="{D42A27DB-BD31-4B8C-83A1-F6EECF244321}">
                <p14:modId xmlns:p14="http://schemas.microsoft.com/office/powerpoint/2010/main" val="1700025861"/>
              </p:ext>
            </p:extLst>
          </p:nvPr>
        </p:nvGraphicFramePr>
        <p:xfrm>
          <a:off x="957403" y="4496594"/>
          <a:ext cx="5587705" cy="1854629"/>
        </p:xfrm>
        <a:graphic>
          <a:graphicData uri="http://schemas.openxmlformats.org/presentationml/2006/ole">
            <mc:AlternateContent xmlns:mc="http://schemas.openxmlformats.org/markup-compatibility/2006">
              <mc:Choice xmlns:v="urn:schemas-microsoft-com:vml" Requires="v">
                <p:oleObj spid="_x0000_s10258" name="公式" r:id="rId5" imgW="2793960" imgH="927000" progId="Equation.3">
                  <p:embed/>
                </p:oleObj>
              </mc:Choice>
              <mc:Fallback>
                <p:oleObj name="公式" r:id="rId5" imgW="2793960" imgH="927000" progId="Equation.3">
                  <p:embed/>
                  <p:pic>
                    <p:nvPicPr>
                      <p:cNvPr id="358415"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7403" y="4496594"/>
                        <a:ext cx="5587705" cy="1854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7" name="Object 17"/>
          <p:cNvGraphicFramePr>
            <a:graphicFrameLocks noChangeAspect="1"/>
          </p:cNvGraphicFramePr>
          <p:nvPr>
            <p:extLst>
              <p:ext uri="{D42A27DB-BD31-4B8C-83A1-F6EECF244321}">
                <p14:modId xmlns:p14="http://schemas.microsoft.com/office/powerpoint/2010/main" val="2765817821"/>
              </p:ext>
            </p:extLst>
          </p:nvPr>
        </p:nvGraphicFramePr>
        <p:xfrm>
          <a:off x="6545108" y="4458484"/>
          <a:ext cx="4393630" cy="1930847"/>
        </p:xfrm>
        <a:graphic>
          <a:graphicData uri="http://schemas.openxmlformats.org/presentationml/2006/ole">
            <mc:AlternateContent xmlns:mc="http://schemas.openxmlformats.org/markup-compatibility/2006">
              <mc:Choice xmlns:v="urn:schemas-microsoft-com:vml" Requires="v">
                <p:oleObj spid="_x0000_s10259" name="公式" r:id="rId7" imgW="2197080" imgH="965160" progId="Equation.3">
                  <p:embed/>
                </p:oleObj>
              </mc:Choice>
              <mc:Fallback>
                <p:oleObj name="公式" r:id="rId7" imgW="2197080" imgH="965160" progId="Equation.3">
                  <p:embed/>
                  <p:pic>
                    <p:nvPicPr>
                      <p:cNvPr id="358417"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5108" y="4458484"/>
                        <a:ext cx="4393630" cy="19308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a:extLst>
              <a:ext uri="{FF2B5EF4-FFF2-40B4-BE49-F238E27FC236}">
                <a16:creationId xmlns:a16="http://schemas.microsoft.com/office/drawing/2014/main" id="{A46E7B79-78FB-4CE1-8D11-AF29C8DDC7CC}"/>
              </a:ext>
            </a:extLst>
          </p:cNvPr>
          <p:cNvSpPr>
            <a:spLocks noGrp="1" noChangeArrowheads="1"/>
          </p:cNvSpPr>
          <p:nvPr>
            <p:ph type="title"/>
          </p:nvPr>
        </p:nvSpPr>
        <p:spPr>
          <a:xfrm>
            <a:off x="776750" y="276207"/>
            <a:ext cx="9961986" cy="609741"/>
          </a:xfrm>
        </p:spPr>
        <p:txBody>
          <a:bodyPr/>
          <a:lstStyle/>
          <a:p>
            <a:pPr algn="l" eaLnBrk="1" hangingPunct="1"/>
            <a:r>
              <a:rPr lang="zh-CN" altLang="en-US" dirty="0"/>
              <a:t>实例</a:t>
            </a:r>
            <a:r>
              <a:rPr lang="en-US" altLang="zh-CN" dirty="0"/>
              <a:t>(</a:t>
            </a:r>
            <a:r>
              <a:rPr lang="zh-CN" altLang="en-US" dirty="0"/>
              <a:t>续</a:t>
            </a:r>
            <a:r>
              <a:rPr lang="en-US" altLang="zh-CN" dirty="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58412">
                                            <p:txEl>
                                              <p:pRg st="0" end="0"/>
                                            </p:txEl>
                                          </p:spTgt>
                                        </p:tgtEl>
                                        <p:attrNameLst>
                                          <p:attrName>style.visibility</p:attrName>
                                        </p:attrNameLst>
                                      </p:cBhvr>
                                      <p:to>
                                        <p:strVal val="visible"/>
                                      </p:to>
                                    </p:set>
                                    <p:anim calcmode="lin" valueType="num">
                                      <p:cBhvr additive="base">
                                        <p:cTn id="7" dur="500" fill="hold"/>
                                        <p:tgtEl>
                                          <p:spTgt spid="3584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1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58411"/>
                                        </p:tgtEl>
                                        <p:attrNameLst>
                                          <p:attrName>style.visibility</p:attrName>
                                        </p:attrNameLst>
                                      </p:cBhvr>
                                      <p:to>
                                        <p:strVal val="visible"/>
                                      </p:to>
                                    </p:set>
                                    <p:anim calcmode="lin" valueType="num">
                                      <p:cBhvr additive="base">
                                        <p:cTn id="12" dur="500" fill="hold"/>
                                        <p:tgtEl>
                                          <p:spTgt spid="358411"/>
                                        </p:tgtEl>
                                        <p:attrNameLst>
                                          <p:attrName>ppt_x</p:attrName>
                                        </p:attrNameLst>
                                      </p:cBhvr>
                                      <p:tavLst>
                                        <p:tav tm="0">
                                          <p:val>
                                            <p:strVal val="#ppt_x"/>
                                          </p:val>
                                        </p:tav>
                                        <p:tav tm="100000">
                                          <p:val>
                                            <p:strVal val="#ppt_x"/>
                                          </p:val>
                                        </p:tav>
                                      </p:tavLst>
                                    </p:anim>
                                    <p:anim calcmode="lin" valueType="num">
                                      <p:cBhvr additive="base">
                                        <p:cTn id="13" dur="500" fill="hold"/>
                                        <p:tgtEl>
                                          <p:spTgt spid="358411"/>
                                        </p:tgtEl>
                                        <p:attrNameLst>
                                          <p:attrName>ppt_y</p:attrName>
                                        </p:attrNameLst>
                                      </p:cBhvr>
                                      <p:tavLst>
                                        <p:tav tm="0">
                                          <p:val>
                                            <p:strVal val="1+#ppt_h/2"/>
                                          </p:val>
                                        </p:tav>
                                        <p:tav tm="100000">
                                          <p:val>
                                            <p:strVal val="#ppt_y"/>
                                          </p:val>
                                        </p:tav>
                                      </p:tavLst>
                                    </p:anim>
                                  </p:childTnLst>
                                </p:cTn>
                              </p:par>
                              <p:par>
                                <p:cTn id="14" presetID="2" presetClass="entr" presetSubtype="3" fill="hold" nodeType="withEffect">
                                  <p:stCondLst>
                                    <p:cond delay="0"/>
                                  </p:stCondLst>
                                  <p:childTnLst>
                                    <p:set>
                                      <p:cBhvr>
                                        <p:cTn id="15" dur="1" fill="hold">
                                          <p:stCondLst>
                                            <p:cond delay="0"/>
                                          </p:stCondLst>
                                        </p:cTn>
                                        <p:tgtEl>
                                          <p:spTgt spid="358415"/>
                                        </p:tgtEl>
                                        <p:attrNameLst>
                                          <p:attrName>style.visibility</p:attrName>
                                        </p:attrNameLst>
                                      </p:cBhvr>
                                      <p:to>
                                        <p:strVal val="visible"/>
                                      </p:to>
                                    </p:set>
                                    <p:anim calcmode="lin" valueType="num">
                                      <p:cBhvr additive="base">
                                        <p:cTn id="16" dur="500" fill="hold"/>
                                        <p:tgtEl>
                                          <p:spTgt spid="358415"/>
                                        </p:tgtEl>
                                        <p:attrNameLst>
                                          <p:attrName>ppt_x</p:attrName>
                                        </p:attrNameLst>
                                      </p:cBhvr>
                                      <p:tavLst>
                                        <p:tav tm="0">
                                          <p:val>
                                            <p:strVal val="1+#ppt_w/2"/>
                                          </p:val>
                                        </p:tav>
                                        <p:tav tm="100000">
                                          <p:val>
                                            <p:strVal val="#ppt_x"/>
                                          </p:val>
                                        </p:tav>
                                      </p:tavLst>
                                    </p:anim>
                                    <p:anim calcmode="lin" valueType="num">
                                      <p:cBhvr additive="base">
                                        <p:cTn id="17" dur="500" fill="hold"/>
                                        <p:tgtEl>
                                          <p:spTgt spid="358415"/>
                                        </p:tgtEl>
                                        <p:attrNameLst>
                                          <p:attrName>ppt_y</p:attrName>
                                        </p:attrNameLst>
                                      </p:cBhvr>
                                      <p:tavLst>
                                        <p:tav tm="0">
                                          <p:val>
                                            <p:strVal val="0-#ppt_h/2"/>
                                          </p:val>
                                        </p:tav>
                                        <p:tav tm="100000">
                                          <p:val>
                                            <p:strVal val="#ppt_y"/>
                                          </p:val>
                                        </p:tav>
                                      </p:tavLst>
                                    </p:anim>
                                  </p:childTnLst>
                                </p:cTn>
                              </p:par>
                              <p:par>
                                <p:cTn id="18" presetID="2" presetClass="entr" presetSubtype="3" fill="hold" nodeType="withEffect">
                                  <p:stCondLst>
                                    <p:cond delay="0"/>
                                  </p:stCondLst>
                                  <p:childTnLst>
                                    <p:set>
                                      <p:cBhvr>
                                        <p:cTn id="19" dur="1" fill="hold">
                                          <p:stCondLst>
                                            <p:cond delay="0"/>
                                          </p:stCondLst>
                                        </p:cTn>
                                        <p:tgtEl>
                                          <p:spTgt spid="358417"/>
                                        </p:tgtEl>
                                        <p:attrNameLst>
                                          <p:attrName>style.visibility</p:attrName>
                                        </p:attrNameLst>
                                      </p:cBhvr>
                                      <p:to>
                                        <p:strVal val="visible"/>
                                      </p:to>
                                    </p:set>
                                    <p:anim calcmode="lin" valueType="num">
                                      <p:cBhvr additive="base">
                                        <p:cTn id="20" dur="500" fill="hold"/>
                                        <p:tgtEl>
                                          <p:spTgt spid="358417"/>
                                        </p:tgtEl>
                                        <p:attrNameLst>
                                          <p:attrName>ppt_x</p:attrName>
                                        </p:attrNameLst>
                                      </p:cBhvr>
                                      <p:tavLst>
                                        <p:tav tm="0">
                                          <p:val>
                                            <p:strVal val="1+#ppt_w/2"/>
                                          </p:val>
                                        </p:tav>
                                        <p:tav tm="100000">
                                          <p:val>
                                            <p:strVal val="#ppt_x"/>
                                          </p:val>
                                        </p:tav>
                                      </p:tavLst>
                                    </p:anim>
                                    <p:anim calcmode="lin" valueType="num">
                                      <p:cBhvr additive="base">
                                        <p:cTn id="21" dur="500" fill="hold"/>
                                        <p:tgtEl>
                                          <p:spTgt spid="3584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C42366A7-8B8B-11B6-B172-932897628FED}"/>
              </a:ext>
            </a:extLst>
          </p:cNvPr>
          <p:cNvSpPr>
            <a:spLocks noGrp="1" noChangeArrowheads="1"/>
          </p:cNvSpPr>
          <p:nvPr>
            <p:ph type="title"/>
          </p:nvPr>
        </p:nvSpPr>
        <p:spPr/>
        <p:txBody>
          <a:bodyPr/>
          <a:lstStyle/>
          <a:p>
            <a:pPr eaLnBrk="1" hangingPunct="1"/>
            <a:r>
              <a:rPr lang="zh-CN" altLang="en-US"/>
              <a:t>本讲主要内容</a:t>
            </a:r>
          </a:p>
        </p:txBody>
      </p:sp>
      <p:sp>
        <p:nvSpPr>
          <p:cNvPr id="319491" name="Rectangle 3">
            <a:extLst>
              <a:ext uri="{FF2B5EF4-FFF2-40B4-BE49-F238E27FC236}">
                <a16:creationId xmlns:a16="http://schemas.microsoft.com/office/drawing/2014/main" id="{5654F0C9-5467-BE76-2D88-18A365ED7911}"/>
              </a:ext>
            </a:extLst>
          </p:cNvPr>
          <p:cNvSpPr>
            <a:spLocks noGrp="1" noChangeArrowheads="1"/>
          </p:cNvSpPr>
          <p:nvPr>
            <p:ph type="body" idx="1"/>
          </p:nvPr>
        </p:nvSpPr>
        <p:spPr>
          <a:xfrm>
            <a:off x="774700" y="1052758"/>
            <a:ext cx="9429113" cy="5348836"/>
          </a:xfrm>
        </p:spPr>
        <p:txBody>
          <a:bodyPr>
            <a:normAutofit/>
          </a:bodyPr>
          <a:lstStyle/>
          <a:p>
            <a:pPr eaLnBrk="1" hangingPunct="1">
              <a:buFont typeface="Wingdings" panose="05000000000000000000" pitchFamily="2" charset="2"/>
              <a:buChar char="Ø"/>
            </a:pPr>
            <a:r>
              <a:rPr lang="zh-CN" altLang="en-US" dirty="0">
                <a:solidFill>
                  <a:srgbClr val="0000FF"/>
                </a:solidFill>
              </a:rPr>
              <a:t>重要随机过程</a:t>
            </a:r>
          </a:p>
          <a:p>
            <a:pPr lvl="1" eaLnBrk="1" hangingPunct="1">
              <a:buClr>
                <a:srgbClr val="FF0000"/>
              </a:buClr>
              <a:buFontTx/>
              <a:buChar char="•"/>
            </a:pPr>
            <a:r>
              <a:rPr lang="zh-CN" altLang="en-US" dirty="0">
                <a:solidFill>
                  <a:srgbClr val="CC00CC"/>
                </a:solidFill>
                <a:latin typeface="黑体" panose="02010609060101010101" pitchFamily="49" charset="-122"/>
              </a:rPr>
              <a:t>独立过程</a:t>
            </a:r>
          </a:p>
          <a:p>
            <a:pPr lvl="1" eaLnBrk="1" hangingPunct="1">
              <a:buClr>
                <a:srgbClr val="FF0000"/>
              </a:buClr>
              <a:buFontTx/>
              <a:buChar char="•"/>
            </a:pPr>
            <a:r>
              <a:rPr lang="zh-CN" altLang="en-US" dirty="0">
                <a:solidFill>
                  <a:srgbClr val="CC00CC"/>
                </a:solidFill>
                <a:latin typeface="黑体" panose="02010609060101010101" pitchFamily="49" charset="-122"/>
              </a:rPr>
              <a:t>独立增量过程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正态过程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维纳过程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泊松过程</a:t>
            </a:r>
          </a:p>
          <a:p>
            <a:pPr lvl="1" eaLnBrk="1" hangingPunct="1">
              <a:buClr>
                <a:srgbClr val="FF0000"/>
              </a:buClr>
              <a:buFontTx/>
              <a:buChar char="•"/>
            </a:pPr>
            <a:endParaRPr lang="zh-CN" altLang="en-US" dirty="0">
              <a:solidFill>
                <a:srgbClr val="CC00CC"/>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9491">
                                            <p:txEl>
                                              <p:pRg st="0" end="0"/>
                                            </p:txEl>
                                          </p:spTgt>
                                        </p:tgtEl>
                                        <p:attrNameLst>
                                          <p:attrName>style.visibility</p:attrName>
                                        </p:attrNameLst>
                                      </p:cBhvr>
                                      <p:to>
                                        <p:strVal val="visible"/>
                                      </p:to>
                                    </p:set>
                                    <p:anim calcmode="lin" valueType="num">
                                      <p:cBhvr additive="base">
                                        <p:cTn id="7" dur="500" fill="hold"/>
                                        <p:tgtEl>
                                          <p:spTgt spid="319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94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9491">
                                            <p:txEl>
                                              <p:pRg st="1" end="1"/>
                                            </p:txEl>
                                          </p:spTgt>
                                        </p:tgtEl>
                                        <p:attrNameLst>
                                          <p:attrName>style.visibility</p:attrName>
                                        </p:attrNameLst>
                                      </p:cBhvr>
                                      <p:to>
                                        <p:strVal val="visible"/>
                                      </p:to>
                                    </p:set>
                                    <p:anim calcmode="lin" valueType="num">
                                      <p:cBhvr additive="base">
                                        <p:cTn id="11" dur="500" fill="hold"/>
                                        <p:tgtEl>
                                          <p:spTgt spid="3194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94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9491">
                                            <p:txEl>
                                              <p:pRg st="2" end="2"/>
                                            </p:txEl>
                                          </p:spTgt>
                                        </p:tgtEl>
                                        <p:attrNameLst>
                                          <p:attrName>style.visibility</p:attrName>
                                        </p:attrNameLst>
                                      </p:cBhvr>
                                      <p:to>
                                        <p:strVal val="visible"/>
                                      </p:to>
                                    </p:set>
                                    <p:anim calcmode="lin" valueType="num">
                                      <p:cBhvr additive="base">
                                        <p:cTn id="15" dur="500" fill="hold"/>
                                        <p:tgtEl>
                                          <p:spTgt spid="3194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94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9491">
                                            <p:txEl>
                                              <p:pRg st="3" end="3"/>
                                            </p:txEl>
                                          </p:spTgt>
                                        </p:tgtEl>
                                        <p:attrNameLst>
                                          <p:attrName>style.visibility</p:attrName>
                                        </p:attrNameLst>
                                      </p:cBhvr>
                                      <p:to>
                                        <p:strVal val="visible"/>
                                      </p:to>
                                    </p:set>
                                    <p:anim calcmode="lin" valueType="num">
                                      <p:cBhvr additive="base">
                                        <p:cTn id="19" dur="500" fill="hold"/>
                                        <p:tgtEl>
                                          <p:spTgt spid="319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949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9491">
                                            <p:txEl>
                                              <p:pRg st="4" end="4"/>
                                            </p:txEl>
                                          </p:spTgt>
                                        </p:tgtEl>
                                        <p:attrNameLst>
                                          <p:attrName>style.visibility</p:attrName>
                                        </p:attrNameLst>
                                      </p:cBhvr>
                                      <p:to>
                                        <p:strVal val="visible"/>
                                      </p:to>
                                    </p:set>
                                    <p:anim calcmode="lin" valueType="num">
                                      <p:cBhvr additive="base">
                                        <p:cTn id="23" dur="500" fill="hold"/>
                                        <p:tgtEl>
                                          <p:spTgt spid="31949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949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9491">
                                            <p:txEl>
                                              <p:pRg st="5" end="5"/>
                                            </p:txEl>
                                          </p:spTgt>
                                        </p:tgtEl>
                                        <p:attrNameLst>
                                          <p:attrName>style.visibility</p:attrName>
                                        </p:attrNameLst>
                                      </p:cBhvr>
                                      <p:to>
                                        <p:strVal val="visible"/>
                                      </p:to>
                                    </p:set>
                                    <p:anim calcmode="lin" valueType="num">
                                      <p:cBhvr additive="base">
                                        <p:cTn id="27" dur="500" fill="hold"/>
                                        <p:tgtEl>
                                          <p:spTgt spid="3194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94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5" name="Rectangle 3"/>
          <p:cNvSpPr>
            <a:spLocks noGrp="1" noChangeArrowheads="1"/>
          </p:cNvSpPr>
          <p:nvPr>
            <p:ph type="body" sz="half" idx="1"/>
          </p:nvPr>
        </p:nvSpPr>
        <p:spPr>
          <a:xfrm>
            <a:off x="540050" y="1108333"/>
            <a:ext cx="3772773" cy="641498"/>
          </a:xfrm>
        </p:spPr>
        <p:txBody>
          <a:bodyPr>
            <a:normAutofit lnSpcReduction="10000"/>
          </a:bodyPr>
          <a:lstStyle/>
          <a:p>
            <a:pPr eaLnBrk="1" hangingPunct="1">
              <a:lnSpc>
                <a:spcPct val="150000"/>
              </a:lnSpc>
              <a:buFont typeface="Wingdings" pitchFamily="2" charset="2"/>
              <a:buNone/>
            </a:pPr>
            <a:r>
              <a:rPr lang="en-US" altLang="zh-CN" dirty="0"/>
              <a:t>n</a:t>
            </a:r>
            <a:r>
              <a:rPr lang="zh-CN" altLang="en-US" dirty="0"/>
              <a:t>维概率密度函数</a:t>
            </a:r>
          </a:p>
        </p:txBody>
      </p:sp>
      <p:graphicFrame>
        <p:nvGraphicFramePr>
          <p:cNvPr id="361476" name="Object 4"/>
          <p:cNvGraphicFramePr>
            <a:graphicFrameLocks noChangeAspect="1"/>
          </p:cNvGraphicFramePr>
          <p:nvPr>
            <p:extLst>
              <p:ext uri="{D42A27DB-BD31-4B8C-83A1-F6EECF244321}">
                <p14:modId xmlns:p14="http://schemas.microsoft.com/office/powerpoint/2010/main" val="23932607"/>
              </p:ext>
            </p:extLst>
          </p:nvPr>
        </p:nvGraphicFramePr>
        <p:xfrm>
          <a:off x="987789" y="2485011"/>
          <a:ext cx="4769954" cy="571632"/>
        </p:xfrm>
        <a:graphic>
          <a:graphicData uri="http://schemas.openxmlformats.org/presentationml/2006/ole">
            <mc:AlternateContent xmlns:mc="http://schemas.openxmlformats.org/markup-compatibility/2006">
              <mc:Choice xmlns:v="urn:schemas-microsoft-com:vml" Requires="v">
                <p:oleObj spid="_x0000_s11286" name="公式" r:id="rId3" imgW="2120760" imgH="253800" progId="Equation.3">
                  <p:embed/>
                </p:oleObj>
              </mc:Choice>
              <mc:Fallback>
                <p:oleObj name="公式" r:id="rId3" imgW="2120760" imgH="253800" progId="Equation.3">
                  <p:embed/>
                  <p:pic>
                    <p:nvPicPr>
                      <p:cNvPr id="3614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89" y="2485011"/>
                        <a:ext cx="4769954"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77" name="Object 5"/>
          <p:cNvGraphicFramePr>
            <a:graphicFrameLocks noChangeAspect="1"/>
          </p:cNvGraphicFramePr>
          <p:nvPr>
            <p:extLst>
              <p:ext uri="{D42A27DB-BD31-4B8C-83A1-F6EECF244321}">
                <p14:modId xmlns:p14="http://schemas.microsoft.com/office/powerpoint/2010/main" val="2726154586"/>
              </p:ext>
            </p:extLst>
          </p:nvPr>
        </p:nvGraphicFramePr>
        <p:xfrm>
          <a:off x="987789" y="5109563"/>
          <a:ext cx="4912862" cy="571632"/>
        </p:xfrm>
        <a:graphic>
          <a:graphicData uri="http://schemas.openxmlformats.org/presentationml/2006/ole">
            <mc:AlternateContent xmlns:mc="http://schemas.openxmlformats.org/markup-compatibility/2006">
              <mc:Choice xmlns:v="urn:schemas-microsoft-com:vml" Requires="v">
                <p:oleObj spid="_x0000_s11287" name="公式" r:id="rId5" imgW="2184120" imgH="253800" progId="Equation.3">
                  <p:embed/>
                </p:oleObj>
              </mc:Choice>
              <mc:Fallback>
                <p:oleObj name="公式" r:id="rId5" imgW="2184120" imgH="253800" progId="Equation.3">
                  <p:embed/>
                  <p:pic>
                    <p:nvPicPr>
                      <p:cNvPr id="36147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7789" y="5109563"/>
                        <a:ext cx="4912862"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78" name="Object 6"/>
          <p:cNvGraphicFramePr>
            <a:graphicFrameLocks noChangeAspect="1"/>
          </p:cNvGraphicFramePr>
          <p:nvPr>
            <p:extLst>
              <p:ext uri="{D42A27DB-BD31-4B8C-83A1-F6EECF244321}">
                <p14:modId xmlns:p14="http://schemas.microsoft.com/office/powerpoint/2010/main" val="2263029947"/>
              </p:ext>
            </p:extLst>
          </p:nvPr>
        </p:nvGraphicFramePr>
        <p:xfrm>
          <a:off x="5757743" y="1749831"/>
          <a:ext cx="4455556" cy="2086458"/>
        </p:xfrm>
        <a:graphic>
          <a:graphicData uri="http://schemas.openxmlformats.org/presentationml/2006/ole">
            <mc:AlternateContent xmlns:mc="http://schemas.openxmlformats.org/markup-compatibility/2006">
              <mc:Choice xmlns:v="urn:schemas-microsoft-com:vml" Requires="v">
                <p:oleObj spid="_x0000_s11288" name="公式" r:id="rId7" imgW="1981080" imgH="927000" progId="Equation.3">
                  <p:embed/>
                </p:oleObj>
              </mc:Choice>
              <mc:Fallback>
                <p:oleObj name="公式" r:id="rId7" imgW="1981080" imgH="927000" progId="Equation.3">
                  <p:embed/>
                  <p:pic>
                    <p:nvPicPr>
                      <p:cNvPr id="36147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7743" y="1749831"/>
                        <a:ext cx="4455556"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1479" name="Object 7"/>
          <p:cNvGraphicFramePr>
            <a:graphicFrameLocks noChangeAspect="1"/>
          </p:cNvGraphicFramePr>
          <p:nvPr>
            <p:extLst>
              <p:ext uri="{D42A27DB-BD31-4B8C-83A1-F6EECF244321}">
                <p14:modId xmlns:p14="http://schemas.microsoft.com/office/powerpoint/2010/main" val="3823282033"/>
              </p:ext>
            </p:extLst>
          </p:nvPr>
        </p:nvGraphicFramePr>
        <p:xfrm>
          <a:off x="6065697" y="4387137"/>
          <a:ext cx="2885156" cy="2086458"/>
        </p:xfrm>
        <a:graphic>
          <a:graphicData uri="http://schemas.openxmlformats.org/presentationml/2006/ole">
            <mc:AlternateContent xmlns:mc="http://schemas.openxmlformats.org/markup-compatibility/2006">
              <mc:Choice xmlns:v="urn:schemas-microsoft-com:vml" Requires="v">
                <p:oleObj spid="_x0000_s11289" name="公式" r:id="rId9" imgW="1282680" imgH="927000" progId="Equation.3">
                  <p:embed/>
                </p:oleObj>
              </mc:Choice>
              <mc:Fallback>
                <p:oleObj name="公式" r:id="rId9" imgW="1282680" imgH="927000" progId="Equation.3">
                  <p:embed/>
                  <p:pic>
                    <p:nvPicPr>
                      <p:cNvPr id="36147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5697" y="4387137"/>
                        <a:ext cx="2885156"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1480" name="Rectangle 8"/>
          <p:cNvSpPr>
            <a:spLocks noChangeArrowheads="1"/>
          </p:cNvSpPr>
          <p:nvPr/>
        </p:nvSpPr>
        <p:spPr bwMode="auto">
          <a:xfrm>
            <a:off x="584511" y="3802945"/>
            <a:ext cx="2161088" cy="571823"/>
          </a:xfrm>
          <a:prstGeom prst="rect">
            <a:avLst/>
          </a:prstGeom>
          <a:noFill/>
          <a:ln w="9525">
            <a:noFill/>
            <a:miter lim="800000"/>
            <a:headEnd/>
            <a:tailEnd/>
          </a:ln>
        </p:spPr>
        <p:txBody>
          <a:bodyPr lIns="0" tIns="0" rIns="0" bIns="0">
            <a:spAutoFit/>
          </a:bodyPr>
          <a:lstStyle/>
          <a:p>
            <a:pPr marL="533507" indent="-533507">
              <a:lnSpc>
                <a:spcPct val="180000"/>
              </a:lnSpc>
              <a:spcBef>
                <a:spcPct val="70000"/>
              </a:spcBef>
              <a:buClr>
                <a:srgbClr val="00FF00"/>
              </a:buClr>
            </a:pPr>
            <a:r>
              <a:rPr lang="en-US" altLang="zh-CN" b="1" dirty="0">
                <a:latin typeface="+mn-ea"/>
              </a:rPr>
              <a:t>n</a:t>
            </a:r>
            <a:r>
              <a:rPr lang="zh-CN" altLang="en-US" b="1" dirty="0">
                <a:latin typeface="+mn-ea"/>
              </a:rPr>
              <a:t>维特征函数</a:t>
            </a:r>
          </a:p>
        </p:txBody>
      </p:sp>
      <p:sp>
        <p:nvSpPr>
          <p:cNvPr id="4" name="Rectangle 2">
            <a:extLst>
              <a:ext uri="{FF2B5EF4-FFF2-40B4-BE49-F238E27FC236}">
                <a16:creationId xmlns:a16="http://schemas.microsoft.com/office/drawing/2014/main" id="{C99D8BC2-594F-9476-CFEC-D996F6EA4096}"/>
              </a:ext>
            </a:extLst>
          </p:cNvPr>
          <p:cNvSpPr>
            <a:spLocks noGrp="1" noChangeArrowheads="1"/>
          </p:cNvSpPr>
          <p:nvPr>
            <p:ph type="title"/>
          </p:nvPr>
        </p:nvSpPr>
        <p:spPr>
          <a:xfrm>
            <a:off x="776750" y="276207"/>
            <a:ext cx="9961986" cy="609741"/>
          </a:xfrm>
        </p:spPr>
        <p:txBody>
          <a:bodyPr/>
          <a:lstStyle/>
          <a:p>
            <a:pPr algn="l" eaLnBrk="1" hangingPunct="1"/>
            <a:r>
              <a:rPr lang="zh-CN" altLang="en-US" dirty="0"/>
              <a:t>实例</a:t>
            </a:r>
            <a:r>
              <a:rPr lang="en-US" altLang="zh-CN" dirty="0"/>
              <a:t>(</a:t>
            </a:r>
            <a:r>
              <a:rPr lang="zh-CN" altLang="en-US" dirty="0"/>
              <a:t>续</a:t>
            </a:r>
            <a:r>
              <a:rPr lang="en-US" altLang="zh-CN" dirty="0"/>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361476"/>
                                        </p:tgtEl>
                                        <p:attrNameLst>
                                          <p:attrName>style.visibility</p:attrName>
                                        </p:attrNameLst>
                                      </p:cBhvr>
                                      <p:to>
                                        <p:strVal val="visible"/>
                                      </p:to>
                                    </p:set>
                                    <p:anim calcmode="lin" valueType="num">
                                      <p:cBhvr additive="base">
                                        <p:cTn id="12" dur="500" fill="hold"/>
                                        <p:tgtEl>
                                          <p:spTgt spid="361476"/>
                                        </p:tgtEl>
                                        <p:attrNameLst>
                                          <p:attrName>ppt_x</p:attrName>
                                        </p:attrNameLst>
                                      </p:cBhvr>
                                      <p:tavLst>
                                        <p:tav tm="0">
                                          <p:val>
                                            <p:strVal val="1+#ppt_w/2"/>
                                          </p:val>
                                        </p:tav>
                                        <p:tav tm="100000">
                                          <p:val>
                                            <p:strVal val="#ppt_x"/>
                                          </p:val>
                                        </p:tav>
                                      </p:tavLst>
                                    </p:anim>
                                    <p:anim calcmode="lin" valueType="num">
                                      <p:cBhvr additive="base">
                                        <p:cTn id="13" dur="500" fill="hold"/>
                                        <p:tgtEl>
                                          <p:spTgt spid="36147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361478"/>
                                        </p:tgtEl>
                                        <p:attrNameLst>
                                          <p:attrName>style.visibility</p:attrName>
                                        </p:attrNameLst>
                                      </p:cBhvr>
                                      <p:to>
                                        <p:strVal val="visible"/>
                                      </p:to>
                                    </p:set>
                                    <p:anim calcmode="lin" valueType="num">
                                      <p:cBhvr additive="base">
                                        <p:cTn id="17" dur="500" fill="hold"/>
                                        <p:tgtEl>
                                          <p:spTgt spid="361478"/>
                                        </p:tgtEl>
                                        <p:attrNameLst>
                                          <p:attrName>ppt_x</p:attrName>
                                        </p:attrNameLst>
                                      </p:cBhvr>
                                      <p:tavLst>
                                        <p:tav tm="0">
                                          <p:val>
                                            <p:strVal val="1+#ppt_w/2"/>
                                          </p:val>
                                        </p:tav>
                                        <p:tav tm="100000">
                                          <p:val>
                                            <p:strVal val="#ppt_x"/>
                                          </p:val>
                                        </p:tav>
                                      </p:tavLst>
                                    </p:anim>
                                    <p:anim calcmode="lin" valueType="num">
                                      <p:cBhvr additive="base">
                                        <p:cTn id="18" dur="500" fill="hold"/>
                                        <p:tgtEl>
                                          <p:spTgt spid="36147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1480">
                                            <p:txEl>
                                              <p:pRg st="0" end="0"/>
                                            </p:txEl>
                                          </p:spTgt>
                                        </p:tgtEl>
                                        <p:attrNameLst>
                                          <p:attrName>style.visibility</p:attrName>
                                        </p:attrNameLst>
                                      </p:cBhvr>
                                      <p:to>
                                        <p:strVal val="visible"/>
                                      </p:to>
                                    </p:set>
                                    <p:anim calcmode="lin" valueType="num">
                                      <p:cBhvr additive="base">
                                        <p:cTn id="23" dur="500" fill="hold"/>
                                        <p:tgtEl>
                                          <p:spTgt spid="361480">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1480">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3" fill="hold" nodeType="afterEffect">
                                  <p:stCondLst>
                                    <p:cond delay="0"/>
                                  </p:stCondLst>
                                  <p:childTnLst>
                                    <p:set>
                                      <p:cBhvr>
                                        <p:cTn id="27" dur="1" fill="hold">
                                          <p:stCondLst>
                                            <p:cond delay="0"/>
                                          </p:stCondLst>
                                        </p:cTn>
                                        <p:tgtEl>
                                          <p:spTgt spid="361477"/>
                                        </p:tgtEl>
                                        <p:attrNameLst>
                                          <p:attrName>style.visibility</p:attrName>
                                        </p:attrNameLst>
                                      </p:cBhvr>
                                      <p:to>
                                        <p:strVal val="visible"/>
                                      </p:to>
                                    </p:set>
                                    <p:anim calcmode="lin" valueType="num">
                                      <p:cBhvr additive="base">
                                        <p:cTn id="28" dur="500" fill="hold"/>
                                        <p:tgtEl>
                                          <p:spTgt spid="361477"/>
                                        </p:tgtEl>
                                        <p:attrNameLst>
                                          <p:attrName>ppt_x</p:attrName>
                                        </p:attrNameLst>
                                      </p:cBhvr>
                                      <p:tavLst>
                                        <p:tav tm="0">
                                          <p:val>
                                            <p:strVal val="1+#ppt_w/2"/>
                                          </p:val>
                                        </p:tav>
                                        <p:tav tm="100000">
                                          <p:val>
                                            <p:strVal val="#ppt_x"/>
                                          </p:val>
                                        </p:tav>
                                      </p:tavLst>
                                    </p:anim>
                                    <p:anim calcmode="lin" valueType="num">
                                      <p:cBhvr additive="base">
                                        <p:cTn id="29" dur="500" fill="hold"/>
                                        <p:tgtEl>
                                          <p:spTgt spid="361477"/>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ID="2" presetClass="entr" presetSubtype="3" fill="hold" nodeType="afterEffect">
                                  <p:stCondLst>
                                    <p:cond delay="0"/>
                                  </p:stCondLst>
                                  <p:childTnLst>
                                    <p:set>
                                      <p:cBhvr>
                                        <p:cTn id="32" dur="1" fill="hold">
                                          <p:stCondLst>
                                            <p:cond delay="0"/>
                                          </p:stCondLst>
                                        </p:cTn>
                                        <p:tgtEl>
                                          <p:spTgt spid="361479"/>
                                        </p:tgtEl>
                                        <p:attrNameLst>
                                          <p:attrName>style.visibility</p:attrName>
                                        </p:attrNameLst>
                                      </p:cBhvr>
                                      <p:to>
                                        <p:strVal val="visible"/>
                                      </p:to>
                                    </p:set>
                                    <p:anim calcmode="lin" valueType="num">
                                      <p:cBhvr additive="base">
                                        <p:cTn id="33" dur="500" fill="hold"/>
                                        <p:tgtEl>
                                          <p:spTgt spid="361479"/>
                                        </p:tgtEl>
                                        <p:attrNameLst>
                                          <p:attrName>ppt_x</p:attrName>
                                        </p:attrNameLst>
                                      </p:cBhvr>
                                      <p:tavLst>
                                        <p:tav tm="0">
                                          <p:val>
                                            <p:strVal val="1+#ppt_w/2"/>
                                          </p:val>
                                        </p:tav>
                                        <p:tav tm="100000">
                                          <p:val>
                                            <p:strVal val="#ppt_x"/>
                                          </p:val>
                                        </p:tav>
                                      </p:tavLst>
                                    </p:anim>
                                    <p:anim calcmode="lin" valueType="num">
                                      <p:cBhvr additive="base">
                                        <p:cTn id="34" dur="500" fill="hold"/>
                                        <p:tgtEl>
                                          <p:spTgt spid="3614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P spid="36148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pPr eaLnBrk="1" hangingPunct="1"/>
            <a:r>
              <a:rPr lang="en-US" altLang="zh-CN"/>
              <a:t>4. </a:t>
            </a:r>
            <a:r>
              <a:rPr lang="zh-CN" altLang="en-US"/>
              <a:t>维纳过程</a:t>
            </a:r>
            <a:r>
              <a:rPr lang="en-US" altLang="zh-CN"/>
              <a:t>(Brown</a:t>
            </a:r>
            <a:r>
              <a:rPr lang="zh-CN" altLang="en-US"/>
              <a:t>运动</a:t>
            </a:r>
            <a:r>
              <a:rPr lang="en-US" altLang="zh-CN"/>
              <a:t>)</a:t>
            </a:r>
          </a:p>
        </p:txBody>
      </p:sp>
      <p:sp>
        <p:nvSpPr>
          <p:cNvPr id="363523" name="Rectangle 3"/>
          <p:cNvSpPr>
            <a:spLocks noGrp="1" noChangeArrowheads="1"/>
          </p:cNvSpPr>
          <p:nvPr>
            <p:ph type="body" idx="1"/>
          </p:nvPr>
        </p:nvSpPr>
        <p:spPr>
          <a:xfrm>
            <a:off x="612775" y="1448594"/>
            <a:ext cx="10972800" cy="4876800"/>
          </a:xfrm>
        </p:spPr>
        <p:txBody>
          <a:bodyPr>
            <a:normAutofit/>
          </a:bodyPr>
          <a:lstStyle/>
          <a:p>
            <a:pPr eaLnBrk="1" hangingPunct="1">
              <a:buFont typeface="Wingdings" pitchFamily="2" charset="2"/>
              <a:buNone/>
            </a:pPr>
            <a:r>
              <a:rPr lang="en-US" altLang="zh-CN" dirty="0"/>
              <a:t> </a:t>
            </a:r>
            <a:r>
              <a:rPr lang="zh-CN" altLang="en-US" kern="0" dirty="0"/>
              <a:t>英国植物学家</a:t>
            </a:r>
            <a:r>
              <a:rPr lang="en-US" altLang="zh-CN" kern="0" dirty="0"/>
              <a:t>Brown</a:t>
            </a:r>
            <a:r>
              <a:rPr lang="zh-CN" altLang="en-US" kern="0" dirty="0"/>
              <a:t>于</a:t>
            </a:r>
            <a:r>
              <a:rPr lang="en-US" altLang="zh-CN" kern="0" dirty="0"/>
              <a:t>1827</a:t>
            </a:r>
            <a:r>
              <a:rPr lang="zh-CN" altLang="en-US" kern="0" dirty="0"/>
              <a:t>年观察到悬浮于液体中的花粉微粒的运动是非常不</a:t>
            </a:r>
            <a:endParaRPr lang="en-US" altLang="zh-CN" kern="0" dirty="0"/>
          </a:p>
          <a:p>
            <a:pPr eaLnBrk="1" hangingPunct="1">
              <a:buFont typeface="Wingdings" pitchFamily="2" charset="2"/>
              <a:buNone/>
            </a:pPr>
            <a:r>
              <a:rPr lang="zh-CN" altLang="en-US" kern="0" dirty="0"/>
              <a:t>规则的，后人把这种运动称为</a:t>
            </a:r>
            <a:r>
              <a:rPr lang="en-US" altLang="zh-CN" kern="0" dirty="0"/>
              <a:t>Brown</a:t>
            </a:r>
            <a:r>
              <a:rPr lang="zh-CN" altLang="en-US" kern="0" dirty="0"/>
              <a:t>运动。</a:t>
            </a:r>
            <a:r>
              <a:rPr lang="en-US" altLang="zh-CN" kern="0" dirty="0"/>
              <a:t>1918</a:t>
            </a:r>
            <a:r>
              <a:rPr lang="zh-CN" altLang="en-US" kern="0" dirty="0"/>
              <a:t>年，</a:t>
            </a:r>
            <a:r>
              <a:rPr lang="en-US" altLang="zh-CN" kern="0" dirty="0"/>
              <a:t>Wiener</a:t>
            </a:r>
            <a:r>
              <a:rPr lang="zh-CN" altLang="en-US" kern="0" dirty="0"/>
              <a:t>提出了</a:t>
            </a:r>
            <a:r>
              <a:rPr lang="en-US" altLang="zh-CN" kern="0" dirty="0"/>
              <a:t>Brown</a:t>
            </a:r>
            <a:r>
              <a:rPr lang="zh-CN" altLang="en-US" kern="0" dirty="0"/>
              <a:t>运</a:t>
            </a:r>
            <a:endParaRPr lang="en-US" altLang="zh-CN" kern="0" dirty="0"/>
          </a:p>
          <a:p>
            <a:pPr eaLnBrk="1" hangingPunct="1">
              <a:buFont typeface="Wingdings" pitchFamily="2" charset="2"/>
              <a:buNone/>
            </a:pPr>
            <a:r>
              <a:rPr lang="zh-CN" altLang="en-US" kern="0" dirty="0"/>
              <a:t>动的精确数学公式，所以</a:t>
            </a:r>
            <a:r>
              <a:rPr lang="en-US" altLang="zh-CN" kern="0" dirty="0"/>
              <a:t>Brown</a:t>
            </a:r>
            <a:r>
              <a:rPr lang="zh-CN" altLang="en-US" kern="0" dirty="0"/>
              <a:t>运动又称为</a:t>
            </a:r>
            <a:r>
              <a:rPr lang="en-US" altLang="zh-CN" kern="0" dirty="0"/>
              <a:t>Wiener</a:t>
            </a:r>
            <a:r>
              <a:rPr lang="zh-CN" altLang="en-US" kern="0" dirty="0"/>
              <a:t>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3523">
                                            <p:txEl>
                                              <p:pRg st="1" end="1"/>
                                            </p:txEl>
                                          </p:spTgt>
                                        </p:tgtEl>
                                        <p:attrNameLst>
                                          <p:attrName>style.visibility</p:attrName>
                                        </p:attrNameLst>
                                      </p:cBhvr>
                                      <p:to>
                                        <p:strVal val="visible"/>
                                      </p:to>
                                    </p:set>
                                    <p:anim calcmode="lin" valueType="num">
                                      <p:cBhvr additive="base">
                                        <p:cTn id="12" dur="500" fill="hold"/>
                                        <p:tgtEl>
                                          <p:spTgt spid="3635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352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3523">
                                            <p:txEl>
                                              <p:pRg st="2" end="2"/>
                                            </p:txEl>
                                          </p:spTgt>
                                        </p:tgtEl>
                                        <p:attrNameLst>
                                          <p:attrName>style.visibility</p:attrName>
                                        </p:attrNameLst>
                                      </p:cBhvr>
                                      <p:to>
                                        <p:strVal val="visible"/>
                                      </p:to>
                                    </p:set>
                                    <p:anim calcmode="lin" valueType="num">
                                      <p:cBhvr additive="base">
                                        <p:cTn id="17" dur="500" fill="hold"/>
                                        <p:tgtEl>
                                          <p:spTgt spid="36352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35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hangingPunct="1"/>
            <a:r>
              <a:rPr lang="zh-CN" altLang="en-US"/>
              <a:t>维纳过程的定义</a:t>
            </a:r>
          </a:p>
        </p:txBody>
      </p:sp>
      <p:sp>
        <p:nvSpPr>
          <p:cNvPr id="364547" name="Rectangle 3"/>
          <p:cNvSpPr>
            <a:spLocks noGrp="1" noChangeArrowheads="1"/>
          </p:cNvSpPr>
          <p:nvPr>
            <p:ph type="body" idx="1"/>
          </p:nvPr>
        </p:nvSpPr>
        <p:spPr>
          <a:xfrm>
            <a:off x="355600" y="866143"/>
            <a:ext cx="11506200" cy="4621051"/>
          </a:xfrm>
        </p:spPr>
        <p:txBody>
          <a:bodyPr>
            <a:normAutofit/>
          </a:bodyPr>
          <a:lstStyle/>
          <a:p>
            <a:pPr eaLnBrk="1" hangingPunct="1">
              <a:buFont typeface="Wingdings" pitchFamily="2" charset="2"/>
              <a:buNone/>
            </a:pPr>
            <a:r>
              <a:rPr lang="en-US" altLang="zh-CN" dirty="0"/>
              <a:t>	</a:t>
            </a:r>
            <a:r>
              <a:rPr lang="zh-CN" altLang="en-US" dirty="0"/>
              <a:t>如果随机过程</a:t>
            </a:r>
            <a:r>
              <a:rPr lang="en-US" altLang="zh-CN" dirty="0"/>
              <a:t>{W(t),t</a:t>
            </a:r>
            <a:r>
              <a:rPr lang="en-US" altLang="en-US" dirty="0">
                <a:sym typeface="Symbol" pitchFamily="18" charset="2"/>
              </a:rPr>
              <a:t>≥</a:t>
            </a:r>
            <a:r>
              <a:rPr lang="en-US" altLang="zh-CN" dirty="0">
                <a:sym typeface="Symbol" pitchFamily="18" charset="2"/>
              </a:rPr>
              <a:t>0}</a:t>
            </a:r>
            <a:r>
              <a:rPr lang="zh-CN" altLang="en-US" dirty="0">
                <a:sym typeface="Symbol" pitchFamily="18" charset="2"/>
              </a:rPr>
              <a:t>满足下列条件：</a:t>
            </a:r>
          </a:p>
          <a:p>
            <a:pPr lvl="2" eaLnBrk="1" hangingPunct="1">
              <a:buClr>
                <a:srgbClr val="6600CC"/>
              </a:buClr>
              <a:buFontTx/>
              <a:buAutoNum type="arabicParenBoth"/>
            </a:pPr>
            <a:r>
              <a:rPr lang="en-US" altLang="zh-CN" dirty="0">
                <a:sym typeface="Symbol" pitchFamily="18" charset="2"/>
              </a:rPr>
              <a:t>W(0)</a:t>
            </a:r>
            <a:r>
              <a:rPr lang="zh-CN" altLang="en-US" dirty="0">
                <a:sym typeface="Symbol" pitchFamily="18" charset="2"/>
              </a:rPr>
              <a:t>＝</a:t>
            </a:r>
            <a:r>
              <a:rPr lang="en-US" altLang="zh-CN" dirty="0">
                <a:sym typeface="Symbol" pitchFamily="18" charset="2"/>
              </a:rPr>
              <a:t>0</a:t>
            </a:r>
            <a:r>
              <a:rPr lang="zh-CN" altLang="en-US" dirty="0">
                <a:sym typeface="Symbol" pitchFamily="18" charset="2"/>
              </a:rPr>
              <a:t>；</a:t>
            </a:r>
          </a:p>
          <a:p>
            <a:pPr lvl="2" eaLnBrk="1" hangingPunct="1">
              <a:buClr>
                <a:srgbClr val="6600CC"/>
              </a:buClr>
              <a:buFontTx/>
              <a:buAutoNum type="arabicParenBoth"/>
            </a:pPr>
            <a:r>
              <a:rPr lang="en-US" altLang="zh-CN" dirty="0">
                <a:sym typeface="Symbol" pitchFamily="18" charset="2"/>
              </a:rPr>
              <a:t>E[W(t)]</a:t>
            </a:r>
            <a:r>
              <a:rPr lang="zh-CN" altLang="en-US" dirty="0">
                <a:sym typeface="Symbol" pitchFamily="18" charset="2"/>
              </a:rPr>
              <a:t>＝</a:t>
            </a:r>
            <a:r>
              <a:rPr lang="en-US" altLang="zh-CN" dirty="0">
                <a:sym typeface="Symbol" pitchFamily="18" charset="2"/>
              </a:rPr>
              <a:t>0</a:t>
            </a:r>
            <a:r>
              <a:rPr lang="zh-CN" altLang="en-US" dirty="0">
                <a:sym typeface="Symbol" pitchFamily="18" charset="2"/>
              </a:rPr>
              <a:t>；</a:t>
            </a:r>
          </a:p>
          <a:p>
            <a:pPr lvl="2" eaLnBrk="1" hangingPunct="1">
              <a:buClr>
                <a:srgbClr val="6600CC"/>
              </a:buClr>
              <a:buFontTx/>
              <a:buAutoNum type="arabicParenBoth"/>
            </a:pPr>
            <a:r>
              <a:rPr lang="zh-CN" altLang="en-US" dirty="0">
                <a:sym typeface="Symbol" pitchFamily="18" charset="2"/>
              </a:rPr>
              <a:t>具有平稳独立增量；</a:t>
            </a:r>
          </a:p>
          <a:p>
            <a:pPr lvl="2" eaLnBrk="1" hangingPunct="1">
              <a:buClr>
                <a:srgbClr val="6600CC"/>
              </a:buClr>
              <a:buFontTx/>
              <a:buAutoNum type="arabicParenBoth"/>
            </a:pPr>
            <a:r>
              <a:rPr lang="en-US" altLang="zh-CN" dirty="0">
                <a:sym typeface="Symbol" pitchFamily="18" charset="2"/>
              </a:rPr>
              <a:t>t&gt;0</a:t>
            </a:r>
            <a:r>
              <a:rPr lang="zh-CN" altLang="en-US" dirty="0">
                <a:sym typeface="Symbol" pitchFamily="18" charset="2"/>
              </a:rPr>
              <a:t>，</a:t>
            </a:r>
            <a:r>
              <a:rPr lang="en-US" altLang="zh-CN" dirty="0">
                <a:sym typeface="Symbol" pitchFamily="18" charset="2"/>
              </a:rPr>
              <a:t>W(t)~N(0,</a:t>
            </a:r>
            <a:r>
              <a:rPr lang="el-GR" altLang="zh-CN" dirty="0">
                <a:sym typeface="Symbol" pitchFamily="18" charset="2"/>
              </a:rPr>
              <a:t>σ</a:t>
            </a:r>
            <a:r>
              <a:rPr lang="en-US" altLang="zh-CN" baseline="30000" dirty="0">
                <a:sym typeface="Symbol" pitchFamily="18" charset="2"/>
              </a:rPr>
              <a:t>2</a:t>
            </a:r>
            <a:r>
              <a:rPr lang="en-US" altLang="zh-CN" dirty="0">
                <a:sym typeface="Symbol" pitchFamily="18" charset="2"/>
              </a:rPr>
              <a:t>t)</a:t>
            </a:r>
            <a:r>
              <a:rPr lang="zh-CN" altLang="en-US" dirty="0">
                <a:sym typeface="Symbol" pitchFamily="18" charset="2"/>
              </a:rPr>
              <a:t>，</a:t>
            </a:r>
            <a:r>
              <a:rPr lang="en-US" altLang="zh-CN" dirty="0">
                <a:sym typeface="Symbol" pitchFamily="18" charset="2"/>
              </a:rPr>
              <a:t>(</a:t>
            </a:r>
            <a:r>
              <a:rPr lang="el-GR" altLang="zh-CN" dirty="0">
                <a:sym typeface="Symbol" pitchFamily="18" charset="2"/>
              </a:rPr>
              <a:t>σ</a:t>
            </a:r>
            <a:r>
              <a:rPr lang="en-US" altLang="zh-CN" dirty="0">
                <a:sym typeface="Symbol" pitchFamily="18" charset="2"/>
              </a:rPr>
              <a:t>&gt;0)</a:t>
            </a:r>
            <a:endParaRPr lang="el-GR" altLang="zh-CN" dirty="0">
              <a:sym typeface="Symbol" pitchFamily="18" charset="2"/>
            </a:endParaRPr>
          </a:p>
          <a:p>
            <a:pPr eaLnBrk="1" hangingPunct="1">
              <a:buFont typeface="Wingdings" pitchFamily="2" charset="2"/>
              <a:buNone/>
            </a:pPr>
            <a:r>
              <a:rPr lang="zh-CN" altLang="en-US" dirty="0"/>
              <a:t>则称随机过程</a:t>
            </a:r>
            <a:r>
              <a:rPr lang="en-US" altLang="zh-CN" dirty="0"/>
              <a:t>{W(t),t</a:t>
            </a:r>
            <a:r>
              <a:rPr lang="en-US" altLang="en-US" dirty="0">
                <a:sym typeface="Symbol" pitchFamily="18" charset="2"/>
              </a:rPr>
              <a:t>≥</a:t>
            </a:r>
            <a:r>
              <a:rPr lang="en-US" altLang="zh-CN" dirty="0">
                <a:sym typeface="Symbol" pitchFamily="18" charset="2"/>
              </a:rPr>
              <a:t>0}</a:t>
            </a:r>
            <a:r>
              <a:rPr lang="zh-CN" altLang="en-US" dirty="0">
                <a:sym typeface="Symbol" pitchFamily="18" charset="2"/>
              </a:rPr>
              <a:t>是参数为</a:t>
            </a:r>
            <a:r>
              <a:rPr lang="el-GR" altLang="zh-CN" b="0" dirty="0">
                <a:sym typeface="Symbol" pitchFamily="18" charset="2"/>
              </a:rPr>
              <a:t>σ</a:t>
            </a:r>
            <a:r>
              <a:rPr lang="en-US" altLang="zh-CN" b="0" baseline="30000" dirty="0">
                <a:sym typeface="Symbol" pitchFamily="18" charset="2"/>
              </a:rPr>
              <a:t>2</a:t>
            </a:r>
            <a:r>
              <a:rPr lang="zh-CN" altLang="en-US" dirty="0">
                <a:sym typeface="Symbol" pitchFamily="18" charset="2"/>
              </a:rPr>
              <a:t>的</a:t>
            </a:r>
            <a:r>
              <a:rPr lang="zh-CN" altLang="en-US" dirty="0">
                <a:solidFill>
                  <a:srgbClr val="CC00CC"/>
                </a:solidFill>
              </a:rPr>
              <a:t>维纳过程</a:t>
            </a:r>
            <a:r>
              <a:rPr lang="en-US" altLang="zh-CN" dirty="0"/>
              <a:t>(</a:t>
            </a:r>
            <a:r>
              <a:rPr lang="zh-CN" altLang="en-US" dirty="0"/>
              <a:t>或</a:t>
            </a:r>
            <a:r>
              <a:rPr lang="zh-CN" altLang="en-US" dirty="0">
                <a:solidFill>
                  <a:srgbClr val="CC00CC"/>
                </a:solidFill>
              </a:rPr>
              <a:t>布朗运动</a:t>
            </a:r>
            <a:r>
              <a:rPr lang="en-US" altLang="zh-CN" dirty="0"/>
              <a:t>)</a:t>
            </a:r>
            <a:r>
              <a:rPr lang="zh-CN" altLang="en-US" dirty="0"/>
              <a:t>。</a:t>
            </a:r>
          </a:p>
          <a:p>
            <a:pPr eaLnBrk="1" hangingPunct="1">
              <a:buFont typeface="Wingdings" pitchFamily="2" charset="2"/>
              <a:buNone/>
            </a:pPr>
            <a:r>
              <a:rPr lang="zh-CN" altLang="en-US" dirty="0">
                <a:solidFill>
                  <a:srgbClr val="0000FF"/>
                </a:solidFill>
              </a:rPr>
              <a:t>	</a:t>
            </a:r>
            <a:r>
              <a:rPr lang="zh-CN" altLang="en-US" dirty="0"/>
              <a:t>布朗运动是应用概率论中最有用的随机过程之一，已大量地在概率统计分析股票</a:t>
            </a:r>
            <a:endParaRPr lang="en-US" altLang="zh-CN" dirty="0"/>
          </a:p>
          <a:p>
            <a:pPr eaLnBrk="1" hangingPunct="1">
              <a:buFont typeface="Wingdings" pitchFamily="2" charset="2"/>
              <a:buNone/>
            </a:pPr>
            <a:r>
              <a:rPr lang="zh-CN" altLang="en-US" dirty="0"/>
              <a:t>价格水平、通信理论、生物学、管理科学等领域得到广泛应用</a:t>
            </a:r>
            <a:r>
              <a:rPr lang="en-US" altLang="zh-CN" dirty="0"/>
              <a:t>.</a:t>
            </a:r>
            <a:endParaRPr lang="en-US" altLang="zh-CN" dirty="0">
              <a:solidFill>
                <a:srgbClr val="0000FF"/>
              </a:solidFill>
            </a:endParaRPr>
          </a:p>
        </p:txBody>
      </p:sp>
      <p:sp>
        <p:nvSpPr>
          <p:cNvPr id="8" name="Rectangle 3"/>
          <p:cNvSpPr txBox="1">
            <a:spLocks noChangeArrowheads="1"/>
          </p:cNvSpPr>
          <p:nvPr/>
        </p:nvSpPr>
        <p:spPr bwMode="auto">
          <a:xfrm>
            <a:off x="508000" y="5613521"/>
            <a:ext cx="11201400" cy="893643"/>
          </a:xfrm>
          <a:prstGeom prst="rect">
            <a:avLst/>
          </a:prstGeom>
          <a:solidFill>
            <a:schemeClr val="accent1">
              <a:lumMod val="40000"/>
              <a:lumOff val="60000"/>
            </a:schemeClr>
          </a:solidFill>
          <a:ln w="9525">
            <a:noFill/>
            <a:miter lim="800000"/>
            <a:headEnd/>
            <a:tailEnd/>
          </a:ln>
        </p:spPr>
        <p:txBody>
          <a:bodyPr vert="horz" wrap="square" lIns="0" tIns="0" rIns="0" bIns="0" numCol="1" anchor="t" anchorCtr="0" compatLnSpc="1">
            <a:prstTxWarp prst="textNoShape">
              <a:avLst/>
            </a:prstTxWarp>
            <a:spAutoFit/>
          </a:bodyPr>
          <a:lstStyle>
            <a:lvl1pPr marL="533400" indent="-533400" algn="l" rtl="0" eaLnBrk="0" fontAlgn="base" hangingPunct="0">
              <a:lnSpc>
                <a:spcPct val="120000"/>
              </a:lnSpc>
              <a:spcBef>
                <a:spcPct val="0"/>
              </a:spcBef>
              <a:spcAft>
                <a:spcPct val="0"/>
              </a:spcAft>
              <a:buClr>
                <a:srgbClr val="00FF00"/>
              </a:buClr>
              <a:buFont typeface="Wingdings" pitchFamily="2" charset="2"/>
              <a:buAutoNum type="arabicPeriod"/>
              <a:defRPr kumimoji="1" sz="2800" b="1">
                <a:solidFill>
                  <a:schemeClr val="tx1"/>
                </a:solidFill>
                <a:latin typeface="+mn-lt"/>
                <a:ea typeface="+mn-ea"/>
                <a:cs typeface="+mn-cs"/>
              </a:defRPr>
            </a:lvl1pPr>
            <a:lvl2pPr marL="914400" indent="-457200" algn="l" rtl="0" eaLnBrk="0" fontAlgn="base" hangingPunct="0">
              <a:lnSpc>
                <a:spcPct val="120000"/>
              </a:lnSpc>
              <a:spcBef>
                <a:spcPct val="0"/>
              </a:spcBef>
              <a:spcAft>
                <a:spcPct val="0"/>
              </a:spcAft>
              <a:buClr>
                <a:srgbClr val="CC00CC"/>
              </a:buClr>
              <a:buAutoNum type="arabicParenR"/>
              <a:defRPr kumimoji="1" sz="2400" b="1">
                <a:solidFill>
                  <a:schemeClr val="tx1"/>
                </a:solidFill>
                <a:latin typeface="+mn-lt"/>
                <a:ea typeface="+mn-ea"/>
              </a:defRPr>
            </a:lvl2pPr>
            <a:lvl3pPr marL="1371600" indent="-457200" algn="l" rtl="0" eaLnBrk="0" fontAlgn="base" hangingPunct="0">
              <a:spcBef>
                <a:spcPct val="20000"/>
              </a:spcBef>
              <a:spcAft>
                <a:spcPct val="0"/>
              </a:spcAft>
              <a:buChar char="•"/>
              <a:defRPr kumimoji="1" sz="2400">
                <a:solidFill>
                  <a:schemeClr val="tx1"/>
                </a:solidFill>
                <a:latin typeface="+mn-lt"/>
                <a:ea typeface="宋体" pitchFamily="2" charset="-122"/>
              </a:defRPr>
            </a:lvl3pPr>
            <a:lvl4pPr marL="1752600" indent="-3810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209800" indent="-3810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667000" indent="-381000" algn="l" rtl="0" fontAlgn="base">
              <a:spcBef>
                <a:spcPct val="20000"/>
              </a:spcBef>
              <a:spcAft>
                <a:spcPct val="0"/>
              </a:spcAft>
              <a:buChar char="»"/>
              <a:defRPr kumimoji="1" sz="2000">
                <a:solidFill>
                  <a:schemeClr val="tx1"/>
                </a:solidFill>
                <a:latin typeface="+mn-lt"/>
                <a:ea typeface="宋体" pitchFamily="2" charset="-122"/>
              </a:defRPr>
            </a:lvl6pPr>
            <a:lvl7pPr marL="3124200" indent="-381000" algn="l" rtl="0" fontAlgn="base">
              <a:spcBef>
                <a:spcPct val="20000"/>
              </a:spcBef>
              <a:spcAft>
                <a:spcPct val="0"/>
              </a:spcAft>
              <a:buChar char="»"/>
              <a:defRPr kumimoji="1" sz="2000">
                <a:solidFill>
                  <a:schemeClr val="tx1"/>
                </a:solidFill>
                <a:latin typeface="+mn-lt"/>
                <a:ea typeface="宋体" pitchFamily="2" charset="-122"/>
              </a:defRPr>
            </a:lvl7pPr>
            <a:lvl8pPr marL="3581400" indent="-381000" algn="l" rtl="0" fontAlgn="base">
              <a:spcBef>
                <a:spcPct val="20000"/>
              </a:spcBef>
              <a:spcAft>
                <a:spcPct val="0"/>
              </a:spcAft>
              <a:buChar char="»"/>
              <a:defRPr kumimoji="1" sz="2000">
                <a:solidFill>
                  <a:schemeClr val="tx1"/>
                </a:solidFill>
                <a:latin typeface="+mn-lt"/>
                <a:ea typeface="宋体" pitchFamily="2" charset="-122"/>
              </a:defRPr>
            </a:lvl8pPr>
            <a:lvl9pPr marL="4038600" indent="-381000" algn="l" rtl="0" fontAlgn="base">
              <a:spcBef>
                <a:spcPct val="20000"/>
              </a:spcBef>
              <a:spcAft>
                <a:spcPct val="0"/>
              </a:spcAft>
              <a:buChar char="»"/>
              <a:defRPr kumimoji="1" sz="2000">
                <a:solidFill>
                  <a:schemeClr val="tx1"/>
                </a:solidFill>
                <a:latin typeface="+mn-lt"/>
                <a:ea typeface="宋体" pitchFamily="2" charset="-122"/>
              </a:defRPr>
            </a:lvl9pPr>
          </a:lstStyle>
          <a:p>
            <a:pPr eaLnBrk="1" hangingPunct="1">
              <a:lnSpc>
                <a:spcPct val="110000"/>
              </a:lnSpc>
              <a:buFont typeface="Wingdings" panose="05000000000000000000" pitchFamily="2" charset="2"/>
              <a:buNone/>
            </a:pPr>
            <a:r>
              <a:rPr lang="en-US" altLang="zh-CN" sz="2400" kern="0" dirty="0"/>
              <a:t>     </a:t>
            </a:r>
            <a:r>
              <a:rPr lang="zh-CN" altLang="en-US" sz="2400" kern="0" dirty="0"/>
              <a:t>如果独立增量过程</a:t>
            </a:r>
            <a:r>
              <a:rPr lang="en-US" altLang="zh-CN" sz="2400" kern="0" dirty="0"/>
              <a:t>{X(t),</a:t>
            </a:r>
            <a:r>
              <a:rPr lang="en-US" altLang="zh-CN" sz="2400" kern="0" dirty="0" err="1"/>
              <a:t>t</a:t>
            </a:r>
            <a:r>
              <a:rPr lang="en-US" altLang="zh-CN" sz="2400" kern="0" dirty="0" err="1">
                <a:sym typeface="Symbol" panose="05050102010706020507" pitchFamily="18" charset="2"/>
              </a:rPr>
              <a:t>T</a:t>
            </a:r>
            <a:r>
              <a:rPr lang="en-US" altLang="zh-CN" sz="2400" kern="0" dirty="0">
                <a:sym typeface="Symbol" panose="05050102010706020507" pitchFamily="18" charset="2"/>
              </a:rPr>
              <a:t>}</a:t>
            </a:r>
            <a:r>
              <a:rPr lang="zh-CN" altLang="en-US" sz="2400" kern="0" dirty="0">
                <a:sym typeface="Symbol" panose="05050102010706020507" pitchFamily="18" charset="2"/>
              </a:rPr>
              <a:t>，</a:t>
            </a:r>
            <a:r>
              <a:rPr lang="en-US" altLang="zh-CN" sz="2400" kern="0" dirty="0">
                <a:sym typeface="Symbol" panose="05050102010706020507" pitchFamily="18" charset="2"/>
              </a:rPr>
              <a:t>T</a:t>
            </a:r>
            <a:r>
              <a:rPr lang="zh-CN" altLang="en-US" sz="2400" kern="0" dirty="0">
                <a:sym typeface="Symbol" panose="05050102010706020507" pitchFamily="18" charset="2"/>
              </a:rPr>
              <a:t>＝</a:t>
            </a:r>
            <a:r>
              <a:rPr lang="en-US" altLang="zh-CN" sz="2400" kern="0" dirty="0">
                <a:sym typeface="Symbol" panose="05050102010706020507" pitchFamily="18" charset="2"/>
              </a:rPr>
              <a:t>[0,+)</a:t>
            </a:r>
            <a:r>
              <a:rPr lang="zh-CN" altLang="en-US" sz="2400" kern="0" dirty="0">
                <a:sym typeface="Symbol" panose="05050102010706020507" pitchFamily="18" charset="2"/>
              </a:rPr>
              <a:t>，对所有的</a:t>
            </a:r>
            <a:r>
              <a:rPr lang="en-US" altLang="zh-CN" sz="2400" kern="0" dirty="0" err="1">
                <a:sym typeface="Symbol" panose="05050102010706020507" pitchFamily="18" charset="2"/>
              </a:rPr>
              <a:t>s,tT</a:t>
            </a:r>
            <a:r>
              <a:rPr lang="zh-CN" altLang="en-US" sz="2400" kern="0" dirty="0">
                <a:sym typeface="Symbol" panose="05050102010706020507" pitchFamily="18" charset="2"/>
              </a:rPr>
              <a:t>及</a:t>
            </a:r>
            <a:r>
              <a:rPr lang="en-US" altLang="zh-CN" sz="2400" kern="0" dirty="0">
                <a:sym typeface="Symbol" panose="05050102010706020507" pitchFamily="18" charset="2"/>
              </a:rPr>
              <a:t>h&gt;0,s+h,t+hT</a:t>
            </a:r>
          </a:p>
          <a:p>
            <a:pPr algn="ctr" eaLnBrk="1" hangingPunct="1">
              <a:lnSpc>
                <a:spcPct val="150000"/>
              </a:lnSpc>
              <a:buFont typeface="Wingdings" pitchFamily="2" charset="2"/>
              <a:buNone/>
            </a:pPr>
            <a:r>
              <a:rPr lang="en-US" altLang="zh-CN" sz="2400" kern="0" dirty="0"/>
              <a:t>X(</a:t>
            </a:r>
            <a:r>
              <a:rPr lang="en-US" altLang="zh-CN" sz="2400" kern="0" dirty="0" err="1">
                <a:sym typeface="Symbol" panose="05050102010706020507" pitchFamily="18" charset="2"/>
              </a:rPr>
              <a:t>t+h</a:t>
            </a:r>
            <a:r>
              <a:rPr lang="en-US" altLang="zh-CN" sz="2400" kern="0" dirty="0">
                <a:sym typeface="Symbol" panose="05050102010706020507" pitchFamily="18" charset="2"/>
              </a:rPr>
              <a:t>)-</a:t>
            </a:r>
            <a:r>
              <a:rPr lang="en-US" altLang="zh-CN" sz="2400" kern="0" dirty="0"/>
              <a:t>X(</a:t>
            </a:r>
            <a:r>
              <a:rPr lang="en-US" altLang="zh-CN" sz="2400" kern="0" dirty="0" err="1">
                <a:sym typeface="Symbol" panose="05050102010706020507" pitchFamily="18" charset="2"/>
              </a:rPr>
              <a:t>s+h</a:t>
            </a:r>
            <a:r>
              <a:rPr lang="en-US" altLang="zh-CN" sz="2400" kern="0" dirty="0"/>
              <a:t>)</a:t>
            </a:r>
            <a:r>
              <a:rPr lang="zh-CN" altLang="en-US" sz="2400" kern="0" dirty="0"/>
              <a:t>与</a:t>
            </a:r>
            <a:r>
              <a:rPr lang="en-US" altLang="zh-CN" sz="2400" kern="0" dirty="0"/>
              <a:t>X(</a:t>
            </a:r>
            <a:r>
              <a:rPr lang="en-US" altLang="zh-CN" sz="2400" kern="0" dirty="0">
                <a:sym typeface="Symbol" panose="05050102010706020507" pitchFamily="18" charset="2"/>
              </a:rPr>
              <a:t>t)-</a:t>
            </a:r>
            <a:r>
              <a:rPr lang="en-US" altLang="zh-CN" sz="2400" kern="0" dirty="0"/>
              <a:t>X(</a:t>
            </a:r>
            <a:r>
              <a:rPr lang="en-US" altLang="zh-CN" sz="2400" kern="0" dirty="0">
                <a:sym typeface="Symbol" panose="05050102010706020507" pitchFamily="18" charset="2"/>
              </a:rPr>
              <a:t>s</a:t>
            </a:r>
            <a:r>
              <a:rPr lang="en-US" altLang="zh-CN" sz="2400" kern="0" dirty="0"/>
              <a:t>)	</a:t>
            </a:r>
            <a:r>
              <a:rPr lang="zh-CN" altLang="en-US" sz="2400" kern="0" dirty="0"/>
              <a:t>有相同的概率分布，则称</a:t>
            </a:r>
            <a:r>
              <a:rPr lang="en-US" altLang="zh-CN" sz="2400" kern="0" dirty="0"/>
              <a:t>{X(t),</a:t>
            </a:r>
            <a:r>
              <a:rPr lang="en-US" altLang="zh-CN" sz="2400" kern="0" dirty="0" err="1"/>
              <a:t>t</a:t>
            </a:r>
            <a:r>
              <a:rPr lang="en-US" altLang="zh-CN" sz="2400" kern="0" dirty="0" err="1">
                <a:sym typeface="Symbol" panose="05050102010706020507" pitchFamily="18" charset="2"/>
              </a:rPr>
              <a:t>T</a:t>
            </a:r>
            <a:r>
              <a:rPr lang="en-US" altLang="zh-CN" sz="2400" kern="0" dirty="0">
                <a:sym typeface="Symbol" panose="05050102010706020507" pitchFamily="18" charset="2"/>
              </a:rPr>
              <a:t>}</a:t>
            </a:r>
            <a:r>
              <a:rPr lang="zh-CN" altLang="en-US" sz="2400" kern="0" dirty="0"/>
              <a:t>为</a:t>
            </a:r>
            <a:r>
              <a:rPr lang="zh-CN" altLang="en-US" sz="2400" kern="0" dirty="0">
                <a:solidFill>
                  <a:srgbClr val="CC00CC"/>
                </a:solidFill>
              </a:rPr>
              <a:t>平稳独立增量过程</a:t>
            </a:r>
            <a:r>
              <a:rPr lang="zh-CN" altLang="en-US" sz="2400" kern="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64547">
                                            <p:txEl>
                                              <p:pRg st="1" end="1"/>
                                            </p:txEl>
                                          </p:spTgt>
                                        </p:tgtEl>
                                        <p:attrNameLst>
                                          <p:attrName>style.visibility</p:attrName>
                                        </p:attrNameLst>
                                      </p:cBhvr>
                                      <p:to>
                                        <p:strVal val="visible"/>
                                      </p:to>
                                    </p:set>
                                    <p:anim calcmode="lin" valueType="num">
                                      <p:cBhvr additive="base">
                                        <p:cTn id="12"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64547">
                                            <p:txEl>
                                              <p:pRg st="2" end="2"/>
                                            </p:txEl>
                                          </p:spTgt>
                                        </p:tgtEl>
                                        <p:attrNameLst>
                                          <p:attrName>style.visibility</p:attrName>
                                        </p:attrNameLst>
                                      </p:cBhvr>
                                      <p:to>
                                        <p:strVal val="visible"/>
                                      </p:to>
                                    </p:set>
                                    <p:anim calcmode="lin" valueType="num">
                                      <p:cBhvr additive="base">
                                        <p:cTn id="17"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64547">
                                            <p:txEl>
                                              <p:pRg st="3" end="3"/>
                                            </p:txEl>
                                          </p:spTgt>
                                        </p:tgtEl>
                                        <p:attrNameLst>
                                          <p:attrName>style.visibility</p:attrName>
                                        </p:attrNameLst>
                                      </p:cBhvr>
                                      <p:to>
                                        <p:strVal val="visible"/>
                                      </p:to>
                                    </p:set>
                                    <p:anim calcmode="lin" valueType="num">
                                      <p:cBhvr additive="base">
                                        <p:cTn id="22"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8">
                                            <p:bg/>
                                          </p:spTgt>
                                        </p:tgtEl>
                                        <p:attrNameLst>
                                          <p:attrName>style.visibility</p:attrName>
                                        </p:attrNameLst>
                                      </p:cBhvr>
                                      <p:to>
                                        <p:strVal val="visible"/>
                                      </p:to>
                                    </p:set>
                                    <p:anim calcmode="lin" valueType="num">
                                      <p:cBhvr additive="base">
                                        <p:cTn id="2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 calcmode="lin" valueType="num">
                                      <p:cBhvr additive="base">
                                        <p:cTn id="3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 calcmode="lin" valueType="num">
                                      <p:cBhvr additive="base">
                                        <p:cTn id="3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grpId="1" nodeType="clickEffect">
                                  <p:stCondLst>
                                    <p:cond delay="0"/>
                                  </p:stCondLst>
                                  <p:childTnLst>
                                    <p:anim calcmode="lin" valueType="num">
                                      <p:cBhvr additive="base">
                                        <p:cTn id="43" dur="500"/>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44" dur="500"/>
                                        <p:tgtEl>
                                          <p:spTgt spid="8">
                                            <p:txEl>
                                              <p:pRg st="0" end="0"/>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8">
                                            <p:txEl>
                                              <p:pRg st="0" end="0"/>
                                            </p:txEl>
                                          </p:spTgt>
                                        </p:tgtEl>
                                        <p:attrNameLst>
                                          <p:attrName>style.visibility</p:attrName>
                                        </p:attrNameLst>
                                      </p:cBhvr>
                                      <p:to>
                                        <p:strVal val="hidden"/>
                                      </p:to>
                                    </p:set>
                                  </p:childTnLst>
                                </p:cTn>
                              </p:par>
                              <p:par>
                                <p:cTn id="46" presetID="2" presetClass="exit" presetSubtype="4" fill="hold" grpId="1" nodeType="withEffect">
                                  <p:stCondLst>
                                    <p:cond delay="0"/>
                                  </p:stCondLst>
                                  <p:childTnLst>
                                    <p:anim calcmode="lin" valueType="num">
                                      <p:cBhvr additive="base">
                                        <p:cTn id="47" dur="500"/>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8" dur="500"/>
                                        <p:tgtEl>
                                          <p:spTgt spid="8">
                                            <p:txEl>
                                              <p:pRg st="1" end="1"/>
                                            </p:txEl>
                                          </p:spTgt>
                                        </p:tgtEl>
                                        <p:attrNameLst>
                                          <p:attrName>ppt_y</p:attrName>
                                        </p:attrNameLst>
                                      </p:cBhvr>
                                      <p:tavLst>
                                        <p:tav tm="0">
                                          <p:val>
                                            <p:strVal val="ppt_y"/>
                                          </p:val>
                                        </p:tav>
                                        <p:tav tm="100000">
                                          <p:val>
                                            <p:strVal val="1+ppt_h/2"/>
                                          </p:val>
                                        </p:tav>
                                      </p:tavLst>
                                    </p:anim>
                                    <p:set>
                                      <p:cBhvr>
                                        <p:cTn id="49" dur="1" fill="hold">
                                          <p:stCondLst>
                                            <p:cond delay="499"/>
                                          </p:stCondLst>
                                        </p:cTn>
                                        <p:tgtEl>
                                          <p:spTgt spid="8">
                                            <p:txEl>
                                              <p:pRg st="1" end="1"/>
                                            </p:txEl>
                                          </p:spTgt>
                                        </p:tgtEl>
                                        <p:attrNameLst>
                                          <p:attrName>style.visibility</p:attrName>
                                        </p:attrNameLst>
                                      </p:cBhvr>
                                      <p:to>
                                        <p:strVal val="hidden"/>
                                      </p:to>
                                    </p:set>
                                  </p:childTnLst>
                                </p:cTn>
                              </p:par>
                              <p:par>
                                <p:cTn id="50" presetID="2" presetClass="exit" presetSubtype="4" fill="hold" grpId="1" nodeType="withEffect">
                                  <p:stCondLst>
                                    <p:cond delay="0"/>
                                  </p:stCondLst>
                                  <p:childTnLst>
                                    <p:anim calcmode="lin" valueType="num">
                                      <p:cBhvr additive="base">
                                        <p:cTn id="51" dur="500"/>
                                        <p:tgtEl>
                                          <p:spTgt spid="8">
                                            <p:bg/>
                                          </p:spTgt>
                                        </p:tgtEl>
                                        <p:attrNameLst>
                                          <p:attrName>ppt_x</p:attrName>
                                        </p:attrNameLst>
                                      </p:cBhvr>
                                      <p:tavLst>
                                        <p:tav tm="0">
                                          <p:val>
                                            <p:strVal val="ppt_x"/>
                                          </p:val>
                                        </p:tav>
                                        <p:tav tm="100000">
                                          <p:val>
                                            <p:strVal val="ppt_x"/>
                                          </p:val>
                                        </p:tav>
                                      </p:tavLst>
                                    </p:anim>
                                    <p:anim calcmode="lin" valueType="num">
                                      <p:cBhvr additive="base">
                                        <p:cTn id="52" dur="500"/>
                                        <p:tgtEl>
                                          <p:spTgt spid="8">
                                            <p:bg/>
                                          </p:spTgt>
                                        </p:tgtEl>
                                        <p:attrNameLst>
                                          <p:attrName>ppt_y</p:attrName>
                                        </p:attrNameLst>
                                      </p:cBhvr>
                                      <p:tavLst>
                                        <p:tav tm="0">
                                          <p:val>
                                            <p:strVal val="ppt_y"/>
                                          </p:val>
                                        </p:tav>
                                        <p:tav tm="100000">
                                          <p:val>
                                            <p:strVal val="1+ppt_h/2"/>
                                          </p:val>
                                        </p:tav>
                                      </p:tavLst>
                                    </p:anim>
                                    <p:set>
                                      <p:cBhvr>
                                        <p:cTn id="53" dur="1" fill="hold">
                                          <p:stCondLst>
                                            <p:cond delay="499"/>
                                          </p:stCondLst>
                                        </p:cTn>
                                        <p:tgtEl>
                                          <p:spTgt spid="8">
                                            <p:bg/>
                                          </p:spTgt>
                                        </p:tgtEl>
                                        <p:attrNameLst>
                                          <p:attrName>style.visibility</p:attrName>
                                        </p:attrNameLst>
                                      </p:cBhvr>
                                      <p:to>
                                        <p:strVal val="hidden"/>
                                      </p:to>
                                    </p:set>
                                  </p:childTnLst>
                                </p:cTn>
                              </p:par>
                            </p:childTnLst>
                          </p:cTn>
                        </p:par>
                        <p:par>
                          <p:cTn id="54" fill="hold">
                            <p:stCondLst>
                              <p:cond delay="500"/>
                            </p:stCondLst>
                            <p:childTnLst>
                              <p:par>
                                <p:cTn id="55" presetID="2" presetClass="entr" presetSubtype="4" fill="hold" grpId="0" nodeType="afterEffect">
                                  <p:stCondLst>
                                    <p:cond delay="0"/>
                                  </p:stCondLst>
                                  <p:childTnLst>
                                    <p:set>
                                      <p:cBhvr>
                                        <p:cTn id="56" dur="1" fill="hold">
                                          <p:stCondLst>
                                            <p:cond delay="0"/>
                                          </p:stCondLst>
                                        </p:cTn>
                                        <p:tgtEl>
                                          <p:spTgt spid="364547">
                                            <p:txEl>
                                              <p:pRg st="4" end="4"/>
                                            </p:txEl>
                                          </p:spTgt>
                                        </p:tgtEl>
                                        <p:attrNameLst>
                                          <p:attrName>style.visibility</p:attrName>
                                        </p:attrNameLst>
                                      </p:cBhvr>
                                      <p:to>
                                        <p:strVal val="visible"/>
                                      </p:to>
                                    </p:set>
                                    <p:anim calcmode="lin" valueType="num">
                                      <p:cBhvr additive="base">
                                        <p:cTn id="57"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par>
                          <p:cTn id="59" fill="hold">
                            <p:stCondLst>
                              <p:cond delay="1000"/>
                            </p:stCondLst>
                            <p:childTnLst>
                              <p:par>
                                <p:cTn id="60" presetID="2" presetClass="entr" presetSubtype="4" fill="hold" grpId="0" nodeType="afterEffect">
                                  <p:stCondLst>
                                    <p:cond delay="0"/>
                                  </p:stCondLst>
                                  <p:childTnLst>
                                    <p:set>
                                      <p:cBhvr>
                                        <p:cTn id="61" dur="1" fill="hold">
                                          <p:stCondLst>
                                            <p:cond delay="0"/>
                                          </p:stCondLst>
                                        </p:cTn>
                                        <p:tgtEl>
                                          <p:spTgt spid="364547">
                                            <p:txEl>
                                              <p:pRg st="5" end="5"/>
                                            </p:txEl>
                                          </p:spTgt>
                                        </p:tgtEl>
                                        <p:attrNameLst>
                                          <p:attrName>style.visibility</p:attrName>
                                        </p:attrNameLst>
                                      </p:cBhvr>
                                      <p:to>
                                        <p:strVal val="visible"/>
                                      </p:to>
                                    </p:set>
                                    <p:anim calcmode="lin" valueType="num">
                                      <p:cBhvr additive="base">
                                        <p:cTn id="62"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64547">
                                            <p:txEl>
                                              <p:pRg st="6" end="6"/>
                                            </p:txEl>
                                          </p:spTgt>
                                        </p:tgtEl>
                                        <p:attrNameLst>
                                          <p:attrName>style.visibility</p:attrName>
                                        </p:attrNameLst>
                                      </p:cBhvr>
                                      <p:to>
                                        <p:strVal val="visible"/>
                                      </p:to>
                                    </p:set>
                                    <p:anim calcmode="lin" valueType="num">
                                      <p:cBhvr additive="base">
                                        <p:cTn id="68"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64547">
                                            <p:txEl>
                                              <p:pRg st="7" end="7"/>
                                            </p:txEl>
                                          </p:spTgt>
                                        </p:tgtEl>
                                        <p:attrNameLst>
                                          <p:attrName>style.visibility</p:attrName>
                                        </p:attrNameLst>
                                      </p:cBhvr>
                                      <p:to>
                                        <p:strVal val="visible"/>
                                      </p:to>
                                    </p:set>
                                    <p:anim calcmode="lin" valueType="num">
                                      <p:cBhvr additive="base">
                                        <p:cTn id="74"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uiExpand="1" build="p" bldLvl="3"/>
      <p:bldP spid="8" grpId="0" build="p" animBg="1"/>
      <p:bldP spid="8" grpId="1" build="allAtOnce"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1" name="Rectangle 2"/>
          <p:cNvSpPr>
            <a:spLocks noGrp="1" noChangeArrowheads="1"/>
          </p:cNvSpPr>
          <p:nvPr>
            <p:ph type="title"/>
          </p:nvPr>
        </p:nvSpPr>
        <p:spPr>
          <a:xfrm>
            <a:off x="804645" y="261954"/>
            <a:ext cx="9961986" cy="609741"/>
          </a:xfrm>
        </p:spPr>
        <p:txBody>
          <a:bodyPr/>
          <a:lstStyle/>
          <a:p>
            <a:pPr eaLnBrk="1" hangingPunct="1"/>
            <a:r>
              <a:rPr lang="zh-CN" altLang="en-US" dirty="0"/>
              <a:t>维纳过程的概率分布及数字特征</a:t>
            </a:r>
          </a:p>
        </p:txBody>
      </p:sp>
      <p:sp>
        <p:nvSpPr>
          <p:cNvPr id="365571" name="Rectangle 3"/>
          <p:cNvSpPr>
            <a:spLocks noGrp="1" noChangeArrowheads="1"/>
          </p:cNvSpPr>
          <p:nvPr>
            <p:ph type="body" sz="half" idx="1"/>
          </p:nvPr>
        </p:nvSpPr>
        <p:spPr>
          <a:xfrm>
            <a:off x="612775" y="1220768"/>
            <a:ext cx="3772773" cy="5259017"/>
          </a:xfrm>
        </p:spPr>
        <p:txBody>
          <a:bodyPr/>
          <a:lstStyle/>
          <a:p>
            <a:pPr eaLnBrk="1" hangingPunct="1">
              <a:lnSpc>
                <a:spcPct val="150000"/>
              </a:lnSpc>
              <a:buFont typeface="Wingdings" pitchFamily="2" charset="2"/>
              <a:buNone/>
            </a:pPr>
            <a:r>
              <a:rPr lang="zh-CN" altLang="en-US" dirty="0">
                <a:solidFill>
                  <a:srgbClr val="0000FF"/>
                </a:solidFill>
              </a:rPr>
              <a:t>一维概率密度函数</a:t>
            </a:r>
          </a:p>
          <a:p>
            <a:pPr eaLnBrk="1" hangingPunct="1">
              <a:lnSpc>
                <a:spcPct val="150000"/>
              </a:lnSpc>
              <a:buFont typeface="Wingdings" pitchFamily="2" charset="2"/>
              <a:buNone/>
            </a:pPr>
            <a:endParaRPr lang="zh-CN" altLang="en-US" dirty="0">
              <a:solidFill>
                <a:srgbClr val="0000FF"/>
              </a:solidFill>
            </a:endParaRPr>
          </a:p>
          <a:p>
            <a:pPr eaLnBrk="1" hangingPunct="1">
              <a:lnSpc>
                <a:spcPct val="150000"/>
              </a:lnSpc>
              <a:spcBef>
                <a:spcPct val="100000"/>
              </a:spcBef>
              <a:buFont typeface="Wingdings" pitchFamily="2" charset="2"/>
              <a:buNone/>
            </a:pPr>
            <a:r>
              <a:rPr lang="zh-CN" altLang="en-US" dirty="0">
                <a:solidFill>
                  <a:srgbClr val="0000FF"/>
                </a:solidFill>
              </a:rPr>
              <a:t>一维特征函数</a:t>
            </a:r>
          </a:p>
          <a:p>
            <a:pPr eaLnBrk="1" hangingPunct="1">
              <a:lnSpc>
                <a:spcPct val="150000"/>
              </a:lnSpc>
              <a:buFont typeface="Wingdings" pitchFamily="2" charset="2"/>
              <a:buNone/>
            </a:pPr>
            <a:endParaRPr lang="zh-CN" altLang="en-US" dirty="0">
              <a:solidFill>
                <a:srgbClr val="0000FF"/>
              </a:solidFill>
            </a:endParaRPr>
          </a:p>
          <a:p>
            <a:pPr eaLnBrk="1" hangingPunct="1">
              <a:lnSpc>
                <a:spcPct val="150000"/>
              </a:lnSpc>
              <a:spcBef>
                <a:spcPts val="0"/>
              </a:spcBef>
              <a:buFont typeface="Wingdings" pitchFamily="2" charset="2"/>
              <a:buNone/>
            </a:pPr>
            <a:r>
              <a:rPr lang="zh-CN" altLang="en-US" dirty="0">
                <a:solidFill>
                  <a:srgbClr val="0000FF"/>
                </a:solidFill>
              </a:rPr>
              <a:t>增量分布</a:t>
            </a:r>
          </a:p>
          <a:p>
            <a:pPr eaLnBrk="1" hangingPunct="1">
              <a:lnSpc>
                <a:spcPct val="200000"/>
              </a:lnSpc>
              <a:spcBef>
                <a:spcPct val="100000"/>
              </a:spcBef>
              <a:buFont typeface="Wingdings" pitchFamily="2" charset="2"/>
              <a:buNone/>
            </a:pPr>
            <a:r>
              <a:rPr lang="zh-CN" altLang="en-US" dirty="0">
                <a:solidFill>
                  <a:srgbClr val="0000FF"/>
                </a:solidFill>
              </a:rPr>
              <a:t>协方差函数</a:t>
            </a:r>
          </a:p>
        </p:txBody>
      </p:sp>
      <p:graphicFrame>
        <p:nvGraphicFramePr>
          <p:cNvPr id="365575" name="Object 7"/>
          <p:cNvGraphicFramePr>
            <a:graphicFrameLocks noChangeAspect="1"/>
          </p:cNvGraphicFramePr>
          <p:nvPr>
            <p:extLst>
              <p:ext uri="{D42A27DB-BD31-4B8C-83A1-F6EECF244321}">
                <p14:modId xmlns:p14="http://schemas.microsoft.com/office/powerpoint/2010/main" val="4226553624"/>
              </p:ext>
            </p:extLst>
          </p:nvPr>
        </p:nvGraphicFramePr>
        <p:xfrm>
          <a:off x="3376629" y="952963"/>
          <a:ext cx="6057714" cy="1206779"/>
        </p:xfrm>
        <a:graphic>
          <a:graphicData uri="http://schemas.openxmlformats.org/presentationml/2006/ole">
            <mc:AlternateContent xmlns:mc="http://schemas.openxmlformats.org/markup-compatibility/2006">
              <mc:Choice xmlns:v="urn:schemas-microsoft-com:vml" Requires="v">
                <p:oleObj spid="_x0000_s12310" name="公式" r:id="rId3" imgW="2425680" imgH="482400" progId="Equation.3">
                  <p:embed/>
                </p:oleObj>
              </mc:Choice>
              <mc:Fallback>
                <p:oleObj name="公式" r:id="rId3" imgW="2425680" imgH="482400" progId="Equation.3">
                  <p:embed/>
                  <p:pic>
                    <p:nvPicPr>
                      <p:cNvPr id="365575"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629" y="952963"/>
                        <a:ext cx="6057714" cy="12067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6" name="Object 8"/>
          <p:cNvGraphicFramePr>
            <a:graphicFrameLocks noChangeAspect="1"/>
          </p:cNvGraphicFramePr>
          <p:nvPr>
            <p:extLst>
              <p:ext uri="{D42A27DB-BD31-4B8C-83A1-F6EECF244321}">
                <p14:modId xmlns:p14="http://schemas.microsoft.com/office/powerpoint/2010/main" val="2646856259"/>
              </p:ext>
            </p:extLst>
          </p:nvPr>
        </p:nvGraphicFramePr>
        <p:xfrm>
          <a:off x="3372489" y="2504017"/>
          <a:ext cx="5200265" cy="857448"/>
        </p:xfrm>
        <a:graphic>
          <a:graphicData uri="http://schemas.openxmlformats.org/presentationml/2006/ole">
            <mc:AlternateContent xmlns:mc="http://schemas.openxmlformats.org/markup-compatibility/2006">
              <mc:Choice xmlns:v="urn:schemas-microsoft-com:vml" Requires="v">
                <p:oleObj spid="_x0000_s12311" name="公式" r:id="rId5" imgW="2082600" imgH="342720" progId="Equation.3">
                  <p:embed/>
                </p:oleObj>
              </mc:Choice>
              <mc:Fallback>
                <p:oleObj name="公式" r:id="rId5" imgW="2082600" imgH="342720" progId="Equation.3">
                  <p:embed/>
                  <p:pic>
                    <p:nvPicPr>
                      <p:cNvPr id="36557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2489" y="2504017"/>
                        <a:ext cx="5200265" cy="857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8" name="Object 10"/>
          <p:cNvGraphicFramePr>
            <a:graphicFrameLocks noChangeAspect="1"/>
          </p:cNvGraphicFramePr>
          <p:nvPr>
            <p:extLst>
              <p:ext uri="{D42A27DB-BD31-4B8C-83A1-F6EECF244321}">
                <p14:modId xmlns:p14="http://schemas.microsoft.com/office/powerpoint/2010/main" val="1495883302"/>
              </p:ext>
            </p:extLst>
          </p:nvPr>
        </p:nvGraphicFramePr>
        <p:xfrm>
          <a:off x="3368912" y="4041324"/>
          <a:ext cx="4503192" cy="603390"/>
        </p:xfrm>
        <a:graphic>
          <a:graphicData uri="http://schemas.openxmlformats.org/presentationml/2006/ole">
            <mc:AlternateContent xmlns:mc="http://schemas.openxmlformats.org/markup-compatibility/2006">
              <mc:Choice xmlns:v="urn:schemas-microsoft-com:vml" Requires="v">
                <p:oleObj spid="_x0000_s12312" name="公式" r:id="rId7" imgW="1803240" imgH="241200" progId="Equation.3">
                  <p:embed/>
                </p:oleObj>
              </mc:Choice>
              <mc:Fallback>
                <p:oleObj name="公式" r:id="rId7" imgW="1803240" imgH="241200" progId="Equation.3">
                  <p:embed/>
                  <p:pic>
                    <p:nvPicPr>
                      <p:cNvPr id="36557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8912" y="4041324"/>
                        <a:ext cx="4503192" cy="603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79" name="Object 11"/>
          <p:cNvGraphicFramePr>
            <a:graphicFrameLocks noChangeAspect="1"/>
          </p:cNvGraphicFramePr>
          <p:nvPr>
            <p:extLst>
              <p:ext uri="{D42A27DB-BD31-4B8C-83A1-F6EECF244321}">
                <p14:modId xmlns:p14="http://schemas.microsoft.com/office/powerpoint/2010/main" val="3914522071"/>
              </p:ext>
            </p:extLst>
          </p:nvPr>
        </p:nvGraphicFramePr>
        <p:xfrm>
          <a:off x="3508375" y="5092286"/>
          <a:ext cx="3234487" cy="571632"/>
        </p:xfrm>
        <a:graphic>
          <a:graphicData uri="http://schemas.openxmlformats.org/presentationml/2006/ole">
            <mc:AlternateContent xmlns:mc="http://schemas.openxmlformats.org/markup-compatibility/2006">
              <mc:Choice xmlns:v="urn:schemas-microsoft-com:vml" Requires="v">
                <p:oleObj spid="_x0000_s12313" name="公式" r:id="rId9" imgW="1295280" imgH="228600" progId="Equation.3">
                  <p:embed/>
                </p:oleObj>
              </mc:Choice>
              <mc:Fallback>
                <p:oleObj name="公式" r:id="rId9" imgW="1295280" imgH="228600" progId="Equation.3">
                  <p:embed/>
                  <p:pic>
                    <p:nvPicPr>
                      <p:cNvPr id="365579"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8375" y="5092286"/>
                        <a:ext cx="3234487"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 calcmode="lin" valueType="num">
                                      <p:cBhvr additive="base">
                                        <p:cTn id="7" dur="500" fill="hold"/>
                                        <p:tgtEl>
                                          <p:spTgt spid="3655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5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65575"/>
                                        </p:tgtEl>
                                        <p:attrNameLst>
                                          <p:attrName>style.visibility</p:attrName>
                                        </p:attrNameLst>
                                      </p:cBhvr>
                                      <p:to>
                                        <p:strVal val="visible"/>
                                      </p:to>
                                    </p:set>
                                    <p:anim calcmode="lin" valueType="num">
                                      <p:cBhvr additive="base">
                                        <p:cTn id="13" dur="500" fill="hold"/>
                                        <p:tgtEl>
                                          <p:spTgt spid="365575"/>
                                        </p:tgtEl>
                                        <p:attrNameLst>
                                          <p:attrName>ppt_x</p:attrName>
                                        </p:attrNameLst>
                                      </p:cBhvr>
                                      <p:tavLst>
                                        <p:tav tm="0">
                                          <p:val>
                                            <p:strVal val="1+#ppt_w/2"/>
                                          </p:val>
                                        </p:tav>
                                        <p:tav tm="100000">
                                          <p:val>
                                            <p:strVal val="#ppt_x"/>
                                          </p:val>
                                        </p:tav>
                                      </p:tavLst>
                                    </p:anim>
                                    <p:anim calcmode="lin" valueType="num">
                                      <p:cBhvr additive="base">
                                        <p:cTn id="14" dur="500" fill="hold"/>
                                        <p:tgtEl>
                                          <p:spTgt spid="365575"/>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65571">
                                            <p:txEl>
                                              <p:pRg st="2" end="2"/>
                                            </p:txEl>
                                          </p:spTgt>
                                        </p:tgtEl>
                                        <p:attrNameLst>
                                          <p:attrName>style.visibility</p:attrName>
                                        </p:attrNameLst>
                                      </p:cBhvr>
                                      <p:to>
                                        <p:strVal val="visible"/>
                                      </p:to>
                                    </p:set>
                                    <p:anim calcmode="lin" valueType="num">
                                      <p:cBhvr additive="base">
                                        <p:cTn id="18" dur="500" fill="hold"/>
                                        <p:tgtEl>
                                          <p:spTgt spid="3655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5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65576"/>
                                        </p:tgtEl>
                                        <p:attrNameLst>
                                          <p:attrName>style.visibility</p:attrName>
                                        </p:attrNameLst>
                                      </p:cBhvr>
                                      <p:to>
                                        <p:strVal val="visible"/>
                                      </p:to>
                                    </p:set>
                                    <p:anim calcmode="lin" valueType="num">
                                      <p:cBhvr additive="base">
                                        <p:cTn id="24" dur="500" fill="hold"/>
                                        <p:tgtEl>
                                          <p:spTgt spid="365576"/>
                                        </p:tgtEl>
                                        <p:attrNameLst>
                                          <p:attrName>ppt_x</p:attrName>
                                        </p:attrNameLst>
                                      </p:cBhvr>
                                      <p:tavLst>
                                        <p:tav tm="0">
                                          <p:val>
                                            <p:strVal val="1+#ppt_w/2"/>
                                          </p:val>
                                        </p:tav>
                                        <p:tav tm="100000">
                                          <p:val>
                                            <p:strVal val="#ppt_x"/>
                                          </p:val>
                                        </p:tav>
                                      </p:tavLst>
                                    </p:anim>
                                    <p:anim calcmode="lin" valueType="num">
                                      <p:cBhvr additive="base">
                                        <p:cTn id="25" dur="500" fill="hold"/>
                                        <p:tgtEl>
                                          <p:spTgt spid="365576"/>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65571">
                                            <p:txEl>
                                              <p:pRg st="4" end="4"/>
                                            </p:txEl>
                                          </p:spTgt>
                                        </p:tgtEl>
                                        <p:attrNameLst>
                                          <p:attrName>style.visibility</p:attrName>
                                        </p:attrNameLst>
                                      </p:cBhvr>
                                      <p:to>
                                        <p:strVal val="visible"/>
                                      </p:to>
                                    </p:set>
                                    <p:anim calcmode="lin" valueType="num">
                                      <p:cBhvr additive="base">
                                        <p:cTn id="29" dur="500" fill="hold"/>
                                        <p:tgtEl>
                                          <p:spTgt spid="3655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5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65578"/>
                                        </p:tgtEl>
                                        <p:attrNameLst>
                                          <p:attrName>style.visibility</p:attrName>
                                        </p:attrNameLst>
                                      </p:cBhvr>
                                      <p:to>
                                        <p:strVal val="visible"/>
                                      </p:to>
                                    </p:set>
                                    <p:anim calcmode="lin" valueType="num">
                                      <p:cBhvr additive="base">
                                        <p:cTn id="35" dur="500" fill="hold"/>
                                        <p:tgtEl>
                                          <p:spTgt spid="365578"/>
                                        </p:tgtEl>
                                        <p:attrNameLst>
                                          <p:attrName>ppt_x</p:attrName>
                                        </p:attrNameLst>
                                      </p:cBhvr>
                                      <p:tavLst>
                                        <p:tav tm="0">
                                          <p:val>
                                            <p:strVal val="1+#ppt_w/2"/>
                                          </p:val>
                                        </p:tav>
                                        <p:tav tm="100000">
                                          <p:val>
                                            <p:strVal val="#ppt_x"/>
                                          </p:val>
                                        </p:tav>
                                      </p:tavLst>
                                    </p:anim>
                                    <p:anim calcmode="lin" valueType="num">
                                      <p:cBhvr additive="base">
                                        <p:cTn id="36" dur="500" fill="hold"/>
                                        <p:tgtEl>
                                          <p:spTgt spid="365578"/>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65571">
                                            <p:txEl>
                                              <p:pRg st="5" end="5"/>
                                            </p:txEl>
                                          </p:spTgt>
                                        </p:tgtEl>
                                        <p:attrNameLst>
                                          <p:attrName>style.visibility</p:attrName>
                                        </p:attrNameLst>
                                      </p:cBhvr>
                                      <p:to>
                                        <p:strVal val="visible"/>
                                      </p:to>
                                    </p:set>
                                    <p:anim calcmode="lin" valueType="num">
                                      <p:cBhvr additive="base">
                                        <p:cTn id="40" dur="500" fill="hold"/>
                                        <p:tgtEl>
                                          <p:spTgt spid="365571">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65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365579"/>
                                        </p:tgtEl>
                                        <p:attrNameLst>
                                          <p:attrName>style.visibility</p:attrName>
                                        </p:attrNameLst>
                                      </p:cBhvr>
                                      <p:to>
                                        <p:strVal val="visible"/>
                                      </p:to>
                                    </p:set>
                                    <p:anim calcmode="lin" valueType="num">
                                      <p:cBhvr additive="base">
                                        <p:cTn id="46" dur="500" fill="hold"/>
                                        <p:tgtEl>
                                          <p:spTgt spid="365579"/>
                                        </p:tgtEl>
                                        <p:attrNameLst>
                                          <p:attrName>ppt_x</p:attrName>
                                        </p:attrNameLst>
                                      </p:cBhvr>
                                      <p:tavLst>
                                        <p:tav tm="0">
                                          <p:val>
                                            <p:strVal val="1+#ppt_w/2"/>
                                          </p:val>
                                        </p:tav>
                                        <p:tav tm="100000">
                                          <p:val>
                                            <p:strVal val="#ppt_x"/>
                                          </p:val>
                                        </p:tav>
                                      </p:tavLst>
                                    </p:anim>
                                    <p:anim calcmode="lin" valueType="num">
                                      <p:cBhvr additive="base">
                                        <p:cTn id="47" dur="500" fill="hold"/>
                                        <p:tgtEl>
                                          <p:spTgt spid="3655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2"/>
          <p:cNvSpPr>
            <a:spLocks noGrp="1" noChangeArrowheads="1"/>
          </p:cNvSpPr>
          <p:nvPr>
            <p:ph type="title"/>
          </p:nvPr>
        </p:nvSpPr>
        <p:spPr>
          <a:xfrm>
            <a:off x="833967" y="282019"/>
            <a:ext cx="9961986" cy="609741"/>
          </a:xfrm>
        </p:spPr>
        <p:txBody>
          <a:bodyPr/>
          <a:lstStyle/>
          <a:p>
            <a:pPr eaLnBrk="1" hangingPunct="1"/>
            <a:r>
              <a:rPr lang="zh-CN" altLang="en-US" dirty="0"/>
              <a:t>维纳过程的二维概率分布</a:t>
            </a:r>
          </a:p>
        </p:txBody>
      </p:sp>
      <p:sp>
        <p:nvSpPr>
          <p:cNvPr id="366595" name="Rectangle 3"/>
          <p:cNvSpPr>
            <a:spLocks noGrp="1" noChangeArrowheads="1"/>
          </p:cNvSpPr>
          <p:nvPr>
            <p:ph type="body" sz="half" idx="1"/>
          </p:nvPr>
        </p:nvSpPr>
        <p:spPr>
          <a:xfrm>
            <a:off x="833967" y="1059902"/>
            <a:ext cx="3772773" cy="5799686"/>
          </a:xfrm>
        </p:spPr>
        <p:txBody>
          <a:bodyPr>
            <a:normAutofit/>
          </a:bodyPr>
          <a:lstStyle/>
          <a:p>
            <a:pPr eaLnBrk="1" hangingPunct="1">
              <a:lnSpc>
                <a:spcPct val="200000"/>
              </a:lnSpc>
              <a:buFont typeface="Wingdings" pitchFamily="2" charset="2"/>
              <a:buNone/>
            </a:pPr>
            <a:r>
              <a:rPr lang="zh-CN" altLang="en-US" dirty="0">
                <a:solidFill>
                  <a:srgbClr val="0000FF"/>
                </a:solidFill>
              </a:rPr>
              <a:t>均值函数向量</a:t>
            </a:r>
          </a:p>
          <a:p>
            <a:pPr eaLnBrk="1" hangingPunct="1">
              <a:lnSpc>
                <a:spcPct val="260000"/>
              </a:lnSpc>
              <a:spcBef>
                <a:spcPts val="1200"/>
              </a:spcBef>
              <a:buFont typeface="Wingdings" pitchFamily="2" charset="2"/>
              <a:buNone/>
            </a:pPr>
            <a:r>
              <a:rPr lang="zh-CN" altLang="en-US" dirty="0">
                <a:solidFill>
                  <a:srgbClr val="0000FF"/>
                </a:solidFill>
              </a:rPr>
              <a:t>二阶协方差矩阵</a:t>
            </a:r>
          </a:p>
          <a:p>
            <a:pPr eaLnBrk="1" hangingPunct="1">
              <a:lnSpc>
                <a:spcPct val="200000"/>
              </a:lnSpc>
              <a:buFont typeface="Wingdings" pitchFamily="2" charset="2"/>
              <a:buNone/>
            </a:pPr>
            <a:r>
              <a:rPr lang="zh-CN" altLang="en-US" dirty="0">
                <a:solidFill>
                  <a:srgbClr val="0000FF"/>
                </a:solidFill>
              </a:rPr>
              <a:t>二维概率分布</a:t>
            </a:r>
          </a:p>
          <a:p>
            <a:pPr eaLnBrk="1" hangingPunct="1">
              <a:buFont typeface="Wingdings" pitchFamily="2" charset="2"/>
              <a:buNone/>
            </a:pPr>
            <a:endParaRPr lang="en-US" altLang="zh-CN" dirty="0">
              <a:solidFill>
                <a:srgbClr val="0000FF"/>
              </a:solidFill>
            </a:endParaRPr>
          </a:p>
          <a:p>
            <a:pPr eaLnBrk="1" hangingPunct="1">
              <a:buFont typeface="Wingdings" pitchFamily="2" charset="2"/>
              <a:buNone/>
            </a:pPr>
            <a:r>
              <a:rPr lang="zh-CN" altLang="en-US" dirty="0">
                <a:solidFill>
                  <a:srgbClr val="0000FF"/>
                </a:solidFill>
              </a:rPr>
              <a:t>二维概率密度函数</a:t>
            </a:r>
          </a:p>
          <a:p>
            <a:pPr eaLnBrk="1" hangingPunct="1">
              <a:lnSpc>
                <a:spcPct val="300000"/>
              </a:lnSpc>
              <a:spcBef>
                <a:spcPct val="30000"/>
              </a:spcBef>
              <a:buFont typeface="Wingdings" pitchFamily="2" charset="2"/>
              <a:buNone/>
            </a:pPr>
            <a:r>
              <a:rPr lang="zh-CN" altLang="en-US" dirty="0">
                <a:solidFill>
                  <a:srgbClr val="0000FF"/>
                </a:solidFill>
              </a:rPr>
              <a:t>二维特征函数</a:t>
            </a:r>
          </a:p>
        </p:txBody>
      </p:sp>
      <p:graphicFrame>
        <p:nvGraphicFramePr>
          <p:cNvPr id="366596" name="Object 4"/>
          <p:cNvGraphicFramePr>
            <a:graphicFrameLocks noGrp="1" noChangeAspect="1"/>
          </p:cNvGraphicFramePr>
          <p:nvPr>
            <p:ph sz="half" idx="2"/>
            <p:extLst>
              <p:ext uri="{D42A27DB-BD31-4B8C-83A1-F6EECF244321}">
                <p14:modId xmlns:p14="http://schemas.microsoft.com/office/powerpoint/2010/main" val="926516189"/>
              </p:ext>
            </p:extLst>
          </p:nvPr>
        </p:nvGraphicFramePr>
        <p:xfrm>
          <a:off x="3506188" y="1284757"/>
          <a:ext cx="1932434" cy="601802"/>
        </p:xfrm>
        <a:graphic>
          <a:graphicData uri="http://schemas.openxmlformats.org/presentationml/2006/ole">
            <mc:AlternateContent xmlns:mc="http://schemas.openxmlformats.org/markup-compatibility/2006">
              <mc:Choice xmlns:v="urn:schemas-microsoft-com:vml" Requires="v">
                <p:oleObj spid="_x0000_s13339" name="公式" r:id="rId3" imgW="774360" imgH="241200" progId="Equation.3">
                  <p:embed/>
                </p:oleObj>
              </mc:Choice>
              <mc:Fallback>
                <p:oleObj name="公式" r:id="rId3" imgW="774360" imgH="241200" progId="Equation.3">
                  <p:embed/>
                  <p:pic>
                    <p:nvPicPr>
                      <p:cNvPr id="3665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6188" y="1284757"/>
                        <a:ext cx="1932434" cy="6018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597" name="Object 5"/>
          <p:cNvGraphicFramePr>
            <a:graphicFrameLocks noChangeAspect="1"/>
          </p:cNvGraphicFramePr>
          <p:nvPr>
            <p:extLst>
              <p:ext uri="{D42A27DB-BD31-4B8C-83A1-F6EECF244321}">
                <p14:modId xmlns:p14="http://schemas.microsoft.com/office/powerpoint/2010/main" val="1271649798"/>
              </p:ext>
            </p:extLst>
          </p:nvPr>
        </p:nvGraphicFramePr>
        <p:xfrm>
          <a:off x="3534249" y="2004462"/>
          <a:ext cx="3714022" cy="1087690"/>
        </p:xfrm>
        <a:graphic>
          <a:graphicData uri="http://schemas.openxmlformats.org/presentationml/2006/ole">
            <mc:AlternateContent xmlns:mc="http://schemas.openxmlformats.org/markup-compatibility/2006">
              <mc:Choice xmlns:v="urn:schemas-microsoft-com:vml" Requires="v">
                <p:oleObj spid="_x0000_s13340" name="公式" r:id="rId5" imgW="1650960" imgH="482400" progId="Equation.3">
                  <p:embed/>
                </p:oleObj>
              </mc:Choice>
              <mc:Fallback>
                <p:oleObj name="公式" r:id="rId5" imgW="1650960" imgH="482400" progId="Equation.3">
                  <p:embed/>
                  <p:pic>
                    <p:nvPicPr>
                      <p:cNvPr id="3665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4249" y="2004462"/>
                        <a:ext cx="3714022" cy="10876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598" name="Object 6"/>
          <p:cNvGraphicFramePr>
            <a:graphicFrameLocks noChangeAspect="1"/>
          </p:cNvGraphicFramePr>
          <p:nvPr>
            <p:extLst>
              <p:ext uri="{D42A27DB-BD31-4B8C-83A1-F6EECF244321}">
                <p14:modId xmlns:p14="http://schemas.microsoft.com/office/powerpoint/2010/main" val="404077319"/>
              </p:ext>
            </p:extLst>
          </p:nvPr>
        </p:nvGraphicFramePr>
        <p:xfrm>
          <a:off x="3534249" y="3121216"/>
          <a:ext cx="5516252" cy="571632"/>
        </p:xfrm>
        <a:graphic>
          <a:graphicData uri="http://schemas.openxmlformats.org/presentationml/2006/ole">
            <mc:AlternateContent xmlns:mc="http://schemas.openxmlformats.org/markup-compatibility/2006">
              <mc:Choice xmlns:v="urn:schemas-microsoft-com:vml" Requires="v">
                <p:oleObj spid="_x0000_s13341" name="公式" r:id="rId7" imgW="2209680" imgH="228600" progId="Equation.3">
                  <p:embed/>
                </p:oleObj>
              </mc:Choice>
              <mc:Fallback>
                <p:oleObj name="公式" r:id="rId7" imgW="2209680" imgH="228600" progId="Equation.3">
                  <p:embed/>
                  <p:pic>
                    <p:nvPicPr>
                      <p:cNvPr id="36659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4249" y="3121216"/>
                        <a:ext cx="5516252"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599" name="Object 7"/>
          <p:cNvGraphicFramePr>
            <a:graphicFrameLocks noChangeAspect="1"/>
          </p:cNvGraphicFramePr>
          <p:nvPr>
            <p:extLst>
              <p:ext uri="{D42A27DB-BD31-4B8C-83A1-F6EECF244321}">
                <p14:modId xmlns:p14="http://schemas.microsoft.com/office/powerpoint/2010/main" val="344530804"/>
              </p:ext>
            </p:extLst>
          </p:nvPr>
        </p:nvGraphicFramePr>
        <p:xfrm>
          <a:off x="3534249" y="4169438"/>
          <a:ext cx="6873878" cy="1217895"/>
        </p:xfrm>
        <a:graphic>
          <a:graphicData uri="http://schemas.openxmlformats.org/presentationml/2006/ole">
            <mc:AlternateContent xmlns:mc="http://schemas.openxmlformats.org/markup-compatibility/2006">
              <mc:Choice xmlns:v="urn:schemas-microsoft-com:vml" Requires="v">
                <p:oleObj spid="_x0000_s13342" name="公式" r:id="rId9" imgW="2869920" imgH="507960" progId="Equation.3">
                  <p:embed/>
                </p:oleObj>
              </mc:Choice>
              <mc:Fallback>
                <p:oleObj name="公式" r:id="rId9" imgW="2869920" imgH="507960" progId="Equation.3">
                  <p:embed/>
                  <p:pic>
                    <p:nvPicPr>
                      <p:cNvPr id="36659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4249" y="4169438"/>
                        <a:ext cx="6873878" cy="12178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6600" name="Object 8"/>
          <p:cNvGraphicFramePr>
            <a:graphicFrameLocks noChangeAspect="1"/>
          </p:cNvGraphicFramePr>
          <p:nvPr>
            <p:extLst>
              <p:ext uri="{D42A27DB-BD31-4B8C-83A1-F6EECF244321}">
                <p14:modId xmlns:p14="http://schemas.microsoft.com/office/powerpoint/2010/main" val="2136388345"/>
              </p:ext>
            </p:extLst>
          </p:nvPr>
        </p:nvGraphicFramePr>
        <p:xfrm>
          <a:off x="3506188" y="5234254"/>
          <a:ext cx="5929097" cy="889206"/>
        </p:xfrm>
        <a:graphic>
          <a:graphicData uri="http://schemas.openxmlformats.org/presentationml/2006/ole">
            <mc:AlternateContent xmlns:mc="http://schemas.openxmlformats.org/markup-compatibility/2006">
              <mc:Choice xmlns:v="urn:schemas-microsoft-com:vml" Requires="v">
                <p:oleObj spid="_x0000_s13343" name="公式" r:id="rId11" imgW="2374560" imgH="355320" progId="Equation.3">
                  <p:embed/>
                </p:oleObj>
              </mc:Choice>
              <mc:Fallback>
                <p:oleObj name="公式" r:id="rId11" imgW="2374560" imgH="355320" progId="Equation.3">
                  <p:embed/>
                  <p:pic>
                    <p:nvPicPr>
                      <p:cNvPr id="36660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6188" y="5234254"/>
                        <a:ext cx="5929097" cy="889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 calcmode="lin" valueType="num">
                                      <p:cBhvr additive="base">
                                        <p:cTn id="7" dur="500" fill="hold"/>
                                        <p:tgtEl>
                                          <p:spTgt spid="3665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6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66596"/>
                                        </p:tgtEl>
                                        <p:attrNameLst>
                                          <p:attrName>style.visibility</p:attrName>
                                        </p:attrNameLst>
                                      </p:cBhvr>
                                      <p:to>
                                        <p:strVal val="visible"/>
                                      </p:to>
                                    </p:set>
                                    <p:anim calcmode="lin" valueType="num">
                                      <p:cBhvr additive="base">
                                        <p:cTn id="13" dur="500" fill="hold"/>
                                        <p:tgtEl>
                                          <p:spTgt spid="366596"/>
                                        </p:tgtEl>
                                        <p:attrNameLst>
                                          <p:attrName>ppt_x</p:attrName>
                                        </p:attrNameLst>
                                      </p:cBhvr>
                                      <p:tavLst>
                                        <p:tav tm="0">
                                          <p:val>
                                            <p:strVal val="1+#ppt_w/2"/>
                                          </p:val>
                                        </p:tav>
                                        <p:tav tm="100000">
                                          <p:val>
                                            <p:strVal val="#ppt_x"/>
                                          </p:val>
                                        </p:tav>
                                      </p:tavLst>
                                    </p:anim>
                                    <p:anim calcmode="lin" valueType="num">
                                      <p:cBhvr additive="base">
                                        <p:cTn id="14" dur="500" fill="hold"/>
                                        <p:tgtEl>
                                          <p:spTgt spid="366596"/>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66595">
                                            <p:txEl>
                                              <p:pRg st="1" end="1"/>
                                            </p:txEl>
                                          </p:spTgt>
                                        </p:tgtEl>
                                        <p:attrNameLst>
                                          <p:attrName>style.visibility</p:attrName>
                                        </p:attrNameLst>
                                      </p:cBhvr>
                                      <p:to>
                                        <p:strVal val="visible"/>
                                      </p:to>
                                    </p:set>
                                    <p:anim calcmode="lin" valueType="num">
                                      <p:cBhvr additive="base">
                                        <p:cTn id="18" dur="500" fill="hold"/>
                                        <p:tgtEl>
                                          <p:spTgt spid="36659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65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66597"/>
                                        </p:tgtEl>
                                        <p:attrNameLst>
                                          <p:attrName>style.visibility</p:attrName>
                                        </p:attrNameLst>
                                      </p:cBhvr>
                                      <p:to>
                                        <p:strVal val="visible"/>
                                      </p:to>
                                    </p:set>
                                    <p:anim calcmode="lin" valueType="num">
                                      <p:cBhvr additive="base">
                                        <p:cTn id="24" dur="500" fill="hold"/>
                                        <p:tgtEl>
                                          <p:spTgt spid="366597"/>
                                        </p:tgtEl>
                                        <p:attrNameLst>
                                          <p:attrName>ppt_x</p:attrName>
                                        </p:attrNameLst>
                                      </p:cBhvr>
                                      <p:tavLst>
                                        <p:tav tm="0">
                                          <p:val>
                                            <p:strVal val="1+#ppt_w/2"/>
                                          </p:val>
                                        </p:tav>
                                        <p:tav tm="100000">
                                          <p:val>
                                            <p:strVal val="#ppt_x"/>
                                          </p:val>
                                        </p:tav>
                                      </p:tavLst>
                                    </p:anim>
                                    <p:anim calcmode="lin" valueType="num">
                                      <p:cBhvr additive="base">
                                        <p:cTn id="25" dur="500" fill="hold"/>
                                        <p:tgtEl>
                                          <p:spTgt spid="366597"/>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66595">
                                            <p:txEl>
                                              <p:pRg st="2" end="2"/>
                                            </p:txEl>
                                          </p:spTgt>
                                        </p:tgtEl>
                                        <p:attrNameLst>
                                          <p:attrName>style.visibility</p:attrName>
                                        </p:attrNameLst>
                                      </p:cBhvr>
                                      <p:to>
                                        <p:strVal val="visible"/>
                                      </p:to>
                                    </p:set>
                                    <p:anim calcmode="lin" valueType="num">
                                      <p:cBhvr additive="base">
                                        <p:cTn id="29" dur="500" fill="hold"/>
                                        <p:tgtEl>
                                          <p:spTgt spid="36659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6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366598"/>
                                        </p:tgtEl>
                                        <p:attrNameLst>
                                          <p:attrName>style.visibility</p:attrName>
                                        </p:attrNameLst>
                                      </p:cBhvr>
                                      <p:to>
                                        <p:strVal val="visible"/>
                                      </p:to>
                                    </p:set>
                                    <p:anim calcmode="lin" valueType="num">
                                      <p:cBhvr additive="base">
                                        <p:cTn id="35" dur="500" fill="hold"/>
                                        <p:tgtEl>
                                          <p:spTgt spid="366598"/>
                                        </p:tgtEl>
                                        <p:attrNameLst>
                                          <p:attrName>ppt_x</p:attrName>
                                        </p:attrNameLst>
                                      </p:cBhvr>
                                      <p:tavLst>
                                        <p:tav tm="0">
                                          <p:val>
                                            <p:strVal val="1+#ppt_w/2"/>
                                          </p:val>
                                        </p:tav>
                                        <p:tav tm="100000">
                                          <p:val>
                                            <p:strVal val="#ppt_x"/>
                                          </p:val>
                                        </p:tav>
                                      </p:tavLst>
                                    </p:anim>
                                    <p:anim calcmode="lin" valueType="num">
                                      <p:cBhvr additive="base">
                                        <p:cTn id="36" dur="500" fill="hold"/>
                                        <p:tgtEl>
                                          <p:spTgt spid="366598"/>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 presetClass="entr" presetSubtype="4" fill="hold" grpId="0" nodeType="afterEffect">
                                  <p:stCondLst>
                                    <p:cond delay="0"/>
                                  </p:stCondLst>
                                  <p:childTnLst>
                                    <p:set>
                                      <p:cBhvr>
                                        <p:cTn id="39" dur="1" fill="hold">
                                          <p:stCondLst>
                                            <p:cond delay="0"/>
                                          </p:stCondLst>
                                        </p:cTn>
                                        <p:tgtEl>
                                          <p:spTgt spid="366595">
                                            <p:txEl>
                                              <p:pRg st="4" end="4"/>
                                            </p:txEl>
                                          </p:spTgt>
                                        </p:tgtEl>
                                        <p:attrNameLst>
                                          <p:attrName>style.visibility</p:attrName>
                                        </p:attrNameLst>
                                      </p:cBhvr>
                                      <p:to>
                                        <p:strVal val="visible"/>
                                      </p:to>
                                    </p:set>
                                    <p:anim calcmode="lin" valueType="num">
                                      <p:cBhvr additive="base">
                                        <p:cTn id="40" dur="500" fill="hold"/>
                                        <p:tgtEl>
                                          <p:spTgt spid="366595">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665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3" fill="hold" nodeType="clickEffect">
                                  <p:stCondLst>
                                    <p:cond delay="0"/>
                                  </p:stCondLst>
                                  <p:childTnLst>
                                    <p:set>
                                      <p:cBhvr>
                                        <p:cTn id="45" dur="1" fill="hold">
                                          <p:stCondLst>
                                            <p:cond delay="0"/>
                                          </p:stCondLst>
                                        </p:cTn>
                                        <p:tgtEl>
                                          <p:spTgt spid="366599"/>
                                        </p:tgtEl>
                                        <p:attrNameLst>
                                          <p:attrName>style.visibility</p:attrName>
                                        </p:attrNameLst>
                                      </p:cBhvr>
                                      <p:to>
                                        <p:strVal val="visible"/>
                                      </p:to>
                                    </p:set>
                                    <p:anim calcmode="lin" valueType="num">
                                      <p:cBhvr additive="base">
                                        <p:cTn id="46" dur="500" fill="hold"/>
                                        <p:tgtEl>
                                          <p:spTgt spid="366599"/>
                                        </p:tgtEl>
                                        <p:attrNameLst>
                                          <p:attrName>ppt_x</p:attrName>
                                        </p:attrNameLst>
                                      </p:cBhvr>
                                      <p:tavLst>
                                        <p:tav tm="0">
                                          <p:val>
                                            <p:strVal val="1+#ppt_w/2"/>
                                          </p:val>
                                        </p:tav>
                                        <p:tav tm="100000">
                                          <p:val>
                                            <p:strVal val="#ppt_x"/>
                                          </p:val>
                                        </p:tav>
                                      </p:tavLst>
                                    </p:anim>
                                    <p:anim calcmode="lin" valueType="num">
                                      <p:cBhvr additive="base">
                                        <p:cTn id="47" dur="500" fill="hold"/>
                                        <p:tgtEl>
                                          <p:spTgt spid="366599"/>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366595">
                                            <p:txEl>
                                              <p:pRg st="5" end="5"/>
                                            </p:txEl>
                                          </p:spTgt>
                                        </p:tgtEl>
                                        <p:attrNameLst>
                                          <p:attrName>style.visibility</p:attrName>
                                        </p:attrNameLst>
                                      </p:cBhvr>
                                      <p:to>
                                        <p:strVal val="visible"/>
                                      </p:to>
                                    </p:set>
                                    <p:anim calcmode="lin" valueType="num">
                                      <p:cBhvr additive="base">
                                        <p:cTn id="51" dur="500" fill="hold"/>
                                        <p:tgtEl>
                                          <p:spTgt spid="366595">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665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3" fill="hold" nodeType="clickEffect">
                                  <p:stCondLst>
                                    <p:cond delay="0"/>
                                  </p:stCondLst>
                                  <p:childTnLst>
                                    <p:set>
                                      <p:cBhvr>
                                        <p:cTn id="56" dur="1" fill="hold">
                                          <p:stCondLst>
                                            <p:cond delay="0"/>
                                          </p:stCondLst>
                                        </p:cTn>
                                        <p:tgtEl>
                                          <p:spTgt spid="366600"/>
                                        </p:tgtEl>
                                        <p:attrNameLst>
                                          <p:attrName>style.visibility</p:attrName>
                                        </p:attrNameLst>
                                      </p:cBhvr>
                                      <p:to>
                                        <p:strVal val="visible"/>
                                      </p:to>
                                    </p:set>
                                    <p:anim calcmode="lin" valueType="num">
                                      <p:cBhvr additive="base">
                                        <p:cTn id="57" dur="500" fill="hold"/>
                                        <p:tgtEl>
                                          <p:spTgt spid="366600"/>
                                        </p:tgtEl>
                                        <p:attrNameLst>
                                          <p:attrName>ppt_x</p:attrName>
                                        </p:attrNameLst>
                                      </p:cBhvr>
                                      <p:tavLst>
                                        <p:tav tm="0">
                                          <p:val>
                                            <p:strVal val="1+#ppt_w/2"/>
                                          </p:val>
                                        </p:tav>
                                        <p:tav tm="100000">
                                          <p:val>
                                            <p:strVal val="#ppt_x"/>
                                          </p:val>
                                        </p:tav>
                                      </p:tavLst>
                                    </p:anim>
                                    <p:anim calcmode="lin" valueType="num">
                                      <p:cBhvr additive="base">
                                        <p:cTn id="58" dur="500" fill="hold"/>
                                        <p:tgtEl>
                                          <p:spTgt spid="3666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Rectangle 2"/>
          <p:cNvSpPr>
            <a:spLocks noGrp="1" noChangeArrowheads="1"/>
          </p:cNvSpPr>
          <p:nvPr>
            <p:ph type="title"/>
          </p:nvPr>
        </p:nvSpPr>
        <p:spPr>
          <a:xfrm>
            <a:off x="816220" y="273529"/>
            <a:ext cx="9961986" cy="609741"/>
          </a:xfrm>
        </p:spPr>
        <p:txBody>
          <a:bodyPr/>
          <a:lstStyle/>
          <a:p>
            <a:pPr eaLnBrk="1" hangingPunct="1"/>
            <a:r>
              <a:rPr lang="zh-CN" altLang="en-US" dirty="0"/>
              <a:t>维纳过程的</a:t>
            </a:r>
            <a:r>
              <a:rPr lang="en-US" altLang="zh-CN" dirty="0"/>
              <a:t>n</a:t>
            </a:r>
            <a:r>
              <a:rPr lang="zh-CN" altLang="en-US" dirty="0"/>
              <a:t>维概率分布</a:t>
            </a:r>
          </a:p>
        </p:txBody>
      </p:sp>
      <p:sp>
        <p:nvSpPr>
          <p:cNvPr id="367619" name="Rectangle 3"/>
          <p:cNvSpPr>
            <a:spLocks noGrp="1" noChangeArrowheads="1"/>
          </p:cNvSpPr>
          <p:nvPr>
            <p:ph type="body" sz="half" idx="1"/>
          </p:nvPr>
        </p:nvSpPr>
        <p:spPr>
          <a:xfrm>
            <a:off x="789494" y="1125799"/>
            <a:ext cx="3772773" cy="4611167"/>
          </a:xfrm>
        </p:spPr>
        <p:txBody>
          <a:bodyPr/>
          <a:lstStyle/>
          <a:p>
            <a:pPr eaLnBrk="1" hangingPunct="1">
              <a:lnSpc>
                <a:spcPct val="180000"/>
              </a:lnSpc>
              <a:buFont typeface="Wingdings" pitchFamily="2" charset="2"/>
              <a:buNone/>
            </a:pPr>
            <a:r>
              <a:rPr lang="zh-CN" altLang="en-US" dirty="0">
                <a:solidFill>
                  <a:srgbClr val="0000FF"/>
                </a:solidFill>
              </a:rPr>
              <a:t>均值函数向量</a:t>
            </a:r>
          </a:p>
          <a:p>
            <a:pPr eaLnBrk="1" hangingPunct="1">
              <a:lnSpc>
                <a:spcPct val="180000"/>
              </a:lnSpc>
              <a:buFont typeface="Wingdings" pitchFamily="2" charset="2"/>
              <a:buNone/>
            </a:pPr>
            <a:r>
              <a:rPr lang="en-US" altLang="zh-CN" dirty="0">
                <a:solidFill>
                  <a:srgbClr val="0000FF"/>
                </a:solidFill>
              </a:rPr>
              <a:t>n</a:t>
            </a:r>
            <a:r>
              <a:rPr lang="zh-CN" altLang="en-US" dirty="0">
                <a:solidFill>
                  <a:srgbClr val="0000FF"/>
                </a:solidFill>
              </a:rPr>
              <a:t>阶协方差矩阵</a:t>
            </a:r>
          </a:p>
          <a:p>
            <a:pPr eaLnBrk="1" hangingPunct="1">
              <a:lnSpc>
                <a:spcPct val="180000"/>
              </a:lnSpc>
              <a:buFont typeface="Wingdings" pitchFamily="2" charset="2"/>
              <a:buNone/>
            </a:pPr>
            <a:endParaRPr lang="zh-CN" altLang="en-US" dirty="0">
              <a:solidFill>
                <a:srgbClr val="0000FF"/>
              </a:solidFill>
            </a:endParaRPr>
          </a:p>
          <a:p>
            <a:pPr eaLnBrk="1" hangingPunct="1">
              <a:lnSpc>
                <a:spcPct val="180000"/>
              </a:lnSpc>
              <a:buFont typeface="Wingdings" pitchFamily="2" charset="2"/>
              <a:buNone/>
            </a:pPr>
            <a:endParaRPr lang="zh-CN" altLang="en-US" dirty="0">
              <a:solidFill>
                <a:srgbClr val="0000FF"/>
              </a:solidFill>
            </a:endParaRPr>
          </a:p>
          <a:p>
            <a:pPr eaLnBrk="1" hangingPunct="1">
              <a:lnSpc>
                <a:spcPct val="180000"/>
              </a:lnSpc>
              <a:buFont typeface="Wingdings" pitchFamily="2" charset="2"/>
              <a:buNone/>
            </a:pPr>
            <a:endParaRPr lang="zh-CN" altLang="en-US" dirty="0">
              <a:solidFill>
                <a:srgbClr val="0000FF"/>
              </a:solidFill>
            </a:endParaRPr>
          </a:p>
          <a:p>
            <a:pPr eaLnBrk="1" hangingPunct="1">
              <a:lnSpc>
                <a:spcPct val="180000"/>
              </a:lnSpc>
              <a:buFont typeface="Wingdings" pitchFamily="2" charset="2"/>
              <a:buNone/>
            </a:pPr>
            <a:r>
              <a:rPr lang="en-US" altLang="zh-CN" dirty="0">
                <a:solidFill>
                  <a:srgbClr val="0000FF"/>
                </a:solidFill>
              </a:rPr>
              <a:t>n</a:t>
            </a:r>
            <a:r>
              <a:rPr lang="zh-CN" altLang="en-US" dirty="0">
                <a:solidFill>
                  <a:srgbClr val="0000FF"/>
                </a:solidFill>
              </a:rPr>
              <a:t>维概率分布</a:t>
            </a:r>
          </a:p>
        </p:txBody>
      </p:sp>
      <p:graphicFrame>
        <p:nvGraphicFramePr>
          <p:cNvPr id="367620" name="Object 4"/>
          <p:cNvGraphicFramePr>
            <a:graphicFrameLocks noGrp="1" noChangeAspect="1"/>
          </p:cNvGraphicFramePr>
          <p:nvPr>
            <p:ph sz="half" idx="2"/>
            <p:extLst>
              <p:ext uri="{D42A27DB-BD31-4B8C-83A1-F6EECF244321}">
                <p14:modId xmlns:p14="http://schemas.microsoft.com/office/powerpoint/2010/main" val="3265485442"/>
              </p:ext>
            </p:extLst>
          </p:nvPr>
        </p:nvGraphicFramePr>
        <p:xfrm>
          <a:off x="2993307" y="1307445"/>
          <a:ext cx="2229366" cy="543051"/>
        </p:xfrm>
        <a:graphic>
          <a:graphicData uri="http://schemas.openxmlformats.org/presentationml/2006/ole">
            <mc:AlternateContent xmlns:mc="http://schemas.openxmlformats.org/markup-compatibility/2006">
              <mc:Choice xmlns:v="urn:schemas-microsoft-com:vml" Requires="v">
                <p:oleObj spid="_x0000_s14353" name="公式" r:id="rId3" imgW="990360" imgH="241200" progId="Equation.3">
                  <p:embed/>
                </p:oleObj>
              </mc:Choice>
              <mc:Fallback>
                <p:oleObj name="公式" r:id="rId3" imgW="990360" imgH="241200" progId="Equation.3">
                  <p:embed/>
                  <p:pic>
                    <p:nvPicPr>
                      <p:cNvPr id="3676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307" y="1307445"/>
                        <a:ext cx="2229366" cy="5430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7621" name="Object 5"/>
          <p:cNvGraphicFramePr>
            <a:graphicFrameLocks noChangeAspect="1"/>
          </p:cNvGraphicFramePr>
          <p:nvPr>
            <p:extLst>
              <p:ext uri="{D42A27DB-BD31-4B8C-83A1-F6EECF244321}">
                <p14:modId xmlns:p14="http://schemas.microsoft.com/office/powerpoint/2010/main" val="363704328"/>
              </p:ext>
            </p:extLst>
          </p:nvPr>
        </p:nvGraphicFramePr>
        <p:xfrm>
          <a:off x="2993307" y="2528894"/>
          <a:ext cx="4144334" cy="2142034"/>
        </p:xfrm>
        <a:graphic>
          <a:graphicData uri="http://schemas.openxmlformats.org/presentationml/2006/ole">
            <mc:AlternateContent xmlns:mc="http://schemas.openxmlformats.org/markup-compatibility/2006">
              <mc:Choice xmlns:v="urn:schemas-microsoft-com:vml" Requires="v">
                <p:oleObj spid="_x0000_s14354" name="公式" r:id="rId5" imgW="1841400" imgH="952200" progId="Equation.3">
                  <p:embed/>
                </p:oleObj>
              </mc:Choice>
              <mc:Fallback>
                <p:oleObj name="公式" r:id="rId5" imgW="1841400" imgH="952200" progId="Equation.3">
                  <p:embed/>
                  <p:pic>
                    <p:nvPicPr>
                      <p:cNvPr id="3676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3307" y="2528894"/>
                        <a:ext cx="4144334" cy="2142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7622" name="Object 6"/>
          <p:cNvGraphicFramePr>
            <a:graphicFrameLocks noChangeAspect="1"/>
          </p:cNvGraphicFramePr>
          <p:nvPr>
            <p:extLst>
              <p:ext uri="{D42A27DB-BD31-4B8C-83A1-F6EECF244321}">
                <p14:modId xmlns:p14="http://schemas.microsoft.com/office/powerpoint/2010/main" val="2234008634"/>
              </p:ext>
            </p:extLst>
          </p:nvPr>
        </p:nvGraphicFramePr>
        <p:xfrm>
          <a:off x="3017702" y="4947794"/>
          <a:ext cx="5313005" cy="1571989"/>
        </p:xfrm>
        <a:graphic>
          <a:graphicData uri="http://schemas.openxmlformats.org/presentationml/2006/ole">
            <mc:AlternateContent xmlns:mc="http://schemas.openxmlformats.org/markup-compatibility/2006">
              <mc:Choice xmlns:v="urn:schemas-microsoft-com:vml" Requires="v">
                <p:oleObj spid="_x0000_s14355" name="公式" r:id="rId7" imgW="2361960" imgH="698400" progId="Equation.3">
                  <p:embed/>
                </p:oleObj>
              </mc:Choice>
              <mc:Fallback>
                <p:oleObj name="公式" r:id="rId7" imgW="2361960" imgH="698400" progId="Equation.3">
                  <p:embed/>
                  <p:pic>
                    <p:nvPicPr>
                      <p:cNvPr id="36762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7702" y="4947794"/>
                        <a:ext cx="5313005" cy="15719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 calcmode="lin" valueType="num">
                                      <p:cBhvr additive="base">
                                        <p:cTn id="7" dur="500" fill="hold"/>
                                        <p:tgtEl>
                                          <p:spTgt spid="367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7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367620"/>
                                        </p:tgtEl>
                                        <p:attrNameLst>
                                          <p:attrName>style.visibility</p:attrName>
                                        </p:attrNameLst>
                                      </p:cBhvr>
                                      <p:to>
                                        <p:strVal val="visible"/>
                                      </p:to>
                                    </p:set>
                                    <p:anim calcmode="lin" valueType="num">
                                      <p:cBhvr additive="base">
                                        <p:cTn id="13" dur="500" fill="hold"/>
                                        <p:tgtEl>
                                          <p:spTgt spid="367620"/>
                                        </p:tgtEl>
                                        <p:attrNameLst>
                                          <p:attrName>ppt_x</p:attrName>
                                        </p:attrNameLst>
                                      </p:cBhvr>
                                      <p:tavLst>
                                        <p:tav tm="0">
                                          <p:val>
                                            <p:strVal val="1+#ppt_w/2"/>
                                          </p:val>
                                        </p:tav>
                                        <p:tav tm="100000">
                                          <p:val>
                                            <p:strVal val="#ppt_x"/>
                                          </p:val>
                                        </p:tav>
                                      </p:tavLst>
                                    </p:anim>
                                    <p:anim calcmode="lin" valueType="num">
                                      <p:cBhvr additive="base">
                                        <p:cTn id="14" dur="500" fill="hold"/>
                                        <p:tgtEl>
                                          <p:spTgt spid="367620"/>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367619">
                                            <p:txEl>
                                              <p:pRg st="1" end="1"/>
                                            </p:txEl>
                                          </p:spTgt>
                                        </p:tgtEl>
                                        <p:attrNameLst>
                                          <p:attrName>style.visibility</p:attrName>
                                        </p:attrNameLst>
                                      </p:cBhvr>
                                      <p:to>
                                        <p:strVal val="visible"/>
                                      </p:to>
                                    </p:set>
                                    <p:anim calcmode="lin" valueType="num">
                                      <p:cBhvr additive="base">
                                        <p:cTn id="18" dur="500" fill="hold"/>
                                        <p:tgtEl>
                                          <p:spTgt spid="3676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67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3" fill="hold" nodeType="clickEffect">
                                  <p:stCondLst>
                                    <p:cond delay="0"/>
                                  </p:stCondLst>
                                  <p:childTnLst>
                                    <p:set>
                                      <p:cBhvr>
                                        <p:cTn id="23" dur="1" fill="hold">
                                          <p:stCondLst>
                                            <p:cond delay="0"/>
                                          </p:stCondLst>
                                        </p:cTn>
                                        <p:tgtEl>
                                          <p:spTgt spid="367621"/>
                                        </p:tgtEl>
                                        <p:attrNameLst>
                                          <p:attrName>style.visibility</p:attrName>
                                        </p:attrNameLst>
                                      </p:cBhvr>
                                      <p:to>
                                        <p:strVal val="visible"/>
                                      </p:to>
                                    </p:set>
                                    <p:anim calcmode="lin" valueType="num">
                                      <p:cBhvr additive="base">
                                        <p:cTn id="24" dur="500" fill="hold"/>
                                        <p:tgtEl>
                                          <p:spTgt spid="367621"/>
                                        </p:tgtEl>
                                        <p:attrNameLst>
                                          <p:attrName>ppt_x</p:attrName>
                                        </p:attrNameLst>
                                      </p:cBhvr>
                                      <p:tavLst>
                                        <p:tav tm="0">
                                          <p:val>
                                            <p:strVal val="1+#ppt_w/2"/>
                                          </p:val>
                                        </p:tav>
                                        <p:tav tm="100000">
                                          <p:val>
                                            <p:strVal val="#ppt_x"/>
                                          </p:val>
                                        </p:tav>
                                      </p:tavLst>
                                    </p:anim>
                                    <p:anim calcmode="lin" valueType="num">
                                      <p:cBhvr additive="base">
                                        <p:cTn id="25" dur="500" fill="hold"/>
                                        <p:tgtEl>
                                          <p:spTgt spid="367621"/>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367619">
                                            <p:txEl>
                                              <p:pRg st="5" end="5"/>
                                            </p:txEl>
                                          </p:spTgt>
                                        </p:tgtEl>
                                        <p:attrNameLst>
                                          <p:attrName>style.visibility</p:attrName>
                                        </p:attrNameLst>
                                      </p:cBhvr>
                                      <p:to>
                                        <p:strVal val="visible"/>
                                      </p:to>
                                    </p:set>
                                    <p:anim calcmode="lin" valueType="num">
                                      <p:cBhvr additive="base">
                                        <p:cTn id="29" dur="500" fill="hold"/>
                                        <p:tgtEl>
                                          <p:spTgt spid="36761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7619">
                                            <p:txEl>
                                              <p:pRg st="5" end="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3" fill="hold" nodeType="afterEffect">
                                  <p:stCondLst>
                                    <p:cond delay="0"/>
                                  </p:stCondLst>
                                  <p:childTnLst>
                                    <p:set>
                                      <p:cBhvr>
                                        <p:cTn id="33" dur="1" fill="hold">
                                          <p:stCondLst>
                                            <p:cond delay="0"/>
                                          </p:stCondLst>
                                        </p:cTn>
                                        <p:tgtEl>
                                          <p:spTgt spid="367622"/>
                                        </p:tgtEl>
                                        <p:attrNameLst>
                                          <p:attrName>style.visibility</p:attrName>
                                        </p:attrNameLst>
                                      </p:cBhvr>
                                      <p:to>
                                        <p:strVal val="visible"/>
                                      </p:to>
                                    </p:set>
                                    <p:anim calcmode="lin" valueType="num">
                                      <p:cBhvr additive="base">
                                        <p:cTn id="34" dur="500" fill="hold"/>
                                        <p:tgtEl>
                                          <p:spTgt spid="367622"/>
                                        </p:tgtEl>
                                        <p:attrNameLst>
                                          <p:attrName>ppt_x</p:attrName>
                                        </p:attrNameLst>
                                      </p:cBhvr>
                                      <p:tavLst>
                                        <p:tav tm="0">
                                          <p:val>
                                            <p:strVal val="1+#ppt_w/2"/>
                                          </p:val>
                                        </p:tav>
                                        <p:tav tm="100000">
                                          <p:val>
                                            <p:strVal val="#ppt_x"/>
                                          </p:val>
                                        </p:tav>
                                      </p:tavLst>
                                    </p:anim>
                                    <p:anim calcmode="lin" valueType="num">
                                      <p:cBhvr additive="base">
                                        <p:cTn id="35" dur="500" fill="hold"/>
                                        <p:tgtEl>
                                          <p:spTgt spid="3676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3" name="Rectangle 2"/>
          <p:cNvSpPr>
            <a:spLocks noGrp="1" noChangeArrowheads="1"/>
          </p:cNvSpPr>
          <p:nvPr>
            <p:ph type="title"/>
          </p:nvPr>
        </p:nvSpPr>
        <p:spPr>
          <a:xfrm>
            <a:off x="746774" y="261954"/>
            <a:ext cx="9961986" cy="609741"/>
          </a:xfrm>
        </p:spPr>
        <p:txBody>
          <a:bodyPr/>
          <a:lstStyle/>
          <a:p>
            <a:pPr eaLnBrk="1" hangingPunct="1"/>
            <a:r>
              <a:rPr lang="zh-CN" altLang="en-US"/>
              <a:t>维纳过程的</a:t>
            </a:r>
            <a:r>
              <a:rPr lang="en-US" altLang="zh-CN"/>
              <a:t>n</a:t>
            </a:r>
            <a:r>
              <a:rPr lang="zh-CN" altLang="en-US"/>
              <a:t>维概率分布</a:t>
            </a:r>
          </a:p>
        </p:txBody>
      </p:sp>
      <p:sp>
        <p:nvSpPr>
          <p:cNvPr id="368643" name="Rectangle 3"/>
          <p:cNvSpPr>
            <a:spLocks noGrp="1" noChangeArrowheads="1"/>
          </p:cNvSpPr>
          <p:nvPr>
            <p:ph type="body" sz="half" idx="1"/>
          </p:nvPr>
        </p:nvSpPr>
        <p:spPr>
          <a:xfrm>
            <a:off x="746774" y="1376682"/>
            <a:ext cx="3772773" cy="641498"/>
          </a:xfrm>
        </p:spPr>
        <p:txBody>
          <a:bodyPr>
            <a:normAutofit lnSpcReduction="10000"/>
          </a:bodyPr>
          <a:lstStyle/>
          <a:p>
            <a:pPr eaLnBrk="1" hangingPunct="1">
              <a:lnSpc>
                <a:spcPct val="150000"/>
              </a:lnSpc>
              <a:buFont typeface="Wingdings" pitchFamily="2" charset="2"/>
              <a:buNone/>
            </a:pPr>
            <a:r>
              <a:rPr lang="en-US" altLang="zh-CN" dirty="0">
                <a:solidFill>
                  <a:srgbClr val="0000FF"/>
                </a:solidFill>
              </a:rPr>
              <a:t>n</a:t>
            </a:r>
            <a:r>
              <a:rPr lang="zh-CN" altLang="en-US" dirty="0">
                <a:solidFill>
                  <a:srgbClr val="0000FF"/>
                </a:solidFill>
              </a:rPr>
              <a:t>维概率密度函数</a:t>
            </a:r>
          </a:p>
        </p:txBody>
      </p:sp>
      <p:graphicFrame>
        <p:nvGraphicFramePr>
          <p:cNvPr id="368644" name="Object 4"/>
          <p:cNvGraphicFramePr>
            <a:graphicFrameLocks noChangeAspect="1"/>
          </p:cNvGraphicFramePr>
          <p:nvPr>
            <p:extLst>
              <p:ext uri="{D42A27DB-BD31-4B8C-83A1-F6EECF244321}">
                <p14:modId xmlns:p14="http://schemas.microsoft.com/office/powerpoint/2010/main" val="1558610241"/>
              </p:ext>
            </p:extLst>
          </p:nvPr>
        </p:nvGraphicFramePr>
        <p:xfrm>
          <a:off x="917575" y="2592265"/>
          <a:ext cx="4769954" cy="571632"/>
        </p:xfrm>
        <a:graphic>
          <a:graphicData uri="http://schemas.openxmlformats.org/presentationml/2006/ole">
            <mc:AlternateContent xmlns:mc="http://schemas.openxmlformats.org/markup-compatibility/2006">
              <mc:Choice xmlns:v="urn:schemas-microsoft-com:vml" Requires="v">
                <p:oleObj spid="_x0000_s15382" name="公式" r:id="rId3" imgW="2120760" imgH="253800" progId="Equation.3">
                  <p:embed/>
                </p:oleObj>
              </mc:Choice>
              <mc:Fallback>
                <p:oleObj name="公式" r:id="rId3" imgW="2120760" imgH="253800" progId="Equation.3">
                  <p:embed/>
                  <p:pic>
                    <p:nvPicPr>
                      <p:cNvPr id="3686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2592265"/>
                        <a:ext cx="4769954"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45" name="Object 5"/>
          <p:cNvGraphicFramePr>
            <a:graphicFrameLocks noChangeAspect="1"/>
          </p:cNvGraphicFramePr>
          <p:nvPr>
            <p:extLst>
              <p:ext uri="{D42A27DB-BD31-4B8C-83A1-F6EECF244321}">
                <p14:modId xmlns:p14="http://schemas.microsoft.com/office/powerpoint/2010/main" val="561111105"/>
              </p:ext>
            </p:extLst>
          </p:nvPr>
        </p:nvGraphicFramePr>
        <p:xfrm>
          <a:off x="1040229" y="5289089"/>
          <a:ext cx="4912862" cy="571632"/>
        </p:xfrm>
        <a:graphic>
          <a:graphicData uri="http://schemas.openxmlformats.org/presentationml/2006/ole">
            <mc:AlternateContent xmlns:mc="http://schemas.openxmlformats.org/markup-compatibility/2006">
              <mc:Choice xmlns:v="urn:schemas-microsoft-com:vml" Requires="v">
                <p:oleObj spid="_x0000_s15383" name="公式" r:id="rId5" imgW="2184120" imgH="253800" progId="Equation.3">
                  <p:embed/>
                </p:oleObj>
              </mc:Choice>
              <mc:Fallback>
                <p:oleObj name="公式" r:id="rId5" imgW="2184120" imgH="253800" progId="Equation.3">
                  <p:embed/>
                  <p:pic>
                    <p:nvPicPr>
                      <p:cNvPr id="3686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0229" y="5289089"/>
                        <a:ext cx="4912862" cy="571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46" name="Object 6"/>
          <p:cNvGraphicFramePr>
            <a:graphicFrameLocks noChangeAspect="1"/>
          </p:cNvGraphicFramePr>
          <p:nvPr>
            <p:extLst>
              <p:ext uri="{D42A27DB-BD31-4B8C-83A1-F6EECF244321}">
                <p14:modId xmlns:p14="http://schemas.microsoft.com/office/powerpoint/2010/main" val="2756860724"/>
              </p:ext>
            </p:extLst>
          </p:nvPr>
        </p:nvGraphicFramePr>
        <p:xfrm>
          <a:off x="5682023" y="1925739"/>
          <a:ext cx="4455556" cy="2086458"/>
        </p:xfrm>
        <a:graphic>
          <a:graphicData uri="http://schemas.openxmlformats.org/presentationml/2006/ole">
            <mc:AlternateContent xmlns:mc="http://schemas.openxmlformats.org/markup-compatibility/2006">
              <mc:Choice xmlns:v="urn:schemas-microsoft-com:vml" Requires="v">
                <p:oleObj spid="_x0000_s15384" name="公式" r:id="rId7" imgW="1981080" imgH="927000" progId="Equation.3">
                  <p:embed/>
                </p:oleObj>
              </mc:Choice>
              <mc:Fallback>
                <p:oleObj name="公式" r:id="rId7" imgW="1981080" imgH="927000" progId="Equation.3">
                  <p:embed/>
                  <p:pic>
                    <p:nvPicPr>
                      <p:cNvPr id="36864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023" y="1925739"/>
                        <a:ext cx="4455556"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47" name="Object 7"/>
          <p:cNvGraphicFramePr>
            <a:graphicFrameLocks noChangeAspect="1"/>
          </p:cNvGraphicFramePr>
          <p:nvPr>
            <p:extLst>
              <p:ext uri="{D42A27DB-BD31-4B8C-83A1-F6EECF244321}">
                <p14:modId xmlns:p14="http://schemas.microsoft.com/office/powerpoint/2010/main" val="1538792926"/>
              </p:ext>
            </p:extLst>
          </p:nvPr>
        </p:nvGraphicFramePr>
        <p:xfrm>
          <a:off x="6070520" y="4630752"/>
          <a:ext cx="2885156" cy="2086458"/>
        </p:xfrm>
        <a:graphic>
          <a:graphicData uri="http://schemas.openxmlformats.org/presentationml/2006/ole">
            <mc:AlternateContent xmlns:mc="http://schemas.openxmlformats.org/markup-compatibility/2006">
              <mc:Choice xmlns:v="urn:schemas-microsoft-com:vml" Requires="v">
                <p:oleObj spid="_x0000_s15385" name="公式" r:id="rId9" imgW="1282680" imgH="927000" progId="Equation.3">
                  <p:embed/>
                </p:oleObj>
              </mc:Choice>
              <mc:Fallback>
                <p:oleObj name="公式" r:id="rId9" imgW="1282680" imgH="927000" progId="Equation.3">
                  <p:embed/>
                  <p:pic>
                    <p:nvPicPr>
                      <p:cNvPr id="36864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70520" y="4630752"/>
                        <a:ext cx="2885156" cy="2086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648" name="Rectangle 8"/>
          <p:cNvSpPr>
            <a:spLocks noChangeArrowheads="1"/>
          </p:cNvSpPr>
          <p:nvPr/>
        </p:nvSpPr>
        <p:spPr bwMode="auto">
          <a:xfrm>
            <a:off x="917575" y="4039394"/>
            <a:ext cx="2161088" cy="660014"/>
          </a:xfrm>
          <a:prstGeom prst="rect">
            <a:avLst/>
          </a:prstGeom>
          <a:noFill/>
          <a:ln w="9525">
            <a:noFill/>
            <a:miter lim="800000"/>
            <a:headEnd/>
            <a:tailEnd/>
          </a:ln>
        </p:spPr>
        <p:txBody>
          <a:bodyPr lIns="0" tIns="0" rIns="0" bIns="0">
            <a:spAutoFit/>
          </a:bodyPr>
          <a:lstStyle/>
          <a:p>
            <a:pPr marL="533507" indent="-533507">
              <a:lnSpc>
                <a:spcPct val="180000"/>
              </a:lnSpc>
              <a:spcBef>
                <a:spcPct val="70000"/>
              </a:spcBef>
              <a:buClr>
                <a:srgbClr val="00FF00"/>
              </a:buClr>
            </a:pPr>
            <a:r>
              <a:rPr lang="en-US" altLang="zh-CN" sz="2801" b="1" dirty="0">
                <a:solidFill>
                  <a:srgbClr val="0000FF"/>
                </a:solidFill>
                <a:ea typeface="黑体" pitchFamily="2" charset="-122"/>
              </a:rPr>
              <a:t>n</a:t>
            </a:r>
            <a:r>
              <a:rPr lang="zh-CN" altLang="en-US" sz="2801" b="1" dirty="0">
                <a:solidFill>
                  <a:srgbClr val="0000FF"/>
                </a:solidFill>
                <a:ea typeface="黑体" pitchFamily="2" charset="-122"/>
              </a:rPr>
              <a:t>维特征函数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368644"/>
                                        </p:tgtEl>
                                        <p:attrNameLst>
                                          <p:attrName>style.visibility</p:attrName>
                                        </p:attrNameLst>
                                      </p:cBhvr>
                                      <p:to>
                                        <p:strVal val="visible"/>
                                      </p:to>
                                    </p:set>
                                    <p:anim calcmode="lin" valueType="num">
                                      <p:cBhvr additive="base">
                                        <p:cTn id="12" dur="500" fill="hold"/>
                                        <p:tgtEl>
                                          <p:spTgt spid="368644"/>
                                        </p:tgtEl>
                                        <p:attrNameLst>
                                          <p:attrName>ppt_x</p:attrName>
                                        </p:attrNameLst>
                                      </p:cBhvr>
                                      <p:tavLst>
                                        <p:tav tm="0">
                                          <p:val>
                                            <p:strVal val="1+#ppt_w/2"/>
                                          </p:val>
                                        </p:tav>
                                        <p:tav tm="100000">
                                          <p:val>
                                            <p:strVal val="#ppt_x"/>
                                          </p:val>
                                        </p:tav>
                                      </p:tavLst>
                                    </p:anim>
                                    <p:anim calcmode="lin" valueType="num">
                                      <p:cBhvr additive="base">
                                        <p:cTn id="13" dur="500" fill="hold"/>
                                        <p:tgtEl>
                                          <p:spTgt spid="368644"/>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368646"/>
                                        </p:tgtEl>
                                        <p:attrNameLst>
                                          <p:attrName>style.visibility</p:attrName>
                                        </p:attrNameLst>
                                      </p:cBhvr>
                                      <p:to>
                                        <p:strVal val="visible"/>
                                      </p:to>
                                    </p:set>
                                    <p:anim calcmode="lin" valueType="num">
                                      <p:cBhvr additive="base">
                                        <p:cTn id="17" dur="500" fill="hold"/>
                                        <p:tgtEl>
                                          <p:spTgt spid="368646"/>
                                        </p:tgtEl>
                                        <p:attrNameLst>
                                          <p:attrName>ppt_x</p:attrName>
                                        </p:attrNameLst>
                                      </p:cBhvr>
                                      <p:tavLst>
                                        <p:tav tm="0">
                                          <p:val>
                                            <p:strVal val="1+#ppt_w/2"/>
                                          </p:val>
                                        </p:tav>
                                        <p:tav tm="100000">
                                          <p:val>
                                            <p:strVal val="#ppt_x"/>
                                          </p:val>
                                        </p:tav>
                                      </p:tavLst>
                                    </p:anim>
                                    <p:anim calcmode="lin" valueType="num">
                                      <p:cBhvr additive="base">
                                        <p:cTn id="18" dur="500" fill="hold"/>
                                        <p:tgtEl>
                                          <p:spTgt spid="368646"/>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8648">
                                            <p:txEl>
                                              <p:pRg st="0" end="0"/>
                                            </p:txEl>
                                          </p:spTgt>
                                        </p:tgtEl>
                                        <p:attrNameLst>
                                          <p:attrName>style.visibility</p:attrName>
                                        </p:attrNameLst>
                                      </p:cBhvr>
                                      <p:to>
                                        <p:strVal val="visible"/>
                                      </p:to>
                                    </p:set>
                                    <p:anim calcmode="lin" valueType="num">
                                      <p:cBhvr additive="base">
                                        <p:cTn id="23" dur="500" fill="hold"/>
                                        <p:tgtEl>
                                          <p:spTgt spid="368648">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48">
                                            <p:txEl>
                                              <p:pRg st="0" end="0"/>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3" fill="hold" nodeType="afterEffect">
                                  <p:stCondLst>
                                    <p:cond delay="0"/>
                                  </p:stCondLst>
                                  <p:childTnLst>
                                    <p:set>
                                      <p:cBhvr>
                                        <p:cTn id="27" dur="1" fill="hold">
                                          <p:stCondLst>
                                            <p:cond delay="0"/>
                                          </p:stCondLst>
                                        </p:cTn>
                                        <p:tgtEl>
                                          <p:spTgt spid="368645"/>
                                        </p:tgtEl>
                                        <p:attrNameLst>
                                          <p:attrName>style.visibility</p:attrName>
                                        </p:attrNameLst>
                                      </p:cBhvr>
                                      <p:to>
                                        <p:strVal val="visible"/>
                                      </p:to>
                                    </p:set>
                                    <p:anim calcmode="lin" valueType="num">
                                      <p:cBhvr additive="base">
                                        <p:cTn id="28" dur="500" fill="hold"/>
                                        <p:tgtEl>
                                          <p:spTgt spid="368645"/>
                                        </p:tgtEl>
                                        <p:attrNameLst>
                                          <p:attrName>ppt_x</p:attrName>
                                        </p:attrNameLst>
                                      </p:cBhvr>
                                      <p:tavLst>
                                        <p:tav tm="0">
                                          <p:val>
                                            <p:strVal val="1+#ppt_w/2"/>
                                          </p:val>
                                        </p:tav>
                                        <p:tav tm="100000">
                                          <p:val>
                                            <p:strVal val="#ppt_x"/>
                                          </p:val>
                                        </p:tav>
                                      </p:tavLst>
                                    </p:anim>
                                    <p:anim calcmode="lin" valueType="num">
                                      <p:cBhvr additive="base">
                                        <p:cTn id="29" dur="500" fill="hold"/>
                                        <p:tgtEl>
                                          <p:spTgt spid="368645"/>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ID="2" presetClass="entr" presetSubtype="3" fill="hold" nodeType="afterEffect">
                                  <p:stCondLst>
                                    <p:cond delay="0"/>
                                  </p:stCondLst>
                                  <p:childTnLst>
                                    <p:set>
                                      <p:cBhvr>
                                        <p:cTn id="32" dur="1" fill="hold">
                                          <p:stCondLst>
                                            <p:cond delay="0"/>
                                          </p:stCondLst>
                                        </p:cTn>
                                        <p:tgtEl>
                                          <p:spTgt spid="368647"/>
                                        </p:tgtEl>
                                        <p:attrNameLst>
                                          <p:attrName>style.visibility</p:attrName>
                                        </p:attrNameLst>
                                      </p:cBhvr>
                                      <p:to>
                                        <p:strVal val="visible"/>
                                      </p:to>
                                    </p:set>
                                    <p:anim calcmode="lin" valueType="num">
                                      <p:cBhvr additive="base">
                                        <p:cTn id="33" dur="500" fill="hold"/>
                                        <p:tgtEl>
                                          <p:spTgt spid="368647"/>
                                        </p:tgtEl>
                                        <p:attrNameLst>
                                          <p:attrName>ppt_x</p:attrName>
                                        </p:attrNameLst>
                                      </p:cBhvr>
                                      <p:tavLst>
                                        <p:tav tm="0">
                                          <p:val>
                                            <p:strVal val="1+#ppt_w/2"/>
                                          </p:val>
                                        </p:tav>
                                        <p:tav tm="100000">
                                          <p:val>
                                            <p:strVal val="#ppt_x"/>
                                          </p:val>
                                        </p:tav>
                                      </p:tavLst>
                                    </p:anim>
                                    <p:anim calcmode="lin" valueType="num">
                                      <p:cBhvr additive="base">
                                        <p:cTn id="34" dur="500" fill="hold"/>
                                        <p:tgtEl>
                                          <p:spTgt spid="3686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P spid="36864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a:xfrm>
            <a:off x="885668" y="285104"/>
            <a:ext cx="9961986" cy="609741"/>
          </a:xfrm>
        </p:spPr>
        <p:txBody>
          <a:bodyPr/>
          <a:lstStyle/>
          <a:p>
            <a:pPr eaLnBrk="1" hangingPunct="1"/>
            <a:r>
              <a:rPr lang="zh-CN" altLang="en-US" dirty="0"/>
              <a:t>维纳过程的性质</a:t>
            </a:r>
          </a:p>
        </p:txBody>
      </p:sp>
      <p:sp>
        <p:nvSpPr>
          <p:cNvPr id="369667" name="Rectangle 3"/>
          <p:cNvSpPr>
            <a:spLocks noGrp="1" noChangeArrowheads="1"/>
          </p:cNvSpPr>
          <p:nvPr>
            <p:ph type="body" sz="half" idx="1"/>
          </p:nvPr>
        </p:nvSpPr>
        <p:spPr>
          <a:xfrm>
            <a:off x="892701" y="1074787"/>
            <a:ext cx="7534432" cy="1538644"/>
          </a:xfrm>
        </p:spPr>
        <p:txBody>
          <a:bodyPr>
            <a:noAutofit/>
          </a:bodyPr>
          <a:lstStyle/>
          <a:p>
            <a:pPr eaLnBrk="1" hangingPunct="1">
              <a:buClr>
                <a:srgbClr val="6600CC"/>
              </a:buClr>
            </a:pPr>
            <a:r>
              <a:rPr lang="zh-CN" altLang="en-US" dirty="0"/>
              <a:t>维纳过程是平稳独立增量过程。</a:t>
            </a:r>
          </a:p>
          <a:p>
            <a:pPr eaLnBrk="1" hangingPunct="1">
              <a:buClr>
                <a:srgbClr val="6600CC"/>
              </a:buClr>
            </a:pPr>
            <a:r>
              <a:rPr lang="zh-CN" altLang="en-US" dirty="0"/>
              <a:t>维纳过程是正态过程。</a:t>
            </a:r>
          </a:p>
          <a:p>
            <a:pPr eaLnBrk="1" hangingPunct="1">
              <a:buClr>
                <a:srgbClr val="6600CC"/>
              </a:buClr>
            </a:pPr>
            <a:r>
              <a:rPr lang="zh-CN" altLang="en-US" dirty="0">
                <a:solidFill>
                  <a:srgbClr val="0000FF"/>
                </a:solidFill>
              </a:rPr>
              <a:t>维纳过程是马尔可夫过程。</a:t>
            </a:r>
          </a:p>
        </p:txBody>
      </p:sp>
      <p:sp>
        <p:nvSpPr>
          <p:cNvPr id="369668" name="Text Box 4"/>
          <p:cNvSpPr txBox="1">
            <a:spLocks noChangeArrowheads="1"/>
          </p:cNvSpPr>
          <p:nvPr/>
        </p:nvSpPr>
        <p:spPr bwMode="auto">
          <a:xfrm>
            <a:off x="900699" y="3325632"/>
            <a:ext cx="10896600" cy="2033442"/>
          </a:xfrm>
          <a:prstGeom prst="rect">
            <a:avLst/>
          </a:prstGeom>
          <a:noFill/>
          <a:ln w="9525">
            <a:noFill/>
            <a:miter lim="800000"/>
            <a:headEnd/>
            <a:tailEnd/>
          </a:ln>
        </p:spPr>
        <p:txBody>
          <a:bodyPr wrap="square">
            <a:spAutoFit/>
          </a:bodyPr>
          <a:lstStyle/>
          <a:p>
            <a:pPr>
              <a:lnSpc>
                <a:spcPct val="130000"/>
              </a:lnSpc>
            </a:pPr>
            <a:r>
              <a:rPr lang="zh-CN" altLang="en-US" b="1" dirty="0">
                <a:solidFill>
                  <a:srgbClr val="6600CC"/>
                </a:solidFill>
                <a:latin typeface="+mn-ea"/>
              </a:rPr>
              <a:t>证明  </a:t>
            </a:r>
            <a:r>
              <a:rPr lang="en-US" altLang="zh-CN" b="1" dirty="0">
                <a:solidFill>
                  <a:srgbClr val="6600CC"/>
                </a:solidFill>
                <a:latin typeface="+mn-ea"/>
              </a:rPr>
              <a:t>2. </a:t>
            </a:r>
            <a:r>
              <a:rPr lang="zh-CN" altLang="en-US" b="1" dirty="0">
                <a:latin typeface="+mn-ea"/>
              </a:rPr>
              <a:t>设 </a:t>
            </a:r>
            <a:r>
              <a:rPr lang="en-US" altLang="zh-CN" b="1" dirty="0">
                <a:latin typeface="+mn-ea"/>
              </a:rPr>
              <a:t>{W(t),t</a:t>
            </a:r>
            <a:r>
              <a:rPr lang="en-US" altLang="en-US" b="1" dirty="0">
                <a:latin typeface="+mn-ea"/>
                <a:sym typeface="Symbol" pitchFamily="18" charset="2"/>
              </a:rPr>
              <a:t>≥</a:t>
            </a:r>
            <a:r>
              <a:rPr lang="en-US" altLang="zh-CN" b="1" dirty="0">
                <a:latin typeface="+mn-ea"/>
                <a:sym typeface="Symbol" pitchFamily="18" charset="2"/>
              </a:rPr>
              <a:t>0}</a:t>
            </a:r>
            <a:r>
              <a:rPr lang="zh-CN" altLang="en-US" b="1" dirty="0">
                <a:latin typeface="+mn-ea"/>
                <a:sym typeface="Symbol" pitchFamily="18" charset="2"/>
              </a:rPr>
              <a:t>是参数为</a:t>
            </a:r>
            <a:r>
              <a:rPr lang="el-GR" altLang="zh-CN" dirty="0">
                <a:latin typeface="+mn-ea"/>
                <a:sym typeface="Symbol" pitchFamily="18" charset="2"/>
              </a:rPr>
              <a:t>σ</a:t>
            </a:r>
            <a:r>
              <a:rPr lang="en-US" altLang="zh-CN" baseline="30000" dirty="0">
                <a:latin typeface="+mn-ea"/>
                <a:sym typeface="Symbol" pitchFamily="18" charset="2"/>
              </a:rPr>
              <a:t>2</a:t>
            </a:r>
            <a:r>
              <a:rPr lang="zh-CN" altLang="en-US" b="1" dirty="0">
                <a:latin typeface="+mn-ea"/>
                <a:sym typeface="Symbol" pitchFamily="18" charset="2"/>
              </a:rPr>
              <a:t>的</a:t>
            </a:r>
            <a:r>
              <a:rPr lang="zh-CN" altLang="en-US" b="1" dirty="0">
                <a:latin typeface="+mn-ea"/>
              </a:rPr>
              <a:t>维纳过程，</a:t>
            </a:r>
            <a:r>
              <a:rPr lang="en-US" altLang="zh-CN" b="1" dirty="0">
                <a:latin typeface="+mn-ea"/>
              </a:rPr>
              <a:t>0&lt;t</a:t>
            </a:r>
            <a:r>
              <a:rPr lang="en-US" altLang="zh-CN" b="1" baseline="-25000" dirty="0">
                <a:latin typeface="+mn-ea"/>
              </a:rPr>
              <a:t>1</a:t>
            </a:r>
            <a:r>
              <a:rPr lang="en-US" altLang="zh-CN" b="1" dirty="0">
                <a:latin typeface="+mn-ea"/>
              </a:rPr>
              <a:t>&lt;t</a:t>
            </a:r>
            <a:r>
              <a:rPr lang="en-US" altLang="zh-CN" b="1" baseline="-25000" dirty="0">
                <a:latin typeface="+mn-ea"/>
              </a:rPr>
              <a:t>2</a:t>
            </a:r>
            <a:r>
              <a:rPr lang="en-US" altLang="zh-CN" b="1" dirty="0">
                <a:latin typeface="+mn-ea"/>
              </a:rPr>
              <a:t>&lt;…&lt;</a:t>
            </a:r>
            <a:r>
              <a:rPr lang="en-US" altLang="zh-CN" b="1" dirty="0" err="1">
                <a:latin typeface="+mn-ea"/>
              </a:rPr>
              <a:t>t</a:t>
            </a:r>
            <a:r>
              <a:rPr lang="en-US" altLang="zh-CN" b="1" baseline="-25000" dirty="0" err="1">
                <a:latin typeface="+mn-ea"/>
              </a:rPr>
              <a:t>n</a:t>
            </a:r>
            <a:r>
              <a:rPr lang="zh-CN" altLang="en-US" b="1" dirty="0">
                <a:latin typeface="+mn-ea"/>
              </a:rPr>
              <a:t>。</a:t>
            </a:r>
          </a:p>
          <a:p>
            <a:pPr algn="ctr">
              <a:lnSpc>
                <a:spcPct val="150000"/>
              </a:lnSpc>
            </a:pPr>
            <a:r>
              <a:rPr lang="en-US" altLang="zh-CN" b="1" dirty="0" err="1">
                <a:latin typeface="+mn-ea"/>
              </a:rPr>
              <a:t>X</a:t>
            </a:r>
            <a:r>
              <a:rPr lang="en-US" altLang="zh-CN" b="1" baseline="-25000" dirty="0" err="1">
                <a:latin typeface="+mn-ea"/>
              </a:rPr>
              <a:t>k</a:t>
            </a:r>
            <a:r>
              <a:rPr lang="zh-CN" altLang="en-US" b="1" dirty="0">
                <a:latin typeface="+mn-ea"/>
              </a:rPr>
              <a:t>＝</a:t>
            </a:r>
            <a:r>
              <a:rPr lang="en-US" altLang="zh-CN" b="1" dirty="0">
                <a:latin typeface="+mn-ea"/>
              </a:rPr>
              <a:t>W(</a:t>
            </a:r>
            <a:r>
              <a:rPr lang="en-US" altLang="zh-CN" b="1" dirty="0" err="1">
                <a:latin typeface="+mn-ea"/>
              </a:rPr>
              <a:t>t</a:t>
            </a:r>
            <a:r>
              <a:rPr lang="en-US" altLang="zh-CN" b="1" baseline="-25000" dirty="0" err="1">
                <a:latin typeface="+mn-ea"/>
              </a:rPr>
              <a:t>k</a:t>
            </a:r>
            <a:r>
              <a:rPr lang="en-US" altLang="zh-CN" b="1" dirty="0">
                <a:latin typeface="+mn-ea"/>
              </a:rPr>
              <a:t>)</a:t>
            </a:r>
            <a:r>
              <a:rPr lang="zh-CN" altLang="en-US" b="1" dirty="0">
                <a:latin typeface="+mn-ea"/>
              </a:rPr>
              <a:t>－</a:t>
            </a:r>
            <a:r>
              <a:rPr lang="en-US" altLang="zh-CN" b="1" dirty="0">
                <a:latin typeface="+mn-ea"/>
              </a:rPr>
              <a:t>W(t</a:t>
            </a:r>
            <a:r>
              <a:rPr lang="en-US" altLang="zh-CN" b="1" baseline="-25000" dirty="0">
                <a:latin typeface="+mn-ea"/>
              </a:rPr>
              <a:t>k-1</a:t>
            </a:r>
            <a:r>
              <a:rPr lang="en-US" altLang="zh-CN" b="1" dirty="0">
                <a:latin typeface="+mn-ea"/>
              </a:rPr>
              <a:t>)</a:t>
            </a:r>
            <a:r>
              <a:rPr lang="zh-CN" altLang="en-US" b="1" dirty="0">
                <a:latin typeface="+mn-ea"/>
              </a:rPr>
              <a:t>～</a:t>
            </a:r>
            <a:r>
              <a:rPr lang="en-US" altLang="zh-CN" b="1" dirty="0">
                <a:latin typeface="+mn-ea"/>
              </a:rPr>
              <a:t>N(0, </a:t>
            </a:r>
            <a:r>
              <a:rPr lang="el-GR" altLang="zh-CN" dirty="0">
                <a:latin typeface="+mn-ea"/>
                <a:sym typeface="Symbol" pitchFamily="18" charset="2"/>
              </a:rPr>
              <a:t>σ</a:t>
            </a:r>
            <a:r>
              <a:rPr lang="en-US" altLang="zh-CN" baseline="30000" dirty="0">
                <a:latin typeface="+mn-ea"/>
                <a:sym typeface="Symbol" pitchFamily="18" charset="2"/>
              </a:rPr>
              <a:t>2</a:t>
            </a:r>
            <a:r>
              <a:rPr lang="en-US" altLang="zh-CN" b="1" dirty="0">
                <a:latin typeface="+mn-ea"/>
              </a:rPr>
              <a:t>(t</a:t>
            </a:r>
            <a:r>
              <a:rPr lang="en-US" altLang="zh-CN" b="1" baseline="-25000" dirty="0">
                <a:latin typeface="+mn-ea"/>
              </a:rPr>
              <a:t>k</a:t>
            </a:r>
            <a:r>
              <a:rPr lang="en-US" altLang="zh-CN" b="1" dirty="0">
                <a:latin typeface="+mn-ea"/>
              </a:rPr>
              <a:t>-t</a:t>
            </a:r>
            <a:r>
              <a:rPr lang="en-US" altLang="zh-CN" b="1" baseline="-25000" dirty="0">
                <a:latin typeface="+mn-ea"/>
              </a:rPr>
              <a:t>k-1</a:t>
            </a:r>
            <a:r>
              <a:rPr lang="en-US" altLang="zh-CN" b="1" dirty="0">
                <a:latin typeface="+mn-ea"/>
              </a:rPr>
              <a:t>))</a:t>
            </a:r>
            <a:r>
              <a:rPr lang="zh-CN" altLang="en-US" b="1" dirty="0">
                <a:latin typeface="+mn-ea"/>
              </a:rPr>
              <a:t>，</a:t>
            </a:r>
            <a:r>
              <a:rPr lang="en-US" altLang="zh-CN" b="1" dirty="0">
                <a:latin typeface="+mn-ea"/>
              </a:rPr>
              <a:t>t</a:t>
            </a:r>
            <a:r>
              <a:rPr lang="en-US" altLang="zh-CN" b="1" baseline="-25000" dirty="0">
                <a:latin typeface="+mn-ea"/>
              </a:rPr>
              <a:t>0</a:t>
            </a:r>
            <a:r>
              <a:rPr lang="zh-CN" altLang="en-US" b="1" dirty="0">
                <a:latin typeface="+mn-ea"/>
              </a:rPr>
              <a:t>＝</a:t>
            </a:r>
            <a:r>
              <a:rPr lang="en-US" altLang="zh-CN" b="1" dirty="0">
                <a:latin typeface="+mn-ea"/>
              </a:rPr>
              <a:t>0</a:t>
            </a:r>
            <a:r>
              <a:rPr lang="zh-CN" altLang="en-US" b="1" dirty="0">
                <a:latin typeface="+mn-ea"/>
              </a:rPr>
              <a:t>，</a:t>
            </a:r>
            <a:r>
              <a:rPr lang="en-US" altLang="zh-CN" b="1" dirty="0">
                <a:latin typeface="+mn-ea"/>
              </a:rPr>
              <a:t>k=1,2,…,n</a:t>
            </a:r>
          </a:p>
          <a:p>
            <a:pPr>
              <a:lnSpc>
                <a:spcPct val="130000"/>
              </a:lnSpc>
            </a:pPr>
            <a:r>
              <a:rPr lang="zh-CN" altLang="en-US" b="1" dirty="0">
                <a:latin typeface="+mn-ea"/>
              </a:rPr>
              <a:t>相互独立。</a:t>
            </a:r>
          </a:p>
          <a:p>
            <a:pPr algn="ctr">
              <a:lnSpc>
                <a:spcPct val="130000"/>
              </a:lnSpc>
            </a:pPr>
            <a:r>
              <a:rPr lang="en-US" altLang="zh-CN" b="1" dirty="0">
                <a:latin typeface="+mn-ea"/>
              </a:rPr>
              <a:t>W(</a:t>
            </a:r>
            <a:r>
              <a:rPr lang="en-US" altLang="zh-CN" b="1" dirty="0" err="1">
                <a:latin typeface="+mn-ea"/>
              </a:rPr>
              <a:t>t</a:t>
            </a:r>
            <a:r>
              <a:rPr lang="en-US" altLang="zh-CN" b="1" baseline="-25000" dirty="0" err="1">
                <a:latin typeface="+mn-ea"/>
              </a:rPr>
              <a:t>k</a:t>
            </a:r>
            <a:r>
              <a:rPr lang="en-US" altLang="zh-CN" b="1" dirty="0">
                <a:latin typeface="+mn-ea"/>
              </a:rPr>
              <a:t>)</a:t>
            </a:r>
            <a:r>
              <a:rPr lang="zh-CN" altLang="en-US" b="1" dirty="0">
                <a:latin typeface="+mn-ea"/>
              </a:rPr>
              <a:t>＝</a:t>
            </a:r>
            <a:r>
              <a:rPr lang="en-US" altLang="zh-CN" b="1" dirty="0">
                <a:latin typeface="+mn-ea"/>
              </a:rPr>
              <a:t>X</a:t>
            </a:r>
            <a:r>
              <a:rPr lang="en-US" altLang="zh-CN" b="1" baseline="-25000" dirty="0">
                <a:latin typeface="+mn-ea"/>
              </a:rPr>
              <a:t>1</a:t>
            </a:r>
            <a:r>
              <a:rPr lang="en-US" altLang="zh-CN" b="1" dirty="0">
                <a:latin typeface="+mn-ea"/>
              </a:rPr>
              <a:t>+ X</a:t>
            </a:r>
            <a:r>
              <a:rPr lang="en-US" altLang="zh-CN" b="1" baseline="-25000" dirty="0">
                <a:latin typeface="+mn-ea"/>
              </a:rPr>
              <a:t>2</a:t>
            </a:r>
            <a:r>
              <a:rPr lang="en-US" altLang="zh-CN" b="1" dirty="0">
                <a:latin typeface="+mn-ea"/>
              </a:rPr>
              <a:t>+…+ </a:t>
            </a:r>
            <a:r>
              <a:rPr lang="en-US" altLang="zh-CN" b="1" dirty="0" err="1">
                <a:latin typeface="+mn-ea"/>
              </a:rPr>
              <a:t>X</a:t>
            </a:r>
            <a:r>
              <a:rPr lang="en-US" altLang="zh-CN" b="1" baseline="-25000" dirty="0" err="1">
                <a:latin typeface="+mn-ea"/>
              </a:rPr>
              <a:t>k</a:t>
            </a:r>
            <a:r>
              <a:rPr lang="zh-CN" altLang="en-US" b="1" dirty="0">
                <a:latin typeface="+mn-ea"/>
              </a:rPr>
              <a:t>，</a:t>
            </a:r>
            <a:r>
              <a:rPr lang="en-US" altLang="zh-CN" b="1" dirty="0">
                <a:latin typeface="+mn-ea"/>
              </a:rPr>
              <a:t>k=1,2,…,k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 calcmode="lin" valueType="num">
                                      <p:cBhvr additive="base">
                                        <p:cTn id="7" dur="500" fill="hold"/>
                                        <p:tgtEl>
                                          <p:spTgt spid="3696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9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9667">
                                            <p:txEl>
                                              <p:pRg st="1" end="1"/>
                                            </p:txEl>
                                          </p:spTgt>
                                        </p:tgtEl>
                                        <p:attrNameLst>
                                          <p:attrName>style.visibility</p:attrName>
                                        </p:attrNameLst>
                                      </p:cBhvr>
                                      <p:to>
                                        <p:strVal val="visible"/>
                                      </p:to>
                                    </p:set>
                                    <p:anim calcmode="lin" valueType="num">
                                      <p:cBhvr additive="base">
                                        <p:cTn id="13" dur="500" fill="hold"/>
                                        <p:tgtEl>
                                          <p:spTgt spid="3696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9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9667">
                                            <p:txEl>
                                              <p:pRg st="2" end="2"/>
                                            </p:txEl>
                                          </p:spTgt>
                                        </p:tgtEl>
                                        <p:attrNameLst>
                                          <p:attrName>style.visibility</p:attrName>
                                        </p:attrNameLst>
                                      </p:cBhvr>
                                      <p:to>
                                        <p:strVal val="visible"/>
                                      </p:to>
                                    </p:set>
                                    <p:anim calcmode="lin" valueType="num">
                                      <p:cBhvr additive="base">
                                        <p:cTn id="19" dur="500" fill="hold"/>
                                        <p:tgtEl>
                                          <p:spTgt spid="3696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9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9668">
                                            <p:txEl>
                                              <p:pRg st="0" end="0"/>
                                            </p:txEl>
                                          </p:spTgt>
                                        </p:tgtEl>
                                        <p:attrNameLst>
                                          <p:attrName>style.visibility</p:attrName>
                                        </p:attrNameLst>
                                      </p:cBhvr>
                                      <p:to>
                                        <p:strVal val="visible"/>
                                      </p:to>
                                    </p:set>
                                    <p:anim calcmode="lin" valueType="num">
                                      <p:cBhvr additive="base">
                                        <p:cTn id="25" dur="500" fill="hold"/>
                                        <p:tgtEl>
                                          <p:spTgt spid="36966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9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9668">
                                            <p:txEl>
                                              <p:pRg st="1" end="1"/>
                                            </p:txEl>
                                          </p:spTgt>
                                        </p:tgtEl>
                                        <p:attrNameLst>
                                          <p:attrName>style.visibility</p:attrName>
                                        </p:attrNameLst>
                                      </p:cBhvr>
                                      <p:to>
                                        <p:strVal val="visible"/>
                                      </p:to>
                                    </p:set>
                                    <p:anim calcmode="lin" valueType="num">
                                      <p:cBhvr additive="base">
                                        <p:cTn id="31" dur="500" fill="hold"/>
                                        <p:tgtEl>
                                          <p:spTgt spid="369668">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9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9668">
                                            <p:txEl>
                                              <p:pRg st="2" end="2"/>
                                            </p:txEl>
                                          </p:spTgt>
                                        </p:tgtEl>
                                        <p:attrNameLst>
                                          <p:attrName>style.visibility</p:attrName>
                                        </p:attrNameLst>
                                      </p:cBhvr>
                                      <p:to>
                                        <p:strVal val="visible"/>
                                      </p:to>
                                    </p:set>
                                    <p:anim calcmode="lin" valueType="num">
                                      <p:cBhvr additive="base">
                                        <p:cTn id="37" dur="500" fill="hold"/>
                                        <p:tgtEl>
                                          <p:spTgt spid="36966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96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69668">
                                            <p:txEl>
                                              <p:pRg st="3" end="3"/>
                                            </p:txEl>
                                          </p:spTgt>
                                        </p:tgtEl>
                                        <p:attrNameLst>
                                          <p:attrName>style.visibility</p:attrName>
                                        </p:attrNameLst>
                                      </p:cBhvr>
                                      <p:to>
                                        <p:strVal val="visible"/>
                                      </p:to>
                                    </p:set>
                                    <p:anim calcmode="lin" valueType="num">
                                      <p:cBhvr additive="base">
                                        <p:cTn id="43" dur="500" fill="hold"/>
                                        <p:tgtEl>
                                          <p:spTgt spid="36966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966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p:bldP spid="36966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2"/>
          <p:cNvSpPr>
            <a:spLocks noGrp="1" noChangeArrowheads="1"/>
          </p:cNvSpPr>
          <p:nvPr>
            <p:ph type="title"/>
          </p:nvPr>
        </p:nvSpPr>
        <p:spPr>
          <a:xfrm>
            <a:off x="993775" y="275582"/>
            <a:ext cx="9961986" cy="609741"/>
          </a:xfrm>
        </p:spPr>
        <p:txBody>
          <a:bodyPr/>
          <a:lstStyle/>
          <a:p>
            <a:pPr eaLnBrk="1" hangingPunct="1"/>
            <a:r>
              <a:rPr lang="zh-CN" altLang="en-US" dirty="0"/>
              <a:t>维纳过程的性质</a:t>
            </a:r>
          </a:p>
        </p:txBody>
      </p:sp>
      <p:sp>
        <p:nvSpPr>
          <p:cNvPr id="376835" name="Rectangle 3"/>
          <p:cNvSpPr>
            <a:spLocks noGrp="1" noChangeArrowheads="1"/>
          </p:cNvSpPr>
          <p:nvPr>
            <p:ph type="body" sz="half" idx="1"/>
          </p:nvPr>
        </p:nvSpPr>
        <p:spPr>
          <a:xfrm>
            <a:off x="707765" y="1208682"/>
            <a:ext cx="7534432" cy="427137"/>
          </a:xfrm>
        </p:spPr>
        <p:txBody>
          <a:bodyPr>
            <a:normAutofit fontScale="92500" lnSpcReduction="10000"/>
          </a:bodyPr>
          <a:lstStyle/>
          <a:p>
            <a:pPr eaLnBrk="1" hangingPunct="1">
              <a:lnSpc>
                <a:spcPct val="100000"/>
              </a:lnSpc>
              <a:buClrTx/>
              <a:buFontTx/>
              <a:buNone/>
            </a:pPr>
            <a:r>
              <a:rPr lang="zh-CN" altLang="en-US" dirty="0"/>
              <a:t>从而</a:t>
            </a:r>
          </a:p>
        </p:txBody>
      </p:sp>
      <p:graphicFrame>
        <p:nvGraphicFramePr>
          <p:cNvPr id="376837" name="Object 5"/>
          <p:cNvGraphicFramePr>
            <a:graphicFrameLocks noGrp="1" noChangeAspect="1"/>
          </p:cNvGraphicFramePr>
          <p:nvPr>
            <p:ph sz="half" idx="2"/>
            <p:extLst>
              <p:ext uri="{D42A27DB-BD31-4B8C-83A1-F6EECF244321}">
                <p14:modId xmlns:p14="http://schemas.microsoft.com/office/powerpoint/2010/main" val="1100755054"/>
              </p:ext>
            </p:extLst>
          </p:nvPr>
        </p:nvGraphicFramePr>
        <p:xfrm>
          <a:off x="1831975" y="1539742"/>
          <a:ext cx="5181600" cy="2266691"/>
        </p:xfrm>
        <a:graphic>
          <a:graphicData uri="http://schemas.openxmlformats.org/presentationml/2006/ole">
            <mc:AlternateContent xmlns:mc="http://schemas.openxmlformats.org/markup-compatibility/2006">
              <mc:Choice xmlns:v="urn:schemas-microsoft-com:vml" Requires="v">
                <p:oleObj spid="_x0000_s16396" name="公式" r:id="rId3" imgW="2641320" imgH="1155600" progId="Equation.3">
                  <p:embed/>
                </p:oleObj>
              </mc:Choice>
              <mc:Fallback>
                <p:oleObj name="公式" r:id="rId3" imgW="2641320" imgH="1155600" progId="Equation.3">
                  <p:embed/>
                  <p:pic>
                    <p:nvPicPr>
                      <p:cNvPr id="37683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1539742"/>
                        <a:ext cx="5181600" cy="2266691"/>
                      </a:xfrm>
                      <a:prstGeom prst="rect">
                        <a:avLst/>
                      </a:prstGeom>
                      <a:noFill/>
                    </p:spPr>
                  </p:pic>
                </p:oleObj>
              </mc:Fallback>
            </mc:AlternateContent>
          </a:graphicData>
        </a:graphic>
      </p:graphicFrame>
      <p:graphicFrame>
        <p:nvGraphicFramePr>
          <p:cNvPr id="376838" name="Object 6"/>
          <p:cNvGraphicFramePr>
            <a:graphicFrameLocks noChangeAspect="1"/>
          </p:cNvGraphicFramePr>
          <p:nvPr>
            <p:extLst>
              <p:ext uri="{D42A27DB-BD31-4B8C-83A1-F6EECF244321}">
                <p14:modId xmlns:p14="http://schemas.microsoft.com/office/powerpoint/2010/main" val="1438718789"/>
              </p:ext>
            </p:extLst>
          </p:nvPr>
        </p:nvGraphicFramePr>
        <p:xfrm>
          <a:off x="841375" y="4156075"/>
          <a:ext cx="5500688" cy="2327275"/>
        </p:xfrm>
        <a:graphic>
          <a:graphicData uri="http://schemas.openxmlformats.org/presentationml/2006/ole">
            <mc:AlternateContent xmlns:mc="http://schemas.openxmlformats.org/markup-compatibility/2006">
              <mc:Choice xmlns:v="urn:schemas-microsoft-com:vml" Requires="v">
                <p:oleObj spid="_x0000_s16397" name="公式" r:id="rId5" imgW="2730240" imgH="1155600" progId="Equation.3">
                  <p:embed/>
                </p:oleObj>
              </mc:Choice>
              <mc:Fallback>
                <p:oleObj name="公式" r:id="rId5" imgW="2730240" imgH="1155600" progId="Equation.3">
                  <p:embed/>
                  <p:pic>
                    <p:nvPicPr>
                      <p:cNvPr id="37683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375" y="4156075"/>
                        <a:ext cx="5500688" cy="232727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 calcmode="lin" valueType="num">
                                      <p:cBhvr additive="base">
                                        <p:cTn id="7" dur="500" fill="hold"/>
                                        <p:tgtEl>
                                          <p:spTgt spid="376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683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6837"/>
                                        </p:tgtEl>
                                        <p:attrNameLst>
                                          <p:attrName>style.visibility</p:attrName>
                                        </p:attrNameLst>
                                      </p:cBhvr>
                                      <p:to>
                                        <p:strVal val="visible"/>
                                      </p:to>
                                    </p:set>
                                    <p:anim calcmode="lin" valueType="num">
                                      <p:cBhvr additive="base">
                                        <p:cTn id="12" dur="500" fill="hold"/>
                                        <p:tgtEl>
                                          <p:spTgt spid="376837"/>
                                        </p:tgtEl>
                                        <p:attrNameLst>
                                          <p:attrName>ppt_x</p:attrName>
                                        </p:attrNameLst>
                                      </p:cBhvr>
                                      <p:tavLst>
                                        <p:tav tm="0">
                                          <p:val>
                                            <p:strVal val="#ppt_x"/>
                                          </p:val>
                                        </p:tav>
                                        <p:tav tm="100000">
                                          <p:val>
                                            <p:strVal val="#ppt_x"/>
                                          </p:val>
                                        </p:tav>
                                      </p:tavLst>
                                    </p:anim>
                                    <p:anim calcmode="lin" valueType="num">
                                      <p:cBhvr additive="base">
                                        <p:cTn id="13" dur="500" fill="hold"/>
                                        <p:tgtEl>
                                          <p:spTgt spid="376837"/>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76838"/>
                                        </p:tgtEl>
                                        <p:attrNameLst>
                                          <p:attrName>style.visibility</p:attrName>
                                        </p:attrNameLst>
                                      </p:cBhvr>
                                      <p:to>
                                        <p:strVal val="visible"/>
                                      </p:to>
                                    </p:set>
                                    <p:anim calcmode="lin" valueType="num">
                                      <p:cBhvr additive="base">
                                        <p:cTn id="17" dur="500" fill="hold"/>
                                        <p:tgtEl>
                                          <p:spTgt spid="376838"/>
                                        </p:tgtEl>
                                        <p:attrNameLst>
                                          <p:attrName>ppt_x</p:attrName>
                                        </p:attrNameLst>
                                      </p:cBhvr>
                                      <p:tavLst>
                                        <p:tav tm="0">
                                          <p:val>
                                            <p:strVal val="#ppt_x"/>
                                          </p:val>
                                        </p:tav>
                                        <p:tav tm="100000">
                                          <p:val>
                                            <p:strVal val="#ppt_x"/>
                                          </p:val>
                                        </p:tav>
                                      </p:tavLst>
                                    </p:anim>
                                    <p:anim calcmode="lin" valueType="num">
                                      <p:cBhvr additive="base">
                                        <p:cTn id="18" dur="500" fill="hold"/>
                                        <p:tgtEl>
                                          <p:spTgt spid="376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2"/>
          <p:cNvSpPr>
            <a:spLocks noGrp="1" noChangeArrowheads="1"/>
          </p:cNvSpPr>
          <p:nvPr>
            <p:ph type="title"/>
          </p:nvPr>
        </p:nvSpPr>
        <p:spPr>
          <a:xfrm>
            <a:off x="871275" y="171489"/>
            <a:ext cx="9961986" cy="811566"/>
          </a:xfrm>
        </p:spPr>
        <p:txBody>
          <a:bodyPr/>
          <a:lstStyle/>
          <a:p>
            <a:pPr eaLnBrk="1" hangingPunct="1"/>
            <a:r>
              <a:rPr lang="zh-CN" altLang="en-US" dirty="0"/>
              <a:t>维纳过程的性质</a:t>
            </a:r>
          </a:p>
        </p:txBody>
      </p:sp>
      <p:sp>
        <p:nvSpPr>
          <p:cNvPr id="375811" name="Rectangle 3"/>
          <p:cNvSpPr>
            <a:spLocks noGrp="1" noChangeArrowheads="1"/>
          </p:cNvSpPr>
          <p:nvPr>
            <p:ph type="body" sz="half" idx="1"/>
          </p:nvPr>
        </p:nvSpPr>
        <p:spPr>
          <a:xfrm>
            <a:off x="688975" y="1121033"/>
            <a:ext cx="4582586" cy="427137"/>
          </a:xfrm>
        </p:spPr>
        <p:txBody>
          <a:bodyPr>
            <a:normAutofit fontScale="92500" lnSpcReduction="10000"/>
          </a:bodyPr>
          <a:lstStyle/>
          <a:p>
            <a:pPr eaLnBrk="1" hangingPunct="1">
              <a:lnSpc>
                <a:spcPct val="100000"/>
              </a:lnSpc>
              <a:buClrTx/>
              <a:buFontTx/>
              <a:buNone/>
            </a:pPr>
            <a:r>
              <a:rPr lang="zh-CN" altLang="en-US" dirty="0"/>
              <a:t>因此		</a:t>
            </a:r>
            <a:r>
              <a:rPr lang="en-US" altLang="zh-CN" dirty="0"/>
              <a:t>X</a:t>
            </a:r>
            <a:r>
              <a:rPr lang="zh-CN" altLang="en-US" dirty="0"/>
              <a:t>～</a:t>
            </a:r>
            <a:r>
              <a:rPr lang="en-US" altLang="zh-CN" dirty="0"/>
              <a:t>N(O, C</a:t>
            </a:r>
            <a:r>
              <a:rPr lang="en-US" altLang="zh-CN" baseline="-25000" dirty="0"/>
              <a:t>X</a:t>
            </a:r>
            <a:r>
              <a:rPr lang="en-US" altLang="zh-CN" dirty="0"/>
              <a:t>)</a:t>
            </a:r>
          </a:p>
        </p:txBody>
      </p:sp>
      <p:graphicFrame>
        <p:nvGraphicFramePr>
          <p:cNvPr id="375813" name="Object 5"/>
          <p:cNvGraphicFramePr>
            <a:graphicFrameLocks noGrp="1" noChangeAspect="1"/>
          </p:cNvGraphicFramePr>
          <p:nvPr>
            <p:ph sz="quarter" idx="2"/>
            <p:extLst>
              <p:ext uri="{D42A27DB-BD31-4B8C-83A1-F6EECF244321}">
                <p14:modId xmlns:p14="http://schemas.microsoft.com/office/powerpoint/2010/main" val="1957785067"/>
              </p:ext>
            </p:extLst>
          </p:nvPr>
        </p:nvGraphicFramePr>
        <p:xfrm>
          <a:off x="3279775" y="1833986"/>
          <a:ext cx="6027545" cy="2064228"/>
        </p:xfrm>
        <a:graphic>
          <a:graphicData uri="http://schemas.openxmlformats.org/presentationml/2006/ole">
            <mc:AlternateContent xmlns:mc="http://schemas.openxmlformats.org/markup-compatibility/2006">
              <mc:Choice xmlns:v="urn:schemas-microsoft-com:vml" Requires="v">
                <p:oleObj spid="_x0000_s17420" name="公式" r:id="rId3" imgW="2781000" imgH="952200" progId="Equation.3">
                  <p:embed/>
                </p:oleObj>
              </mc:Choice>
              <mc:Fallback>
                <p:oleObj name="公式" r:id="rId3" imgW="2781000" imgH="952200" progId="Equation.3">
                  <p:embed/>
                  <p:pic>
                    <p:nvPicPr>
                      <p:cNvPr id="37581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775" y="1833986"/>
                        <a:ext cx="6027545" cy="2064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812" name="Text Box 4"/>
          <p:cNvSpPr txBox="1">
            <a:spLocks noChangeArrowheads="1"/>
          </p:cNvSpPr>
          <p:nvPr/>
        </p:nvSpPr>
        <p:spPr bwMode="auto">
          <a:xfrm>
            <a:off x="868663" y="3993488"/>
            <a:ext cx="7707509" cy="519232"/>
          </a:xfrm>
          <a:prstGeom prst="rect">
            <a:avLst/>
          </a:prstGeom>
          <a:noFill/>
          <a:ln w="9525">
            <a:noFill/>
            <a:miter lim="800000"/>
            <a:headEnd/>
            <a:tailEnd/>
          </a:ln>
        </p:spPr>
        <p:txBody>
          <a:bodyPr>
            <a:spAutoFit/>
          </a:bodyPr>
          <a:lstStyle/>
          <a:p>
            <a:r>
              <a:rPr lang="zh-CN" altLang="en-US" sz="2801" b="1" dirty="0">
                <a:ea typeface="黑体" pitchFamily="2" charset="-122"/>
              </a:rPr>
              <a:t>故</a:t>
            </a:r>
          </a:p>
        </p:txBody>
      </p:sp>
      <p:graphicFrame>
        <p:nvGraphicFramePr>
          <p:cNvPr id="375814" name="Object 6"/>
          <p:cNvGraphicFramePr>
            <a:graphicFrameLocks noGrp="1" noChangeAspect="1"/>
          </p:cNvGraphicFramePr>
          <p:nvPr>
            <p:ph sz="quarter" idx="3"/>
            <p:extLst>
              <p:ext uri="{D42A27DB-BD31-4B8C-83A1-F6EECF244321}">
                <p14:modId xmlns:p14="http://schemas.microsoft.com/office/powerpoint/2010/main" val="1811175591"/>
              </p:ext>
            </p:extLst>
          </p:nvPr>
        </p:nvGraphicFramePr>
        <p:xfrm>
          <a:off x="4298533" y="4558603"/>
          <a:ext cx="3409724" cy="1915134"/>
        </p:xfrm>
        <a:graphic>
          <a:graphicData uri="http://schemas.openxmlformats.org/presentationml/2006/ole">
            <mc:AlternateContent xmlns:mc="http://schemas.openxmlformats.org/markup-compatibility/2006">
              <mc:Choice xmlns:v="urn:schemas-microsoft-com:vml" Requires="v">
                <p:oleObj spid="_x0000_s17421" name="公式" r:id="rId5" imgW="1650960" imgH="927000" progId="Equation.3">
                  <p:embed/>
                </p:oleObj>
              </mc:Choice>
              <mc:Fallback>
                <p:oleObj name="公式" r:id="rId5" imgW="1650960" imgH="927000" progId="Equation.3">
                  <p:embed/>
                  <p:pic>
                    <p:nvPicPr>
                      <p:cNvPr id="37581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533" y="4558603"/>
                        <a:ext cx="3409724" cy="1915134"/>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 calcmode="lin" valueType="num">
                                      <p:cBhvr additive="base">
                                        <p:cTn id="7" dur="500" fill="hold"/>
                                        <p:tgtEl>
                                          <p:spTgt spid="3758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581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75813"/>
                                        </p:tgtEl>
                                        <p:attrNameLst>
                                          <p:attrName>style.visibility</p:attrName>
                                        </p:attrNameLst>
                                      </p:cBhvr>
                                      <p:to>
                                        <p:strVal val="visible"/>
                                      </p:to>
                                    </p:set>
                                    <p:anim calcmode="lin" valueType="num">
                                      <p:cBhvr additive="base">
                                        <p:cTn id="12" dur="500" fill="hold"/>
                                        <p:tgtEl>
                                          <p:spTgt spid="375813"/>
                                        </p:tgtEl>
                                        <p:attrNameLst>
                                          <p:attrName>ppt_x</p:attrName>
                                        </p:attrNameLst>
                                      </p:cBhvr>
                                      <p:tavLst>
                                        <p:tav tm="0">
                                          <p:val>
                                            <p:strVal val="#ppt_x"/>
                                          </p:val>
                                        </p:tav>
                                        <p:tav tm="100000">
                                          <p:val>
                                            <p:strVal val="#ppt_x"/>
                                          </p:val>
                                        </p:tav>
                                      </p:tavLst>
                                    </p:anim>
                                    <p:anim calcmode="lin" valueType="num">
                                      <p:cBhvr additive="base">
                                        <p:cTn id="13" dur="500" fill="hold"/>
                                        <p:tgtEl>
                                          <p:spTgt spid="3758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5812"/>
                                        </p:tgtEl>
                                        <p:attrNameLst>
                                          <p:attrName>style.visibility</p:attrName>
                                        </p:attrNameLst>
                                      </p:cBhvr>
                                      <p:to>
                                        <p:strVal val="visible"/>
                                      </p:to>
                                    </p:set>
                                    <p:anim calcmode="lin" valueType="num">
                                      <p:cBhvr additive="base">
                                        <p:cTn id="18" dur="500" fill="hold"/>
                                        <p:tgtEl>
                                          <p:spTgt spid="375812"/>
                                        </p:tgtEl>
                                        <p:attrNameLst>
                                          <p:attrName>ppt_x</p:attrName>
                                        </p:attrNameLst>
                                      </p:cBhvr>
                                      <p:tavLst>
                                        <p:tav tm="0">
                                          <p:val>
                                            <p:strVal val="#ppt_x"/>
                                          </p:val>
                                        </p:tav>
                                        <p:tav tm="100000">
                                          <p:val>
                                            <p:strVal val="#ppt_x"/>
                                          </p:val>
                                        </p:tav>
                                      </p:tavLst>
                                    </p:anim>
                                    <p:anim calcmode="lin" valueType="num">
                                      <p:cBhvr additive="base">
                                        <p:cTn id="19" dur="500" fill="hold"/>
                                        <p:tgtEl>
                                          <p:spTgt spid="375812"/>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75814"/>
                                        </p:tgtEl>
                                        <p:attrNameLst>
                                          <p:attrName>style.visibility</p:attrName>
                                        </p:attrNameLst>
                                      </p:cBhvr>
                                      <p:to>
                                        <p:strVal val="visible"/>
                                      </p:to>
                                    </p:set>
                                    <p:anim calcmode="lin" valueType="num">
                                      <p:cBhvr additive="base">
                                        <p:cTn id="23" dur="500" fill="hold"/>
                                        <p:tgtEl>
                                          <p:spTgt spid="375814"/>
                                        </p:tgtEl>
                                        <p:attrNameLst>
                                          <p:attrName>ppt_x</p:attrName>
                                        </p:attrNameLst>
                                      </p:cBhvr>
                                      <p:tavLst>
                                        <p:tav tm="0">
                                          <p:val>
                                            <p:strVal val="#ppt_x"/>
                                          </p:val>
                                        </p:tav>
                                        <p:tav tm="100000">
                                          <p:val>
                                            <p:strVal val="#ppt_x"/>
                                          </p:val>
                                        </p:tav>
                                      </p:tavLst>
                                    </p:anim>
                                    <p:anim calcmode="lin" valueType="num">
                                      <p:cBhvr additive="base">
                                        <p:cTn id="24" dur="500" fill="hold"/>
                                        <p:tgtEl>
                                          <p:spTgt spid="375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P spid="3758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2">
            <a:extLst>
              <a:ext uri="{FF2B5EF4-FFF2-40B4-BE49-F238E27FC236}">
                <a16:creationId xmlns:a16="http://schemas.microsoft.com/office/drawing/2014/main" id="{70785AF0-D089-9375-885E-7A56D346DA0E}"/>
              </a:ext>
            </a:extLst>
          </p:cNvPr>
          <p:cNvSpPr>
            <a:spLocks noGrp="1" noChangeArrowheads="1"/>
          </p:cNvSpPr>
          <p:nvPr>
            <p:ph type="title"/>
          </p:nvPr>
        </p:nvSpPr>
        <p:spPr>
          <a:xfrm>
            <a:off x="917575" y="261289"/>
            <a:ext cx="9961986" cy="609741"/>
          </a:xfrm>
        </p:spPr>
        <p:txBody>
          <a:bodyPr/>
          <a:lstStyle/>
          <a:p>
            <a:pPr eaLnBrk="1" hangingPunct="1"/>
            <a:r>
              <a:rPr lang="en-US" altLang="zh-CN" dirty="0"/>
              <a:t>1.</a:t>
            </a:r>
            <a:r>
              <a:rPr lang="zh-CN" altLang="en-US" dirty="0"/>
              <a:t>独立过程</a:t>
            </a:r>
          </a:p>
        </p:txBody>
      </p:sp>
      <p:sp>
        <p:nvSpPr>
          <p:cNvPr id="282628" name="Rectangle 4">
            <a:extLst>
              <a:ext uri="{FF2B5EF4-FFF2-40B4-BE49-F238E27FC236}">
                <a16:creationId xmlns:a16="http://schemas.microsoft.com/office/drawing/2014/main" id="{8A15AD1F-21AA-1385-4F6E-B9834F298E6F}"/>
              </a:ext>
            </a:extLst>
          </p:cNvPr>
          <p:cNvSpPr>
            <a:spLocks noChangeArrowheads="1"/>
          </p:cNvSpPr>
          <p:nvPr/>
        </p:nvSpPr>
        <p:spPr bwMode="auto">
          <a:xfrm>
            <a:off x="261726" y="1524794"/>
            <a:ext cx="11273684" cy="263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Clr>
                <a:srgbClr val="00FF00"/>
              </a:buClr>
              <a:buFont typeface="Wingdings" panose="05000000000000000000" pitchFamily="2" charset="2"/>
              <a:buNone/>
            </a:pPr>
            <a:r>
              <a:rPr lang="en-US" altLang="zh-CN" b="1" dirty="0">
                <a:latin typeface="+mn-ea"/>
                <a:ea typeface="+mn-ea"/>
              </a:rPr>
              <a:t>    </a:t>
            </a:r>
            <a:r>
              <a:rPr lang="zh-CN" altLang="en-US" b="1" dirty="0">
                <a:latin typeface="+mn-ea"/>
                <a:ea typeface="+mn-ea"/>
              </a:rPr>
              <a:t>给定随机过程</a:t>
            </a:r>
            <a:r>
              <a:rPr lang="en-US" altLang="zh-CN" b="1" dirty="0">
                <a:latin typeface="+mn-ea"/>
                <a:ea typeface="+mn-ea"/>
              </a:rPr>
              <a:t>{X(t),</a:t>
            </a:r>
            <a:r>
              <a:rPr lang="en-US" altLang="zh-CN" b="1" dirty="0" err="1">
                <a:latin typeface="+mn-ea"/>
                <a:ea typeface="+mn-ea"/>
              </a:rPr>
              <a:t>t</a:t>
            </a:r>
            <a:r>
              <a:rPr lang="en-US" altLang="zh-CN" b="1" dirty="0" err="1">
                <a:latin typeface="+mn-ea"/>
                <a:ea typeface="+mn-ea"/>
                <a:sym typeface="Symbol" panose="05050102010706020507" pitchFamily="18" charset="2"/>
              </a:rPr>
              <a:t>T</a:t>
            </a:r>
            <a:r>
              <a:rPr lang="en-US" altLang="zh-CN" b="1" dirty="0">
                <a:latin typeface="+mn-ea"/>
                <a:ea typeface="+mn-ea"/>
                <a:sym typeface="Symbol" panose="05050102010706020507" pitchFamily="18" charset="2"/>
              </a:rPr>
              <a:t>}</a:t>
            </a:r>
            <a:r>
              <a:rPr lang="zh-CN" altLang="en-US" b="1" dirty="0">
                <a:latin typeface="+mn-ea"/>
                <a:ea typeface="+mn-ea"/>
                <a:sym typeface="Symbol" panose="05050102010706020507" pitchFamily="18" charset="2"/>
              </a:rPr>
              <a:t>，如果对</a:t>
            </a:r>
            <a:r>
              <a:rPr lang="zh-CN" altLang="en-US" b="1" dirty="0">
                <a:solidFill>
                  <a:srgbClr val="0000FF"/>
                </a:solidFill>
                <a:latin typeface="+mn-ea"/>
                <a:ea typeface="+mn-ea"/>
                <a:sym typeface="Symbol" panose="05050102010706020507" pitchFamily="18" charset="2"/>
              </a:rPr>
              <a:t>任意正整数</a:t>
            </a:r>
            <a:r>
              <a:rPr lang="en-US" altLang="zh-CN" b="1" dirty="0">
                <a:latin typeface="+mn-ea"/>
                <a:ea typeface="+mn-ea"/>
                <a:sym typeface="Symbol" panose="05050102010706020507" pitchFamily="18" charset="2"/>
              </a:rPr>
              <a:t>n</a:t>
            </a:r>
            <a:r>
              <a:rPr lang="zh-CN" altLang="en-US" b="1" dirty="0">
                <a:latin typeface="+mn-ea"/>
                <a:ea typeface="+mn-ea"/>
                <a:sym typeface="Symbol" panose="05050102010706020507" pitchFamily="18" charset="2"/>
              </a:rPr>
              <a:t>及</a:t>
            </a:r>
            <a:r>
              <a:rPr lang="zh-CN" altLang="en-US" b="1" dirty="0">
                <a:solidFill>
                  <a:srgbClr val="0000FF"/>
                </a:solidFill>
                <a:latin typeface="+mn-ea"/>
                <a:ea typeface="+mn-ea"/>
                <a:sym typeface="Symbol" panose="05050102010706020507" pitchFamily="18" charset="2"/>
              </a:rPr>
              <a:t>任意</a:t>
            </a:r>
            <a:r>
              <a:rPr lang="en-US" altLang="zh-CN" b="1" dirty="0">
                <a:latin typeface="+mn-ea"/>
                <a:ea typeface="+mn-ea"/>
                <a:sym typeface="Symbol" panose="05050102010706020507" pitchFamily="18" charset="2"/>
              </a:rPr>
              <a:t>t</a:t>
            </a:r>
            <a:r>
              <a:rPr lang="en-US" altLang="zh-CN" b="1" baseline="-25000" dirty="0">
                <a:latin typeface="+mn-ea"/>
                <a:ea typeface="+mn-ea"/>
                <a:sym typeface="Symbol" panose="05050102010706020507" pitchFamily="18" charset="2"/>
              </a:rPr>
              <a:t>1</a:t>
            </a:r>
            <a:r>
              <a:rPr lang="en-US" altLang="zh-CN" b="1" dirty="0">
                <a:latin typeface="+mn-ea"/>
                <a:ea typeface="+mn-ea"/>
                <a:sym typeface="Symbol" panose="05050102010706020507" pitchFamily="18" charset="2"/>
              </a:rPr>
              <a:t>,t</a:t>
            </a:r>
            <a:r>
              <a:rPr lang="en-US" altLang="zh-CN" b="1" baseline="-25000" dirty="0">
                <a:latin typeface="+mn-ea"/>
                <a:ea typeface="+mn-ea"/>
                <a:sym typeface="Symbol" panose="05050102010706020507" pitchFamily="18" charset="2"/>
              </a:rPr>
              <a:t>2</a:t>
            </a:r>
            <a:r>
              <a:rPr lang="en-US" altLang="zh-CN" b="1" dirty="0">
                <a:latin typeface="+mn-ea"/>
                <a:ea typeface="+mn-ea"/>
                <a:sym typeface="Symbol" panose="05050102010706020507" pitchFamily="18" charset="2"/>
              </a:rPr>
              <a:t>,…,</a:t>
            </a:r>
            <a:r>
              <a:rPr lang="en-US" altLang="zh-CN" b="1" dirty="0" err="1">
                <a:latin typeface="+mn-ea"/>
                <a:ea typeface="+mn-ea"/>
                <a:sym typeface="Symbol" panose="05050102010706020507" pitchFamily="18" charset="2"/>
              </a:rPr>
              <a:t>t</a:t>
            </a:r>
            <a:r>
              <a:rPr lang="en-US" altLang="zh-CN" b="1" baseline="-25000" dirty="0" err="1">
                <a:latin typeface="+mn-ea"/>
                <a:ea typeface="+mn-ea"/>
                <a:sym typeface="Symbol" panose="05050102010706020507" pitchFamily="18" charset="2"/>
              </a:rPr>
              <a:t>n</a:t>
            </a:r>
            <a:r>
              <a:rPr lang="en-US" altLang="zh-CN" b="1" dirty="0" err="1">
                <a:latin typeface="+mn-ea"/>
                <a:ea typeface="+mn-ea"/>
                <a:sym typeface="Symbol" panose="05050102010706020507" pitchFamily="18" charset="2"/>
              </a:rPr>
              <a:t>T</a:t>
            </a:r>
            <a:r>
              <a:rPr lang="zh-CN" altLang="en-US" b="1" dirty="0">
                <a:latin typeface="+mn-ea"/>
                <a:ea typeface="+mn-ea"/>
                <a:sym typeface="Symbol" panose="05050102010706020507" pitchFamily="18" charset="2"/>
              </a:rPr>
              <a:t>，随机变量</a:t>
            </a:r>
            <a:r>
              <a:rPr lang="en-US" altLang="zh-CN" b="1" dirty="0">
                <a:latin typeface="+mn-ea"/>
                <a:ea typeface="+mn-ea"/>
              </a:rPr>
              <a:t>X(</a:t>
            </a:r>
            <a:r>
              <a:rPr lang="en-US" altLang="zh-CN" b="1" dirty="0">
                <a:latin typeface="+mn-ea"/>
                <a:ea typeface="+mn-ea"/>
                <a:sym typeface="Symbol" panose="05050102010706020507" pitchFamily="18" charset="2"/>
              </a:rPr>
              <a:t>t</a:t>
            </a:r>
            <a:r>
              <a:rPr lang="en-US" altLang="zh-CN" b="1" baseline="-25000" dirty="0">
                <a:latin typeface="+mn-ea"/>
                <a:ea typeface="+mn-ea"/>
                <a:sym typeface="Symbol" panose="05050102010706020507" pitchFamily="18" charset="2"/>
              </a:rPr>
              <a:t>1</a:t>
            </a:r>
            <a:r>
              <a:rPr lang="en-US" altLang="zh-CN" b="1" dirty="0">
                <a:latin typeface="+mn-ea"/>
                <a:ea typeface="+mn-ea"/>
              </a:rPr>
              <a:t>),X(</a:t>
            </a:r>
            <a:r>
              <a:rPr lang="en-US" altLang="zh-CN" b="1" dirty="0">
                <a:latin typeface="+mn-ea"/>
                <a:ea typeface="+mn-ea"/>
                <a:sym typeface="Symbol" panose="05050102010706020507" pitchFamily="18" charset="2"/>
              </a:rPr>
              <a:t>t</a:t>
            </a:r>
            <a:r>
              <a:rPr lang="en-US" altLang="zh-CN" b="1" baseline="-25000" dirty="0">
                <a:latin typeface="+mn-ea"/>
                <a:ea typeface="+mn-ea"/>
                <a:sym typeface="Symbol" panose="05050102010706020507" pitchFamily="18" charset="2"/>
              </a:rPr>
              <a:t>2</a:t>
            </a:r>
            <a:r>
              <a:rPr lang="en-US" altLang="zh-CN" b="1" dirty="0">
                <a:latin typeface="+mn-ea"/>
                <a:ea typeface="+mn-ea"/>
                <a:sym typeface="Symbol" panose="05050102010706020507" pitchFamily="18" charset="2"/>
              </a:rPr>
              <a:t>),…,X(</a:t>
            </a:r>
            <a:r>
              <a:rPr lang="en-US" altLang="zh-CN" b="1" dirty="0" err="1">
                <a:latin typeface="+mn-ea"/>
                <a:ea typeface="+mn-ea"/>
                <a:sym typeface="Symbol" panose="05050102010706020507" pitchFamily="18" charset="2"/>
              </a:rPr>
              <a:t>t</a:t>
            </a:r>
            <a:r>
              <a:rPr lang="en-US" altLang="zh-CN" b="1" baseline="-25000" dirty="0" err="1">
                <a:latin typeface="+mn-ea"/>
                <a:ea typeface="+mn-ea"/>
                <a:sym typeface="Symbol" panose="05050102010706020507" pitchFamily="18" charset="2"/>
              </a:rPr>
              <a:t>n</a:t>
            </a:r>
            <a:r>
              <a:rPr lang="en-US" altLang="zh-CN" b="1" dirty="0">
                <a:latin typeface="+mn-ea"/>
                <a:ea typeface="+mn-ea"/>
              </a:rPr>
              <a:t>)</a:t>
            </a:r>
            <a:r>
              <a:rPr lang="zh-CN" altLang="en-US" b="1" dirty="0">
                <a:latin typeface="+mn-ea"/>
                <a:ea typeface="+mn-ea"/>
              </a:rPr>
              <a:t>相互独立，则称随机过程</a:t>
            </a:r>
            <a:r>
              <a:rPr lang="en-US" altLang="zh-CN" b="1" dirty="0">
                <a:latin typeface="+mn-ea"/>
                <a:ea typeface="+mn-ea"/>
              </a:rPr>
              <a:t>{X(t),</a:t>
            </a:r>
            <a:r>
              <a:rPr lang="en-US" altLang="zh-CN" b="1" dirty="0" err="1">
                <a:latin typeface="+mn-ea"/>
                <a:ea typeface="+mn-ea"/>
              </a:rPr>
              <a:t>t</a:t>
            </a:r>
            <a:r>
              <a:rPr lang="en-US" altLang="zh-CN" b="1" dirty="0" err="1">
                <a:latin typeface="+mn-ea"/>
                <a:ea typeface="+mn-ea"/>
                <a:sym typeface="Symbol" panose="05050102010706020507" pitchFamily="18" charset="2"/>
              </a:rPr>
              <a:t>T</a:t>
            </a:r>
            <a:r>
              <a:rPr lang="en-US" altLang="zh-CN" b="1" dirty="0">
                <a:latin typeface="+mn-ea"/>
                <a:ea typeface="+mn-ea"/>
                <a:sym typeface="Symbol" panose="05050102010706020507" pitchFamily="18" charset="2"/>
              </a:rPr>
              <a:t>}</a:t>
            </a:r>
            <a:r>
              <a:rPr lang="zh-CN" altLang="en-US" b="1" dirty="0">
                <a:latin typeface="+mn-ea"/>
                <a:ea typeface="+mn-ea"/>
              </a:rPr>
              <a:t>为</a:t>
            </a:r>
            <a:r>
              <a:rPr lang="zh-CN" altLang="en-US" b="1" dirty="0">
                <a:solidFill>
                  <a:srgbClr val="CC00CC"/>
                </a:solidFill>
                <a:latin typeface="+mn-ea"/>
                <a:ea typeface="+mn-ea"/>
              </a:rPr>
              <a:t>独立过程</a:t>
            </a:r>
            <a:r>
              <a:rPr lang="zh-CN" altLang="en-US" b="1" dirty="0">
                <a:latin typeface="+mn-ea"/>
                <a:ea typeface="+mn-ea"/>
              </a:rPr>
              <a:t>。</a:t>
            </a:r>
          </a:p>
          <a:p>
            <a:pPr algn="just" eaLnBrk="1" hangingPunct="1">
              <a:lnSpc>
                <a:spcPct val="120000"/>
              </a:lnSpc>
              <a:spcBef>
                <a:spcPct val="50000"/>
              </a:spcBef>
              <a:buClr>
                <a:srgbClr val="00FF00"/>
              </a:buClr>
              <a:buFont typeface="Wingdings" panose="05000000000000000000" pitchFamily="2" charset="2"/>
              <a:buNone/>
            </a:pPr>
            <a:r>
              <a:rPr lang="zh-CN" altLang="en-US" b="1" dirty="0">
                <a:latin typeface="+mn-ea"/>
                <a:ea typeface="+mn-ea"/>
              </a:rPr>
              <a:t>      特别，如果</a:t>
            </a:r>
            <a:r>
              <a:rPr lang="en-US" altLang="zh-CN" b="1" dirty="0">
                <a:latin typeface="+mn-ea"/>
                <a:ea typeface="+mn-ea"/>
              </a:rPr>
              <a:t>X(n),n=1,2,3,…</a:t>
            </a:r>
            <a:r>
              <a:rPr lang="zh-CN" altLang="en-US" b="1" dirty="0">
                <a:latin typeface="+mn-ea"/>
                <a:ea typeface="+mn-ea"/>
                <a:sym typeface="Symbol" panose="05050102010706020507" pitchFamily="18" charset="2"/>
              </a:rPr>
              <a:t>是</a:t>
            </a:r>
            <a:r>
              <a:rPr lang="zh-CN" altLang="en-US" b="1" dirty="0">
                <a:latin typeface="+mn-ea"/>
                <a:ea typeface="+mn-ea"/>
              </a:rPr>
              <a:t>相互独立的</a:t>
            </a:r>
            <a:r>
              <a:rPr lang="zh-CN" altLang="en-US" b="1" dirty="0">
                <a:latin typeface="+mn-ea"/>
                <a:ea typeface="+mn-ea"/>
                <a:sym typeface="Symbol" panose="05050102010706020507" pitchFamily="18" charset="2"/>
              </a:rPr>
              <a:t>随机变量</a:t>
            </a:r>
            <a:r>
              <a:rPr lang="zh-CN" altLang="en-US" b="1" dirty="0">
                <a:latin typeface="+mn-ea"/>
                <a:ea typeface="+mn-ea"/>
              </a:rPr>
              <a:t>，则称</a:t>
            </a:r>
            <a:r>
              <a:rPr lang="en-US" altLang="zh-CN" b="1" dirty="0">
                <a:latin typeface="+mn-ea"/>
                <a:ea typeface="+mn-ea"/>
              </a:rPr>
              <a:t>{X(n),n=1,2,3,…</a:t>
            </a:r>
            <a:r>
              <a:rPr lang="en-US" altLang="zh-CN" b="1" dirty="0">
                <a:latin typeface="+mn-ea"/>
                <a:ea typeface="+mn-ea"/>
                <a:sym typeface="Symbol" panose="05050102010706020507" pitchFamily="18" charset="2"/>
              </a:rPr>
              <a:t>}</a:t>
            </a:r>
            <a:r>
              <a:rPr lang="zh-CN" altLang="en-US" b="1" dirty="0">
                <a:latin typeface="+mn-ea"/>
                <a:ea typeface="+mn-ea"/>
              </a:rPr>
              <a:t>为</a:t>
            </a:r>
            <a:r>
              <a:rPr lang="zh-CN" altLang="en-US" b="1" dirty="0">
                <a:solidFill>
                  <a:srgbClr val="CC00CC"/>
                </a:solidFill>
                <a:latin typeface="+mn-ea"/>
                <a:ea typeface="+mn-ea"/>
              </a:rPr>
              <a:t>独立随机序列</a:t>
            </a:r>
            <a:r>
              <a:rPr lang="zh-CN" altLang="en-US" b="1" dirty="0">
                <a:latin typeface="+mn-ea"/>
                <a:ea typeface="+mn-ea"/>
              </a:rPr>
              <a:t>。</a:t>
            </a:r>
          </a:p>
          <a:p>
            <a:pPr algn="just" eaLnBrk="1" hangingPunct="1">
              <a:lnSpc>
                <a:spcPct val="120000"/>
              </a:lnSpc>
              <a:spcBef>
                <a:spcPct val="50000"/>
              </a:spcBef>
              <a:buClr>
                <a:srgbClr val="00FF00"/>
              </a:buClr>
              <a:buFont typeface="Wingdings" panose="05000000000000000000" pitchFamily="2" charset="2"/>
              <a:buNone/>
            </a:pPr>
            <a:r>
              <a:rPr lang="zh-CN" altLang="en-US" b="1" dirty="0">
                <a:latin typeface="+mn-ea"/>
                <a:ea typeface="+mn-ea"/>
              </a:rPr>
              <a:t>     独立过程的</a:t>
            </a:r>
            <a:r>
              <a:rPr lang="en-US" altLang="zh-CN" b="1" dirty="0">
                <a:latin typeface="+mn-ea"/>
                <a:ea typeface="+mn-ea"/>
              </a:rPr>
              <a:t>n</a:t>
            </a:r>
            <a:r>
              <a:rPr lang="zh-CN" altLang="en-US" b="1" dirty="0">
                <a:latin typeface="+mn-ea"/>
                <a:ea typeface="+mn-ea"/>
              </a:rPr>
              <a:t>维概率分布由一维概率分布确定：</a:t>
            </a:r>
          </a:p>
        </p:txBody>
      </p:sp>
      <mc:AlternateContent xmlns:mc="http://schemas.openxmlformats.org/markup-compatibility/2006" xmlns:a14="http://schemas.microsoft.com/office/drawing/2010/main">
        <mc:Choice Requires="a14">
          <p:sp>
            <p:nvSpPr>
              <p:cNvPr id="282631" name="Object 7">
                <a:extLst>
                  <a:ext uri="{FF2B5EF4-FFF2-40B4-BE49-F238E27FC236}">
                    <a16:creationId xmlns:a16="http://schemas.microsoft.com/office/drawing/2014/main" id="{A5445B7B-D177-36A4-E451-53197C9455F6}"/>
                  </a:ext>
                </a:extLst>
              </p:cNvPr>
              <p:cNvSpPr txBox="1">
                <a:spLocks noGrp="1"/>
              </p:cNvSpPr>
              <p:nvPr>
                <p:ph sz="half" idx="2"/>
              </p:nvPr>
            </p:nvSpPr>
            <p:spPr bwMode="auto">
              <a:xfrm>
                <a:off x="1036888" y="4083800"/>
                <a:ext cx="9723360" cy="2330305"/>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𝐹</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𝐹</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𝑘</m:t>
                              </m:r>
                            </m:sub>
                          </m:sSub>
                          <m:r>
                            <a:rPr lang="zh-CN" altLang="en-US" i="1">
                              <a:solidFill>
                                <a:srgbClr val="000000"/>
                              </a:solidFill>
                              <a:latin typeface="Cambria Math" panose="02040503050406030204" pitchFamily="18" charset="0"/>
                            </a:rPr>
                            <m:t>)</m:t>
                          </m:r>
                        </m:e>
                      </m:nary>
                    </m:oMath>
                  </m:oMathPara>
                </a14:m>
                <a:endParaRPr lang="zh-CN" altLang="en-US" dirty="0"/>
              </a:p>
            </p:txBody>
          </p:sp>
        </mc:Choice>
        <mc:Fallback xmlns="">
          <p:sp>
            <p:nvSpPr>
              <p:cNvPr id="282631" name="Object 7">
                <a:extLst>
                  <a:ext uri="{FF2B5EF4-FFF2-40B4-BE49-F238E27FC236}">
                    <a16:creationId xmlns:a16="http://schemas.microsoft.com/office/drawing/2014/main" id="{A5445B7B-D177-36A4-E451-53197C9455F6}"/>
                  </a:ext>
                </a:extLst>
              </p:cNvPr>
              <p:cNvSpPr txBox="1">
                <a:spLocks noGrp="1" noRot="1" noChangeAspect="1" noMove="1" noResize="1" noEditPoints="1" noAdjustHandles="1" noChangeArrowheads="1" noChangeShapeType="1" noTextEdit="1"/>
              </p:cNvSpPr>
              <p:nvPr>
                <p:ph sz="half" idx="2"/>
              </p:nvPr>
            </p:nvSpPr>
            <p:spPr bwMode="auto">
              <a:xfrm>
                <a:off x="1036888" y="4083800"/>
                <a:ext cx="9723360" cy="2330305"/>
              </a:xfrm>
              <a:prstGeom prst="rect">
                <a:avLst/>
              </a:prstGeom>
              <a:blipFill>
                <a:blip r:embed="rId2"/>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iterate type="wd">
                                    <p:tmPct val="10000"/>
                                  </p:iterate>
                                  <p:childTnLst>
                                    <p:set>
                                      <p:cBhvr>
                                        <p:cTn id="6" dur="1" fill="hold">
                                          <p:stCondLst>
                                            <p:cond delay="0"/>
                                          </p:stCondLst>
                                        </p:cTn>
                                        <p:tgtEl>
                                          <p:spTgt spid="282628">
                                            <p:txEl>
                                              <p:pRg st="0" end="0"/>
                                            </p:txEl>
                                          </p:spTgt>
                                        </p:tgtEl>
                                        <p:attrNameLst>
                                          <p:attrName>style.visibility</p:attrName>
                                        </p:attrNameLst>
                                      </p:cBhvr>
                                      <p:to>
                                        <p:strVal val="visible"/>
                                      </p:to>
                                    </p:set>
                                    <p:anim calcmode="lin" valueType="num">
                                      <p:cBhvr additive="base">
                                        <p:cTn id="7" dur="500" fill="hold"/>
                                        <p:tgtEl>
                                          <p:spTgt spid="28262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26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iterate type="wd">
                                    <p:tmPct val="10000"/>
                                  </p:iterate>
                                  <p:childTnLst>
                                    <p:set>
                                      <p:cBhvr>
                                        <p:cTn id="12" dur="1" fill="hold">
                                          <p:stCondLst>
                                            <p:cond delay="0"/>
                                          </p:stCondLst>
                                        </p:cTn>
                                        <p:tgtEl>
                                          <p:spTgt spid="282628">
                                            <p:txEl>
                                              <p:pRg st="1" end="1"/>
                                            </p:txEl>
                                          </p:spTgt>
                                        </p:tgtEl>
                                        <p:attrNameLst>
                                          <p:attrName>style.visibility</p:attrName>
                                        </p:attrNameLst>
                                      </p:cBhvr>
                                      <p:to>
                                        <p:strVal val="visible"/>
                                      </p:to>
                                    </p:set>
                                    <p:anim calcmode="lin" valueType="num">
                                      <p:cBhvr additive="base">
                                        <p:cTn id="13" dur="500" fill="hold"/>
                                        <p:tgtEl>
                                          <p:spTgt spid="28262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26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iterate type="wd">
                                    <p:tmPct val="10000"/>
                                  </p:iterate>
                                  <p:childTnLst>
                                    <p:set>
                                      <p:cBhvr>
                                        <p:cTn id="18" dur="1" fill="hold">
                                          <p:stCondLst>
                                            <p:cond delay="0"/>
                                          </p:stCondLst>
                                        </p:cTn>
                                        <p:tgtEl>
                                          <p:spTgt spid="282628">
                                            <p:txEl>
                                              <p:pRg st="2" end="2"/>
                                            </p:txEl>
                                          </p:spTgt>
                                        </p:tgtEl>
                                        <p:attrNameLst>
                                          <p:attrName>style.visibility</p:attrName>
                                        </p:attrNameLst>
                                      </p:cBhvr>
                                      <p:to>
                                        <p:strVal val="visible"/>
                                      </p:to>
                                    </p:set>
                                    <p:anim calcmode="lin" valueType="num">
                                      <p:cBhvr additive="base">
                                        <p:cTn id="19" dur="500" fill="hold"/>
                                        <p:tgtEl>
                                          <p:spTgt spid="28262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8262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282631">
                                            <p:txEl>
                                              <p:pRg st="0" end="0"/>
                                            </p:txEl>
                                          </p:spTgt>
                                        </p:tgtEl>
                                        <p:attrNameLst>
                                          <p:attrName>style.visibility</p:attrName>
                                        </p:attrNameLst>
                                      </p:cBhvr>
                                      <p:to>
                                        <p:strVal val="visible"/>
                                      </p:to>
                                    </p:set>
                                    <p:animEffect transition="in" filter="randombar(horizontal)">
                                      <p:cBhvr>
                                        <p:cTn id="25" dur="500"/>
                                        <p:tgtEl>
                                          <p:spTgt spid="2826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build="p"/>
      <p:bldP spid="28263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2">
            <a:extLst>
              <a:ext uri="{FF2B5EF4-FFF2-40B4-BE49-F238E27FC236}">
                <a16:creationId xmlns:a16="http://schemas.microsoft.com/office/drawing/2014/main" id="{4A7777DB-D39F-7A6E-934C-9A9F3A581AFB}"/>
              </a:ext>
            </a:extLst>
          </p:cNvPr>
          <p:cNvSpPr>
            <a:spLocks noGrp="1" noChangeArrowheads="1"/>
          </p:cNvSpPr>
          <p:nvPr>
            <p:ph type="title"/>
          </p:nvPr>
        </p:nvSpPr>
        <p:spPr/>
        <p:txBody>
          <a:bodyPr/>
          <a:lstStyle/>
          <a:p>
            <a:pPr eaLnBrk="1" hangingPunct="1"/>
            <a:r>
              <a:rPr lang="zh-CN" altLang="en-US"/>
              <a:t>本讲主要内容</a:t>
            </a:r>
          </a:p>
        </p:txBody>
      </p:sp>
      <p:sp>
        <p:nvSpPr>
          <p:cNvPr id="325635" name="Rectangle 3">
            <a:extLst>
              <a:ext uri="{FF2B5EF4-FFF2-40B4-BE49-F238E27FC236}">
                <a16:creationId xmlns:a16="http://schemas.microsoft.com/office/drawing/2014/main" id="{0E56920E-8DF5-B5BF-CA32-77EC54F36A74}"/>
              </a:ext>
            </a:extLst>
          </p:cNvPr>
          <p:cNvSpPr>
            <a:spLocks noGrp="1" noChangeArrowheads="1"/>
          </p:cNvSpPr>
          <p:nvPr>
            <p:ph type="body" idx="1"/>
          </p:nvPr>
        </p:nvSpPr>
        <p:spPr>
          <a:xfrm>
            <a:off x="460375" y="991394"/>
            <a:ext cx="8077200" cy="5868194"/>
          </a:xfrm>
        </p:spPr>
        <p:txBody>
          <a:bodyPr>
            <a:normAutofit/>
          </a:bodyPr>
          <a:lstStyle/>
          <a:p>
            <a:pPr eaLnBrk="1" hangingPunct="1">
              <a:buFont typeface="Wingdings" panose="05000000000000000000" pitchFamily="2" charset="2"/>
              <a:buChar char="Ø"/>
            </a:pPr>
            <a:r>
              <a:rPr lang="zh-CN" altLang="en-US" dirty="0">
                <a:solidFill>
                  <a:srgbClr val="0000FF"/>
                </a:solidFill>
                <a:latin typeface="黑体" panose="02010609060101010101" pitchFamily="49" charset="-122"/>
              </a:rPr>
              <a:t>重要随机过程</a:t>
            </a:r>
          </a:p>
          <a:p>
            <a:pPr lvl="1" eaLnBrk="1" hangingPunct="1">
              <a:buClr>
                <a:srgbClr val="FF0000"/>
              </a:buClr>
              <a:buFontTx/>
              <a:buChar char="•"/>
            </a:pPr>
            <a:r>
              <a:rPr lang="zh-CN" altLang="en-US" dirty="0">
                <a:solidFill>
                  <a:srgbClr val="CC00CC"/>
                </a:solidFill>
                <a:latin typeface="黑体" panose="02010609060101010101" pitchFamily="49" charset="-122"/>
              </a:rPr>
              <a:t>独立过程</a:t>
            </a:r>
          </a:p>
          <a:p>
            <a:pPr lvl="1" eaLnBrk="1" hangingPunct="1">
              <a:buClr>
                <a:srgbClr val="FF0000"/>
              </a:buClr>
              <a:buFontTx/>
              <a:buChar char="•"/>
            </a:pPr>
            <a:r>
              <a:rPr lang="zh-CN" altLang="en-US" dirty="0">
                <a:solidFill>
                  <a:srgbClr val="CC00CC"/>
                </a:solidFill>
                <a:latin typeface="黑体" panose="02010609060101010101" pitchFamily="49" charset="-122"/>
              </a:rPr>
              <a:t>独立增量过程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正态过程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维纳过程</a:t>
            </a:r>
            <a:endParaRPr lang="en-US" altLang="zh-CN" dirty="0">
              <a:solidFill>
                <a:srgbClr val="CC00CC"/>
              </a:solidFill>
              <a:latin typeface="黑体" panose="02010609060101010101" pitchFamily="49" charset="-122"/>
            </a:endParaRPr>
          </a:p>
          <a:p>
            <a:pPr lvl="1" eaLnBrk="1" hangingPunct="1">
              <a:buClr>
                <a:srgbClr val="FF0000"/>
              </a:buClr>
              <a:buFontTx/>
              <a:buChar char="•"/>
            </a:pPr>
            <a:r>
              <a:rPr lang="zh-CN" altLang="en-US" dirty="0">
                <a:solidFill>
                  <a:srgbClr val="CC00CC"/>
                </a:solidFill>
                <a:latin typeface="黑体" panose="02010609060101010101" pitchFamily="49" charset="-122"/>
              </a:rPr>
              <a:t>泊松过程</a:t>
            </a:r>
          </a:p>
          <a:p>
            <a:pPr lvl="1" eaLnBrk="1" hangingPunct="1">
              <a:buClr>
                <a:srgbClr val="FF0000"/>
              </a:buClr>
              <a:buFontTx/>
              <a:buChar char="•"/>
            </a:pPr>
            <a:endParaRPr lang="zh-CN" altLang="en-US" dirty="0">
              <a:solidFill>
                <a:srgbClr val="0000FF"/>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 calcmode="lin" valueType="num">
                                      <p:cBhvr additive="base">
                                        <p:cTn id="7" dur="500" fill="hold"/>
                                        <p:tgtEl>
                                          <p:spTgt spid="325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56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5635">
                                            <p:txEl>
                                              <p:pRg st="1" end="1"/>
                                            </p:txEl>
                                          </p:spTgt>
                                        </p:tgtEl>
                                        <p:attrNameLst>
                                          <p:attrName>style.visibility</p:attrName>
                                        </p:attrNameLst>
                                      </p:cBhvr>
                                      <p:to>
                                        <p:strVal val="visible"/>
                                      </p:to>
                                    </p:set>
                                    <p:anim calcmode="lin" valueType="num">
                                      <p:cBhvr additive="base">
                                        <p:cTn id="11" dur="500" fill="hold"/>
                                        <p:tgtEl>
                                          <p:spTgt spid="3256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56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5635">
                                            <p:txEl>
                                              <p:pRg st="2" end="2"/>
                                            </p:txEl>
                                          </p:spTgt>
                                        </p:tgtEl>
                                        <p:attrNameLst>
                                          <p:attrName>style.visibility</p:attrName>
                                        </p:attrNameLst>
                                      </p:cBhvr>
                                      <p:to>
                                        <p:strVal val="visible"/>
                                      </p:to>
                                    </p:set>
                                    <p:anim calcmode="lin" valueType="num">
                                      <p:cBhvr additive="base">
                                        <p:cTn id="15" dur="500" fill="hold"/>
                                        <p:tgtEl>
                                          <p:spTgt spid="3256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563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5635">
                                            <p:txEl>
                                              <p:pRg st="3" end="3"/>
                                            </p:txEl>
                                          </p:spTgt>
                                        </p:tgtEl>
                                        <p:attrNameLst>
                                          <p:attrName>style.visibility</p:attrName>
                                        </p:attrNameLst>
                                      </p:cBhvr>
                                      <p:to>
                                        <p:strVal val="visible"/>
                                      </p:to>
                                    </p:set>
                                    <p:anim calcmode="lin" valueType="num">
                                      <p:cBhvr additive="base">
                                        <p:cTn id="19" dur="500" fill="hold"/>
                                        <p:tgtEl>
                                          <p:spTgt spid="3256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563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5635">
                                            <p:txEl>
                                              <p:pRg st="4" end="4"/>
                                            </p:txEl>
                                          </p:spTgt>
                                        </p:tgtEl>
                                        <p:attrNameLst>
                                          <p:attrName>style.visibility</p:attrName>
                                        </p:attrNameLst>
                                      </p:cBhvr>
                                      <p:to>
                                        <p:strVal val="visible"/>
                                      </p:to>
                                    </p:set>
                                    <p:anim calcmode="lin" valueType="num">
                                      <p:cBhvr additive="base">
                                        <p:cTn id="23" dur="500" fill="hold"/>
                                        <p:tgtEl>
                                          <p:spTgt spid="32563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563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25635">
                                            <p:txEl>
                                              <p:pRg st="5" end="5"/>
                                            </p:txEl>
                                          </p:spTgt>
                                        </p:tgtEl>
                                        <p:attrNameLst>
                                          <p:attrName>style.visibility</p:attrName>
                                        </p:attrNameLst>
                                      </p:cBhvr>
                                      <p:to>
                                        <p:strVal val="visible"/>
                                      </p:to>
                                    </p:set>
                                    <p:anim calcmode="lin" valueType="num">
                                      <p:cBhvr additive="base">
                                        <p:cTn id="27" dur="500" fill="hold"/>
                                        <p:tgtEl>
                                          <p:spTgt spid="32563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56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2">
            <a:extLst>
              <a:ext uri="{FF2B5EF4-FFF2-40B4-BE49-F238E27FC236}">
                <a16:creationId xmlns:a16="http://schemas.microsoft.com/office/drawing/2014/main" id="{7392AE60-2BE4-8053-D34A-9547EFC42F90}"/>
              </a:ext>
            </a:extLst>
          </p:cNvPr>
          <p:cNvSpPr>
            <a:spLocks noGrp="1" noChangeArrowheads="1"/>
          </p:cNvSpPr>
          <p:nvPr>
            <p:ph type="title"/>
          </p:nvPr>
        </p:nvSpPr>
        <p:spPr/>
        <p:txBody>
          <a:bodyPr/>
          <a:lstStyle/>
          <a:p>
            <a:pPr eaLnBrk="1" hangingPunct="1"/>
            <a:r>
              <a:rPr lang="zh-CN" altLang="en-US"/>
              <a:t>下一讲内容预告</a:t>
            </a:r>
          </a:p>
        </p:txBody>
      </p:sp>
      <p:sp>
        <p:nvSpPr>
          <p:cNvPr id="318467" name="Rectangle 3">
            <a:extLst>
              <a:ext uri="{FF2B5EF4-FFF2-40B4-BE49-F238E27FC236}">
                <a16:creationId xmlns:a16="http://schemas.microsoft.com/office/drawing/2014/main" id="{7810D6D9-12B3-C3B9-9569-A3B1CEBA4AA3}"/>
              </a:ext>
            </a:extLst>
          </p:cNvPr>
          <p:cNvSpPr>
            <a:spLocks noGrp="1" noChangeArrowheads="1"/>
          </p:cNvSpPr>
          <p:nvPr>
            <p:ph type="body" idx="1"/>
          </p:nvPr>
        </p:nvSpPr>
        <p:spPr>
          <a:xfrm>
            <a:off x="612775" y="1233774"/>
            <a:ext cx="7110471" cy="5015420"/>
          </a:xfrm>
        </p:spPr>
        <p:txBody>
          <a:bodyPr>
            <a:noAutofit/>
          </a:bodyPr>
          <a:lstStyle/>
          <a:p>
            <a:pPr>
              <a:buClr>
                <a:srgbClr val="00FF00"/>
              </a:buClr>
              <a:buFont typeface="Wingdings" panose="05000000000000000000" pitchFamily="2" charset="2"/>
              <a:buChar char="Ø"/>
            </a:pPr>
            <a:r>
              <a:rPr lang="zh-CN" altLang="en-US" dirty="0">
                <a:solidFill>
                  <a:srgbClr val="0000FF"/>
                </a:solidFill>
                <a:latin typeface="黑体" panose="02010609060101010101" pitchFamily="49" charset="-122"/>
              </a:rPr>
              <a:t>泊松过程</a:t>
            </a: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泊松过程的两个定义及其等价性</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泊松过程的概率分布</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泊松过程的数字特征</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泊松过程的性质</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非齐次泊松过程</a:t>
            </a:r>
            <a:endParaRPr lang="en-US" altLang="zh-CN" dirty="0">
              <a:solidFill>
                <a:srgbClr val="CC00CC"/>
              </a:solidFill>
              <a:latin typeface="黑体" panose="02010609060101010101" pitchFamily="49" charset="-122"/>
            </a:endParaRPr>
          </a:p>
          <a:p>
            <a:pPr lvl="1">
              <a:buClr>
                <a:srgbClr val="FFC000"/>
              </a:buClr>
              <a:buFont typeface="Wingdings" panose="05000000000000000000" pitchFamily="2" charset="2"/>
              <a:buChar char="Ø"/>
            </a:pPr>
            <a:r>
              <a:rPr lang="zh-CN" altLang="en-US" dirty="0">
                <a:solidFill>
                  <a:srgbClr val="CC00CC"/>
                </a:solidFill>
                <a:latin typeface="黑体" panose="02010609060101010101" pitchFamily="49" charset="-122"/>
              </a:rPr>
              <a:t>复合泊松过程</a:t>
            </a:r>
          </a:p>
          <a:p>
            <a:pPr>
              <a:buFont typeface="Wingdings" panose="05000000000000000000" pitchFamily="2" charset="2"/>
              <a:buChar char="Ø"/>
            </a:pPr>
            <a:r>
              <a:rPr lang="zh-CN" altLang="en-US" dirty="0">
                <a:solidFill>
                  <a:srgbClr val="0000FF"/>
                </a:solidFill>
                <a:latin typeface="黑体" panose="02010609060101010101" pitchFamily="49" charset="-122"/>
              </a:rPr>
              <a:t>更新计数过程</a:t>
            </a:r>
            <a:endParaRPr lang="en-US" altLang="zh-CN" dirty="0">
              <a:solidFill>
                <a:srgbClr val="0000FF"/>
              </a:solidFill>
              <a:latin typeface="黑体" panose="02010609060101010101" pitchFamily="49" charset="-122"/>
            </a:endParaRPr>
          </a:p>
          <a:p>
            <a:pPr lvl="1">
              <a:buClr>
                <a:srgbClr val="FFC000"/>
              </a:buClr>
              <a:buFont typeface="Wingdings" panose="05000000000000000000" pitchFamily="2" charset="2"/>
              <a:buChar char="l"/>
            </a:pPr>
            <a:endParaRPr lang="zh-CN" altLang="en-US" dirty="0">
              <a:solidFill>
                <a:srgbClr val="CC00CC"/>
              </a:solidFill>
              <a:latin typeface="黑体" panose="02010609060101010101" pitchFamily="49" charset="-122"/>
            </a:endParaRPr>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8467">
                                            <p:txEl>
                                              <p:pRg st="1" end="1"/>
                                            </p:txEl>
                                          </p:spTgt>
                                        </p:tgtEl>
                                        <p:attrNameLst>
                                          <p:attrName>style.visibility</p:attrName>
                                        </p:attrNameLst>
                                      </p:cBhvr>
                                      <p:to>
                                        <p:strVal val="visible"/>
                                      </p:to>
                                    </p:set>
                                    <p:anim calcmode="lin" valueType="num">
                                      <p:cBhvr additive="base">
                                        <p:cTn id="11" dur="500" fill="hold"/>
                                        <p:tgtEl>
                                          <p:spTgt spid="3184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84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anim calcmode="lin" valueType="num">
                                      <p:cBhvr additive="base">
                                        <p:cTn id="15" dur="500" fill="hold"/>
                                        <p:tgtEl>
                                          <p:spTgt spid="3184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84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18467">
                                            <p:txEl>
                                              <p:pRg st="3" end="3"/>
                                            </p:txEl>
                                          </p:spTgt>
                                        </p:tgtEl>
                                        <p:attrNameLst>
                                          <p:attrName>style.visibility</p:attrName>
                                        </p:attrNameLst>
                                      </p:cBhvr>
                                      <p:to>
                                        <p:strVal val="visible"/>
                                      </p:to>
                                    </p:set>
                                    <p:anim calcmode="lin" valueType="num">
                                      <p:cBhvr additive="base">
                                        <p:cTn id="19" dur="500" fill="hold"/>
                                        <p:tgtEl>
                                          <p:spTgt spid="318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84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18467">
                                            <p:txEl>
                                              <p:pRg st="4" end="4"/>
                                            </p:txEl>
                                          </p:spTgt>
                                        </p:tgtEl>
                                        <p:attrNameLst>
                                          <p:attrName>style.visibility</p:attrName>
                                        </p:attrNameLst>
                                      </p:cBhvr>
                                      <p:to>
                                        <p:strVal val="visible"/>
                                      </p:to>
                                    </p:set>
                                    <p:anim calcmode="lin" valueType="num">
                                      <p:cBhvr additive="base">
                                        <p:cTn id="23" dur="500" fill="hold"/>
                                        <p:tgtEl>
                                          <p:spTgt spid="3184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84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8467">
                                            <p:txEl>
                                              <p:pRg st="5" end="5"/>
                                            </p:txEl>
                                          </p:spTgt>
                                        </p:tgtEl>
                                        <p:attrNameLst>
                                          <p:attrName>style.visibility</p:attrName>
                                        </p:attrNameLst>
                                      </p:cBhvr>
                                      <p:to>
                                        <p:strVal val="visible"/>
                                      </p:to>
                                    </p:set>
                                    <p:anim calcmode="lin" valueType="num">
                                      <p:cBhvr additive="base">
                                        <p:cTn id="27" dur="500" fill="hold"/>
                                        <p:tgtEl>
                                          <p:spTgt spid="3184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846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8467">
                                            <p:txEl>
                                              <p:pRg st="6" end="6"/>
                                            </p:txEl>
                                          </p:spTgt>
                                        </p:tgtEl>
                                        <p:attrNameLst>
                                          <p:attrName>style.visibility</p:attrName>
                                        </p:attrNameLst>
                                      </p:cBhvr>
                                      <p:to>
                                        <p:strVal val="visible"/>
                                      </p:to>
                                    </p:set>
                                    <p:anim calcmode="lin" valueType="num">
                                      <p:cBhvr additive="base">
                                        <p:cTn id="31" dur="500" fill="hold"/>
                                        <p:tgtEl>
                                          <p:spTgt spid="31846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84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8467">
                                            <p:txEl>
                                              <p:pRg st="7" end="7"/>
                                            </p:txEl>
                                          </p:spTgt>
                                        </p:tgtEl>
                                        <p:attrNameLst>
                                          <p:attrName>style.visibility</p:attrName>
                                        </p:attrNameLst>
                                      </p:cBhvr>
                                      <p:to>
                                        <p:strVal val="visible"/>
                                      </p:to>
                                    </p:set>
                                    <p:anim calcmode="lin" valueType="num">
                                      <p:cBhvr additive="base">
                                        <p:cTn id="37" dur="500" fill="hold"/>
                                        <p:tgtEl>
                                          <p:spTgt spid="31846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846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FC0011B-C63D-9DB0-1266-A4A9515DEF46}"/>
              </a:ext>
            </a:extLst>
          </p:cNvPr>
          <p:cNvSpPr>
            <a:spLocks noGrp="1" noChangeArrowheads="1"/>
          </p:cNvSpPr>
          <p:nvPr>
            <p:ph type="body" idx="1"/>
          </p:nvPr>
        </p:nvSpPr>
        <p:spPr>
          <a:xfrm>
            <a:off x="307975" y="991395"/>
            <a:ext cx="4876800" cy="609599"/>
          </a:xfrm>
        </p:spPr>
        <p:txBody>
          <a:bodyPr>
            <a:normAutofit/>
          </a:bodyPr>
          <a:lstStyle/>
          <a:p>
            <a:pPr eaLnBrk="1" hangingPunct="1">
              <a:lnSpc>
                <a:spcPct val="110000"/>
              </a:lnSpc>
              <a:buFont typeface="Wingdings" panose="05000000000000000000" pitchFamily="2" charset="2"/>
              <a:buNone/>
            </a:pPr>
            <a:r>
              <a:rPr lang="en-US" altLang="zh-CN" dirty="0">
                <a:solidFill>
                  <a:srgbClr val="CC00CC"/>
                </a:solidFill>
              </a:rPr>
              <a:t>P98</a:t>
            </a:r>
            <a:r>
              <a:rPr lang="zh-CN" altLang="en-US" dirty="0">
                <a:solidFill>
                  <a:srgbClr val="CC00CC"/>
                </a:solidFill>
              </a:rPr>
              <a:t>～</a:t>
            </a:r>
            <a:r>
              <a:rPr lang="en-US" altLang="zh-CN" dirty="0">
                <a:solidFill>
                  <a:srgbClr val="CC00CC"/>
                </a:solidFill>
              </a:rPr>
              <a:t>99  </a:t>
            </a:r>
            <a:r>
              <a:rPr lang="en-US" altLang="en-US" dirty="0">
                <a:solidFill>
                  <a:srgbClr val="0000FF"/>
                </a:solidFill>
              </a:rPr>
              <a:t>12</a:t>
            </a:r>
            <a:r>
              <a:rPr lang="en-US" altLang="zh-CN" dirty="0">
                <a:solidFill>
                  <a:srgbClr val="0000FF"/>
                </a:solidFill>
              </a:rPr>
              <a:t>.   15.    19.</a:t>
            </a:r>
          </a:p>
        </p:txBody>
      </p:sp>
      <p:sp>
        <p:nvSpPr>
          <p:cNvPr id="70662" name="Rectangle 3">
            <a:extLst>
              <a:ext uri="{FF2B5EF4-FFF2-40B4-BE49-F238E27FC236}">
                <a16:creationId xmlns:a16="http://schemas.microsoft.com/office/drawing/2014/main" id="{B6F6E993-BAF4-260A-4694-35F5E8503501}"/>
              </a:ext>
            </a:extLst>
          </p:cNvPr>
          <p:cNvSpPr>
            <a:spLocks noGrp="1" noChangeArrowheads="1"/>
          </p:cNvSpPr>
          <p:nvPr>
            <p:ph type="title"/>
          </p:nvPr>
        </p:nvSpPr>
        <p:spPr>
          <a:xfrm>
            <a:off x="765175" y="305594"/>
            <a:ext cx="7469329" cy="516056"/>
          </a:xfrm>
          <a:noFill/>
        </p:spPr>
        <p:txBody>
          <a:bodyPr/>
          <a:lstStyle/>
          <a:p>
            <a:pPr eaLnBrk="1" hangingPunct="1"/>
            <a:r>
              <a:rPr lang="zh-CN" altLang="en-US" dirty="0"/>
              <a:t>习 题 二</a:t>
            </a:r>
          </a:p>
        </p:txBody>
      </p:sp>
      <p:pic>
        <p:nvPicPr>
          <p:cNvPr id="4" name="图片 3">
            <a:extLst>
              <a:ext uri="{FF2B5EF4-FFF2-40B4-BE49-F238E27FC236}">
                <a16:creationId xmlns:a16="http://schemas.microsoft.com/office/drawing/2014/main" id="{00FF17C6-BD87-A9CA-D071-DB112852ECF1}"/>
              </a:ext>
            </a:extLst>
          </p:cNvPr>
          <p:cNvPicPr>
            <a:picLocks noChangeAspect="1"/>
          </p:cNvPicPr>
          <p:nvPr/>
        </p:nvPicPr>
        <p:blipFill>
          <a:blip r:embed="rId2"/>
          <a:stretch>
            <a:fillRect/>
          </a:stretch>
        </p:blipFill>
        <p:spPr>
          <a:xfrm>
            <a:off x="467436" y="1861476"/>
            <a:ext cx="5319221" cy="1828958"/>
          </a:xfrm>
          <a:prstGeom prst="rect">
            <a:avLst/>
          </a:prstGeom>
        </p:spPr>
      </p:pic>
      <p:pic>
        <p:nvPicPr>
          <p:cNvPr id="8" name="图片 7">
            <a:extLst>
              <a:ext uri="{FF2B5EF4-FFF2-40B4-BE49-F238E27FC236}">
                <a16:creationId xmlns:a16="http://schemas.microsoft.com/office/drawing/2014/main" id="{F31AF060-9069-1D49-1EB4-D75B3EFBC620}"/>
              </a:ext>
            </a:extLst>
          </p:cNvPr>
          <p:cNvPicPr>
            <a:picLocks noChangeAspect="1"/>
          </p:cNvPicPr>
          <p:nvPr/>
        </p:nvPicPr>
        <p:blipFill>
          <a:blip r:embed="rId3"/>
          <a:stretch>
            <a:fillRect/>
          </a:stretch>
        </p:blipFill>
        <p:spPr>
          <a:xfrm>
            <a:off x="505539" y="3950916"/>
            <a:ext cx="5281118" cy="1188823"/>
          </a:xfrm>
          <a:prstGeom prst="rect">
            <a:avLst/>
          </a:prstGeom>
        </p:spPr>
      </p:pic>
      <p:pic>
        <p:nvPicPr>
          <p:cNvPr id="12" name="图片 11">
            <a:extLst>
              <a:ext uri="{FF2B5EF4-FFF2-40B4-BE49-F238E27FC236}">
                <a16:creationId xmlns:a16="http://schemas.microsoft.com/office/drawing/2014/main" id="{7BC84EF7-0D54-AA84-D19F-9CD2E0277560}"/>
              </a:ext>
            </a:extLst>
          </p:cNvPr>
          <p:cNvPicPr>
            <a:picLocks noChangeAspect="1"/>
          </p:cNvPicPr>
          <p:nvPr/>
        </p:nvPicPr>
        <p:blipFill>
          <a:blip r:embed="rId4"/>
          <a:stretch>
            <a:fillRect/>
          </a:stretch>
        </p:blipFill>
        <p:spPr>
          <a:xfrm>
            <a:off x="536575" y="5487194"/>
            <a:ext cx="5281118" cy="911495"/>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2">
            <a:extLst>
              <a:ext uri="{FF2B5EF4-FFF2-40B4-BE49-F238E27FC236}">
                <a16:creationId xmlns:a16="http://schemas.microsoft.com/office/drawing/2014/main" id="{543F6EB5-05D3-1D12-9323-BF1DA8CADC5F}"/>
              </a:ext>
            </a:extLst>
          </p:cNvPr>
          <p:cNvSpPr>
            <a:spLocks noGrp="1" noChangeArrowheads="1"/>
          </p:cNvSpPr>
          <p:nvPr>
            <p:ph type="title"/>
          </p:nvPr>
        </p:nvSpPr>
        <p:spPr>
          <a:xfrm>
            <a:off x="917575" y="233917"/>
            <a:ext cx="9961986" cy="609741"/>
          </a:xfrm>
        </p:spPr>
        <p:txBody>
          <a:bodyPr/>
          <a:lstStyle/>
          <a:p>
            <a:pPr algn="l" eaLnBrk="1" hangingPunct="1"/>
            <a:r>
              <a:rPr lang="zh-CN" altLang="en-US" dirty="0"/>
              <a:t>实例</a:t>
            </a:r>
          </a:p>
        </p:txBody>
      </p:sp>
      <p:sp>
        <p:nvSpPr>
          <p:cNvPr id="283651" name="Rectangle 3">
            <a:extLst>
              <a:ext uri="{FF2B5EF4-FFF2-40B4-BE49-F238E27FC236}">
                <a16:creationId xmlns:a16="http://schemas.microsoft.com/office/drawing/2014/main" id="{E03C1C80-FFA2-907D-2352-E6FD3B59CE31}"/>
              </a:ext>
            </a:extLst>
          </p:cNvPr>
          <p:cNvSpPr>
            <a:spLocks noGrp="1" noChangeArrowheads="1"/>
          </p:cNvSpPr>
          <p:nvPr>
            <p:ph type="body" sz="half" idx="1"/>
          </p:nvPr>
        </p:nvSpPr>
        <p:spPr>
          <a:xfrm>
            <a:off x="0" y="1086777"/>
            <a:ext cx="10879561" cy="876503"/>
          </a:xfrm>
        </p:spPr>
        <p:txBody>
          <a:bodyPr>
            <a:normAutofit/>
          </a:bodyPr>
          <a:lstStyle/>
          <a:p>
            <a:pPr eaLnBrk="1" hangingPunct="1">
              <a:buClrTx/>
              <a:buFontTx/>
              <a:buNone/>
            </a:pPr>
            <a:r>
              <a:rPr lang="en-US" altLang="zh-CN" dirty="0"/>
              <a:t>      </a:t>
            </a:r>
            <a:r>
              <a:rPr lang="zh-CN" altLang="en-US" dirty="0"/>
              <a:t>如果</a:t>
            </a:r>
            <a:r>
              <a:rPr lang="en-US" altLang="zh-CN" dirty="0"/>
              <a:t>X(n),n=1,2,3,…</a:t>
            </a:r>
            <a:r>
              <a:rPr lang="zh-CN" altLang="en-US" dirty="0">
                <a:sym typeface="Symbol" panose="05050102010706020507" pitchFamily="18" charset="2"/>
              </a:rPr>
              <a:t>是</a:t>
            </a:r>
            <a:r>
              <a:rPr lang="zh-CN" altLang="en-US" dirty="0"/>
              <a:t>相互独立的伯努利</a:t>
            </a:r>
            <a:r>
              <a:rPr lang="zh-CN" altLang="en-US" dirty="0">
                <a:sym typeface="Symbol" panose="05050102010706020507" pitchFamily="18" charset="2"/>
              </a:rPr>
              <a:t>随机变量</a:t>
            </a:r>
            <a:r>
              <a:rPr lang="zh-CN" altLang="en-US" dirty="0"/>
              <a:t>，它们的概率分布律为</a:t>
            </a:r>
          </a:p>
        </p:txBody>
      </p:sp>
      <p:graphicFrame>
        <p:nvGraphicFramePr>
          <p:cNvPr id="283811" name="Group 163">
            <a:extLst>
              <a:ext uri="{FF2B5EF4-FFF2-40B4-BE49-F238E27FC236}">
                <a16:creationId xmlns:a16="http://schemas.microsoft.com/office/drawing/2014/main" id="{D182ED3F-B84B-4779-A569-26D87263BBDE}"/>
              </a:ext>
            </a:extLst>
          </p:cNvPr>
          <p:cNvGraphicFramePr>
            <a:graphicFrameLocks noGrp="1"/>
          </p:cNvGraphicFramePr>
          <p:nvPr>
            <p:ph sz="quarter" idx="2"/>
            <p:extLst>
              <p:ext uri="{D42A27DB-BD31-4B8C-83A1-F6EECF244321}">
                <p14:modId xmlns:p14="http://schemas.microsoft.com/office/powerpoint/2010/main" val="3496480725"/>
              </p:ext>
            </p:extLst>
          </p:nvPr>
        </p:nvGraphicFramePr>
        <p:xfrm>
          <a:off x="1527175" y="1881188"/>
          <a:ext cx="6140284" cy="945358"/>
        </p:xfrm>
        <a:graphic>
          <a:graphicData uri="http://schemas.openxmlformats.org/drawingml/2006/table">
            <a:tbl>
              <a:tblPr/>
              <a:tblGrid>
                <a:gridCol w="1090865">
                  <a:extLst>
                    <a:ext uri="{9D8B030D-6E8A-4147-A177-3AD203B41FA5}">
                      <a16:colId xmlns:a16="http://schemas.microsoft.com/office/drawing/2014/main" val="3328204843"/>
                    </a:ext>
                  </a:extLst>
                </a:gridCol>
                <a:gridCol w="922551">
                  <a:extLst>
                    <a:ext uri="{9D8B030D-6E8A-4147-A177-3AD203B41FA5}">
                      <a16:colId xmlns:a16="http://schemas.microsoft.com/office/drawing/2014/main" val="2547189868"/>
                    </a:ext>
                  </a:extLst>
                </a:gridCol>
                <a:gridCol w="860624">
                  <a:extLst>
                    <a:ext uri="{9D8B030D-6E8A-4147-A177-3AD203B41FA5}">
                      <a16:colId xmlns:a16="http://schemas.microsoft.com/office/drawing/2014/main" val="919622264"/>
                    </a:ext>
                  </a:extLst>
                </a:gridCol>
                <a:gridCol w="1406851">
                  <a:extLst>
                    <a:ext uri="{9D8B030D-6E8A-4147-A177-3AD203B41FA5}">
                      <a16:colId xmlns:a16="http://schemas.microsoft.com/office/drawing/2014/main" val="2970619898"/>
                    </a:ext>
                  </a:extLst>
                </a:gridCol>
                <a:gridCol w="1859393">
                  <a:extLst>
                    <a:ext uri="{9D8B030D-6E8A-4147-A177-3AD203B41FA5}">
                      <a16:colId xmlns:a16="http://schemas.microsoft.com/office/drawing/2014/main" val="1533135224"/>
                    </a:ext>
                  </a:extLst>
                </a:gridCol>
              </a:tblGrid>
              <a:tr h="472679">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X(n)</a:t>
                      </a:r>
                    </a:p>
                  </a:txBody>
                  <a:tcPr marL="0" marR="0" marT="35982" marB="35982"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35982" marB="35982"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35982" marB="35982"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0&lt;p&lt;1</a:t>
                      </a:r>
                    </a:p>
                  </a:txBody>
                  <a:tcPr marL="0" marR="0" marT="35982" marB="35982" anchor="ctr" horzOverflow="overflow">
                    <a:lnL>
                      <a:noFill/>
                    </a:lnL>
                    <a:lnR>
                      <a:noFill/>
                    </a:lnR>
                    <a:lnT cap="flat">
                      <a:noFill/>
                    </a:lnT>
                    <a:lnB cap="flat">
                      <a:noFill/>
                    </a:lnB>
                    <a:lnTlToBr>
                      <a:noFill/>
                    </a:lnTlToBr>
                    <a:lnBlToTr>
                      <a:noFill/>
                    </a:lnBlToTr>
                    <a:noFill/>
                  </a:tcPr>
                </a:tc>
                <a:tc rowSpan="2">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n=1,2,3,…</a:t>
                      </a:r>
                    </a:p>
                  </a:txBody>
                  <a:tcPr marL="0" marR="0" marT="35982" marB="35982"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596680684"/>
                  </a:ext>
                </a:extLst>
              </a:tr>
              <a:tr h="472679">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p>
                  </a:txBody>
                  <a:tcPr marL="0" marR="0" marT="35982" marB="3598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p>
                  </a:txBody>
                  <a:tcPr marL="0" marR="0" marT="35982" marB="3598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p>
                  </a:txBody>
                  <a:tcPr marL="0" marR="0" marT="35982" marB="35982"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p+q</a:t>
                      </a: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0" marR="0" marT="35982" marB="35982" anchor="ctr" horzOverflow="overflow">
                    <a:lnL>
                      <a:noFill/>
                    </a:lnL>
                    <a:lnR>
                      <a:noFill/>
                    </a:lnR>
                    <a:lnT cap="flat">
                      <a:noFill/>
                    </a:lnT>
                    <a:lnB cap="flat">
                      <a:noFill/>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245233102"/>
                  </a:ext>
                </a:extLst>
              </a:tr>
            </a:tbl>
          </a:graphicData>
        </a:graphic>
      </p:graphicFrame>
      <p:sp>
        <p:nvSpPr>
          <p:cNvPr id="283801" name="Rectangle 153">
            <a:extLst>
              <a:ext uri="{FF2B5EF4-FFF2-40B4-BE49-F238E27FC236}">
                <a16:creationId xmlns:a16="http://schemas.microsoft.com/office/drawing/2014/main" id="{B35956B4-B944-5502-9772-42A9543A3C5E}"/>
              </a:ext>
            </a:extLst>
          </p:cNvPr>
          <p:cNvSpPr>
            <a:spLocks noChangeArrowheads="1"/>
          </p:cNvSpPr>
          <p:nvPr/>
        </p:nvSpPr>
        <p:spPr bwMode="auto">
          <a:xfrm>
            <a:off x="803274" y="2840354"/>
            <a:ext cx="10879561" cy="372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latin typeface="+mn-ea"/>
                <a:ea typeface="+mn-ea"/>
              </a:rPr>
              <a:t>则称</a:t>
            </a:r>
            <a:r>
              <a:rPr lang="en-US" altLang="zh-CN" sz="2400" dirty="0">
                <a:latin typeface="+mn-ea"/>
                <a:ea typeface="+mn-ea"/>
              </a:rPr>
              <a:t>{X(n),n=1,2,3,…}</a:t>
            </a:r>
            <a:r>
              <a:rPr lang="zh-CN" altLang="en-US" sz="2400" dirty="0">
                <a:latin typeface="+mn-ea"/>
                <a:ea typeface="+mn-ea"/>
              </a:rPr>
              <a:t>为伯努利</a:t>
            </a:r>
            <a:r>
              <a:rPr lang="zh-CN" altLang="en-US" sz="2400" dirty="0">
                <a:latin typeface="+mn-ea"/>
                <a:ea typeface="+mn-ea"/>
                <a:sym typeface="Symbol" panose="05050102010706020507" pitchFamily="18" charset="2"/>
              </a:rPr>
              <a:t>随机序列。</a:t>
            </a:r>
          </a:p>
          <a:p>
            <a:pPr eaLnBrk="1" hangingPunct="1">
              <a:lnSpc>
                <a:spcPct val="150000"/>
              </a:lnSpc>
              <a:buClrTx/>
              <a:buFontTx/>
              <a:buNone/>
            </a:pPr>
            <a:r>
              <a:rPr lang="zh-CN" altLang="en-US" sz="2400" dirty="0">
                <a:latin typeface="+mn-ea"/>
                <a:ea typeface="+mn-ea"/>
              </a:rPr>
              <a:t>        伯努利</a:t>
            </a:r>
            <a:r>
              <a:rPr lang="zh-CN" altLang="en-US" sz="2400" dirty="0">
                <a:latin typeface="+mn-ea"/>
                <a:ea typeface="+mn-ea"/>
                <a:sym typeface="Symbol" panose="05050102010706020507" pitchFamily="18" charset="2"/>
              </a:rPr>
              <a:t>随机随机序列是一个</a:t>
            </a:r>
            <a:r>
              <a:rPr lang="zh-CN" altLang="en-US" sz="2400" dirty="0">
                <a:latin typeface="+mn-ea"/>
                <a:ea typeface="+mn-ea"/>
              </a:rPr>
              <a:t>独立</a:t>
            </a:r>
            <a:r>
              <a:rPr lang="zh-CN" altLang="en-US" sz="2400" dirty="0">
                <a:latin typeface="+mn-ea"/>
                <a:ea typeface="+mn-ea"/>
                <a:sym typeface="Symbol" panose="05050102010706020507" pitchFamily="18" charset="2"/>
              </a:rPr>
              <a:t>随机序列。其中</a:t>
            </a:r>
          </a:p>
          <a:p>
            <a:pPr eaLnBrk="1" hangingPunct="1">
              <a:lnSpc>
                <a:spcPct val="150000"/>
              </a:lnSpc>
              <a:buClrTx/>
              <a:buFontTx/>
              <a:buNone/>
            </a:pPr>
            <a:r>
              <a:rPr lang="zh-CN" altLang="en-US" sz="2400" dirty="0">
                <a:solidFill>
                  <a:srgbClr val="C00000"/>
                </a:solidFill>
                <a:latin typeface="+mn-ea"/>
                <a:ea typeface="+mn-ea"/>
                <a:sym typeface="Symbol" panose="05050102010706020507" pitchFamily="18" charset="2"/>
              </a:rPr>
              <a:t>均值	</a:t>
            </a:r>
            <a:r>
              <a:rPr lang="en-US" altLang="zh-CN" sz="2400" dirty="0">
                <a:latin typeface="+mn-ea"/>
                <a:ea typeface="+mn-ea"/>
                <a:sym typeface="Symbol" panose="05050102010706020507" pitchFamily="18" charset="2"/>
              </a:rPr>
              <a:t>E[X(n)] = p</a:t>
            </a:r>
            <a:r>
              <a:rPr lang="zh-CN" altLang="en-US" sz="2400" dirty="0">
                <a:latin typeface="+mn-ea"/>
                <a:ea typeface="+mn-ea"/>
                <a:sym typeface="Symbol" panose="05050102010706020507" pitchFamily="18" charset="2"/>
              </a:rPr>
              <a:t>，</a:t>
            </a:r>
          </a:p>
          <a:p>
            <a:pPr eaLnBrk="1" hangingPunct="1">
              <a:lnSpc>
                <a:spcPct val="150000"/>
              </a:lnSpc>
              <a:buClrTx/>
              <a:buFontTx/>
              <a:buNone/>
            </a:pPr>
            <a:r>
              <a:rPr lang="zh-CN" altLang="en-US" sz="2400" dirty="0">
                <a:solidFill>
                  <a:srgbClr val="C00000"/>
                </a:solidFill>
                <a:latin typeface="+mn-ea"/>
                <a:ea typeface="+mn-ea"/>
                <a:sym typeface="Symbol" panose="05050102010706020507" pitchFamily="18" charset="2"/>
              </a:rPr>
              <a:t>方差	</a:t>
            </a:r>
            <a:r>
              <a:rPr lang="en-US" altLang="zh-CN" sz="2400" dirty="0">
                <a:latin typeface="+mn-ea"/>
                <a:ea typeface="+mn-ea"/>
                <a:sym typeface="Symbol" panose="05050102010706020507" pitchFamily="18" charset="2"/>
              </a:rPr>
              <a:t>D[X(n)] = </a:t>
            </a:r>
            <a:r>
              <a:rPr lang="en-US" altLang="zh-CN" sz="2400" dirty="0" err="1">
                <a:latin typeface="+mn-ea"/>
                <a:ea typeface="+mn-ea"/>
                <a:sym typeface="Symbol" panose="05050102010706020507" pitchFamily="18" charset="2"/>
              </a:rPr>
              <a:t>pq</a:t>
            </a:r>
            <a:r>
              <a:rPr lang="zh-CN" altLang="en-US" sz="2400" dirty="0">
                <a:latin typeface="+mn-ea"/>
                <a:ea typeface="+mn-ea"/>
                <a:sym typeface="Symbol" panose="05050102010706020507" pitchFamily="18" charset="2"/>
              </a:rPr>
              <a:t>，</a:t>
            </a:r>
          </a:p>
          <a:p>
            <a:pPr eaLnBrk="1" hangingPunct="1">
              <a:lnSpc>
                <a:spcPct val="200000"/>
              </a:lnSpc>
              <a:spcBef>
                <a:spcPct val="30000"/>
              </a:spcBef>
              <a:spcAft>
                <a:spcPct val="10000"/>
              </a:spcAft>
              <a:buClrTx/>
              <a:buFontTx/>
              <a:buNone/>
            </a:pPr>
            <a:r>
              <a:rPr lang="zh-CN" altLang="en-US" sz="2400" dirty="0">
                <a:solidFill>
                  <a:srgbClr val="C00000"/>
                </a:solidFill>
                <a:latin typeface="+mn-ea"/>
                <a:ea typeface="+mn-ea"/>
                <a:sym typeface="Symbol" panose="05050102010706020507" pitchFamily="18" charset="2"/>
              </a:rPr>
              <a:t>相关函数</a:t>
            </a:r>
          </a:p>
          <a:p>
            <a:pPr eaLnBrk="1" hangingPunct="1">
              <a:lnSpc>
                <a:spcPct val="200000"/>
              </a:lnSpc>
              <a:buClrTx/>
              <a:buFontTx/>
              <a:buNone/>
            </a:pPr>
            <a:r>
              <a:rPr lang="zh-CN" altLang="en-US" sz="2400" dirty="0">
                <a:solidFill>
                  <a:srgbClr val="C00000"/>
                </a:solidFill>
                <a:latin typeface="+mn-ea"/>
                <a:ea typeface="+mn-ea"/>
                <a:sym typeface="Symbol" panose="05050102010706020507" pitchFamily="18" charset="2"/>
              </a:rPr>
              <a:t>协方差函数</a:t>
            </a:r>
          </a:p>
        </p:txBody>
      </p:sp>
      <mc:AlternateContent xmlns:mc="http://schemas.openxmlformats.org/markup-compatibility/2006" xmlns:a14="http://schemas.microsoft.com/office/drawing/2010/main">
        <mc:Choice Requires="a14">
          <p:sp>
            <p:nvSpPr>
              <p:cNvPr id="283802" name="Object 154">
                <a:extLst>
                  <a:ext uri="{FF2B5EF4-FFF2-40B4-BE49-F238E27FC236}">
                    <a16:creationId xmlns:a16="http://schemas.microsoft.com/office/drawing/2014/main" id="{55BFF6A4-C5BE-82F5-0E54-980F87955E36}"/>
                  </a:ext>
                </a:extLst>
              </p:cNvPr>
              <p:cNvSpPr txBox="1">
                <a:spLocks noGrp="1"/>
              </p:cNvSpPr>
              <p:nvPr>
                <p:ph sz="quarter" idx="3"/>
              </p:nvPr>
            </p:nvSpPr>
            <p:spPr bwMode="auto">
              <a:xfrm>
                <a:off x="2120243" y="4934803"/>
                <a:ext cx="5547216" cy="1211932"/>
              </a:xfrm>
              <a:prstGeom prst="rect">
                <a:avLst/>
              </a:prstGeom>
              <a:noFill/>
              <a:ln>
                <a:noFill/>
              </a:ln>
              <a:effectLst/>
            </p:spPr>
            <p:txBody>
              <a:bodyPr>
                <a:normAutofit fontScale="85000" lnSpcReduction="10000"/>
              </a:bodyPr>
              <a:lstStyle/>
              <a:p>
                <a:pPr>
                  <a:buNone/>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𝑝</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e>
                            </m:mr>
                            <m:mr>
                              <m:e>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e>
                            </m:mr>
                          </m:m>
                        </m:e>
                      </m:d>
                    </m:oMath>
                  </m:oMathPara>
                </a14:m>
                <a:endParaRPr lang="zh-CN" altLang="en-US" dirty="0"/>
              </a:p>
            </p:txBody>
          </p:sp>
        </mc:Choice>
        <mc:Fallback xmlns="">
          <p:sp>
            <p:nvSpPr>
              <p:cNvPr id="283802" name="Object 154">
                <a:extLst>
                  <a:ext uri="{FF2B5EF4-FFF2-40B4-BE49-F238E27FC236}">
                    <a16:creationId xmlns:a16="http://schemas.microsoft.com/office/drawing/2014/main" id="{55BFF6A4-C5BE-82F5-0E54-980F87955E36}"/>
                  </a:ext>
                </a:extLst>
              </p:cNvPr>
              <p:cNvSpPr txBox="1">
                <a:spLocks noRot="1" noChangeAspect="1" noMove="1" noResize="1" noEditPoints="1" noAdjustHandles="1" noChangeArrowheads="1" noChangeShapeType="1" noTextEdit="1"/>
              </p:cNvSpPr>
              <p:nvPr>
                <p:ph sz="quarter" idx="3"/>
              </p:nvPr>
            </p:nvSpPr>
            <p:spPr bwMode="auto">
              <a:xfrm>
                <a:off x="2120243" y="4934803"/>
                <a:ext cx="5547216" cy="1211932"/>
              </a:xfrm>
              <a:prstGeom prst="rect">
                <a:avLst/>
              </a:prstGeom>
              <a:blipFill>
                <a:blip r:embed="rId2"/>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3806" name="Object 158">
                <a:extLst>
                  <a:ext uri="{FF2B5EF4-FFF2-40B4-BE49-F238E27FC236}">
                    <a16:creationId xmlns:a16="http://schemas.microsoft.com/office/drawing/2014/main" id="{781D2DB6-9EA0-6B46-D0A5-2A7FA61C9E27}"/>
                  </a:ext>
                </a:extLst>
              </p:cNvPr>
              <p:cNvSpPr txBox="1"/>
              <p:nvPr/>
            </p:nvSpPr>
            <p:spPr bwMode="auto">
              <a:xfrm>
                <a:off x="2366196" y="5995418"/>
                <a:ext cx="6618232" cy="940018"/>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𝑅</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0,</m:t>
                                </m:r>
                              </m:e>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e>
                            </m:mr>
                            <m:mr>
                              <m:e>
                                <m:r>
                                  <a:rPr lang="zh-CN" altLang="en-US" i="1">
                                    <a:solidFill>
                                      <a:srgbClr val="000000"/>
                                    </a:solidFill>
                                    <a:latin typeface="Cambria Math" panose="02040503050406030204" pitchFamily="18" charset="0"/>
                                  </a:rPr>
                                  <m:t>𝑝𝑞</m:t>
                                </m:r>
                                <m:r>
                                  <a:rPr lang="zh-CN" altLang="en-US" i="1">
                                    <a:solidFill>
                                      <a:srgbClr val="000000"/>
                                    </a:solidFill>
                                    <a:latin typeface="Cambria Math" panose="02040503050406030204" pitchFamily="18" charset="0"/>
                                  </a:rPr>
                                  <m:t>,</m:t>
                                </m:r>
                              </m:e>
                              <m:e>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e>
                            </m:mr>
                          </m:m>
                        </m:e>
                      </m:d>
                    </m:oMath>
                  </m:oMathPara>
                </a14:m>
                <a:endParaRPr lang="zh-CN" altLang="en-US" dirty="0"/>
              </a:p>
            </p:txBody>
          </p:sp>
        </mc:Choice>
        <mc:Fallback xmlns="">
          <p:sp>
            <p:nvSpPr>
              <p:cNvPr id="283806" name="Object 158">
                <a:extLst>
                  <a:ext uri="{FF2B5EF4-FFF2-40B4-BE49-F238E27FC236}">
                    <a16:creationId xmlns:a16="http://schemas.microsoft.com/office/drawing/2014/main" id="{781D2DB6-9EA0-6B46-D0A5-2A7FA61C9E27}"/>
                  </a:ext>
                </a:extLst>
              </p:cNvPr>
              <p:cNvSpPr txBox="1">
                <a:spLocks noRot="1" noChangeAspect="1" noMove="1" noResize="1" noEditPoints="1" noAdjustHandles="1" noChangeArrowheads="1" noChangeShapeType="1" noTextEdit="1"/>
              </p:cNvSpPr>
              <p:nvPr/>
            </p:nvSpPr>
            <p:spPr bwMode="auto">
              <a:xfrm>
                <a:off x="2366196" y="5995418"/>
                <a:ext cx="6618232" cy="940018"/>
              </a:xfrm>
              <a:prstGeom prst="rect">
                <a:avLst/>
              </a:prstGeom>
              <a:blipFill>
                <a:blip r:embed="rId3"/>
                <a:stretch>
                  <a:fillRect/>
                </a:stretch>
              </a:blipFill>
              <a:ln>
                <a:noFill/>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283811"/>
                                        </p:tgtEl>
                                        <p:attrNameLst>
                                          <p:attrName>style.visibility</p:attrName>
                                        </p:attrNameLst>
                                      </p:cBhvr>
                                      <p:to>
                                        <p:strVal val="visible"/>
                                      </p:to>
                                    </p:set>
                                    <p:animEffect transition="in" filter="box(in)">
                                      <p:cBhvr>
                                        <p:cTn id="12" dur="500"/>
                                        <p:tgtEl>
                                          <p:spTgt spid="283811"/>
                                        </p:tgtEl>
                                      </p:cBhvr>
                                    </p:animEffect>
                                  </p:childTnLst>
                                </p:cTn>
                              </p:par>
                            </p:childTnLst>
                          </p:cTn>
                        </p:par>
                        <p:par>
                          <p:cTn id="13" fill="hold" nodeType="afterGroup">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83801">
                                            <p:txEl>
                                              <p:pRg st="0" end="0"/>
                                            </p:txEl>
                                          </p:spTgt>
                                        </p:tgtEl>
                                        <p:attrNameLst>
                                          <p:attrName>style.visibility</p:attrName>
                                        </p:attrNameLst>
                                      </p:cBhvr>
                                      <p:to>
                                        <p:strVal val="visible"/>
                                      </p:to>
                                    </p:set>
                                    <p:anim calcmode="lin" valueType="num">
                                      <p:cBhvr additive="base">
                                        <p:cTn id="16" dur="500" fill="hold"/>
                                        <p:tgtEl>
                                          <p:spTgt spid="28380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838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3801">
                                            <p:txEl>
                                              <p:pRg st="1" end="1"/>
                                            </p:txEl>
                                          </p:spTgt>
                                        </p:tgtEl>
                                        <p:attrNameLst>
                                          <p:attrName>style.visibility</p:attrName>
                                        </p:attrNameLst>
                                      </p:cBhvr>
                                      <p:to>
                                        <p:strVal val="visible"/>
                                      </p:to>
                                    </p:set>
                                    <p:anim calcmode="lin" valueType="num">
                                      <p:cBhvr additive="base">
                                        <p:cTn id="22" dur="500" fill="hold"/>
                                        <p:tgtEl>
                                          <p:spTgt spid="283801">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38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83801">
                                            <p:txEl>
                                              <p:pRg st="2" end="2"/>
                                            </p:txEl>
                                          </p:spTgt>
                                        </p:tgtEl>
                                        <p:attrNameLst>
                                          <p:attrName>style.visibility</p:attrName>
                                        </p:attrNameLst>
                                      </p:cBhvr>
                                      <p:to>
                                        <p:strVal val="visible"/>
                                      </p:to>
                                    </p:set>
                                    <p:anim calcmode="lin" valueType="num">
                                      <p:cBhvr additive="base">
                                        <p:cTn id="28" dur="500" fill="hold"/>
                                        <p:tgtEl>
                                          <p:spTgt spid="283801">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838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83801">
                                            <p:txEl>
                                              <p:pRg st="3" end="3"/>
                                            </p:txEl>
                                          </p:spTgt>
                                        </p:tgtEl>
                                        <p:attrNameLst>
                                          <p:attrName>style.visibility</p:attrName>
                                        </p:attrNameLst>
                                      </p:cBhvr>
                                      <p:to>
                                        <p:strVal val="visible"/>
                                      </p:to>
                                    </p:set>
                                    <p:anim calcmode="lin" valueType="num">
                                      <p:cBhvr additive="base">
                                        <p:cTn id="34" dur="500" fill="hold"/>
                                        <p:tgtEl>
                                          <p:spTgt spid="283801">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838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83801">
                                            <p:txEl>
                                              <p:pRg st="4" end="4"/>
                                            </p:txEl>
                                          </p:spTgt>
                                        </p:tgtEl>
                                        <p:attrNameLst>
                                          <p:attrName>style.visibility</p:attrName>
                                        </p:attrNameLst>
                                      </p:cBhvr>
                                      <p:to>
                                        <p:strVal val="visible"/>
                                      </p:to>
                                    </p:set>
                                    <p:anim calcmode="lin" valueType="num">
                                      <p:cBhvr additive="base">
                                        <p:cTn id="40" dur="500" fill="hold"/>
                                        <p:tgtEl>
                                          <p:spTgt spid="283801">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8380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83802">
                                            <p:txEl>
                                              <p:pRg st="0" end="0"/>
                                            </p:txEl>
                                          </p:spTgt>
                                        </p:tgtEl>
                                        <p:attrNameLst>
                                          <p:attrName>style.visibility</p:attrName>
                                        </p:attrNameLst>
                                      </p:cBhvr>
                                      <p:to>
                                        <p:strVal val="visible"/>
                                      </p:to>
                                    </p:set>
                                    <p:animEffect transition="in" filter="randombar(horizontal)">
                                      <p:cBhvr>
                                        <p:cTn id="46" dur="500"/>
                                        <p:tgtEl>
                                          <p:spTgt spid="283802">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83801">
                                            <p:txEl>
                                              <p:pRg st="5" end="5"/>
                                            </p:txEl>
                                          </p:spTgt>
                                        </p:tgtEl>
                                        <p:attrNameLst>
                                          <p:attrName>style.visibility</p:attrName>
                                        </p:attrNameLst>
                                      </p:cBhvr>
                                      <p:to>
                                        <p:strVal val="visible"/>
                                      </p:to>
                                    </p:set>
                                    <p:anim calcmode="lin" valueType="num">
                                      <p:cBhvr additive="base">
                                        <p:cTn id="51" dur="500" fill="hold"/>
                                        <p:tgtEl>
                                          <p:spTgt spid="283801">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8380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83806"/>
                                        </p:tgtEl>
                                        <p:attrNameLst>
                                          <p:attrName>style.visibility</p:attrName>
                                        </p:attrNameLst>
                                      </p:cBhvr>
                                      <p:to>
                                        <p:strVal val="visible"/>
                                      </p:to>
                                    </p:set>
                                    <p:animEffect transition="in" filter="randombar(horizontal)">
                                      <p:cBhvr>
                                        <p:cTn id="57" dur="500"/>
                                        <p:tgtEl>
                                          <p:spTgt spid="283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P spid="283801" grpId="0" uiExpand="1" build="p"/>
      <p:bldP spid="283802" grpId="0" build="p"/>
      <p:bldP spid="2838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a:extLst>
              <a:ext uri="{FF2B5EF4-FFF2-40B4-BE49-F238E27FC236}">
                <a16:creationId xmlns:a16="http://schemas.microsoft.com/office/drawing/2014/main" id="{0037260D-3C62-9223-EAA1-F23F1431AFED}"/>
              </a:ext>
            </a:extLst>
          </p:cNvPr>
          <p:cNvSpPr>
            <a:spLocks noGrp="1" noChangeArrowheads="1"/>
          </p:cNvSpPr>
          <p:nvPr>
            <p:ph type="title"/>
          </p:nvPr>
        </p:nvSpPr>
        <p:spPr/>
        <p:txBody>
          <a:bodyPr/>
          <a:lstStyle/>
          <a:p>
            <a:pPr eaLnBrk="1" hangingPunct="1"/>
            <a:r>
              <a:rPr lang="en-US" altLang="zh-CN"/>
              <a:t>2.</a:t>
            </a:r>
            <a:r>
              <a:rPr lang="zh-CN" altLang="en-US"/>
              <a:t>独立增量过程</a:t>
            </a:r>
          </a:p>
        </p:txBody>
      </p:sp>
      <p:sp>
        <p:nvSpPr>
          <p:cNvPr id="330755" name="Rectangle 3">
            <a:extLst>
              <a:ext uri="{FF2B5EF4-FFF2-40B4-BE49-F238E27FC236}">
                <a16:creationId xmlns:a16="http://schemas.microsoft.com/office/drawing/2014/main" id="{51FD29F3-E798-8FE4-F1A3-E718E1FACBF3}"/>
              </a:ext>
            </a:extLst>
          </p:cNvPr>
          <p:cNvSpPr>
            <a:spLocks noGrp="1" noChangeArrowheads="1"/>
          </p:cNvSpPr>
          <p:nvPr>
            <p:ph type="body" idx="1"/>
          </p:nvPr>
        </p:nvSpPr>
        <p:spPr>
          <a:xfrm>
            <a:off x="384175" y="1143265"/>
            <a:ext cx="11582400" cy="4420129"/>
          </a:xfrm>
        </p:spPr>
        <p:txBody>
          <a:bodyPr/>
          <a:lstStyle/>
          <a:p>
            <a:pPr eaLnBrk="1" hangingPunct="1">
              <a:lnSpc>
                <a:spcPct val="200000"/>
              </a:lnSpc>
              <a:buFont typeface="Wingdings" panose="05000000000000000000" pitchFamily="2" charset="2"/>
              <a:buNone/>
            </a:pPr>
            <a:r>
              <a:rPr lang="en-US" altLang="zh-CN" dirty="0"/>
              <a:t>	</a:t>
            </a:r>
            <a:r>
              <a:rPr lang="zh-CN" altLang="en-US" dirty="0"/>
              <a:t>设随机过程</a:t>
            </a:r>
          </a:p>
          <a:p>
            <a:pPr algn="ctr" eaLnBrk="1" hangingPunct="1">
              <a:lnSpc>
                <a:spcPct val="200000"/>
              </a:lnSpc>
              <a:buFont typeface="Wingdings" panose="05000000000000000000" pitchFamily="2" charset="2"/>
              <a:buNone/>
            </a:pP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eaLnBrk="1" hangingPunct="1">
              <a:lnSpc>
                <a:spcPct val="200000"/>
              </a:lnSpc>
              <a:buFont typeface="Wingdings" panose="05000000000000000000" pitchFamily="2" charset="2"/>
              <a:buNone/>
            </a:pPr>
            <a:r>
              <a:rPr lang="zh-CN" altLang="en-US" dirty="0">
                <a:sym typeface="Symbol" panose="05050102010706020507" pitchFamily="18" charset="2"/>
              </a:rPr>
              <a:t>	如果对任意正整数</a:t>
            </a:r>
            <a:r>
              <a:rPr lang="en-US" altLang="zh-CN" dirty="0">
                <a:sym typeface="Symbol" panose="05050102010706020507" pitchFamily="18" charset="2"/>
              </a:rPr>
              <a:t>n2</a:t>
            </a:r>
            <a:r>
              <a:rPr lang="zh-CN" altLang="en-US" dirty="0">
                <a:sym typeface="Symbol" panose="05050102010706020507" pitchFamily="18" charset="2"/>
              </a:rPr>
              <a:t>，</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,t</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err="1">
                <a:sym typeface="Symbol" panose="05050102010706020507" pitchFamily="18" charset="2"/>
              </a:rPr>
              <a:t>t</a:t>
            </a:r>
            <a:r>
              <a:rPr lang="en-US" altLang="zh-CN" baseline="-25000" dirty="0" err="1">
                <a:sym typeface="Symbol" panose="05050102010706020507" pitchFamily="18" charset="2"/>
              </a:rPr>
              <a:t>n</a:t>
            </a:r>
            <a:r>
              <a:rPr lang="en-US" altLang="zh-CN" dirty="0" err="1">
                <a:sym typeface="Symbol" panose="05050102010706020507" pitchFamily="18" charset="2"/>
              </a:rPr>
              <a:t>T</a:t>
            </a:r>
            <a:r>
              <a:rPr lang="zh-CN" altLang="en-US" dirty="0">
                <a:sym typeface="Symbol" panose="05050102010706020507" pitchFamily="18" charset="2"/>
              </a:rPr>
              <a:t>且</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sym typeface="Symbol" panose="05050102010706020507" pitchFamily="18" charset="2"/>
              </a:rPr>
              <a:t>&lt;t</a:t>
            </a:r>
            <a:r>
              <a:rPr lang="en-US" altLang="zh-CN" baseline="-25000" dirty="0">
                <a:sym typeface="Symbol" panose="05050102010706020507" pitchFamily="18" charset="2"/>
              </a:rPr>
              <a:t>2</a:t>
            </a:r>
            <a:r>
              <a:rPr lang="en-US" altLang="zh-CN" dirty="0">
                <a:sym typeface="Symbol" panose="05050102010706020507" pitchFamily="18" charset="2"/>
              </a:rPr>
              <a:t>&lt;…&lt;</a:t>
            </a:r>
            <a:r>
              <a:rPr lang="en-US" altLang="zh-CN" dirty="0" err="1">
                <a:sym typeface="Symbol" panose="05050102010706020507" pitchFamily="18" charset="2"/>
              </a:rPr>
              <a:t>t</a:t>
            </a:r>
            <a:r>
              <a:rPr lang="en-US" altLang="zh-CN" baseline="-25000" dirty="0" err="1">
                <a:sym typeface="Symbol" panose="05050102010706020507" pitchFamily="18" charset="2"/>
              </a:rPr>
              <a:t>n</a:t>
            </a:r>
            <a:r>
              <a:rPr lang="zh-CN" altLang="en-US" dirty="0">
                <a:sym typeface="Symbol" panose="05050102010706020507" pitchFamily="18" charset="2"/>
              </a:rPr>
              <a:t>，随机过程的增量</a:t>
            </a:r>
          </a:p>
          <a:p>
            <a:pPr algn="ctr" eaLnBrk="1" hangingPunct="1">
              <a:lnSpc>
                <a:spcPct val="200000"/>
              </a:lnSpc>
              <a:buFont typeface="Wingdings" panose="05000000000000000000" pitchFamily="2" charset="2"/>
              <a:buNone/>
            </a:pPr>
            <a:r>
              <a:rPr lang="zh-CN" altLang="en-US" dirty="0">
                <a:sym typeface="Symbol" panose="05050102010706020507" pitchFamily="18" charset="2"/>
              </a:rPr>
              <a:t>	</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1</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3</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2</a:t>
            </a:r>
            <a:r>
              <a:rPr lang="en-US" altLang="zh-CN" dirty="0"/>
              <a:t>),</a:t>
            </a:r>
            <a:r>
              <a:rPr lang="en-US" altLang="zh-CN" dirty="0">
                <a:sym typeface="Symbol" panose="05050102010706020507" pitchFamily="18" charset="2"/>
              </a:rPr>
              <a:t>…,</a:t>
            </a:r>
            <a:r>
              <a:rPr lang="en-US" altLang="zh-CN" dirty="0"/>
              <a:t>X(</a:t>
            </a:r>
            <a:r>
              <a:rPr lang="en-US" altLang="zh-CN" dirty="0" err="1">
                <a:sym typeface="Symbol" panose="05050102010706020507" pitchFamily="18" charset="2"/>
              </a:rPr>
              <a:t>t</a:t>
            </a:r>
            <a:r>
              <a:rPr lang="en-US" altLang="zh-CN" baseline="-25000" dirty="0" err="1">
                <a:sym typeface="Symbol" panose="05050102010706020507" pitchFamily="18" charset="2"/>
              </a:rPr>
              <a:t>n</a:t>
            </a:r>
            <a:r>
              <a:rPr lang="en-US" altLang="zh-CN" dirty="0">
                <a:sym typeface="Symbol" panose="05050102010706020507" pitchFamily="18" charset="2"/>
              </a:rPr>
              <a:t>)-</a:t>
            </a:r>
            <a:r>
              <a:rPr lang="en-US" altLang="zh-CN" dirty="0"/>
              <a:t>X(</a:t>
            </a:r>
            <a:r>
              <a:rPr lang="en-US" altLang="zh-CN" dirty="0">
                <a:sym typeface="Symbol" panose="05050102010706020507" pitchFamily="18" charset="2"/>
              </a:rPr>
              <a:t>t</a:t>
            </a:r>
            <a:r>
              <a:rPr lang="en-US" altLang="zh-CN" baseline="-25000" dirty="0">
                <a:sym typeface="Symbol" panose="05050102010706020507" pitchFamily="18" charset="2"/>
              </a:rPr>
              <a:t>n-1</a:t>
            </a:r>
            <a:r>
              <a:rPr lang="en-US" altLang="zh-CN" dirty="0"/>
              <a:t>)</a:t>
            </a:r>
          </a:p>
          <a:p>
            <a:pPr eaLnBrk="1" hangingPunct="1">
              <a:lnSpc>
                <a:spcPct val="200000"/>
              </a:lnSpc>
              <a:buFont typeface="Wingdings" panose="05000000000000000000" pitchFamily="2" charset="2"/>
              <a:buNone/>
            </a:pPr>
            <a:r>
              <a:rPr lang="en-US" altLang="zh-CN" dirty="0"/>
              <a:t>	</a:t>
            </a:r>
            <a:r>
              <a:rPr lang="zh-CN" altLang="en-US" dirty="0"/>
              <a:t>是相互独立的随机变量，则称</a:t>
            </a: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t>为</a:t>
            </a:r>
            <a:r>
              <a:rPr lang="zh-CN" altLang="en-US" dirty="0">
                <a:solidFill>
                  <a:srgbClr val="CC00CC"/>
                </a:solidFill>
              </a:rPr>
              <a:t>独立增量过程</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 calcmode="lin" valueType="num">
                                      <p:cBhvr additive="base">
                                        <p:cTn id="7" dur="500" fill="hold"/>
                                        <p:tgtEl>
                                          <p:spTgt spid="330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0755">
                                            <p:txEl>
                                              <p:pRg st="1" end="1"/>
                                            </p:txEl>
                                          </p:spTgt>
                                        </p:tgtEl>
                                        <p:attrNameLst>
                                          <p:attrName>style.visibility</p:attrName>
                                        </p:attrNameLst>
                                      </p:cBhvr>
                                      <p:to>
                                        <p:strVal val="visible"/>
                                      </p:to>
                                    </p:set>
                                    <p:anim calcmode="lin" valueType="num">
                                      <p:cBhvr additive="base">
                                        <p:cTn id="12" dur="500" fill="hold"/>
                                        <p:tgtEl>
                                          <p:spTgt spid="33075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30755">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 calcmode="lin" valueType="num">
                                      <p:cBhvr additive="base">
                                        <p:cTn id="17" dur="500" fill="hold"/>
                                        <p:tgtEl>
                                          <p:spTgt spid="3307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075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30755">
                                            <p:txEl>
                                              <p:pRg st="3" end="3"/>
                                            </p:txEl>
                                          </p:spTgt>
                                        </p:tgtEl>
                                        <p:attrNameLst>
                                          <p:attrName>style.visibility</p:attrName>
                                        </p:attrNameLst>
                                      </p:cBhvr>
                                      <p:to>
                                        <p:strVal val="visible"/>
                                      </p:to>
                                    </p:set>
                                    <p:anim calcmode="lin" valueType="num">
                                      <p:cBhvr additive="base">
                                        <p:cTn id="22" dur="500" fill="hold"/>
                                        <p:tgtEl>
                                          <p:spTgt spid="33075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30755">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 calcmode="lin" valueType="num">
                                      <p:cBhvr additive="base">
                                        <p:cTn id="27" dur="500" fill="hold"/>
                                        <p:tgtEl>
                                          <p:spTgt spid="3307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07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a:extLst>
              <a:ext uri="{FF2B5EF4-FFF2-40B4-BE49-F238E27FC236}">
                <a16:creationId xmlns:a16="http://schemas.microsoft.com/office/drawing/2014/main" id="{92D1AD24-1343-4B74-2F4B-0CAF9DDC2398}"/>
              </a:ext>
            </a:extLst>
          </p:cNvPr>
          <p:cNvSpPr>
            <a:spLocks noGrp="1" noChangeArrowheads="1"/>
          </p:cNvSpPr>
          <p:nvPr>
            <p:ph type="title"/>
          </p:nvPr>
        </p:nvSpPr>
        <p:spPr/>
        <p:txBody>
          <a:bodyPr/>
          <a:lstStyle/>
          <a:p>
            <a:pPr eaLnBrk="1" hangingPunct="1"/>
            <a:r>
              <a:rPr lang="zh-CN" altLang="en-US"/>
              <a:t>平稳独立增量过程</a:t>
            </a:r>
          </a:p>
        </p:txBody>
      </p:sp>
      <p:sp>
        <p:nvSpPr>
          <p:cNvPr id="323587" name="Rectangle 3">
            <a:extLst>
              <a:ext uri="{FF2B5EF4-FFF2-40B4-BE49-F238E27FC236}">
                <a16:creationId xmlns:a16="http://schemas.microsoft.com/office/drawing/2014/main" id="{B1E9F578-3D2F-3A66-4F22-A33A133E57AE}"/>
              </a:ext>
            </a:extLst>
          </p:cNvPr>
          <p:cNvSpPr>
            <a:spLocks noGrp="1" noChangeArrowheads="1"/>
          </p:cNvSpPr>
          <p:nvPr>
            <p:ph type="body" idx="1"/>
          </p:nvPr>
        </p:nvSpPr>
        <p:spPr>
          <a:xfrm>
            <a:off x="206859" y="1032420"/>
            <a:ext cx="10045080" cy="2820053"/>
          </a:xfrm>
        </p:spPr>
        <p:txBody>
          <a:bodyPr>
            <a:normAutofit lnSpcReduction="10000"/>
          </a:bodyPr>
          <a:lstStyle/>
          <a:p>
            <a:pPr eaLnBrk="1" hangingPunct="1">
              <a:buFont typeface="Wingdings" panose="05000000000000000000" pitchFamily="2" charset="2"/>
              <a:buNone/>
            </a:pPr>
            <a:r>
              <a:rPr lang="en-US" altLang="zh-CN" dirty="0"/>
              <a:t>	 </a:t>
            </a:r>
            <a:r>
              <a:rPr lang="zh-CN" altLang="en-US" dirty="0"/>
              <a:t>如果独立增量过程</a:t>
            </a:r>
          </a:p>
          <a:p>
            <a:pPr algn="ctr" eaLnBrk="1" hangingPunct="1">
              <a:buFont typeface="Wingdings" panose="05000000000000000000" pitchFamily="2" charset="2"/>
              <a:buNone/>
            </a:pP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sym typeface="Symbol" panose="05050102010706020507" pitchFamily="18" charset="2"/>
              </a:rPr>
              <a:t>，</a:t>
            </a:r>
            <a:r>
              <a:rPr lang="en-US" altLang="zh-CN" dirty="0">
                <a:sym typeface="Symbol" panose="05050102010706020507" pitchFamily="18" charset="2"/>
              </a:rPr>
              <a:t>T</a:t>
            </a:r>
            <a:r>
              <a:rPr lang="zh-CN" altLang="en-US" dirty="0">
                <a:sym typeface="Symbol" panose="05050102010706020507" pitchFamily="18" charset="2"/>
              </a:rPr>
              <a:t>＝</a:t>
            </a:r>
            <a:r>
              <a:rPr lang="en-US" altLang="zh-CN" dirty="0">
                <a:sym typeface="Symbol" panose="05050102010706020507" pitchFamily="18" charset="2"/>
              </a:rPr>
              <a:t>[0,+)</a:t>
            </a:r>
            <a:r>
              <a:rPr lang="zh-CN" altLang="en-US" dirty="0">
                <a:sym typeface="Symbol" panose="05050102010706020507" pitchFamily="18" charset="2"/>
              </a:rPr>
              <a:t>，</a:t>
            </a:r>
          </a:p>
          <a:p>
            <a:pPr eaLnBrk="1" hangingPunct="1">
              <a:buFont typeface="Wingdings" panose="05000000000000000000" pitchFamily="2" charset="2"/>
              <a:buNone/>
            </a:pPr>
            <a:r>
              <a:rPr lang="zh-CN" altLang="en-US" dirty="0">
                <a:sym typeface="Symbol" panose="05050102010706020507" pitchFamily="18" charset="2"/>
              </a:rPr>
              <a:t>	对所有的</a:t>
            </a:r>
            <a:r>
              <a:rPr lang="en-US" altLang="zh-CN" dirty="0" err="1">
                <a:sym typeface="Symbol" panose="05050102010706020507" pitchFamily="18" charset="2"/>
              </a:rPr>
              <a:t>s,tT</a:t>
            </a:r>
            <a:r>
              <a:rPr lang="zh-CN" altLang="en-US" dirty="0">
                <a:sym typeface="Symbol" panose="05050102010706020507" pitchFamily="18" charset="2"/>
              </a:rPr>
              <a:t>及</a:t>
            </a:r>
            <a:r>
              <a:rPr lang="en-US" altLang="zh-CN" dirty="0">
                <a:sym typeface="Symbol" panose="05050102010706020507" pitchFamily="18" charset="2"/>
              </a:rPr>
              <a:t>h&gt;0,s+h,t+hT</a:t>
            </a:r>
          </a:p>
          <a:p>
            <a:pPr algn="ctr" eaLnBrk="1" hangingPunct="1">
              <a:buFont typeface="Wingdings" panose="05000000000000000000" pitchFamily="2" charset="2"/>
              <a:buNone/>
            </a:pPr>
            <a:r>
              <a:rPr lang="en-US" altLang="zh-CN" dirty="0"/>
              <a:t>X(</a:t>
            </a:r>
            <a:r>
              <a:rPr lang="en-US" altLang="zh-CN" dirty="0" err="1">
                <a:sym typeface="Symbol" panose="05050102010706020507" pitchFamily="18" charset="2"/>
              </a:rPr>
              <a:t>t+h</a:t>
            </a:r>
            <a:r>
              <a:rPr lang="en-US" altLang="zh-CN" dirty="0">
                <a:sym typeface="Symbol" panose="05050102010706020507" pitchFamily="18" charset="2"/>
              </a:rPr>
              <a:t>)-</a:t>
            </a:r>
            <a:r>
              <a:rPr lang="en-US" altLang="zh-CN" dirty="0"/>
              <a:t>X(</a:t>
            </a:r>
            <a:r>
              <a:rPr lang="en-US" altLang="zh-CN" dirty="0" err="1">
                <a:sym typeface="Symbol" panose="05050102010706020507" pitchFamily="18" charset="2"/>
              </a:rPr>
              <a:t>s+h</a:t>
            </a:r>
            <a:r>
              <a:rPr lang="en-US" altLang="zh-CN" dirty="0"/>
              <a:t>)</a:t>
            </a:r>
            <a:r>
              <a:rPr lang="zh-CN" altLang="en-US" dirty="0"/>
              <a:t>与</a:t>
            </a:r>
            <a:r>
              <a:rPr lang="en-US" altLang="zh-CN" dirty="0"/>
              <a:t>X(</a:t>
            </a:r>
            <a:r>
              <a:rPr lang="en-US" altLang="zh-CN" dirty="0">
                <a:sym typeface="Symbol" panose="05050102010706020507" pitchFamily="18" charset="2"/>
              </a:rPr>
              <a:t>t)-</a:t>
            </a:r>
            <a:r>
              <a:rPr lang="en-US" altLang="zh-CN" dirty="0"/>
              <a:t>X(</a:t>
            </a:r>
            <a:r>
              <a:rPr lang="en-US" altLang="zh-CN" dirty="0">
                <a:sym typeface="Symbol" panose="05050102010706020507" pitchFamily="18" charset="2"/>
              </a:rPr>
              <a:t>s</a:t>
            </a:r>
            <a:r>
              <a:rPr lang="en-US" altLang="zh-CN" dirty="0"/>
              <a:t>)</a:t>
            </a:r>
          </a:p>
          <a:p>
            <a:pPr eaLnBrk="1" hangingPunct="1">
              <a:buFont typeface="Wingdings" panose="05000000000000000000" pitchFamily="2" charset="2"/>
              <a:buNone/>
            </a:pPr>
            <a:r>
              <a:rPr lang="en-US" altLang="zh-CN" dirty="0"/>
              <a:t>	</a:t>
            </a:r>
            <a:r>
              <a:rPr lang="zh-CN" altLang="en-US" dirty="0"/>
              <a:t>有</a:t>
            </a:r>
            <a:r>
              <a:rPr lang="zh-CN" altLang="en-US" dirty="0">
                <a:solidFill>
                  <a:srgbClr val="0000FF"/>
                </a:solidFill>
              </a:rPr>
              <a:t>相同的概率分布</a:t>
            </a:r>
            <a:r>
              <a:rPr lang="zh-CN" altLang="en-US" dirty="0"/>
              <a:t>，则称</a:t>
            </a:r>
            <a:r>
              <a:rPr lang="en-US" altLang="zh-CN" dirty="0"/>
              <a:t>{X(t),</a:t>
            </a:r>
            <a:r>
              <a:rPr lang="en-US" altLang="zh-CN" dirty="0" err="1"/>
              <a:t>t</a:t>
            </a:r>
            <a:r>
              <a:rPr lang="en-US" altLang="zh-CN" dirty="0" err="1">
                <a:sym typeface="Symbol" panose="05050102010706020507" pitchFamily="18" charset="2"/>
              </a:rPr>
              <a:t>T</a:t>
            </a:r>
            <a:r>
              <a:rPr lang="en-US" altLang="zh-CN" dirty="0">
                <a:sym typeface="Symbol" panose="05050102010706020507" pitchFamily="18" charset="2"/>
              </a:rPr>
              <a:t>}</a:t>
            </a:r>
            <a:r>
              <a:rPr lang="zh-CN" altLang="en-US" dirty="0"/>
              <a:t>为</a:t>
            </a:r>
            <a:r>
              <a:rPr lang="zh-CN" altLang="en-US" dirty="0">
                <a:solidFill>
                  <a:srgbClr val="CC00CC"/>
                </a:solidFill>
              </a:rPr>
              <a:t>平稳独立增量过程</a:t>
            </a:r>
            <a:r>
              <a:rPr lang="zh-CN" altLang="en-US" dirty="0"/>
              <a:t>。</a:t>
            </a:r>
          </a:p>
        </p:txBody>
      </p:sp>
      <p:sp>
        <p:nvSpPr>
          <p:cNvPr id="323589" name="Rectangle 5">
            <a:extLst>
              <a:ext uri="{FF2B5EF4-FFF2-40B4-BE49-F238E27FC236}">
                <a16:creationId xmlns:a16="http://schemas.microsoft.com/office/drawing/2014/main" id="{04ECF079-A059-B40C-861F-E85340935A4C}"/>
              </a:ext>
            </a:extLst>
          </p:cNvPr>
          <p:cNvSpPr>
            <a:spLocks noChangeArrowheads="1"/>
          </p:cNvSpPr>
          <p:nvPr/>
        </p:nvSpPr>
        <p:spPr bwMode="auto">
          <a:xfrm>
            <a:off x="612775" y="4103050"/>
            <a:ext cx="10820400" cy="221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8" tIns="36008" rIns="36008" bIns="3600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
                <a:srgbClr val="00FF00"/>
              </a:buClr>
              <a:buFont typeface="Wingdings" panose="05000000000000000000" pitchFamily="2" charset="2"/>
              <a:buNone/>
            </a:pPr>
            <a:r>
              <a:rPr lang="en-US" altLang="zh-CN" b="1" dirty="0">
                <a:latin typeface="+mn-ea"/>
                <a:ea typeface="+mn-ea"/>
              </a:rPr>
              <a:t>    </a:t>
            </a:r>
            <a:r>
              <a:rPr lang="zh-CN" altLang="en-US" b="1" dirty="0">
                <a:latin typeface="+mn-ea"/>
                <a:ea typeface="+mn-ea"/>
              </a:rPr>
              <a:t>平稳独立增量过程</a:t>
            </a:r>
            <a:r>
              <a:rPr lang="en-US" altLang="zh-CN" b="1" dirty="0">
                <a:latin typeface="+mn-ea"/>
                <a:ea typeface="+mn-ea"/>
              </a:rPr>
              <a:t>{X(t),</a:t>
            </a:r>
            <a:r>
              <a:rPr lang="en-US" altLang="zh-CN" b="1" dirty="0" err="1">
                <a:latin typeface="+mn-ea"/>
                <a:ea typeface="+mn-ea"/>
              </a:rPr>
              <a:t>t</a:t>
            </a:r>
            <a:r>
              <a:rPr lang="en-US" altLang="zh-CN" b="1" dirty="0" err="1">
                <a:latin typeface="+mn-ea"/>
                <a:ea typeface="+mn-ea"/>
                <a:sym typeface="Symbol" panose="05050102010706020507" pitchFamily="18" charset="2"/>
              </a:rPr>
              <a:t>T</a:t>
            </a:r>
            <a:r>
              <a:rPr lang="en-US" altLang="zh-CN" b="1" dirty="0">
                <a:latin typeface="+mn-ea"/>
                <a:ea typeface="+mn-ea"/>
                <a:sym typeface="Symbol" panose="05050102010706020507" pitchFamily="18" charset="2"/>
              </a:rPr>
              <a:t>}</a:t>
            </a:r>
            <a:r>
              <a:rPr lang="zh-CN" altLang="en-US" b="1" dirty="0">
                <a:latin typeface="+mn-ea"/>
                <a:ea typeface="+mn-ea"/>
                <a:sym typeface="Symbol" panose="05050102010706020507" pitchFamily="18" charset="2"/>
              </a:rPr>
              <a:t>的增量</a:t>
            </a:r>
          </a:p>
          <a:p>
            <a:pPr algn="ctr" eaLnBrk="1" hangingPunct="1">
              <a:lnSpc>
                <a:spcPct val="150000"/>
              </a:lnSpc>
              <a:buClr>
                <a:srgbClr val="00FF00"/>
              </a:buClr>
              <a:buFont typeface="Wingdings" panose="05000000000000000000" pitchFamily="2" charset="2"/>
              <a:buNone/>
            </a:pPr>
            <a:r>
              <a:rPr lang="en-US" altLang="zh-CN" b="1" dirty="0">
                <a:latin typeface="+mn-ea"/>
                <a:ea typeface="+mn-ea"/>
              </a:rPr>
              <a:t>X(</a:t>
            </a:r>
            <a:r>
              <a:rPr lang="en-US" altLang="zh-CN" b="1" dirty="0">
                <a:latin typeface="+mn-ea"/>
                <a:ea typeface="+mn-ea"/>
                <a:sym typeface="Symbol" panose="05050102010706020507" pitchFamily="18" charset="2"/>
              </a:rPr>
              <a:t>t+)-</a:t>
            </a:r>
            <a:r>
              <a:rPr lang="en-US" altLang="zh-CN" b="1" dirty="0">
                <a:latin typeface="+mn-ea"/>
                <a:ea typeface="+mn-ea"/>
              </a:rPr>
              <a:t>X(</a:t>
            </a:r>
            <a:r>
              <a:rPr lang="en-US" altLang="zh-CN" b="1" dirty="0">
                <a:latin typeface="+mn-ea"/>
                <a:ea typeface="+mn-ea"/>
                <a:sym typeface="Symbol" panose="05050102010706020507" pitchFamily="18" charset="2"/>
              </a:rPr>
              <a:t>t)</a:t>
            </a:r>
            <a:r>
              <a:rPr lang="zh-CN" altLang="en-US" b="1" dirty="0">
                <a:latin typeface="+mn-ea"/>
                <a:ea typeface="+mn-ea"/>
                <a:sym typeface="Symbol" panose="05050102010706020507" pitchFamily="18" charset="2"/>
              </a:rPr>
              <a:t>，</a:t>
            </a:r>
            <a:r>
              <a:rPr lang="en-US" altLang="zh-CN" b="1" dirty="0" err="1">
                <a:latin typeface="+mn-ea"/>
                <a:ea typeface="+mn-ea"/>
                <a:sym typeface="Symbol" panose="05050102010706020507" pitchFamily="18" charset="2"/>
              </a:rPr>
              <a:t>tT,t</a:t>
            </a:r>
            <a:r>
              <a:rPr lang="en-US" altLang="zh-CN" b="1" dirty="0">
                <a:latin typeface="+mn-ea"/>
                <a:ea typeface="+mn-ea"/>
                <a:sym typeface="Symbol" panose="05050102010706020507" pitchFamily="18" charset="2"/>
              </a:rPr>
              <a:t>+T</a:t>
            </a:r>
            <a:endParaRPr lang="en-US" altLang="zh-CN" b="1" dirty="0">
              <a:latin typeface="+mn-ea"/>
              <a:ea typeface="+mn-ea"/>
            </a:endParaRPr>
          </a:p>
          <a:p>
            <a:pPr eaLnBrk="1" hangingPunct="1">
              <a:lnSpc>
                <a:spcPct val="150000"/>
              </a:lnSpc>
              <a:buClr>
                <a:srgbClr val="00FF00"/>
              </a:buClr>
              <a:buFont typeface="Wingdings" panose="05000000000000000000" pitchFamily="2" charset="2"/>
              <a:buNone/>
            </a:pPr>
            <a:r>
              <a:rPr lang="zh-CN" altLang="en-US" b="1" dirty="0">
                <a:latin typeface="+mn-ea"/>
                <a:ea typeface="+mn-ea"/>
              </a:rPr>
              <a:t>的概率分布仅依赖于</a:t>
            </a:r>
            <a:r>
              <a:rPr lang="zh-CN" altLang="en-US" b="1" dirty="0">
                <a:latin typeface="+mn-ea"/>
                <a:ea typeface="+mn-ea"/>
                <a:sym typeface="Symbol" panose="05050102010706020507" pitchFamily="18" charset="2"/>
              </a:rPr>
              <a:t></a:t>
            </a:r>
            <a:r>
              <a:rPr lang="zh-CN" altLang="en-US" b="1" dirty="0">
                <a:latin typeface="+mn-ea"/>
                <a:ea typeface="+mn-ea"/>
              </a:rPr>
              <a:t>而与</a:t>
            </a:r>
            <a:r>
              <a:rPr lang="en-US" altLang="zh-CN" b="1" dirty="0">
                <a:latin typeface="+mn-ea"/>
                <a:ea typeface="+mn-ea"/>
              </a:rPr>
              <a:t>t</a:t>
            </a:r>
            <a:r>
              <a:rPr lang="zh-CN" altLang="en-US" b="1" dirty="0">
                <a:latin typeface="+mn-ea"/>
                <a:ea typeface="+mn-ea"/>
              </a:rPr>
              <a:t>无关，即仅与时间区间的长度有关，而与起点无关，具有</a:t>
            </a:r>
            <a:r>
              <a:rPr lang="zh-CN" altLang="en-US" b="1" dirty="0">
                <a:solidFill>
                  <a:srgbClr val="CC00CC"/>
                </a:solidFill>
                <a:latin typeface="+mn-ea"/>
                <a:ea typeface="+mn-ea"/>
              </a:rPr>
              <a:t>平稳性</a:t>
            </a:r>
            <a:r>
              <a:rPr lang="zh-CN" altLang="en-US" b="1" dirty="0">
                <a:latin typeface="+mn-ea"/>
                <a:ea typeface="+mn-ea"/>
              </a:rPr>
              <a:t>，即</a:t>
            </a:r>
            <a:r>
              <a:rPr lang="zh-CN" altLang="en-US" b="1" dirty="0">
                <a:solidFill>
                  <a:srgbClr val="0000FF"/>
                </a:solidFill>
                <a:latin typeface="+mn-ea"/>
                <a:ea typeface="+mn-ea"/>
              </a:rPr>
              <a:t>增量具有平稳性</a:t>
            </a:r>
            <a:r>
              <a:rPr lang="zh-CN" altLang="en-US" b="1" dirty="0">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 calcmode="lin" valueType="num">
                                      <p:cBhvr additive="base">
                                        <p:cTn id="7" dur="500" fill="hold"/>
                                        <p:tgtEl>
                                          <p:spTgt spid="323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35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23587">
                                            <p:txEl>
                                              <p:pRg st="1" end="1"/>
                                            </p:txEl>
                                          </p:spTgt>
                                        </p:tgtEl>
                                        <p:attrNameLst>
                                          <p:attrName>style.visibility</p:attrName>
                                        </p:attrNameLst>
                                      </p:cBhvr>
                                      <p:to>
                                        <p:strVal val="visible"/>
                                      </p:to>
                                    </p:set>
                                    <p:anim calcmode="lin" valueType="num">
                                      <p:cBhvr additive="base">
                                        <p:cTn id="12" dur="500" fill="hold"/>
                                        <p:tgtEl>
                                          <p:spTgt spid="3235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3587">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23587">
                                            <p:txEl>
                                              <p:pRg st="2" end="2"/>
                                            </p:txEl>
                                          </p:spTgt>
                                        </p:tgtEl>
                                        <p:attrNameLst>
                                          <p:attrName>style.visibility</p:attrName>
                                        </p:attrNameLst>
                                      </p:cBhvr>
                                      <p:to>
                                        <p:strVal val="visible"/>
                                      </p:to>
                                    </p:set>
                                    <p:anim calcmode="lin" valueType="num">
                                      <p:cBhvr additive="base">
                                        <p:cTn id="17" dur="500" fill="hold"/>
                                        <p:tgtEl>
                                          <p:spTgt spid="3235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358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23587">
                                            <p:txEl>
                                              <p:pRg st="3" end="3"/>
                                            </p:txEl>
                                          </p:spTgt>
                                        </p:tgtEl>
                                        <p:attrNameLst>
                                          <p:attrName>style.visibility</p:attrName>
                                        </p:attrNameLst>
                                      </p:cBhvr>
                                      <p:to>
                                        <p:strVal val="visible"/>
                                      </p:to>
                                    </p:set>
                                    <p:anim calcmode="lin" valueType="num">
                                      <p:cBhvr additive="base">
                                        <p:cTn id="22" dur="500" fill="hold"/>
                                        <p:tgtEl>
                                          <p:spTgt spid="32358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23587">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23587">
                                            <p:txEl>
                                              <p:pRg st="4" end="4"/>
                                            </p:txEl>
                                          </p:spTgt>
                                        </p:tgtEl>
                                        <p:attrNameLst>
                                          <p:attrName>style.visibility</p:attrName>
                                        </p:attrNameLst>
                                      </p:cBhvr>
                                      <p:to>
                                        <p:strVal val="visible"/>
                                      </p:to>
                                    </p:set>
                                    <p:anim calcmode="lin" valueType="num">
                                      <p:cBhvr additive="base">
                                        <p:cTn id="27" dur="500" fill="hold"/>
                                        <p:tgtEl>
                                          <p:spTgt spid="3235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3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23589">
                                            <p:txEl>
                                              <p:pRg st="0" end="0"/>
                                            </p:txEl>
                                          </p:spTgt>
                                        </p:tgtEl>
                                        <p:attrNameLst>
                                          <p:attrName>style.visibility</p:attrName>
                                        </p:attrNameLst>
                                      </p:cBhvr>
                                      <p:to>
                                        <p:strVal val="visible"/>
                                      </p:to>
                                    </p:set>
                                    <p:anim calcmode="lin" valueType="num">
                                      <p:cBhvr additive="base">
                                        <p:cTn id="33" dur="500" fill="hold"/>
                                        <p:tgtEl>
                                          <p:spTgt spid="323589">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3589">
                                            <p:txEl>
                                              <p:pRg st="0" end="0"/>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323589">
                                            <p:txEl>
                                              <p:pRg st="1" end="1"/>
                                            </p:txEl>
                                          </p:spTgt>
                                        </p:tgtEl>
                                        <p:attrNameLst>
                                          <p:attrName>style.visibility</p:attrName>
                                        </p:attrNameLst>
                                      </p:cBhvr>
                                      <p:to>
                                        <p:strVal val="visible"/>
                                      </p:to>
                                    </p:set>
                                    <p:anim calcmode="lin" valueType="num">
                                      <p:cBhvr additive="base">
                                        <p:cTn id="38" dur="500" fill="hold"/>
                                        <p:tgtEl>
                                          <p:spTgt spid="323589">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23589">
                                            <p:txEl>
                                              <p:pRg st="1" end="1"/>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1000"/>
                            </p:stCondLst>
                            <p:childTnLst>
                              <p:par>
                                <p:cTn id="41" presetID="2" presetClass="entr" presetSubtype="4" fill="hold" grpId="0" nodeType="afterEffect">
                                  <p:stCondLst>
                                    <p:cond delay="0"/>
                                  </p:stCondLst>
                                  <p:childTnLst>
                                    <p:set>
                                      <p:cBhvr>
                                        <p:cTn id="42" dur="1" fill="hold">
                                          <p:stCondLst>
                                            <p:cond delay="0"/>
                                          </p:stCondLst>
                                        </p:cTn>
                                        <p:tgtEl>
                                          <p:spTgt spid="323589">
                                            <p:txEl>
                                              <p:pRg st="2" end="2"/>
                                            </p:txEl>
                                          </p:spTgt>
                                        </p:tgtEl>
                                        <p:attrNameLst>
                                          <p:attrName>style.visibility</p:attrName>
                                        </p:attrNameLst>
                                      </p:cBhvr>
                                      <p:to>
                                        <p:strVal val="visible"/>
                                      </p:to>
                                    </p:set>
                                    <p:anim calcmode="lin" valueType="num">
                                      <p:cBhvr additive="base">
                                        <p:cTn id="43" dur="500" fill="hold"/>
                                        <p:tgtEl>
                                          <p:spTgt spid="323589">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2358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P spid="323589"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2">
            <a:extLst>
              <a:ext uri="{FF2B5EF4-FFF2-40B4-BE49-F238E27FC236}">
                <a16:creationId xmlns:a16="http://schemas.microsoft.com/office/drawing/2014/main" id="{915DCFBF-80A8-F268-BE94-4CC6B55B1349}"/>
              </a:ext>
            </a:extLst>
          </p:cNvPr>
          <p:cNvSpPr>
            <a:spLocks noGrp="1" noChangeArrowheads="1"/>
          </p:cNvSpPr>
          <p:nvPr>
            <p:ph type="title"/>
          </p:nvPr>
        </p:nvSpPr>
        <p:spPr>
          <a:xfrm>
            <a:off x="917575" y="256441"/>
            <a:ext cx="9961986" cy="609741"/>
          </a:xfrm>
        </p:spPr>
        <p:txBody>
          <a:bodyPr/>
          <a:lstStyle/>
          <a:p>
            <a:pPr algn="l" eaLnBrk="1" hangingPunct="1"/>
            <a:r>
              <a:rPr lang="zh-CN" altLang="en-US" dirty="0"/>
              <a:t>实例</a:t>
            </a:r>
          </a:p>
        </p:txBody>
      </p:sp>
      <p:sp>
        <p:nvSpPr>
          <p:cNvPr id="334851" name="Rectangle 3">
            <a:extLst>
              <a:ext uri="{FF2B5EF4-FFF2-40B4-BE49-F238E27FC236}">
                <a16:creationId xmlns:a16="http://schemas.microsoft.com/office/drawing/2014/main" id="{4E499002-B014-14A6-41CF-0A4A5F1CDA87}"/>
              </a:ext>
            </a:extLst>
          </p:cNvPr>
          <p:cNvSpPr>
            <a:spLocks noGrp="1" noChangeArrowheads="1"/>
          </p:cNvSpPr>
          <p:nvPr>
            <p:ph type="body" sz="half" idx="1"/>
          </p:nvPr>
        </p:nvSpPr>
        <p:spPr>
          <a:xfrm>
            <a:off x="743755" y="1058717"/>
            <a:ext cx="7751969" cy="734954"/>
          </a:xfrm>
        </p:spPr>
        <p:txBody>
          <a:bodyPr>
            <a:noAutofit/>
          </a:bodyPr>
          <a:lstStyle/>
          <a:p>
            <a:pPr eaLnBrk="1" hangingPunct="1">
              <a:buClrTx/>
              <a:buFontTx/>
              <a:buNone/>
            </a:pPr>
            <a:r>
              <a:rPr lang="zh-CN" altLang="en-US" dirty="0">
                <a:solidFill>
                  <a:srgbClr val="C00000"/>
                </a:solidFill>
              </a:rPr>
              <a:t>例</a:t>
            </a:r>
            <a:r>
              <a:rPr lang="en-US" altLang="zh-CN" dirty="0">
                <a:solidFill>
                  <a:srgbClr val="C00000"/>
                </a:solidFill>
              </a:rPr>
              <a:t>1 </a:t>
            </a:r>
            <a:r>
              <a:rPr lang="zh-CN" altLang="en-US" dirty="0"/>
              <a:t>设</a:t>
            </a:r>
            <a:r>
              <a:rPr lang="en-US" altLang="zh-CN" dirty="0"/>
              <a:t>{X(n),n=1,2,3,…} </a:t>
            </a:r>
            <a:r>
              <a:rPr lang="zh-CN" altLang="en-US" dirty="0">
                <a:sym typeface="Symbol" panose="05050102010706020507" pitchFamily="18" charset="2"/>
              </a:rPr>
              <a:t>是</a:t>
            </a:r>
            <a:r>
              <a:rPr lang="zh-CN" altLang="en-US" dirty="0"/>
              <a:t>独立</a:t>
            </a:r>
            <a:r>
              <a:rPr lang="zh-CN" altLang="en-US" dirty="0">
                <a:sym typeface="Symbol" panose="05050102010706020507" pitchFamily="18" charset="2"/>
              </a:rPr>
              <a:t>随机序列，</a:t>
            </a:r>
          </a:p>
        </p:txBody>
      </p:sp>
      <p:sp>
        <p:nvSpPr>
          <p:cNvPr id="334877" name="Rectangle 29">
            <a:extLst>
              <a:ext uri="{FF2B5EF4-FFF2-40B4-BE49-F238E27FC236}">
                <a16:creationId xmlns:a16="http://schemas.microsoft.com/office/drawing/2014/main" id="{4345DFB1-BA9A-93E7-BDA9-5536FE2C11A8}"/>
              </a:ext>
            </a:extLst>
          </p:cNvPr>
          <p:cNvSpPr>
            <a:spLocks noChangeArrowheads="1"/>
          </p:cNvSpPr>
          <p:nvPr/>
        </p:nvSpPr>
        <p:spPr bwMode="auto">
          <a:xfrm>
            <a:off x="881485" y="2984333"/>
            <a:ext cx="9975208" cy="1070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60000"/>
              </a:spcBef>
              <a:buClrTx/>
              <a:buFontTx/>
              <a:buNone/>
            </a:pPr>
            <a:r>
              <a:rPr lang="zh-CN" altLang="en-US" sz="2400" dirty="0">
                <a:latin typeface="+mn-ea"/>
                <a:ea typeface="+mn-ea"/>
              </a:rPr>
              <a:t>则</a:t>
            </a:r>
            <a:r>
              <a:rPr lang="en-US" altLang="zh-CN" sz="2400" dirty="0">
                <a:latin typeface="+mn-ea"/>
                <a:ea typeface="+mn-ea"/>
              </a:rPr>
              <a:t>{Y(n),n=0,1,2,…}</a:t>
            </a:r>
            <a:r>
              <a:rPr lang="zh-CN" altLang="en-US" sz="2400" dirty="0">
                <a:latin typeface="+mn-ea"/>
                <a:ea typeface="+mn-ea"/>
              </a:rPr>
              <a:t>是独立增量过程</a:t>
            </a:r>
            <a:r>
              <a:rPr lang="zh-CN" altLang="en-US" sz="2400" dirty="0">
                <a:latin typeface="+mn-ea"/>
                <a:ea typeface="+mn-ea"/>
                <a:sym typeface="Symbol" panose="05050102010706020507" pitchFamily="18" charset="2"/>
              </a:rPr>
              <a:t>。</a:t>
            </a:r>
          </a:p>
          <a:p>
            <a:pPr eaLnBrk="1" hangingPunct="1">
              <a:spcBef>
                <a:spcPct val="60000"/>
              </a:spcBef>
              <a:buClrTx/>
              <a:buFontTx/>
              <a:buNone/>
            </a:pPr>
            <a:r>
              <a:rPr lang="zh-CN" altLang="en-US" sz="2400" dirty="0">
                <a:latin typeface="+mn-ea"/>
                <a:ea typeface="+mn-ea"/>
              </a:rPr>
              <a:t>若</a:t>
            </a:r>
            <a:r>
              <a:rPr lang="en-US" altLang="zh-CN" sz="2400" dirty="0">
                <a:latin typeface="+mn-ea"/>
                <a:ea typeface="+mn-ea"/>
              </a:rPr>
              <a:t>X(n),n=1,2,3,…</a:t>
            </a:r>
            <a:r>
              <a:rPr lang="zh-CN" altLang="en-US" sz="2400" dirty="0">
                <a:latin typeface="+mn-ea"/>
                <a:ea typeface="+mn-ea"/>
                <a:sym typeface="Symbol" panose="05050102010706020507" pitchFamily="18" charset="2"/>
              </a:rPr>
              <a:t>是相互</a:t>
            </a:r>
            <a:r>
              <a:rPr lang="zh-CN" altLang="en-US" sz="2400" dirty="0">
                <a:latin typeface="+mn-ea"/>
                <a:ea typeface="+mn-ea"/>
              </a:rPr>
              <a:t>独立且同分布的</a:t>
            </a:r>
            <a:r>
              <a:rPr lang="zh-CN" altLang="en-US" sz="2400" dirty="0">
                <a:latin typeface="+mn-ea"/>
                <a:ea typeface="+mn-ea"/>
                <a:sym typeface="Symbol" panose="05050102010706020507" pitchFamily="18" charset="2"/>
              </a:rPr>
              <a:t>随机变量，且</a:t>
            </a:r>
          </a:p>
        </p:txBody>
      </p:sp>
      <mc:AlternateContent xmlns:mc="http://schemas.openxmlformats.org/markup-compatibility/2006" xmlns:a14="http://schemas.microsoft.com/office/drawing/2010/main">
        <mc:Choice Requires="a14">
          <p:sp>
            <p:nvSpPr>
              <p:cNvPr id="334880" name="Object 32">
                <a:extLst>
                  <a:ext uri="{FF2B5EF4-FFF2-40B4-BE49-F238E27FC236}">
                    <a16:creationId xmlns:a16="http://schemas.microsoft.com/office/drawing/2014/main" id="{611CB9C7-604D-0E83-C35A-CCFFED36A17B}"/>
                  </a:ext>
                </a:extLst>
              </p:cNvPr>
              <p:cNvSpPr txBox="1"/>
              <p:nvPr/>
            </p:nvSpPr>
            <p:spPr bwMode="auto">
              <a:xfrm>
                <a:off x="3127375" y="1638317"/>
                <a:ext cx="4383537" cy="111094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mr>
                      </m:m>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(0)=0</m:t>
                      </m:r>
                    </m:oMath>
                  </m:oMathPara>
                </a14:m>
                <a:endParaRPr lang="zh-CN" altLang="en-US" dirty="0"/>
              </a:p>
            </p:txBody>
          </p:sp>
        </mc:Choice>
        <mc:Fallback xmlns="">
          <p:sp>
            <p:nvSpPr>
              <p:cNvPr id="334880" name="Object 32">
                <a:extLst>
                  <a:ext uri="{FF2B5EF4-FFF2-40B4-BE49-F238E27FC236}">
                    <a16:creationId xmlns:a16="http://schemas.microsoft.com/office/drawing/2014/main" id="{611CB9C7-604D-0E83-C35A-CCFFED36A17B}"/>
                  </a:ext>
                </a:extLst>
              </p:cNvPr>
              <p:cNvSpPr txBox="1">
                <a:spLocks noRot="1" noChangeAspect="1" noMove="1" noResize="1" noEditPoints="1" noAdjustHandles="1" noChangeArrowheads="1" noChangeShapeType="1" noTextEdit="1"/>
              </p:cNvSpPr>
              <p:nvPr/>
            </p:nvSpPr>
            <p:spPr bwMode="auto">
              <a:xfrm>
                <a:off x="3127375" y="1638317"/>
                <a:ext cx="4383537" cy="111094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334883" name="Rectangle 35">
            <a:extLst>
              <a:ext uri="{FF2B5EF4-FFF2-40B4-BE49-F238E27FC236}">
                <a16:creationId xmlns:a16="http://schemas.microsoft.com/office/drawing/2014/main" id="{D28AFDF9-3E73-7EBA-87ED-1C14AE44A724}"/>
              </a:ext>
            </a:extLst>
          </p:cNvPr>
          <p:cNvSpPr>
            <a:spLocks noChangeArrowheads="1"/>
          </p:cNvSpPr>
          <p:nvPr/>
        </p:nvSpPr>
        <p:spPr bwMode="auto">
          <a:xfrm>
            <a:off x="880802" y="5686425"/>
            <a:ext cx="7778962" cy="40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Tx/>
              <a:buFontTx/>
              <a:buNone/>
            </a:pPr>
            <a:r>
              <a:rPr lang="zh-CN" altLang="en-US" sz="2400" dirty="0">
                <a:latin typeface="+mn-ea"/>
                <a:ea typeface="+mn-ea"/>
              </a:rPr>
              <a:t>则</a:t>
            </a:r>
            <a:r>
              <a:rPr lang="en-US" altLang="zh-CN" sz="2400" dirty="0">
                <a:latin typeface="+mn-ea"/>
                <a:ea typeface="+mn-ea"/>
              </a:rPr>
              <a:t>{Y(n),n=0,1,2,…}</a:t>
            </a:r>
            <a:r>
              <a:rPr lang="zh-CN" altLang="en-US" sz="2400" dirty="0">
                <a:latin typeface="+mn-ea"/>
                <a:ea typeface="+mn-ea"/>
              </a:rPr>
              <a:t>是平稳独立增量过程</a:t>
            </a:r>
            <a:r>
              <a:rPr lang="zh-CN" altLang="en-US" sz="2400" dirty="0">
                <a:latin typeface="+mn-ea"/>
                <a:ea typeface="+mn-ea"/>
                <a:sym typeface="Symbol" panose="05050102010706020507" pitchFamily="18" charset="2"/>
              </a:rPr>
              <a:t>。</a:t>
            </a:r>
          </a:p>
        </p:txBody>
      </p:sp>
      <mc:AlternateContent xmlns:mc="http://schemas.openxmlformats.org/markup-compatibility/2006" xmlns:a14="http://schemas.microsoft.com/office/drawing/2010/main">
        <mc:Choice Requires="a14">
          <p:sp>
            <p:nvSpPr>
              <p:cNvPr id="334884" name="Object 36">
                <a:extLst>
                  <a:ext uri="{FF2B5EF4-FFF2-40B4-BE49-F238E27FC236}">
                    <a16:creationId xmlns:a16="http://schemas.microsoft.com/office/drawing/2014/main" id="{4AFCD09E-2282-E4E6-28BC-9CE392EBC727}"/>
                  </a:ext>
                </a:extLst>
              </p:cNvPr>
              <p:cNvSpPr txBox="1"/>
              <p:nvPr/>
            </p:nvSpPr>
            <p:spPr bwMode="auto">
              <a:xfrm>
                <a:off x="3127375" y="4322452"/>
                <a:ext cx="4383537" cy="111094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mr>
                      </m:m>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(0)=0</m:t>
                      </m:r>
                    </m:oMath>
                  </m:oMathPara>
                </a14:m>
                <a:endParaRPr lang="zh-CN" altLang="en-US" dirty="0"/>
              </a:p>
            </p:txBody>
          </p:sp>
        </mc:Choice>
        <mc:Fallback xmlns="">
          <p:sp>
            <p:nvSpPr>
              <p:cNvPr id="334884" name="Object 36">
                <a:extLst>
                  <a:ext uri="{FF2B5EF4-FFF2-40B4-BE49-F238E27FC236}">
                    <a16:creationId xmlns:a16="http://schemas.microsoft.com/office/drawing/2014/main" id="{4AFCD09E-2282-E4E6-28BC-9CE392EBC727}"/>
                  </a:ext>
                </a:extLst>
              </p:cNvPr>
              <p:cNvSpPr txBox="1">
                <a:spLocks noRot="1" noChangeAspect="1" noMove="1" noResize="1" noEditPoints="1" noAdjustHandles="1" noChangeArrowheads="1" noChangeShapeType="1" noTextEdit="1"/>
              </p:cNvSpPr>
              <p:nvPr/>
            </p:nvSpPr>
            <p:spPr bwMode="auto">
              <a:xfrm>
                <a:off x="3127375" y="4322452"/>
                <a:ext cx="4383537" cy="1110942"/>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2" name="矩形标注 1"/>
          <p:cNvSpPr/>
          <p:nvPr/>
        </p:nvSpPr>
        <p:spPr>
          <a:xfrm>
            <a:off x="7242175" y="913194"/>
            <a:ext cx="4648199" cy="685800"/>
          </a:xfrm>
          <a:prstGeom prst="wedgeRectCallout">
            <a:avLst>
              <a:gd name="adj1" fmla="val -66825"/>
              <a:gd name="adj2" fmla="val 242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X(1), X(2), X(3)…</a:t>
            </a:r>
            <a:r>
              <a:rPr lang="zh-CN" altLang="en-US" dirty="0"/>
              <a:t>是相互独立的</a:t>
            </a:r>
          </a:p>
        </p:txBody>
      </p:sp>
      <p:sp>
        <p:nvSpPr>
          <p:cNvPr id="9" name="矩形标注 8"/>
          <p:cNvSpPr/>
          <p:nvPr/>
        </p:nvSpPr>
        <p:spPr>
          <a:xfrm>
            <a:off x="6784975" y="2711348"/>
            <a:ext cx="5105399" cy="685800"/>
          </a:xfrm>
          <a:prstGeom prst="wedgeRectCallout">
            <a:avLst>
              <a:gd name="adj1" fmla="val -66825"/>
              <a:gd name="adj2" fmla="val 242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Y(2)-Y(1), Y(3)-Y(2)…</a:t>
            </a:r>
            <a:r>
              <a:rPr lang="zh-CN" altLang="en-US" dirty="0"/>
              <a:t>是相互独立的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anim calcmode="lin" valueType="num">
                                      <p:cBhvr additive="base">
                                        <p:cTn id="7" dur="500" fill="hold"/>
                                        <p:tgtEl>
                                          <p:spTgt spid="334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4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34880"/>
                                        </p:tgtEl>
                                        <p:attrNameLst>
                                          <p:attrName>style.visibility</p:attrName>
                                        </p:attrNameLst>
                                      </p:cBhvr>
                                      <p:to>
                                        <p:strVal val="visible"/>
                                      </p:to>
                                    </p:set>
                                    <p:animEffect transition="in" filter="randombar(horizontal)">
                                      <p:cBhvr>
                                        <p:cTn id="13" dur="500"/>
                                        <p:tgtEl>
                                          <p:spTgt spid="33488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34877">
                                            <p:txEl>
                                              <p:pRg st="0" end="0"/>
                                            </p:txEl>
                                          </p:spTgt>
                                        </p:tgtEl>
                                        <p:attrNameLst>
                                          <p:attrName>style.visibility</p:attrName>
                                        </p:attrNameLst>
                                      </p:cBhvr>
                                      <p:to>
                                        <p:strVal val="visible"/>
                                      </p:to>
                                    </p:set>
                                    <p:anim calcmode="lin" valueType="num">
                                      <p:cBhvr additive="base">
                                        <p:cTn id="18" dur="500" fill="hold"/>
                                        <p:tgtEl>
                                          <p:spTgt spid="334877">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48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ircle(in)">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34877">
                                            <p:txEl>
                                              <p:pRg st="1" end="1"/>
                                            </p:txEl>
                                          </p:spTgt>
                                        </p:tgtEl>
                                        <p:attrNameLst>
                                          <p:attrName>style.visibility</p:attrName>
                                        </p:attrNameLst>
                                      </p:cBhvr>
                                      <p:to>
                                        <p:strVal val="visible"/>
                                      </p:to>
                                    </p:set>
                                    <p:anim calcmode="lin" valueType="num">
                                      <p:cBhvr additive="base">
                                        <p:cTn id="34" dur="500" fill="hold"/>
                                        <p:tgtEl>
                                          <p:spTgt spid="334877">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348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34884"/>
                                        </p:tgtEl>
                                        <p:attrNameLst>
                                          <p:attrName>style.visibility</p:attrName>
                                        </p:attrNameLst>
                                      </p:cBhvr>
                                      <p:to>
                                        <p:strVal val="visible"/>
                                      </p:to>
                                    </p:set>
                                    <p:animEffect transition="in" filter="randombar(horizontal)">
                                      <p:cBhvr>
                                        <p:cTn id="40" dur="500"/>
                                        <p:tgtEl>
                                          <p:spTgt spid="334884"/>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34883">
                                            <p:txEl>
                                              <p:pRg st="0" end="0"/>
                                            </p:txEl>
                                          </p:spTgt>
                                        </p:tgtEl>
                                        <p:attrNameLst>
                                          <p:attrName>style.visibility</p:attrName>
                                        </p:attrNameLst>
                                      </p:cBhvr>
                                      <p:to>
                                        <p:strVal val="visible"/>
                                      </p:to>
                                    </p:set>
                                    <p:anim calcmode="lin" valueType="num">
                                      <p:cBhvr additive="base">
                                        <p:cTn id="45" dur="500" fill="hold"/>
                                        <p:tgtEl>
                                          <p:spTgt spid="334883">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3488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build="p"/>
      <p:bldP spid="334877" grpId="0" uiExpand="1" build="p"/>
      <p:bldP spid="334880" grpId="0"/>
      <p:bldP spid="334883" grpId="0" build="p"/>
      <p:bldP spid="334884" grpId="0"/>
      <p:bldP spid="2"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a:extLst>
              <a:ext uri="{FF2B5EF4-FFF2-40B4-BE49-F238E27FC236}">
                <a16:creationId xmlns:a16="http://schemas.microsoft.com/office/drawing/2014/main" id="{DC6F8278-80E9-D350-DFE0-49324B88AA0D}"/>
              </a:ext>
            </a:extLst>
          </p:cNvPr>
          <p:cNvSpPr>
            <a:spLocks noGrp="1" noChangeArrowheads="1"/>
          </p:cNvSpPr>
          <p:nvPr>
            <p:ph type="title"/>
          </p:nvPr>
        </p:nvSpPr>
        <p:spPr>
          <a:xfrm>
            <a:off x="841375" y="301701"/>
            <a:ext cx="9961986" cy="609741"/>
          </a:xfrm>
        </p:spPr>
        <p:txBody>
          <a:bodyPr/>
          <a:lstStyle/>
          <a:p>
            <a:pPr algn="l" eaLnBrk="1" hangingPunct="1"/>
            <a:r>
              <a:rPr lang="zh-CN" altLang="en-US" dirty="0"/>
              <a:t>实例</a:t>
            </a:r>
          </a:p>
        </p:txBody>
      </p:sp>
      <p:sp>
        <p:nvSpPr>
          <p:cNvPr id="335875" name="Rectangle 3">
            <a:extLst>
              <a:ext uri="{FF2B5EF4-FFF2-40B4-BE49-F238E27FC236}">
                <a16:creationId xmlns:a16="http://schemas.microsoft.com/office/drawing/2014/main" id="{B11CDFCB-1721-BB85-AFBB-B4F6E4E896C4}"/>
              </a:ext>
            </a:extLst>
          </p:cNvPr>
          <p:cNvSpPr>
            <a:spLocks noGrp="1" noChangeArrowheads="1"/>
          </p:cNvSpPr>
          <p:nvPr>
            <p:ph type="body" sz="half" idx="1"/>
          </p:nvPr>
        </p:nvSpPr>
        <p:spPr>
          <a:xfrm>
            <a:off x="0" y="1071305"/>
            <a:ext cx="11305602" cy="876503"/>
          </a:xfrm>
        </p:spPr>
        <p:txBody>
          <a:bodyPr>
            <a:normAutofit/>
          </a:bodyPr>
          <a:lstStyle/>
          <a:p>
            <a:pPr>
              <a:buNone/>
            </a:pPr>
            <a:r>
              <a:rPr lang="en-US" altLang="zh-CN" dirty="0"/>
              <a:t>	</a:t>
            </a:r>
            <a:r>
              <a:rPr lang="zh-CN" altLang="en-US" dirty="0">
                <a:solidFill>
                  <a:srgbClr val="C00000"/>
                </a:solidFill>
              </a:rPr>
              <a:t>例</a:t>
            </a:r>
            <a:r>
              <a:rPr lang="en-US" altLang="zh-CN" dirty="0">
                <a:solidFill>
                  <a:srgbClr val="C00000"/>
                </a:solidFill>
              </a:rPr>
              <a:t>2  </a:t>
            </a:r>
            <a:r>
              <a:rPr lang="en-US" altLang="zh-CN" dirty="0"/>
              <a:t> </a:t>
            </a:r>
            <a:r>
              <a:rPr lang="zh-CN" altLang="en-US" dirty="0"/>
              <a:t>设</a:t>
            </a:r>
            <a:r>
              <a:rPr lang="en-US" altLang="zh-CN" dirty="0"/>
              <a:t>{X(n),n=1,2,3,…} </a:t>
            </a:r>
            <a:r>
              <a:rPr lang="zh-CN" altLang="en-US" dirty="0">
                <a:sym typeface="Symbol" panose="05050102010706020507" pitchFamily="18" charset="2"/>
              </a:rPr>
              <a:t>是相互</a:t>
            </a:r>
            <a:r>
              <a:rPr lang="zh-CN" altLang="en-US" dirty="0"/>
              <a:t>独立</a:t>
            </a:r>
            <a:r>
              <a:rPr lang="zh-CN" altLang="en-US" dirty="0">
                <a:sym typeface="Symbol" panose="05050102010706020507" pitchFamily="18" charset="2"/>
              </a:rPr>
              <a:t>同分布的</a:t>
            </a:r>
            <a:r>
              <a:rPr lang="zh-CN" altLang="en-US" dirty="0"/>
              <a:t>伯努利</a:t>
            </a:r>
            <a:r>
              <a:rPr lang="zh-CN" altLang="en-US" dirty="0">
                <a:sym typeface="Symbol" panose="05050102010706020507" pitchFamily="18" charset="2"/>
              </a:rPr>
              <a:t>随机变量序列</a:t>
            </a:r>
          </a:p>
        </p:txBody>
      </p:sp>
      <p:graphicFrame>
        <p:nvGraphicFramePr>
          <p:cNvPr id="335876" name="Group 4">
            <a:extLst>
              <a:ext uri="{FF2B5EF4-FFF2-40B4-BE49-F238E27FC236}">
                <a16:creationId xmlns:a16="http://schemas.microsoft.com/office/drawing/2014/main" id="{6F2E620A-71D6-493D-A7F6-64EC01CA71E7}"/>
              </a:ext>
            </a:extLst>
          </p:cNvPr>
          <p:cNvGraphicFramePr>
            <a:graphicFrameLocks noGrp="1"/>
          </p:cNvGraphicFramePr>
          <p:nvPr>
            <p:ph sz="quarter" idx="2"/>
          </p:nvPr>
        </p:nvGraphicFramePr>
        <p:xfrm>
          <a:off x="3361692" y="2078519"/>
          <a:ext cx="6140284" cy="945358"/>
        </p:xfrm>
        <a:graphic>
          <a:graphicData uri="http://schemas.openxmlformats.org/drawingml/2006/table">
            <a:tbl>
              <a:tblPr/>
              <a:tblGrid>
                <a:gridCol w="1090865">
                  <a:extLst>
                    <a:ext uri="{9D8B030D-6E8A-4147-A177-3AD203B41FA5}">
                      <a16:colId xmlns:a16="http://schemas.microsoft.com/office/drawing/2014/main" val="2924576786"/>
                    </a:ext>
                  </a:extLst>
                </a:gridCol>
                <a:gridCol w="922551">
                  <a:extLst>
                    <a:ext uri="{9D8B030D-6E8A-4147-A177-3AD203B41FA5}">
                      <a16:colId xmlns:a16="http://schemas.microsoft.com/office/drawing/2014/main" val="3855026654"/>
                    </a:ext>
                  </a:extLst>
                </a:gridCol>
                <a:gridCol w="860624">
                  <a:extLst>
                    <a:ext uri="{9D8B030D-6E8A-4147-A177-3AD203B41FA5}">
                      <a16:colId xmlns:a16="http://schemas.microsoft.com/office/drawing/2014/main" val="488204806"/>
                    </a:ext>
                  </a:extLst>
                </a:gridCol>
                <a:gridCol w="1406851">
                  <a:extLst>
                    <a:ext uri="{9D8B030D-6E8A-4147-A177-3AD203B41FA5}">
                      <a16:colId xmlns:a16="http://schemas.microsoft.com/office/drawing/2014/main" val="658985754"/>
                    </a:ext>
                  </a:extLst>
                </a:gridCol>
                <a:gridCol w="1859393">
                  <a:extLst>
                    <a:ext uri="{9D8B030D-6E8A-4147-A177-3AD203B41FA5}">
                      <a16:colId xmlns:a16="http://schemas.microsoft.com/office/drawing/2014/main" val="1894519755"/>
                    </a:ext>
                  </a:extLst>
                </a:gridCol>
              </a:tblGrid>
              <a:tr h="472679">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X(n)</a:t>
                      </a:r>
                    </a:p>
                  </a:txBody>
                  <a:tcPr marL="0" marR="0" marT="35982" marB="35982"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35982" marB="35982"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35982" marB="35982" anchor="ct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0&lt;p&lt;1</a:t>
                      </a:r>
                    </a:p>
                  </a:txBody>
                  <a:tcPr marL="0" marR="0" marT="35982" marB="35982" anchor="ctr" horzOverflow="overflow">
                    <a:lnL>
                      <a:noFill/>
                    </a:lnL>
                    <a:lnR>
                      <a:noFill/>
                    </a:lnR>
                    <a:lnT cap="flat">
                      <a:noFill/>
                    </a:lnT>
                    <a:lnB cap="flat">
                      <a:noFill/>
                    </a:lnB>
                    <a:lnTlToBr>
                      <a:noFill/>
                    </a:lnTlToBr>
                    <a:lnBlToTr>
                      <a:noFill/>
                    </a:lnBlToTr>
                    <a:noFill/>
                  </a:tcPr>
                </a:tc>
                <a:tc rowSpan="2">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n=1,2,3,…</a:t>
                      </a:r>
                    </a:p>
                  </a:txBody>
                  <a:tcPr marL="0" marR="0" marT="35982" marB="35982"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793721382"/>
                  </a:ext>
                </a:extLst>
              </a:tr>
              <a:tr h="472679">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p>
                  </a:txBody>
                  <a:tcPr marL="0" marR="0" marT="35982" marB="35982"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p>
                  </a:txBody>
                  <a:tcPr marL="0" marR="0" marT="35982" marB="35982"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p>
                  </a:txBody>
                  <a:tcPr marL="0" marR="0" marT="35982" marB="35982" anchor="ctr" horzOverflow="overflow">
                    <a:lnL cap="flat">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20000"/>
                        </a:lnSpc>
                        <a:buClr>
                          <a:srgbClr val="00FF00"/>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49" charset="-122"/>
                        </a:defRPr>
                      </a:lvl1pPr>
                      <a:lvl2pPr>
                        <a:lnSpc>
                          <a:spcPct val="120000"/>
                        </a:lnSpc>
                        <a:buClr>
                          <a:srgbClr val="CC00CC"/>
                        </a:buClr>
                        <a:defRPr kumimoji="1" sz="2000" b="1">
                          <a:solidFill>
                            <a:schemeClr val="tx1"/>
                          </a:solidFill>
                          <a:latin typeface="Times New Roman" panose="02020603050405020304" pitchFamily="18" charset="0"/>
                          <a:ea typeface="黑体" panose="02010609060101010101" pitchFamily="49"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20000"/>
                        </a:lnSpc>
                        <a:spcBef>
                          <a:spcPct val="0"/>
                        </a:spcBef>
                        <a:spcAft>
                          <a:spcPct val="0"/>
                        </a:spcAft>
                        <a:buClr>
                          <a:srgbClr val="00FF00"/>
                        </a:buClr>
                        <a:buSzTx/>
                        <a:buFont typeface="Wingdings" panose="05000000000000000000" pitchFamily="2" charset="2"/>
                        <a:buNone/>
                        <a:tabLst/>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P+q</a:t>
                      </a:r>
                      <a:r>
                        <a:rPr kumimoji="1"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0" marR="0" marT="35982" marB="35982" anchor="ctr" horzOverflow="overflow">
                    <a:lnL>
                      <a:noFill/>
                    </a:lnL>
                    <a:lnR>
                      <a:noFill/>
                    </a:lnR>
                    <a:lnT cap="flat">
                      <a:noFill/>
                    </a:lnT>
                    <a:lnB cap="flat">
                      <a:noFill/>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510006879"/>
                  </a:ext>
                </a:extLst>
              </a:tr>
            </a:tbl>
          </a:graphicData>
        </a:graphic>
      </p:graphicFrame>
      <p:sp>
        <p:nvSpPr>
          <p:cNvPr id="335901" name="Rectangle 29">
            <a:extLst>
              <a:ext uri="{FF2B5EF4-FFF2-40B4-BE49-F238E27FC236}">
                <a16:creationId xmlns:a16="http://schemas.microsoft.com/office/drawing/2014/main" id="{33D116A6-17E8-92D4-839B-A7BC69CB4A30}"/>
              </a:ext>
            </a:extLst>
          </p:cNvPr>
          <p:cNvSpPr>
            <a:spLocks noChangeArrowheads="1"/>
          </p:cNvSpPr>
          <p:nvPr/>
        </p:nvSpPr>
        <p:spPr bwMode="auto">
          <a:xfrm>
            <a:off x="469689" y="4407170"/>
            <a:ext cx="108359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533400" indent="-533400">
              <a:lnSpc>
                <a:spcPct val="120000"/>
              </a:lnSpc>
              <a:buClr>
                <a:srgbClr val="00FF00"/>
              </a:buClr>
              <a:buFont typeface="Wingdings" panose="05000000000000000000" pitchFamily="2" charset="2"/>
              <a:buAutoNum type="arabicPeriod"/>
              <a:defRPr kumimoji="1" sz="2800" b="1">
                <a:solidFill>
                  <a:schemeClr val="tx1"/>
                </a:solidFill>
                <a:latin typeface="Times New Roman" panose="02020603050405020304" pitchFamily="18" charset="0"/>
                <a:ea typeface="黑体" panose="02010609060101010101" pitchFamily="49" charset="-122"/>
              </a:defRPr>
            </a:lvl1pPr>
            <a:lvl2pPr marL="914400" indent="-457200">
              <a:lnSpc>
                <a:spcPct val="120000"/>
              </a:lnSpc>
              <a:buClr>
                <a:srgbClr val="CC00CC"/>
              </a:buClr>
              <a:buAutoNum type="arabicParenR"/>
              <a:defRPr kumimoji="1" sz="2400" b="1">
                <a:solidFill>
                  <a:schemeClr val="tx1"/>
                </a:solidFill>
                <a:latin typeface="Times New Roman" panose="02020603050405020304" pitchFamily="18" charset="0"/>
                <a:ea typeface="黑体" panose="02010609060101010101" pitchFamily="49"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buClrTx/>
              <a:buFontTx/>
              <a:buNone/>
            </a:pPr>
            <a:r>
              <a:rPr lang="zh-CN" altLang="en-US" sz="2400" dirty="0">
                <a:latin typeface="+mn-ea"/>
                <a:ea typeface="+mn-ea"/>
              </a:rPr>
              <a:t>则称</a:t>
            </a:r>
            <a:r>
              <a:rPr lang="en-US" altLang="zh-CN" sz="2400" dirty="0">
                <a:latin typeface="+mn-ea"/>
                <a:ea typeface="+mn-ea"/>
              </a:rPr>
              <a:t>{Y(n),n=0,1,2,…}</a:t>
            </a:r>
            <a:r>
              <a:rPr lang="zh-CN" altLang="en-US" sz="2400" dirty="0">
                <a:latin typeface="+mn-ea"/>
                <a:ea typeface="+mn-ea"/>
              </a:rPr>
              <a:t>为</a:t>
            </a:r>
            <a:r>
              <a:rPr lang="zh-CN" altLang="en-US" sz="2400" dirty="0">
                <a:solidFill>
                  <a:srgbClr val="CC00CC"/>
                </a:solidFill>
                <a:latin typeface="+mn-ea"/>
                <a:ea typeface="+mn-ea"/>
              </a:rPr>
              <a:t>二项计数过程</a:t>
            </a:r>
            <a:r>
              <a:rPr lang="en-US" altLang="zh-CN" sz="2400" dirty="0">
                <a:latin typeface="+mn-ea"/>
                <a:ea typeface="+mn-ea"/>
              </a:rPr>
              <a:t>(</a:t>
            </a:r>
            <a:r>
              <a:rPr lang="zh-CN" altLang="en-US" sz="2400" dirty="0">
                <a:solidFill>
                  <a:srgbClr val="CC00CC"/>
                </a:solidFill>
                <a:latin typeface="+mn-ea"/>
                <a:ea typeface="+mn-ea"/>
              </a:rPr>
              <a:t>随机游动</a:t>
            </a:r>
            <a:r>
              <a:rPr lang="en-US" altLang="zh-CN" sz="2400" dirty="0">
                <a:latin typeface="+mn-ea"/>
                <a:ea typeface="+mn-ea"/>
              </a:rPr>
              <a:t>)</a:t>
            </a:r>
            <a:r>
              <a:rPr lang="zh-CN" altLang="en-US" sz="2400" dirty="0">
                <a:latin typeface="+mn-ea"/>
                <a:ea typeface="+mn-ea"/>
                <a:sym typeface="Symbol" panose="05050102010706020507" pitchFamily="18" charset="2"/>
              </a:rPr>
              <a:t>。</a:t>
            </a:r>
          </a:p>
          <a:p>
            <a:pPr eaLnBrk="1" hangingPunct="1">
              <a:lnSpc>
                <a:spcPct val="150000"/>
              </a:lnSpc>
              <a:buClrTx/>
              <a:buFontTx/>
              <a:buNone/>
            </a:pPr>
            <a:r>
              <a:rPr lang="zh-CN" altLang="en-US" sz="2400" dirty="0">
                <a:latin typeface="+mn-ea"/>
                <a:ea typeface="+mn-ea"/>
              </a:rPr>
              <a:t>	二项计数过程</a:t>
            </a:r>
            <a:r>
              <a:rPr lang="zh-CN" altLang="en-US" sz="2400" dirty="0">
                <a:latin typeface="+mn-ea"/>
                <a:ea typeface="+mn-ea"/>
                <a:sym typeface="Symbol" panose="05050102010706020507" pitchFamily="18" charset="2"/>
              </a:rPr>
              <a:t>是一个</a:t>
            </a:r>
            <a:r>
              <a:rPr lang="zh-CN" altLang="en-US" sz="2400" dirty="0">
                <a:latin typeface="+mn-ea"/>
                <a:ea typeface="+mn-ea"/>
              </a:rPr>
              <a:t>独立增量过程</a:t>
            </a:r>
            <a:r>
              <a:rPr lang="zh-CN" altLang="en-US" sz="2400" dirty="0">
                <a:latin typeface="+mn-ea"/>
                <a:ea typeface="+mn-ea"/>
                <a:sym typeface="Symbol" panose="05050102010706020507" pitchFamily="18" charset="2"/>
              </a:rPr>
              <a:t>。其</a:t>
            </a:r>
          </a:p>
          <a:p>
            <a:pPr eaLnBrk="1" hangingPunct="1">
              <a:lnSpc>
                <a:spcPct val="150000"/>
              </a:lnSpc>
              <a:buClrTx/>
              <a:buFontTx/>
              <a:buNone/>
            </a:pPr>
            <a:r>
              <a:rPr lang="zh-CN" altLang="en-US" sz="2400" dirty="0">
                <a:solidFill>
                  <a:srgbClr val="0000CC"/>
                </a:solidFill>
                <a:latin typeface="+mn-ea"/>
                <a:ea typeface="+mn-ea"/>
                <a:sym typeface="Symbol" panose="05050102010706020507" pitchFamily="18" charset="2"/>
              </a:rPr>
              <a:t>一维概率分布</a:t>
            </a:r>
            <a:r>
              <a:rPr lang="zh-CN" altLang="en-US" sz="2400" dirty="0">
                <a:latin typeface="+mn-ea"/>
                <a:ea typeface="+mn-ea"/>
                <a:sym typeface="Symbol" panose="05050102010706020507" pitchFamily="18" charset="2"/>
              </a:rPr>
              <a:t>	</a:t>
            </a:r>
            <a:r>
              <a:rPr lang="en-US" altLang="zh-CN" sz="2400" dirty="0">
                <a:latin typeface="+mn-ea"/>
                <a:ea typeface="+mn-ea"/>
                <a:sym typeface="Symbol" panose="05050102010706020507" pitchFamily="18" charset="2"/>
              </a:rPr>
              <a:t>Y(n) ~ B(</a:t>
            </a:r>
            <a:r>
              <a:rPr lang="en-US" altLang="zh-CN" sz="2400" dirty="0" err="1">
                <a:latin typeface="+mn-ea"/>
                <a:ea typeface="+mn-ea"/>
                <a:sym typeface="Symbol" panose="05050102010706020507" pitchFamily="18" charset="2"/>
              </a:rPr>
              <a:t>n,p</a:t>
            </a:r>
            <a:r>
              <a:rPr lang="en-US" altLang="zh-CN" sz="2400" dirty="0">
                <a:latin typeface="+mn-ea"/>
                <a:ea typeface="+mn-ea"/>
                <a:sym typeface="Symbol" panose="05050102010706020507" pitchFamily="18" charset="2"/>
              </a:rPr>
              <a:t>)</a:t>
            </a:r>
            <a:r>
              <a:rPr lang="zh-CN" altLang="en-US" sz="2400" dirty="0">
                <a:latin typeface="+mn-ea"/>
                <a:ea typeface="+mn-ea"/>
                <a:sym typeface="Symbol" panose="05050102010706020507" pitchFamily="18" charset="2"/>
              </a:rPr>
              <a:t>，        </a:t>
            </a:r>
            <a:endParaRPr lang="en-US" altLang="zh-CN" sz="2400" dirty="0">
              <a:latin typeface="+mn-ea"/>
              <a:ea typeface="+mn-ea"/>
              <a:sym typeface="Symbol" panose="05050102010706020507" pitchFamily="18" charset="2"/>
            </a:endParaRPr>
          </a:p>
          <a:p>
            <a:pPr eaLnBrk="1" hangingPunct="1">
              <a:lnSpc>
                <a:spcPct val="150000"/>
              </a:lnSpc>
              <a:buClrTx/>
              <a:buFontTx/>
              <a:buNone/>
            </a:pPr>
            <a:r>
              <a:rPr lang="zh-CN" altLang="en-US" sz="2400" dirty="0">
                <a:solidFill>
                  <a:srgbClr val="0000CC"/>
                </a:solidFill>
                <a:latin typeface="+mn-ea"/>
                <a:ea typeface="+mn-ea"/>
                <a:sym typeface="Symbol" panose="05050102010706020507" pitchFamily="18" charset="2"/>
              </a:rPr>
              <a:t> 均值函数</a:t>
            </a:r>
            <a:r>
              <a:rPr lang="zh-CN" altLang="en-US" sz="2400" dirty="0">
                <a:latin typeface="+mn-ea"/>
                <a:ea typeface="+mn-ea"/>
                <a:sym typeface="Symbol" panose="05050102010706020507" pitchFamily="18" charset="2"/>
              </a:rPr>
              <a:t>	</a:t>
            </a:r>
            <a:r>
              <a:rPr lang="en-US" altLang="zh-CN" sz="2400" dirty="0">
                <a:latin typeface="+mn-ea"/>
                <a:ea typeface="+mn-ea"/>
                <a:sym typeface="Symbol" panose="05050102010706020507" pitchFamily="18" charset="2"/>
              </a:rPr>
              <a:t>E[Y(n)] = np</a:t>
            </a:r>
            <a:r>
              <a:rPr lang="zh-CN" altLang="en-US" sz="2400" dirty="0">
                <a:latin typeface="+mn-ea"/>
                <a:ea typeface="+mn-ea"/>
                <a:sym typeface="Symbol" panose="05050102010706020507" pitchFamily="18" charset="2"/>
              </a:rPr>
              <a:t>，            </a:t>
            </a:r>
            <a:r>
              <a:rPr lang="zh-CN" altLang="en-US" sz="2400" dirty="0">
                <a:solidFill>
                  <a:srgbClr val="0000CC"/>
                </a:solidFill>
                <a:latin typeface="+mn-ea"/>
                <a:ea typeface="+mn-ea"/>
                <a:sym typeface="Symbol" panose="05050102010706020507" pitchFamily="18" charset="2"/>
              </a:rPr>
              <a:t>方差函数</a:t>
            </a:r>
            <a:r>
              <a:rPr lang="zh-CN" altLang="en-US" sz="2400" dirty="0">
                <a:latin typeface="+mn-ea"/>
                <a:ea typeface="+mn-ea"/>
                <a:sym typeface="Symbol" panose="05050102010706020507" pitchFamily="18" charset="2"/>
              </a:rPr>
              <a:t>	</a:t>
            </a:r>
            <a:r>
              <a:rPr lang="en-US" altLang="zh-CN" sz="2400" dirty="0">
                <a:latin typeface="+mn-ea"/>
                <a:ea typeface="+mn-ea"/>
                <a:sym typeface="Symbol" panose="05050102010706020507" pitchFamily="18" charset="2"/>
              </a:rPr>
              <a:t>D[Y(n)] = </a:t>
            </a:r>
            <a:r>
              <a:rPr lang="en-US" altLang="zh-CN" sz="2400" dirty="0" err="1">
                <a:latin typeface="+mn-ea"/>
                <a:ea typeface="+mn-ea"/>
                <a:sym typeface="Symbol" panose="05050102010706020507" pitchFamily="18" charset="2"/>
              </a:rPr>
              <a:t>pq</a:t>
            </a:r>
            <a:r>
              <a:rPr lang="zh-CN" altLang="en-US" sz="2400" dirty="0">
                <a:latin typeface="+mn-ea"/>
                <a:ea typeface="+mn-ea"/>
                <a:sym typeface="Symbol" panose="05050102010706020507" pitchFamily="18" charset="2"/>
              </a:rPr>
              <a:t>，</a:t>
            </a:r>
          </a:p>
        </p:txBody>
      </p:sp>
      <mc:AlternateContent xmlns:mc="http://schemas.openxmlformats.org/markup-compatibility/2006" xmlns:a14="http://schemas.microsoft.com/office/drawing/2010/main">
        <mc:Choice Requires="a14">
          <p:sp>
            <p:nvSpPr>
              <p:cNvPr id="335904" name="Object 32">
                <a:extLst>
                  <a:ext uri="{FF2B5EF4-FFF2-40B4-BE49-F238E27FC236}">
                    <a16:creationId xmlns:a16="http://schemas.microsoft.com/office/drawing/2014/main" id="{C87C9931-6022-D026-D8E3-FBDA7B010B7D}"/>
                  </a:ext>
                </a:extLst>
              </p:cNvPr>
              <p:cNvSpPr txBox="1"/>
              <p:nvPr/>
            </p:nvSpPr>
            <p:spPr bwMode="auto">
              <a:xfrm>
                <a:off x="1222375" y="3309695"/>
                <a:ext cx="4755045" cy="1125222"/>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𝑌</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mr>
                      </m:m>
                      <m:r>
                        <a:rPr lang="zh-CN" altLang="en-US" i="1">
                          <a:solidFill>
                            <a:srgbClr val="000000"/>
                          </a:solidFill>
                          <a:latin typeface="Cambria Math" panose="02040503050406030204" pitchFamily="18" charset="0"/>
                        </a:rPr>
                        <m:t>𝑋</m:t>
                      </m:r>
                      <m:r>
                        <a:rPr lang="zh-CN" altLang="en-US" i="1">
                          <a:solidFill>
                            <a:srgbClr val="000000"/>
                          </a:solidFill>
                          <a:latin typeface="Cambria Math" panose="02040503050406030204" pitchFamily="18" charset="0"/>
                        </a:rPr>
                        <m:t>(0)=0</m:t>
                      </m:r>
                    </m:oMath>
                  </m:oMathPara>
                </a14:m>
                <a:endParaRPr lang="zh-CN" altLang="en-US" dirty="0"/>
              </a:p>
            </p:txBody>
          </p:sp>
        </mc:Choice>
        <mc:Fallback xmlns="">
          <p:sp>
            <p:nvSpPr>
              <p:cNvPr id="335904" name="Object 32">
                <a:extLst>
                  <a:ext uri="{FF2B5EF4-FFF2-40B4-BE49-F238E27FC236}">
                    <a16:creationId xmlns:a16="http://schemas.microsoft.com/office/drawing/2014/main" id="{C87C9931-6022-D026-D8E3-FBDA7B010B7D}"/>
                  </a:ext>
                </a:extLst>
              </p:cNvPr>
              <p:cNvSpPr txBox="1">
                <a:spLocks noRot="1" noChangeAspect="1" noMove="1" noResize="1" noEditPoints="1" noAdjustHandles="1" noChangeArrowheads="1" noChangeShapeType="1" noTextEdit="1"/>
              </p:cNvSpPr>
              <p:nvPr/>
            </p:nvSpPr>
            <p:spPr bwMode="auto">
              <a:xfrm>
                <a:off x="1222375" y="3309695"/>
                <a:ext cx="4755045" cy="1125222"/>
              </a:xfrm>
              <a:prstGeom prst="rect">
                <a:avLst/>
              </a:prstGeom>
              <a:blipFill>
                <a:blip r:embed="rId2"/>
                <a:stretch>
                  <a:fillRect/>
                </a:stretch>
              </a:blipFill>
              <a:ln>
                <a:noFill/>
              </a:ln>
              <a:effectLst/>
            </p:spPr>
            <p:txBody>
              <a:bodyPr/>
              <a:lstStyle/>
              <a:p>
                <a:r>
                  <a:rPr lang="zh-CN" altLang="en-US">
                    <a:noFill/>
                  </a:rPr>
                  <a:t> </a:t>
                </a:r>
              </a:p>
            </p:txBody>
          </p:sp>
        </mc:Fallback>
      </mc:AlternateContent>
      <p:sp>
        <p:nvSpPr>
          <p:cNvPr id="8" name="AutoShape 7">
            <a:extLst>
              <a:ext uri="{FF2B5EF4-FFF2-40B4-BE49-F238E27FC236}">
                <a16:creationId xmlns:a16="http://schemas.microsoft.com/office/drawing/2014/main" id="{E44E70C0-6A2C-4EBF-BC3A-A9713BC7A141}"/>
              </a:ext>
            </a:extLst>
          </p:cNvPr>
          <p:cNvSpPr>
            <a:spLocks noChangeArrowheads="1"/>
          </p:cNvSpPr>
          <p:nvPr/>
        </p:nvSpPr>
        <p:spPr bwMode="auto">
          <a:xfrm>
            <a:off x="8470930" y="4182175"/>
            <a:ext cx="2062091" cy="762000"/>
          </a:xfrm>
          <a:prstGeom prst="wedgeRectCallout">
            <a:avLst>
              <a:gd name="adj1" fmla="val -81300"/>
              <a:gd name="adj2" fmla="val 225080"/>
            </a:avLst>
          </a:prstGeom>
          <a:solidFill>
            <a:schemeClr val="accent1"/>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1" b="1" dirty="0">
                <a:solidFill>
                  <a:srgbClr val="FFFF00"/>
                </a:solidFill>
                <a:ea typeface="黑体" panose="02010609060101010101" pitchFamily="49" charset="-122"/>
              </a:rPr>
              <a:t>见</a:t>
            </a:r>
            <a:r>
              <a:rPr lang="en-US" altLang="zh-CN" sz="2801" b="1" dirty="0">
                <a:solidFill>
                  <a:srgbClr val="FFFF00"/>
                </a:solidFill>
                <a:ea typeface="黑体" panose="02010609060101010101" pitchFamily="49" charset="-122"/>
              </a:rPr>
              <a:t>Ch03</a:t>
            </a:r>
            <a:r>
              <a:rPr lang="zh-CN" altLang="en-US" sz="2801" b="1" dirty="0">
                <a:solidFill>
                  <a:srgbClr val="FFFF00"/>
                </a:solidFill>
                <a:ea typeface="黑体" panose="02010609060101010101" pitchFamily="49" charset="-122"/>
              </a:rPr>
              <a:t>，</a:t>
            </a:r>
            <a:r>
              <a:rPr lang="en-US" altLang="zh-CN" sz="2801" b="1" dirty="0">
                <a:solidFill>
                  <a:srgbClr val="FFFF00"/>
                </a:solidFill>
                <a:ea typeface="黑体" panose="02010609060101010101" pitchFamily="49" charset="-122"/>
              </a:rPr>
              <a:t>P4</a:t>
            </a:r>
            <a:endParaRPr lang="zh-CN" altLang="en-US" sz="2801" b="1" dirty="0">
              <a:solidFill>
                <a:srgbClr val="FFFF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35875">
                                            <p:txEl>
                                              <p:pRg st="0" end="0"/>
                                            </p:txEl>
                                          </p:spTgt>
                                        </p:tgtEl>
                                        <p:attrNameLst>
                                          <p:attrName>style.visibility</p:attrName>
                                        </p:attrNameLst>
                                      </p:cBhvr>
                                      <p:to>
                                        <p:strVal val="visible"/>
                                      </p:to>
                                    </p:set>
                                    <p:anim calcmode="lin" valueType="num">
                                      <p:cBhvr additive="base">
                                        <p:cTn id="7" dur="500" fill="hold"/>
                                        <p:tgtEl>
                                          <p:spTgt spid="335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58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335876"/>
                                        </p:tgtEl>
                                        <p:attrNameLst>
                                          <p:attrName>style.visibility</p:attrName>
                                        </p:attrNameLst>
                                      </p:cBhvr>
                                      <p:to>
                                        <p:strVal val="visible"/>
                                      </p:to>
                                    </p:set>
                                    <p:animEffect transition="in" filter="box(in)">
                                      <p:cBhvr>
                                        <p:cTn id="12" dur="500"/>
                                        <p:tgtEl>
                                          <p:spTgt spid="335876"/>
                                        </p:tgtEl>
                                      </p:cBhvr>
                                    </p:animEffect>
                                  </p:childTnLst>
                                </p:cTn>
                              </p:par>
                            </p:childTnLst>
                          </p:cTn>
                        </p:par>
                      </p:childTnLst>
                    </p:cTn>
                  </p:par>
                  <p:par>
                    <p:cTn id="13" fill="hold">
                      <p:stCondLst>
                        <p:cond delay="indefinite"/>
                      </p:stCondLst>
                      <p:childTnLst>
                        <p:par>
                          <p:cTn id="14" fill="hold" nodeType="after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35904"/>
                                        </p:tgtEl>
                                        <p:attrNameLst>
                                          <p:attrName>style.visibility</p:attrName>
                                        </p:attrNameLst>
                                      </p:cBhvr>
                                      <p:to>
                                        <p:strVal val="visible"/>
                                      </p:to>
                                    </p:set>
                                    <p:animEffect transition="in" filter="randombar(horizontal)">
                                      <p:cBhvr>
                                        <p:cTn id="17" dur="500"/>
                                        <p:tgtEl>
                                          <p:spTgt spid="335904"/>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335901">
                                            <p:txEl>
                                              <p:pRg st="0" end="0"/>
                                            </p:txEl>
                                          </p:spTgt>
                                        </p:tgtEl>
                                        <p:attrNameLst>
                                          <p:attrName>style.visibility</p:attrName>
                                        </p:attrNameLst>
                                      </p:cBhvr>
                                      <p:to>
                                        <p:strVal val="visible"/>
                                      </p:to>
                                    </p:set>
                                    <p:anim calcmode="lin" valueType="num">
                                      <p:cBhvr additive="base">
                                        <p:cTn id="21" dur="500" fill="hold"/>
                                        <p:tgtEl>
                                          <p:spTgt spid="33590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59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35901">
                                            <p:txEl>
                                              <p:pRg st="1" end="1"/>
                                            </p:txEl>
                                          </p:spTgt>
                                        </p:tgtEl>
                                        <p:attrNameLst>
                                          <p:attrName>style.visibility</p:attrName>
                                        </p:attrNameLst>
                                      </p:cBhvr>
                                      <p:to>
                                        <p:strVal val="visible"/>
                                      </p:to>
                                    </p:set>
                                    <p:anim calcmode="lin" valueType="num">
                                      <p:cBhvr additive="base">
                                        <p:cTn id="27" dur="500" fill="hold"/>
                                        <p:tgtEl>
                                          <p:spTgt spid="335901">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59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5901">
                                            <p:txEl>
                                              <p:pRg st="2" end="2"/>
                                            </p:txEl>
                                          </p:spTgt>
                                        </p:tgtEl>
                                        <p:attrNameLst>
                                          <p:attrName>style.visibility</p:attrName>
                                        </p:attrNameLst>
                                      </p:cBhvr>
                                      <p:to>
                                        <p:strVal val="visible"/>
                                      </p:to>
                                    </p:set>
                                    <p:anim calcmode="lin" valueType="num">
                                      <p:cBhvr additive="base">
                                        <p:cTn id="33" dur="500" fill="hold"/>
                                        <p:tgtEl>
                                          <p:spTgt spid="335901">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59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5901">
                                            <p:txEl>
                                              <p:pRg st="3" end="3"/>
                                            </p:txEl>
                                          </p:spTgt>
                                        </p:tgtEl>
                                        <p:attrNameLst>
                                          <p:attrName>style.visibility</p:attrName>
                                        </p:attrNameLst>
                                      </p:cBhvr>
                                      <p:to>
                                        <p:strVal val="visible"/>
                                      </p:to>
                                    </p:set>
                                    <p:anim calcmode="lin" valueType="num">
                                      <p:cBhvr additive="base">
                                        <p:cTn id="39" dur="500" fill="hold"/>
                                        <p:tgtEl>
                                          <p:spTgt spid="335901">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5901">
                                            <p:txEl>
                                              <p:pRg st="3" end="3"/>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48" presetClass="entr" presetSubtype="0" accel="50000" fill="hold" grpId="0"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1000" fill="hold"/>
                                        <p:tgtEl>
                                          <p:spTgt spid="8"/>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5" dur="1000" fill="hold"/>
                                        <p:tgtEl>
                                          <p:spTgt spid="8"/>
                                        </p:tgtEl>
                                        <p:attrNameLst>
                                          <p:attrName>ppt_x</p:attrName>
                                        </p:attrNameLst>
                                      </p:cBhvr>
                                      <p:tavLst>
                                        <p:tav tm="0">
                                          <p:val>
                                            <p:fltVal val="-1"/>
                                          </p:val>
                                        </p:tav>
                                        <p:tav tm="50000">
                                          <p:val>
                                            <p:fltVal val="0.95"/>
                                          </p:val>
                                        </p:tav>
                                        <p:tav tm="100000">
                                          <p:val>
                                            <p:strVal val="#ppt_x"/>
                                          </p:val>
                                        </p:tav>
                                      </p:tavLst>
                                    </p:anim>
                                    <p:anim calcmode="lin" valueType="num">
                                      <p:cBhvr>
                                        <p:cTn id="46" dur="1000" fill="hold"/>
                                        <p:tgtEl>
                                          <p:spTgt spid="8"/>
                                        </p:tgtEl>
                                        <p:attrNameLst>
                                          <p:attrName>ppt_y</p:attrName>
                                        </p:attrNameLst>
                                      </p:cBhvr>
                                      <p:tavLst>
                                        <p:tav tm="0">
                                          <p:val>
                                            <p:strVal val="#ppt_y"/>
                                          </p:val>
                                        </p:tav>
                                        <p:tav tm="100000">
                                          <p:val>
                                            <p:strVal val="#ppt_y"/>
                                          </p:val>
                                        </p:tav>
                                      </p:tavLst>
                                    </p:anim>
                                    <p:animEffect transition="in" filter="fade">
                                      <p:cBhvr>
                                        <p:cTn id="47" dur="1000"/>
                                        <p:tgtEl>
                                          <p:spTgt spid="8"/>
                                        </p:tgtEl>
                                      </p:cBhvr>
                                    </p:animEffect>
                                  </p:childTnLst>
                                </p:cTn>
                              </p:par>
                              <p:par>
                                <p:cTn id="48" presetID="2" presetClass="exit" presetSubtype="3" fill="hold" grpId="1" nodeType="withEffect">
                                  <p:stCondLst>
                                    <p:cond delay="0"/>
                                  </p:stCondLst>
                                  <p:childTnLst>
                                    <p:anim calcmode="lin" valueType="num">
                                      <p:cBhvr additive="base">
                                        <p:cTn id="49" dur="500"/>
                                        <p:tgtEl>
                                          <p:spTgt spid="8"/>
                                        </p:tgtEl>
                                        <p:attrNameLst>
                                          <p:attrName>ppt_x</p:attrName>
                                        </p:attrNameLst>
                                      </p:cBhvr>
                                      <p:tavLst>
                                        <p:tav tm="0">
                                          <p:val>
                                            <p:strVal val="ppt_x"/>
                                          </p:val>
                                        </p:tav>
                                        <p:tav tm="100000">
                                          <p:val>
                                            <p:strVal val="1+ppt_w/2"/>
                                          </p:val>
                                        </p:tav>
                                      </p:tavLst>
                                    </p:anim>
                                    <p:anim calcmode="lin" valueType="num">
                                      <p:cBhvr additive="base">
                                        <p:cTn id="50" dur="500"/>
                                        <p:tgtEl>
                                          <p:spTgt spid="8"/>
                                        </p:tgtEl>
                                        <p:attrNameLst>
                                          <p:attrName>ppt_y</p:attrName>
                                        </p:attrNameLst>
                                      </p:cBhvr>
                                      <p:tavLst>
                                        <p:tav tm="0">
                                          <p:val>
                                            <p:strVal val="ppt_y"/>
                                          </p:val>
                                        </p:tav>
                                        <p:tav tm="100000">
                                          <p:val>
                                            <p:strVal val="0-ppt_h/2"/>
                                          </p:val>
                                        </p:tav>
                                      </p:tavLst>
                                    </p:anim>
                                    <p:set>
                                      <p:cBhvr>
                                        <p:cTn id="5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build="p"/>
      <p:bldP spid="335901" grpId="0" build="p"/>
      <p:bldP spid="335904" grpId="0"/>
      <p:bldP spid="8" grpId="0" animBg="1"/>
      <p:bldP spid="8"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2522</Words>
  <Application>Microsoft Office PowerPoint</Application>
  <PresentationFormat>自定义</PresentationFormat>
  <Paragraphs>302</Paragraphs>
  <Slides>43</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57" baseType="lpstr">
      <vt:lpstr>Arial Unicode MS</vt:lpstr>
      <vt:lpstr>等线</vt:lpstr>
      <vt:lpstr>黑体</vt:lpstr>
      <vt:lpstr>华文行楷</vt:lpstr>
      <vt:lpstr>宋体</vt:lpstr>
      <vt:lpstr>微软雅黑</vt:lpstr>
      <vt:lpstr>Arial</vt:lpstr>
      <vt:lpstr>Cambria Math</vt:lpstr>
      <vt:lpstr>Symbol</vt:lpstr>
      <vt:lpstr>Times New Roman</vt:lpstr>
      <vt:lpstr>Wingdings</vt:lpstr>
      <vt:lpstr>Office Theme</vt:lpstr>
      <vt:lpstr>Equation</vt:lpstr>
      <vt:lpstr>公式</vt:lpstr>
      <vt:lpstr>PowerPoint 演示文稿</vt:lpstr>
      <vt:lpstr>上一讲内容回顾</vt:lpstr>
      <vt:lpstr>本讲主要内容</vt:lpstr>
      <vt:lpstr>1.独立过程</vt:lpstr>
      <vt:lpstr>实例</vt:lpstr>
      <vt:lpstr>2.独立增量过程</vt:lpstr>
      <vt:lpstr>平稳独立增量过程</vt:lpstr>
      <vt:lpstr>实例</vt:lpstr>
      <vt:lpstr>实例</vt:lpstr>
      <vt:lpstr>PowerPoint 演示文稿</vt:lpstr>
      <vt:lpstr>独立增量过程的性质</vt:lpstr>
      <vt:lpstr>证明</vt:lpstr>
      <vt:lpstr>证明(续1)</vt:lpstr>
      <vt:lpstr>证明(续2)</vt:lpstr>
      <vt:lpstr>证明(续3)</vt:lpstr>
      <vt:lpstr>证明(续4)</vt:lpstr>
      <vt:lpstr>说明</vt:lpstr>
      <vt:lpstr>3.正态过程(高斯过程)</vt:lpstr>
      <vt:lpstr>正态过程的定义</vt:lpstr>
      <vt:lpstr>正态过程的一维概率分布</vt:lpstr>
      <vt:lpstr>P38</vt:lpstr>
      <vt:lpstr>正态过程的二维概率分布</vt:lpstr>
      <vt:lpstr>正态过程的n维概率分布</vt:lpstr>
      <vt:lpstr>正态过程的n维概率分布</vt:lpstr>
      <vt:lpstr>实例</vt:lpstr>
      <vt:lpstr>实例(续1)</vt:lpstr>
      <vt:lpstr>实例(续2)</vt:lpstr>
      <vt:lpstr>实例(续3)</vt:lpstr>
      <vt:lpstr>实例(续4)</vt:lpstr>
      <vt:lpstr>实例(续5)</vt:lpstr>
      <vt:lpstr>4. 维纳过程(Brown运动)</vt:lpstr>
      <vt:lpstr>维纳过程的定义</vt:lpstr>
      <vt:lpstr>维纳过程的概率分布及数字特征</vt:lpstr>
      <vt:lpstr>维纳过程的二维概率分布</vt:lpstr>
      <vt:lpstr>维纳过程的n维概率分布</vt:lpstr>
      <vt:lpstr>维纳过程的n维概率分布</vt:lpstr>
      <vt:lpstr>维纳过程的性质</vt:lpstr>
      <vt:lpstr>维纳过程的性质</vt:lpstr>
      <vt:lpstr>维纳过程的性质</vt:lpstr>
      <vt:lpstr>本讲主要内容</vt:lpstr>
      <vt:lpstr>下一讲内容预告</vt:lpstr>
      <vt:lpstr>习 题 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wqx</cp:lastModifiedBy>
  <cp:revision>1270</cp:revision>
  <cp:lastPrinted>2022-01-15T12:13:00Z</cp:lastPrinted>
  <dcterms:created xsi:type="dcterms:W3CDTF">2006-08-16T00:00:00Z</dcterms:created>
  <dcterms:modified xsi:type="dcterms:W3CDTF">2023-12-22T01:16:17Z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E98F3E2A8F6D4B7EBE46F1C3936A5CEF</vt:lpwstr>
  </property>
  <property fmtid="{D5CDD505-2E9C-101B-9397-08002B2CF9AE}" pid="3" name="KSOProductBuildVer">
    <vt:lpwstr>2052-11.1.0.11579</vt:lpwstr>
  </property>
</Properties>
</file>