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42"/>
  </p:notesMasterIdLst>
  <p:sldIdLst>
    <p:sldId id="256" r:id="rId2"/>
    <p:sldId id="326" r:id="rId3"/>
    <p:sldId id="378" r:id="rId4"/>
    <p:sldId id="294" r:id="rId5"/>
    <p:sldId id="295" r:id="rId6"/>
    <p:sldId id="315" r:id="rId7"/>
    <p:sldId id="296" r:id="rId8"/>
    <p:sldId id="392" r:id="rId9"/>
    <p:sldId id="298" r:id="rId10"/>
    <p:sldId id="299" r:id="rId11"/>
    <p:sldId id="300" r:id="rId12"/>
    <p:sldId id="314" r:id="rId13"/>
    <p:sldId id="301" r:id="rId14"/>
    <p:sldId id="302" r:id="rId15"/>
    <p:sldId id="393" r:id="rId16"/>
    <p:sldId id="394" r:id="rId17"/>
    <p:sldId id="395" r:id="rId18"/>
    <p:sldId id="317" r:id="rId19"/>
    <p:sldId id="396" r:id="rId20"/>
    <p:sldId id="397" r:id="rId21"/>
    <p:sldId id="382" r:id="rId22"/>
    <p:sldId id="398" r:id="rId23"/>
    <p:sldId id="399" r:id="rId24"/>
    <p:sldId id="400" r:id="rId25"/>
    <p:sldId id="401" r:id="rId26"/>
    <p:sldId id="402" r:id="rId27"/>
    <p:sldId id="383" r:id="rId28"/>
    <p:sldId id="384" r:id="rId29"/>
    <p:sldId id="306" r:id="rId30"/>
    <p:sldId id="403" r:id="rId31"/>
    <p:sldId id="404" r:id="rId32"/>
    <p:sldId id="307" r:id="rId33"/>
    <p:sldId id="308" r:id="rId34"/>
    <p:sldId id="309" r:id="rId35"/>
    <p:sldId id="381" r:id="rId36"/>
    <p:sldId id="332" r:id="rId37"/>
    <p:sldId id="405" r:id="rId38"/>
    <p:sldId id="391" r:id="rId39"/>
    <p:sldId id="406" r:id="rId40"/>
    <p:sldId id="268" r:id="rId41"/>
  </p:sldIdLst>
  <p:sldSz cx="12198350" cy="6859588"/>
  <p:notesSz cx="9144000" cy="6858000"/>
  <p:defaultText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22">
          <p15:clr>
            <a:srgbClr val="A4A3A4"/>
          </p15:clr>
        </p15:guide>
        <p15:guide id="3" orient="horz" pos="2878">
          <p15:clr>
            <a:srgbClr val="A4A3A4"/>
          </p15:clr>
        </p15:guide>
        <p15:guide id="4" pos="38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92D050"/>
    <a:srgbClr val="CC00CC"/>
    <a:srgbClr val="BD9B53"/>
    <a:srgbClr val="009900"/>
    <a:srgbClr val="F4FA12"/>
    <a:srgbClr val="1157AB"/>
    <a:srgbClr val="9BBB59"/>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004" autoAdjust="0"/>
    <p:restoredTop sz="92526" autoAdjust="0"/>
  </p:normalViewPr>
  <p:slideViewPr>
    <p:cSldViewPr>
      <p:cViewPr varScale="1">
        <p:scale>
          <a:sx n="71" d="100"/>
          <a:sy n="71" d="100"/>
        </p:scale>
        <p:origin x="75" y="240"/>
      </p:cViewPr>
      <p:guideLst>
        <p:guide orient="horz" pos="2160"/>
        <p:guide pos="2822"/>
        <p:guide orient="horz" pos="2878"/>
        <p:guide pos="384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5" d="100"/>
          <a:sy n="95" d="100"/>
        </p:scale>
        <p:origin x="404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8.xml"/><Relationship Id="rId18" Type="http://schemas.openxmlformats.org/officeDocument/2006/relationships/slide" Target="slides/slide29.xml"/><Relationship Id="rId26" Type="http://schemas.openxmlformats.org/officeDocument/2006/relationships/slide" Target="slides/slide37.xml"/><Relationship Id="rId3" Type="http://schemas.openxmlformats.org/officeDocument/2006/relationships/slide" Target="slides/slide4.xml"/><Relationship Id="rId21" Type="http://schemas.openxmlformats.org/officeDocument/2006/relationships/slide" Target="slides/slide32.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28.xml"/><Relationship Id="rId25" Type="http://schemas.openxmlformats.org/officeDocument/2006/relationships/slide" Target="slides/slide36.xml"/><Relationship Id="rId2" Type="http://schemas.openxmlformats.org/officeDocument/2006/relationships/slide" Target="slides/slide3.xml"/><Relationship Id="rId16" Type="http://schemas.openxmlformats.org/officeDocument/2006/relationships/slide" Target="slides/slide27.xml"/><Relationship Id="rId20" Type="http://schemas.openxmlformats.org/officeDocument/2006/relationships/slide" Target="slides/slide31.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35.xml"/><Relationship Id="rId5" Type="http://schemas.openxmlformats.org/officeDocument/2006/relationships/slide" Target="slides/slide6.xml"/><Relationship Id="rId15" Type="http://schemas.openxmlformats.org/officeDocument/2006/relationships/slide" Target="slides/slide22.xml"/><Relationship Id="rId23" Type="http://schemas.openxmlformats.org/officeDocument/2006/relationships/slide" Target="slides/slide34.xml"/><Relationship Id="rId10" Type="http://schemas.openxmlformats.org/officeDocument/2006/relationships/slide" Target="slides/slide12.xml"/><Relationship Id="rId19" Type="http://schemas.openxmlformats.org/officeDocument/2006/relationships/slide" Target="slides/slide30.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21.xml"/><Relationship Id="rId22"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4881824-7EDF-4B1D-9D44-4D7461D95900}" type="datetimeFigureOut">
              <a:rPr lang="zh-CN" altLang="en-US" smtClean="0"/>
              <a:t>2024/6/22</a:t>
            </a:fld>
            <a:endParaRPr lang="zh-CN" alt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6F2A367-4377-4BC9-85D6-558F91AD7B7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2A367-4377-4BC9-85D6-558F91AD7B75}"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AA4AC8DD-81D7-97B8-B28B-8A86B151451A}"/>
              </a:ext>
            </a:extLst>
          </p:cNvPr>
          <p:cNvSpPr>
            <a:spLocks noGrp="1" noRot="1" noChangeAspect="1" noChangeArrowheads="1" noTextEdit="1"/>
          </p:cNvSpPr>
          <p:nvPr>
            <p:ph type="sldImg"/>
          </p:nvPr>
        </p:nvSpPr>
        <p:spPr>
          <a:ln/>
        </p:spPr>
      </p:sp>
      <p:sp>
        <p:nvSpPr>
          <p:cNvPr id="7171" name="备注占位符 2">
            <a:extLst>
              <a:ext uri="{FF2B5EF4-FFF2-40B4-BE49-F238E27FC236}">
                <a16:creationId xmlns:a16="http://schemas.microsoft.com/office/drawing/2014/main" id="{DB0C7786-87E0-0575-A0D4-C0F7B8B3DA74}"/>
              </a:ext>
            </a:extLst>
          </p:cNvPr>
          <p:cNvSpPr>
            <a:spLocks noGrp="1" noChangeArrowheads="1"/>
          </p:cNvSpPr>
          <p:nvPr>
            <p:ph type="body" idx="1"/>
          </p:nvPr>
        </p:nvSpPr>
        <p:spPr>
          <a:noFill/>
        </p:spPr>
        <p:txBody>
          <a:bodyPr/>
          <a:lstStyle/>
          <a:p>
            <a:pPr eaLnBrk="1" hangingPunct="1"/>
            <a:endParaRPr lang="zh-CN" altLang="en-US"/>
          </a:p>
        </p:txBody>
      </p:sp>
      <p:sp>
        <p:nvSpPr>
          <p:cNvPr id="7172" name="灯片编号占位符 3">
            <a:extLst>
              <a:ext uri="{FF2B5EF4-FFF2-40B4-BE49-F238E27FC236}">
                <a16:creationId xmlns:a16="http://schemas.microsoft.com/office/drawing/2014/main" id="{FEF89EAB-2B6E-CDD4-1EBC-151305CECFA4}"/>
              </a:ext>
            </a:extLst>
          </p:cNvPr>
          <p:cNvSpPr>
            <a:spLocks noGrp="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2ED3FE1-1AD9-4052-9732-D7EA77F0891E}" type="slidenum">
              <a:rPr lang="en-US" altLang="zh-CN" sz="1200"/>
              <a:pPr/>
              <a:t>2</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B124DAEC-92E4-970D-C0E9-34E64B7C6F30}"/>
              </a:ext>
            </a:extLst>
          </p:cNvPr>
          <p:cNvSpPr>
            <a:spLocks noGrp="1" noRot="1" noChangeAspect="1" noChangeArrowheads="1" noTextEdit="1"/>
          </p:cNvSpPr>
          <p:nvPr>
            <p:ph type="sldImg"/>
          </p:nvPr>
        </p:nvSpPr>
        <p:spPr>
          <a:ln/>
        </p:spPr>
      </p:sp>
      <p:sp>
        <p:nvSpPr>
          <p:cNvPr id="47107" name="备注占位符 2">
            <a:extLst>
              <a:ext uri="{FF2B5EF4-FFF2-40B4-BE49-F238E27FC236}">
                <a16:creationId xmlns:a16="http://schemas.microsoft.com/office/drawing/2014/main" id="{8FAE95CD-D1AF-B751-6A27-BA351662BB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8" name="灯片编号占位符 3">
            <a:extLst>
              <a:ext uri="{FF2B5EF4-FFF2-40B4-BE49-F238E27FC236}">
                <a16:creationId xmlns:a16="http://schemas.microsoft.com/office/drawing/2014/main" id="{A3194C77-2E3A-A512-E857-BAAFFF1A30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6D26CB7-5EDD-4A57-BCC4-8E8CB0B31F7E}" type="slidenum">
              <a:rPr lang="en-US" altLang="zh-CN" sz="1200"/>
              <a:pPr/>
              <a:t>38</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normAutofit/>
          </a:bodyPr>
          <a:lstStyle>
            <a:lvl1pPr marL="457200" indent="-457200">
              <a:lnSpc>
                <a:spcPct val="150000"/>
              </a:lnSpc>
              <a:spcBef>
                <a:spcPts val="0"/>
              </a:spcBef>
              <a:buSzPct val="80000"/>
              <a:buFont typeface="Wingdings" panose="05000000000000000000" pitchFamily="2" charset="2"/>
              <a:buChar char="l"/>
              <a:defRPr sz="2400">
                <a:solidFill>
                  <a:schemeClr val="tx1"/>
                </a:solidFill>
                <a:latin typeface="+mn-ea"/>
                <a:ea typeface="+mn-ea"/>
              </a:defRPr>
            </a:lvl1pPr>
            <a:lvl2pPr>
              <a:lnSpc>
                <a:spcPct val="150000"/>
              </a:lnSpc>
              <a:spcBef>
                <a:spcPts val="0"/>
              </a:spcBef>
              <a:defRPr sz="2400">
                <a:solidFill>
                  <a:schemeClr val="tx1"/>
                </a:solidFill>
                <a:latin typeface="+mn-ea"/>
                <a:ea typeface="+mn-ea"/>
              </a:defRPr>
            </a:lvl2pPr>
            <a:lvl3pPr>
              <a:lnSpc>
                <a:spcPct val="150000"/>
              </a:lnSpc>
              <a:spcBef>
                <a:spcPts val="0"/>
              </a:spcBef>
              <a:defRPr sz="2400">
                <a:solidFill>
                  <a:schemeClr val="tx1"/>
                </a:solidFill>
                <a:latin typeface="+mn-ea"/>
                <a:ea typeface="+mn-ea"/>
              </a:defRPr>
            </a:lvl3pPr>
            <a:lvl4pPr>
              <a:lnSpc>
                <a:spcPct val="150000"/>
              </a:lnSpc>
              <a:spcBef>
                <a:spcPts val="0"/>
              </a:spcBef>
              <a:defRPr sz="2400">
                <a:solidFill>
                  <a:schemeClr val="tx1"/>
                </a:solidFill>
                <a:latin typeface="+mn-ea"/>
                <a:ea typeface="+mn-ea"/>
              </a:defRPr>
            </a:lvl4pPr>
            <a:lvl5pPr>
              <a:lnSpc>
                <a:spcPct val="150000"/>
              </a:lnSpc>
              <a:spcBef>
                <a:spcPts val="0"/>
              </a:spcBef>
              <a:defRPr sz="2400">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lvl1pPr>
              <a:defRPr sz="2400" b="1">
                <a:latin typeface="+mn-ea"/>
                <a:ea typeface="+mn-ea"/>
              </a:defRPr>
            </a:lvl1p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30000"/>
              </a:lnSpc>
              <a:buSzPct val="80000"/>
              <a:buFont typeface="Wingdings" panose="05000000000000000000" pitchFamily="2" charset="2"/>
              <a:buChar char="l"/>
              <a:defRPr sz="2400" b="1">
                <a:solidFill>
                  <a:schemeClr val="tx1"/>
                </a:solidFill>
                <a:latin typeface="+mn-ea"/>
                <a:ea typeface="+mn-ea"/>
              </a:defRPr>
            </a:lvl1pPr>
            <a:lvl2pPr>
              <a:lnSpc>
                <a:spcPct val="130000"/>
              </a:lnSpc>
              <a:defRPr sz="2400" b="1">
                <a:solidFill>
                  <a:schemeClr val="tx1"/>
                </a:solidFill>
                <a:latin typeface="+mn-ea"/>
                <a:ea typeface="+mn-ea"/>
              </a:defRPr>
            </a:lvl2pPr>
            <a:lvl3pPr>
              <a:lnSpc>
                <a:spcPct val="130000"/>
              </a:lnSpc>
              <a:defRPr sz="2400" b="1">
                <a:solidFill>
                  <a:schemeClr val="tx1"/>
                </a:solidFill>
                <a:latin typeface="+mn-ea"/>
                <a:ea typeface="+mn-ea"/>
              </a:defRPr>
            </a:lvl3pPr>
            <a:lvl4pPr>
              <a:lnSpc>
                <a:spcPct val="130000"/>
              </a:lnSpc>
              <a:defRPr sz="2400" b="1">
                <a:solidFill>
                  <a:schemeClr val="tx1"/>
                </a:solidFill>
                <a:latin typeface="+mn-ea"/>
                <a:ea typeface="+mn-ea"/>
              </a:defRPr>
            </a:lvl4pPr>
            <a:lvl5pPr>
              <a:lnSpc>
                <a:spcPct val="130000"/>
              </a:lnSpc>
              <a:defRPr sz="2400" b="1">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7" name="Content Placeholder 2"/>
          <p:cNvSpPr>
            <a:spLocks noGrp="1"/>
          </p:cNvSpPr>
          <p:nvPr>
            <p:ph idx="13"/>
          </p:nvPr>
        </p:nvSpPr>
        <p:spPr>
          <a:xfrm>
            <a:off x="841375" y="984137"/>
            <a:ext cx="10747058" cy="464458"/>
          </a:xfrm>
          <a:prstGeom prst="rect">
            <a:avLst/>
          </a:prstGeom>
        </p:spPr>
        <p:txBody>
          <a:bodyPr>
            <a:noAutofit/>
          </a:bodyPr>
          <a:lstStyle>
            <a:lvl1pPr marL="0" indent="0">
              <a:lnSpc>
                <a:spcPct val="120000"/>
              </a:lnSpc>
              <a:buSzPct val="80000"/>
              <a:buFont typeface="Wingdings" panose="05000000000000000000" pitchFamily="2" charset="2"/>
              <a:buNone/>
              <a:defRPr sz="2400" b="1">
                <a:solidFill>
                  <a:schemeClr val="tx1">
                    <a:lumMod val="95000"/>
                    <a:lumOff val="5000"/>
                  </a:schemeClr>
                </a:solidFill>
                <a:latin typeface="+mn-ea"/>
                <a:ea typeface="+mn-ea"/>
              </a:defRPr>
            </a:lvl1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6/22/2024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t>6/22/2024</a:t>
            </a:fld>
            <a:endParaRPr lang="en-US" dirty="0"/>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t>‹#›</a:t>
            </a:fld>
            <a:endParaRPr lang="en-US" dirty="0"/>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8030581" y="332656"/>
            <a:ext cx="3173994"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ctr"/>
          <a:lstStyle/>
          <a:p>
            <a:pPr marL="0" marR="0" lvl="0" indent="0" algn="ctr" defTabSz="1219835" rtl="0" eaLnBrk="1" fontAlgn="auto" latinLnBrk="0" hangingPunct="1">
              <a:lnSpc>
                <a:spcPct val="100000"/>
              </a:lnSpc>
              <a:spcBef>
                <a:spcPts val="0"/>
              </a:spcBef>
              <a:spcAft>
                <a:spcPts val="0"/>
              </a:spcAft>
              <a:buClrTx/>
              <a:buSzTx/>
              <a:buFontTx/>
              <a:buNone/>
              <a:tabLst/>
              <a:defRPr/>
            </a:pPr>
            <a:r>
              <a:rPr lang="zh-CN" altLang="en-US" sz="1800" b="0" dirty="0">
                <a:latin typeface="微软雅黑" panose="020B0503020204020204" pitchFamily="34" charset="-122"/>
                <a:ea typeface="微软雅黑" panose="020B0503020204020204" pitchFamily="34" charset="-122"/>
              </a:rPr>
              <a:t>第</a:t>
            </a:r>
            <a:r>
              <a:rPr lang="en-US" altLang="zh-CN" sz="1800" b="0" dirty="0">
                <a:latin typeface="微软雅黑" panose="020B0503020204020204" pitchFamily="34" charset="-122"/>
                <a:ea typeface="微软雅黑" panose="020B0503020204020204" pitchFamily="34" charset="-122"/>
              </a:rPr>
              <a:t>3</a:t>
            </a:r>
            <a:r>
              <a:rPr lang="zh-CN" altLang="en-US" sz="1800" b="0" dirty="0">
                <a:latin typeface="微软雅黑" panose="020B0503020204020204" pitchFamily="34" charset="-122"/>
                <a:ea typeface="微软雅黑" panose="020B0503020204020204" pitchFamily="34" charset="-122"/>
              </a:rPr>
              <a:t>章 </a:t>
            </a:r>
            <a:r>
              <a:rPr lang="zh-CN" altLang="en-US" sz="1800" dirty="0">
                <a:solidFill>
                  <a:schemeClr val="bg1"/>
                </a:solidFill>
                <a:latin typeface="黑体" panose="02010609060101010101" pitchFamily="49" charset="-122"/>
                <a:ea typeface="黑体" panose="02010609060101010101" pitchFamily="49" charset="-122"/>
              </a:rPr>
              <a:t>几种重要的随机过程</a:t>
            </a:r>
            <a:endParaRPr lang="zh-CN" altLang="en-US" sz="1800" b="0" dirty="0">
              <a:latin typeface="微软雅黑" panose="020B0503020204020204" pitchFamily="34" charset="-122"/>
              <a:ea typeface="微软雅黑" panose="020B0503020204020204" pitchFamily="34" charset="-122"/>
            </a:endParaRP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835" rtl="0" eaLnBrk="1" latinLnBrk="0" hangingPunct="1">
        <a:spcBef>
          <a:spcPct val="0"/>
        </a:spcBef>
        <a:buNone/>
        <a:defRPr sz="2400" b="1" kern="1200">
          <a:solidFill>
            <a:schemeClr val="bg1"/>
          </a:solidFill>
          <a:latin typeface="+mj-lt"/>
          <a:ea typeface="+mj-ea"/>
          <a:cs typeface="+mj-cs"/>
        </a:defRPr>
      </a:lvl1pPr>
    </p:titleStyle>
    <p:bodyStyle>
      <a:lvl1pPr marL="457200" indent="-457200" algn="l" defTabSz="1219835" rtl="0" eaLnBrk="1" latinLnBrk="0" hangingPunct="1">
        <a:lnSpc>
          <a:spcPct val="150000"/>
        </a:lnSpc>
        <a:spcBef>
          <a:spcPct val="2000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7.wmf"/><Relationship Id="rId12" Type="http://schemas.openxmlformats.org/officeDocument/2006/relationships/oleObject" Target="../embeddings/oleObject20.bin"/><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8.wmf"/></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wmf"/><Relationship Id="rId7" Type="http://schemas.openxmlformats.org/officeDocument/2006/relationships/image" Target="../media/image23.wmf"/><Relationship Id="rId12" Type="http://schemas.openxmlformats.org/officeDocument/2006/relationships/image" Target="../media/image26.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11" Type="http://schemas.openxmlformats.org/officeDocument/2006/relationships/oleObject" Target="../embeddings/oleObject25.bin"/><Relationship Id="rId5" Type="http://schemas.openxmlformats.org/officeDocument/2006/relationships/image" Target="../media/image22.wmf"/><Relationship Id="rId10" Type="http://schemas.openxmlformats.org/officeDocument/2006/relationships/image" Target="../media/image25.wmf"/><Relationship Id="rId4" Type="http://schemas.openxmlformats.org/officeDocument/2006/relationships/oleObject" Target="../embeddings/oleObject22.bin"/><Relationship Id="rId9"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6.bin"/><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3.wmf"/><Relationship Id="rId12" Type="http://schemas.openxmlformats.org/officeDocument/2006/relationships/oleObject" Target="../embeddings/oleObject34.bin"/><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4.wmf"/><Relationship Id="rId14" Type="http://schemas.openxmlformats.org/officeDocument/2006/relationships/oleObject" Target="../embeddings/oleObject3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36.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37.bin"/><Relationship Id="rId1" Type="http://schemas.openxmlformats.org/officeDocument/2006/relationships/slideLayout" Target="../slideLayouts/slideLayout2.xml"/><Relationship Id="rId6" Type="http://schemas.openxmlformats.org/officeDocument/2006/relationships/oleObject" Target="../embeddings/oleObject39.bin"/><Relationship Id="rId5" Type="http://schemas.openxmlformats.org/officeDocument/2006/relationships/image" Target="../media/image40.wmf"/><Relationship Id="rId4" Type="http://schemas.openxmlformats.org/officeDocument/2006/relationships/oleObject" Target="../embeddings/oleObject3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40.bin"/><Relationship Id="rId1" Type="http://schemas.openxmlformats.org/officeDocument/2006/relationships/slideLayout" Target="../slideLayouts/slideLayout2.xml"/><Relationship Id="rId5" Type="http://schemas.openxmlformats.org/officeDocument/2006/relationships/image" Target="../media/image43.wmf"/><Relationship Id="rId4" Type="http://schemas.openxmlformats.org/officeDocument/2006/relationships/oleObject" Target="../embeddings/oleObject4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42.bin"/><Relationship Id="rId1" Type="http://schemas.openxmlformats.org/officeDocument/2006/relationships/slideLayout" Target="../slideLayouts/slideLayout2.xml"/><Relationship Id="rId5" Type="http://schemas.openxmlformats.org/officeDocument/2006/relationships/image" Target="../media/image45.emf"/><Relationship Id="rId4" Type="http://schemas.openxmlformats.org/officeDocument/2006/relationships/oleObject" Target="../embeddings/oleObject43.bin"/></Relationships>
</file>

<file path=ppt/slides/_rels/slide2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embeddings/oleObject44.bin"/><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oleObject" Target="../embeddings/oleObject45.bin"/></Relationships>
</file>

<file path=ppt/slides/_rels/slide2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embeddings/oleObject46.bin"/><Relationship Id="rId1" Type="http://schemas.openxmlformats.org/officeDocument/2006/relationships/slideLayout" Target="../slideLayouts/slideLayout2.xml"/><Relationship Id="rId5" Type="http://schemas.openxmlformats.org/officeDocument/2006/relationships/image" Target="../media/image49.emf"/><Relationship Id="rId4" Type="http://schemas.openxmlformats.org/officeDocument/2006/relationships/oleObject" Target="../embeddings/oleObject47.bin"/></Relationships>
</file>

<file path=ppt/slides/_rels/slide25.xml.rels><?xml version="1.0" encoding="UTF-8" standalone="yes"?>
<Relationships xmlns="http://schemas.openxmlformats.org/package/2006/relationships"><Relationship Id="rId3" Type="http://schemas.openxmlformats.org/officeDocument/2006/relationships/image" Target="../media/image50.emf"/><Relationship Id="rId7" Type="http://schemas.openxmlformats.org/officeDocument/2006/relationships/image" Target="../media/image52.emf"/><Relationship Id="rId2" Type="http://schemas.openxmlformats.org/officeDocument/2006/relationships/oleObject" Target="../embeddings/oleObject48.bin"/><Relationship Id="rId1" Type="http://schemas.openxmlformats.org/officeDocument/2006/relationships/slideLayout" Target="../slideLayouts/slideLayout2.xml"/><Relationship Id="rId6" Type="http://schemas.openxmlformats.org/officeDocument/2006/relationships/oleObject" Target="../embeddings/oleObject50.bin"/><Relationship Id="rId5" Type="http://schemas.openxmlformats.org/officeDocument/2006/relationships/image" Target="../media/image51.emf"/><Relationship Id="rId4" Type="http://schemas.openxmlformats.org/officeDocument/2006/relationships/oleObject" Target="../embeddings/oleObject49.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image" Target="../media/image53.emf"/><Relationship Id="rId7" Type="http://schemas.openxmlformats.org/officeDocument/2006/relationships/image" Target="../media/image55.emf"/><Relationship Id="rId2" Type="http://schemas.openxmlformats.org/officeDocument/2006/relationships/oleObject" Target="../embeddings/oleObject51.bin"/><Relationship Id="rId1" Type="http://schemas.openxmlformats.org/officeDocument/2006/relationships/slideLayout" Target="../slideLayouts/slideLayout2.xml"/><Relationship Id="rId6" Type="http://schemas.openxmlformats.org/officeDocument/2006/relationships/oleObject" Target="../embeddings/oleObject53.bin"/><Relationship Id="rId5" Type="http://schemas.openxmlformats.org/officeDocument/2006/relationships/image" Target="../media/image54.emf"/><Relationship Id="rId4" Type="http://schemas.openxmlformats.org/officeDocument/2006/relationships/oleObject" Target="../embeddings/oleObject52.bin"/><Relationship Id="rId9" Type="http://schemas.openxmlformats.org/officeDocument/2006/relationships/image" Target="../media/image5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wmf"/><Relationship Id="rId7" Type="http://schemas.openxmlformats.org/officeDocument/2006/relationships/image" Target="../media/image59.wmf"/><Relationship Id="rId2" Type="http://schemas.openxmlformats.org/officeDocument/2006/relationships/oleObject" Target="../embeddings/oleObject55.bin"/><Relationship Id="rId1" Type="http://schemas.openxmlformats.org/officeDocument/2006/relationships/slideLayout" Target="../slideLayouts/slideLayout2.xml"/><Relationship Id="rId6" Type="http://schemas.openxmlformats.org/officeDocument/2006/relationships/oleObject" Target="../embeddings/oleObject57.bin"/><Relationship Id="rId5" Type="http://schemas.openxmlformats.org/officeDocument/2006/relationships/image" Target="../media/image58.wmf"/><Relationship Id="rId4" Type="http://schemas.openxmlformats.org/officeDocument/2006/relationships/oleObject" Target="../embeddings/oleObject56.bin"/></Relationships>
</file>

<file path=ppt/slides/_rels/slide29.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58.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60.bin"/><Relationship Id="rId1" Type="http://schemas.openxmlformats.org/officeDocument/2006/relationships/slideLayout" Target="../slideLayouts/slideLayout2.xml"/><Relationship Id="rId5" Type="http://schemas.openxmlformats.org/officeDocument/2006/relationships/image" Target="../media/image62.wmf"/><Relationship Id="rId4" Type="http://schemas.openxmlformats.org/officeDocument/2006/relationships/oleObject" Target="../embeddings/oleObject6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62.bin"/><Relationship Id="rId1" Type="http://schemas.openxmlformats.org/officeDocument/2006/relationships/slideLayout" Target="../slideLayouts/slideLayout2.xml"/><Relationship Id="rId5" Type="http://schemas.openxmlformats.org/officeDocument/2006/relationships/image" Target="../media/image64.wmf"/><Relationship Id="rId4" Type="http://schemas.openxmlformats.org/officeDocument/2006/relationships/oleObject" Target="../embeddings/oleObject63.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image" Target="../media/image65.wmf"/><Relationship Id="rId7" Type="http://schemas.openxmlformats.org/officeDocument/2006/relationships/image" Target="../media/image67.wmf"/><Relationship Id="rId2" Type="http://schemas.openxmlformats.org/officeDocument/2006/relationships/oleObject" Target="../embeddings/oleObject64.bin"/><Relationship Id="rId1" Type="http://schemas.openxmlformats.org/officeDocument/2006/relationships/slideLayout" Target="../slideLayouts/slideLayout2.xml"/><Relationship Id="rId6" Type="http://schemas.openxmlformats.org/officeDocument/2006/relationships/oleObject" Target="../embeddings/oleObject66.bin"/><Relationship Id="rId5" Type="http://schemas.openxmlformats.org/officeDocument/2006/relationships/image" Target="../media/image66.wmf"/><Relationship Id="rId4" Type="http://schemas.openxmlformats.org/officeDocument/2006/relationships/oleObject" Target="../embeddings/oleObject65.bin"/><Relationship Id="rId9" Type="http://schemas.openxmlformats.org/officeDocument/2006/relationships/image" Target="../media/image6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4.wmf"/><Relationship Id="rId2" Type="http://schemas.openxmlformats.org/officeDocument/2006/relationships/oleObject" Target="../embeddings/oleObject68.bin"/><Relationship Id="rId1" Type="http://schemas.openxmlformats.org/officeDocument/2006/relationships/slideLayout" Target="../slideLayouts/slideLayout2.xml"/><Relationship Id="rId6" Type="http://schemas.openxmlformats.org/officeDocument/2006/relationships/oleObject" Target="../embeddings/oleObject70.bin"/><Relationship Id="rId5" Type="http://schemas.openxmlformats.org/officeDocument/2006/relationships/image" Target="../media/image73.wmf"/><Relationship Id="rId4" Type="http://schemas.openxmlformats.org/officeDocument/2006/relationships/oleObject" Target="../embeddings/oleObject6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 Id="rId9" Type="http://schemas.openxmlformats.org/officeDocument/2006/relationships/image" Target="../media/image9.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30930"/>
          </a:xfrm>
          <a:prstGeom prst="rect">
            <a:avLst/>
          </a:prstGeom>
          <a:noFill/>
        </p:spPr>
        <p:txBody>
          <a:bodyPr wrap="square" lIns="121963" tIns="60981" rIns="121963" bIns="60981" rtlCol="0">
            <a:spAutoFit/>
          </a:bodyPr>
          <a:lstStyle/>
          <a:p>
            <a:r>
              <a:rPr lang="en-US" altLang="zh-CN" sz="2000" dirty="0">
                <a:solidFill>
                  <a:schemeClr val="bg1"/>
                </a:solidFill>
              </a:rPr>
              <a:t>             《</a:t>
            </a:r>
            <a:r>
              <a:rPr lang="zh-CN" altLang="en-US" sz="2000" dirty="0">
                <a:solidFill>
                  <a:schemeClr val="bg1"/>
                </a:solidFill>
                <a:latin typeface="华文行楷" panose="02010800040101010101" pitchFamily="2" charset="-122"/>
                <a:ea typeface="华文行楷" panose="02010800040101010101" pitchFamily="2" charset="-122"/>
              </a:rPr>
              <a:t>随机过程与排队论</a:t>
            </a:r>
            <a:r>
              <a:rPr lang="en-US" altLang="zh-CN" sz="2000" dirty="0">
                <a:solidFill>
                  <a:schemeClr val="bg1"/>
                </a:solidFill>
              </a:rPr>
              <a:t>》</a:t>
            </a:r>
            <a:endParaRPr lang="zh-CN" altLang="en-US" sz="2000" dirty="0">
              <a:solidFill>
                <a:schemeClr val="bg1"/>
              </a:solidFill>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rPr>
              <a:t>第</a:t>
            </a:r>
            <a:r>
              <a:rPr lang="en-US" altLang="zh-CN" sz="4800" dirty="0">
                <a:solidFill>
                  <a:schemeClr val="bg1"/>
                </a:solidFill>
              </a:rPr>
              <a:t>6</a:t>
            </a:r>
            <a:r>
              <a:rPr lang="zh-CN" altLang="en-US" sz="4800" dirty="0">
                <a:solidFill>
                  <a:schemeClr val="bg1"/>
                </a:solidFill>
              </a:rPr>
              <a:t>章 </a:t>
            </a:r>
          </a:p>
        </p:txBody>
      </p:sp>
      <p:sp>
        <p:nvSpPr>
          <p:cNvPr id="19" name="TextBox 18"/>
          <p:cNvSpPr txBox="1"/>
          <p:nvPr/>
        </p:nvSpPr>
        <p:spPr>
          <a:xfrm>
            <a:off x="6254536" y="1368889"/>
            <a:ext cx="4057469" cy="615596"/>
          </a:xfrm>
          <a:prstGeom prst="rect">
            <a:avLst/>
          </a:prstGeom>
          <a:noFill/>
        </p:spPr>
        <p:txBody>
          <a:bodyPr wrap="square" lIns="121963" tIns="60981" rIns="121963" bIns="60981" rtlCol="0">
            <a:spAutoFit/>
          </a:bodyPr>
          <a:lstStyle/>
          <a:p>
            <a:r>
              <a:rPr lang="zh-CN" altLang="en-US" sz="3200" dirty="0">
                <a:solidFill>
                  <a:schemeClr val="bg1"/>
                </a:solidFill>
                <a:latin typeface="黑体" panose="02010609060101010101" pitchFamily="49" charset="-122"/>
                <a:ea typeface="黑体" panose="02010609060101010101" pitchFamily="49" charset="-122"/>
              </a:rPr>
              <a:t>泊松过程</a:t>
            </a:r>
          </a:p>
        </p:txBody>
      </p:sp>
      <p:sp>
        <p:nvSpPr>
          <p:cNvPr id="20" name="TextBox 19"/>
          <p:cNvSpPr txBox="1"/>
          <p:nvPr/>
        </p:nvSpPr>
        <p:spPr>
          <a:xfrm>
            <a:off x="4521135" y="3519164"/>
            <a:ext cx="4854640" cy="430930"/>
          </a:xfrm>
          <a:prstGeom prst="rect">
            <a:avLst/>
          </a:prstGeom>
          <a:noFill/>
        </p:spPr>
        <p:txBody>
          <a:bodyPr wrap="square" lIns="121963" tIns="60981" rIns="121963" bIns="60981" rtlCol="0">
            <a:spAutoFit/>
          </a:bodyPr>
          <a:lstStyle/>
          <a:p>
            <a:pPr eaLnBrk="1" hangingPunct="1"/>
            <a:r>
              <a:rPr lang="en-US" altLang="zh-CN" sz="2000" dirty="0">
                <a:solidFill>
                  <a:schemeClr val="bg1"/>
                </a:solidFill>
                <a:ea typeface="华文行楷" panose="02010800040101010101" pitchFamily="2" charset="-122"/>
              </a:rPr>
              <a:t>Email</a:t>
            </a:r>
            <a:r>
              <a:rPr lang="zh-CN" altLang="en-US" sz="2000" dirty="0">
                <a:solidFill>
                  <a:schemeClr val="bg1"/>
                </a:solidFill>
                <a:ea typeface="华文行楷" panose="02010800040101010101" pitchFamily="2" charset="-122"/>
              </a:rPr>
              <a:t>：</a:t>
            </a:r>
            <a:r>
              <a:rPr lang="en-US" altLang="zh-CN" sz="2000" dirty="0">
                <a:solidFill>
                  <a:schemeClr val="bg1"/>
                </a:solidFill>
                <a:ea typeface="华文行楷" panose="02010800040101010101" pitchFamily="2" charset="-122"/>
              </a:rPr>
              <a:t>qxwang@uestc.edu.cn</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900778"/>
            <a:ext cx="1754309" cy="430930"/>
          </a:xfrm>
          <a:prstGeom prst="rect">
            <a:avLst/>
          </a:prstGeom>
          <a:noFill/>
        </p:spPr>
        <p:txBody>
          <a:bodyPr wrap="square" lIns="121963" tIns="60981" rIns="121963" bIns="60981" rtlCol="0">
            <a:spAutoFit/>
          </a:bodyPr>
          <a:lstStyle/>
          <a:p>
            <a:pPr algn="ctr"/>
            <a:r>
              <a:rPr lang="zh-CN" altLang="en-US" sz="2000" dirty="0">
                <a:solidFill>
                  <a:schemeClr val="bg1"/>
                </a:solidFill>
                <a:latin typeface="华文行楷" panose="02010800040101010101" pitchFamily="2" charset="-122"/>
                <a:ea typeface="华文行楷" panose="02010800040101010101" pitchFamily="2" charset="-122"/>
              </a:rPr>
              <a:t>王庆先</a:t>
            </a:r>
            <a:endParaRPr lang="zh-CN" altLang="en-US" sz="2000" dirty="0">
              <a:solidFill>
                <a:schemeClr val="bg1"/>
              </a:solidFill>
            </a:endParaRPr>
          </a:p>
        </p:txBody>
      </p:sp>
      <p:sp>
        <p:nvSpPr>
          <p:cNvPr id="11" name="TextBox 10"/>
          <p:cNvSpPr txBox="1"/>
          <p:nvPr/>
        </p:nvSpPr>
        <p:spPr>
          <a:xfrm>
            <a:off x="2898775" y="2900930"/>
            <a:ext cx="3078481" cy="430930"/>
          </a:xfrm>
          <a:prstGeom prst="rect">
            <a:avLst/>
          </a:prstGeom>
          <a:noFill/>
        </p:spPr>
        <p:txBody>
          <a:bodyPr wrap="square" lIns="121963" tIns="60981" rIns="121963" bIns="60981" rtlCol="0">
            <a:spAutoFit/>
          </a:bodyPr>
          <a:lstStyle/>
          <a:p>
            <a:pPr eaLnBrk="1" hangingPunct="1"/>
            <a:r>
              <a:rPr lang="zh-CN" altLang="en-US" sz="2000" dirty="0">
                <a:solidFill>
                  <a:schemeClr val="bg1"/>
                </a:solidFill>
                <a:latin typeface="华文行楷" panose="02010800040101010101" pitchFamily="2" charset="-122"/>
                <a:ea typeface="华文行楷" panose="02010800040101010101" pitchFamily="2" charset="-122"/>
              </a:rPr>
              <a:t>信息与软件工程学院</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7E6BA9CA-EB1F-6463-6062-8D4F2ABD0D86}"/>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2)</a:t>
            </a:r>
          </a:p>
        </p:txBody>
      </p:sp>
      <p:sp>
        <p:nvSpPr>
          <p:cNvPr id="296963" name="Rectangle 3">
            <a:extLst>
              <a:ext uri="{FF2B5EF4-FFF2-40B4-BE49-F238E27FC236}">
                <a16:creationId xmlns:a16="http://schemas.microsoft.com/office/drawing/2014/main" id="{9E52890F-5780-A607-C989-CD880F260CB3}"/>
              </a:ext>
            </a:extLst>
          </p:cNvPr>
          <p:cNvSpPr>
            <a:spLocks noGrp="1" noChangeArrowheads="1"/>
          </p:cNvSpPr>
          <p:nvPr>
            <p:ph type="body" idx="1"/>
          </p:nvPr>
        </p:nvSpPr>
        <p:spPr>
          <a:xfrm>
            <a:off x="774700" y="1219994"/>
            <a:ext cx="7850417" cy="406494"/>
          </a:xfrm>
        </p:spPr>
        <p:txBody>
          <a:bodyPr>
            <a:normAutofit fontScale="85000" lnSpcReduction="20000"/>
          </a:bodyPr>
          <a:lstStyle/>
          <a:p>
            <a:pPr eaLnBrk="1" hangingPunct="1">
              <a:lnSpc>
                <a:spcPct val="110000"/>
              </a:lnSpc>
              <a:buFont typeface="Wingdings" panose="05000000000000000000" pitchFamily="2" charset="2"/>
              <a:buNone/>
            </a:pPr>
            <a:r>
              <a:rPr lang="en-US" altLang="zh-CN"/>
              <a:t>k=1</a:t>
            </a:r>
            <a:r>
              <a:rPr lang="zh-CN" altLang="en-US"/>
              <a:t>时</a:t>
            </a:r>
            <a:r>
              <a:rPr lang="en-US" altLang="zh-CN"/>
              <a:t>, </a:t>
            </a:r>
            <a:endParaRPr lang="en-US" altLang="zh-CN">
              <a:solidFill>
                <a:srgbClr val="0000FF"/>
              </a:solidFill>
            </a:endParaRPr>
          </a:p>
        </p:txBody>
      </p:sp>
      <p:graphicFrame>
        <p:nvGraphicFramePr>
          <p:cNvPr id="296964" name="Object 4">
            <a:extLst>
              <a:ext uri="{FF2B5EF4-FFF2-40B4-BE49-F238E27FC236}">
                <a16:creationId xmlns:a16="http://schemas.microsoft.com/office/drawing/2014/main" id="{F87F2587-DF6F-9353-85B3-0F7662F62DD5}"/>
              </a:ext>
            </a:extLst>
          </p:cNvPr>
          <p:cNvGraphicFramePr>
            <a:graphicFrameLocks noChangeAspect="1"/>
          </p:cNvGraphicFramePr>
          <p:nvPr>
            <p:extLst>
              <p:ext uri="{D42A27DB-BD31-4B8C-83A1-F6EECF244321}">
                <p14:modId xmlns:p14="http://schemas.microsoft.com/office/powerpoint/2010/main" val="2559724558"/>
              </p:ext>
            </p:extLst>
          </p:nvPr>
        </p:nvGraphicFramePr>
        <p:xfrm>
          <a:off x="1955456" y="981019"/>
          <a:ext cx="2972488" cy="927315"/>
        </p:xfrm>
        <a:graphic>
          <a:graphicData uri="http://schemas.openxmlformats.org/presentationml/2006/ole">
            <mc:AlternateContent xmlns:mc="http://schemas.openxmlformats.org/markup-compatibility/2006">
              <mc:Choice xmlns:v="urn:schemas-microsoft-com:vml" Requires="v">
                <p:oleObj name="Equation" r:id="rId2" imgW="1586811" imgH="495085" progId="Equation.3">
                  <p:embed/>
                </p:oleObj>
              </mc:Choice>
              <mc:Fallback>
                <p:oleObj name="Equation" r:id="rId2" imgW="1586811" imgH="495085" progId="Equation.3">
                  <p:embed/>
                  <p:pic>
                    <p:nvPicPr>
                      <p:cNvPr id="296964" name="Object 4">
                        <a:extLst>
                          <a:ext uri="{FF2B5EF4-FFF2-40B4-BE49-F238E27FC236}">
                            <a16:creationId xmlns:a16="http://schemas.microsoft.com/office/drawing/2014/main" id="{F87F2587-DF6F-9353-85B3-0F7662F62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456" y="981019"/>
                        <a:ext cx="2972488" cy="927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65" name="Rectangle 5">
            <a:extLst>
              <a:ext uri="{FF2B5EF4-FFF2-40B4-BE49-F238E27FC236}">
                <a16:creationId xmlns:a16="http://schemas.microsoft.com/office/drawing/2014/main" id="{BDED14B7-58D0-9924-43E9-561EA412B85A}"/>
              </a:ext>
            </a:extLst>
          </p:cNvPr>
          <p:cNvSpPr>
            <a:spLocks noChangeArrowheads="1"/>
          </p:cNvSpPr>
          <p:nvPr/>
        </p:nvSpPr>
        <p:spPr bwMode="auto">
          <a:xfrm>
            <a:off x="5253280" y="1186494"/>
            <a:ext cx="6743674"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sym typeface="Symbol" panose="05050102010706020507" pitchFamily="18" charset="2"/>
              </a:rPr>
              <a:t>解得：</a:t>
            </a:r>
            <a:r>
              <a:rPr lang="en-US" altLang="zh-CN" sz="2400" dirty="0">
                <a:sym typeface="Symbol" panose="05050102010706020507" pitchFamily="18" charset="2"/>
              </a:rPr>
              <a:t>p</a:t>
            </a:r>
            <a:r>
              <a:rPr lang="en-US" altLang="zh-CN" sz="2400" baseline="-25000" dirty="0">
                <a:sym typeface="Symbol" panose="05050102010706020507" pitchFamily="18" charset="2"/>
              </a:rPr>
              <a:t>1</a:t>
            </a:r>
            <a:r>
              <a:rPr lang="en-US" altLang="zh-CN" sz="2400" dirty="0">
                <a:sym typeface="Symbol" panose="05050102010706020507" pitchFamily="18" charset="2"/>
              </a:rPr>
              <a:t>(t)</a:t>
            </a:r>
            <a:r>
              <a:rPr lang="zh-CN" altLang="en-US" sz="2400" dirty="0">
                <a:sym typeface="Symbol" panose="05050102010706020507" pitchFamily="18" charset="2"/>
              </a:rPr>
              <a:t>＝</a:t>
            </a:r>
            <a:r>
              <a:rPr lang="en-US" altLang="zh-CN" sz="2400" dirty="0" err="1">
                <a:sym typeface="Symbol" panose="05050102010706020507" pitchFamily="18" charset="2"/>
              </a:rPr>
              <a:t>te</a:t>
            </a:r>
            <a:r>
              <a:rPr lang="en-US" altLang="zh-CN" sz="2400" baseline="30000" dirty="0">
                <a:sym typeface="Symbol" panose="05050102010706020507" pitchFamily="18" charset="2"/>
              </a:rPr>
              <a:t>-t</a:t>
            </a:r>
            <a:r>
              <a:rPr lang="zh-CN" altLang="en-US" sz="2400" dirty="0">
                <a:sym typeface="Symbol" panose="05050102010706020507" pitchFamily="18" charset="2"/>
              </a:rPr>
              <a:t>，所以</a:t>
            </a:r>
            <a:r>
              <a:rPr lang="en-US" altLang="zh-CN" sz="2400" dirty="0">
                <a:sym typeface="Symbol" panose="05050102010706020507" pitchFamily="18" charset="2"/>
              </a:rPr>
              <a:t>k=1</a:t>
            </a:r>
            <a:r>
              <a:rPr lang="zh-CN" altLang="en-US" sz="2400" dirty="0">
                <a:sym typeface="Symbol" panose="05050102010706020507" pitchFamily="18" charset="2"/>
              </a:rPr>
              <a:t>时结论成立。</a:t>
            </a:r>
          </a:p>
        </p:txBody>
      </p:sp>
      <p:sp>
        <p:nvSpPr>
          <p:cNvPr id="296966" name="Rectangle 6">
            <a:extLst>
              <a:ext uri="{FF2B5EF4-FFF2-40B4-BE49-F238E27FC236}">
                <a16:creationId xmlns:a16="http://schemas.microsoft.com/office/drawing/2014/main" id="{21C1488C-3FEE-A1E7-9267-939FC5203107}"/>
              </a:ext>
            </a:extLst>
          </p:cNvPr>
          <p:cNvSpPr>
            <a:spLocks noChangeArrowheads="1"/>
          </p:cNvSpPr>
          <p:nvPr/>
        </p:nvSpPr>
        <p:spPr bwMode="auto">
          <a:xfrm>
            <a:off x="786342" y="2256615"/>
            <a:ext cx="3059821"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sym typeface="Symbol" panose="05050102010706020507" pitchFamily="18" charset="2"/>
              </a:rPr>
              <a:t>假设</a:t>
            </a:r>
            <a:r>
              <a:rPr lang="en-US" altLang="zh-CN" sz="2400" dirty="0">
                <a:sym typeface="Symbol" panose="05050102010706020507" pitchFamily="18" charset="2"/>
              </a:rPr>
              <a:t>k-1</a:t>
            </a:r>
            <a:r>
              <a:rPr lang="zh-CN" altLang="en-US" sz="2400" dirty="0">
                <a:sym typeface="Symbol" panose="05050102010706020507" pitchFamily="18" charset="2"/>
              </a:rPr>
              <a:t>时结论成立，</a:t>
            </a:r>
          </a:p>
        </p:txBody>
      </p:sp>
      <p:graphicFrame>
        <p:nvGraphicFramePr>
          <p:cNvPr id="296967" name="Object 7">
            <a:extLst>
              <a:ext uri="{FF2B5EF4-FFF2-40B4-BE49-F238E27FC236}">
                <a16:creationId xmlns:a16="http://schemas.microsoft.com/office/drawing/2014/main" id="{FCB15115-DD03-F39E-BB23-38C4F5FB385F}"/>
              </a:ext>
            </a:extLst>
          </p:cNvPr>
          <p:cNvGraphicFramePr>
            <a:graphicFrameLocks noChangeAspect="1"/>
          </p:cNvGraphicFramePr>
          <p:nvPr>
            <p:extLst>
              <p:ext uri="{D42A27DB-BD31-4B8C-83A1-F6EECF244321}">
                <p14:modId xmlns:p14="http://schemas.microsoft.com/office/powerpoint/2010/main" val="3155976217"/>
              </p:ext>
            </p:extLst>
          </p:nvPr>
        </p:nvGraphicFramePr>
        <p:xfrm>
          <a:off x="3812817" y="2081951"/>
          <a:ext cx="2461195" cy="795521"/>
        </p:xfrm>
        <a:graphic>
          <a:graphicData uri="http://schemas.openxmlformats.org/presentationml/2006/ole">
            <mc:AlternateContent xmlns:mc="http://schemas.openxmlformats.org/markup-compatibility/2006">
              <mc:Choice xmlns:v="urn:schemas-microsoft-com:vml" Requires="v">
                <p:oleObj name="Equation" r:id="rId4" imgW="1371600" imgH="444500" progId="Equation.3">
                  <p:embed/>
                </p:oleObj>
              </mc:Choice>
              <mc:Fallback>
                <p:oleObj name="Equation" r:id="rId4" imgW="1371600" imgH="444500" progId="Equation.3">
                  <p:embed/>
                  <p:pic>
                    <p:nvPicPr>
                      <p:cNvPr id="296967" name="Object 7">
                        <a:extLst>
                          <a:ext uri="{FF2B5EF4-FFF2-40B4-BE49-F238E27FC236}">
                            <a16:creationId xmlns:a16="http://schemas.microsoft.com/office/drawing/2014/main" id="{FCB15115-DD03-F39E-BB23-38C4F5FB38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817" y="2081951"/>
                        <a:ext cx="2461195" cy="7955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68" name="Object 8">
            <a:extLst>
              <a:ext uri="{FF2B5EF4-FFF2-40B4-BE49-F238E27FC236}">
                <a16:creationId xmlns:a16="http://schemas.microsoft.com/office/drawing/2014/main" id="{29F32D8A-3BE6-38DE-6EF3-198E6DCA68DE}"/>
              </a:ext>
            </a:extLst>
          </p:cNvPr>
          <p:cNvGraphicFramePr>
            <a:graphicFrameLocks noChangeAspect="1"/>
          </p:cNvGraphicFramePr>
          <p:nvPr>
            <p:extLst>
              <p:ext uri="{D42A27DB-BD31-4B8C-83A1-F6EECF244321}">
                <p14:modId xmlns:p14="http://schemas.microsoft.com/office/powerpoint/2010/main" val="2216120234"/>
              </p:ext>
            </p:extLst>
          </p:nvPr>
        </p:nvGraphicFramePr>
        <p:xfrm>
          <a:off x="1299968" y="2981225"/>
          <a:ext cx="3506011" cy="881267"/>
        </p:xfrm>
        <a:graphic>
          <a:graphicData uri="http://schemas.openxmlformats.org/presentationml/2006/ole">
            <mc:AlternateContent xmlns:mc="http://schemas.openxmlformats.org/markup-compatibility/2006">
              <mc:Choice xmlns:v="urn:schemas-microsoft-com:vml" Requires="v">
                <p:oleObj name="Equation" r:id="rId6" imgW="1866900" imgH="469900" progId="Equation.3">
                  <p:embed/>
                </p:oleObj>
              </mc:Choice>
              <mc:Fallback>
                <p:oleObj name="Equation" r:id="rId6" imgW="1866900" imgH="469900" progId="Equation.3">
                  <p:embed/>
                  <p:pic>
                    <p:nvPicPr>
                      <p:cNvPr id="296968" name="Object 8">
                        <a:extLst>
                          <a:ext uri="{FF2B5EF4-FFF2-40B4-BE49-F238E27FC236}">
                            <a16:creationId xmlns:a16="http://schemas.microsoft.com/office/drawing/2014/main" id="{29F32D8A-3BE6-38DE-6EF3-198E6DCA68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9968" y="2981225"/>
                        <a:ext cx="3506011" cy="881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69" name="Rectangle 9">
            <a:extLst>
              <a:ext uri="{FF2B5EF4-FFF2-40B4-BE49-F238E27FC236}">
                <a16:creationId xmlns:a16="http://schemas.microsoft.com/office/drawing/2014/main" id="{C87B3445-3B16-3E00-3EBD-0C101E608D9C}"/>
              </a:ext>
            </a:extLst>
          </p:cNvPr>
          <p:cNvSpPr>
            <a:spLocks noChangeArrowheads="1"/>
          </p:cNvSpPr>
          <p:nvPr/>
        </p:nvSpPr>
        <p:spPr bwMode="auto">
          <a:xfrm>
            <a:off x="842662" y="3171769"/>
            <a:ext cx="494160"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解</a:t>
            </a:r>
          </a:p>
        </p:txBody>
      </p:sp>
      <p:sp>
        <p:nvSpPr>
          <p:cNvPr id="296970" name="Rectangle 10">
            <a:extLst>
              <a:ext uri="{FF2B5EF4-FFF2-40B4-BE49-F238E27FC236}">
                <a16:creationId xmlns:a16="http://schemas.microsoft.com/office/drawing/2014/main" id="{BE63160D-10F2-A6E5-2638-D97261384B36}"/>
              </a:ext>
            </a:extLst>
          </p:cNvPr>
          <p:cNvSpPr>
            <a:spLocks noChangeArrowheads="1"/>
          </p:cNvSpPr>
          <p:nvPr/>
        </p:nvSpPr>
        <p:spPr bwMode="auto">
          <a:xfrm>
            <a:off x="5415721" y="3171769"/>
            <a:ext cx="494160"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得</a:t>
            </a:r>
          </a:p>
        </p:txBody>
      </p:sp>
      <p:graphicFrame>
        <p:nvGraphicFramePr>
          <p:cNvPr id="296971" name="Object 11">
            <a:extLst>
              <a:ext uri="{FF2B5EF4-FFF2-40B4-BE49-F238E27FC236}">
                <a16:creationId xmlns:a16="http://schemas.microsoft.com/office/drawing/2014/main" id="{526AF7AC-04E8-F2C5-427B-763E43822DB3}"/>
              </a:ext>
            </a:extLst>
          </p:cNvPr>
          <p:cNvGraphicFramePr>
            <a:graphicFrameLocks noChangeAspect="1"/>
          </p:cNvGraphicFramePr>
          <p:nvPr>
            <p:extLst>
              <p:ext uri="{D42A27DB-BD31-4B8C-83A1-F6EECF244321}">
                <p14:modId xmlns:p14="http://schemas.microsoft.com/office/powerpoint/2010/main" val="4111643231"/>
              </p:ext>
            </p:extLst>
          </p:nvPr>
        </p:nvGraphicFramePr>
        <p:xfrm>
          <a:off x="5873026" y="2981224"/>
          <a:ext cx="2210312" cy="800285"/>
        </p:xfrm>
        <a:graphic>
          <a:graphicData uri="http://schemas.openxmlformats.org/presentationml/2006/ole">
            <mc:AlternateContent xmlns:mc="http://schemas.openxmlformats.org/markup-compatibility/2006">
              <mc:Choice xmlns:v="urn:schemas-microsoft-com:vml" Requires="v">
                <p:oleObj name="Equation" r:id="rId8" imgW="1155700" imgH="419100" progId="Equation.3">
                  <p:embed/>
                </p:oleObj>
              </mc:Choice>
              <mc:Fallback>
                <p:oleObj name="Equation" r:id="rId8" imgW="1155700" imgH="419100" progId="Equation.3">
                  <p:embed/>
                  <p:pic>
                    <p:nvPicPr>
                      <p:cNvPr id="296971" name="Object 11">
                        <a:extLst>
                          <a:ext uri="{FF2B5EF4-FFF2-40B4-BE49-F238E27FC236}">
                            <a16:creationId xmlns:a16="http://schemas.microsoft.com/office/drawing/2014/main" id="{526AF7AC-04E8-F2C5-427B-763E43822D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3026" y="2981224"/>
                        <a:ext cx="2210312" cy="800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72" name="Rectangle 12">
            <a:extLst>
              <a:ext uri="{FF2B5EF4-FFF2-40B4-BE49-F238E27FC236}">
                <a16:creationId xmlns:a16="http://schemas.microsoft.com/office/drawing/2014/main" id="{310416A2-8FCA-2DB7-A293-6FE66BAF6CC2}"/>
              </a:ext>
            </a:extLst>
          </p:cNvPr>
          <p:cNvSpPr>
            <a:spLocks noChangeArrowheads="1"/>
          </p:cNvSpPr>
          <p:nvPr/>
        </p:nvSpPr>
        <p:spPr bwMode="auto">
          <a:xfrm>
            <a:off x="850917" y="3887611"/>
            <a:ext cx="9058258"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ym typeface="Symbol" panose="05050102010706020507" pitchFamily="18" charset="2"/>
              </a:rPr>
              <a:t>结论成立。</a:t>
            </a:r>
          </a:p>
          <a:p>
            <a:pPr eaLnBrk="1" hangingPunct="1">
              <a:lnSpc>
                <a:spcPct val="150000"/>
              </a:lnSpc>
              <a:buClrTx/>
              <a:buFontTx/>
              <a:buNone/>
            </a:pPr>
            <a:r>
              <a:rPr lang="zh-CN" altLang="en-US" sz="2400" dirty="0">
                <a:sym typeface="Symbol" panose="05050102010706020507" pitchFamily="18" charset="2"/>
              </a:rPr>
              <a:t>由归纳法知，对一切</a:t>
            </a:r>
            <a:r>
              <a:rPr lang="en-US" altLang="zh-CN" sz="2400" dirty="0">
                <a:sym typeface="Symbol" panose="05050102010706020507" pitchFamily="18" charset="2"/>
              </a:rPr>
              <a:t>k=0, 1, 2, …</a:t>
            </a:r>
            <a:r>
              <a:rPr lang="zh-CN" altLang="en-US" sz="2400" dirty="0">
                <a:sym typeface="Symbol" panose="05050102010706020507" pitchFamily="18" charset="2"/>
              </a:rPr>
              <a:t>，结论成立。</a:t>
            </a:r>
          </a:p>
          <a:p>
            <a:pPr eaLnBrk="1" hangingPunct="1">
              <a:lnSpc>
                <a:spcPct val="150000"/>
              </a:lnSpc>
              <a:buClrTx/>
              <a:buFontTx/>
              <a:buNone/>
            </a:pPr>
            <a:r>
              <a:rPr lang="zh-CN" altLang="en-US" sz="2400" dirty="0">
                <a:sym typeface="Symbol" panose="05050102010706020507" pitchFamily="18" charset="2"/>
              </a:rPr>
              <a:t>得证</a:t>
            </a:r>
          </a:p>
        </p:txBody>
      </p:sp>
      <p:graphicFrame>
        <p:nvGraphicFramePr>
          <p:cNvPr id="296973" name="Object 13">
            <a:extLst>
              <a:ext uri="{FF2B5EF4-FFF2-40B4-BE49-F238E27FC236}">
                <a16:creationId xmlns:a16="http://schemas.microsoft.com/office/drawing/2014/main" id="{E264CC5A-298A-C470-5037-2AAAD5A45012}"/>
              </a:ext>
            </a:extLst>
          </p:cNvPr>
          <p:cNvGraphicFramePr>
            <a:graphicFrameLocks noChangeAspect="1"/>
          </p:cNvGraphicFramePr>
          <p:nvPr>
            <p:extLst>
              <p:ext uri="{D42A27DB-BD31-4B8C-83A1-F6EECF244321}">
                <p14:modId xmlns:p14="http://schemas.microsoft.com/office/powerpoint/2010/main" val="1966519082"/>
              </p:ext>
            </p:extLst>
          </p:nvPr>
        </p:nvGraphicFramePr>
        <p:xfrm>
          <a:off x="2679074" y="4997589"/>
          <a:ext cx="4344405" cy="770116"/>
        </p:xfrm>
        <a:graphic>
          <a:graphicData uri="http://schemas.openxmlformats.org/presentationml/2006/ole">
            <mc:AlternateContent xmlns:mc="http://schemas.openxmlformats.org/markup-compatibility/2006">
              <mc:Choice xmlns:v="urn:schemas-microsoft-com:vml" Requires="v">
                <p:oleObj name="Equation" r:id="rId10" imgW="2362200" imgH="419100" progId="Equation.3">
                  <p:embed/>
                </p:oleObj>
              </mc:Choice>
              <mc:Fallback>
                <p:oleObj name="Equation" r:id="rId10" imgW="2362200" imgH="419100" progId="Equation.3">
                  <p:embed/>
                  <p:pic>
                    <p:nvPicPr>
                      <p:cNvPr id="296973" name="Object 13">
                        <a:extLst>
                          <a:ext uri="{FF2B5EF4-FFF2-40B4-BE49-F238E27FC236}">
                            <a16:creationId xmlns:a16="http://schemas.microsoft.com/office/drawing/2014/main" id="{E264CC5A-298A-C470-5037-2AAAD5A4501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9074" y="4997589"/>
                        <a:ext cx="4344405" cy="770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74" name="Rectangle 14">
            <a:extLst>
              <a:ext uri="{FF2B5EF4-FFF2-40B4-BE49-F238E27FC236}">
                <a16:creationId xmlns:a16="http://schemas.microsoft.com/office/drawing/2014/main" id="{B180B3E2-B738-5D14-F70C-CE72C6A5352E}"/>
              </a:ext>
            </a:extLst>
          </p:cNvPr>
          <p:cNvSpPr>
            <a:spLocks noChangeArrowheads="1"/>
          </p:cNvSpPr>
          <p:nvPr/>
        </p:nvSpPr>
        <p:spPr bwMode="auto">
          <a:xfrm>
            <a:off x="850917" y="5675607"/>
            <a:ext cx="5390810" cy="46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sym typeface="Symbol" panose="05050102010706020507" pitchFamily="18" charset="2"/>
              </a:rPr>
              <a:t>再由平稳独立增量性质，对一切</a:t>
            </a:r>
            <a:r>
              <a:rPr lang="en-US" altLang="zh-CN" sz="2400" dirty="0">
                <a:sym typeface="Symbol" panose="05050102010706020507" pitchFamily="18" charset="2"/>
              </a:rPr>
              <a:t>0s&lt;t, </a:t>
            </a:r>
          </a:p>
        </p:txBody>
      </p:sp>
      <p:graphicFrame>
        <p:nvGraphicFramePr>
          <p:cNvPr id="296975" name="Object 15">
            <a:extLst>
              <a:ext uri="{FF2B5EF4-FFF2-40B4-BE49-F238E27FC236}">
                <a16:creationId xmlns:a16="http://schemas.microsoft.com/office/drawing/2014/main" id="{287F23AD-D972-0C0C-C64D-5CD6B5D4C366}"/>
              </a:ext>
            </a:extLst>
          </p:cNvPr>
          <p:cNvGraphicFramePr>
            <a:graphicFrameLocks noChangeAspect="1"/>
          </p:cNvGraphicFramePr>
          <p:nvPr>
            <p:extLst>
              <p:ext uri="{D42A27DB-BD31-4B8C-83A1-F6EECF244321}">
                <p14:modId xmlns:p14="http://schemas.microsoft.com/office/powerpoint/2010/main" val="3294832658"/>
              </p:ext>
            </p:extLst>
          </p:nvPr>
        </p:nvGraphicFramePr>
        <p:xfrm>
          <a:off x="905426" y="6056694"/>
          <a:ext cx="7774199" cy="759001"/>
        </p:xfrm>
        <a:graphic>
          <a:graphicData uri="http://schemas.openxmlformats.org/presentationml/2006/ole">
            <mc:AlternateContent xmlns:mc="http://schemas.openxmlformats.org/markup-compatibility/2006">
              <mc:Choice xmlns:v="urn:schemas-microsoft-com:vml" Requires="v">
                <p:oleObj name="Equation" r:id="rId12" imgW="4292600" imgH="419100" progId="Equation.3">
                  <p:embed/>
                </p:oleObj>
              </mc:Choice>
              <mc:Fallback>
                <p:oleObj name="Equation" r:id="rId12" imgW="4292600" imgH="419100" progId="Equation.3">
                  <p:embed/>
                  <p:pic>
                    <p:nvPicPr>
                      <p:cNvPr id="296975" name="Object 15">
                        <a:extLst>
                          <a:ext uri="{FF2B5EF4-FFF2-40B4-BE49-F238E27FC236}">
                            <a16:creationId xmlns:a16="http://schemas.microsoft.com/office/drawing/2014/main" id="{287F23AD-D972-0C0C-C64D-5CD6B5D4C36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5426" y="6056694"/>
                        <a:ext cx="7774199" cy="759001"/>
                      </a:xfrm>
                      <a:prstGeom prst="rect">
                        <a:avLst/>
                      </a:prstGeom>
                      <a:noFill/>
                      <a:ln>
                        <a:noFill/>
                      </a:ln>
                      <a:effectLst/>
                    </p:spPr>
                  </p:pic>
                </p:oleObj>
              </mc:Fallback>
            </mc:AlternateContent>
          </a:graphicData>
        </a:graphic>
      </p:graphicFrame>
      <p:sp>
        <p:nvSpPr>
          <p:cNvPr id="296976" name="Rectangle 16">
            <a:extLst>
              <a:ext uri="{FF2B5EF4-FFF2-40B4-BE49-F238E27FC236}">
                <a16:creationId xmlns:a16="http://schemas.microsoft.com/office/drawing/2014/main" id="{E8A763AF-B218-7611-03D9-44376C8D0172}"/>
              </a:ext>
            </a:extLst>
          </p:cNvPr>
          <p:cNvSpPr>
            <a:spLocks noChangeArrowheads="1"/>
          </p:cNvSpPr>
          <p:nvPr/>
        </p:nvSpPr>
        <p:spPr bwMode="auto">
          <a:xfrm>
            <a:off x="8973066" y="6205159"/>
            <a:ext cx="1370330" cy="46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得出</a:t>
            </a:r>
            <a:r>
              <a:rPr lang="en-US" altLang="zh-CN" sz="2400">
                <a:sym typeface="Symbol" panose="05050102010706020507" pitchFamily="18" charset="2"/>
              </a:rPr>
              <a:t>3)</a:t>
            </a:r>
            <a:r>
              <a:rPr lang="zh-CN" altLang="en-US" sz="2400">
                <a:sym typeface="Symbol" panose="05050102010706020507" pitchFamily="18" charset="2"/>
              </a:rPr>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 calcmode="lin" valueType="num">
                                      <p:cBhvr additive="base">
                                        <p:cTn id="7" dur="500" fill="hold"/>
                                        <p:tgtEl>
                                          <p:spTgt spid="296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6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96964"/>
                                        </p:tgtEl>
                                        <p:attrNameLst>
                                          <p:attrName>style.visibility</p:attrName>
                                        </p:attrNameLst>
                                      </p:cBhvr>
                                      <p:to>
                                        <p:strVal val="visible"/>
                                      </p:to>
                                    </p:set>
                                    <p:anim calcmode="lin" valueType="num">
                                      <p:cBhvr additive="base">
                                        <p:cTn id="12" dur="500" fill="hold"/>
                                        <p:tgtEl>
                                          <p:spTgt spid="296964"/>
                                        </p:tgtEl>
                                        <p:attrNameLst>
                                          <p:attrName>ppt_x</p:attrName>
                                        </p:attrNameLst>
                                      </p:cBhvr>
                                      <p:tavLst>
                                        <p:tav tm="0">
                                          <p:val>
                                            <p:strVal val="#ppt_x"/>
                                          </p:val>
                                        </p:tav>
                                        <p:tav tm="100000">
                                          <p:val>
                                            <p:strVal val="#ppt_x"/>
                                          </p:val>
                                        </p:tav>
                                      </p:tavLst>
                                    </p:anim>
                                    <p:anim calcmode="lin" valueType="num">
                                      <p:cBhvr additive="base">
                                        <p:cTn id="13" dur="500" fill="hold"/>
                                        <p:tgtEl>
                                          <p:spTgt spid="29696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96965"/>
                                        </p:tgtEl>
                                        <p:attrNameLst>
                                          <p:attrName>style.visibility</p:attrName>
                                        </p:attrNameLst>
                                      </p:cBhvr>
                                      <p:to>
                                        <p:strVal val="visible"/>
                                      </p:to>
                                    </p:set>
                                    <p:anim calcmode="lin" valueType="num">
                                      <p:cBhvr additive="base">
                                        <p:cTn id="18" dur="500" fill="hold"/>
                                        <p:tgtEl>
                                          <p:spTgt spid="296965"/>
                                        </p:tgtEl>
                                        <p:attrNameLst>
                                          <p:attrName>ppt_x</p:attrName>
                                        </p:attrNameLst>
                                      </p:cBhvr>
                                      <p:tavLst>
                                        <p:tav tm="0">
                                          <p:val>
                                            <p:strVal val="#ppt_x"/>
                                          </p:val>
                                        </p:tav>
                                        <p:tav tm="100000">
                                          <p:val>
                                            <p:strVal val="#ppt_x"/>
                                          </p:val>
                                        </p:tav>
                                      </p:tavLst>
                                    </p:anim>
                                    <p:anim calcmode="lin" valueType="num">
                                      <p:cBhvr additive="base">
                                        <p:cTn id="19" dur="500" fill="hold"/>
                                        <p:tgtEl>
                                          <p:spTgt spid="29696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96966"/>
                                        </p:tgtEl>
                                        <p:attrNameLst>
                                          <p:attrName>style.visibility</p:attrName>
                                        </p:attrNameLst>
                                      </p:cBhvr>
                                      <p:to>
                                        <p:strVal val="visible"/>
                                      </p:to>
                                    </p:set>
                                    <p:anim calcmode="lin" valueType="num">
                                      <p:cBhvr additive="base">
                                        <p:cTn id="24" dur="500" fill="hold"/>
                                        <p:tgtEl>
                                          <p:spTgt spid="296966"/>
                                        </p:tgtEl>
                                        <p:attrNameLst>
                                          <p:attrName>ppt_x</p:attrName>
                                        </p:attrNameLst>
                                      </p:cBhvr>
                                      <p:tavLst>
                                        <p:tav tm="0">
                                          <p:val>
                                            <p:strVal val="#ppt_x"/>
                                          </p:val>
                                        </p:tav>
                                        <p:tav tm="100000">
                                          <p:val>
                                            <p:strVal val="#ppt_x"/>
                                          </p:val>
                                        </p:tav>
                                      </p:tavLst>
                                    </p:anim>
                                    <p:anim calcmode="lin" valueType="num">
                                      <p:cBhvr additive="base">
                                        <p:cTn id="25" dur="500" fill="hold"/>
                                        <p:tgtEl>
                                          <p:spTgt spid="296966"/>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nodeType="afterEffect">
                                  <p:stCondLst>
                                    <p:cond delay="0"/>
                                  </p:stCondLst>
                                  <p:childTnLst>
                                    <p:set>
                                      <p:cBhvr>
                                        <p:cTn id="28" dur="1" fill="hold">
                                          <p:stCondLst>
                                            <p:cond delay="0"/>
                                          </p:stCondLst>
                                        </p:cTn>
                                        <p:tgtEl>
                                          <p:spTgt spid="296967"/>
                                        </p:tgtEl>
                                        <p:attrNameLst>
                                          <p:attrName>style.visibility</p:attrName>
                                        </p:attrNameLst>
                                      </p:cBhvr>
                                      <p:to>
                                        <p:strVal val="visible"/>
                                      </p:to>
                                    </p:set>
                                    <p:anim calcmode="lin" valueType="num">
                                      <p:cBhvr additive="base">
                                        <p:cTn id="29" dur="500" fill="hold"/>
                                        <p:tgtEl>
                                          <p:spTgt spid="296967"/>
                                        </p:tgtEl>
                                        <p:attrNameLst>
                                          <p:attrName>ppt_x</p:attrName>
                                        </p:attrNameLst>
                                      </p:cBhvr>
                                      <p:tavLst>
                                        <p:tav tm="0">
                                          <p:val>
                                            <p:strVal val="#ppt_x"/>
                                          </p:val>
                                        </p:tav>
                                        <p:tav tm="100000">
                                          <p:val>
                                            <p:strVal val="#ppt_x"/>
                                          </p:val>
                                        </p:tav>
                                      </p:tavLst>
                                    </p:anim>
                                    <p:anim calcmode="lin" valueType="num">
                                      <p:cBhvr additive="base">
                                        <p:cTn id="30" dur="500" fill="hold"/>
                                        <p:tgtEl>
                                          <p:spTgt spid="29696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96969"/>
                                        </p:tgtEl>
                                        <p:attrNameLst>
                                          <p:attrName>style.visibility</p:attrName>
                                        </p:attrNameLst>
                                      </p:cBhvr>
                                      <p:to>
                                        <p:strVal val="visible"/>
                                      </p:to>
                                    </p:set>
                                    <p:anim calcmode="lin" valueType="num">
                                      <p:cBhvr additive="base">
                                        <p:cTn id="35" dur="500" fill="hold"/>
                                        <p:tgtEl>
                                          <p:spTgt spid="296969"/>
                                        </p:tgtEl>
                                        <p:attrNameLst>
                                          <p:attrName>ppt_x</p:attrName>
                                        </p:attrNameLst>
                                      </p:cBhvr>
                                      <p:tavLst>
                                        <p:tav tm="0">
                                          <p:val>
                                            <p:strVal val="#ppt_x"/>
                                          </p:val>
                                        </p:tav>
                                        <p:tav tm="100000">
                                          <p:val>
                                            <p:strVal val="#ppt_x"/>
                                          </p:val>
                                        </p:tav>
                                      </p:tavLst>
                                    </p:anim>
                                    <p:anim calcmode="lin" valueType="num">
                                      <p:cBhvr additive="base">
                                        <p:cTn id="36" dur="500" fill="hold"/>
                                        <p:tgtEl>
                                          <p:spTgt spid="296969"/>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2" presetClass="entr" presetSubtype="4" fill="hold" nodeType="afterEffect">
                                  <p:stCondLst>
                                    <p:cond delay="0"/>
                                  </p:stCondLst>
                                  <p:childTnLst>
                                    <p:set>
                                      <p:cBhvr>
                                        <p:cTn id="39" dur="1" fill="hold">
                                          <p:stCondLst>
                                            <p:cond delay="0"/>
                                          </p:stCondLst>
                                        </p:cTn>
                                        <p:tgtEl>
                                          <p:spTgt spid="296968"/>
                                        </p:tgtEl>
                                        <p:attrNameLst>
                                          <p:attrName>style.visibility</p:attrName>
                                        </p:attrNameLst>
                                      </p:cBhvr>
                                      <p:to>
                                        <p:strVal val="visible"/>
                                      </p:to>
                                    </p:set>
                                    <p:anim calcmode="lin" valueType="num">
                                      <p:cBhvr additive="base">
                                        <p:cTn id="40" dur="500" fill="hold"/>
                                        <p:tgtEl>
                                          <p:spTgt spid="296968"/>
                                        </p:tgtEl>
                                        <p:attrNameLst>
                                          <p:attrName>ppt_x</p:attrName>
                                        </p:attrNameLst>
                                      </p:cBhvr>
                                      <p:tavLst>
                                        <p:tav tm="0">
                                          <p:val>
                                            <p:strVal val="#ppt_x"/>
                                          </p:val>
                                        </p:tav>
                                        <p:tav tm="100000">
                                          <p:val>
                                            <p:strVal val="#ppt_x"/>
                                          </p:val>
                                        </p:tav>
                                      </p:tavLst>
                                    </p:anim>
                                    <p:anim calcmode="lin" valueType="num">
                                      <p:cBhvr additive="base">
                                        <p:cTn id="41" dur="500" fill="hold"/>
                                        <p:tgtEl>
                                          <p:spTgt spid="296968"/>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96970"/>
                                        </p:tgtEl>
                                        <p:attrNameLst>
                                          <p:attrName>style.visibility</p:attrName>
                                        </p:attrNameLst>
                                      </p:cBhvr>
                                      <p:to>
                                        <p:strVal val="visible"/>
                                      </p:to>
                                    </p:set>
                                    <p:anim calcmode="lin" valueType="num">
                                      <p:cBhvr additive="base">
                                        <p:cTn id="46" dur="500" fill="hold"/>
                                        <p:tgtEl>
                                          <p:spTgt spid="296970"/>
                                        </p:tgtEl>
                                        <p:attrNameLst>
                                          <p:attrName>ppt_x</p:attrName>
                                        </p:attrNameLst>
                                      </p:cBhvr>
                                      <p:tavLst>
                                        <p:tav tm="0">
                                          <p:val>
                                            <p:strVal val="#ppt_x"/>
                                          </p:val>
                                        </p:tav>
                                        <p:tav tm="100000">
                                          <p:val>
                                            <p:strVal val="#ppt_x"/>
                                          </p:val>
                                        </p:tav>
                                      </p:tavLst>
                                    </p:anim>
                                    <p:anim calcmode="lin" valueType="num">
                                      <p:cBhvr additive="base">
                                        <p:cTn id="47" dur="500" fill="hold"/>
                                        <p:tgtEl>
                                          <p:spTgt spid="296970"/>
                                        </p:tgtEl>
                                        <p:attrNameLst>
                                          <p:attrName>ppt_y</p:attrName>
                                        </p:attrNameLst>
                                      </p:cBhvr>
                                      <p:tavLst>
                                        <p:tav tm="0">
                                          <p:val>
                                            <p:strVal val="1+#ppt_h/2"/>
                                          </p:val>
                                        </p:tav>
                                        <p:tav tm="100000">
                                          <p:val>
                                            <p:strVal val="#ppt_y"/>
                                          </p:val>
                                        </p:tav>
                                      </p:tavLst>
                                    </p:anim>
                                  </p:childTnLst>
                                </p:cTn>
                              </p:par>
                            </p:childTnLst>
                          </p:cTn>
                        </p:par>
                        <p:par>
                          <p:cTn id="48" fill="hold" nodeType="afterGroup">
                            <p:stCondLst>
                              <p:cond delay="500"/>
                            </p:stCondLst>
                            <p:childTnLst>
                              <p:par>
                                <p:cTn id="49" presetID="2" presetClass="entr" presetSubtype="4" fill="hold" nodeType="afterEffect">
                                  <p:stCondLst>
                                    <p:cond delay="0"/>
                                  </p:stCondLst>
                                  <p:childTnLst>
                                    <p:set>
                                      <p:cBhvr>
                                        <p:cTn id="50" dur="1" fill="hold">
                                          <p:stCondLst>
                                            <p:cond delay="0"/>
                                          </p:stCondLst>
                                        </p:cTn>
                                        <p:tgtEl>
                                          <p:spTgt spid="296971"/>
                                        </p:tgtEl>
                                        <p:attrNameLst>
                                          <p:attrName>style.visibility</p:attrName>
                                        </p:attrNameLst>
                                      </p:cBhvr>
                                      <p:to>
                                        <p:strVal val="visible"/>
                                      </p:to>
                                    </p:set>
                                    <p:anim calcmode="lin" valueType="num">
                                      <p:cBhvr additive="base">
                                        <p:cTn id="51" dur="500" fill="hold"/>
                                        <p:tgtEl>
                                          <p:spTgt spid="296971"/>
                                        </p:tgtEl>
                                        <p:attrNameLst>
                                          <p:attrName>ppt_x</p:attrName>
                                        </p:attrNameLst>
                                      </p:cBhvr>
                                      <p:tavLst>
                                        <p:tav tm="0">
                                          <p:val>
                                            <p:strVal val="#ppt_x"/>
                                          </p:val>
                                        </p:tav>
                                        <p:tav tm="100000">
                                          <p:val>
                                            <p:strVal val="#ppt_x"/>
                                          </p:val>
                                        </p:tav>
                                      </p:tavLst>
                                    </p:anim>
                                    <p:anim calcmode="lin" valueType="num">
                                      <p:cBhvr additive="base">
                                        <p:cTn id="52" dur="500" fill="hold"/>
                                        <p:tgtEl>
                                          <p:spTgt spid="296971"/>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96972">
                                            <p:txEl>
                                              <p:pRg st="0" end="0"/>
                                            </p:txEl>
                                          </p:spTgt>
                                        </p:tgtEl>
                                        <p:attrNameLst>
                                          <p:attrName>style.visibility</p:attrName>
                                        </p:attrNameLst>
                                      </p:cBhvr>
                                      <p:to>
                                        <p:strVal val="visible"/>
                                      </p:to>
                                    </p:set>
                                    <p:anim calcmode="lin" valueType="num">
                                      <p:cBhvr additive="base">
                                        <p:cTn id="57" dur="500" fill="hold"/>
                                        <p:tgtEl>
                                          <p:spTgt spid="29697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969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96972">
                                            <p:txEl>
                                              <p:pRg st="1" end="1"/>
                                            </p:txEl>
                                          </p:spTgt>
                                        </p:tgtEl>
                                        <p:attrNameLst>
                                          <p:attrName>style.visibility</p:attrName>
                                        </p:attrNameLst>
                                      </p:cBhvr>
                                      <p:to>
                                        <p:strVal val="visible"/>
                                      </p:to>
                                    </p:set>
                                    <p:anim calcmode="lin" valueType="num">
                                      <p:cBhvr additive="base">
                                        <p:cTn id="63" dur="500" fill="hold"/>
                                        <p:tgtEl>
                                          <p:spTgt spid="296972">
                                            <p:txEl>
                                              <p:pRg st="1" end="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969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96972">
                                            <p:txEl>
                                              <p:pRg st="2" end="2"/>
                                            </p:txEl>
                                          </p:spTgt>
                                        </p:tgtEl>
                                        <p:attrNameLst>
                                          <p:attrName>style.visibility</p:attrName>
                                        </p:attrNameLst>
                                      </p:cBhvr>
                                      <p:to>
                                        <p:strVal val="visible"/>
                                      </p:to>
                                    </p:set>
                                    <p:anim calcmode="lin" valueType="num">
                                      <p:cBhvr additive="base">
                                        <p:cTn id="69" dur="500" fill="hold"/>
                                        <p:tgtEl>
                                          <p:spTgt spid="296972">
                                            <p:txEl>
                                              <p:pRg st="2" end="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96972">
                                            <p:txEl>
                                              <p:pRg st="2" end="2"/>
                                            </p:txEl>
                                          </p:spTgt>
                                        </p:tgtEl>
                                        <p:attrNameLst>
                                          <p:attrName>ppt_y</p:attrName>
                                        </p:attrNameLst>
                                      </p:cBhvr>
                                      <p:tavLst>
                                        <p:tav tm="0">
                                          <p:val>
                                            <p:strVal val="1+#ppt_h/2"/>
                                          </p:val>
                                        </p:tav>
                                        <p:tav tm="100000">
                                          <p:val>
                                            <p:strVal val="#ppt_y"/>
                                          </p:val>
                                        </p:tav>
                                      </p:tavLst>
                                    </p:anim>
                                  </p:childTnLst>
                                </p:cTn>
                              </p:par>
                            </p:childTnLst>
                          </p:cTn>
                        </p:par>
                        <p:par>
                          <p:cTn id="71" fill="hold" nodeType="afterGroup">
                            <p:stCondLst>
                              <p:cond delay="500"/>
                            </p:stCondLst>
                            <p:childTnLst>
                              <p:par>
                                <p:cTn id="72" presetID="2" presetClass="entr" presetSubtype="4" fill="hold" nodeType="afterEffect">
                                  <p:stCondLst>
                                    <p:cond delay="0"/>
                                  </p:stCondLst>
                                  <p:childTnLst>
                                    <p:set>
                                      <p:cBhvr>
                                        <p:cTn id="73" dur="1" fill="hold">
                                          <p:stCondLst>
                                            <p:cond delay="0"/>
                                          </p:stCondLst>
                                        </p:cTn>
                                        <p:tgtEl>
                                          <p:spTgt spid="296973"/>
                                        </p:tgtEl>
                                        <p:attrNameLst>
                                          <p:attrName>style.visibility</p:attrName>
                                        </p:attrNameLst>
                                      </p:cBhvr>
                                      <p:to>
                                        <p:strVal val="visible"/>
                                      </p:to>
                                    </p:set>
                                    <p:anim calcmode="lin" valueType="num">
                                      <p:cBhvr additive="base">
                                        <p:cTn id="74" dur="500" fill="hold"/>
                                        <p:tgtEl>
                                          <p:spTgt spid="296973"/>
                                        </p:tgtEl>
                                        <p:attrNameLst>
                                          <p:attrName>ppt_x</p:attrName>
                                        </p:attrNameLst>
                                      </p:cBhvr>
                                      <p:tavLst>
                                        <p:tav tm="0">
                                          <p:val>
                                            <p:strVal val="#ppt_x"/>
                                          </p:val>
                                        </p:tav>
                                        <p:tav tm="100000">
                                          <p:val>
                                            <p:strVal val="#ppt_x"/>
                                          </p:val>
                                        </p:tav>
                                      </p:tavLst>
                                    </p:anim>
                                    <p:anim calcmode="lin" valueType="num">
                                      <p:cBhvr additive="base">
                                        <p:cTn id="75" dur="500" fill="hold"/>
                                        <p:tgtEl>
                                          <p:spTgt spid="296973"/>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96974"/>
                                        </p:tgtEl>
                                        <p:attrNameLst>
                                          <p:attrName>style.visibility</p:attrName>
                                        </p:attrNameLst>
                                      </p:cBhvr>
                                      <p:to>
                                        <p:strVal val="visible"/>
                                      </p:to>
                                    </p:set>
                                    <p:anim calcmode="lin" valueType="num">
                                      <p:cBhvr additive="base">
                                        <p:cTn id="80" dur="500" fill="hold"/>
                                        <p:tgtEl>
                                          <p:spTgt spid="296974"/>
                                        </p:tgtEl>
                                        <p:attrNameLst>
                                          <p:attrName>ppt_x</p:attrName>
                                        </p:attrNameLst>
                                      </p:cBhvr>
                                      <p:tavLst>
                                        <p:tav tm="0">
                                          <p:val>
                                            <p:strVal val="#ppt_x"/>
                                          </p:val>
                                        </p:tav>
                                        <p:tav tm="100000">
                                          <p:val>
                                            <p:strVal val="#ppt_x"/>
                                          </p:val>
                                        </p:tav>
                                      </p:tavLst>
                                    </p:anim>
                                    <p:anim calcmode="lin" valueType="num">
                                      <p:cBhvr additive="base">
                                        <p:cTn id="81" dur="500" fill="hold"/>
                                        <p:tgtEl>
                                          <p:spTgt spid="296974"/>
                                        </p:tgtEl>
                                        <p:attrNameLst>
                                          <p:attrName>ppt_y</p:attrName>
                                        </p:attrNameLst>
                                      </p:cBhvr>
                                      <p:tavLst>
                                        <p:tav tm="0">
                                          <p:val>
                                            <p:strVal val="1+#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4" fill="hold" nodeType="clickEffect">
                                  <p:stCondLst>
                                    <p:cond delay="0"/>
                                  </p:stCondLst>
                                  <p:childTnLst>
                                    <p:set>
                                      <p:cBhvr>
                                        <p:cTn id="85" dur="1" fill="hold">
                                          <p:stCondLst>
                                            <p:cond delay="0"/>
                                          </p:stCondLst>
                                        </p:cTn>
                                        <p:tgtEl>
                                          <p:spTgt spid="296975"/>
                                        </p:tgtEl>
                                        <p:attrNameLst>
                                          <p:attrName>style.visibility</p:attrName>
                                        </p:attrNameLst>
                                      </p:cBhvr>
                                      <p:to>
                                        <p:strVal val="visible"/>
                                      </p:to>
                                    </p:set>
                                    <p:anim calcmode="lin" valueType="num">
                                      <p:cBhvr additive="base">
                                        <p:cTn id="86" dur="500" fill="hold"/>
                                        <p:tgtEl>
                                          <p:spTgt spid="296975"/>
                                        </p:tgtEl>
                                        <p:attrNameLst>
                                          <p:attrName>ppt_x</p:attrName>
                                        </p:attrNameLst>
                                      </p:cBhvr>
                                      <p:tavLst>
                                        <p:tav tm="0">
                                          <p:val>
                                            <p:strVal val="#ppt_x"/>
                                          </p:val>
                                        </p:tav>
                                        <p:tav tm="100000">
                                          <p:val>
                                            <p:strVal val="#ppt_x"/>
                                          </p:val>
                                        </p:tav>
                                      </p:tavLst>
                                    </p:anim>
                                    <p:anim calcmode="lin" valueType="num">
                                      <p:cBhvr additive="base">
                                        <p:cTn id="87" dur="500" fill="hold"/>
                                        <p:tgtEl>
                                          <p:spTgt spid="296975"/>
                                        </p:tgtEl>
                                        <p:attrNameLst>
                                          <p:attrName>ppt_y</p:attrName>
                                        </p:attrNameLst>
                                      </p:cBhvr>
                                      <p:tavLst>
                                        <p:tav tm="0">
                                          <p:val>
                                            <p:strVal val="1+#ppt_h/2"/>
                                          </p:val>
                                        </p:tav>
                                        <p:tav tm="100000">
                                          <p:val>
                                            <p:strVal val="#ppt_y"/>
                                          </p:val>
                                        </p:tav>
                                      </p:tavLst>
                                    </p:anim>
                                  </p:childTnLst>
                                </p:cTn>
                              </p:par>
                            </p:childTnLst>
                          </p:cTn>
                        </p:par>
                        <p:par>
                          <p:cTn id="88" fill="hold" nodeType="afterGroup">
                            <p:stCondLst>
                              <p:cond delay="500"/>
                            </p:stCondLst>
                            <p:childTnLst>
                              <p:par>
                                <p:cTn id="89" presetID="2" presetClass="entr" presetSubtype="4" fill="hold" grpId="0" nodeType="afterEffect">
                                  <p:stCondLst>
                                    <p:cond delay="0"/>
                                  </p:stCondLst>
                                  <p:childTnLst>
                                    <p:set>
                                      <p:cBhvr>
                                        <p:cTn id="90" dur="1" fill="hold">
                                          <p:stCondLst>
                                            <p:cond delay="0"/>
                                          </p:stCondLst>
                                        </p:cTn>
                                        <p:tgtEl>
                                          <p:spTgt spid="296976"/>
                                        </p:tgtEl>
                                        <p:attrNameLst>
                                          <p:attrName>style.visibility</p:attrName>
                                        </p:attrNameLst>
                                      </p:cBhvr>
                                      <p:to>
                                        <p:strVal val="visible"/>
                                      </p:to>
                                    </p:set>
                                    <p:anim calcmode="lin" valueType="num">
                                      <p:cBhvr additive="base">
                                        <p:cTn id="91" dur="500" fill="hold"/>
                                        <p:tgtEl>
                                          <p:spTgt spid="296976"/>
                                        </p:tgtEl>
                                        <p:attrNameLst>
                                          <p:attrName>ppt_x</p:attrName>
                                        </p:attrNameLst>
                                      </p:cBhvr>
                                      <p:tavLst>
                                        <p:tav tm="0">
                                          <p:val>
                                            <p:strVal val="#ppt_x"/>
                                          </p:val>
                                        </p:tav>
                                        <p:tav tm="100000">
                                          <p:val>
                                            <p:strVal val="#ppt_x"/>
                                          </p:val>
                                        </p:tav>
                                      </p:tavLst>
                                    </p:anim>
                                    <p:anim calcmode="lin" valueType="num">
                                      <p:cBhvr additive="base">
                                        <p:cTn id="92" dur="500" fill="hold"/>
                                        <p:tgtEl>
                                          <p:spTgt spid="2969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p:bldP spid="296965" grpId="0"/>
      <p:bldP spid="296966" grpId="0"/>
      <p:bldP spid="296969" grpId="0"/>
      <p:bldP spid="296970" grpId="0"/>
      <p:bldP spid="296972" grpId="0" build="p"/>
      <p:bldP spid="296974" grpId="0"/>
      <p:bldP spid="2969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199C5CD4-E5BA-5270-C9EB-C95C00BC8DD1}"/>
              </a:ext>
            </a:extLst>
          </p:cNvPr>
          <p:cNvSpPr>
            <a:spLocks noGrp="1" noChangeArrowheads="1"/>
          </p:cNvSpPr>
          <p:nvPr>
            <p:ph type="title"/>
          </p:nvPr>
        </p:nvSpPr>
        <p:spPr/>
        <p:txBody>
          <a:bodyPr/>
          <a:lstStyle/>
          <a:p>
            <a:pPr eaLnBrk="1" hangingPunct="1"/>
            <a:r>
              <a:rPr lang="zh-CN" altLang="en-US"/>
              <a:t>泊松过程的概率分布和数字特征</a:t>
            </a:r>
          </a:p>
        </p:txBody>
      </p:sp>
      <p:sp>
        <p:nvSpPr>
          <p:cNvPr id="297987" name="Rectangle 3">
            <a:extLst>
              <a:ext uri="{FF2B5EF4-FFF2-40B4-BE49-F238E27FC236}">
                <a16:creationId xmlns:a16="http://schemas.microsoft.com/office/drawing/2014/main" id="{ACE50CE5-CEFD-EE4C-877A-944170927822}"/>
              </a:ext>
            </a:extLst>
          </p:cNvPr>
          <p:cNvSpPr>
            <a:spLocks noGrp="1" noChangeArrowheads="1"/>
          </p:cNvSpPr>
          <p:nvPr>
            <p:ph type="body" idx="1"/>
          </p:nvPr>
        </p:nvSpPr>
        <p:spPr>
          <a:xfrm>
            <a:off x="231775" y="1010901"/>
            <a:ext cx="7850417" cy="1665673"/>
          </a:xfrm>
        </p:spPr>
        <p:txBody>
          <a:bodyPr>
            <a:normAutofit/>
          </a:bodyPr>
          <a:lstStyle/>
          <a:p>
            <a:pPr eaLnBrk="1" hangingPunct="1">
              <a:lnSpc>
                <a:spcPct val="125000"/>
              </a:lnSpc>
            </a:pPr>
            <a:r>
              <a:rPr lang="zh-CN" altLang="en-US" dirty="0"/>
              <a:t>一维概率分布及均值和方差函数</a:t>
            </a:r>
          </a:p>
          <a:p>
            <a:pPr marL="990798" lvl="1" indent="-533507">
              <a:lnSpc>
                <a:spcPct val="125000"/>
              </a:lnSpc>
              <a:buFont typeface="Wingdings" panose="05000000000000000000" pitchFamily="2" charset="2"/>
              <a:buAutoNum type="arabicParenR"/>
            </a:pPr>
            <a:r>
              <a:rPr lang="zh-CN" altLang="en-US" dirty="0"/>
              <a:t>对任意</a:t>
            </a:r>
            <a:r>
              <a:rPr lang="en-US" altLang="zh-CN" dirty="0"/>
              <a:t>t&gt;0, N(t)</a:t>
            </a:r>
            <a:r>
              <a:rPr lang="zh-CN" altLang="en-US" dirty="0"/>
              <a:t>～</a:t>
            </a:r>
            <a:r>
              <a:rPr lang="zh-CN" altLang="en-US" dirty="0">
                <a:sym typeface="Symbol" panose="05050102010706020507" pitchFamily="18" charset="2"/>
              </a:rPr>
              <a:t></a:t>
            </a:r>
            <a:r>
              <a:rPr lang="en-US" altLang="zh-CN" dirty="0">
                <a:sym typeface="Symbol" panose="05050102010706020507" pitchFamily="18" charset="2"/>
              </a:rPr>
              <a:t>(t), </a:t>
            </a:r>
          </a:p>
          <a:p>
            <a:pPr lvl="2" eaLnBrk="1" hangingPunct="1">
              <a:lnSpc>
                <a:spcPct val="130000"/>
              </a:lnSpc>
              <a:spcBef>
                <a:spcPct val="50000"/>
              </a:spcBef>
              <a:buClr>
                <a:srgbClr val="00FF00"/>
              </a:buClr>
              <a:buFont typeface="Wingdings" panose="05000000000000000000" pitchFamily="2" charset="2"/>
              <a:buNone/>
            </a:pPr>
            <a:r>
              <a:rPr lang="en-US" altLang="zh-CN" dirty="0">
                <a:sym typeface="Symbol" panose="05050102010706020507" pitchFamily="18" charset="2"/>
              </a:rPr>
              <a:t>		P{N(t)=k}</a:t>
            </a:r>
            <a:r>
              <a:rPr lang="zh-CN" altLang="en-US" dirty="0">
                <a:sym typeface="Symbol" panose="05050102010706020507" pitchFamily="18" charset="2"/>
              </a:rPr>
              <a:t>＝</a:t>
            </a:r>
          </a:p>
        </p:txBody>
      </p:sp>
      <p:graphicFrame>
        <p:nvGraphicFramePr>
          <p:cNvPr id="297988" name="Object 4">
            <a:extLst>
              <a:ext uri="{FF2B5EF4-FFF2-40B4-BE49-F238E27FC236}">
                <a16:creationId xmlns:a16="http://schemas.microsoft.com/office/drawing/2014/main" id="{8FA4EE21-7A79-2D00-08B9-2A8852E1773A}"/>
              </a:ext>
            </a:extLst>
          </p:cNvPr>
          <p:cNvGraphicFramePr>
            <a:graphicFrameLocks noChangeAspect="1"/>
          </p:cNvGraphicFramePr>
          <p:nvPr>
            <p:extLst>
              <p:ext uri="{D42A27DB-BD31-4B8C-83A1-F6EECF244321}">
                <p14:modId xmlns:p14="http://schemas.microsoft.com/office/powerpoint/2010/main" val="2150041892"/>
              </p:ext>
            </p:extLst>
          </p:nvPr>
        </p:nvGraphicFramePr>
        <p:xfrm>
          <a:off x="4575986" y="1961055"/>
          <a:ext cx="1448135" cy="901909"/>
        </p:xfrm>
        <a:graphic>
          <a:graphicData uri="http://schemas.openxmlformats.org/presentationml/2006/ole">
            <mc:AlternateContent xmlns:mc="http://schemas.openxmlformats.org/markup-compatibility/2006">
              <mc:Choice xmlns:v="urn:schemas-microsoft-com:vml" Requires="v">
                <p:oleObj name="Equation" r:id="rId2" imgW="672808" imgH="418918" progId="Equation.DSMT4">
                  <p:embed/>
                </p:oleObj>
              </mc:Choice>
              <mc:Fallback>
                <p:oleObj name="Equation" r:id="rId2" imgW="672808" imgH="418918" progId="Equation.DSMT4">
                  <p:embed/>
                  <p:pic>
                    <p:nvPicPr>
                      <p:cNvPr id="297988" name="Object 4">
                        <a:extLst>
                          <a:ext uri="{FF2B5EF4-FFF2-40B4-BE49-F238E27FC236}">
                            <a16:creationId xmlns:a16="http://schemas.microsoft.com/office/drawing/2014/main" id="{8FA4EE21-7A79-2D00-08B9-2A8852E17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986" y="1961055"/>
                        <a:ext cx="1448135" cy="9019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989" name="Object 5">
            <a:extLst>
              <a:ext uri="{FF2B5EF4-FFF2-40B4-BE49-F238E27FC236}">
                <a16:creationId xmlns:a16="http://schemas.microsoft.com/office/drawing/2014/main" id="{7661998A-D9E3-E045-7DD8-9532520D7093}"/>
              </a:ext>
            </a:extLst>
          </p:cNvPr>
          <p:cNvGraphicFramePr>
            <a:graphicFrameLocks noChangeAspect="1"/>
          </p:cNvGraphicFramePr>
          <p:nvPr>
            <p:extLst>
              <p:ext uri="{D42A27DB-BD31-4B8C-83A1-F6EECF244321}">
                <p14:modId xmlns:p14="http://schemas.microsoft.com/office/powerpoint/2010/main" val="155350564"/>
              </p:ext>
            </p:extLst>
          </p:nvPr>
        </p:nvGraphicFramePr>
        <p:xfrm>
          <a:off x="2256113" y="4444481"/>
          <a:ext cx="4792184" cy="976539"/>
        </p:xfrm>
        <a:graphic>
          <a:graphicData uri="http://schemas.openxmlformats.org/presentationml/2006/ole">
            <mc:AlternateContent xmlns:mc="http://schemas.openxmlformats.org/markup-compatibility/2006">
              <mc:Choice xmlns:v="urn:schemas-microsoft-com:vml" Requires="v">
                <p:oleObj name="公式" r:id="rId4" imgW="2184400" imgH="444500" progId="Equation.3">
                  <p:embed/>
                </p:oleObj>
              </mc:Choice>
              <mc:Fallback>
                <p:oleObj name="公式" r:id="rId4" imgW="2184400" imgH="444500" progId="Equation.3">
                  <p:embed/>
                  <p:pic>
                    <p:nvPicPr>
                      <p:cNvPr id="297989" name="Object 5">
                        <a:extLst>
                          <a:ext uri="{FF2B5EF4-FFF2-40B4-BE49-F238E27FC236}">
                            <a16:creationId xmlns:a16="http://schemas.microsoft.com/office/drawing/2014/main" id="{7661998A-D9E3-E045-7DD8-9532520D70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113" y="4444481"/>
                        <a:ext cx="4792184" cy="976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994" name="Rectangle 10">
            <a:extLst>
              <a:ext uri="{FF2B5EF4-FFF2-40B4-BE49-F238E27FC236}">
                <a16:creationId xmlns:a16="http://schemas.microsoft.com/office/drawing/2014/main" id="{70493345-8059-2A9C-056A-EEED84ADB096}"/>
              </a:ext>
            </a:extLst>
          </p:cNvPr>
          <p:cNvSpPr>
            <a:spLocks noChangeArrowheads="1"/>
          </p:cNvSpPr>
          <p:nvPr/>
        </p:nvSpPr>
        <p:spPr bwMode="auto">
          <a:xfrm>
            <a:off x="384175" y="2905632"/>
            <a:ext cx="7850417" cy="152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990600" indent="-5334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lvl="1" eaLnBrk="1" hangingPunct="1">
              <a:lnSpc>
                <a:spcPct val="125000"/>
              </a:lnSpc>
              <a:buFont typeface="Wingdings" panose="05000000000000000000" pitchFamily="2" charset="2"/>
              <a:buAutoNum type="arabicParenR" startAt="2"/>
            </a:pPr>
            <a:r>
              <a:rPr lang="zh-CN" altLang="en-US" dirty="0"/>
              <a:t>均值函数	</a:t>
            </a:r>
            <a:r>
              <a:rPr lang="en-US" altLang="zh-CN" dirty="0"/>
              <a:t>m(t)</a:t>
            </a:r>
            <a:r>
              <a:rPr lang="zh-CN" altLang="en-US" dirty="0"/>
              <a:t>＝</a:t>
            </a:r>
            <a:r>
              <a:rPr lang="en-US" altLang="zh-CN" dirty="0"/>
              <a:t>E[N(t)]</a:t>
            </a:r>
            <a:r>
              <a:rPr lang="zh-CN" altLang="en-US" dirty="0"/>
              <a:t>＝</a:t>
            </a:r>
            <a:r>
              <a:rPr lang="zh-CN" altLang="en-US" dirty="0">
                <a:sym typeface="Symbol" panose="05050102010706020507" pitchFamily="18" charset="2"/>
              </a:rPr>
              <a:t></a:t>
            </a:r>
            <a:r>
              <a:rPr lang="en-US" altLang="zh-CN" dirty="0">
                <a:sym typeface="Symbol" panose="05050102010706020507" pitchFamily="18" charset="2"/>
              </a:rPr>
              <a:t>t</a:t>
            </a:r>
            <a:r>
              <a:rPr lang="zh-CN" altLang="en-US" dirty="0">
                <a:sym typeface="Symbol" panose="05050102010706020507" pitchFamily="18" charset="2"/>
              </a:rPr>
              <a:t>；</a:t>
            </a:r>
          </a:p>
          <a:p>
            <a:pPr lvl="1" eaLnBrk="1" hangingPunct="1">
              <a:lnSpc>
                <a:spcPct val="125000"/>
              </a:lnSpc>
              <a:buFont typeface="Wingdings" panose="05000000000000000000" pitchFamily="2" charset="2"/>
              <a:buAutoNum type="arabicParenR" startAt="2"/>
            </a:pPr>
            <a:r>
              <a:rPr lang="zh-CN" altLang="en-US" dirty="0">
                <a:sym typeface="Symbol" panose="05050102010706020507" pitchFamily="18" charset="2"/>
              </a:rPr>
              <a:t>方差函数	</a:t>
            </a:r>
            <a:r>
              <a:rPr lang="en-US" altLang="zh-CN" dirty="0">
                <a:sym typeface="Symbol" panose="05050102010706020507" pitchFamily="18" charset="2"/>
              </a:rPr>
              <a:t>D(t)</a:t>
            </a:r>
            <a:r>
              <a:rPr lang="zh-CN" altLang="en-US" dirty="0">
                <a:sym typeface="Symbol" panose="05050102010706020507" pitchFamily="18" charset="2"/>
              </a:rPr>
              <a:t>＝</a:t>
            </a:r>
            <a:r>
              <a:rPr lang="en-US" altLang="zh-CN" dirty="0">
                <a:sym typeface="Symbol" panose="05050102010706020507" pitchFamily="18" charset="2"/>
              </a:rPr>
              <a:t>D[N(t)]</a:t>
            </a:r>
            <a:r>
              <a:rPr lang="zh-CN" altLang="en-US" dirty="0">
                <a:sym typeface="Symbol" panose="05050102010706020507" pitchFamily="18" charset="2"/>
              </a:rPr>
              <a:t>＝</a:t>
            </a:r>
            <a:r>
              <a:rPr lang="en-US" altLang="zh-CN" dirty="0">
                <a:sym typeface="Symbol" panose="05050102010706020507" pitchFamily="18" charset="2"/>
              </a:rPr>
              <a:t>t</a:t>
            </a:r>
            <a:r>
              <a:rPr lang="zh-CN" altLang="en-US" dirty="0">
                <a:sym typeface="Symbol" panose="05050102010706020507" pitchFamily="18" charset="2"/>
              </a:rPr>
              <a:t>。</a:t>
            </a:r>
          </a:p>
          <a:p>
            <a:pPr eaLnBrk="1" hangingPunct="1">
              <a:lnSpc>
                <a:spcPct val="125000"/>
              </a:lnSpc>
              <a:spcBef>
                <a:spcPct val="50000"/>
              </a:spcBef>
              <a:buFont typeface="Wingdings" panose="05000000000000000000" pitchFamily="2" charset="2"/>
              <a:buAutoNum type="arabicPeriod" startAt="2"/>
            </a:pPr>
            <a:r>
              <a:rPr lang="zh-CN" altLang="en-US" sz="2400" dirty="0"/>
              <a:t>一维特征函数</a:t>
            </a:r>
          </a:p>
        </p:txBody>
      </p:sp>
      <p:graphicFrame>
        <p:nvGraphicFramePr>
          <p:cNvPr id="297995" name="Object 11">
            <a:extLst>
              <a:ext uri="{FF2B5EF4-FFF2-40B4-BE49-F238E27FC236}">
                <a16:creationId xmlns:a16="http://schemas.microsoft.com/office/drawing/2014/main" id="{2246E7B4-6D1E-60AB-6321-2A6DBE177965}"/>
              </a:ext>
            </a:extLst>
          </p:cNvPr>
          <p:cNvGraphicFramePr>
            <a:graphicFrameLocks noChangeAspect="1"/>
          </p:cNvGraphicFramePr>
          <p:nvPr>
            <p:extLst>
              <p:ext uri="{D42A27DB-BD31-4B8C-83A1-F6EECF244321}">
                <p14:modId xmlns:p14="http://schemas.microsoft.com/office/powerpoint/2010/main" val="2204178857"/>
              </p:ext>
            </p:extLst>
          </p:nvPr>
        </p:nvGraphicFramePr>
        <p:xfrm>
          <a:off x="3506188" y="5590882"/>
          <a:ext cx="5154218" cy="976538"/>
        </p:xfrm>
        <a:graphic>
          <a:graphicData uri="http://schemas.openxmlformats.org/presentationml/2006/ole">
            <mc:AlternateContent xmlns:mc="http://schemas.openxmlformats.org/markup-compatibility/2006">
              <mc:Choice xmlns:v="urn:schemas-microsoft-com:vml" Requires="v">
                <p:oleObj name="公式" r:id="rId6" imgW="2349500" imgH="444500" progId="Equation.3">
                  <p:embed/>
                </p:oleObj>
              </mc:Choice>
              <mc:Fallback>
                <p:oleObj name="公式" r:id="rId6" imgW="2349500" imgH="444500" progId="Equation.3">
                  <p:embed/>
                  <p:pic>
                    <p:nvPicPr>
                      <p:cNvPr id="297995" name="Object 11">
                        <a:extLst>
                          <a:ext uri="{FF2B5EF4-FFF2-40B4-BE49-F238E27FC236}">
                            <a16:creationId xmlns:a16="http://schemas.microsoft.com/office/drawing/2014/main" id="{2246E7B4-6D1E-60AB-6321-2A6DBE1779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6188" y="5590882"/>
                        <a:ext cx="5154218" cy="97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2" name="Object 5">
                <a:extLst>
                  <a:ext uri="{FF2B5EF4-FFF2-40B4-BE49-F238E27FC236}">
                    <a16:creationId xmlns:a16="http://schemas.microsoft.com/office/drawing/2014/main" id="{F352CD3C-7A4A-97F9-85D3-811433179B6B}"/>
                  </a:ext>
                </a:extLst>
              </p:cNvPr>
              <p:cNvSpPr txBox="1"/>
              <p:nvPr/>
            </p:nvSpPr>
            <p:spPr bwMode="auto">
              <a:xfrm>
                <a:off x="6861175" y="996601"/>
                <a:ext cx="4412684" cy="1213994"/>
              </a:xfrm>
              <a:prstGeom prst="rect">
                <a:avLst/>
              </a:prstGeom>
              <a:solidFill>
                <a:srgbClr val="FFFF00"/>
              </a:solidFill>
              <a:ln>
                <a:solidFill>
                  <a:schemeClr val="accent1"/>
                </a:solid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𝑚</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𝑡</m:t>
                          </m:r>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𝑋</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𝑡</m:t>
                              </m:r>
                            </m:e>
                          </m:d>
                        </m:e>
                      </m:d>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𝑘</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𝑘</m:t>
                              </m:r>
                            </m:sub>
                          </m:sSub>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𝑡</m:t>
                              </m:r>
                            </m:e>
                          </m:d>
                        </m:e>
                      </m:nary>
                    </m:oMath>
                  </m:oMathPara>
                </a14:m>
                <a:endParaRPr lang="en-US" altLang="zh-CN" dirty="0">
                  <a:solidFill>
                    <a:srgbClr val="000000"/>
                  </a:solidFill>
                </a:endParaRPr>
              </a:p>
              <a:p>
                <a:pPr/>
                <a:endParaRPr lang="en-US" altLang="zh-CN" dirty="0"/>
              </a:p>
              <a:p>
                <a:pPr/>
                <a:endParaRPr lang="zh-CN" altLang="en-US" dirty="0"/>
              </a:p>
            </p:txBody>
          </p:sp>
        </mc:Choice>
        <mc:Fallback>
          <p:sp>
            <p:nvSpPr>
              <p:cNvPr id="2" name="Object 5">
                <a:extLst>
                  <a:ext uri="{FF2B5EF4-FFF2-40B4-BE49-F238E27FC236}">
                    <a16:creationId xmlns:a16="http://schemas.microsoft.com/office/drawing/2014/main" id="{F352CD3C-7A4A-97F9-85D3-811433179B6B}"/>
                  </a:ext>
                </a:extLst>
              </p:cNvPr>
              <p:cNvSpPr txBox="1">
                <a:spLocks noRot="1" noChangeAspect="1" noMove="1" noResize="1" noEditPoints="1" noAdjustHandles="1" noChangeArrowheads="1" noChangeShapeType="1" noTextEdit="1"/>
              </p:cNvSpPr>
              <p:nvPr/>
            </p:nvSpPr>
            <p:spPr bwMode="auto">
              <a:xfrm>
                <a:off x="6861175" y="996601"/>
                <a:ext cx="4412684" cy="1213994"/>
              </a:xfrm>
              <a:prstGeom prst="rect">
                <a:avLst/>
              </a:prstGeom>
              <a:blipFill>
                <a:blip r:embed="rId8"/>
                <a:stretch>
                  <a:fillRect/>
                </a:stretch>
              </a:blipFill>
              <a:ln>
                <a:solidFill>
                  <a:schemeClr val="accent1"/>
                </a:solidFill>
              </a:ln>
              <a:effectLst/>
            </p:spPr>
            <p:txBody>
              <a:bodyPr/>
              <a:lstStyle/>
              <a:p>
                <a:r>
                  <a:rPr lang="en-US">
                    <a:noFill/>
                  </a:rPr>
                  <a:t> </a:t>
                </a:r>
              </a:p>
            </p:txBody>
          </p:sp>
        </mc:Fallback>
      </mc:AlternateContent>
      <p:graphicFrame>
        <p:nvGraphicFramePr>
          <p:cNvPr id="9" name="Object 4">
            <a:extLst>
              <a:ext uri="{FF2B5EF4-FFF2-40B4-BE49-F238E27FC236}">
                <a16:creationId xmlns:a16="http://schemas.microsoft.com/office/drawing/2014/main" id="{EFA1A428-CBC0-34C7-174E-9B3A399EA6C3}"/>
              </a:ext>
            </a:extLst>
          </p:cNvPr>
          <p:cNvGraphicFramePr>
            <a:graphicFrameLocks noChangeAspect="1"/>
          </p:cNvGraphicFramePr>
          <p:nvPr>
            <p:extLst>
              <p:ext uri="{D42A27DB-BD31-4B8C-83A1-F6EECF244321}">
                <p14:modId xmlns:p14="http://schemas.microsoft.com/office/powerpoint/2010/main" val="1155974743"/>
              </p:ext>
            </p:extLst>
          </p:nvPr>
        </p:nvGraphicFramePr>
        <p:xfrm>
          <a:off x="7546975" y="2300742"/>
          <a:ext cx="3960813" cy="847725"/>
        </p:xfrm>
        <a:graphic>
          <a:graphicData uri="http://schemas.openxmlformats.org/presentationml/2006/ole">
            <mc:AlternateContent xmlns:mc="http://schemas.openxmlformats.org/markup-compatibility/2006">
              <mc:Choice xmlns:v="urn:schemas-microsoft-com:vml" Requires="v">
                <p:oleObj name="Equation" r:id="rId9" imgW="1841400" imgH="393480" progId="Equation.DSMT4">
                  <p:embed/>
                </p:oleObj>
              </mc:Choice>
              <mc:Fallback>
                <p:oleObj name="Equation" r:id="rId9" imgW="1841400" imgH="393480" progId="Equation.DSMT4">
                  <p:embed/>
                  <p:pic>
                    <p:nvPicPr>
                      <p:cNvPr id="297988" name="Object 4">
                        <a:extLst>
                          <a:ext uri="{FF2B5EF4-FFF2-40B4-BE49-F238E27FC236}">
                            <a16:creationId xmlns:a16="http://schemas.microsoft.com/office/drawing/2014/main" id="{8FA4EE21-7A79-2D00-08B9-2A8852E1773A}"/>
                          </a:ext>
                        </a:extLst>
                      </p:cNvPr>
                      <p:cNvPicPr>
                        <a:picLocks noChangeAspect="1" noChangeArrowheads="1"/>
                      </p:cNvPicPr>
                      <p:nvPr/>
                    </p:nvPicPr>
                    <p:blipFill>
                      <a:blip r:embed="rId10"/>
                      <a:srcRect/>
                      <a:stretch>
                        <a:fillRect/>
                      </a:stretch>
                    </p:blipFill>
                    <p:spPr bwMode="auto">
                      <a:xfrm>
                        <a:off x="7546975" y="2300742"/>
                        <a:ext cx="3960813" cy="847725"/>
                      </a:xfrm>
                      <a:prstGeom prst="rect">
                        <a:avLst/>
                      </a:prstGeom>
                      <a:solidFill>
                        <a:srgbClr val="FFFF00"/>
                      </a:solidFill>
                      <a:ln>
                        <a:noFill/>
                      </a:ln>
                      <a:effectLst/>
                    </p:spPr>
                  </p:pic>
                </p:oleObj>
              </mc:Fallback>
            </mc:AlternateContent>
          </a:graphicData>
        </a:graphic>
      </p:graphicFrame>
      <p:graphicFrame>
        <p:nvGraphicFramePr>
          <p:cNvPr id="10" name="Object 4">
            <a:extLst>
              <a:ext uri="{FF2B5EF4-FFF2-40B4-BE49-F238E27FC236}">
                <a16:creationId xmlns:a16="http://schemas.microsoft.com/office/drawing/2014/main" id="{CD9F9DCB-0482-0A8E-EDCB-1964190F0846}"/>
              </a:ext>
            </a:extLst>
          </p:cNvPr>
          <p:cNvGraphicFramePr>
            <a:graphicFrameLocks noChangeAspect="1"/>
          </p:cNvGraphicFramePr>
          <p:nvPr>
            <p:extLst>
              <p:ext uri="{D42A27DB-BD31-4B8C-83A1-F6EECF244321}">
                <p14:modId xmlns:p14="http://schemas.microsoft.com/office/powerpoint/2010/main" val="276636705"/>
              </p:ext>
            </p:extLst>
          </p:nvPr>
        </p:nvGraphicFramePr>
        <p:xfrm>
          <a:off x="7623175" y="3429794"/>
          <a:ext cx="1801812" cy="382587"/>
        </p:xfrm>
        <a:graphic>
          <a:graphicData uri="http://schemas.openxmlformats.org/presentationml/2006/ole">
            <mc:AlternateContent xmlns:mc="http://schemas.openxmlformats.org/markup-compatibility/2006">
              <mc:Choice xmlns:v="urn:schemas-microsoft-com:vml" Requires="v">
                <p:oleObj name="Equation" r:id="rId11" imgW="838080" imgH="177480" progId="Equation.DSMT4">
                  <p:embed/>
                </p:oleObj>
              </mc:Choice>
              <mc:Fallback>
                <p:oleObj name="Equation" r:id="rId11" imgW="838080" imgH="177480" progId="Equation.DSMT4">
                  <p:embed/>
                  <p:pic>
                    <p:nvPicPr>
                      <p:cNvPr id="9" name="Object 4">
                        <a:extLst>
                          <a:ext uri="{FF2B5EF4-FFF2-40B4-BE49-F238E27FC236}">
                            <a16:creationId xmlns:a16="http://schemas.microsoft.com/office/drawing/2014/main" id="{EFA1A428-CBC0-34C7-174E-9B3A399EA6C3}"/>
                          </a:ext>
                        </a:extLst>
                      </p:cNvPr>
                      <p:cNvPicPr>
                        <a:picLocks noChangeAspect="1" noChangeArrowheads="1"/>
                      </p:cNvPicPr>
                      <p:nvPr/>
                    </p:nvPicPr>
                    <p:blipFill>
                      <a:blip r:embed="rId12"/>
                      <a:srcRect/>
                      <a:stretch>
                        <a:fillRect/>
                      </a:stretch>
                    </p:blipFill>
                    <p:spPr bwMode="auto">
                      <a:xfrm>
                        <a:off x="7623175" y="3429794"/>
                        <a:ext cx="1801812" cy="382587"/>
                      </a:xfrm>
                      <a:prstGeom prst="rect">
                        <a:avLst/>
                      </a:prstGeom>
                      <a:solidFill>
                        <a:srgbClr val="FFFF00"/>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 calcmode="lin" valueType="num">
                                      <p:cBhvr additive="base">
                                        <p:cTn id="7" dur="500" fill="hold"/>
                                        <p:tgtEl>
                                          <p:spTgt spid="297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9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7987">
                                            <p:txEl>
                                              <p:pRg st="1" end="1"/>
                                            </p:txEl>
                                          </p:spTgt>
                                        </p:tgtEl>
                                        <p:attrNameLst>
                                          <p:attrName>style.visibility</p:attrName>
                                        </p:attrNameLst>
                                      </p:cBhvr>
                                      <p:to>
                                        <p:strVal val="visible"/>
                                      </p:to>
                                    </p:set>
                                    <p:anim calcmode="lin" valueType="num">
                                      <p:cBhvr additive="base">
                                        <p:cTn id="11" dur="500" fill="hold"/>
                                        <p:tgtEl>
                                          <p:spTgt spid="2979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79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7987">
                                            <p:txEl>
                                              <p:pRg st="2" end="2"/>
                                            </p:txEl>
                                          </p:spTgt>
                                        </p:tgtEl>
                                        <p:attrNameLst>
                                          <p:attrName>style.visibility</p:attrName>
                                        </p:attrNameLst>
                                      </p:cBhvr>
                                      <p:to>
                                        <p:strVal val="visible"/>
                                      </p:to>
                                    </p:set>
                                    <p:anim calcmode="lin" valueType="num">
                                      <p:cBhvr additive="base">
                                        <p:cTn id="15" dur="500" fill="hold"/>
                                        <p:tgtEl>
                                          <p:spTgt spid="2979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7987">
                                            <p:txEl>
                                              <p:pRg st="2" end="2"/>
                                            </p:txEl>
                                          </p:spTgt>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2" presetClass="entr" presetSubtype="2" fill="hold" nodeType="afterEffect">
                                  <p:stCondLst>
                                    <p:cond delay="0"/>
                                  </p:stCondLst>
                                  <p:childTnLst>
                                    <p:set>
                                      <p:cBhvr>
                                        <p:cTn id="19" dur="1" fill="hold">
                                          <p:stCondLst>
                                            <p:cond delay="0"/>
                                          </p:stCondLst>
                                        </p:cTn>
                                        <p:tgtEl>
                                          <p:spTgt spid="297988"/>
                                        </p:tgtEl>
                                        <p:attrNameLst>
                                          <p:attrName>style.visibility</p:attrName>
                                        </p:attrNameLst>
                                      </p:cBhvr>
                                      <p:to>
                                        <p:strVal val="visible"/>
                                      </p:to>
                                    </p:set>
                                    <p:anim calcmode="lin" valueType="num">
                                      <p:cBhvr additive="base">
                                        <p:cTn id="20" dur="500" fill="hold"/>
                                        <p:tgtEl>
                                          <p:spTgt spid="297988"/>
                                        </p:tgtEl>
                                        <p:attrNameLst>
                                          <p:attrName>ppt_x</p:attrName>
                                        </p:attrNameLst>
                                      </p:cBhvr>
                                      <p:tavLst>
                                        <p:tav tm="0">
                                          <p:val>
                                            <p:strVal val="1+#ppt_w/2"/>
                                          </p:val>
                                        </p:tav>
                                        <p:tav tm="100000">
                                          <p:val>
                                            <p:strVal val="#ppt_x"/>
                                          </p:val>
                                        </p:tav>
                                      </p:tavLst>
                                    </p:anim>
                                    <p:anim calcmode="lin" valueType="num">
                                      <p:cBhvr additive="base">
                                        <p:cTn id="21" dur="500" fill="hold"/>
                                        <p:tgtEl>
                                          <p:spTgt spid="297988"/>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97994">
                                            <p:txEl>
                                              <p:pRg st="0" end="0"/>
                                            </p:txEl>
                                          </p:spTgt>
                                        </p:tgtEl>
                                        <p:attrNameLst>
                                          <p:attrName>style.visibility</p:attrName>
                                        </p:attrNameLst>
                                      </p:cBhvr>
                                      <p:to>
                                        <p:strVal val="visible"/>
                                      </p:to>
                                    </p:set>
                                    <p:anim calcmode="lin" valueType="num">
                                      <p:cBhvr additive="base">
                                        <p:cTn id="26" dur="500" fill="hold"/>
                                        <p:tgtEl>
                                          <p:spTgt spid="297994">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79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97994">
                                            <p:txEl>
                                              <p:pRg st="1" end="1"/>
                                            </p:txEl>
                                          </p:spTgt>
                                        </p:tgtEl>
                                        <p:attrNameLst>
                                          <p:attrName>style.visibility</p:attrName>
                                        </p:attrNameLst>
                                      </p:cBhvr>
                                      <p:to>
                                        <p:strVal val="visible"/>
                                      </p:to>
                                    </p:set>
                                    <p:anim calcmode="lin" valueType="num">
                                      <p:cBhvr additive="base">
                                        <p:cTn id="32" dur="500" fill="hold"/>
                                        <p:tgtEl>
                                          <p:spTgt spid="297994">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979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97994">
                                            <p:txEl>
                                              <p:pRg st="2" end="2"/>
                                            </p:txEl>
                                          </p:spTgt>
                                        </p:tgtEl>
                                        <p:attrNameLst>
                                          <p:attrName>style.visibility</p:attrName>
                                        </p:attrNameLst>
                                      </p:cBhvr>
                                      <p:to>
                                        <p:strVal val="visible"/>
                                      </p:to>
                                    </p:set>
                                    <p:anim calcmode="lin" valueType="num">
                                      <p:cBhvr additive="base">
                                        <p:cTn id="38" dur="500" fill="hold"/>
                                        <p:tgtEl>
                                          <p:spTgt spid="297994">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97994">
                                            <p:txEl>
                                              <p:pRg st="2" end="2"/>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2" presetClass="entr" presetSubtype="4" fill="hold" nodeType="afterEffect">
                                  <p:stCondLst>
                                    <p:cond delay="0"/>
                                  </p:stCondLst>
                                  <p:childTnLst>
                                    <p:set>
                                      <p:cBhvr>
                                        <p:cTn id="42" dur="1" fill="hold">
                                          <p:stCondLst>
                                            <p:cond delay="0"/>
                                          </p:stCondLst>
                                        </p:cTn>
                                        <p:tgtEl>
                                          <p:spTgt spid="297989"/>
                                        </p:tgtEl>
                                        <p:attrNameLst>
                                          <p:attrName>style.visibility</p:attrName>
                                        </p:attrNameLst>
                                      </p:cBhvr>
                                      <p:to>
                                        <p:strVal val="visible"/>
                                      </p:to>
                                    </p:set>
                                    <p:anim calcmode="lin" valueType="num">
                                      <p:cBhvr additive="base">
                                        <p:cTn id="43" dur="500" fill="hold"/>
                                        <p:tgtEl>
                                          <p:spTgt spid="297989"/>
                                        </p:tgtEl>
                                        <p:attrNameLst>
                                          <p:attrName>ppt_x</p:attrName>
                                        </p:attrNameLst>
                                      </p:cBhvr>
                                      <p:tavLst>
                                        <p:tav tm="0">
                                          <p:val>
                                            <p:strVal val="#ppt_x"/>
                                          </p:val>
                                        </p:tav>
                                        <p:tav tm="100000">
                                          <p:val>
                                            <p:strVal val="#ppt_x"/>
                                          </p:val>
                                        </p:tav>
                                      </p:tavLst>
                                    </p:anim>
                                    <p:anim calcmode="lin" valueType="num">
                                      <p:cBhvr additive="base">
                                        <p:cTn id="44" dur="500" fill="hold"/>
                                        <p:tgtEl>
                                          <p:spTgt spid="297989"/>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1000"/>
                            </p:stCondLst>
                            <p:childTnLst>
                              <p:par>
                                <p:cTn id="46" presetID="2" presetClass="entr" presetSubtype="4" fill="hold" nodeType="afterEffect">
                                  <p:stCondLst>
                                    <p:cond delay="0"/>
                                  </p:stCondLst>
                                  <p:childTnLst>
                                    <p:set>
                                      <p:cBhvr>
                                        <p:cTn id="47" dur="1" fill="hold">
                                          <p:stCondLst>
                                            <p:cond delay="0"/>
                                          </p:stCondLst>
                                        </p:cTn>
                                        <p:tgtEl>
                                          <p:spTgt spid="297995"/>
                                        </p:tgtEl>
                                        <p:attrNameLst>
                                          <p:attrName>style.visibility</p:attrName>
                                        </p:attrNameLst>
                                      </p:cBhvr>
                                      <p:to>
                                        <p:strVal val="visible"/>
                                      </p:to>
                                    </p:set>
                                    <p:anim calcmode="lin" valueType="num">
                                      <p:cBhvr additive="base">
                                        <p:cTn id="48" dur="500" fill="hold"/>
                                        <p:tgtEl>
                                          <p:spTgt spid="297995"/>
                                        </p:tgtEl>
                                        <p:attrNameLst>
                                          <p:attrName>ppt_x</p:attrName>
                                        </p:attrNameLst>
                                      </p:cBhvr>
                                      <p:tavLst>
                                        <p:tav tm="0">
                                          <p:val>
                                            <p:strVal val="#ppt_x"/>
                                          </p:val>
                                        </p:tav>
                                        <p:tav tm="100000">
                                          <p:val>
                                            <p:strVal val="#ppt_x"/>
                                          </p:val>
                                        </p:tav>
                                      </p:tavLst>
                                    </p:anim>
                                    <p:anim calcmode="lin" valueType="num">
                                      <p:cBhvr additive="base">
                                        <p:cTn id="49" dur="500" fill="hold"/>
                                        <p:tgtEl>
                                          <p:spTgt spid="29799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randombar(horizontal)">
                                      <p:cBhvr>
                                        <p:cTn id="54" dur="500"/>
                                        <p:tgtEl>
                                          <p:spTgt spid="2"/>
                                        </p:tgtEl>
                                      </p:cBhvr>
                                    </p:animEffect>
                                  </p:childTnLst>
                                </p:cTn>
                              </p:par>
                            </p:childTnLst>
                          </p:cTn>
                        </p:par>
                        <p:par>
                          <p:cTn id="55" fill="hold">
                            <p:stCondLst>
                              <p:cond delay="500"/>
                            </p:stCondLst>
                            <p:childTnLst>
                              <p:par>
                                <p:cTn id="56" presetID="2" presetClass="entr" presetSubtype="2" fill="hold" nodeType="after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additive="base">
                                        <p:cTn id="58" dur="500" fill="hold"/>
                                        <p:tgtEl>
                                          <p:spTgt spid="9"/>
                                        </p:tgtEl>
                                        <p:attrNameLst>
                                          <p:attrName>ppt_x</p:attrName>
                                        </p:attrNameLst>
                                      </p:cBhvr>
                                      <p:tavLst>
                                        <p:tav tm="0">
                                          <p:val>
                                            <p:strVal val="1+#ppt_w/2"/>
                                          </p:val>
                                        </p:tav>
                                        <p:tav tm="100000">
                                          <p:val>
                                            <p:strVal val="#ppt_x"/>
                                          </p:val>
                                        </p:tav>
                                      </p:tavLst>
                                    </p:anim>
                                    <p:anim calcmode="lin" valueType="num">
                                      <p:cBhvr additive="base">
                                        <p:cTn id="59" dur="500" fill="hold"/>
                                        <p:tgtEl>
                                          <p:spTgt spid="9"/>
                                        </p:tgtEl>
                                        <p:attrNameLst>
                                          <p:attrName>ppt_y</p:attrName>
                                        </p:attrNameLst>
                                      </p:cBhvr>
                                      <p:tavLst>
                                        <p:tav tm="0">
                                          <p:val>
                                            <p:strVal val="#ppt_y"/>
                                          </p:val>
                                        </p:tav>
                                        <p:tav tm="100000">
                                          <p:val>
                                            <p:strVal val="#ppt_y"/>
                                          </p:val>
                                        </p:tav>
                                      </p:tavLst>
                                    </p:anim>
                                  </p:childTnLst>
                                </p:cTn>
                              </p:par>
                            </p:childTnLst>
                          </p:cTn>
                        </p:par>
                        <p:par>
                          <p:cTn id="60" fill="hold">
                            <p:stCondLst>
                              <p:cond delay="1000"/>
                            </p:stCondLst>
                            <p:childTnLst>
                              <p:par>
                                <p:cTn id="61" presetID="2" presetClass="entr" presetSubtype="2" fill="hold" nodeType="after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1+#ppt_w/2"/>
                                          </p:val>
                                        </p:tav>
                                        <p:tav tm="100000">
                                          <p:val>
                                            <p:strVal val="#ppt_x"/>
                                          </p:val>
                                        </p:tav>
                                      </p:tavLst>
                                    </p:anim>
                                    <p:anim calcmode="lin" valueType="num">
                                      <p:cBhvr additive="base">
                                        <p:cTn id="6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P spid="297994" grpId="0" build="p" bldLvl="3"/>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1F7BBEC0-CFCA-7AC2-8479-59266A66C1AC}"/>
              </a:ext>
            </a:extLst>
          </p:cNvPr>
          <p:cNvSpPr>
            <a:spLocks noGrp="1" noChangeArrowheads="1"/>
          </p:cNvSpPr>
          <p:nvPr>
            <p:ph type="title"/>
          </p:nvPr>
        </p:nvSpPr>
        <p:spPr/>
        <p:txBody>
          <a:bodyPr/>
          <a:lstStyle/>
          <a:p>
            <a:pPr eaLnBrk="1" hangingPunct="1"/>
            <a:r>
              <a:rPr lang="zh-CN" altLang="en-US"/>
              <a:t>泊松过程的概率分布和数字特征</a:t>
            </a:r>
          </a:p>
        </p:txBody>
      </p:sp>
      <p:sp>
        <p:nvSpPr>
          <p:cNvPr id="312323" name="Rectangle 3">
            <a:extLst>
              <a:ext uri="{FF2B5EF4-FFF2-40B4-BE49-F238E27FC236}">
                <a16:creationId xmlns:a16="http://schemas.microsoft.com/office/drawing/2014/main" id="{7D2D1812-58B9-CD32-BA19-E958CB0CEB35}"/>
              </a:ext>
            </a:extLst>
          </p:cNvPr>
          <p:cNvSpPr>
            <a:spLocks noGrp="1" noChangeArrowheads="1"/>
          </p:cNvSpPr>
          <p:nvPr>
            <p:ph type="body" idx="1"/>
          </p:nvPr>
        </p:nvSpPr>
        <p:spPr>
          <a:xfrm>
            <a:off x="841375" y="1220886"/>
            <a:ext cx="7316893" cy="470009"/>
          </a:xfrm>
        </p:spPr>
        <p:txBody>
          <a:bodyPr>
            <a:normAutofit fontScale="92500"/>
          </a:bodyPr>
          <a:lstStyle/>
          <a:p>
            <a:pPr eaLnBrk="1" hangingPunct="1">
              <a:lnSpc>
                <a:spcPct val="110000"/>
              </a:lnSpc>
              <a:buFont typeface="Wingdings" panose="05000000000000000000" pitchFamily="2" charset="2"/>
              <a:buAutoNum type="arabicPeriod" startAt="3"/>
            </a:pPr>
            <a:r>
              <a:rPr lang="zh-CN" altLang="en-US"/>
              <a:t>二维概率分布</a:t>
            </a:r>
          </a:p>
        </p:txBody>
      </p:sp>
      <p:sp>
        <p:nvSpPr>
          <p:cNvPr id="312326" name="Rectangle 6">
            <a:extLst>
              <a:ext uri="{FF2B5EF4-FFF2-40B4-BE49-F238E27FC236}">
                <a16:creationId xmlns:a16="http://schemas.microsoft.com/office/drawing/2014/main" id="{51380BE6-ABFA-377A-8184-96F6A43A7127}"/>
              </a:ext>
            </a:extLst>
          </p:cNvPr>
          <p:cNvSpPr>
            <a:spLocks noChangeArrowheads="1"/>
          </p:cNvSpPr>
          <p:nvPr/>
        </p:nvSpPr>
        <p:spPr bwMode="auto">
          <a:xfrm>
            <a:off x="1303446" y="1649611"/>
            <a:ext cx="4783682" cy="119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60000"/>
              </a:lnSpc>
              <a:buClr>
                <a:srgbClr val="00FF00"/>
              </a:buClr>
              <a:buFontTx/>
              <a:buNone/>
            </a:pPr>
            <a:r>
              <a:rPr lang="en-US" altLang="zh-CN" sz="2400">
                <a:sym typeface="Symbol" panose="05050102010706020507" pitchFamily="18" charset="2"/>
              </a:rPr>
              <a:t>P{N(s)=j, N(t)=k}</a:t>
            </a:r>
          </a:p>
          <a:p>
            <a:pPr eaLnBrk="1" hangingPunct="1">
              <a:lnSpc>
                <a:spcPct val="160000"/>
              </a:lnSpc>
              <a:buClr>
                <a:srgbClr val="00FF00"/>
              </a:buClr>
              <a:buFontTx/>
              <a:buNone/>
            </a:pPr>
            <a:r>
              <a:rPr lang="en-US" altLang="zh-CN" sz="2400">
                <a:sym typeface="Symbol" panose="05050102010706020507" pitchFamily="18" charset="2"/>
              </a:rPr>
              <a:t>	</a:t>
            </a:r>
            <a:r>
              <a:rPr lang="zh-CN" altLang="en-US" sz="2400">
                <a:sym typeface="Symbol" panose="05050102010706020507" pitchFamily="18" charset="2"/>
              </a:rPr>
              <a:t>＝</a:t>
            </a:r>
            <a:r>
              <a:rPr lang="en-US" altLang="zh-CN" sz="2400">
                <a:sym typeface="Symbol" panose="05050102010706020507" pitchFamily="18" charset="2"/>
              </a:rPr>
              <a:t>P{N(s)-N(0)=j, N(t)-N(s)=k-j}</a:t>
            </a:r>
          </a:p>
        </p:txBody>
      </p:sp>
      <p:sp>
        <p:nvSpPr>
          <p:cNvPr id="312327" name="Rectangle 7">
            <a:extLst>
              <a:ext uri="{FF2B5EF4-FFF2-40B4-BE49-F238E27FC236}">
                <a16:creationId xmlns:a16="http://schemas.microsoft.com/office/drawing/2014/main" id="{60A81F38-0082-38DF-0A0A-161DF4052280}"/>
              </a:ext>
            </a:extLst>
          </p:cNvPr>
          <p:cNvSpPr>
            <a:spLocks noChangeArrowheads="1"/>
          </p:cNvSpPr>
          <p:nvPr/>
        </p:nvSpPr>
        <p:spPr bwMode="auto">
          <a:xfrm>
            <a:off x="1679575" y="2129938"/>
            <a:ext cx="7893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dirty="0">
                <a:sym typeface="Symbol" panose="05050102010706020507" pitchFamily="18" charset="2"/>
              </a:rPr>
              <a:t>t&gt;s</a:t>
            </a:r>
          </a:p>
        </p:txBody>
      </p:sp>
      <p:graphicFrame>
        <p:nvGraphicFramePr>
          <p:cNvPr id="312328" name="Object 8">
            <a:extLst>
              <a:ext uri="{FF2B5EF4-FFF2-40B4-BE49-F238E27FC236}">
                <a16:creationId xmlns:a16="http://schemas.microsoft.com/office/drawing/2014/main" id="{A44781A3-7996-1159-57F6-60E8E7FD21C9}"/>
              </a:ext>
            </a:extLst>
          </p:cNvPr>
          <p:cNvGraphicFramePr>
            <a:graphicFrameLocks noChangeAspect="1"/>
          </p:cNvGraphicFramePr>
          <p:nvPr>
            <p:extLst>
              <p:ext uri="{D42A27DB-BD31-4B8C-83A1-F6EECF244321}">
                <p14:modId xmlns:p14="http://schemas.microsoft.com/office/powerpoint/2010/main" val="2271717544"/>
              </p:ext>
            </p:extLst>
          </p:nvPr>
        </p:nvGraphicFramePr>
        <p:xfrm>
          <a:off x="1962410" y="4026649"/>
          <a:ext cx="4730258" cy="1113095"/>
        </p:xfrm>
        <a:graphic>
          <a:graphicData uri="http://schemas.openxmlformats.org/presentationml/2006/ole">
            <mc:AlternateContent xmlns:mc="http://schemas.openxmlformats.org/markup-compatibility/2006">
              <mc:Choice xmlns:v="urn:schemas-microsoft-com:vml" Requires="v">
                <p:oleObj name="公式" r:id="rId2" imgW="1892300" imgH="444500" progId="Equation.3">
                  <p:embed/>
                </p:oleObj>
              </mc:Choice>
              <mc:Fallback>
                <p:oleObj name="公式" r:id="rId2" imgW="1892300" imgH="444500" progId="Equation.3">
                  <p:embed/>
                  <p:pic>
                    <p:nvPicPr>
                      <p:cNvPr id="312328" name="Object 8">
                        <a:extLst>
                          <a:ext uri="{FF2B5EF4-FFF2-40B4-BE49-F238E27FC236}">
                            <a16:creationId xmlns:a16="http://schemas.microsoft.com/office/drawing/2014/main" id="{A44781A3-7996-1159-57F6-60E8E7FD2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410" y="4026649"/>
                        <a:ext cx="4730258" cy="11130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30" name="Object 10">
            <a:extLst>
              <a:ext uri="{FF2B5EF4-FFF2-40B4-BE49-F238E27FC236}">
                <a16:creationId xmlns:a16="http://schemas.microsoft.com/office/drawing/2014/main" id="{2FCA0E92-42EB-E82A-E3D2-E662446E0519}"/>
              </a:ext>
            </a:extLst>
          </p:cNvPr>
          <p:cNvGraphicFramePr>
            <a:graphicFrameLocks noChangeAspect="1"/>
          </p:cNvGraphicFramePr>
          <p:nvPr>
            <p:extLst>
              <p:ext uri="{D42A27DB-BD31-4B8C-83A1-F6EECF244321}">
                <p14:modId xmlns:p14="http://schemas.microsoft.com/office/powerpoint/2010/main" val="59012386"/>
              </p:ext>
            </p:extLst>
          </p:nvPr>
        </p:nvGraphicFramePr>
        <p:xfrm>
          <a:off x="1962410" y="5403329"/>
          <a:ext cx="4634986" cy="1113096"/>
        </p:xfrm>
        <a:graphic>
          <a:graphicData uri="http://schemas.openxmlformats.org/presentationml/2006/ole">
            <mc:AlternateContent xmlns:mc="http://schemas.openxmlformats.org/markup-compatibility/2006">
              <mc:Choice xmlns:v="urn:schemas-microsoft-com:vml" Requires="v">
                <p:oleObj name="公式" r:id="rId4" imgW="1854200" imgH="444500" progId="Equation.3">
                  <p:embed/>
                </p:oleObj>
              </mc:Choice>
              <mc:Fallback>
                <p:oleObj name="公式" r:id="rId4" imgW="1854200" imgH="444500" progId="Equation.3">
                  <p:embed/>
                  <p:pic>
                    <p:nvPicPr>
                      <p:cNvPr id="312330" name="Object 10">
                        <a:extLst>
                          <a:ext uri="{FF2B5EF4-FFF2-40B4-BE49-F238E27FC236}">
                            <a16:creationId xmlns:a16="http://schemas.microsoft.com/office/drawing/2014/main" id="{2FCA0E92-42EB-E82A-E3D2-E662446E05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410" y="5403329"/>
                        <a:ext cx="4634986" cy="1113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332" name="Rectangle 12">
            <a:extLst>
              <a:ext uri="{FF2B5EF4-FFF2-40B4-BE49-F238E27FC236}">
                <a16:creationId xmlns:a16="http://schemas.microsoft.com/office/drawing/2014/main" id="{F6C61DBC-1FE2-58F6-FF09-4DF53EB4FAB5}"/>
              </a:ext>
            </a:extLst>
          </p:cNvPr>
          <p:cNvSpPr>
            <a:spLocks noChangeArrowheads="1"/>
          </p:cNvSpPr>
          <p:nvPr/>
        </p:nvSpPr>
        <p:spPr bwMode="auto">
          <a:xfrm>
            <a:off x="1319323" y="3092983"/>
            <a:ext cx="4128053"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lvl="1" eaLnBrk="1" hangingPunct="1">
              <a:lnSpc>
                <a:spcPct val="150000"/>
              </a:lnSpc>
              <a:buClr>
                <a:srgbClr val="00FF00"/>
              </a:buClr>
              <a:buFontTx/>
              <a:buNone/>
            </a:pPr>
            <a:r>
              <a:rPr lang="zh-CN" altLang="en-US">
                <a:sym typeface="Symbol" panose="05050102010706020507" pitchFamily="18" charset="2"/>
              </a:rPr>
              <a:t>＝</a:t>
            </a:r>
            <a:r>
              <a:rPr lang="en-US" altLang="zh-CN">
                <a:sym typeface="Symbol" panose="05050102010706020507" pitchFamily="18" charset="2"/>
              </a:rPr>
              <a:t>P{N(s)=j} ·P{N(t-s)=k-j}</a:t>
            </a:r>
          </a:p>
        </p:txBody>
      </p:sp>
      <p:sp>
        <p:nvSpPr>
          <p:cNvPr id="12" name="AutoShape 10">
            <a:extLst>
              <a:ext uri="{FF2B5EF4-FFF2-40B4-BE49-F238E27FC236}">
                <a16:creationId xmlns:a16="http://schemas.microsoft.com/office/drawing/2014/main" id="{F982B551-469A-80AB-BD64-2F27BEBCB1D6}"/>
              </a:ext>
            </a:extLst>
          </p:cNvPr>
          <p:cNvSpPr>
            <a:spLocks noChangeArrowheads="1"/>
          </p:cNvSpPr>
          <p:nvPr/>
        </p:nvSpPr>
        <p:spPr bwMode="auto">
          <a:xfrm>
            <a:off x="5131793" y="1355856"/>
            <a:ext cx="3263068" cy="863800"/>
          </a:xfrm>
          <a:prstGeom prst="wedgeRoundRectCallout">
            <a:avLst>
              <a:gd name="adj1" fmla="val -41593"/>
              <a:gd name="adj2" fmla="val 96005"/>
              <a:gd name="adj3" fmla="val 16667"/>
            </a:avLst>
          </a:prstGeom>
          <a:solidFill>
            <a:schemeClr val="accent1"/>
          </a:solidFill>
          <a:ln w="9525">
            <a:solidFill>
              <a:srgbClr val="0000FF"/>
            </a:solidFill>
            <a:miter lim="800000"/>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50000"/>
              </a:lnSpc>
              <a:buClrTx/>
              <a:buFontTx/>
              <a:buNone/>
            </a:pPr>
            <a:r>
              <a:rPr lang="zh-CN" altLang="en-US" sz="2400" dirty="0">
                <a:solidFill>
                  <a:srgbClr val="FFFF00"/>
                </a:solidFill>
                <a:latin typeface="+mn-ea"/>
                <a:ea typeface="+mn-ea"/>
              </a:rPr>
              <a:t>平稳独立增量过程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 calcmode="lin" valueType="num">
                                      <p:cBhvr additive="base">
                                        <p:cTn id="7" dur="500" fill="hold"/>
                                        <p:tgtEl>
                                          <p:spTgt spid="312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23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2326">
                                            <p:txEl>
                                              <p:pRg st="0" end="0"/>
                                            </p:txEl>
                                          </p:spTgt>
                                        </p:tgtEl>
                                        <p:attrNameLst>
                                          <p:attrName>style.visibility</p:attrName>
                                        </p:attrNameLst>
                                      </p:cBhvr>
                                      <p:to>
                                        <p:strVal val="visible"/>
                                      </p:to>
                                    </p:set>
                                    <p:animEffect transition="in" filter="slide(fromBottom)">
                                      <p:cBhvr>
                                        <p:cTn id="13" dur="500"/>
                                        <p:tgtEl>
                                          <p:spTgt spid="312326">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12326">
                                            <p:txEl>
                                              <p:pRg st="1" end="1"/>
                                            </p:txEl>
                                          </p:spTgt>
                                        </p:tgtEl>
                                        <p:attrNameLst>
                                          <p:attrName>style.visibility</p:attrName>
                                        </p:attrNameLst>
                                      </p:cBhvr>
                                      <p:to>
                                        <p:strVal val="visible"/>
                                      </p:to>
                                    </p:set>
                                    <p:animEffect transition="in" filter="slide(fromBottom)">
                                      <p:cBhvr>
                                        <p:cTn id="18" dur="500"/>
                                        <p:tgtEl>
                                          <p:spTgt spid="312326">
                                            <p:txEl>
                                              <p:pRg st="1" end="1"/>
                                            </p:txEl>
                                          </p:spTgt>
                                        </p:tgtEl>
                                      </p:cBhvr>
                                    </p:animEffect>
                                  </p:childTnLst>
                                </p:cTn>
                              </p:par>
                            </p:childTnLst>
                          </p:cTn>
                        </p:par>
                        <p:par>
                          <p:cTn id="19" fill="hold" nodeType="afterGroup">
                            <p:stCondLst>
                              <p:cond delay="500"/>
                            </p:stCondLst>
                            <p:childTnLst>
                              <p:par>
                                <p:cTn id="20" presetID="12" presetClass="entr" presetSubtype="8" fill="hold" grpId="0" nodeType="afterEffect">
                                  <p:stCondLst>
                                    <p:cond delay="0"/>
                                  </p:stCondLst>
                                  <p:childTnLst>
                                    <p:set>
                                      <p:cBhvr>
                                        <p:cTn id="21" dur="1" fill="hold">
                                          <p:stCondLst>
                                            <p:cond delay="0"/>
                                          </p:stCondLst>
                                        </p:cTn>
                                        <p:tgtEl>
                                          <p:spTgt spid="312327"/>
                                        </p:tgtEl>
                                        <p:attrNameLst>
                                          <p:attrName>style.visibility</p:attrName>
                                        </p:attrNameLst>
                                      </p:cBhvr>
                                      <p:to>
                                        <p:strVal val="visible"/>
                                      </p:to>
                                    </p:set>
                                    <p:animEffect transition="in" filter="slide(fromLeft)">
                                      <p:cBhvr>
                                        <p:cTn id="22" dur="500"/>
                                        <p:tgtEl>
                                          <p:spTgt spid="3123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9"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12332">
                                            <p:txEl>
                                              <p:pRg st="0" end="0"/>
                                            </p:txEl>
                                          </p:spTgt>
                                        </p:tgtEl>
                                        <p:attrNameLst>
                                          <p:attrName>style.visibility</p:attrName>
                                        </p:attrNameLst>
                                      </p:cBhvr>
                                      <p:to>
                                        <p:strVal val="visible"/>
                                      </p:to>
                                    </p:set>
                                    <p:animEffect transition="in" filter="slide(fromBottom)">
                                      <p:cBhvr>
                                        <p:cTn id="33" dur="500"/>
                                        <p:tgtEl>
                                          <p:spTgt spid="312332">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8" fill="hold" nodeType="clickEffect">
                                  <p:stCondLst>
                                    <p:cond delay="0"/>
                                  </p:stCondLst>
                                  <p:childTnLst>
                                    <p:set>
                                      <p:cBhvr>
                                        <p:cTn id="37" dur="1" fill="hold">
                                          <p:stCondLst>
                                            <p:cond delay="0"/>
                                          </p:stCondLst>
                                        </p:cTn>
                                        <p:tgtEl>
                                          <p:spTgt spid="312328"/>
                                        </p:tgtEl>
                                        <p:attrNameLst>
                                          <p:attrName>style.visibility</p:attrName>
                                        </p:attrNameLst>
                                      </p:cBhvr>
                                      <p:to>
                                        <p:strVal val="visible"/>
                                      </p:to>
                                    </p:set>
                                    <p:animEffect transition="in" filter="slide(fromLeft)">
                                      <p:cBhvr>
                                        <p:cTn id="38" dur="500"/>
                                        <p:tgtEl>
                                          <p:spTgt spid="31232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nodeType="clickEffect">
                                  <p:stCondLst>
                                    <p:cond delay="0"/>
                                  </p:stCondLst>
                                  <p:childTnLst>
                                    <p:set>
                                      <p:cBhvr>
                                        <p:cTn id="42" dur="1" fill="hold">
                                          <p:stCondLst>
                                            <p:cond delay="0"/>
                                          </p:stCondLst>
                                        </p:cTn>
                                        <p:tgtEl>
                                          <p:spTgt spid="312330"/>
                                        </p:tgtEl>
                                        <p:attrNameLst>
                                          <p:attrName>style.visibility</p:attrName>
                                        </p:attrNameLst>
                                      </p:cBhvr>
                                      <p:to>
                                        <p:strVal val="visible"/>
                                      </p:to>
                                    </p:set>
                                    <p:animEffect transition="in" filter="slide(fromLeft)">
                                      <p:cBhvr>
                                        <p:cTn id="43" dur="500"/>
                                        <p:tgtEl>
                                          <p:spTgt spid="312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P spid="312326" grpId="0" build="p" bldLvl="2" autoUpdateAnimBg="0"/>
      <p:bldP spid="312327" grpId="0" autoUpdateAnimBg="0"/>
      <p:bldP spid="312332" grpId="0" build="p" bldLvl="2" autoUpdateAnimBg="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10023A3E-EC2A-C24E-1548-887526293026}"/>
              </a:ext>
            </a:extLst>
          </p:cNvPr>
          <p:cNvSpPr>
            <a:spLocks noGrp="1" noChangeArrowheads="1"/>
          </p:cNvSpPr>
          <p:nvPr>
            <p:ph type="title"/>
          </p:nvPr>
        </p:nvSpPr>
        <p:spPr/>
        <p:txBody>
          <a:bodyPr/>
          <a:lstStyle/>
          <a:p>
            <a:pPr eaLnBrk="1" hangingPunct="1"/>
            <a:r>
              <a:rPr lang="zh-CN" altLang="en-US"/>
              <a:t>泊松过程的概率分布和数字特征</a:t>
            </a:r>
          </a:p>
        </p:txBody>
      </p:sp>
      <p:sp>
        <p:nvSpPr>
          <p:cNvPr id="299011" name="Rectangle 3">
            <a:extLst>
              <a:ext uri="{FF2B5EF4-FFF2-40B4-BE49-F238E27FC236}">
                <a16:creationId xmlns:a16="http://schemas.microsoft.com/office/drawing/2014/main" id="{F25D6015-A6C8-E9AE-CF96-DA1F00D73BBB}"/>
              </a:ext>
            </a:extLst>
          </p:cNvPr>
          <p:cNvSpPr>
            <a:spLocks noGrp="1" noChangeArrowheads="1"/>
          </p:cNvSpPr>
          <p:nvPr>
            <p:ph type="body" idx="1"/>
          </p:nvPr>
        </p:nvSpPr>
        <p:spPr>
          <a:xfrm>
            <a:off x="760942" y="1067594"/>
            <a:ext cx="7774199" cy="1637092"/>
          </a:xfrm>
        </p:spPr>
        <p:txBody>
          <a:bodyPr>
            <a:normAutofit/>
          </a:bodyPr>
          <a:lstStyle/>
          <a:p>
            <a:pPr eaLnBrk="1" hangingPunct="1">
              <a:lnSpc>
                <a:spcPct val="140000"/>
              </a:lnSpc>
              <a:buFont typeface="Wingdings" panose="05000000000000000000" pitchFamily="2" charset="2"/>
              <a:buAutoNum type="arabicPeriod" startAt="4"/>
            </a:pPr>
            <a:r>
              <a:rPr lang="zh-CN" altLang="en-US"/>
              <a:t>协方差函数和相关函数</a:t>
            </a:r>
          </a:p>
          <a:p>
            <a:pPr marL="990798" lvl="1" indent="-533507">
              <a:lnSpc>
                <a:spcPct val="140000"/>
              </a:lnSpc>
              <a:buNone/>
            </a:pPr>
            <a:r>
              <a:rPr lang="zh-CN" altLang="en-US"/>
              <a:t>协方差函数		</a:t>
            </a:r>
            <a:r>
              <a:rPr lang="en-US" altLang="zh-CN"/>
              <a:t>C(s, t)</a:t>
            </a:r>
            <a:r>
              <a:rPr lang="zh-CN" altLang="en-US"/>
              <a:t>＝</a:t>
            </a:r>
            <a:r>
              <a:rPr lang="zh-CN" altLang="en-US">
                <a:sym typeface="Symbol" panose="05050102010706020507" pitchFamily="18" charset="2"/>
              </a:rPr>
              <a:t></a:t>
            </a:r>
            <a:r>
              <a:rPr lang="en-US" altLang="zh-CN">
                <a:sym typeface="Symbol" panose="05050102010706020507" pitchFamily="18" charset="2"/>
              </a:rPr>
              <a:t>min(s, t)</a:t>
            </a:r>
            <a:r>
              <a:rPr lang="zh-CN" altLang="en-US">
                <a:sym typeface="Symbol" panose="05050102010706020507" pitchFamily="18" charset="2"/>
              </a:rPr>
              <a:t>，</a:t>
            </a:r>
            <a:endParaRPr lang="zh-CN" altLang="en-US"/>
          </a:p>
          <a:p>
            <a:pPr marL="990798" lvl="1" indent="-533507">
              <a:lnSpc>
                <a:spcPct val="140000"/>
              </a:lnSpc>
              <a:buNone/>
            </a:pPr>
            <a:r>
              <a:rPr lang="zh-CN" altLang="en-US"/>
              <a:t>相关函数		</a:t>
            </a:r>
            <a:r>
              <a:rPr lang="en-US" altLang="zh-CN"/>
              <a:t>R(s, t)</a:t>
            </a:r>
            <a:r>
              <a:rPr lang="zh-CN" altLang="en-US"/>
              <a:t>＝</a:t>
            </a:r>
            <a:r>
              <a:rPr lang="zh-CN" altLang="en-US">
                <a:sym typeface="Symbol" panose="05050102010706020507" pitchFamily="18" charset="2"/>
              </a:rPr>
              <a:t></a:t>
            </a:r>
            <a:r>
              <a:rPr lang="en-US" altLang="zh-CN">
                <a:sym typeface="Symbol" panose="05050102010706020507" pitchFamily="18" charset="2"/>
              </a:rPr>
              <a:t>min(s, t)</a:t>
            </a:r>
            <a:r>
              <a:rPr lang="zh-CN" altLang="en-US">
                <a:sym typeface="Symbol" panose="05050102010706020507" pitchFamily="18" charset="2"/>
              </a:rPr>
              <a:t>＋</a:t>
            </a:r>
            <a:r>
              <a:rPr lang="en-US" altLang="zh-CN" baseline="30000">
                <a:sym typeface="Symbol" panose="05050102010706020507" pitchFamily="18" charset="2"/>
              </a:rPr>
              <a:t>2</a:t>
            </a:r>
            <a:r>
              <a:rPr lang="en-US" altLang="zh-CN">
                <a:sym typeface="Symbol" panose="05050102010706020507" pitchFamily="18" charset="2"/>
              </a:rPr>
              <a:t>st</a:t>
            </a:r>
            <a:r>
              <a:rPr lang="zh-CN" altLang="en-US">
                <a:sym typeface="Symbol" panose="05050102010706020507" pitchFamily="18" charset="2"/>
              </a:rPr>
              <a:t>。</a:t>
            </a:r>
          </a:p>
        </p:txBody>
      </p:sp>
      <p:sp>
        <p:nvSpPr>
          <p:cNvPr id="299012" name="Rectangle 4">
            <a:extLst>
              <a:ext uri="{FF2B5EF4-FFF2-40B4-BE49-F238E27FC236}">
                <a16:creationId xmlns:a16="http://schemas.microsoft.com/office/drawing/2014/main" id="{23ADBA98-B576-4347-FE67-D358D2BBA921}"/>
              </a:ext>
            </a:extLst>
          </p:cNvPr>
          <p:cNvSpPr>
            <a:spLocks noChangeArrowheads="1"/>
          </p:cNvSpPr>
          <p:nvPr/>
        </p:nvSpPr>
        <p:spPr bwMode="auto">
          <a:xfrm>
            <a:off x="760942" y="2731678"/>
            <a:ext cx="7774199" cy="367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40000"/>
              </a:lnSpc>
              <a:buClr>
                <a:srgbClr val="00FF00"/>
              </a:buClr>
              <a:buFontTx/>
              <a:buNone/>
            </a:pPr>
            <a:r>
              <a:rPr lang="zh-CN" altLang="en-US" sz="2400">
                <a:solidFill>
                  <a:srgbClr val="CC00CC"/>
                </a:solidFill>
              </a:rPr>
              <a:t>证明</a:t>
            </a:r>
            <a:r>
              <a:rPr lang="zh-CN" altLang="en-US" sz="2400"/>
              <a:t>  </a:t>
            </a:r>
            <a:r>
              <a:rPr lang="en-US" altLang="zh-CN" sz="2400">
                <a:sym typeface="Symbol" panose="05050102010706020507" pitchFamily="18" charset="2"/>
              </a:rPr>
              <a:t>R(s, t)</a:t>
            </a:r>
            <a:r>
              <a:rPr lang="zh-CN" altLang="en-US" sz="2400">
                <a:sym typeface="Symbol" panose="05050102010706020507" pitchFamily="18" charset="2"/>
              </a:rPr>
              <a:t>＝</a:t>
            </a:r>
            <a:r>
              <a:rPr lang="en-US" altLang="zh-CN" sz="2400">
                <a:sym typeface="Symbol" panose="05050102010706020507" pitchFamily="18" charset="2"/>
              </a:rPr>
              <a:t>E[N(s)N(t)]</a:t>
            </a:r>
          </a:p>
          <a:p>
            <a:pPr eaLnBrk="1" hangingPunct="1">
              <a:lnSpc>
                <a:spcPct val="140000"/>
              </a:lnSpc>
              <a:buClr>
                <a:srgbClr val="00FF00"/>
              </a:buClr>
              <a:buFontTx/>
              <a:buNone/>
            </a:pPr>
            <a:r>
              <a:rPr lang="en-US" altLang="zh-CN" sz="2400">
                <a:sym typeface="Symbol" panose="05050102010706020507" pitchFamily="18" charset="2"/>
              </a:rPr>
              <a:t>		</a:t>
            </a:r>
            <a:r>
              <a:rPr lang="zh-CN" altLang="en-US" sz="2400">
                <a:sym typeface="Symbol" panose="05050102010706020507" pitchFamily="18" charset="2"/>
              </a:rPr>
              <a:t>＝</a:t>
            </a:r>
            <a:r>
              <a:rPr lang="en-US" altLang="zh-CN" sz="2400">
                <a:sym typeface="Symbol" panose="05050102010706020507" pitchFamily="18" charset="2"/>
              </a:rPr>
              <a:t>E{N(s)[N(t)-N(s)+N(s)]}	s&lt;t</a:t>
            </a:r>
          </a:p>
          <a:p>
            <a:pPr eaLnBrk="1" hangingPunct="1">
              <a:lnSpc>
                <a:spcPct val="140000"/>
              </a:lnSpc>
              <a:buClr>
                <a:srgbClr val="00FF00"/>
              </a:buClr>
              <a:buFontTx/>
              <a:buNone/>
            </a:pPr>
            <a:r>
              <a:rPr lang="en-US" altLang="zh-CN" sz="2400">
                <a:sym typeface="Symbol" panose="05050102010706020507" pitchFamily="18" charset="2"/>
              </a:rPr>
              <a:t>		</a:t>
            </a:r>
            <a:r>
              <a:rPr lang="zh-CN" altLang="en-US" sz="2400">
                <a:sym typeface="Symbol" panose="05050102010706020507" pitchFamily="18" charset="2"/>
              </a:rPr>
              <a:t>＝</a:t>
            </a:r>
            <a:r>
              <a:rPr lang="en-US" altLang="zh-CN" sz="2400">
                <a:sym typeface="Symbol" panose="05050102010706020507" pitchFamily="18" charset="2"/>
              </a:rPr>
              <a:t>E[N(s)]E[N(t)-N(s)]+E[N</a:t>
            </a:r>
            <a:r>
              <a:rPr lang="en-US" altLang="zh-CN" sz="2400" baseline="30000">
                <a:sym typeface="Symbol" panose="05050102010706020507" pitchFamily="18" charset="2"/>
              </a:rPr>
              <a:t>2</a:t>
            </a:r>
            <a:r>
              <a:rPr lang="en-US" altLang="zh-CN" sz="2400">
                <a:sym typeface="Symbol" panose="05050102010706020507" pitchFamily="18" charset="2"/>
              </a:rPr>
              <a:t>(s)]</a:t>
            </a:r>
          </a:p>
          <a:p>
            <a:pPr eaLnBrk="1" hangingPunct="1">
              <a:lnSpc>
                <a:spcPct val="140000"/>
              </a:lnSpc>
              <a:buClr>
                <a:srgbClr val="00FF00"/>
              </a:buClr>
              <a:buFontTx/>
              <a:buNone/>
            </a:pPr>
            <a:r>
              <a:rPr lang="en-US" altLang="zh-CN" sz="2400">
                <a:sym typeface="Symbol" panose="05050102010706020507" pitchFamily="18" charset="2"/>
              </a:rPr>
              <a:t>		</a:t>
            </a:r>
            <a:r>
              <a:rPr lang="zh-CN" altLang="en-US" sz="2400">
                <a:sym typeface="Symbol" panose="05050102010706020507" pitchFamily="18" charset="2"/>
              </a:rPr>
              <a:t>＝</a:t>
            </a:r>
            <a:r>
              <a:rPr lang="en-US" altLang="zh-CN" sz="2400">
                <a:sym typeface="Symbol" panose="05050102010706020507" pitchFamily="18" charset="2"/>
              </a:rPr>
              <a:t>s</a:t>
            </a:r>
            <a:r>
              <a:rPr lang="en-US" altLang="zh-CN" sz="2400"/>
              <a:t>·</a:t>
            </a:r>
            <a:r>
              <a:rPr lang="en-US" altLang="zh-CN" sz="2400">
                <a:sym typeface="Symbol" panose="05050102010706020507" pitchFamily="18" charset="2"/>
              </a:rPr>
              <a:t>(t-s)+s+(s)</a:t>
            </a:r>
            <a:r>
              <a:rPr lang="en-US" altLang="zh-CN" sz="2400" baseline="30000">
                <a:sym typeface="Symbol" panose="05050102010706020507" pitchFamily="18" charset="2"/>
              </a:rPr>
              <a:t>2</a:t>
            </a:r>
            <a:r>
              <a:rPr lang="zh-CN" altLang="en-US" sz="2400">
                <a:sym typeface="Symbol" panose="05050102010706020507" pitchFamily="18" charset="2"/>
              </a:rPr>
              <a:t>＝</a:t>
            </a:r>
            <a:r>
              <a:rPr lang="en-US" altLang="zh-CN" sz="2400">
                <a:sym typeface="Symbol" panose="05050102010706020507" pitchFamily="18" charset="2"/>
              </a:rPr>
              <a:t>s</a:t>
            </a:r>
            <a:r>
              <a:rPr lang="en-US" altLang="zh-CN" sz="2400"/>
              <a:t>+</a:t>
            </a:r>
            <a:r>
              <a:rPr lang="en-US" altLang="zh-CN" sz="2400">
                <a:sym typeface="Symbol" panose="05050102010706020507" pitchFamily="18" charset="2"/>
              </a:rPr>
              <a:t></a:t>
            </a:r>
            <a:r>
              <a:rPr lang="en-US" altLang="zh-CN" sz="2400" baseline="30000">
                <a:sym typeface="Symbol" panose="05050102010706020507" pitchFamily="18" charset="2"/>
              </a:rPr>
              <a:t>2</a:t>
            </a:r>
            <a:r>
              <a:rPr lang="en-US" altLang="zh-CN" sz="2400">
                <a:sym typeface="Symbol" panose="05050102010706020507" pitchFamily="18" charset="2"/>
              </a:rPr>
              <a:t>st</a:t>
            </a:r>
            <a:endParaRPr lang="en-US" altLang="zh-CN" sz="2400" baseline="30000">
              <a:sym typeface="Symbol" panose="05050102010706020507" pitchFamily="18" charset="2"/>
            </a:endParaRPr>
          </a:p>
          <a:p>
            <a:pPr eaLnBrk="1" hangingPunct="1">
              <a:lnSpc>
                <a:spcPct val="140000"/>
              </a:lnSpc>
              <a:buClr>
                <a:srgbClr val="00FF00"/>
              </a:buClr>
              <a:buFontTx/>
              <a:buNone/>
            </a:pPr>
            <a:r>
              <a:rPr lang="en-US" altLang="zh-CN" sz="2400"/>
              <a:t>		C(s, t)</a:t>
            </a:r>
            <a:r>
              <a:rPr lang="zh-CN" altLang="en-US" sz="2400"/>
              <a:t>＝</a:t>
            </a:r>
            <a:r>
              <a:rPr lang="en-US" altLang="zh-CN" sz="2400">
                <a:sym typeface="Symbol" panose="05050102010706020507" pitchFamily="18" charset="2"/>
              </a:rPr>
              <a:t>R(s, t)-m(s)m(t)</a:t>
            </a:r>
            <a:r>
              <a:rPr lang="zh-CN" altLang="en-US" sz="2400">
                <a:sym typeface="Symbol" panose="05050102010706020507" pitchFamily="18" charset="2"/>
              </a:rPr>
              <a:t>＝</a:t>
            </a:r>
            <a:r>
              <a:rPr lang="en-US" altLang="zh-CN" sz="2400">
                <a:sym typeface="Symbol" panose="05050102010706020507" pitchFamily="18" charset="2"/>
              </a:rPr>
              <a:t>s</a:t>
            </a:r>
            <a:r>
              <a:rPr lang="en-US" altLang="zh-CN" sz="2400"/>
              <a:t>+</a:t>
            </a:r>
            <a:r>
              <a:rPr lang="en-US" altLang="zh-CN" sz="2400">
                <a:sym typeface="Symbol" panose="05050102010706020507" pitchFamily="18" charset="2"/>
              </a:rPr>
              <a:t></a:t>
            </a:r>
            <a:r>
              <a:rPr lang="en-US" altLang="zh-CN" sz="2400" baseline="30000">
                <a:sym typeface="Symbol" panose="05050102010706020507" pitchFamily="18" charset="2"/>
              </a:rPr>
              <a:t>2</a:t>
            </a:r>
            <a:r>
              <a:rPr lang="en-US" altLang="zh-CN" sz="2400">
                <a:sym typeface="Symbol" panose="05050102010706020507" pitchFamily="18" charset="2"/>
              </a:rPr>
              <a:t>st-st</a:t>
            </a:r>
            <a:r>
              <a:rPr lang="zh-CN" altLang="en-US" sz="2400">
                <a:sym typeface="Symbol" panose="05050102010706020507" pitchFamily="18" charset="2"/>
              </a:rPr>
              <a:t>＝</a:t>
            </a:r>
            <a:r>
              <a:rPr lang="en-US" altLang="zh-CN" sz="2400">
                <a:sym typeface="Symbol" panose="05050102010706020507" pitchFamily="18" charset="2"/>
              </a:rPr>
              <a:t>s</a:t>
            </a:r>
            <a:endParaRPr lang="en-US" altLang="zh-CN" sz="2400"/>
          </a:p>
          <a:p>
            <a:pPr eaLnBrk="1" hangingPunct="1">
              <a:lnSpc>
                <a:spcPct val="140000"/>
              </a:lnSpc>
              <a:buClr>
                <a:srgbClr val="00FF00"/>
              </a:buClr>
              <a:buFontTx/>
              <a:buNone/>
            </a:pPr>
            <a:r>
              <a:rPr lang="en-US" altLang="zh-CN" sz="2400">
                <a:sym typeface="Symbol" panose="05050102010706020507" pitchFamily="18" charset="2"/>
              </a:rPr>
              <a:t>	</a:t>
            </a:r>
            <a:r>
              <a:rPr lang="zh-CN" altLang="en-US" sz="2400">
                <a:sym typeface="Symbol" panose="05050102010706020507" pitchFamily="18" charset="2"/>
              </a:rPr>
              <a:t>一般地，</a:t>
            </a:r>
            <a:r>
              <a:rPr lang="en-US" altLang="zh-CN" sz="2400"/>
              <a:t>C(s, t)</a:t>
            </a:r>
            <a:r>
              <a:rPr lang="zh-CN" altLang="en-US" sz="2400"/>
              <a:t>＝</a:t>
            </a:r>
            <a:r>
              <a:rPr lang="zh-CN" altLang="en-US" sz="2400">
                <a:sym typeface="Symbol" panose="05050102010706020507" pitchFamily="18" charset="2"/>
              </a:rPr>
              <a:t></a:t>
            </a:r>
            <a:r>
              <a:rPr lang="en-US" altLang="zh-CN" sz="2400">
                <a:sym typeface="Symbol" panose="05050102010706020507" pitchFamily="18" charset="2"/>
              </a:rPr>
              <a:t>min(s, t)</a:t>
            </a:r>
            <a:r>
              <a:rPr lang="zh-CN" altLang="en-US" sz="2400">
                <a:sym typeface="Symbol" panose="05050102010706020507" pitchFamily="18" charset="2"/>
              </a:rPr>
              <a:t>，</a:t>
            </a:r>
          </a:p>
          <a:p>
            <a:pPr eaLnBrk="1" hangingPunct="1">
              <a:lnSpc>
                <a:spcPct val="140000"/>
              </a:lnSpc>
              <a:buClr>
                <a:srgbClr val="00FF00"/>
              </a:buClr>
              <a:buFontTx/>
              <a:buNone/>
            </a:pPr>
            <a:r>
              <a:rPr lang="zh-CN" altLang="en-US" sz="2400">
                <a:sym typeface="Symbol" panose="05050102010706020507" pitchFamily="18" charset="2"/>
              </a:rPr>
              <a:t>			</a:t>
            </a:r>
            <a:r>
              <a:rPr lang="en-US" altLang="zh-CN" sz="2400"/>
              <a:t>R(s, t)</a:t>
            </a:r>
            <a:r>
              <a:rPr lang="zh-CN" altLang="en-US" sz="2400"/>
              <a:t>＝</a:t>
            </a:r>
            <a:r>
              <a:rPr lang="zh-CN" altLang="en-US" sz="2400">
                <a:sym typeface="Symbol" panose="05050102010706020507" pitchFamily="18" charset="2"/>
              </a:rPr>
              <a:t></a:t>
            </a:r>
            <a:r>
              <a:rPr lang="en-US" altLang="zh-CN" sz="2400">
                <a:sym typeface="Symbol" panose="05050102010706020507" pitchFamily="18" charset="2"/>
              </a:rPr>
              <a:t>min(s, t)</a:t>
            </a:r>
            <a:r>
              <a:rPr lang="zh-CN" altLang="en-US" sz="2400">
                <a:sym typeface="Symbol" panose="05050102010706020507" pitchFamily="18" charset="2"/>
              </a:rPr>
              <a:t>＋</a:t>
            </a:r>
            <a:r>
              <a:rPr lang="en-US" altLang="zh-CN" sz="2400" baseline="30000">
                <a:sym typeface="Symbol" panose="05050102010706020507" pitchFamily="18" charset="2"/>
              </a:rPr>
              <a:t>2</a:t>
            </a:r>
            <a:r>
              <a:rPr lang="en-US" altLang="zh-CN" sz="2400">
                <a:sym typeface="Symbol" panose="05050102010706020507" pitchFamily="18" charset="2"/>
              </a:rPr>
              <a:t>st</a:t>
            </a:r>
            <a:r>
              <a:rPr lang="zh-CN" altLang="en-US" sz="2400">
                <a:sym typeface="Symbol" panose="05050102010706020507" pitchFamily="18" charset="2"/>
              </a:rPr>
              <a:t>。</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 calcmode="lin" valueType="num">
                                      <p:cBhvr additive="base">
                                        <p:cTn id="7" dur="500" fill="hold"/>
                                        <p:tgtEl>
                                          <p:spTgt spid="299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90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9011">
                                            <p:txEl>
                                              <p:pRg st="1" end="1"/>
                                            </p:txEl>
                                          </p:spTgt>
                                        </p:tgtEl>
                                        <p:attrNameLst>
                                          <p:attrName>style.visibility</p:attrName>
                                        </p:attrNameLst>
                                      </p:cBhvr>
                                      <p:to>
                                        <p:strVal val="visible"/>
                                      </p:to>
                                    </p:set>
                                    <p:anim calcmode="lin" valueType="num">
                                      <p:cBhvr additive="base">
                                        <p:cTn id="11" dur="500" fill="hold"/>
                                        <p:tgtEl>
                                          <p:spTgt spid="2990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90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9011">
                                            <p:txEl>
                                              <p:pRg st="2" end="2"/>
                                            </p:txEl>
                                          </p:spTgt>
                                        </p:tgtEl>
                                        <p:attrNameLst>
                                          <p:attrName>style.visibility</p:attrName>
                                        </p:attrNameLst>
                                      </p:cBhvr>
                                      <p:to>
                                        <p:strVal val="visible"/>
                                      </p:to>
                                    </p:set>
                                    <p:anim calcmode="lin" valueType="num">
                                      <p:cBhvr additive="base">
                                        <p:cTn id="15" dur="500" fill="hold"/>
                                        <p:tgtEl>
                                          <p:spTgt spid="2990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9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299012">
                                            <p:txEl>
                                              <p:pRg st="0" end="0"/>
                                            </p:txEl>
                                          </p:spTgt>
                                        </p:tgtEl>
                                        <p:attrNameLst>
                                          <p:attrName>style.visibility</p:attrName>
                                        </p:attrNameLst>
                                      </p:cBhvr>
                                      <p:to>
                                        <p:strVal val="visible"/>
                                      </p:to>
                                    </p:set>
                                    <p:animEffect transition="in" filter="slide(fromLeft)">
                                      <p:cBhvr>
                                        <p:cTn id="21" dur="500"/>
                                        <p:tgtEl>
                                          <p:spTgt spid="299012">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299012">
                                            <p:txEl>
                                              <p:pRg st="1" end="1"/>
                                            </p:txEl>
                                          </p:spTgt>
                                        </p:tgtEl>
                                        <p:attrNameLst>
                                          <p:attrName>style.visibility</p:attrName>
                                        </p:attrNameLst>
                                      </p:cBhvr>
                                      <p:to>
                                        <p:strVal val="visible"/>
                                      </p:to>
                                    </p:set>
                                    <p:animEffect transition="in" filter="slide(fromLeft)">
                                      <p:cBhvr>
                                        <p:cTn id="26" dur="500"/>
                                        <p:tgtEl>
                                          <p:spTgt spid="299012">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299012">
                                            <p:txEl>
                                              <p:pRg st="2" end="2"/>
                                            </p:txEl>
                                          </p:spTgt>
                                        </p:tgtEl>
                                        <p:attrNameLst>
                                          <p:attrName>style.visibility</p:attrName>
                                        </p:attrNameLst>
                                      </p:cBhvr>
                                      <p:to>
                                        <p:strVal val="visible"/>
                                      </p:to>
                                    </p:set>
                                    <p:animEffect transition="in" filter="slide(fromLeft)">
                                      <p:cBhvr>
                                        <p:cTn id="31" dur="500"/>
                                        <p:tgtEl>
                                          <p:spTgt spid="299012">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8" fill="hold" grpId="0" nodeType="clickEffect">
                                  <p:stCondLst>
                                    <p:cond delay="0"/>
                                  </p:stCondLst>
                                  <p:childTnLst>
                                    <p:set>
                                      <p:cBhvr>
                                        <p:cTn id="35" dur="1" fill="hold">
                                          <p:stCondLst>
                                            <p:cond delay="0"/>
                                          </p:stCondLst>
                                        </p:cTn>
                                        <p:tgtEl>
                                          <p:spTgt spid="299012">
                                            <p:txEl>
                                              <p:pRg st="3" end="3"/>
                                            </p:txEl>
                                          </p:spTgt>
                                        </p:tgtEl>
                                        <p:attrNameLst>
                                          <p:attrName>style.visibility</p:attrName>
                                        </p:attrNameLst>
                                      </p:cBhvr>
                                      <p:to>
                                        <p:strVal val="visible"/>
                                      </p:to>
                                    </p:set>
                                    <p:animEffect transition="in" filter="slide(fromLeft)">
                                      <p:cBhvr>
                                        <p:cTn id="36" dur="500"/>
                                        <p:tgtEl>
                                          <p:spTgt spid="299012">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299012">
                                            <p:txEl>
                                              <p:pRg st="4" end="4"/>
                                            </p:txEl>
                                          </p:spTgt>
                                        </p:tgtEl>
                                        <p:attrNameLst>
                                          <p:attrName>style.visibility</p:attrName>
                                        </p:attrNameLst>
                                      </p:cBhvr>
                                      <p:to>
                                        <p:strVal val="visible"/>
                                      </p:to>
                                    </p:set>
                                    <p:animEffect transition="in" filter="slide(fromLeft)">
                                      <p:cBhvr>
                                        <p:cTn id="41" dur="500"/>
                                        <p:tgtEl>
                                          <p:spTgt spid="299012">
                                            <p:txEl>
                                              <p:pRg st="4" end="4"/>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299012">
                                            <p:txEl>
                                              <p:pRg st="5" end="5"/>
                                            </p:txEl>
                                          </p:spTgt>
                                        </p:tgtEl>
                                        <p:attrNameLst>
                                          <p:attrName>style.visibility</p:attrName>
                                        </p:attrNameLst>
                                      </p:cBhvr>
                                      <p:to>
                                        <p:strVal val="visible"/>
                                      </p:to>
                                    </p:set>
                                    <p:animEffect transition="in" filter="slide(fromLeft)">
                                      <p:cBhvr>
                                        <p:cTn id="46" dur="500"/>
                                        <p:tgtEl>
                                          <p:spTgt spid="299012">
                                            <p:txEl>
                                              <p:pRg st="5" end="5"/>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299012">
                                            <p:txEl>
                                              <p:pRg st="6" end="6"/>
                                            </p:txEl>
                                          </p:spTgt>
                                        </p:tgtEl>
                                        <p:attrNameLst>
                                          <p:attrName>style.visibility</p:attrName>
                                        </p:attrNameLst>
                                      </p:cBhvr>
                                      <p:to>
                                        <p:strVal val="visible"/>
                                      </p:to>
                                    </p:set>
                                    <p:animEffect transition="in" filter="slide(fromLeft)">
                                      <p:cBhvr>
                                        <p:cTn id="51" dur="500"/>
                                        <p:tgtEl>
                                          <p:spTgt spid="2990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P spid="29901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3C391879-7769-9A82-3E1D-68437CD6F793}"/>
              </a:ext>
            </a:extLst>
          </p:cNvPr>
          <p:cNvSpPr>
            <a:spLocks noGrp="1" noChangeArrowheads="1"/>
          </p:cNvSpPr>
          <p:nvPr>
            <p:ph type="title"/>
          </p:nvPr>
        </p:nvSpPr>
        <p:spPr/>
        <p:txBody>
          <a:bodyPr/>
          <a:lstStyle/>
          <a:p>
            <a:pPr eaLnBrk="1" hangingPunct="1"/>
            <a:r>
              <a:rPr lang="zh-CN" altLang="en-US" dirty="0"/>
              <a:t>泊松过程的性质</a:t>
            </a:r>
            <a:endParaRPr lang="en-US" altLang="zh-CN" dirty="0"/>
          </a:p>
        </p:txBody>
      </p:sp>
      <p:sp>
        <p:nvSpPr>
          <p:cNvPr id="300035" name="Rectangle 3">
            <a:extLst>
              <a:ext uri="{FF2B5EF4-FFF2-40B4-BE49-F238E27FC236}">
                <a16:creationId xmlns:a16="http://schemas.microsoft.com/office/drawing/2014/main" id="{EB65AC09-8A37-1B22-EDD2-6DF71129DAF4}"/>
              </a:ext>
            </a:extLst>
          </p:cNvPr>
          <p:cNvSpPr>
            <a:spLocks noGrp="1" noChangeArrowheads="1"/>
          </p:cNvSpPr>
          <p:nvPr>
            <p:ph type="body" idx="1"/>
          </p:nvPr>
        </p:nvSpPr>
        <p:spPr>
          <a:xfrm>
            <a:off x="774700" y="1039740"/>
            <a:ext cx="7153343" cy="584335"/>
          </a:xfrm>
        </p:spPr>
        <p:txBody>
          <a:bodyPr>
            <a:normAutofit fontScale="77500" lnSpcReduction="20000"/>
          </a:bodyPr>
          <a:lstStyle/>
          <a:p>
            <a:pPr eaLnBrk="1" hangingPunct="1">
              <a:buFont typeface="Wingdings" panose="05000000000000000000" pitchFamily="2" charset="2"/>
              <a:buNone/>
            </a:pPr>
            <a:r>
              <a:rPr lang="zh-CN" altLang="en-US" sz="3201" dirty="0">
                <a:solidFill>
                  <a:srgbClr val="0000FF"/>
                </a:solidFill>
              </a:rPr>
              <a:t>性质</a:t>
            </a:r>
            <a:r>
              <a:rPr lang="en-US" altLang="zh-CN" sz="3201" dirty="0">
                <a:solidFill>
                  <a:srgbClr val="0000FF"/>
                </a:solidFill>
              </a:rPr>
              <a:t>1</a:t>
            </a:r>
            <a:r>
              <a:rPr lang="zh-CN" altLang="en-US" sz="3201" dirty="0">
                <a:solidFill>
                  <a:srgbClr val="0000FF"/>
                </a:solidFill>
              </a:rPr>
              <a:t>  泊松过程是平稳独立增量过程；</a:t>
            </a:r>
            <a:endParaRPr lang="zh-CN" altLang="en-US" sz="3201" dirty="0">
              <a:solidFill>
                <a:srgbClr val="0000FF"/>
              </a:solidFill>
              <a:sym typeface="Symbol" panose="05050102010706020507" pitchFamily="18" charset="2"/>
            </a:endParaRPr>
          </a:p>
        </p:txBody>
      </p:sp>
      <p:sp>
        <p:nvSpPr>
          <p:cNvPr id="300037" name="Rectangle 5">
            <a:extLst>
              <a:ext uri="{FF2B5EF4-FFF2-40B4-BE49-F238E27FC236}">
                <a16:creationId xmlns:a16="http://schemas.microsoft.com/office/drawing/2014/main" id="{98E8FAB1-8471-1699-CE56-D5C3D4207934}"/>
              </a:ext>
            </a:extLst>
          </p:cNvPr>
          <p:cNvSpPr>
            <a:spLocks noChangeArrowheads="1"/>
          </p:cNvSpPr>
          <p:nvPr/>
        </p:nvSpPr>
        <p:spPr bwMode="auto">
          <a:xfrm>
            <a:off x="469847" y="2439194"/>
            <a:ext cx="11277706" cy="279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00FF00"/>
              </a:buClr>
              <a:buFont typeface="Wingdings" panose="05000000000000000000" pitchFamily="2" charset="2"/>
              <a:buNone/>
            </a:pPr>
            <a:r>
              <a:rPr lang="en-US" altLang="zh-CN" sz="2400" dirty="0">
                <a:latin typeface="+mn-ea"/>
                <a:ea typeface="+mn-ea"/>
              </a:rPr>
              <a:t>    </a:t>
            </a:r>
            <a:r>
              <a:rPr lang="zh-CN" altLang="en-US" sz="2400" dirty="0">
                <a:latin typeface="+mn-ea"/>
                <a:ea typeface="+mn-ea"/>
              </a:rPr>
              <a:t>设</a:t>
            </a:r>
            <a:r>
              <a:rPr lang="en-US" altLang="zh-CN" sz="2400" dirty="0">
                <a:latin typeface="+mn-ea"/>
                <a:ea typeface="+mn-ea"/>
              </a:rPr>
              <a:t>N(t)</a:t>
            </a:r>
            <a:r>
              <a:rPr lang="zh-CN" altLang="en-US" sz="2400" dirty="0">
                <a:latin typeface="+mn-ea"/>
                <a:ea typeface="+mn-ea"/>
              </a:rPr>
              <a:t>表示区间</a:t>
            </a:r>
            <a:r>
              <a:rPr lang="en-US" altLang="zh-CN" sz="2400" dirty="0">
                <a:latin typeface="+mn-ea"/>
                <a:ea typeface="+mn-ea"/>
              </a:rPr>
              <a:t>[0, t)</a:t>
            </a:r>
            <a:r>
              <a:rPr lang="zh-CN" altLang="en-US" sz="2400" dirty="0">
                <a:latin typeface="+mn-ea"/>
                <a:ea typeface="+mn-ea"/>
              </a:rPr>
              <a:t>内事件出现的次数，</a:t>
            </a:r>
            <a:r>
              <a:rPr lang="en-US" altLang="zh-CN" sz="2400" dirty="0">
                <a:latin typeface="+mn-ea"/>
                <a:ea typeface="+mn-ea"/>
              </a:rPr>
              <a:t>{N(t), t</a:t>
            </a:r>
            <a:r>
              <a:rPr lang="en-US" altLang="zh-CN" sz="2400" dirty="0">
                <a:latin typeface="+mn-ea"/>
                <a:ea typeface="+mn-ea"/>
                <a:sym typeface="Symbol" panose="05050102010706020507" pitchFamily="18" charset="2"/>
              </a:rPr>
              <a:t>0</a:t>
            </a:r>
            <a:r>
              <a:rPr lang="en-US" altLang="zh-CN" sz="2400" dirty="0">
                <a:latin typeface="+mn-ea"/>
                <a:ea typeface="+mn-ea"/>
              </a:rPr>
              <a:t>}</a:t>
            </a:r>
            <a:r>
              <a:rPr lang="zh-CN" altLang="en-US" sz="2400" dirty="0">
                <a:latin typeface="+mn-ea"/>
                <a:ea typeface="+mn-ea"/>
              </a:rPr>
              <a:t>是</a:t>
            </a:r>
            <a:r>
              <a:rPr lang="zh-CN" altLang="en-US" sz="2400" dirty="0">
                <a:latin typeface="+mn-ea"/>
                <a:ea typeface="+mn-ea"/>
                <a:sym typeface="Symbol" panose="05050102010706020507" pitchFamily="18" charset="2"/>
              </a:rPr>
              <a:t>参数为的泊松过程，</a:t>
            </a:r>
            <a:endParaRPr lang="en-US" altLang="zh-CN" sz="2400" dirty="0">
              <a:latin typeface="+mn-ea"/>
              <a:ea typeface="+mn-ea"/>
              <a:sym typeface="Symbol" panose="05050102010706020507" pitchFamily="18" charset="2"/>
            </a:endParaRPr>
          </a:p>
          <a:p>
            <a:pPr eaLnBrk="1" hangingPunct="1">
              <a:lnSpc>
                <a:spcPct val="150000"/>
              </a:lnSpc>
              <a:buClr>
                <a:srgbClr val="00FF00"/>
              </a:buClr>
              <a:buFont typeface="Wingdings" panose="05000000000000000000" pitchFamily="2" charset="2"/>
              <a:buNone/>
            </a:pPr>
            <a:r>
              <a:rPr lang="en-US" altLang="zh-CN" sz="2400" dirty="0">
                <a:latin typeface="+mn-ea"/>
                <a:ea typeface="+mn-ea"/>
                <a:sym typeface="Symbol" panose="05050102010706020507" pitchFamily="18" charset="2"/>
              </a:rPr>
              <a:t>    </a:t>
            </a:r>
            <a:r>
              <a:rPr lang="zh-CN" altLang="en-US" sz="2400" dirty="0">
                <a:latin typeface="+mn-ea"/>
                <a:ea typeface="+mn-ea"/>
                <a:sym typeface="Symbol" panose="05050102010706020507" pitchFamily="18" charset="2"/>
              </a:rPr>
              <a:t>设</a:t>
            </a:r>
            <a:r>
              <a:rPr lang="en-US" altLang="zh-CN" sz="2400" baseline="-25000" dirty="0">
                <a:latin typeface="+mn-ea"/>
                <a:ea typeface="+mn-ea"/>
                <a:sym typeface="Symbol" panose="05050102010706020507" pitchFamily="18" charset="2"/>
              </a:rPr>
              <a:t>1</a:t>
            </a:r>
            <a:r>
              <a:rPr lang="en-US" altLang="zh-CN" sz="2400" dirty="0">
                <a:latin typeface="+mn-ea"/>
                <a:ea typeface="+mn-ea"/>
                <a:sym typeface="Symbol" panose="05050102010706020507" pitchFamily="18" charset="2"/>
              </a:rPr>
              <a:t>, </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 …, </a:t>
            </a:r>
            <a:r>
              <a:rPr lang="en-US" altLang="zh-CN" sz="2400" baseline="-25000" dirty="0">
                <a:latin typeface="+mn-ea"/>
                <a:ea typeface="+mn-ea"/>
                <a:sym typeface="Symbol" panose="05050102010706020507" pitchFamily="18" charset="2"/>
              </a:rPr>
              <a:t>n</a:t>
            </a:r>
            <a:r>
              <a:rPr lang="zh-CN" altLang="en-US" sz="2400" dirty="0">
                <a:latin typeface="+mn-ea"/>
                <a:ea typeface="+mn-ea"/>
              </a:rPr>
              <a:t>分别表示事件第</a:t>
            </a:r>
            <a:r>
              <a:rPr lang="en-US" altLang="zh-CN" sz="2400" dirty="0">
                <a:latin typeface="+mn-ea"/>
                <a:ea typeface="+mn-ea"/>
              </a:rPr>
              <a:t>1</a:t>
            </a:r>
            <a:r>
              <a:rPr lang="zh-CN" altLang="en-US" sz="2400" dirty="0">
                <a:latin typeface="+mn-ea"/>
                <a:ea typeface="+mn-ea"/>
              </a:rPr>
              <a:t>、</a:t>
            </a:r>
            <a:r>
              <a:rPr lang="en-US" altLang="zh-CN" sz="2400" dirty="0">
                <a:latin typeface="+mn-ea"/>
                <a:ea typeface="+mn-ea"/>
              </a:rPr>
              <a:t>2</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n</a:t>
            </a:r>
            <a:r>
              <a:rPr lang="zh-CN" altLang="en-US" sz="2400" dirty="0">
                <a:latin typeface="+mn-ea"/>
                <a:ea typeface="+mn-ea"/>
              </a:rPr>
              <a:t>次出现的时间，则</a:t>
            </a:r>
            <a:r>
              <a:rPr lang="zh-CN" altLang="en-US"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k</a:t>
            </a:r>
            <a:r>
              <a:rPr lang="zh-CN" altLang="en-US" sz="2400" dirty="0">
                <a:latin typeface="+mn-ea"/>
                <a:ea typeface="+mn-ea"/>
              </a:rPr>
              <a:t>为事件第</a:t>
            </a:r>
            <a:r>
              <a:rPr lang="en-US" altLang="zh-CN" sz="2400" dirty="0">
                <a:latin typeface="+mn-ea"/>
                <a:ea typeface="+mn-ea"/>
              </a:rPr>
              <a:t>k</a:t>
            </a:r>
            <a:r>
              <a:rPr lang="zh-CN" altLang="en-US" sz="2400" dirty="0">
                <a:latin typeface="+mn-ea"/>
                <a:ea typeface="+mn-ea"/>
              </a:rPr>
              <a:t>次出现的</a:t>
            </a:r>
            <a:r>
              <a:rPr lang="zh-CN" altLang="en-US" sz="2400" dirty="0">
                <a:solidFill>
                  <a:srgbClr val="CC00CC"/>
                </a:solidFill>
                <a:latin typeface="+mn-ea"/>
                <a:ea typeface="+mn-ea"/>
              </a:rPr>
              <a:t>等待时间</a:t>
            </a:r>
            <a:r>
              <a:rPr lang="zh-CN" altLang="en-US" sz="2400" dirty="0">
                <a:latin typeface="+mn-ea"/>
                <a:ea typeface="+mn-ea"/>
              </a:rPr>
              <a:t>；</a:t>
            </a: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k</a:t>
            </a:r>
            <a:r>
              <a:rPr lang="en-US" altLang="zh-CN" sz="2400" dirty="0">
                <a:latin typeface="+mn-ea"/>
                <a:ea typeface="+mn-ea"/>
                <a:sym typeface="Symbol" panose="05050102010706020507" pitchFamily="18" charset="2"/>
              </a:rPr>
              <a:t>(k1)</a:t>
            </a:r>
            <a:r>
              <a:rPr lang="zh-CN" altLang="en-US" sz="2400" dirty="0">
                <a:latin typeface="+mn-ea"/>
                <a:ea typeface="+mn-ea"/>
                <a:sym typeface="Symbol" panose="05050102010706020507" pitchFamily="18" charset="2"/>
              </a:rPr>
              <a:t>表示事件第</a:t>
            </a:r>
            <a:r>
              <a:rPr lang="en-US" altLang="zh-CN" sz="2400" dirty="0">
                <a:latin typeface="+mn-ea"/>
                <a:ea typeface="+mn-ea"/>
                <a:sym typeface="Symbol" panose="05050102010706020507" pitchFamily="18" charset="2"/>
              </a:rPr>
              <a:t>k-1</a:t>
            </a:r>
            <a:r>
              <a:rPr lang="zh-CN" altLang="en-US" sz="2400" dirty="0">
                <a:latin typeface="+mn-ea"/>
                <a:ea typeface="+mn-ea"/>
                <a:sym typeface="Symbol" panose="05050102010706020507" pitchFamily="18" charset="2"/>
              </a:rPr>
              <a:t>次出现到第</a:t>
            </a:r>
            <a:r>
              <a:rPr lang="en-US" altLang="zh-CN" sz="2400" dirty="0">
                <a:latin typeface="+mn-ea"/>
                <a:ea typeface="+mn-ea"/>
                <a:sym typeface="Symbol" panose="05050102010706020507" pitchFamily="18" charset="2"/>
              </a:rPr>
              <a:t>k</a:t>
            </a:r>
            <a:r>
              <a:rPr lang="zh-CN" altLang="en-US" sz="2400" dirty="0">
                <a:latin typeface="+mn-ea"/>
                <a:ea typeface="+mn-ea"/>
                <a:sym typeface="Symbol" panose="05050102010706020507" pitchFamily="18" charset="2"/>
              </a:rPr>
              <a:t>次出现的</a:t>
            </a:r>
            <a:r>
              <a:rPr lang="zh-CN" altLang="en-US" sz="2400" dirty="0">
                <a:solidFill>
                  <a:srgbClr val="CC00CC"/>
                </a:solidFill>
                <a:latin typeface="+mn-ea"/>
                <a:ea typeface="+mn-ea"/>
                <a:sym typeface="Symbol" panose="05050102010706020507" pitchFamily="18" charset="2"/>
              </a:rPr>
              <a:t>点间间距</a:t>
            </a:r>
            <a:r>
              <a:rPr lang="zh-CN" altLang="en-US" sz="2400" dirty="0">
                <a:latin typeface="+mn-ea"/>
                <a:ea typeface="+mn-ea"/>
                <a:sym typeface="Symbol" panose="05050102010706020507" pitchFamily="18" charset="2"/>
              </a:rPr>
              <a:t>。</a:t>
            </a:r>
          </a:p>
          <a:p>
            <a:pPr algn="ctr" eaLnBrk="1" hangingPunct="1">
              <a:lnSpc>
                <a:spcPct val="150000"/>
              </a:lnSpc>
              <a:buClr>
                <a:srgbClr val="00FF00"/>
              </a:buClr>
              <a:buFont typeface="Wingdings" panose="05000000000000000000" pitchFamily="2" charset="2"/>
              <a:buNone/>
            </a:pP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k</a:t>
            </a:r>
            <a:r>
              <a:rPr lang="zh-CN" altLang="en-US"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k</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k-1</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k=1, 2, …, n</a:t>
            </a:r>
            <a:r>
              <a:rPr lang="zh-CN" altLang="en-US"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0</a:t>
            </a:r>
            <a:r>
              <a:rPr lang="en-US" altLang="zh-CN" sz="2400" dirty="0">
                <a:latin typeface="+mn-ea"/>
                <a:ea typeface="+mn-ea"/>
                <a:sym typeface="Symbol" panose="05050102010706020507" pitchFamily="18" charset="2"/>
              </a:rPr>
              <a:t>=0</a:t>
            </a:r>
            <a:endParaRPr lang="zh-CN" altLang="en-US" sz="2400" dirty="0">
              <a:latin typeface="+mn-ea"/>
              <a:ea typeface="+mn-ea"/>
              <a:sym typeface="Symbol" panose="05050102010706020507" pitchFamily="18" charset="2"/>
            </a:endParaRPr>
          </a:p>
          <a:p>
            <a:pPr algn="ctr" eaLnBrk="1" hangingPunct="1">
              <a:lnSpc>
                <a:spcPct val="150000"/>
              </a:lnSpc>
              <a:buClr>
                <a:srgbClr val="00FF00"/>
              </a:buClr>
              <a:buFont typeface="Wingdings" panose="05000000000000000000" pitchFamily="2" charset="2"/>
              <a:buNone/>
            </a:pPr>
            <a:r>
              <a:rPr lang="zh-CN" altLang="en-US"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k</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1</a:t>
            </a: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k</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k=1, 2, …,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 calcmode="lin" valueType="num">
                                      <p:cBhvr additive="base">
                                        <p:cTn id="7" dur="500" fill="hold"/>
                                        <p:tgtEl>
                                          <p:spTgt spid="300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0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0037"/>
                                        </p:tgtEl>
                                        <p:attrNameLst>
                                          <p:attrName>style.visibility</p:attrName>
                                        </p:attrNameLst>
                                      </p:cBhvr>
                                      <p:to>
                                        <p:strVal val="visible"/>
                                      </p:to>
                                    </p:set>
                                    <p:anim calcmode="lin" valueType="num">
                                      <p:cBhvr additive="base">
                                        <p:cTn id="13" dur="500" fill="hold"/>
                                        <p:tgtEl>
                                          <p:spTgt spid="300037"/>
                                        </p:tgtEl>
                                        <p:attrNameLst>
                                          <p:attrName>ppt_x</p:attrName>
                                        </p:attrNameLst>
                                      </p:cBhvr>
                                      <p:tavLst>
                                        <p:tav tm="0">
                                          <p:val>
                                            <p:strVal val="0-#ppt_w/2"/>
                                          </p:val>
                                        </p:tav>
                                        <p:tav tm="100000">
                                          <p:val>
                                            <p:strVal val="#ppt_x"/>
                                          </p:val>
                                        </p:tav>
                                      </p:tavLst>
                                    </p:anim>
                                    <p:anim calcmode="lin" valueType="num">
                                      <p:cBhvr additive="base">
                                        <p:cTn id="14" dur="500" fill="hold"/>
                                        <p:tgtEl>
                                          <p:spTgt spid="3000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autoUpdateAnimBg="0"/>
      <p:bldP spid="30003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150186E2-EC57-DC7E-4D5A-7A12A78BE19F}"/>
              </a:ext>
            </a:extLst>
          </p:cNvPr>
          <p:cNvSpPr>
            <a:spLocks noGrp="1" noChangeArrowheads="1"/>
          </p:cNvSpPr>
          <p:nvPr>
            <p:ph type="title"/>
          </p:nvPr>
        </p:nvSpPr>
        <p:spPr/>
        <p:txBody>
          <a:bodyPr/>
          <a:lstStyle/>
          <a:p>
            <a:r>
              <a:rPr lang="zh-CN" altLang="en-US" dirty="0"/>
              <a:t>泊松过程的性质</a:t>
            </a:r>
          </a:p>
        </p:txBody>
      </p:sp>
      <p:sp>
        <p:nvSpPr>
          <p:cNvPr id="3" name="内容占位符 2">
            <a:extLst>
              <a:ext uri="{FF2B5EF4-FFF2-40B4-BE49-F238E27FC236}">
                <a16:creationId xmlns:a16="http://schemas.microsoft.com/office/drawing/2014/main" id="{75AF1BC5-1A2A-5F1C-3768-C43914FED34F}"/>
              </a:ext>
            </a:extLst>
          </p:cNvPr>
          <p:cNvSpPr>
            <a:spLocks noGrp="1" noChangeArrowheads="1"/>
          </p:cNvSpPr>
          <p:nvPr>
            <p:ph idx="1"/>
          </p:nvPr>
        </p:nvSpPr>
        <p:spPr>
          <a:xfrm>
            <a:off x="460375" y="991394"/>
            <a:ext cx="11353800" cy="1066800"/>
          </a:xfrm>
        </p:spPr>
        <p:txBody>
          <a:bodyPr>
            <a:noAutofit/>
          </a:bodyPr>
          <a:lstStyle/>
          <a:p>
            <a:pPr eaLnBrk="1" hangingPunct="1">
              <a:buFont typeface="Wingdings" panose="05000000000000000000" pitchFamily="2" charset="2"/>
              <a:buNone/>
            </a:pPr>
            <a:r>
              <a:rPr lang="zh-CN" altLang="en-US" dirty="0">
                <a:solidFill>
                  <a:srgbClr val="0000FF"/>
                </a:solidFill>
              </a:rPr>
              <a:t>性质</a:t>
            </a:r>
            <a:r>
              <a:rPr lang="en-US" altLang="zh-CN" dirty="0">
                <a:solidFill>
                  <a:srgbClr val="0000FF"/>
                </a:solidFill>
              </a:rPr>
              <a:t>2  </a:t>
            </a:r>
            <a:r>
              <a:rPr lang="zh-CN" altLang="en-US" dirty="0">
                <a:solidFill>
                  <a:srgbClr val="0000FF"/>
                </a:solidFill>
              </a:rPr>
              <a:t>设</a:t>
            </a:r>
            <a:r>
              <a:rPr lang="en-US" altLang="zh-CN" dirty="0">
                <a:solidFill>
                  <a:srgbClr val="0000FF"/>
                </a:solidFill>
              </a:rPr>
              <a:t>{N(t), t</a:t>
            </a:r>
            <a:r>
              <a:rPr lang="en-US" altLang="zh-CN" dirty="0">
                <a:solidFill>
                  <a:srgbClr val="0000FF"/>
                </a:solidFill>
                <a:sym typeface="Symbol" panose="05050102010706020507" pitchFamily="18" charset="2"/>
              </a:rPr>
              <a:t>0</a:t>
            </a:r>
            <a:r>
              <a:rPr lang="en-US" altLang="zh-CN" dirty="0">
                <a:solidFill>
                  <a:srgbClr val="0000FF"/>
                </a:solidFill>
              </a:rPr>
              <a:t>}</a:t>
            </a:r>
            <a:r>
              <a:rPr lang="zh-CN" altLang="en-US" dirty="0">
                <a:solidFill>
                  <a:srgbClr val="0000FF"/>
                </a:solidFill>
              </a:rPr>
              <a:t>是</a:t>
            </a:r>
            <a:r>
              <a:rPr lang="zh-CN" altLang="en-US" dirty="0">
                <a:solidFill>
                  <a:srgbClr val="0000FF"/>
                </a:solidFill>
                <a:sym typeface="Symbol" panose="05050102010706020507" pitchFamily="18" charset="2"/>
              </a:rPr>
              <a:t>参数为的泊松过程，</a:t>
            </a:r>
            <a:r>
              <a:rPr lang="en-US" altLang="zh-CN" dirty="0">
                <a:solidFill>
                  <a:srgbClr val="0000FF"/>
                </a:solidFill>
                <a:sym typeface="Symbol" panose="05050102010706020507" pitchFamily="18" charset="2"/>
              </a:rPr>
              <a:t>{T</a:t>
            </a:r>
            <a:r>
              <a:rPr lang="en-US" altLang="zh-CN" baseline="-25000" dirty="0">
                <a:solidFill>
                  <a:srgbClr val="0000FF"/>
                </a:solidFill>
                <a:sym typeface="Symbol" panose="05050102010706020507" pitchFamily="18" charset="2"/>
              </a:rPr>
              <a:t>n</a:t>
            </a:r>
            <a:r>
              <a:rPr lang="en-US" altLang="zh-CN" dirty="0">
                <a:solidFill>
                  <a:srgbClr val="0000FF"/>
                </a:solidFill>
                <a:sym typeface="Symbol" panose="05050102010706020507" pitchFamily="18" charset="2"/>
              </a:rPr>
              <a:t>, n=1, 2, …}</a:t>
            </a:r>
            <a:r>
              <a:rPr lang="zh-CN" altLang="en-US" dirty="0">
                <a:solidFill>
                  <a:srgbClr val="0000FF"/>
                </a:solidFill>
                <a:sym typeface="Symbol" panose="05050102010706020507" pitchFamily="18" charset="2"/>
              </a:rPr>
              <a:t>为点间间距序列，则</a:t>
            </a:r>
            <a:endParaRPr lang="en-US" altLang="zh-CN" dirty="0">
              <a:solidFill>
                <a:srgbClr val="0000FF"/>
              </a:solidFill>
              <a:sym typeface="Symbol" panose="05050102010706020507" pitchFamily="18" charset="2"/>
            </a:endParaRPr>
          </a:p>
          <a:p>
            <a:pPr eaLnBrk="1" hangingPunct="1">
              <a:buFont typeface="Wingdings" panose="05000000000000000000" pitchFamily="2" charset="2"/>
              <a:buNone/>
            </a:pPr>
            <a:r>
              <a:rPr lang="en-US" altLang="zh-CN" dirty="0">
                <a:solidFill>
                  <a:srgbClr val="0000FF"/>
                </a:solidFill>
                <a:sym typeface="Symbol" panose="05050102010706020507" pitchFamily="18" charset="2"/>
              </a:rPr>
              <a:t>T</a:t>
            </a:r>
            <a:r>
              <a:rPr lang="en-US" altLang="zh-CN" baseline="-25000" dirty="0">
                <a:solidFill>
                  <a:srgbClr val="0000FF"/>
                </a:solidFill>
                <a:sym typeface="Symbol" panose="05050102010706020507" pitchFamily="18" charset="2"/>
              </a:rPr>
              <a:t>n</a:t>
            </a:r>
            <a:r>
              <a:rPr lang="en-US" altLang="zh-CN" dirty="0">
                <a:solidFill>
                  <a:srgbClr val="0000FF"/>
                </a:solidFill>
                <a:sym typeface="Symbol" panose="05050102010706020507" pitchFamily="18" charset="2"/>
              </a:rPr>
              <a:t>, n=1,2, …</a:t>
            </a:r>
            <a:r>
              <a:rPr lang="zh-CN" altLang="en-US" dirty="0">
                <a:solidFill>
                  <a:srgbClr val="0000FF"/>
                </a:solidFill>
                <a:sym typeface="Symbol" panose="05050102010706020507" pitchFamily="18" charset="2"/>
              </a:rPr>
              <a:t>是相互独立同分布的随机变量，且都服从参数为的</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负</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指数分布。</a:t>
            </a:r>
            <a:endParaRPr lang="zh-CN" altLang="en-US" dirty="0"/>
          </a:p>
        </p:txBody>
      </p:sp>
      <mc:AlternateContent xmlns:mc="http://schemas.openxmlformats.org/markup-compatibility/2006">
        <mc:Choice xmlns:a14="http://schemas.microsoft.com/office/drawing/2010/main" Requires="a14">
          <p:sp>
            <p:nvSpPr>
              <p:cNvPr id="7" name="Text Box 7">
                <a:extLst>
                  <a:ext uri="{FF2B5EF4-FFF2-40B4-BE49-F238E27FC236}">
                    <a16:creationId xmlns:a16="http://schemas.microsoft.com/office/drawing/2014/main" id="{456C0F92-F84A-84BC-1415-FC579BFC1E1E}"/>
                  </a:ext>
                </a:extLst>
              </p:cNvPr>
              <p:cNvSpPr txBox="1">
                <a:spLocks noChangeArrowheads="1"/>
              </p:cNvSpPr>
              <p:nvPr/>
            </p:nvSpPr>
            <p:spPr bwMode="auto">
              <a:xfrm>
                <a:off x="536575" y="2267745"/>
                <a:ext cx="11365508" cy="40295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0" rIns="0" bIns="0">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lnSpc>
                    <a:spcPct val="150000"/>
                  </a:lnSpc>
                  <a:buClrTx/>
                  <a:buFontTx/>
                  <a:buNone/>
                </a:pPr>
                <a:r>
                  <a:rPr lang="zh-CN" altLang="en-US" sz="2400" dirty="0">
                    <a:solidFill>
                      <a:srgbClr val="CC00CC"/>
                    </a:solidFill>
                  </a:rPr>
                  <a:t>证明</a:t>
                </a:r>
                <a:r>
                  <a:rPr lang="zh-CN" altLang="en-US" sz="2400" dirty="0"/>
                  <a:t>  因为</a:t>
                </a:r>
                <a:r>
                  <a:rPr lang="en-US" altLang="zh-CN" sz="2400" dirty="0"/>
                  <a:t>T</a:t>
                </a:r>
                <a:r>
                  <a:rPr lang="en-US" altLang="zh-CN" sz="2400" baseline="-25000" dirty="0"/>
                  <a:t>1</a:t>
                </a:r>
                <a:r>
                  <a:rPr lang="zh-CN" altLang="en-US" sz="2400" dirty="0"/>
                  <a:t>表示事件第</a:t>
                </a:r>
                <a:r>
                  <a:rPr lang="en-US" altLang="zh-CN" sz="2400" dirty="0"/>
                  <a:t>1</a:t>
                </a:r>
                <a:r>
                  <a:rPr lang="zh-CN" altLang="en-US" sz="2400" dirty="0"/>
                  <a:t>次出现以前所需要的时间，所以事件</a:t>
                </a:r>
                <a:r>
                  <a:rPr lang="en-US" altLang="zh-CN" sz="2400" dirty="0"/>
                  <a:t>{T</a:t>
                </a:r>
                <a:r>
                  <a:rPr lang="en-US" altLang="zh-CN" sz="2400" baseline="-25000" dirty="0"/>
                  <a:t>1</a:t>
                </a:r>
                <a:r>
                  <a:rPr lang="en-US" altLang="zh-CN" sz="2400" dirty="0"/>
                  <a:t>&gt;t}</a:t>
                </a:r>
                <a:r>
                  <a:rPr lang="zh-CN" altLang="en-US" sz="2400" dirty="0"/>
                  <a:t>表示在</a:t>
                </a:r>
                <a:r>
                  <a:rPr lang="en-US" altLang="zh-CN" sz="2400" dirty="0"/>
                  <a:t>[0, t)</a:t>
                </a:r>
                <a:r>
                  <a:rPr lang="zh-CN" altLang="en-US" sz="2400" dirty="0"/>
                  <a:t>内泊松事件还没有出现，因此，事件</a:t>
                </a:r>
                <a:r>
                  <a:rPr lang="en-US" altLang="zh-CN" sz="2400" dirty="0"/>
                  <a:t>{T</a:t>
                </a:r>
                <a:r>
                  <a:rPr lang="en-US" altLang="zh-CN" sz="2400" baseline="-25000" dirty="0"/>
                  <a:t>1</a:t>
                </a:r>
                <a:r>
                  <a:rPr lang="en-US" altLang="zh-CN" sz="2400" dirty="0"/>
                  <a:t>&gt;t}</a:t>
                </a:r>
                <a:r>
                  <a:rPr lang="zh-CN" altLang="en-US" sz="2400" dirty="0"/>
                  <a:t>的发生当且仅当没有泊松事件在在</a:t>
                </a:r>
                <a:r>
                  <a:rPr lang="en-US" altLang="zh-CN" sz="2400" dirty="0"/>
                  <a:t>[0, t)</a:t>
                </a:r>
                <a:r>
                  <a:rPr lang="zh-CN" altLang="en-US" sz="2400" dirty="0"/>
                  <a:t>内出现，于是对</a:t>
                </a:r>
                <a:r>
                  <a:rPr lang="en-US" altLang="zh-CN" sz="2400" dirty="0"/>
                  <a:t>t≥0</a:t>
                </a:r>
                <a:r>
                  <a:rPr lang="zh-CN" altLang="en-US" sz="2400" dirty="0"/>
                  <a:t>，有</a:t>
                </a:r>
              </a:p>
              <a:p>
                <a:pPr algn="just" eaLnBrk="1" hangingPunct="1">
                  <a:lnSpc>
                    <a:spcPct val="150000"/>
                  </a:lnSpc>
                  <a:buClrTx/>
                  <a:buFontTx/>
                  <a:buNone/>
                </a:pPr>
                <a:r>
                  <a:rPr lang="zh-CN" altLang="en-US" sz="2400" dirty="0"/>
                  <a:t>		</a:t>
                </a:r>
                <a:r>
                  <a:rPr lang="en-US" altLang="zh-CN" sz="2400" dirty="0"/>
                  <a:t>P {T</a:t>
                </a:r>
                <a:r>
                  <a:rPr lang="en-US" altLang="zh-CN" sz="2400" baseline="-25000" dirty="0"/>
                  <a:t>1</a:t>
                </a:r>
                <a:r>
                  <a:rPr lang="en-US" altLang="zh-CN" sz="2400" dirty="0"/>
                  <a:t>&gt;t}</a:t>
                </a:r>
                <a:r>
                  <a:rPr lang="zh-CN" altLang="en-US" sz="2400" dirty="0"/>
                  <a:t>＝</a:t>
                </a:r>
                <a:r>
                  <a:rPr lang="en-US" altLang="zh-CN" sz="2400" dirty="0"/>
                  <a:t>P{N(t)=0}</a:t>
                </a:r>
                <a:r>
                  <a:rPr lang="zh-CN" altLang="en-US" sz="2400" dirty="0"/>
                  <a:t>＝</a:t>
                </a:r>
                <a:r>
                  <a:rPr lang="en-US" altLang="zh-CN" sz="2400" dirty="0"/>
                  <a:t>e</a:t>
                </a:r>
                <a:r>
                  <a:rPr lang="en-US" altLang="zh-CN" sz="2400" baseline="30000" dirty="0"/>
                  <a:t>-</a:t>
                </a:r>
                <a:r>
                  <a:rPr lang="el-GR" altLang="zh-CN" sz="2400" baseline="30000" dirty="0"/>
                  <a:t>λ</a:t>
                </a:r>
                <a:r>
                  <a:rPr lang="en-US" altLang="zh-CN" sz="2400" baseline="30000" dirty="0"/>
                  <a:t>t</a:t>
                </a:r>
              </a:p>
              <a:p>
                <a:pPr algn="just" eaLnBrk="1" hangingPunct="1">
                  <a:lnSpc>
                    <a:spcPct val="150000"/>
                  </a:lnSpc>
                  <a:buClrTx/>
                  <a:buFontTx/>
                  <a:buNone/>
                </a:pPr>
                <a:r>
                  <a:rPr lang="en-US" altLang="zh-CN" sz="2400" dirty="0"/>
                  <a:t>		P {T</a:t>
                </a:r>
                <a:r>
                  <a:rPr lang="en-US" altLang="zh-CN" sz="2400" baseline="-25000" dirty="0"/>
                  <a:t>1</a:t>
                </a:r>
                <a:r>
                  <a:rPr lang="en-US" altLang="zh-CN" sz="2400" dirty="0"/>
                  <a:t>≤t}</a:t>
                </a:r>
                <a:r>
                  <a:rPr lang="zh-CN" altLang="en-US" sz="2400" dirty="0"/>
                  <a:t>＝</a:t>
                </a:r>
                <a:r>
                  <a:rPr lang="en-US" altLang="zh-CN" sz="2400" dirty="0"/>
                  <a:t>1- P {T</a:t>
                </a:r>
                <a:r>
                  <a:rPr lang="en-US" altLang="zh-CN" sz="2400" baseline="-25000" dirty="0"/>
                  <a:t>1</a:t>
                </a:r>
                <a:r>
                  <a:rPr lang="en-US" altLang="zh-CN" sz="2400" dirty="0"/>
                  <a:t>&gt;t} </a:t>
                </a:r>
                <a:r>
                  <a:rPr lang="zh-CN" altLang="en-US" sz="2400" dirty="0"/>
                  <a:t>＝</a:t>
                </a:r>
                <a:r>
                  <a:rPr lang="en-US" altLang="zh-CN" sz="2400" dirty="0"/>
                  <a:t>1- e</a:t>
                </a:r>
                <a:r>
                  <a:rPr lang="en-US" altLang="zh-CN" sz="2400" baseline="30000" dirty="0"/>
                  <a:t>-</a:t>
                </a:r>
                <a:r>
                  <a:rPr lang="el-GR" altLang="zh-CN" sz="2400" baseline="30000" dirty="0"/>
                  <a:t>λ</a:t>
                </a:r>
                <a:r>
                  <a:rPr lang="en-US" altLang="zh-CN" sz="2400" baseline="30000" dirty="0"/>
                  <a:t>t</a:t>
                </a:r>
              </a:p>
              <a:p>
                <a:pPr algn="just">
                  <a:lnSpc>
                    <a:spcPct val="150000"/>
                  </a:lnSpc>
                  <a:buClrTx/>
                  <a:buNone/>
                </a:pPr>
                <a:r>
                  <a:rPr lang="zh-CN" altLang="en-US" sz="2400" dirty="0"/>
                  <a:t>对</a:t>
                </a:r>
                <a:r>
                  <a:rPr lang="en-US" altLang="zh-CN" sz="2400" dirty="0"/>
                  <a:t>t&lt;0</a:t>
                </a:r>
                <a:r>
                  <a:rPr lang="zh-CN" altLang="en-US" sz="2400" dirty="0"/>
                  <a:t>，有	</a:t>
                </a:r>
                <a:r>
                  <a:rPr lang="en-US" altLang="zh-CN" sz="2400" dirty="0"/>
                  <a:t>P {T</a:t>
                </a:r>
                <a:r>
                  <a:rPr lang="en-US" altLang="zh-CN" sz="2400" baseline="-25000" dirty="0"/>
                  <a:t>1</a:t>
                </a:r>
                <a:r>
                  <a:rPr lang="en-US" altLang="zh-CN" sz="2400" dirty="0"/>
                  <a:t>&gt;t}</a:t>
                </a:r>
                <a:r>
                  <a:rPr lang="zh-CN" altLang="en-US" sz="2400" dirty="0"/>
                  <a:t>＝</a:t>
                </a:r>
                <a:r>
                  <a:rPr lang="en-US" altLang="zh-CN" sz="2400" dirty="0"/>
                  <a:t>1</a:t>
                </a: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m:t>
                    </m:r>
                  </m:oMath>
                </a14:m>
                <a:r>
                  <a:rPr lang="en-US" altLang="zh-CN" sz="2400" dirty="0">
                    <a:solidFill>
                      <a:srgbClr val="FF0000"/>
                    </a:solidFill>
                  </a:rPr>
                  <a:t> P {T</a:t>
                </a:r>
                <a:r>
                  <a:rPr lang="en-US" altLang="zh-CN" sz="2400" baseline="-25000" dirty="0">
                    <a:solidFill>
                      <a:srgbClr val="FF0000"/>
                    </a:solidFill>
                  </a:rPr>
                  <a:t>1</a:t>
                </a:r>
                <a:r>
                  <a:rPr lang="en-US" altLang="zh-CN" sz="2400" dirty="0">
                    <a:solidFill>
                      <a:srgbClr val="FF0000"/>
                    </a:solidFill>
                  </a:rPr>
                  <a:t>≤t}</a:t>
                </a:r>
                <a:r>
                  <a:rPr lang="zh-CN" altLang="en-US" sz="2400" dirty="0">
                    <a:solidFill>
                      <a:srgbClr val="FF0000"/>
                    </a:solidFill>
                  </a:rPr>
                  <a:t>＝</a:t>
                </a:r>
                <a:r>
                  <a:rPr lang="en-US" altLang="zh-CN" sz="2400" dirty="0">
                    <a:solidFill>
                      <a:srgbClr val="FF0000"/>
                    </a:solidFill>
                  </a:rPr>
                  <a:t>1- P {T</a:t>
                </a:r>
                <a:r>
                  <a:rPr lang="en-US" altLang="zh-CN" sz="2400" baseline="-25000" dirty="0">
                    <a:solidFill>
                      <a:srgbClr val="FF0000"/>
                    </a:solidFill>
                  </a:rPr>
                  <a:t>1</a:t>
                </a:r>
                <a:r>
                  <a:rPr lang="en-US" altLang="zh-CN" sz="2400" dirty="0">
                    <a:solidFill>
                      <a:srgbClr val="FF0000"/>
                    </a:solidFill>
                  </a:rPr>
                  <a:t>&gt;t} </a:t>
                </a:r>
                <a:r>
                  <a:rPr lang="zh-CN" altLang="en-US" sz="2400" dirty="0">
                    <a:solidFill>
                      <a:srgbClr val="FF0000"/>
                    </a:solidFill>
                  </a:rPr>
                  <a:t>＝</a:t>
                </a:r>
                <a:r>
                  <a:rPr lang="en-US" altLang="zh-CN" sz="2400" dirty="0">
                    <a:solidFill>
                      <a:srgbClr val="FF0000"/>
                    </a:solidFill>
                  </a:rPr>
                  <a:t>0</a:t>
                </a:r>
              </a:p>
              <a:p>
                <a:pPr algn="just" eaLnBrk="1" hangingPunct="1">
                  <a:lnSpc>
                    <a:spcPct val="150000"/>
                  </a:lnSpc>
                  <a:spcBef>
                    <a:spcPct val="60000"/>
                  </a:spcBef>
                  <a:buClrTx/>
                  <a:buFontTx/>
                  <a:buNone/>
                </a:pPr>
                <a:r>
                  <a:rPr lang="zh-CN" altLang="en-US" sz="2400" dirty="0"/>
                  <a:t>因此，</a:t>
                </a:r>
                <a:r>
                  <a:rPr lang="en-US" altLang="zh-CN" sz="2400" dirty="0"/>
                  <a:t>T</a:t>
                </a:r>
                <a:r>
                  <a:rPr lang="en-US" altLang="zh-CN" sz="2400" baseline="-25000" dirty="0"/>
                  <a:t>1</a:t>
                </a:r>
                <a:r>
                  <a:rPr lang="zh-CN" altLang="en-US" sz="2400" dirty="0"/>
                  <a:t>的分布函数为</a:t>
                </a:r>
                <a:endParaRPr lang="zh-CN" altLang="el-GR" sz="2400" dirty="0"/>
              </a:p>
            </p:txBody>
          </p:sp>
        </mc:Choice>
        <mc:Fallback>
          <p:sp>
            <p:nvSpPr>
              <p:cNvPr id="7" name="Text Box 7">
                <a:extLst>
                  <a:ext uri="{FF2B5EF4-FFF2-40B4-BE49-F238E27FC236}">
                    <a16:creationId xmlns:a16="http://schemas.microsoft.com/office/drawing/2014/main" id="{456C0F92-F84A-84BC-1415-FC579BFC1E1E}"/>
                  </a:ext>
                </a:extLst>
              </p:cNvPr>
              <p:cNvSpPr txBox="1">
                <a:spLocks noRot="1" noChangeAspect="1" noMove="1" noResize="1" noEditPoints="1" noAdjustHandles="1" noChangeArrowheads="1" noChangeShapeType="1" noTextEdit="1"/>
              </p:cNvSpPr>
              <p:nvPr/>
            </p:nvSpPr>
            <p:spPr bwMode="auto">
              <a:xfrm>
                <a:off x="536575" y="2267745"/>
                <a:ext cx="11365508" cy="4029501"/>
              </a:xfrm>
              <a:prstGeom prst="rect">
                <a:avLst/>
              </a:prstGeom>
              <a:blipFill>
                <a:blip r:embed="rId2"/>
                <a:stretch>
                  <a:fillRect l="-1609" r="-4345" b="-39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aphicFrame>
        <p:nvGraphicFramePr>
          <p:cNvPr id="8" name="Object 8">
            <a:extLst>
              <a:ext uri="{FF2B5EF4-FFF2-40B4-BE49-F238E27FC236}">
                <a16:creationId xmlns:a16="http://schemas.microsoft.com/office/drawing/2014/main" id="{96A82112-0308-40BF-73DD-0C798F26E3A2}"/>
              </a:ext>
            </a:extLst>
          </p:cNvPr>
          <p:cNvGraphicFramePr>
            <a:graphicFrameLocks noChangeAspect="1"/>
          </p:cNvGraphicFramePr>
          <p:nvPr>
            <p:extLst>
              <p:ext uri="{D42A27DB-BD31-4B8C-83A1-F6EECF244321}">
                <p14:modId xmlns:p14="http://schemas.microsoft.com/office/powerpoint/2010/main" val="2786287395"/>
              </p:ext>
            </p:extLst>
          </p:nvPr>
        </p:nvGraphicFramePr>
        <p:xfrm>
          <a:off x="3899660" y="5632660"/>
          <a:ext cx="4885319" cy="1046404"/>
        </p:xfrm>
        <a:graphic>
          <a:graphicData uri="http://schemas.openxmlformats.org/presentationml/2006/ole">
            <mc:AlternateContent xmlns:mc="http://schemas.openxmlformats.org/markup-compatibility/2006">
              <mc:Choice xmlns:v="urn:schemas-microsoft-com:vml" Requires="v">
                <p:oleObj name="公式" r:id="rId3" imgW="1524000" imgH="482600" progId="Equation.3">
                  <p:embed/>
                </p:oleObj>
              </mc:Choice>
              <mc:Fallback>
                <p:oleObj name="公式" r:id="rId3" imgW="1524000" imgH="482600" progId="Equation.3">
                  <p:embed/>
                  <p:pic>
                    <p:nvPicPr>
                      <p:cNvPr id="8" name="Object 8">
                        <a:extLst>
                          <a:ext uri="{FF2B5EF4-FFF2-40B4-BE49-F238E27FC236}">
                            <a16:creationId xmlns:a16="http://schemas.microsoft.com/office/drawing/2014/main" id="{96A82112-0308-40BF-73DD-0C798F26E3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9660" y="5632660"/>
                        <a:ext cx="4885319" cy="1046404"/>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additive="base">
                                        <p:cTn id="1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 calcmode="lin" valueType="num">
                                      <p:cBhvr additive="base">
                                        <p:cTn id="24"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 calcmode="lin" valueType="num">
                                      <p:cBhvr additive="base">
                                        <p:cTn id="3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 calcmode="lin" valueType="num">
                                      <p:cBhvr additive="base">
                                        <p:cTn id="3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 calcmode="lin" valueType="num">
                                      <p:cBhvr additive="base">
                                        <p:cTn id="42"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1EA2E394-8248-B973-DE78-FBEC2C167223}"/>
              </a:ext>
            </a:extLst>
          </p:cNvPr>
          <p:cNvSpPr>
            <a:spLocks noGrp="1" noChangeArrowheads="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F93AC91-6C50-F042-27D6-C63B82E6FFE1}"/>
              </a:ext>
            </a:extLst>
          </p:cNvPr>
          <p:cNvSpPr>
            <a:spLocks noGrp="1" noChangeArrowheads="1"/>
          </p:cNvSpPr>
          <p:nvPr>
            <p:ph idx="1"/>
          </p:nvPr>
        </p:nvSpPr>
        <p:spPr>
          <a:xfrm>
            <a:off x="460375" y="1150498"/>
            <a:ext cx="7697982" cy="401731"/>
          </a:xfrm>
        </p:spPr>
        <p:txBody>
          <a:bodyPr>
            <a:noAutofit/>
          </a:bodyPr>
          <a:lstStyle/>
          <a:p>
            <a:pPr eaLnBrk="1" hangingPunct="1">
              <a:buFont typeface="Wingdings" panose="05000000000000000000" pitchFamily="2" charset="2"/>
              <a:buNone/>
            </a:pPr>
            <a:r>
              <a:rPr lang="en-US" altLang="zh-CN" dirty="0">
                <a:solidFill>
                  <a:srgbClr val="000000"/>
                </a:solidFill>
              </a:rPr>
              <a:t>T</a:t>
            </a:r>
            <a:r>
              <a:rPr lang="en-US" altLang="zh-CN" baseline="-25000" dirty="0">
                <a:solidFill>
                  <a:srgbClr val="000000"/>
                </a:solidFill>
              </a:rPr>
              <a:t>1</a:t>
            </a:r>
            <a:r>
              <a:rPr lang="zh-CN" altLang="en-US" dirty="0">
                <a:solidFill>
                  <a:srgbClr val="000000"/>
                </a:solidFill>
              </a:rPr>
              <a:t>的概率密度为</a:t>
            </a:r>
            <a:endParaRPr lang="zh-CN" altLang="en-US" dirty="0"/>
          </a:p>
        </p:txBody>
      </p:sp>
      <p:graphicFrame>
        <p:nvGraphicFramePr>
          <p:cNvPr id="7" name="Object 4">
            <a:extLst>
              <a:ext uri="{FF2B5EF4-FFF2-40B4-BE49-F238E27FC236}">
                <a16:creationId xmlns:a16="http://schemas.microsoft.com/office/drawing/2014/main" id="{80B621BF-395E-93B7-A777-2C27E0A1E469}"/>
              </a:ext>
            </a:extLst>
          </p:cNvPr>
          <p:cNvGraphicFramePr>
            <a:graphicFrameLocks noChangeAspect="1"/>
          </p:cNvGraphicFramePr>
          <p:nvPr>
            <p:extLst>
              <p:ext uri="{D42A27DB-BD31-4B8C-83A1-F6EECF244321}">
                <p14:modId xmlns:p14="http://schemas.microsoft.com/office/powerpoint/2010/main" val="3502353904"/>
              </p:ext>
            </p:extLst>
          </p:nvPr>
        </p:nvGraphicFramePr>
        <p:xfrm>
          <a:off x="3041114" y="1071105"/>
          <a:ext cx="2767653" cy="965423"/>
        </p:xfrm>
        <a:graphic>
          <a:graphicData uri="http://schemas.openxmlformats.org/presentationml/2006/ole">
            <mc:AlternateContent xmlns:mc="http://schemas.openxmlformats.org/markup-compatibility/2006">
              <mc:Choice xmlns:v="urn:schemas-microsoft-com:vml" Requires="v">
                <p:oleObj name="公式" r:id="rId2" imgW="1384300" imgH="482600" progId="Equation.3">
                  <p:embed/>
                </p:oleObj>
              </mc:Choice>
              <mc:Fallback>
                <p:oleObj name="公式" r:id="rId2" imgW="1384300" imgH="482600" progId="Equation.3">
                  <p:embed/>
                  <p:pic>
                    <p:nvPicPr>
                      <p:cNvPr id="7" name="Object 4">
                        <a:extLst>
                          <a:ext uri="{FF2B5EF4-FFF2-40B4-BE49-F238E27FC236}">
                            <a16:creationId xmlns:a16="http://schemas.microsoft.com/office/drawing/2014/main" id="{80B621BF-395E-93B7-A777-2C27E0A1E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114" y="1071105"/>
                        <a:ext cx="2767653" cy="965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7">
            <a:extLst>
              <a:ext uri="{FF2B5EF4-FFF2-40B4-BE49-F238E27FC236}">
                <a16:creationId xmlns:a16="http://schemas.microsoft.com/office/drawing/2014/main" id="{BCAABF3E-B7F0-4AC9-4EF7-E9D5B7879EC0}"/>
              </a:ext>
            </a:extLst>
          </p:cNvPr>
          <p:cNvSpPr txBox="1">
            <a:spLocks noChangeArrowheads="1"/>
          </p:cNvSpPr>
          <p:nvPr/>
        </p:nvSpPr>
        <p:spPr bwMode="auto">
          <a:xfrm>
            <a:off x="445022" y="1975654"/>
            <a:ext cx="9845153" cy="33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t>即</a:t>
            </a:r>
            <a:r>
              <a:rPr lang="en-US" altLang="zh-CN" sz="2400" dirty="0"/>
              <a:t>T</a:t>
            </a:r>
            <a:r>
              <a:rPr lang="en-US" altLang="zh-CN" sz="2400" baseline="-25000" dirty="0"/>
              <a:t>1</a:t>
            </a:r>
            <a:r>
              <a:rPr lang="zh-CN" altLang="en-US" sz="2400" dirty="0"/>
              <a:t>服从参数为</a:t>
            </a:r>
            <a:r>
              <a:rPr lang="el-GR" altLang="zh-CN" sz="2400" dirty="0"/>
              <a:t>λ</a:t>
            </a:r>
            <a:r>
              <a:rPr lang="zh-CN" altLang="en-US" sz="2400" dirty="0"/>
              <a:t>的（负）指数分布。</a:t>
            </a:r>
          </a:p>
          <a:p>
            <a:pPr eaLnBrk="1" hangingPunct="1">
              <a:lnSpc>
                <a:spcPct val="150000"/>
              </a:lnSpc>
              <a:buClrTx/>
              <a:buFontTx/>
              <a:buNone/>
            </a:pPr>
            <a:r>
              <a:rPr lang="zh-CN" altLang="en-US" sz="2400" dirty="0"/>
              <a:t>    </a:t>
            </a:r>
            <a:r>
              <a:rPr lang="en-US" altLang="zh-CN" sz="2400" dirty="0"/>
              <a:t>T</a:t>
            </a:r>
            <a:r>
              <a:rPr lang="en-US" altLang="zh-CN" sz="2400" baseline="-25000" dirty="0"/>
              <a:t>2</a:t>
            </a:r>
            <a:r>
              <a:rPr lang="zh-CN" altLang="en-US" sz="2400" dirty="0"/>
              <a:t>表示事件第</a:t>
            </a:r>
            <a:r>
              <a:rPr lang="en-US" altLang="zh-CN" sz="2400" dirty="0"/>
              <a:t>1</a:t>
            </a:r>
            <a:r>
              <a:rPr lang="zh-CN" altLang="en-US" sz="2400" dirty="0"/>
              <a:t>次出现至第</a:t>
            </a:r>
            <a:r>
              <a:rPr lang="en-US" altLang="zh-CN" sz="2400" dirty="0"/>
              <a:t>2</a:t>
            </a:r>
            <a:r>
              <a:rPr lang="zh-CN" altLang="en-US" sz="2400" dirty="0"/>
              <a:t>次出现的点间间距</a:t>
            </a:r>
          </a:p>
          <a:p>
            <a:pPr eaLnBrk="1" hangingPunct="1">
              <a:lnSpc>
                <a:spcPct val="150000"/>
              </a:lnSpc>
              <a:buClrTx/>
              <a:buFontTx/>
              <a:buNone/>
            </a:pPr>
            <a:r>
              <a:rPr lang="zh-CN" altLang="en-US" sz="2400" dirty="0"/>
              <a:t>    </a:t>
            </a:r>
            <a:r>
              <a:rPr lang="en-US" altLang="zh-CN" sz="2400" dirty="0"/>
              <a:t>P {T</a:t>
            </a:r>
            <a:r>
              <a:rPr lang="en-US" altLang="zh-CN" sz="2400" baseline="-25000" dirty="0"/>
              <a:t>2</a:t>
            </a:r>
            <a:r>
              <a:rPr lang="en-US" altLang="zh-CN" sz="2400" dirty="0"/>
              <a:t>&gt;t|T</a:t>
            </a:r>
            <a:r>
              <a:rPr lang="en-US" altLang="zh-CN" sz="2400" baseline="-25000" dirty="0"/>
              <a:t>1 </a:t>
            </a:r>
            <a:r>
              <a:rPr lang="en-US" altLang="zh-CN" sz="2400" dirty="0"/>
              <a:t>= s</a:t>
            </a:r>
            <a:r>
              <a:rPr lang="en-US" altLang="zh-CN" sz="2400" baseline="-25000" dirty="0"/>
              <a:t>1</a:t>
            </a:r>
            <a:r>
              <a:rPr lang="en-US" altLang="zh-CN" sz="2400" dirty="0"/>
              <a:t>}</a:t>
            </a:r>
            <a:r>
              <a:rPr lang="zh-CN" altLang="en-US" sz="2400" dirty="0"/>
              <a:t>＝</a:t>
            </a:r>
            <a:r>
              <a:rPr lang="en-US" altLang="zh-CN" sz="2400" dirty="0"/>
              <a:t>P{</a:t>
            </a:r>
            <a:r>
              <a:rPr lang="zh-CN" altLang="en-US" sz="2400" dirty="0"/>
              <a:t>在</a:t>
            </a:r>
            <a:r>
              <a:rPr lang="en-US" altLang="zh-CN" sz="2400" dirty="0"/>
              <a:t>(s</a:t>
            </a:r>
            <a:r>
              <a:rPr lang="en-US" altLang="zh-CN" sz="2400" baseline="-25000" dirty="0"/>
              <a:t>1</a:t>
            </a:r>
            <a:r>
              <a:rPr lang="en-US" altLang="zh-CN" sz="2400" dirty="0"/>
              <a:t>, s</a:t>
            </a:r>
            <a:r>
              <a:rPr lang="en-US" altLang="zh-CN" sz="2400" baseline="-25000" dirty="0"/>
              <a:t>1</a:t>
            </a:r>
            <a:r>
              <a:rPr lang="en-US" altLang="zh-CN" sz="2400" dirty="0"/>
              <a:t>+t)</a:t>
            </a:r>
            <a:r>
              <a:rPr lang="zh-CN" altLang="en-US" sz="2400" dirty="0"/>
              <a:t>内没有事件出现</a:t>
            </a:r>
            <a:r>
              <a:rPr lang="en-US" altLang="zh-CN" sz="2400" dirty="0"/>
              <a:t>|T</a:t>
            </a:r>
            <a:r>
              <a:rPr lang="en-US" altLang="zh-CN" sz="2400" baseline="-25000" dirty="0"/>
              <a:t>1 </a:t>
            </a:r>
            <a:r>
              <a:rPr lang="en-US" altLang="zh-CN" sz="2400" dirty="0"/>
              <a:t>= s</a:t>
            </a:r>
            <a:r>
              <a:rPr lang="en-US" altLang="zh-CN" sz="2400" baseline="-25000" dirty="0"/>
              <a:t>1</a:t>
            </a:r>
            <a:r>
              <a:rPr lang="en-US" altLang="zh-CN" sz="2400" dirty="0"/>
              <a:t>}</a:t>
            </a:r>
          </a:p>
          <a:p>
            <a:pPr eaLnBrk="1" hangingPunct="1">
              <a:lnSpc>
                <a:spcPct val="150000"/>
              </a:lnSpc>
              <a:buClrTx/>
              <a:buFontTx/>
              <a:buNone/>
            </a:pPr>
            <a:r>
              <a:rPr lang="en-US" altLang="zh-CN" sz="2400" dirty="0"/>
              <a:t>	</a:t>
            </a:r>
            <a:r>
              <a:rPr lang="zh-CN" altLang="en-US" sz="2400" dirty="0"/>
              <a:t>＝ </a:t>
            </a:r>
            <a:r>
              <a:rPr lang="en-US" altLang="zh-CN" sz="2400" dirty="0"/>
              <a:t>P{N(s</a:t>
            </a:r>
            <a:r>
              <a:rPr lang="en-US" altLang="zh-CN" sz="2400" baseline="-25000" dirty="0"/>
              <a:t>1</a:t>
            </a:r>
            <a:r>
              <a:rPr lang="en-US" altLang="zh-CN" sz="2400" dirty="0"/>
              <a:t>+t)</a:t>
            </a:r>
            <a:r>
              <a:rPr lang="zh-CN" altLang="en-US" sz="2400" dirty="0"/>
              <a:t>－</a:t>
            </a:r>
            <a:r>
              <a:rPr lang="en-US" altLang="zh-CN" sz="2400" dirty="0"/>
              <a:t>N(s</a:t>
            </a:r>
            <a:r>
              <a:rPr lang="en-US" altLang="zh-CN" sz="2400" baseline="-25000" dirty="0"/>
              <a:t>1</a:t>
            </a:r>
            <a:r>
              <a:rPr lang="en-US" altLang="zh-CN" sz="2400" dirty="0"/>
              <a:t>) = 0| N(s</a:t>
            </a:r>
            <a:r>
              <a:rPr lang="en-US" altLang="zh-CN" sz="2400" baseline="-25000" dirty="0"/>
              <a:t>1</a:t>
            </a:r>
            <a:r>
              <a:rPr lang="en-US" altLang="zh-CN" sz="2400" dirty="0"/>
              <a:t>)</a:t>
            </a:r>
            <a:r>
              <a:rPr lang="zh-CN" altLang="en-US" sz="2400" dirty="0"/>
              <a:t>－</a:t>
            </a:r>
            <a:r>
              <a:rPr lang="en-US" altLang="zh-CN" sz="2400" dirty="0"/>
              <a:t>N(0) =1 }</a:t>
            </a:r>
          </a:p>
          <a:p>
            <a:pPr eaLnBrk="1" hangingPunct="1">
              <a:lnSpc>
                <a:spcPct val="150000"/>
              </a:lnSpc>
              <a:buClrTx/>
              <a:buFontTx/>
              <a:buNone/>
            </a:pPr>
            <a:r>
              <a:rPr lang="en-US" altLang="zh-CN" sz="2400" dirty="0"/>
              <a:t>	</a:t>
            </a:r>
            <a:r>
              <a:rPr lang="zh-CN" altLang="en-US" sz="2400" dirty="0"/>
              <a:t>＝</a:t>
            </a:r>
            <a:r>
              <a:rPr lang="en-US" altLang="zh-CN" sz="2400" dirty="0"/>
              <a:t>P{ N(s</a:t>
            </a:r>
            <a:r>
              <a:rPr lang="en-US" altLang="zh-CN" sz="2400" baseline="-25000" dirty="0"/>
              <a:t>1</a:t>
            </a:r>
            <a:r>
              <a:rPr lang="en-US" altLang="zh-CN" sz="2400" dirty="0"/>
              <a:t>+t)</a:t>
            </a:r>
            <a:r>
              <a:rPr lang="zh-CN" altLang="en-US" sz="2400" dirty="0"/>
              <a:t>－</a:t>
            </a:r>
            <a:r>
              <a:rPr lang="en-US" altLang="zh-CN" sz="2400" dirty="0"/>
              <a:t>N(s</a:t>
            </a:r>
            <a:r>
              <a:rPr lang="en-US" altLang="zh-CN" sz="2400" baseline="-25000" dirty="0"/>
              <a:t>1</a:t>
            </a:r>
            <a:r>
              <a:rPr lang="en-US" altLang="zh-CN" sz="2400" dirty="0"/>
              <a:t>) = 0}</a:t>
            </a:r>
          </a:p>
          <a:p>
            <a:pPr eaLnBrk="1" hangingPunct="1">
              <a:lnSpc>
                <a:spcPct val="150000"/>
              </a:lnSpc>
              <a:buClrTx/>
              <a:buFontTx/>
              <a:buNone/>
            </a:pPr>
            <a:r>
              <a:rPr lang="en-US" altLang="zh-CN" sz="2400" dirty="0"/>
              <a:t>	</a:t>
            </a:r>
            <a:r>
              <a:rPr lang="zh-CN" altLang="en-US" sz="2400" dirty="0"/>
              <a:t>＝</a:t>
            </a:r>
            <a:r>
              <a:rPr lang="en-US" altLang="zh-CN" sz="2400" dirty="0"/>
              <a:t>P{ N(t) = 0}</a:t>
            </a:r>
            <a:r>
              <a:rPr lang="zh-CN" altLang="en-US" sz="2400" dirty="0"/>
              <a:t>＝</a:t>
            </a:r>
            <a:r>
              <a:rPr lang="en-US" altLang="zh-CN" sz="2400" dirty="0"/>
              <a:t>e</a:t>
            </a:r>
            <a:r>
              <a:rPr lang="en-US" altLang="zh-CN" sz="2400" baseline="30000" dirty="0"/>
              <a:t>-</a:t>
            </a:r>
            <a:r>
              <a:rPr lang="el-GR" altLang="zh-CN" sz="2400" baseline="30000" dirty="0"/>
              <a:t>λ</a:t>
            </a:r>
            <a:r>
              <a:rPr lang="en-US" altLang="zh-CN" sz="2400" baseline="30000" dirty="0"/>
              <a:t>t</a:t>
            </a:r>
          </a:p>
        </p:txBody>
      </p:sp>
      <p:graphicFrame>
        <p:nvGraphicFramePr>
          <p:cNvPr id="9" name="Object 8">
            <a:extLst>
              <a:ext uri="{FF2B5EF4-FFF2-40B4-BE49-F238E27FC236}">
                <a16:creationId xmlns:a16="http://schemas.microsoft.com/office/drawing/2014/main" id="{C4C4196D-A688-09D2-C7D4-DA2AE2A66DB6}"/>
              </a:ext>
            </a:extLst>
          </p:cNvPr>
          <p:cNvGraphicFramePr>
            <a:graphicFrameLocks noChangeAspect="1"/>
          </p:cNvGraphicFramePr>
          <p:nvPr>
            <p:extLst>
              <p:ext uri="{D42A27DB-BD31-4B8C-83A1-F6EECF244321}">
                <p14:modId xmlns:p14="http://schemas.microsoft.com/office/powerpoint/2010/main" val="4118268872"/>
              </p:ext>
            </p:extLst>
          </p:nvPr>
        </p:nvGraphicFramePr>
        <p:xfrm>
          <a:off x="6223200" y="1147323"/>
          <a:ext cx="1351275" cy="812988"/>
        </p:xfrm>
        <a:graphic>
          <a:graphicData uri="http://schemas.openxmlformats.org/presentationml/2006/ole">
            <mc:AlternateContent xmlns:mc="http://schemas.openxmlformats.org/markup-compatibility/2006">
              <mc:Choice xmlns:v="urn:schemas-microsoft-com:vml" Requires="v">
                <p:oleObj name="公式" r:id="rId4" imgW="672808" imgH="406224" progId="Equation.3">
                  <p:embed/>
                </p:oleObj>
              </mc:Choice>
              <mc:Fallback>
                <p:oleObj name="公式" r:id="rId4" imgW="672808" imgH="406224" progId="Equation.3">
                  <p:embed/>
                  <p:pic>
                    <p:nvPicPr>
                      <p:cNvPr id="9" name="Object 8">
                        <a:extLst>
                          <a:ext uri="{FF2B5EF4-FFF2-40B4-BE49-F238E27FC236}">
                            <a16:creationId xmlns:a16="http://schemas.microsoft.com/office/drawing/2014/main" id="{C4C4196D-A688-09D2-C7D4-DA2AE2A66D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200" y="1147323"/>
                        <a:ext cx="1351275" cy="81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2">
            <a:extLst>
              <a:ext uri="{FF2B5EF4-FFF2-40B4-BE49-F238E27FC236}">
                <a16:creationId xmlns:a16="http://schemas.microsoft.com/office/drawing/2014/main" id="{B56E359F-44D0-ECA6-5D1F-C0357764D1F1}"/>
              </a:ext>
            </a:extLst>
          </p:cNvPr>
          <p:cNvGraphicFramePr>
            <a:graphicFrameLocks noChangeAspect="1"/>
          </p:cNvGraphicFramePr>
          <p:nvPr>
            <p:extLst>
              <p:ext uri="{D42A27DB-BD31-4B8C-83A1-F6EECF244321}">
                <p14:modId xmlns:p14="http://schemas.microsoft.com/office/powerpoint/2010/main" val="3767467922"/>
              </p:ext>
            </p:extLst>
          </p:nvPr>
        </p:nvGraphicFramePr>
        <p:xfrm>
          <a:off x="680028" y="5300650"/>
          <a:ext cx="4682621" cy="649438"/>
        </p:xfrm>
        <a:graphic>
          <a:graphicData uri="http://schemas.openxmlformats.org/presentationml/2006/ole">
            <mc:AlternateContent xmlns:mc="http://schemas.openxmlformats.org/markup-compatibility/2006">
              <mc:Choice xmlns:v="urn:schemas-microsoft-com:vml" Requires="v">
                <p:oleObj name="公式" r:id="rId6" imgW="2336800" imgH="330200" progId="Equation.3">
                  <p:embed/>
                </p:oleObj>
              </mc:Choice>
              <mc:Fallback>
                <p:oleObj name="公式" r:id="rId6" imgW="2336800" imgH="330200" progId="Equation.3">
                  <p:embed/>
                  <p:pic>
                    <p:nvPicPr>
                      <p:cNvPr id="10" name="Object 12">
                        <a:extLst>
                          <a:ext uri="{FF2B5EF4-FFF2-40B4-BE49-F238E27FC236}">
                            <a16:creationId xmlns:a16="http://schemas.microsoft.com/office/drawing/2014/main" id="{B56E359F-44D0-ECA6-5D1F-C0357764D1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028" y="5300650"/>
                        <a:ext cx="4682621" cy="64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5">
            <a:extLst>
              <a:ext uri="{FF2B5EF4-FFF2-40B4-BE49-F238E27FC236}">
                <a16:creationId xmlns:a16="http://schemas.microsoft.com/office/drawing/2014/main" id="{A9A63E9E-446E-B1B5-01AF-013C4679854B}"/>
              </a:ext>
            </a:extLst>
          </p:cNvPr>
          <p:cNvGraphicFramePr>
            <a:graphicFrameLocks noChangeAspect="1"/>
          </p:cNvGraphicFramePr>
          <p:nvPr>
            <p:extLst>
              <p:ext uri="{D42A27DB-BD31-4B8C-83A1-F6EECF244321}">
                <p14:modId xmlns:p14="http://schemas.microsoft.com/office/powerpoint/2010/main" val="1867188006"/>
              </p:ext>
            </p:extLst>
          </p:nvPr>
        </p:nvGraphicFramePr>
        <p:xfrm>
          <a:off x="5382757" y="5290881"/>
          <a:ext cx="3639392" cy="649437"/>
        </p:xfrm>
        <a:graphic>
          <a:graphicData uri="http://schemas.openxmlformats.org/presentationml/2006/ole">
            <mc:AlternateContent xmlns:mc="http://schemas.openxmlformats.org/markup-compatibility/2006">
              <mc:Choice xmlns:v="urn:schemas-microsoft-com:vml" Requires="v">
                <p:oleObj name="Equation" r:id="rId8" imgW="1816100" imgH="330200" progId="Equation.DSMT4">
                  <p:embed/>
                </p:oleObj>
              </mc:Choice>
              <mc:Fallback>
                <p:oleObj name="Equation" r:id="rId8" imgW="1816100" imgH="330200" progId="Equation.DSMT4">
                  <p:embed/>
                  <p:pic>
                    <p:nvPicPr>
                      <p:cNvPr id="11" name="Object 15">
                        <a:extLst>
                          <a:ext uri="{FF2B5EF4-FFF2-40B4-BE49-F238E27FC236}">
                            <a16:creationId xmlns:a16="http://schemas.microsoft.com/office/drawing/2014/main" id="{A9A63E9E-446E-B1B5-01AF-013C467985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82757" y="5290881"/>
                        <a:ext cx="3639392" cy="64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6">
            <a:extLst>
              <a:ext uri="{FF2B5EF4-FFF2-40B4-BE49-F238E27FC236}">
                <a16:creationId xmlns:a16="http://schemas.microsoft.com/office/drawing/2014/main" id="{4F2B36F7-23E6-D475-CA04-F43ACF1622FB}"/>
              </a:ext>
            </a:extLst>
          </p:cNvPr>
          <p:cNvGraphicFramePr>
            <a:graphicFrameLocks noChangeAspect="1"/>
          </p:cNvGraphicFramePr>
          <p:nvPr>
            <p:extLst>
              <p:ext uri="{D42A27DB-BD31-4B8C-83A1-F6EECF244321}">
                <p14:modId xmlns:p14="http://schemas.microsoft.com/office/powerpoint/2010/main" val="2551012122"/>
              </p:ext>
            </p:extLst>
          </p:nvPr>
        </p:nvGraphicFramePr>
        <p:xfrm>
          <a:off x="4460668" y="6177681"/>
          <a:ext cx="4003013" cy="658965"/>
        </p:xfrm>
        <a:graphic>
          <a:graphicData uri="http://schemas.openxmlformats.org/presentationml/2006/ole">
            <mc:AlternateContent xmlns:mc="http://schemas.openxmlformats.org/markup-compatibility/2006">
              <mc:Choice xmlns:v="urn:schemas-microsoft-com:vml" Requires="v">
                <p:oleObj name="公式" r:id="rId10" imgW="1968500" imgH="330200" progId="Equation.3">
                  <p:embed/>
                </p:oleObj>
              </mc:Choice>
              <mc:Fallback>
                <p:oleObj name="公式" r:id="rId10" imgW="1968500" imgH="330200" progId="Equation.3">
                  <p:embed/>
                  <p:pic>
                    <p:nvPicPr>
                      <p:cNvPr id="12" name="Object 16">
                        <a:extLst>
                          <a:ext uri="{FF2B5EF4-FFF2-40B4-BE49-F238E27FC236}">
                            <a16:creationId xmlns:a16="http://schemas.microsoft.com/office/drawing/2014/main" id="{4F2B36F7-23E6-D475-CA04-F43ACF1622F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0668" y="6177681"/>
                        <a:ext cx="4003013" cy="658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7">
            <a:extLst>
              <a:ext uri="{FF2B5EF4-FFF2-40B4-BE49-F238E27FC236}">
                <a16:creationId xmlns:a16="http://schemas.microsoft.com/office/drawing/2014/main" id="{371158A7-1454-E5D6-CFCF-62B805F29A2E}"/>
              </a:ext>
            </a:extLst>
          </p:cNvPr>
          <p:cNvGraphicFramePr>
            <a:graphicFrameLocks noChangeAspect="1"/>
          </p:cNvGraphicFramePr>
          <p:nvPr>
            <p:extLst>
              <p:ext uri="{D42A27DB-BD31-4B8C-83A1-F6EECF244321}">
                <p14:modId xmlns:p14="http://schemas.microsoft.com/office/powerpoint/2010/main" val="532002071"/>
              </p:ext>
            </p:extLst>
          </p:nvPr>
        </p:nvGraphicFramePr>
        <p:xfrm>
          <a:off x="756869" y="6160405"/>
          <a:ext cx="3717197" cy="649437"/>
        </p:xfrm>
        <a:graphic>
          <a:graphicData uri="http://schemas.openxmlformats.org/presentationml/2006/ole">
            <mc:AlternateContent xmlns:mc="http://schemas.openxmlformats.org/markup-compatibility/2006">
              <mc:Choice xmlns:v="urn:schemas-microsoft-com:vml" Requires="v">
                <p:oleObj name="Equation" r:id="rId12" imgW="1854200" imgH="330200" progId="Equation.DSMT4">
                  <p:embed/>
                </p:oleObj>
              </mc:Choice>
              <mc:Fallback>
                <p:oleObj name="Equation" r:id="rId12" imgW="1854200" imgH="330200" progId="Equation.DSMT4">
                  <p:embed/>
                  <p:pic>
                    <p:nvPicPr>
                      <p:cNvPr id="13" name="Object 17">
                        <a:extLst>
                          <a:ext uri="{FF2B5EF4-FFF2-40B4-BE49-F238E27FC236}">
                            <a16:creationId xmlns:a16="http://schemas.microsoft.com/office/drawing/2014/main" id="{371158A7-1454-E5D6-CFCF-62B805F29A2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6869" y="6160405"/>
                        <a:ext cx="3717197" cy="64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8">
            <a:extLst>
              <a:ext uri="{FF2B5EF4-FFF2-40B4-BE49-F238E27FC236}">
                <a16:creationId xmlns:a16="http://schemas.microsoft.com/office/drawing/2014/main" id="{AC8F6D61-FA26-B05A-6F2F-E86BEDEE4884}"/>
              </a:ext>
            </a:extLst>
          </p:cNvPr>
          <p:cNvGraphicFramePr>
            <a:graphicFrameLocks noChangeAspect="1"/>
          </p:cNvGraphicFramePr>
          <p:nvPr>
            <p:extLst>
              <p:ext uri="{D42A27DB-BD31-4B8C-83A1-F6EECF244321}">
                <p14:modId xmlns:p14="http://schemas.microsoft.com/office/powerpoint/2010/main" val="3609197115"/>
              </p:ext>
            </p:extLst>
          </p:nvPr>
        </p:nvGraphicFramePr>
        <p:xfrm>
          <a:off x="8489086" y="6292007"/>
          <a:ext cx="2813701" cy="430312"/>
        </p:xfrm>
        <a:graphic>
          <a:graphicData uri="http://schemas.openxmlformats.org/presentationml/2006/ole">
            <mc:AlternateContent xmlns:mc="http://schemas.openxmlformats.org/markup-compatibility/2006">
              <mc:Choice xmlns:v="urn:schemas-microsoft-com:vml" Requires="v">
                <p:oleObj name="公式" r:id="rId14" imgW="1383699" imgH="215806" progId="Equation.3">
                  <p:embed/>
                </p:oleObj>
              </mc:Choice>
              <mc:Fallback>
                <p:oleObj name="公式" r:id="rId14" imgW="1383699" imgH="215806" progId="Equation.3">
                  <p:embed/>
                  <p:pic>
                    <p:nvPicPr>
                      <p:cNvPr id="14" name="Object 18">
                        <a:extLst>
                          <a:ext uri="{FF2B5EF4-FFF2-40B4-BE49-F238E27FC236}">
                            <a16:creationId xmlns:a16="http://schemas.microsoft.com/office/drawing/2014/main" id="{AC8F6D61-FA26-B05A-6F2F-E86BEDEE488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89086" y="6292007"/>
                        <a:ext cx="2813701" cy="43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AutoShape 10">
            <a:extLst>
              <a:ext uri="{FF2B5EF4-FFF2-40B4-BE49-F238E27FC236}">
                <a16:creationId xmlns:a16="http://schemas.microsoft.com/office/drawing/2014/main" id="{B6119E1D-502F-02F7-FC0A-4E56C6B78421}"/>
              </a:ext>
            </a:extLst>
          </p:cNvPr>
          <p:cNvSpPr>
            <a:spLocks noChangeArrowheads="1"/>
          </p:cNvSpPr>
          <p:nvPr/>
        </p:nvSpPr>
        <p:spPr bwMode="auto">
          <a:xfrm>
            <a:off x="8158357" y="2935967"/>
            <a:ext cx="1772060" cy="987654"/>
          </a:xfrm>
          <a:prstGeom prst="wedgeRoundRectCallout">
            <a:avLst>
              <a:gd name="adj1" fmla="val -111374"/>
              <a:gd name="adj2" fmla="val 60257"/>
              <a:gd name="adj3" fmla="val 16667"/>
            </a:avLst>
          </a:prstGeom>
          <a:solidFill>
            <a:schemeClr val="accent1"/>
          </a:solidFill>
          <a:ln w="9525">
            <a:solidFill>
              <a:srgbClr val="0000FF"/>
            </a:solidFill>
            <a:miter lim="800000"/>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00000"/>
              </a:lnSpc>
              <a:buClrTx/>
              <a:buFontTx/>
              <a:buNone/>
            </a:pPr>
            <a:r>
              <a:rPr lang="zh-CN" altLang="en-US" sz="2400" dirty="0">
                <a:solidFill>
                  <a:srgbClr val="FFFF00"/>
                </a:solidFill>
              </a:rPr>
              <a:t>平稳独立增量过程</a:t>
            </a:r>
          </a:p>
        </p:txBody>
      </p:sp>
      <p:sp>
        <p:nvSpPr>
          <p:cNvPr id="2" name="AutoShape 10">
            <a:extLst>
              <a:ext uri="{FF2B5EF4-FFF2-40B4-BE49-F238E27FC236}">
                <a16:creationId xmlns:a16="http://schemas.microsoft.com/office/drawing/2014/main" id="{E7D43FA7-FD3B-D7B8-3402-2DE98444593A}"/>
              </a:ext>
            </a:extLst>
          </p:cNvPr>
          <p:cNvSpPr>
            <a:spLocks noChangeArrowheads="1"/>
          </p:cNvSpPr>
          <p:nvPr/>
        </p:nvSpPr>
        <p:spPr bwMode="auto">
          <a:xfrm>
            <a:off x="8689975" y="4593683"/>
            <a:ext cx="1772060" cy="600108"/>
          </a:xfrm>
          <a:prstGeom prst="wedgeRoundRectCallout">
            <a:avLst>
              <a:gd name="adj1" fmla="val -80153"/>
              <a:gd name="adj2" fmla="val 120438"/>
              <a:gd name="adj3" fmla="val 16667"/>
            </a:avLst>
          </a:prstGeom>
          <a:solidFill>
            <a:schemeClr val="accent1"/>
          </a:solidFill>
          <a:ln w="9525">
            <a:solidFill>
              <a:srgbClr val="0000FF"/>
            </a:solidFill>
            <a:miter lim="800000"/>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00000"/>
              </a:lnSpc>
              <a:buClrTx/>
              <a:buFontTx/>
              <a:buNone/>
            </a:pPr>
            <a:r>
              <a:rPr lang="zh-CN" altLang="en-US" sz="2400" dirty="0">
                <a:solidFill>
                  <a:srgbClr val="FFFF00"/>
                </a:solidFill>
              </a:rPr>
              <a:t>乘法公式</a:t>
            </a:r>
          </a:p>
        </p:txBody>
      </p:sp>
      <p:sp>
        <p:nvSpPr>
          <p:cNvPr id="4" name="AutoShape 10">
            <a:extLst>
              <a:ext uri="{FF2B5EF4-FFF2-40B4-BE49-F238E27FC236}">
                <a16:creationId xmlns:a16="http://schemas.microsoft.com/office/drawing/2014/main" id="{CBABE933-D7D9-97B6-F08F-957098D11724}"/>
              </a:ext>
            </a:extLst>
          </p:cNvPr>
          <p:cNvSpPr>
            <a:spLocks noChangeArrowheads="1"/>
          </p:cNvSpPr>
          <p:nvPr/>
        </p:nvSpPr>
        <p:spPr bwMode="auto">
          <a:xfrm>
            <a:off x="9022149" y="5405413"/>
            <a:ext cx="3096826" cy="600108"/>
          </a:xfrm>
          <a:prstGeom prst="wedgeRoundRectCallout">
            <a:avLst>
              <a:gd name="adj1" fmla="val -15888"/>
              <a:gd name="adj2" fmla="val 119158"/>
              <a:gd name="adj3" fmla="val 16667"/>
            </a:avLst>
          </a:prstGeom>
          <a:solidFill>
            <a:schemeClr val="accent1"/>
          </a:solidFill>
          <a:ln w="9525">
            <a:solidFill>
              <a:srgbClr val="0000FF"/>
            </a:solidFill>
            <a:miter lim="800000"/>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a:lnSpc>
                <a:spcPct val="100000"/>
              </a:lnSpc>
              <a:buClrTx/>
              <a:buNone/>
            </a:pPr>
            <a:r>
              <a:rPr lang="en-US" altLang="zh-CN" sz="2400" dirty="0"/>
              <a:t>T</a:t>
            </a:r>
            <a:r>
              <a:rPr lang="en-US" altLang="zh-CN" sz="2400" baseline="-25000" dirty="0"/>
              <a:t>1</a:t>
            </a:r>
            <a:r>
              <a:rPr lang="zh-CN" altLang="en-US" sz="2400" dirty="0">
                <a:solidFill>
                  <a:srgbClr val="0000FF"/>
                </a:solidFill>
                <a:sym typeface="Symbol" panose="05050102010706020507" pitchFamily="18" charset="2"/>
              </a:rPr>
              <a:t>和</a:t>
            </a:r>
            <a:r>
              <a:rPr lang="en-US" altLang="zh-CN" sz="2400" dirty="0"/>
              <a:t>T</a:t>
            </a:r>
            <a:r>
              <a:rPr lang="en-US" altLang="zh-CN" sz="2400" baseline="-25000" dirty="0"/>
              <a:t>2</a:t>
            </a:r>
            <a:r>
              <a:rPr lang="zh-CN" altLang="en-US" sz="2400" dirty="0">
                <a:solidFill>
                  <a:srgbClr val="0000FF"/>
                </a:solidFill>
                <a:sym typeface="Symbol" panose="05050102010706020507" pitchFamily="18" charset="2"/>
              </a:rPr>
              <a:t>是相互独立的</a:t>
            </a:r>
            <a:endParaRPr lang="zh-CN" altLang="en-US" sz="24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additive="base">
                                        <p:cTn id="3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 calcmode="lin" valueType="num">
                                      <p:cBhvr additive="base">
                                        <p:cTn id="3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 calcmode="lin" valueType="num">
                                      <p:cBhvr additive="base">
                                        <p:cTn id="4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0-#ppt_w/2"/>
                                          </p:val>
                                        </p:tav>
                                        <p:tav tm="100000">
                                          <p:val>
                                            <p:strVal val="#ppt_x"/>
                                          </p:val>
                                        </p:tav>
                                      </p:tavLst>
                                    </p:anim>
                                    <p:anim calcmode="lin" valueType="num">
                                      <p:cBhvr additive="base">
                                        <p:cTn id="50"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anim calcmode="lin" valueType="num">
                                      <p:cBhvr additive="base">
                                        <p:cTn id="5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5" end="5"/>
                                            </p:txEl>
                                          </p:spTgt>
                                        </p:tgtEl>
                                        <p:attrNameLst>
                                          <p:attrName>style.visibility</p:attrName>
                                        </p:attrNameLst>
                                      </p:cBhvr>
                                      <p:to>
                                        <p:strVal val="visible"/>
                                      </p:to>
                                    </p:set>
                                    <p:anim calcmode="lin" valueType="num">
                                      <p:cBhvr additive="base">
                                        <p:cTn id="6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ppt_x"/>
                                          </p:val>
                                        </p:tav>
                                        <p:tav tm="100000">
                                          <p:val>
                                            <p:strVal val="#ppt_x"/>
                                          </p:val>
                                        </p:tav>
                                      </p:tavLst>
                                    </p:anim>
                                    <p:anim calcmode="lin" valueType="num">
                                      <p:cBhvr additive="base">
                                        <p:cTn id="8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12"/>
                                        </p:tgtEl>
                                        <p:attrNameLst>
                                          <p:attrName>style.visibility</p:attrName>
                                        </p:attrNameLst>
                                      </p:cBhvr>
                                      <p:to>
                                        <p:strVal val="visible"/>
                                      </p:to>
                                    </p:set>
                                    <p:anim calcmode="lin" valueType="num">
                                      <p:cBhvr additive="base">
                                        <p:cTn id="85" dur="500" fill="hold"/>
                                        <p:tgtEl>
                                          <p:spTgt spid="12"/>
                                        </p:tgtEl>
                                        <p:attrNameLst>
                                          <p:attrName>ppt_x</p:attrName>
                                        </p:attrNameLst>
                                      </p:cBhvr>
                                      <p:tavLst>
                                        <p:tav tm="0">
                                          <p:val>
                                            <p:strVal val="#ppt_x"/>
                                          </p:val>
                                        </p:tav>
                                        <p:tav tm="100000">
                                          <p:val>
                                            <p:strVal val="#ppt_x"/>
                                          </p:val>
                                        </p:tav>
                                      </p:tavLst>
                                    </p:anim>
                                    <p:anim calcmode="lin" valueType="num">
                                      <p:cBhvr additive="base">
                                        <p:cTn id="8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9" fill="hold" grpId="0" nodeType="clickEffect">
                                  <p:stCondLst>
                                    <p:cond delay="0"/>
                                  </p:stCondLst>
                                  <p:childTnLst>
                                    <p:set>
                                      <p:cBhvr>
                                        <p:cTn id="96" dur="1" fill="hold">
                                          <p:stCondLst>
                                            <p:cond delay="0"/>
                                          </p:stCondLst>
                                        </p:cTn>
                                        <p:tgtEl>
                                          <p:spTgt spid="2"/>
                                        </p:tgtEl>
                                        <p:attrNameLst>
                                          <p:attrName>style.visibility</p:attrName>
                                        </p:attrNameLst>
                                      </p:cBhvr>
                                      <p:to>
                                        <p:strVal val="visible"/>
                                      </p:to>
                                    </p:set>
                                    <p:anim calcmode="lin" valueType="num">
                                      <p:cBhvr additive="base">
                                        <p:cTn id="97" dur="500" fill="hold"/>
                                        <p:tgtEl>
                                          <p:spTgt spid="2"/>
                                        </p:tgtEl>
                                        <p:attrNameLst>
                                          <p:attrName>ppt_x</p:attrName>
                                        </p:attrNameLst>
                                      </p:cBhvr>
                                      <p:tavLst>
                                        <p:tav tm="0">
                                          <p:val>
                                            <p:strVal val="0-#ppt_w/2"/>
                                          </p:val>
                                        </p:tav>
                                        <p:tav tm="100000">
                                          <p:val>
                                            <p:strVal val="#ppt_x"/>
                                          </p:val>
                                        </p:tav>
                                      </p:tavLst>
                                    </p:anim>
                                    <p:anim calcmode="lin" valueType="num">
                                      <p:cBhvr additive="base">
                                        <p:cTn id="9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9" fill="hold" grpId="0" nodeType="clickEffect">
                                  <p:stCondLst>
                                    <p:cond delay="0"/>
                                  </p:stCondLst>
                                  <p:childTnLst>
                                    <p:set>
                                      <p:cBhvr>
                                        <p:cTn id="102" dur="1" fill="hold">
                                          <p:stCondLst>
                                            <p:cond delay="0"/>
                                          </p:stCondLst>
                                        </p:cTn>
                                        <p:tgtEl>
                                          <p:spTgt spid="4"/>
                                        </p:tgtEl>
                                        <p:attrNameLst>
                                          <p:attrName>style.visibility</p:attrName>
                                        </p:attrNameLst>
                                      </p:cBhvr>
                                      <p:to>
                                        <p:strVal val="visible"/>
                                      </p:to>
                                    </p:set>
                                    <p:anim calcmode="lin" valueType="num">
                                      <p:cBhvr additive="base">
                                        <p:cTn id="103" dur="500" fill="hold"/>
                                        <p:tgtEl>
                                          <p:spTgt spid="4"/>
                                        </p:tgtEl>
                                        <p:attrNameLst>
                                          <p:attrName>ppt_x</p:attrName>
                                        </p:attrNameLst>
                                      </p:cBhvr>
                                      <p:tavLst>
                                        <p:tav tm="0">
                                          <p:val>
                                            <p:strVal val="0-#ppt_w/2"/>
                                          </p:val>
                                        </p:tav>
                                        <p:tav tm="100000">
                                          <p:val>
                                            <p:strVal val="#ppt_x"/>
                                          </p:val>
                                        </p:tav>
                                      </p:tavLst>
                                    </p:anim>
                                    <p:anim calcmode="lin" valueType="num">
                                      <p:cBhvr additive="base">
                                        <p:cTn id="10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5" grpId="0" animBg="1"/>
      <p:bldP spid="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0ED950E2-F494-9753-5299-853F8FB8FC9E}"/>
              </a:ext>
            </a:extLst>
          </p:cNvPr>
          <p:cNvSpPr>
            <a:spLocks noGrp="1" noChangeArrowheads="1"/>
          </p:cNvSpPr>
          <p:nvPr>
            <p:ph type="title"/>
          </p:nvPr>
        </p:nvSpPr>
        <p:spPr/>
        <p:txBody>
          <a:bodyPr/>
          <a:lstStyle/>
          <a:p>
            <a:pPr eaLnBrk="1" hangingPunct="1"/>
            <a:endParaRPr lang="zh-CN" altLang="zh-CN"/>
          </a:p>
        </p:txBody>
      </p:sp>
      <p:sp>
        <p:nvSpPr>
          <p:cNvPr id="324611" name="Rectangle 3">
            <a:extLst>
              <a:ext uri="{FF2B5EF4-FFF2-40B4-BE49-F238E27FC236}">
                <a16:creationId xmlns:a16="http://schemas.microsoft.com/office/drawing/2014/main" id="{2070ED39-7D70-68E0-AF54-ED0AED450B1A}"/>
              </a:ext>
            </a:extLst>
          </p:cNvPr>
          <p:cNvSpPr>
            <a:spLocks noGrp="1" noChangeArrowheads="1"/>
          </p:cNvSpPr>
          <p:nvPr>
            <p:ph type="body" idx="1"/>
          </p:nvPr>
        </p:nvSpPr>
        <p:spPr>
          <a:xfrm>
            <a:off x="231775" y="1524794"/>
            <a:ext cx="11353800" cy="3429000"/>
          </a:xfrm>
        </p:spPr>
        <p:txBody>
          <a:bodyPr>
            <a:normAutofit/>
          </a:bodyPr>
          <a:lstStyle/>
          <a:p>
            <a:pPr algn="just" eaLnBrk="1" hangingPunct="1">
              <a:lnSpc>
                <a:spcPct val="160000"/>
              </a:lnSpc>
              <a:buFont typeface="Wingdings" panose="05000000000000000000" pitchFamily="2" charset="2"/>
              <a:buNone/>
            </a:pPr>
            <a:r>
              <a:rPr lang="en-US" altLang="zh-CN" dirty="0"/>
              <a:t>	</a:t>
            </a:r>
            <a:r>
              <a:rPr lang="zh-CN" altLang="en-US" dirty="0"/>
              <a:t>当</a:t>
            </a:r>
            <a:r>
              <a:rPr lang="en-US" altLang="zh-CN" dirty="0"/>
              <a:t>s</a:t>
            </a:r>
            <a:r>
              <a:rPr lang="zh-CN" altLang="en-US" dirty="0"/>
              <a:t>＝</a:t>
            </a:r>
            <a:r>
              <a:rPr lang="en-US" altLang="zh-CN" dirty="0"/>
              <a:t>0</a:t>
            </a:r>
            <a:r>
              <a:rPr lang="zh-CN" altLang="en-US" dirty="0"/>
              <a:t>时，可见</a:t>
            </a:r>
            <a:r>
              <a:rPr lang="en-US" altLang="zh-CN" dirty="0"/>
              <a:t>T</a:t>
            </a:r>
            <a:r>
              <a:rPr lang="en-US" altLang="zh-CN" baseline="-25000" dirty="0"/>
              <a:t>2</a:t>
            </a:r>
            <a:r>
              <a:rPr lang="zh-CN" altLang="en-US" dirty="0"/>
              <a:t>也服从参数为</a:t>
            </a:r>
            <a:r>
              <a:rPr lang="el-GR" altLang="zh-CN" dirty="0"/>
              <a:t>λ</a:t>
            </a:r>
            <a:r>
              <a:rPr lang="zh-CN" altLang="en-US" dirty="0"/>
              <a:t>的（负）指数分布且</a:t>
            </a:r>
            <a:r>
              <a:rPr lang="en-US" altLang="zh-CN" dirty="0"/>
              <a:t>T</a:t>
            </a:r>
            <a:r>
              <a:rPr lang="en-US" altLang="zh-CN" baseline="-25000" dirty="0"/>
              <a:t>2</a:t>
            </a:r>
            <a:r>
              <a:rPr lang="zh-CN" altLang="en-US" dirty="0"/>
              <a:t>与</a:t>
            </a:r>
            <a:r>
              <a:rPr lang="en-US" altLang="zh-CN" dirty="0"/>
              <a:t>T</a:t>
            </a:r>
            <a:r>
              <a:rPr lang="en-US" altLang="zh-CN" baseline="-25000" dirty="0"/>
              <a:t>1</a:t>
            </a:r>
            <a:r>
              <a:rPr lang="zh-CN" altLang="en-US" dirty="0"/>
              <a:t>独立同分布。</a:t>
            </a:r>
          </a:p>
          <a:p>
            <a:pPr algn="just" eaLnBrk="1" hangingPunct="1">
              <a:lnSpc>
                <a:spcPct val="160000"/>
              </a:lnSpc>
              <a:buFont typeface="Wingdings" panose="05000000000000000000" pitchFamily="2" charset="2"/>
              <a:buNone/>
            </a:pPr>
            <a:r>
              <a:rPr lang="zh-CN" altLang="en-US" dirty="0"/>
              <a:t>	类似地，可用数学归纳法证明当</a:t>
            </a:r>
            <a:r>
              <a:rPr lang="en-US" altLang="zh-CN" dirty="0"/>
              <a:t>n&gt;2</a:t>
            </a:r>
            <a:r>
              <a:rPr lang="zh-CN" altLang="en-US" dirty="0"/>
              <a:t>时，</a:t>
            </a:r>
            <a:r>
              <a:rPr lang="en-US" altLang="zh-CN" dirty="0"/>
              <a:t>T</a:t>
            </a:r>
            <a:r>
              <a:rPr lang="en-US" altLang="zh-CN" baseline="-25000" dirty="0"/>
              <a:t>n</a:t>
            </a:r>
            <a:r>
              <a:rPr lang="zh-CN" altLang="en-US" dirty="0"/>
              <a:t>，</a:t>
            </a:r>
            <a:r>
              <a:rPr lang="en-US" altLang="zh-CN" dirty="0"/>
              <a:t>n=1, 2, …</a:t>
            </a:r>
            <a:r>
              <a:rPr lang="zh-CN" altLang="en-US" dirty="0"/>
              <a:t>相互独立，都参数为</a:t>
            </a:r>
            <a:r>
              <a:rPr lang="el-GR" altLang="zh-CN" dirty="0"/>
              <a:t>λ</a:t>
            </a:r>
            <a:r>
              <a:rPr lang="zh-CN" altLang="en-US" dirty="0"/>
              <a:t>的（负）指数分布。</a:t>
            </a:r>
            <a:endParaRPr lang="zh-CN" altLang="el-G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 calcmode="lin" valueType="num">
                                      <p:cBhvr additive="base">
                                        <p:cTn id="7" dur="500" fill="hold"/>
                                        <p:tgtEl>
                                          <p:spTgt spid="324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4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4611">
                                            <p:txEl>
                                              <p:pRg st="1" end="1"/>
                                            </p:txEl>
                                          </p:spTgt>
                                        </p:tgtEl>
                                        <p:attrNameLst>
                                          <p:attrName>style.visibility</p:attrName>
                                        </p:attrNameLst>
                                      </p:cBhvr>
                                      <p:to>
                                        <p:strVal val="visible"/>
                                      </p:to>
                                    </p:set>
                                    <p:anim calcmode="lin" valueType="num">
                                      <p:cBhvr additive="base">
                                        <p:cTn id="13" dur="500" fill="hold"/>
                                        <p:tgtEl>
                                          <p:spTgt spid="3246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46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7482D445-F123-B8B1-0246-D40853662C09}"/>
              </a:ext>
            </a:extLst>
          </p:cNvPr>
          <p:cNvSpPr>
            <a:spLocks noGrp="1" noChangeArrowheads="1"/>
          </p:cNvSpPr>
          <p:nvPr>
            <p:ph type="title"/>
          </p:nvPr>
        </p:nvSpPr>
        <p:spPr/>
        <p:txBody>
          <a:bodyPr/>
          <a:lstStyle/>
          <a:p>
            <a:pPr eaLnBrk="1" hangingPunct="1"/>
            <a:r>
              <a:rPr lang="zh-CN" altLang="en-US"/>
              <a:t>泊松过程的性质</a:t>
            </a:r>
            <a:r>
              <a:rPr lang="en-US" altLang="zh-CN"/>
              <a:t>3</a:t>
            </a:r>
          </a:p>
        </p:txBody>
      </p:sp>
      <p:sp>
        <p:nvSpPr>
          <p:cNvPr id="318467" name="Rectangle 3">
            <a:extLst>
              <a:ext uri="{FF2B5EF4-FFF2-40B4-BE49-F238E27FC236}">
                <a16:creationId xmlns:a16="http://schemas.microsoft.com/office/drawing/2014/main" id="{53AB628E-14BA-C18E-9568-89FE28C7645C}"/>
              </a:ext>
            </a:extLst>
          </p:cNvPr>
          <p:cNvSpPr>
            <a:spLocks noGrp="1" noChangeArrowheads="1"/>
          </p:cNvSpPr>
          <p:nvPr>
            <p:ph type="body" idx="1"/>
          </p:nvPr>
        </p:nvSpPr>
        <p:spPr>
          <a:xfrm>
            <a:off x="688975" y="1372394"/>
            <a:ext cx="10744200" cy="1938786"/>
          </a:xfrm>
        </p:spPr>
        <p:txBody>
          <a:bodyPr/>
          <a:lstStyle/>
          <a:p>
            <a:pPr marL="0" indent="719282">
              <a:buNone/>
            </a:pPr>
            <a:r>
              <a:rPr lang="zh-CN" altLang="en-US" dirty="0">
                <a:solidFill>
                  <a:srgbClr val="0000FF"/>
                </a:solidFill>
              </a:rPr>
              <a:t>设</a:t>
            </a:r>
            <a:r>
              <a:rPr lang="en-US" altLang="zh-CN" dirty="0">
                <a:solidFill>
                  <a:srgbClr val="0000FF"/>
                </a:solidFill>
              </a:rPr>
              <a:t>{N(t), t</a:t>
            </a:r>
            <a:r>
              <a:rPr lang="en-US" altLang="zh-CN" dirty="0">
                <a:solidFill>
                  <a:srgbClr val="0000FF"/>
                </a:solidFill>
                <a:sym typeface="Symbol" panose="05050102010706020507" pitchFamily="18" charset="2"/>
              </a:rPr>
              <a:t>0</a:t>
            </a:r>
            <a:r>
              <a:rPr lang="en-US" altLang="zh-CN" dirty="0">
                <a:solidFill>
                  <a:srgbClr val="0000FF"/>
                </a:solidFill>
              </a:rPr>
              <a:t>}</a:t>
            </a:r>
            <a:r>
              <a:rPr lang="zh-CN" altLang="en-US" dirty="0">
                <a:solidFill>
                  <a:srgbClr val="0000FF"/>
                </a:solidFill>
              </a:rPr>
              <a:t>是</a:t>
            </a:r>
            <a:r>
              <a:rPr lang="zh-CN" altLang="en-US" dirty="0">
                <a:solidFill>
                  <a:srgbClr val="0000FF"/>
                </a:solidFill>
                <a:sym typeface="Symbol" panose="05050102010706020507" pitchFamily="18" charset="2"/>
              </a:rPr>
              <a:t>参数为的泊松过程，</a:t>
            </a:r>
            <a:r>
              <a:rPr lang="en-US" altLang="zh-CN" dirty="0">
                <a:solidFill>
                  <a:srgbClr val="0000FF"/>
                </a:solidFill>
                <a:sym typeface="Symbol" panose="05050102010706020507" pitchFamily="18" charset="2"/>
              </a:rPr>
              <a:t>{</a:t>
            </a:r>
            <a:r>
              <a:rPr lang="en-US" altLang="zh-CN" baseline="-25000" dirty="0">
                <a:solidFill>
                  <a:srgbClr val="0000FF"/>
                </a:solidFill>
                <a:sym typeface="Symbol" panose="05050102010706020507" pitchFamily="18" charset="2"/>
              </a:rPr>
              <a:t>n</a:t>
            </a:r>
            <a:r>
              <a:rPr lang="en-US" altLang="zh-CN" dirty="0">
                <a:solidFill>
                  <a:srgbClr val="0000FF"/>
                </a:solidFill>
                <a:sym typeface="Symbol" panose="05050102010706020507" pitchFamily="18" charset="2"/>
              </a:rPr>
              <a:t>, n = 1, 2, …}</a:t>
            </a:r>
            <a:r>
              <a:rPr lang="zh-CN" altLang="en-US" dirty="0">
                <a:solidFill>
                  <a:srgbClr val="0000FF"/>
                </a:solidFill>
                <a:sym typeface="Symbol" panose="05050102010706020507" pitchFamily="18" charset="2"/>
              </a:rPr>
              <a:t>为等待时间序列，则</a:t>
            </a:r>
            <a:r>
              <a:rPr lang="en-US" altLang="zh-CN" baseline="-25000" dirty="0">
                <a:solidFill>
                  <a:srgbClr val="0000FF"/>
                </a:solidFill>
                <a:sym typeface="Symbol" panose="05050102010706020507" pitchFamily="18" charset="2"/>
              </a:rPr>
              <a:t>n</a:t>
            </a:r>
            <a:r>
              <a:rPr lang="zh-CN" altLang="en-US" dirty="0">
                <a:solidFill>
                  <a:srgbClr val="0000FF"/>
                </a:solidFill>
                <a:sym typeface="Symbol" panose="05050102010706020507" pitchFamily="18" charset="2"/>
              </a:rPr>
              <a:t>～</a:t>
            </a:r>
            <a:r>
              <a:rPr lang="en-US" altLang="zh-CN" dirty="0">
                <a:solidFill>
                  <a:srgbClr val="0000FF"/>
                </a:solidFill>
                <a:sym typeface="Symbol" panose="05050102010706020507" pitchFamily="18" charset="2"/>
              </a:rPr>
              <a:t>(n, )</a:t>
            </a:r>
            <a:r>
              <a:rPr lang="zh-CN" altLang="en-US" dirty="0">
                <a:solidFill>
                  <a:srgbClr val="0000FF"/>
                </a:solidFill>
                <a:sym typeface="Symbol" panose="05050102010706020507" pitchFamily="18" charset="2"/>
              </a:rPr>
              <a:t>，即概率密度为：</a:t>
            </a:r>
          </a:p>
        </p:txBody>
      </p:sp>
      <p:graphicFrame>
        <p:nvGraphicFramePr>
          <p:cNvPr id="318468" name="Object 4">
            <a:extLst>
              <a:ext uri="{FF2B5EF4-FFF2-40B4-BE49-F238E27FC236}">
                <a16:creationId xmlns:a16="http://schemas.microsoft.com/office/drawing/2014/main" id="{584BC522-0583-AE5A-D54F-22D8EA1AA240}"/>
              </a:ext>
            </a:extLst>
          </p:cNvPr>
          <p:cNvGraphicFramePr>
            <a:graphicFrameLocks noChangeAspect="1"/>
          </p:cNvGraphicFramePr>
          <p:nvPr>
            <p:extLst>
              <p:ext uri="{D42A27DB-BD31-4B8C-83A1-F6EECF244321}">
                <p14:modId xmlns:p14="http://schemas.microsoft.com/office/powerpoint/2010/main" val="3590169292"/>
              </p:ext>
            </p:extLst>
          </p:nvPr>
        </p:nvGraphicFramePr>
        <p:xfrm>
          <a:off x="1984375" y="3090796"/>
          <a:ext cx="4495800" cy="1615767"/>
        </p:xfrm>
        <a:graphic>
          <a:graphicData uri="http://schemas.openxmlformats.org/presentationml/2006/ole">
            <mc:AlternateContent xmlns:mc="http://schemas.openxmlformats.org/markup-compatibility/2006">
              <mc:Choice xmlns:v="urn:schemas-microsoft-com:vml" Requires="v">
                <p:oleObj name="Equation" r:id="rId2" imgW="3516120" imgH="1219320" progId="Equation.DSMT4">
                  <p:embed/>
                </p:oleObj>
              </mc:Choice>
              <mc:Fallback>
                <p:oleObj name="Equation" r:id="rId2" imgW="3516120" imgH="1219320" progId="Equation.DSMT4">
                  <p:embed/>
                  <p:pic>
                    <p:nvPicPr>
                      <p:cNvPr id="318468" name="Object 4">
                        <a:extLst>
                          <a:ext uri="{FF2B5EF4-FFF2-40B4-BE49-F238E27FC236}">
                            <a16:creationId xmlns:a16="http://schemas.microsoft.com/office/drawing/2014/main" id="{584BC522-0583-AE5A-D54F-22D8EA1AA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3090796"/>
                        <a:ext cx="4495800" cy="1615767"/>
                      </a:xfrm>
                      <a:prstGeom prst="rect">
                        <a:avLst/>
                      </a:prstGeom>
                      <a:noFill/>
                      <a:ln>
                        <a:noFill/>
                      </a:ln>
                      <a:effectLst/>
                    </p:spPr>
                  </p:pic>
                </p:oleObj>
              </mc:Fallback>
            </mc:AlternateContent>
          </a:graphicData>
        </a:graphic>
      </p:graphicFrame>
      <p:sp>
        <p:nvSpPr>
          <p:cNvPr id="318473" name="Rectangle 9">
            <a:extLst>
              <a:ext uri="{FF2B5EF4-FFF2-40B4-BE49-F238E27FC236}">
                <a16:creationId xmlns:a16="http://schemas.microsoft.com/office/drawing/2014/main" id="{B323D7FB-297B-E63B-7C1E-B3D1C09482DF}"/>
              </a:ext>
            </a:extLst>
          </p:cNvPr>
          <p:cNvSpPr>
            <a:spLocks noChangeArrowheads="1"/>
          </p:cNvSpPr>
          <p:nvPr/>
        </p:nvSpPr>
        <p:spPr bwMode="auto">
          <a:xfrm>
            <a:off x="762017" y="5102329"/>
            <a:ext cx="7707509"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lnSpc>
                <a:spcPct val="150000"/>
              </a:lnSpc>
              <a:buClrTx/>
              <a:buFontTx/>
              <a:buNone/>
            </a:pPr>
            <a:r>
              <a:rPr lang="zh-CN" altLang="en-US" sz="2400" dirty="0">
                <a:solidFill>
                  <a:srgbClr val="CC00CC"/>
                </a:solidFill>
                <a:latin typeface="+mn-ea"/>
                <a:ea typeface="+mn-ea"/>
              </a:rPr>
              <a:t>即</a:t>
            </a:r>
            <a:r>
              <a:rPr lang="en-US" altLang="zh-CN" sz="2400" dirty="0">
                <a:solidFill>
                  <a:srgbClr val="CC00CC"/>
                </a:solidFill>
                <a:latin typeface="+mn-ea"/>
                <a:ea typeface="+mn-ea"/>
              </a:rPr>
              <a:t>n</a:t>
            </a:r>
            <a:r>
              <a:rPr lang="zh-CN" altLang="en-US" sz="2400" dirty="0">
                <a:solidFill>
                  <a:srgbClr val="CC00CC"/>
                </a:solidFill>
                <a:latin typeface="+mn-ea"/>
                <a:ea typeface="+mn-ea"/>
              </a:rPr>
              <a:t>阶爱而朗分布。</a:t>
            </a:r>
            <a:endParaRPr lang="zh-CN" altLang="en-US" sz="2400" dirty="0">
              <a:solidFill>
                <a:srgbClr val="CC00CC"/>
              </a:solidFill>
              <a:latin typeface="+mn-ea"/>
              <a:ea typeface="+mn-ea"/>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18468"/>
                                        </p:tgtEl>
                                        <p:attrNameLst>
                                          <p:attrName>style.visibility</p:attrName>
                                        </p:attrNameLst>
                                      </p:cBhvr>
                                      <p:to>
                                        <p:strVal val="visible"/>
                                      </p:to>
                                    </p:set>
                                    <p:anim calcmode="lin" valueType="num">
                                      <p:cBhvr additive="base">
                                        <p:cTn id="12" dur="500" fill="hold"/>
                                        <p:tgtEl>
                                          <p:spTgt spid="318468"/>
                                        </p:tgtEl>
                                        <p:attrNameLst>
                                          <p:attrName>ppt_x</p:attrName>
                                        </p:attrNameLst>
                                      </p:cBhvr>
                                      <p:tavLst>
                                        <p:tav tm="0">
                                          <p:val>
                                            <p:strVal val="0-#ppt_w/2"/>
                                          </p:val>
                                        </p:tav>
                                        <p:tav tm="100000">
                                          <p:val>
                                            <p:strVal val="#ppt_x"/>
                                          </p:val>
                                        </p:tav>
                                      </p:tavLst>
                                    </p:anim>
                                    <p:anim calcmode="lin" valueType="num">
                                      <p:cBhvr additive="base">
                                        <p:cTn id="13" dur="500" fill="hold"/>
                                        <p:tgtEl>
                                          <p:spTgt spid="31846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18473">
                                            <p:txEl>
                                              <p:pRg st="0" end="0"/>
                                            </p:txEl>
                                          </p:spTgt>
                                        </p:tgtEl>
                                        <p:attrNameLst>
                                          <p:attrName>style.visibility</p:attrName>
                                        </p:attrNameLst>
                                      </p:cBhvr>
                                      <p:to>
                                        <p:strVal val="visible"/>
                                      </p:to>
                                    </p:set>
                                    <p:anim calcmode="lin" valueType="num">
                                      <p:cBhvr additive="base">
                                        <p:cTn id="17" dur="500" fill="hold"/>
                                        <p:tgtEl>
                                          <p:spTgt spid="31847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1847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autoUpdateAnimBg="0"/>
      <p:bldP spid="31847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C340F31F-55C7-E966-166F-262AC36BD35C}"/>
              </a:ext>
            </a:extLst>
          </p:cNvPr>
          <p:cNvSpPr>
            <a:spLocks noGrp="1" noChangeArrowheads="1"/>
          </p:cNvSpPr>
          <p:nvPr>
            <p:ph type="title"/>
          </p:nvPr>
        </p:nvSpPr>
        <p:spPr/>
        <p:txBody>
          <a:bodyPr/>
          <a:lstStyle/>
          <a:p>
            <a:pPr algn="l"/>
            <a:r>
              <a:rPr lang="zh-CN" altLang="en-US" dirty="0"/>
              <a:t>证明</a:t>
            </a:r>
          </a:p>
        </p:txBody>
      </p:sp>
      <p:sp>
        <p:nvSpPr>
          <p:cNvPr id="26627" name="内容占位符 2">
            <a:extLst>
              <a:ext uri="{FF2B5EF4-FFF2-40B4-BE49-F238E27FC236}">
                <a16:creationId xmlns:a16="http://schemas.microsoft.com/office/drawing/2014/main" id="{1136DAFE-5458-439D-9DEE-ABEA65EA865B}"/>
              </a:ext>
            </a:extLst>
          </p:cNvPr>
          <p:cNvSpPr>
            <a:spLocks noGrp="1" noChangeArrowheads="1"/>
          </p:cNvSpPr>
          <p:nvPr>
            <p:ph idx="1"/>
          </p:nvPr>
        </p:nvSpPr>
        <p:spPr>
          <a:xfrm>
            <a:off x="536575" y="1067594"/>
            <a:ext cx="10363200" cy="2535825"/>
          </a:xfrm>
        </p:spPr>
        <p:txBody>
          <a:bodyPr>
            <a:noAutofit/>
          </a:bodyPr>
          <a:lstStyle/>
          <a:p>
            <a:pPr marL="0" indent="0">
              <a:buNone/>
            </a:pPr>
            <a:r>
              <a:rPr lang="zh-CN" altLang="en-US" dirty="0"/>
              <a:t>因事件</a:t>
            </a:r>
            <a:r>
              <a:rPr lang="en-US" altLang="zh-CN" dirty="0"/>
              <a:t>{</a:t>
            </a:r>
            <a:r>
              <a:rPr lang="zh-CN" altLang="en-US" dirty="0">
                <a:solidFill>
                  <a:srgbClr val="0000FF"/>
                </a:solidFill>
                <a:sym typeface="Symbol" panose="05050102010706020507" pitchFamily="18" charset="2"/>
              </a:rPr>
              <a:t></a:t>
            </a:r>
            <a:r>
              <a:rPr lang="en-US" altLang="zh-CN" baseline="-25000" dirty="0">
                <a:solidFill>
                  <a:srgbClr val="0000FF"/>
                </a:solidFill>
                <a:sym typeface="Symbol" panose="05050102010706020507" pitchFamily="18" charset="2"/>
              </a:rPr>
              <a:t>n </a:t>
            </a:r>
            <a:r>
              <a:rPr lang="en-US" altLang="zh-CN" dirty="0"/>
              <a:t>≤ t}</a:t>
            </a:r>
            <a:r>
              <a:rPr lang="zh-CN" altLang="en-US" dirty="0"/>
              <a:t>等价于事件</a:t>
            </a:r>
            <a:r>
              <a:rPr lang="en-US" altLang="zh-CN" dirty="0"/>
              <a:t>{N(t) ≥ n}</a:t>
            </a:r>
            <a:r>
              <a:rPr lang="zh-CN" altLang="en-US" dirty="0"/>
              <a:t>，故</a:t>
            </a:r>
            <a:r>
              <a:rPr lang="zh-CN" altLang="en-US" dirty="0">
                <a:solidFill>
                  <a:srgbClr val="0000FF"/>
                </a:solidFill>
                <a:sym typeface="Symbol" panose="05050102010706020507" pitchFamily="18" charset="2"/>
              </a:rPr>
              <a:t></a:t>
            </a:r>
            <a:r>
              <a:rPr lang="en-US" altLang="zh-CN" baseline="-25000" dirty="0">
                <a:solidFill>
                  <a:srgbClr val="0000FF"/>
                </a:solidFill>
                <a:sym typeface="Symbol" panose="05050102010706020507" pitchFamily="18" charset="2"/>
              </a:rPr>
              <a:t>n</a:t>
            </a:r>
            <a:r>
              <a:rPr lang="zh-CN" altLang="en-US" dirty="0"/>
              <a:t>的分布函数为</a:t>
            </a:r>
            <a:endParaRPr lang="en-US" altLang="zh-CN" dirty="0"/>
          </a:p>
          <a:p>
            <a:pPr marL="0" indent="0">
              <a:buNone/>
            </a:pPr>
            <a:endParaRPr lang="en-US" altLang="zh-CN" dirty="0"/>
          </a:p>
          <a:p>
            <a:pPr marL="0" indent="0">
              <a:buNone/>
            </a:pPr>
            <a:endParaRPr lang="en-US" altLang="zh-CN" dirty="0"/>
          </a:p>
          <a:p>
            <a:pPr marL="0" indent="0">
              <a:buNone/>
            </a:pPr>
            <a:r>
              <a:rPr lang="zh-CN" altLang="en-US" dirty="0"/>
              <a:t>于是</a:t>
            </a:r>
            <a:r>
              <a:rPr lang="zh-CN" altLang="en-US" dirty="0">
                <a:solidFill>
                  <a:srgbClr val="0000FF"/>
                </a:solidFill>
                <a:sym typeface="Symbol" panose="05050102010706020507" pitchFamily="18" charset="2"/>
              </a:rPr>
              <a:t></a:t>
            </a:r>
            <a:r>
              <a:rPr lang="en-US" altLang="zh-CN" baseline="-25000" dirty="0">
                <a:solidFill>
                  <a:srgbClr val="0000FF"/>
                </a:solidFill>
                <a:sym typeface="Symbol" panose="05050102010706020507" pitchFamily="18" charset="2"/>
              </a:rPr>
              <a:t>n</a:t>
            </a:r>
            <a:r>
              <a:rPr lang="zh-CN" altLang="en-US" dirty="0"/>
              <a:t>的概率密度</a:t>
            </a:r>
          </a:p>
        </p:txBody>
      </p:sp>
      <p:graphicFrame>
        <p:nvGraphicFramePr>
          <p:cNvPr id="7" name="Object 15">
            <a:extLst>
              <a:ext uri="{FF2B5EF4-FFF2-40B4-BE49-F238E27FC236}">
                <a16:creationId xmlns:a16="http://schemas.microsoft.com/office/drawing/2014/main" id="{5C3BEFA8-231A-47F0-238A-D165F30C8878}"/>
              </a:ext>
            </a:extLst>
          </p:cNvPr>
          <p:cNvGraphicFramePr>
            <a:graphicFrameLocks noChangeAspect="1"/>
          </p:cNvGraphicFramePr>
          <p:nvPr>
            <p:extLst>
              <p:ext uri="{D42A27DB-BD31-4B8C-83A1-F6EECF244321}">
                <p14:modId xmlns:p14="http://schemas.microsoft.com/office/powerpoint/2010/main" val="1846694140"/>
              </p:ext>
            </p:extLst>
          </p:nvPr>
        </p:nvGraphicFramePr>
        <p:xfrm>
          <a:off x="615969" y="1753394"/>
          <a:ext cx="7561425" cy="990829"/>
        </p:xfrm>
        <a:graphic>
          <a:graphicData uri="http://schemas.openxmlformats.org/presentationml/2006/ole">
            <mc:AlternateContent xmlns:mc="http://schemas.openxmlformats.org/markup-compatibility/2006">
              <mc:Choice xmlns:v="urn:schemas-microsoft-com:vml" Requires="v">
                <p:oleObj name="Equation" r:id="rId2" imgW="3327400" imgH="444500" progId="Equation.DSMT4">
                  <p:embed/>
                </p:oleObj>
              </mc:Choice>
              <mc:Fallback>
                <p:oleObj name="Equation" r:id="rId2" imgW="3327400" imgH="444500" progId="Equation.DSMT4">
                  <p:embed/>
                  <p:pic>
                    <p:nvPicPr>
                      <p:cNvPr id="7" name="Object 15">
                        <a:extLst>
                          <a:ext uri="{FF2B5EF4-FFF2-40B4-BE49-F238E27FC236}">
                            <a16:creationId xmlns:a16="http://schemas.microsoft.com/office/drawing/2014/main" id="{5C3BEFA8-231A-47F0-238A-D165F30C8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69" y="1753394"/>
                        <a:ext cx="7561425" cy="99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5">
            <a:extLst>
              <a:ext uri="{FF2B5EF4-FFF2-40B4-BE49-F238E27FC236}">
                <a16:creationId xmlns:a16="http://schemas.microsoft.com/office/drawing/2014/main" id="{2005DD38-FF2C-F16A-2E32-BD47DA7BBFD1}"/>
              </a:ext>
            </a:extLst>
          </p:cNvPr>
          <p:cNvGraphicFramePr>
            <a:graphicFrameLocks noChangeAspect="1"/>
          </p:cNvGraphicFramePr>
          <p:nvPr>
            <p:extLst>
              <p:ext uri="{D42A27DB-BD31-4B8C-83A1-F6EECF244321}">
                <p14:modId xmlns:p14="http://schemas.microsoft.com/office/powerpoint/2010/main" val="1947367222"/>
              </p:ext>
            </p:extLst>
          </p:nvPr>
        </p:nvGraphicFramePr>
        <p:xfrm>
          <a:off x="612794" y="3714570"/>
          <a:ext cx="6811951" cy="990829"/>
        </p:xfrm>
        <a:graphic>
          <a:graphicData uri="http://schemas.openxmlformats.org/presentationml/2006/ole">
            <mc:AlternateContent xmlns:mc="http://schemas.openxmlformats.org/markup-compatibility/2006">
              <mc:Choice xmlns:v="urn:schemas-microsoft-com:vml" Requires="v">
                <p:oleObj name="Equation" r:id="rId4" imgW="2997200" imgH="444500" progId="Equation.DSMT4">
                  <p:embed/>
                </p:oleObj>
              </mc:Choice>
              <mc:Fallback>
                <p:oleObj name="Equation" r:id="rId4" imgW="2997200" imgH="444500" progId="Equation.DSMT4">
                  <p:embed/>
                  <p:pic>
                    <p:nvPicPr>
                      <p:cNvPr id="8" name="Object 15">
                        <a:extLst>
                          <a:ext uri="{FF2B5EF4-FFF2-40B4-BE49-F238E27FC236}">
                            <a16:creationId xmlns:a16="http://schemas.microsoft.com/office/drawing/2014/main" id="{2005DD38-FF2C-F16A-2E32-BD47DA7BBF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94" y="3714570"/>
                        <a:ext cx="6811951" cy="99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5">
            <a:extLst>
              <a:ext uri="{FF2B5EF4-FFF2-40B4-BE49-F238E27FC236}">
                <a16:creationId xmlns:a16="http://schemas.microsoft.com/office/drawing/2014/main" id="{DAF5AF5E-EA30-AD01-FADE-3A33FC8D07E9}"/>
              </a:ext>
            </a:extLst>
          </p:cNvPr>
          <p:cNvGraphicFramePr>
            <a:graphicFrameLocks noChangeAspect="1"/>
          </p:cNvGraphicFramePr>
          <p:nvPr>
            <p:extLst>
              <p:ext uri="{D42A27DB-BD31-4B8C-83A1-F6EECF244321}">
                <p14:modId xmlns:p14="http://schemas.microsoft.com/office/powerpoint/2010/main" val="1291387777"/>
              </p:ext>
            </p:extLst>
          </p:nvPr>
        </p:nvGraphicFramePr>
        <p:xfrm>
          <a:off x="798574" y="5010269"/>
          <a:ext cx="7561425" cy="990829"/>
        </p:xfrm>
        <a:graphic>
          <a:graphicData uri="http://schemas.openxmlformats.org/presentationml/2006/ole">
            <mc:AlternateContent xmlns:mc="http://schemas.openxmlformats.org/markup-compatibility/2006">
              <mc:Choice xmlns:v="urn:schemas-microsoft-com:vml" Requires="v">
                <p:oleObj name="Equation" r:id="rId6" imgW="3327400" imgH="444500" progId="Equation.DSMT4">
                  <p:embed/>
                </p:oleObj>
              </mc:Choice>
              <mc:Fallback>
                <p:oleObj name="Equation" r:id="rId6" imgW="3327400" imgH="444500" progId="Equation.DSMT4">
                  <p:embed/>
                  <p:pic>
                    <p:nvPicPr>
                      <p:cNvPr id="9" name="Object 15">
                        <a:extLst>
                          <a:ext uri="{FF2B5EF4-FFF2-40B4-BE49-F238E27FC236}">
                            <a16:creationId xmlns:a16="http://schemas.microsoft.com/office/drawing/2014/main" id="{DAF5AF5E-EA30-AD01-FADE-3A33FC8D07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574" y="5010269"/>
                        <a:ext cx="7561425" cy="99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anim calcmode="lin" valueType="num">
                                      <p:cBhvr additive="base">
                                        <p:cTn id="19"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a:extLst>
              <a:ext uri="{FF2B5EF4-FFF2-40B4-BE49-F238E27FC236}">
                <a16:creationId xmlns:a16="http://schemas.microsoft.com/office/drawing/2014/main" id="{E5043B12-891C-F941-3900-5E445E6155FE}"/>
              </a:ext>
            </a:extLst>
          </p:cNvPr>
          <p:cNvSpPr>
            <a:spLocks noGrp="1" noChangeArrowheads="1"/>
          </p:cNvSpPr>
          <p:nvPr>
            <p:ph type="title"/>
          </p:nvPr>
        </p:nvSpPr>
        <p:spPr/>
        <p:txBody>
          <a:bodyPr/>
          <a:lstStyle/>
          <a:p>
            <a:pPr eaLnBrk="1" hangingPunct="1"/>
            <a:r>
              <a:rPr lang="zh-CN" altLang="en-US"/>
              <a:t>上一讲内容回顾</a:t>
            </a:r>
          </a:p>
        </p:txBody>
      </p:sp>
      <p:sp>
        <p:nvSpPr>
          <p:cNvPr id="326659" name="Rectangle 3">
            <a:extLst>
              <a:ext uri="{FF2B5EF4-FFF2-40B4-BE49-F238E27FC236}">
                <a16:creationId xmlns:a16="http://schemas.microsoft.com/office/drawing/2014/main" id="{0B192FE9-4788-38AD-5419-3B1450DFB362}"/>
              </a:ext>
            </a:extLst>
          </p:cNvPr>
          <p:cNvSpPr>
            <a:spLocks noGrp="1" noChangeArrowheads="1"/>
          </p:cNvSpPr>
          <p:nvPr>
            <p:ph type="body" idx="1"/>
          </p:nvPr>
        </p:nvSpPr>
        <p:spPr>
          <a:xfrm>
            <a:off x="688975" y="1268707"/>
            <a:ext cx="9494195" cy="4090347"/>
          </a:xfrm>
        </p:spPr>
        <p:txBody>
          <a:bodyPr>
            <a:normAutofit/>
          </a:bodyPr>
          <a:lstStyle/>
          <a:p>
            <a:pPr>
              <a:buFont typeface="Wingdings" panose="05000000000000000000" pitchFamily="2" charset="2"/>
              <a:buChar char="Ø"/>
            </a:pPr>
            <a:r>
              <a:rPr lang="zh-CN" altLang="en-US" dirty="0">
                <a:solidFill>
                  <a:srgbClr val="0000FF"/>
                </a:solidFill>
              </a:rPr>
              <a:t>重要随机过程</a:t>
            </a:r>
          </a:p>
          <a:p>
            <a:pPr lvl="1">
              <a:buClr>
                <a:srgbClr val="FF0000"/>
              </a:buClr>
              <a:buFontTx/>
              <a:buChar char="•"/>
            </a:pPr>
            <a:r>
              <a:rPr lang="zh-CN" altLang="en-US" dirty="0">
                <a:solidFill>
                  <a:srgbClr val="CC00CC"/>
                </a:solidFill>
                <a:latin typeface="黑体" panose="02010609060101010101" pitchFamily="49" charset="-122"/>
              </a:rPr>
              <a:t>独立过程</a:t>
            </a:r>
          </a:p>
          <a:p>
            <a:pPr lvl="1">
              <a:buClr>
                <a:srgbClr val="FF0000"/>
              </a:buClr>
              <a:buFontTx/>
              <a:buChar char="•"/>
            </a:pPr>
            <a:r>
              <a:rPr lang="zh-CN" altLang="en-US" dirty="0">
                <a:solidFill>
                  <a:srgbClr val="CC00CC"/>
                </a:solidFill>
                <a:latin typeface="黑体" panose="02010609060101010101" pitchFamily="49" charset="-122"/>
              </a:rPr>
              <a:t>独立增量过程</a:t>
            </a:r>
            <a:endParaRPr lang="en-US" altLang="zh-CN" dirty="0">
              <a:solidFill>
                <a:srgbClr val="CC00CC"/>
              </a:solidFill>
              <a:latin typeface="黑体" panose="02010609060101010101" pitchFamily="49" charset="-122"/>
            </a:endParaRPr>
          </a:p>
          <a:p>
            <a:pPr lvl="1">
              <a:buClr>
                <a:srgbClr val="FF0000"/>
              </a:buClr>
              <a:buFontTx/>
              <a:buChar char="•"/>
            </a:pPr>
            <a:r>
              <a:rPr lang="zh-CN" altLang="en-US" dirty="0">
                <a:solidFill>
                  <a:srgbClr val="CC00CC"/>
                </a:solidFill>
                <a:latin typeface="黑体" panose="02010609060101010101" pitchFamily="49" charset="-122"/>
              </a:rPr>
              <a:t>正态过程</a:t>
            </a:r>
            <a:endParaRPr lang="en-US" altLang="zh-CN" dirty="0">
              <a:solidFill>
                <a:srgbClr val="CC00CC"/>
              </a:solidFill>
              <a:latin typeface="黑体" panose="02010609060101010101" pitchFamily="49" charset="-122"/>
            </a:endParaRPr>
          </a:p>
          <a:p>
            <a:pPr lvl="1">
              <a:buClr>
                <a:srgbClr val="FF0000"/>
              </a:buClr>
              <a:buFontTx/>
              <a:buChar char="•"/>
            </a:pPr>
            <a:r>
              <a:rPr lang="zh-CN" altLang="en-US" dirty="0">
                <a:solidFill>
                  <a:srgbClr val="CC00CC"/>
                </a:solidFill>
                <a:latin typeface="黑体" panose="02010609060101010101" pitchFamily="49" charset="-122"/>
              </a:rPr>
              <a:t>维纳过程</a:t>
            </a:r>
          </a:p>
          <a:p>
            <a:pPr eaLnBrk="1" hangingPunct="1">
              <a:buFont typeface="Wingdings" panose="05000000000000000000" pitchFamily="2" charset="2"/>
              <a:buChar char="Ø"/>
            </a:pPr>
            <a:endParaRPr lang="zh-CN" altLang="en-US" dirty="0">
              <a:solidFill>
                <a:srgbClr val="0000FF"/>
              </a:solidFill>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 calcmode="lin" valueType="num">
                                      <p:cBhvr additive="base">
                                        <p:cTn id="7" dur="500" fill="hold"/>
                                        <p:tgtEl>
                                          <p:spTgt spid="326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66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6659">
                                            <p:txEl>
                                              <p:pRg st="1" end="1"/>
                                            </p:txEl>
                                          </p:spTgt>
                                        </p:tgtEl>
                                        <p:attrNameLst>
                                          <p:attrName>style.visibility</p:attrName>
                                        </p:attrNameLst>
                                      </p:cBhvr>
                                      <p:to>
                                        <p:strVal val="visible"/>
                                      </p:to>
                                    </p:set>
                                    <p:anim calcmode="lin" valueType="num">
                                      <p:cBhvr additive="base">
                                        <p:cTn id="11" dur="500" fill="hold"/>
                                        <p:tgtEl>
                                          <p:spTgt spid="3266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66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6659">
                                            <p:txEl>
                                              <p:pRg st="2" end="2"/>
                                            </p:txEl>
                                          </p:spTgt>
                                        </p:tgtEl>
                                        <p:attrNameLst>
                                          <p:attrName>style.visibility</p:attrName>
                                        </p:attrNameLst>
                                      </p:cBhvr>
                                      <p:to>
                                        <p:strVal val="visible"/>
                                      </p:to>
                                    </p:set>
                                    <p:anim calcmode="lin" valueType="num">
                                      <p:cBhvr additive="base">
                                        <p:cTn id="15" dur="500" fill="hold"/>
                                        <p:tgtEl>
                                          <p:spTgt spid="3266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66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6659">
                                            <p:txEl>
                                              <p:pRg st="3" end="3"/>
                                            </p:txEl>
                                          </p:spTgt>
                                        </p:tgtEl>
                                        <p:attrNameLst>
                                          <p:attrName>style.visibility</p:attrName>
                                        </p:attrNameLst>
                                      </p:cBhvr>
                                      <p:to>
                                        <p:strVal val="visible"/>
                                      </p:to>
                                    </p:set>
                                    <p:anim calcmode="lin" valueType="num">
                                      <p:cBhvr additive="base">
                                        <p:cTn id="19" dur="500" fill="hold"/>
                                        <p:tgtEl>
                                          <p:spTgt spid="3266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66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6659">
                                            <p:txEl>
                                              <p:pRg st="4" end="4"/>
                                            </p:txEl>
                                          </p:spTgt>
                                        </p:tgtEl>
                                        <p:attrNameLst>
                                          <p:attrName>style.visibility</p:attrName>
                                        </p:attrNameLst>
                                      </p:cBhvr>
                                      <p:to>
                                        <p:strVal val="visible"/>
                                      </p:to>
                                    </p:set>
                                    <p:anim calcmode="lin" valueType="num">
                                      <p:cBhvr additive="base">
                                        <p:cTn id="23" dur="500" fill="hold"/>
                                        <p:tgtEl>
                                          <p:spTgt spid="3266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66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F0B4C738-8DB6-40E0-F77F-3A30A19F089E}"/>
              </a:ext>
            </a:extLst>
          </p:cNvPr>
          <p:cNvSpPr>
            <a:spLocks noGrp="1" noChangeArrowheads="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DC3F7F0-4F29-4C0E-BA50-44ECD30CFCC3}"/>
              </a:ext>
            </a:extLst>
          </p:cNvPr>
          <p:cNvSpPr>
            <a:spLocks noGrp="1"/>
          </p:cNvSpPr>
          <p:nvPr>
            <p:ph idx="1"/>
          </p:nvPr>
        </p:nvSpPr>
        <p:spPr>
          <a:xfrm>
            <a:off x="838111" y="2129859"/>
            <a:ext cx="5032464" cy="4217376"/>
          </a:xfrm>
        </p:spPr>
        <p:txBody>
          <a:bodyPr>
            <a:normAutofit/>
          </a:bodyPr>
          <a:lstStyle/>
          <a:p>
            <a:pPr marL="0" indent="0">
              <a:lnSpc>
                <a:spcPct val="200000"/>
              </a:lnSpc>
              <a:buNone/>
              <a:defRPr/>
            </a:pPr>
            <a:r>
              <a:rPr lang="zh-CN" altLang="en-US" dirty="0"/>
              <a:t>当</a:t>
            </a:r>
            <a:r>
              <a:rPr lang="en-US" altLang="zh-CN" dirty="0"/>
              <a:t>t &lt; 0</a:t>
            </a:r>
            <a:r>
              <a:rPr lang="zh-CN" altLang="en-US" dirty="0"/>
              <a:t>时，</a:t>
            </a:r>
            <a:r>
              <a:rPr lang="en-US" altLang="zh-CN" dirty="0"/>
              <a:t>f(t) = 0</a:t>
            </a:r>
            <a:r>
              <a:rPr lang="zh-CN" altLang="en-US" dirty="0"/>
              <a:t>，</a:t>
            </a:r>
            <a:endParaRPr lang="en-US" altLang="zh-CN" dirty="0"/>
          </a:p>
          <a:p>
            <a:pPr marL="0" indent="0">
              <a:lnSpc>
                <a:spcPct val="200000"/>
              </a:lnSpc>
              <a:spcBef>
                <a:spcPts val="3600"/>
              </a:spcBef>
              <a:spcAft>
                <a:spcPts val="2400"/>
              </a:spcAft>
              <a:buNone/>
              <a:defRPr/>
            </a:pPr>
            <a:r>
              <a:rPr lang="zh-CN" altLang="en-US" dirty="0"/>
              <a:t>故</a:t>
            </a:r>
            <a:endParaRPr lang="en-US" altLang="zh-CN" dirty="0"/>
          </a:p>
          <a:p>
            <a:pPr marL="0" indent="0" algn="just">
              <a:lnSpc>
                <a:spcPct val="200000"/>
              </a:lnSpc>
              <a:buNone/>
              <a:defRPr/>
            </a:pPr>
            <a:endParaRPr lang="en-US" altLang="zh-CN" dirty="0">
              <a:sym typeface="Symbol" panose="05050102010706020507" pitchFamily="18" charset="2"/>
            </a:endParaRPr>
          </a:p>
          <a:p>
            <a:pPr marL="0" indent="0" algn="just">
              <a:lnSpc>
                <a:spcPct val="200000"/>
              </a:lnSpc>
              <a:buNone/>
              <a:defRPr/>
            </a:pPr>
            <a:r>
              <a:rPr lang="zh-CN" altLang="en-US" dirty="0">
                <a:sym typeface="Symbol" panose="05050102010706020507" pitchFamily="18" charset="2"/>
              </a:rPr>
              <a:t>则</a:t>
            </a:r>
            <a:r>
              <a:rPr lang="en-US" altLang="zh-CN" baseline="-25000" dirty="0">
                <a:sym typeface="Symbol" panose="05050102010706020507" pitchFamily="18" charset="2"/>
              </a:rPr>
              <a:t>n</a:t>
            </a:r>
            <a:r>
              <a:rPr lang="zh-CN" altLang="en-US" dirty="0">
                <a:sym typeface="Symbol" panose="05050102010706020507" pitchFamily="18" charset="2"/>
              </a:rPr>
              <a:t>～</a:t>
            </a:r>
            <a:r>
              <a:rPr lang="en-US" altLang="zh-CN" dirty="0">
                <a:sym typeface="Symbol" panose="05050102010706020507" pitchFamily="18" charset="2"/>
              </a:rPr>
              <a:t>(n, )</a:t>
            </a:r>
            <a:r>
              <a:rPr lang="zh-CN" altLang="en-US" dirty="0">
                <a:sym typeface="Symbol" panose="05050102010706020507" pitchFamily="18" charset="2"/>
              </a:rPr>
              <a:t>，</a:t>
            </a:r>
            <a:r>
              <a:rPr lang="zh-CN" altLang="en-US" kern="1200" dirty="0"/>
              <a:t>即</a:t>
            </a:r>
            <a:r>
              <a:rPr lang="en-US" altLang="zh-CN" kern="1200" dirty="0"/>
              <a:t>n</a:t>
            </a:r>
            <a:r>
              <a:rPr lang="zh-CN" altLang="en-US" kern="1200" dirty="0"/>
              <a:t>阶爱而朗分布。</a:t>
            </a:r>
            <a:endParaRPr lang="en-US" altLang="zh-CN" kern="1200" dirty="0"/>
          </a:p>
        </p:txBody>
      </p:sp>
      <p:graphicFrame>
        <p:nvGraphicFramePr>
          <p:cNvPr id="7" name="Object 4">
            <a:extLst>
              <a:ext uri="{FF2B5EF4-FFF2-40B4-BE49-F238E27FC236}">
                <a16:creationId xmlns:a16="http://schemas.microsoft.com/office/drawing/2014/main" id="{C2E89BBB-97A8-255C-8575-FB5856CF1686}"/>
              </a:ext>
            </a:extLst>
          </p:cNvPr>
          <p:cNvGraphicFramePr>
            <a:graphicFrameLocks noChangeAspect="1"/>
          </p:cNvGraphicFramePr>
          <p:nvPr>
            <p:extLst>
              <p:ext uri="{D42A27DB-BD31-4B8C-83A1-F6EECF244321}">
                <p14:modId xmlns:p14="http://schemas.microsoft.com/office/powerpoint/2010/main" val="2678629916"/>
              </p:ext>
            </p:extLst>
          </p:nvPr>
        </p:nvGraphicFramePr>
        <p:xfrm>
          <a:off x="1450975" y="3114000"/>
          <a:ext cx="3709987" cy="1515948"/>
        </p:xfrm>
        <a:graphic>
          <a:graphicData uri="http://schemas.openxmlformats.org/presentationml/2006/ole">
            <mc:AlternateContent xmlns:mc="http://schemas.openxmlformats.org/markup-compatibility/2006">
              <mc:Choice xmlns:v="urn:schemas-microsoft-com:vml" Requires="v">
                <p:oleObj name="Equation" r:id="rId2" imgW="1803240" imgH="711000" progId="Equation.DSMT4">
                  <p:embed/>
                </p:oleObj>
              </mc:Choice>
              <mc:Fallback>
                <p:oleObj name="Equation" r:id="rId2" imgW="1803240" imgH="711000" progId="Equation.DSMT4">
                  <p:embed/>
                  <p:pic>
                    <p:nvPicPr>
                      <p:cNvPr id="7" name="Object 4">
                        <a:extLst>
                          <a:ext uri="{FF2B5EF4-FFF2-40B4-BE49-F238E27FC236}">
                            <a16:creationId xmlns:a16="http://schemas.microsoft.com/office/drawing/2014/main" id="{C2E89BBB-97A8-255C-8575-FB5856CF1686}"/>
                          </a:ext>
                        </a:extLst>
                      </p:cNvPr>
                      <p:cNvPicPr>
                        <a:picLocks noChangeAspect="1" noChangeArrowheads="1"/>
                      </p:cNvPicPr>
                      <p:nvPr/>
                    </p:nvPicPr>
                    <p:blipFill>
                      <a:blip r:embed="rId3"/>
                      <a:srcRect/>
                      <a:stretch>
                        <a:fillRect/>
                      </a:stretch>
                    </p:blipFill>
                    <p:spPr bwMode="auto">
                      <a:xfrm>
                        <a:off x="1450975" y="3114000"/>
                        <a:ext cx="3709987" cy="1515948"/>
                      </a:xfrm>
                      <a:prstGeom prst="rect">
                        <a:avLst/>
                      </a:prstGeom>
                      <a:noFill/>
                      <a:ln>
                        <a:noFill/>
                      </a:ln>
                      <a:effectLst/>
                    </p:spPr>
                  </p:pic>
                </p:oleObj>
              </mc:Fallback>
            </mc:AlternateContent>
          </a:graphicData>
        </a:graphic>
      </p:graphicFrame>
      <p:graphicFrame>
        <p:nvGraphicFramePr>
          <p:cNvPr id="8" name="Object 15">
            <a:extLst>
              <a:ext uri="{FF2B5EF4-FFF2-40B4-BE49-F238E27FC236}">
                <a16:creationId xmlns:a16="http://schemas.microsoft.com/office/drawing/2014/main" id="{783E0AFE-F22A-9B5A-8FC1-49B6A7CA61CB}"/>
              </a:ext>
            </a:extLst>
          </p:cNvPr>
          <p:cNvGraphicFramePr>
            <a:graphicFrameLocks noChangeAspect="1"/>
          </p:cNvGraphicFramePr>
          <p:nvPr>
            <p:extLst>
              <p:ext uri="{D42A27DB-BD31-4B8C-83A1-F6EECF244321}">
                <p14:modId xmlns:p14="http://schemas.microsoft.com/office/powerpoint/2010/main" val="3846232371"/>
              </p:ext>
            </p:extLst>
          </p:nvPr>
        </p:nvGraphicFramePr>
        <p:xfrm>
          <a:off x="1222375" y="1143794"/>
          <a:ext cx="3405976" cy="989241"/>
        </p:xfrm>
        <a:graphic>
          <a:graphicData uri="http://schemas.openxmlformats.org/presentationml/2006/ole">
            <mc:AlternateContent xmlns:mc="http://schemas.openxmlformats.org/markup-compatibility/2006">
              <mc:Choice xmlns:v="urn:schemas-microsoft-com:vml" Requires="v">
                <p:oleObj name="Equation" r:id="rId4" imgW="1497950" imgH="444307" progId="Equation.DSMT4">
                  <p:embed/>
                </p:oleObj>
              </mc:Choice>
              <mc:Fallback>
                <p:oleObj name="Equation" r:id="rId4" imgW="1497950" imgH="444307" progId="Equation.DSMT4">
                  <p:embed/>
                  <p:pic>
                    <p:nvPicPr>
                      <p:cNvPr id="8" name="Object 15">
                        <a:extLst>
                          <a:ext uri="{FF2B5EF4-FFF2-40B4-BE49-F238E27FC236}">
                            <a16:creationId xmlns:a16="http://schemas.microsoft.com/office/drawing/2014/main" id="{783E0AFE-F22A-9B5A-8FC1-49B6A7CA61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2375" y="1143794"/>
                        <a:ext cx="3405976" cy="98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内容占位符 2">
            <a:extLst>
              <a:ext uri="{FF2B5EF4-FFF2-40B4-BE49-F238E27FC236}">
                <a16:creationId xmlns:a16="http://schemas.microsoft.com/office/drawing/2014/main" id="{9C5EDD63-BD4B-FDCC-354B-BE61437801E4}"/>
              </a:ext>
            </a:extLst>
          </p:cNvPr>
          <p:cNvSpPr txBox="1">
            <a:spLocks/>
          </p:cNvSpPr>
          <p:nvPr/>
        </p:nvSpPr>
        <p:spPr>
          <a:xfrm>
            <a:off x="5678593" y="915194"/>
            <a:ext cx="6364182" cy="2895600"/>
          </a:xfrm>
          <a:prstGeom prst="rect">
            <a:avLst/>
          </a:prstGeom>
          <a:solidFill>
            <a:schemeClr val="accent3">
              <a:lumMod val="40000"/>
              <a:lumOff val="60000"/>
            </a:schemeClr>
          </a:solidFill>
        </p:spPr>
        <p:txBody>
          <a:bodyPr vert="horz" lIns="121917" tIns="60958" rIns="121917" bIns="60958" rtlCol="0">
            <a:normAutofit/>
          </a:bodyPr>
          <a:lstStyle>
            <a:lvl1pPr marL="457200" indent="-457200" algn="l" defTabSz="1219835" rtl="0" eaLnBrk="1" latinLnBrk="0" hangingPunct="1">
              <a:lnSpc>
                <a:spcPct val="150000"/>
              </a:lnSpc>
              <a:spcBef>
                <a:spcPts val="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defRPr/>
            </a:pPr>
            <a:r>
              <a:rPr lang="zh-CN" altLang="en-US" dirty="0"/>
              <a:t>例：假设每天人们以速率为</a:t>
            </a:r>
            <a:r>
              <a:rPr lang="en-US" altLang="zh-CN" dirty="0">
                <a:sym typeface="Symbol" panose="05050102010706020507" pitchFamily="18" charset="2"/>
              </a:rPr>
              <a:t>=1</a:t>
            </a:r>
            <a:r>
              <a:rPr lang="zh-CN" altLang="en-US" dirty="0">
                <a:sym typeface="Symbol" panose="05050102010706020507" pitchFamily="18" charset="2"/>
              </a:rPr>
              <a:t>泊松分布移民进入某个领土。</a:t>
            </a:r>
            <a:endParaRPr lang="en-US" altLang="zh-CN" dirty="0">
              <a:sym typeface="Symbol" panose="05050102010706020507" pitchFamily="18" charset="2"/>
            </a:endParaRPr>
          </a:p>
          <a:p>
            <a:pPr marL="0" indent="0">
              <a:buNone/>
              <a:defRPr/>
            </a:pPr>
            <a:r>
              <a:rPr lang="en-US" altLang="zh-CN" dirty="0"/>
              <a:t>(a) </a:t>
            </a:r>
            <a:r>
              <a:rPr lang="zh-CN" altLang="en-US" dirty="0"/>
              <a:t>直到第</a:t>
            </a:r>
            <a:r>
              <a:rPr lang="en-US" altLang="zh-CN" dirty="0"/>
              <a:t>10</a:t>
            </a:r>
            <a:r>
              <a:rPr lang="zh-CN" altLang="en-US" dirty="0"/>
              <a:t>个移民到达的时间的期望是多少？</a:t>
            </a:r>
            <a:r>
              <a:rPr lang="en-US" altLang="zh-CN" dirty="0"/>
              <a:t>(b)</a:t>
            </a:r>
            <a:r>
              <a:rPr lang="zh-CN" altLang="en-US" dirty="0"/>
              <a:t>第</a:t>
            </a:r>
            <a:r>
              <a:rPr lang="en-US" altLang="zh-CN" dirty="0"/>
              <a:t>10</a:t>
            </a:r>
            <a:r>
              <a:rPr lang="zh-CN" altLang="en-US" dirty="0"/>
              <a:t>个移民到达和第</a:t>
            </a:r>
            <a:r>
              <a:rPr lang="en-US" altLang="zh-CN" dirty="0"/>
              <a:t>11</a:t>
            </a:r>
            <a:r>
              <a:rPr lang="zh-CN" altLang="en-US" dirty="0"/>
              <a:t>个移民到达之间的时间超过</a:t>
            </a:r>
            <a:r>
              <a:rPr lang="en-US" altLang="zh-CN" dirty="0"/>
              <a:t>2</a:t>
            </a:r>
            <a:r>
              <a:rPr lang="zh-CN" altLang="en-US" dirty="0"/>
              <a:t>天的概率是多少？</a:t>
            </a:r>
            <a:endParaRPr lang="en-US" altLang="zh-CN" dirty="0"/>
          </a:p>
        </p:txBody>
      </p:sp>
      <p:sp>
        <p:nvSpPr>
          <p:cNvPr id="4" name="内容占位符 2">
            <a:extLst>
              <a:ext uri="{FF2B5EF4-FFF2-40B4-BE49-F238E27FC236}">
                <a16:creationId xmlns:a16="http://schemas.microsoft.com/office/drawing/2014/main" id="{3F91C7B9-D2A6-16E3-A3BE-92D6FA45F57A}"/>
              </a:ext>
            </a:extLst>
          </p:cNvPr>
          <p:cNvSpPr txBox="1">
            <a:spLocks/>
          </p:cNvSpPr>
          <p:nvPr/>
        </p:nvSpPr>
        <p:spPr>
          <a:xfrm>
            <a:off x="5678593" y="3963501"/>
            <a:ext cx="6364182" cy="1980893"/>
          </a:xfrm>
          <a:prstGeom prst="rect">
            <a:avLst/>
          </a:prstGeom>
          <a:solidFill>
            <a:schemeClr val="accent3">
              <a:lumMod val="40000"/>
              <a:lumOff val="60000"/>
            </a:schemeClr>
          </a:solidFill>
        </p:spPr>
        <p:txBody>
          <a:bodyPr vert="horz" lIns="121917" tIns="60958" rIns="121917" bIns="60958" rtlCol="0">
            <a:normAutofit/>
          </a:bodyPr>
          <a:lstStyle>
            <a:lvl1pPr marL="457200" indent="-457200" algn="l" defTabSz="1219835" rtl="0" eaLnBrk="1" latinLnBrk="0" hangingPunct="1">
              <a:lnSpc>
                <a:spcPct val="150000"/>
              </a:lnSpc>
              <a:spcBef>
                <a:spcPts val="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defRPr/>
            </a:pPr>
            <a:r>
              <a:rPr lang="zh-CN" altLang="en-US" dirty="0">
                <a:solidFill>
                  <a:srgbClr val="FF0000"/>
                </a:solidFill>
              </a:rPr>
              <a:t>解</a:t>
            </a:r>
            <a:r>
              <a:rPr lang="zh-CN" altLang="en-US" dirty="0"/>
              <a:t>：</a:t>
            </a:r>
            <a:endParaRPr lang="en-US" altLang="zh-CN" dirty="0"/>
          </a:p>
          <a:p>
            <a:pPr marL="0" indent="0">
              <a:buNone/>
              <a:defRPr/>
            </a:pPr>
            <a:r>
              <a:rPr lang="en-US" altLang="zh-CN" dirty="0"/>
              <a:t>(a) E(T</a:t>
            </a:r>
            <a:r>
              <a:rPr lang="en-US" altLang="zh-CN" baseline="-25000" dirty="0"/>
              <a:t>10</a:t>
            </a:r>
            <a:r>
              <a:rPr lang="en-US" altLang="zh-CN" dirty="0"/>
              <a:t>)=10*1/</a:t>
            </a:r>
            <a:r>
              <a:rPr lang="en-US" altLang="zh-CN" dirty="0">
                <a:sym typeface="Symbol" panose="05050102010706020507" pitchFamily="18" charset="2"/>
              </a:rPr>
              <a:t> =10</a:t>
            </a:r>
          </a:p>
          <a:p>
            <a:pPr marL="0" indent="0">
              <a:buNone/>
              <a:defRPr/>
            </a:pPr>
            <a:r>
              <a:rPr lang="en-US" altLang="zh-CN" dirty="0">
                <a:sym typeface="Symbol" panose="05050102010706020507" pitchFamily="18" charset="2"/>
              </a:rPr>
              <a:t>(b) P{T</a:t>
            </a:r>
            <a:r>
              <a:rPr lang="en-US" altLang="zh-CN" baseline="-25000" dirty="0">
                <a:sym typeface="Symbol" panose="05050102010706020507" pitchFamily="18" charset="2"/>
              </a:rPr>
              <a:t>11</a:t>
            </a:r>
            <a:r>
              <a:rPr lang="en-US" altLang="zh-CN" dirty="0">
                <a:sym typeface="Symbol" panose="05050102010706020507" pitchFamily="18" charset="2"/>
              </a:rPr>
              <a:t>&gt;2}=e</a:t>
            </a:r>
            <a:r>
              <a:rPr lang="en-US" altLang="zh-CN" baseline="30000" dirty="0">
                <a:sym typeface="Symbol" panose="05050102010706020507" pitchFamily="18" charset="2"/>
              </a:rPr>
              <a:t>-2</a:t>
            </a:r>
            <a:r>
              <a:rPr lang="en-US" altLang="zh-CN" dirty="0">
                <a:sym typeface="Symbol" panose="05050102010706020507" pitchFamily="18" charset="2"/>
              </a:rPr>
              <a:t>= e</a:t>
            </a:r>
            <a:r>
              <a:rPr lang="en-US" altLang="zh-CN" baseline="30000" dirty="0">
                <a:sym typeface="Symbol" panose="05050102010706020507" pitchFamily="18" charset="2"/>
              </a:rPr>
              <a:t>-2</a:t>
            </a:r>
            <a:r>
              <a:rPr lang="en-US" altLang="zh-CN" dirty="0">
                <a:sym typeface="Symbol" panose="05050102010706020507" pitchFamily="18" charset="2"/>
              </a:rPr>
              <a:t>≈0.135</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anim calcmode="lin" valueType="num">
                                      <p:cBhvr additive="base">
                                        <p:cTn id="3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 calcmode="lin" valueType="num">
                                      <p:cBhvr additive="base">
                                        <p:cTn id="4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bg/>
                                          </p:spTgt>
                                        </p:tgtEl>
                                        <p:attrNameLst>
                                          <p:attrName>style.visibility</p:attrName>
                                        </p:attrNameLst>
                                      </p:cBhvr>
                                      <p:to>
                                        <p:strVal val="visible"/>
                                      </p:to>
                                    </p:set>
                                    <p:anim calcmode="lin" valueType="num">
                                      <p:cBhvr additive="base">
                                        <p:cTn id="4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4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anim calcmode="lin" valueType="num">
                                      <p:cBhvr additive="base">
                                        <p:cTn id="5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
                                            <p:txEl>
                                              <p:pRg st="1" end="1"/>
                                            </p:txEl>
                                          </p:spTgt>
                                        </p:tgtEl>
                                        <p:attrNameLst>
                                          <p:attrName>style.visibility</p:attrName>
                                        </p:attrNameLst>
                                      </p:cBhvr>
                                      <p:to>
                                        <p:strVal val="visible"/>
                                      </p:to>
                                    </p:set>
                                    <p:anim calcmode="lin" valueType="num">
                                      <p:cBhvr additive="base">
                                        <p:cTn id="5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
                                            <p:txEl>
                                              <p:pRg st="2" end="2"/>
                                            </p:txEl>
                                          </p:spTgt>
                                        </p:tgtEl>
                                        <p:attrNameLst>
                                          <p:attrName>style.visibility</p:attrName>
                                        </p:attrNameLst>
                                      </p:cBhvr>
                                      <p:to>
                                        <p:strVal val="visible"/>
                                      </p:to>
                                    </p:set>
                                    <p:anim calcmode="lin" valueType="num">
                                      <p:cBhvr additive="base">
                                        <p:cTn id="6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build="p"/>
      <p:bldP spid="4"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0E0C10F-77A2-DD0A-3AFE-68F6A3ADE69F}"/>
              </a:ext>
            </a:extLst>
          </p:cNvPr>
          <p:cNvSpPr>
            <a:spLocks noGrp="1" noChangeArrowheads="1"/>
          </p:cNvSpPr>
          <p:nvPr>
            <p:ph type="title"/>
          </p:nvPr>
        </p:nvSpPr>
        <p:spPr>
          <a:xfrm>
            <a:off x="917575" y="229394"/>
            <a:ext cx="7469329" cy="732007"/>
          </a:xfrm>
        </p:spPr>
        <p:txBody>
          <a:bodyPr/>
          <a:lstStyle/>
          <a:p>
            <a:pPr eaLnBrk="1" hangingPunct="1"/>
            <a:r>
              <a:rPr lang="zh-CN" altLang="en-US" dirty="0"/>
              <a:t>非齐次泊松过程</a:t>
            </a:r>
          </a:p>
        </p:txBody>
      </p:sp>
      <p:sp>
        <p:nvSpPr>
          <p:cNvPr id="301060" name="Rectangle 4">
            <a:extLst>
              <a:ext uri="{FF2B5EF4-FFF2-40B4-BE49-F238E27FC236}">
                <a16:creationId xmlns:a16="http://schemas.microsoft.com/office/drawing/2014/main" id="{C7BE5AD2-B409-41FD-99ED-096590D64D2E}"/>
              </a:ext>
            </a:extLst>
          </p:cNvPr>
          <p:cNvSpPr>
            <a:spLocks noGrp="1" noChangeArrowheads="1"/>
          </p:cNvSpPr>
          <p:nvPr>
            <p:ph idx="1"/>
          </p:nvPr>
        </p:nvSpPr>
        <p:spPr>
          <a:xfrm>
            <a:off x="460375" y="1143265"/>
            <a:ext cx="11125199" cy="4944619"/>
          </a:xfrm>
        </p:spPr>
        <p:txBody>
          <a:bodyPr/>
          <a:lstStyle/>
          <a:p>
            <a:pPr marL="0" indent="720144">
              <a:spcBef>
                <a:spcPts val="600"/>
              </a:spcBef>
              <a:buNone/>
              <a:defRPr/>
            </a:pPr>
            <a:r>
              <a:rPr lang="zh-CN" altLang="en-US" dirty="0"/>
              <a:t>如果计数过程</a:t>
            </a:r>
            <a:r>
              <a:rPr lang="en-US" altLang="zh-CN" dirty="0">
                <a:sym typeface="Symbol" panose="05050102010706020507" pitchFamily="18" charset="2"/>
              </a:rPr>
              <a:t>{N(t), t0}</a:t>
            </a:r>
            <a:r>
              <a:rPr lang="zh-CN" altLang="en-US" dirty="0">
                <a:sym typeface="Symbol" panose="05050102010706020507" pitchFamily="18" charset="2"/>
              </a:rPr>
              <a:t>满足下列条件：</a:t>
            </a:r>
          </a:p>
          <a:p>
            <a:pPr marL="720144" lvl="2" indent="0">
              <a:spcBef>
                <a:spcPts val="600"/>
              </a:spcBef>
              <a:buClr>
                <a:srgbClr val="6600CC"/>
              </a:buClr>
              <a:buFont typeface="Wingdings" panose="05000000000000000000" pitchFamily="2" charset="2"/>
              <a:buAutoNum type="alphaLcParenR"/>
              <a:defRPr/>
            </a:pPr>
            <a:r>
              <a:rPr lang="en-US" altLang="zh-CN" sz="2801" dirty="0">
                <a:sym typeface="Symbol" panose="05050102010706020507" pitchFamily="18" charset="2"/>
              </a:rPr>
              <a:t>N(0)</a:t>
            </a:r>
            <a:r>
              <a:rPr lang="zh-CN" altLang="en-US" sz="2801" dirty="0">
                <a:sym typeface="Symbol" panose="05050102010706020507" pitchFamily="18" charset="2"/>
              </a:rPr>
              <a:t>＝</a:t>
            </a:r>
            <a:r>
              <a:rPr lang="en-US" altLang="zh-CN" sz="2801" dirty="0">
                <a:sym typeface="Symbol" panose="05050102010706020507" pitchFamily="18" charset="2"/>
              </a:rPr>
              <a:t>0</a:t>
            </a:r>
            <a:r>
              <a:rPr lang="zh-CN" altLang="en-US" sz="2801" dirty="0">
                <a:sym typeface="Symbol" panose="05050102010706020507" pitchFamily="18" charset="2"/>
              </a:rPr>
              <a:t>；</a:t>
            </a:r>
          </a:p>
          <a:p>
            <a:pPr marL="720144" lvl="2" indent="0">
              <a:spcBef>
                <a:spcPts val="600"/>
              </a:spcBef>
              <a:buClr>
                <a:srgbClr val="6600CC"/>
              </a:buClr>
              <a:buFont typeface="Wingdings" panose="05000000000000000000" pitchFamily="2" charset="2"/>
              <a:buAutoNum type="alphaLcParenR"/>
              <a:defRPr/>
            </a:pPr>
            <a:r>
              <a:rPr lang="en-US" altLang="zh-CN" sz="2801" dirty="0">
                <a:sym typeface="Symbol" panose="05050102010706020507" pitchFamily="18" charset="2"/>
              </a:rPr>
              <a:t>{N(t), t0}</a:t>
            </a:r>
            <a:r>
              <a:rPr lang="zh-CN" altLang="en-US" sz="2801" dirty="0">
                <a:sym typeface="Symbol" panose="05050102010706020507" pitchFamily="18" charset="2"/>
              </a:rPr>
              <a:t>是独立增量过程；</a:t>
            </a:r>
          </a:p>
          <a:p>
            <a:pPr marL="720144" lvl="2" indent="0">
              <a:spcBef>
                <a:spcPts val="600"/>
              </a:spcBef>
              <a:buClr>
                <a:srgbClr val="6600CC"/>
              </a:buClr>
              <a:buFont typeface="Wingdings" panose="05000000000000000000" pitchFamily="2" charset="2"/>
              <a:buAutoNum type="alphaLcParenR"/>
              <a:defRPr/>
            </a:pPr>
            <a:r>
              <a:rPr lang="en-US" altLang="zh-CN" sz="2801" dirty="0">
                <a:sym typeface="Symbol" panose="05050102010706020507" pitchFamily="18" charset="2"/>
              </a:rPr>
              <a:t>P{N(t+t)-N(t)=1}</a:t>
            </a:r>
            <a:r>
              <a:rPr lang="zh-CN" altLang="en-US" sz="2801" dirty="0">
                <a:sym typeface="Symbol" panose="05050102010706020507" pitchFamily="18" charset="2"/>
              </a:rPr>
              <a:t>＝</a:t>
            </a:r>
            <a:r>
              <a:rPr lang="en-US" altLang="zh-CN" sz="2801" dirty="0">
                <a:sym typeface="Symbol" panose="05050102010706020507" pitchFamily="18" charset="2"/>
              </a:rPr>
              <a:t>(t)t+0(t)</a:t>
            </a:r>
            <a:r>
              <a:rPr lang="zh-CN" altLang="en-US" sz="2801" dirty="0">
                <a:sym typeface="Symbol" panose="05050102010706020507" pitchFamily="18" charset="2"/>
              </a:rPr>
              <a:t>；</a:t>
            </a:r>
          </a:p>
          <a:p>
            <a:pPr marL="720144" lvl="2" indent="0">
              <a:spcBef>
                <a:spcPts val="600"/>
              </a:spcBef>
              <a:buClr>
                <a:srgbClr val="6600CC"/>
              </a:buClr>
              <a:buFont typeface="Wingdings" panose="05000000000000000000" pitchFamily="2" charset="2"/>
              <a:buAutoNum type="alphaLcParenR"/>
              <a:defRPr/>
            </a:pPr>
            <a:r>
              <a:rPr lang="en-US" altLang="zh-CN" sz="2801" dirty="0">
                <a:sym typeface="Symbol" panose="05050102010706020507" pitchFamily="18" charset="2"/>
              </a:rPr>
              <a:t>P{N(t+t)-N(t)2}</a:t>
            </a:r>
            <a:r>
              <a:rPr lang="zh-CN" altLang="en-US" sz="2801" dirty="0">
                <a:sym typeface="Symbol" panose="05050102010706020507" pitchFamily="18" charset="2"/>
              </a:rPr>
              <a:t>＝</a:t>
            </a:r>
            <a:r>
              <a:rPr lang="en-US" altLang="zh-CN" sz="2801" dirty="0">
                <a:sym typeface="Symbol" panose="05050102010706020507" pitchFamily="18" charset="2"/>
              </a:rPr>
              <a:t>0(t)</a:t>
            </a:r>
          </a:p>
          <a:p>
            <a:pPr marL="0" indent="0">
              <a:spcBef>
                <a:spcPts val="600"/>
              </a:spcBef>
              <a:buNone/>
              <a:defRPr/>
            </a:pPr>
            <a:r>
              <a:rPr lang="zh-CN" altLang="en-US" dirty="0">
                <a:sym typeface="Symbol" panose="05050102010706020507" pitchFamily="18" charset="2"/>
              </a:rPr>
              <a:t>则称</a:t>
            </a:r>
            <a:r>
              <a:rPr lang="en-US" altLang="zh-CN" dirty="0">
                <a:sym typeface="Symbol" panose="05050102010706020507" pitchFamily="18" charset="2"/>
              </a:rPr>
              <a:t>{N(t), t0}</a:t>
            </a:r>
            <a:r>
              <a:rPr lang="zh-CN" altLang="en-US" dirty="0">
                <a:sym typeface="Symbol" panose="05050102010706020507" pitchFamily="18" charset="2"/>
              </a:rPr>
              <a:t>为</a:t>
            </a:r>
            <a:r>
              <a:rPr lang="zh-CN" altLang="en-US" dirty="0">
                <a:solidFill>
                  <a:srgbClr val="0000FF"/>
                </a:solidFill>
                <a:sym typeface="Symbol" panose="05050102010706020507" pitchFamily="18" charset="2"/>
              </a:rPr>
              <a:t>参数</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或平均率、强度</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为</a:t>
            </a:r>
            <a:r>
              <a:rPr lang="en-US" altLang="zh-CN" dirty="0">
                <a:solidFill>
                  <a:srgbClr val="0000FF"/>
                </a:solidFill>
                <a:sym typeface="Symbol" panose="05050102010706020507" pitchFamily="18" charset="2"/>
              </a:rPr>
              <a:t>(t)</a:t>
            </a:r>
            <a:r>
              <a:rPr lang="zh-CN" altLang="en-US" dirty="0">
                <a:solidFill>
                  <a:srgbClr val="0000FF"/>
                </a:solidFill>
                <a:sym typeface="Symbol" panose="05050102010706020507" pitchFamily="18" charset="2"/>
              </a:rPr>
              <a:t>的</a:t>
            </a:r>
            <a:r>
              <a:rPr lang="zh-CN" altLang="en-US" dirty="0">
                <a:solidFill>
                  <a:srgbClr val="CC00CC"/>
                </a:solidFill>
                <a:sym typeface="Symbol" panose="05050102010706020507" pitchFamily="18" charset="2"/>
              </a:rPr>
              <a:t>非齐次泊松过程</a:t>
            </a:r>
            <a:r>
              <a:rPr lang="zh-CN" altLang="en-US" dirty="0">
                <a:sym typeface="Symbol" panose="05050102010706020507" pitchFamily="18" charset="2"/>
              </a:rPr>
              <a:t>。</a:t>
            </a:r>
            <a:endParaRPr lang="en-US" altLang="zh-CN" dirty="0">
              <a:sym typeface="Symbol" panose="05050102010706020507" pitchFamily="18" charset="2"/>
            </a:endParaRPr>
          </a:p>
          <a:p>
            <a:pPr marL="0" indent="720144">
              <a:spcBef>
                <a:spcPts val="600"/>
              </a:spcBef>
              <a:buNone/>
              <a:defRPr/>
            </a:pPr>
            <a:r>
              <a:rPr lang="zh-CN" altLang="en-US" dirty="0">
                <a:sym typeface="Symbol" panose="05050102010706020507" pitchFamily="18" charset="2"/>
              </a:rPr>
              <a:t>特别，当</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a:t>
            </a:r>
            <a:r>
              <a:rPr lang="zh-CN" altLang="en-US" dirty="0">
                <a:sym typeface="Symbol" panose="05050102010706020507" pitchFamily="18" charset="2"/>
              </a:rPr>
              <a:t>时，即为</a:t>
            </a:r>
            <a:r>
              <a:rPr lang="zh-CN" altLang="en-US" dirty="0">
                <a:solidFill>
                  <a:srgbClr val="CC00CC"/>
                </a:solidFill>
                <a:sym typeface="Symbol" panose="05050102010706020507" pitchFamily="18" charset="2"/>
              </a:rPr>
              <a:t>齐次泊松过程</a:t>
            </a:r>
            <a:r>
              <a:rPr lang="zh-CN" altLang="en-US" dirty="0">
                <a:sym typeface="Symbol" panose="05050102010706020507" pitchFamily="18" charset="2"/>
              </a:rPr>
              <a:t>。</a:t>
            </a:r>
            <a:endParaRPr lang="zh-CN" altLang="en-US" sz="320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1060">
                                            <p:txEl>
                                              <p:pRg st="0" end="0"/>
                                            </p:txEl>
                                          </p:spTgt>
                                        </p:tgtEl>
                                        <p:attrNameLst>
                                          <p:attrName>style.visibility</p:attrName>
                                        </p:attrNameLst>
                                      </p:cBhvr>
                                      <p:to>
                                        <p:strVal val="visible"/>
                                      </p:to>
                                    </p:set>
                                    <p:anim calcmode="lin" valueType="num">
                                      <p:cBhvr additive="base">
                                        <p:cTn id="7" dur="500" fill="hold"/>
                                        <p:tgtEl>
                                          <p:spTgt spid="3010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10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1060">
                                            <p:txEl>
                                              <p:pRg st="1" end="1"/>
                                            </p:txEl>
                                          </p:spTgt>
                                        </p:tgtEl>
                                        <p:attrNameLst>
                                          <p:attrName>style.visibility</p:attrName>
                                        </p:attrNameLst>
                                      </p:cBhvr>
                                      <p:to>
                                        <p:strVal val="visible"/>
                                      </p:to>
                                    </p:set>
                                    <p:anim calcmode="lin" valueType="num">
                                      <p:cBhvr additive="base">
                                        <p:cTn id="13" dur="500" fill="hold"/>
                                        <p:tgtEl>
                                          <p:spTgt spid="30106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10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1060">
                                            <p:txEl>
                                              <p:pRg st="2" end="2"/>
                                            </p:txEl>
                                          </p:spTgt>
                                        </p:tgtEl>
                                        <p:attrNameLst>
                                          <p:attrName>style.visibility</p:attrName>
                                        </p:attrNameLst>
                                      </p:cBhvr>
                                      <p:to>
                                        <p:strVal val="visible"/>
                                      </p:to>
                                    </p:set>
                                    <p:anim calcmode="lin" valueType="num">
                                      <p:cBhvr additive="base">
                                        <p:cTn id="19" dur="500" fill="hold"/>
                                        <p:tgtEl>
                                          <p:spTgt spid="30106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10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1060">
                                            <p:txEl>
                                              <p:pRg st="3" end="3"/>
                                            </p:txEl>
                                          </p:spTgt>
                                        </p:tgtEl>
                                        <p:attrNameLst>
                                          <p:attrName>style.visibility</p:attrName>
                                        </p:attrNameLst>
                                      </p:cBhvr>
                                      <p:to>
                                        <p:strVal val="visible"/>
                                      </p:to>
                                    </p:set>
                                    <p:anim calcmode="lin" valueType="num">
                                      <p:cBhvr additive="base">
                                        <p:cTn id="25" dur="500" fill="hold"/>
                                        <p:tgtEl>
                                          <p:spTgt spid="30106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106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nodeType="after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1060">
                                            <p:txEl>
                                              <p:pRg st="4" end="4"/>
                                            </p:txEl>
                                          </p:spTgt>
                                        </p:tgtEl>
                                        <p:attrNameLst>
                                          <p:attrName>style.visibility</p:attrName>
                                        </p:attrNameLst>
                                      </p:cBhvr>
                                      <p:to>
                                        <p:strVal val="visible"/>
                                      </p:to>
                                    </p:set>
                                    <p:anim calcmode="lin" valueType="num">
                                      <p:cBhvr additive="base">
                                        <p:cTn id="31" dur="500" fill="hold"/>
                                        <p:tgtEl>
                                          <p:spTgt spid="30106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106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nodeType="after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1060">
                                            <p:txEl>
                                              <p:pRg st="5" end="5"/>
                                            </p:txEl>
                                          </p:spTgt>
                                        </p:tgtEl>
                                        <p:attrNameLst>
                                          <p:attrName>style.visibility</p:attrName>
                                        </p:attrNameLst>
                                      </p:cBhvr>
                                      <p:to>
                                        <p:strVal val="visible"/>
                                      </p:to>
                                    </p:set>
                                    <p:anim calcmode="lin" valueType="num">
                                      <p:cBhvr additive="base">
                                        <p:cTn id="37" dur="500" fill="hold"/>
                                        <p:tgtEl>
                                          <p:spTgt spid="30106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1060">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301060">
                                            <p:txEl>
                                              <p:pRg st="6" end="6"/>
                                            </p:txEl>
                                          </p:spTgt>
                                        </p:tgtEl>
                                        <p:attrNameLst>
                                          <p:attrName>style.visibility</p:attrName>
                                        </p:attrNameLst>
                                      </p:cBhvr>
                                      <p:to>
                                        <p:strVal val="visible"/>
                                      </p:to>
                                    </p:set>
                                    <p:anim calcmode="lin" valueType="num">
                                      <p:cBhvr additive="base">
                                        <p:cTn id="42" dur="500" fill="hold"/>
                                        <p:tgtEl>
                                          <p:spTgt spid="301060">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0106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build="p" bldLvl="3"/>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CBBBC07-E242-D0CD-E3B6-2594C3B39ED8}"/>
              </a:ext>
            </a:extLst>
          </p:cNvPr>
          <p:cNvSpPr>
            <a:spLocks noGrp="1" noChangeArrowheads="1"/>
          </p:cNvSpPr>
          <p:nvPr>
            <p:ph type="title"/>
          </p:nvPr>
        </p:nvSpPr>
        <p:spPr>
          <a:xfrm>
            <a:off x="688975" y="212460"/>
            <a:ext cx="7469329" cy="732007"/>
          </a:xfrm>
        </p:spPr>
        <p:txBody>
          <a:bodyPr/>
          <a:lstStyle/>
          <a:p>
            <a:pPr algn="l" eaLnBrk="1" hangingPunct="1"/>
            <a:r>
              <a:rPr lang="zh-CN" altLang="en-US" dirty="0"/>
              <a:t>定理</a:t>
            </a:r>
          </a:p>
        </p:txBody>
      </p:sp>
      <p:sp>
        <p:nvSpPr>
          <p:cNvPr id="301060" name="Rectangle 4">
            <a:extLst>
              <a:ext uri="{FF2B5EF4-FFF2-40B4-BE49-F238E27FC236}">
                <a16:creationId xmlns:a16="http://schemas.microsoft.com/office/drawing/2014/main" id="{2B42AF03-2C34-425D-9C58-3465CD20B7B7}"/>
              </a:ext>
            </a:extLst>
          </p:cNvPr>
          <p:cNvSpPr>
            <a:spLocks noGrp="1" noChangeArrowheads="1"/>
          </p:cNvSpPr>
          <p:nvPr>
            <p:ph idx="1"/>
          </p:nvPr>
        </p:nvSpPr>
        <p:spPr>
          <a:xfrm>
            <a:off x="612757" y="1073084"/>
            <a:ext cx="11125218" cy="3318643"/>
          </a:xfrm>
        </p:spPr>
        <p:txBody>
          <a:bodyPr/>
          <a:lstStyle/>
          <a:p>
            <a:pPr marL="0" indent="0">
              <a:lnSpc>
                <a:spcPct val="130000"/>
              </a:lnSpc>
              <a:buNone/>
              <a:defRPr/>
            </a:pPr>
            <a:r>
              <a:rPr lang="zh-CN" altLang="en-US" kern="1200" dirty="0">
                <a:solidFill>
                  <a:srgbClr val="0000FF"/>
                </a:solidFill>
                <a:sym typeface="Symbol" panose="05050102010706020507" pitchFamily="18" charset="2"/>
              </a:rPr>
              <a:t>若过程</a:t>
            </a:r>
            <a:r>
              <a:rPr lang="en-US" altLang="zh-CN" kern="1200" dirty="0">
                <a:solidFill>
                  <a:srgbClr val="0000FF"/>
                </a:solidFill>
                <a:sym typeface="Symbol" panose="05050102010706020507" pitchFamily="18" charset="2"/>
              </a:rPr>
              <a:t>{N(t), t0}</a:t>
            </a:r>
            <a:r>
              <a:rPr lang="zh-CN" altLang="en-US" kern="1200" dirty="0">
                <a:solidFill>
                  <a:srgbClr val="0000FF"/>
                </a:solidFill>
                <a:sym typeface="Symbol" panose="05050102010706020507" pitchFamily="18" charset="2"/>
              </a:rPr>
              <a:t>是非齐次泊松过程，则在时间间距</a:t>
            </a:r>
            <a:r>
              <a:rPr lang="en-US" altLang="zh-CN" kern="1200" dirty="0">
                <a:solidFill>
                  <a:srgbClr val="0000FF"/>
                </a:solidFill>
                <a:sym typeface="Symbol" panose="05050102010706020507" pitchFamily="18" charset="2"/>
              </a:rPr>
              <a:t>[t</a:t>
            </a:r>
            <a:r>
              <a:rPr lang="en-US" altLang="zh-CN" kern="1200" baseline="-25000" dirty="0">
                <a:solidFill>
                  <a:srgbClr val="0000FF"/>
                </a:solidFill>
                <a:sym typeface="Symbol" panose="05050102010706020507" pitchFamily="18" charset="2"/>
              </a:rPr>
              <a:t>0</a:t>
            </a:r>
            <a:r>
              <a:rPr lang="en-US" altLang="zh-CN" kern="1200" dirty="0">
                <a:solidFill>
                  <a:srgbClr val="0000FF"/>
                </a:solidFill>
                <a:sym typeface="Symbol" panose="05050102010706020507" pitchFamily="18" charset="2"/>
              </a:rPr>
              <a:t>, t</a:t>
            </a:r>
            <a:r>
              <a:rPr lang="en-US" altLang="zh-CN" kern="1200" baseline="-25000" dirty="0">
                <a:solidFill>
                  <a:srgbClr val="0000FF"/>
                </a:solidFill>
                <a:sym typeface="Symbol" panose="05050102010706020507" pitchFamily="18" charset="2"/>
              </a:rPr>
              <a:t>0</a:t>
            </a:r>
            <a:r>
              <a:rPr lang="en-US" altLang="zh-CN" kern="1200" dirty="0">
                <a:solidFill>
                  <a:srgbClr val="0000FF"/>
                </a:solidFill>
                <a:sym typeface="Symbol" panose="05050102010706020507" pitchFamily="18" charset="2"/>
              </a:rPr>
              <a:t>+t)</a:t>
            </a:r>
            <a:r>
              <a:rPr lang="zh-CN" altLang="en-US" kern="1200" dirty="0">
                <a:solidFill>
                  <a:srgbClr val="0000FF"/>
                </a:solidFill>
                <a:sym typeface="Symbol" panose="05050102010706020507" pitchFamily="18" charset="2"/>
              </a:rPr>
              <a:t>内事件</a:t>
            </a:r>
            <a:r>
              <a:rPr lang="en-US" altLang="zh-CN" kern="1200" dirty="0">
                <a:solidFill>
                  <a:srgbClr val="0000FF"/>
                </a:solidFill>
                <a:sym typeface="Symbol" panose="05050102010706020507" pitchFamily="18" charset="2"/>
              </a:rPr>
              <a:t>A</a:t>
            </a:r>
            <a:r>
              <a:rPr lang="zh-CN" altLang="en-US" kern="1200" dirty="0">
                <a:solidFill>
                  <a:srgbClr val="0000FF"/>
                </a:solidFill>
                <a:sym typeface="Symbol" panose="05050102010706020507" pitchFamily="18" charset="2"/>
              </a:rPr>
              <a:t>出现</a:t>
            </a:r>
            <a:r>
              <a:rPr lang="en-US" altLang="zh-CN" kern="1200" dirty="0">
                <a:solidFill>
                  <a:srgbClr val="0000FF"/>
                </a:solidFill>
                <a:sym typeface="Symbol" panose="05050102010706020507" pitchFamily="18" charset="2"/>
              </a:rPr>
              <a:t>k</a:t>
            </a:r>
            <a:r>
              <a:rPr lang="zh-CN" altLang="en-US" kern="1200" dirty="0">
                <a:solidFill>
                  <a:srgbClr val="0000FF"/>
                </a:solidFill>
                <a:sym typeface="Symbol" panose="05050102010706020507" pitchFamily="18" charset="2"/>
              </a:rPr>
              <a:t>次的概率为：</a:t>
            </a:r>
            <a:endParaRPr lang="en-US" altLang="zh-CN" kern="1200" dirty="0">
              <a:solidFill>
                <a:srgbClr val="0000FF"/>
              </a:solidFill>
              <a:sym typeface="Symbol" panose="05050102010706020507" pitchFamily="18" charset="2"/>
            </a:endParaRPr>
          </a:p>
          <a:p>
            <a:pPr marL="0" indent="0">
              <a:lnSpc>
                <a:spcPct val="100000"/>
              </a:lnSpc>
              <a:buNone/>
              <a:defRPr/>
            </a:pPr>
            <a:endParaRPr lang="en-US" altLang="zh-CN" kern="1200" dirty="0">
              <a:solidFill>
                <a:srgbClr val="0000FF"/>
              </a:solidFill>
              <a:sym typeface="Symbol" panose="05050102010706020507" pitchFamily="18" charset="2"/>
            </a:endParaRPr>
          </a:p>
          <a:p>
            <a:pPr marL="0" indent="0">
              <a:lnSpc>
                <a:spcPct val="100000"/>
              </a:lnSpc>
              <a:buNone/>
              <a:defRPr/>
            </a:pPr>
            <a:endParaRPr lang="en-US" altLang="zh-CN" kern="1200" dirty="0">
              <a:solidFill>
                <a:srgbClr val="0000FF"/>
              </a:solidFill>
              <a:sym typeface="Symbol" panose="05050102010706020507" pitchFamily="18" charset="2"/>
            </a:endParaRPr>
          </a:p>
          <a:p>
            <a:pPr marL="0" indent="0">
              <a:lnSpc>
                <a:spcPct val="100000"/>
              </a:lnSpc>
              <a:buNone/>
              <a:defRPr/>
            </a:pPr>
            <a:endParaRPr lang="en-US" altLang="zh-CN" kern="1200" dirty="0">
              <a:solidFill>
                <a:srgbClr val="0000FF"/>
              </a:solidFill>
              <a:sym typeface="Symbol" panose="05050102010706020507" pitchFamily="18" charset="2"/>
            </a:endParaRPr>
          </a:p>
          <a:p>
            <a:pPr marL="0" indent="0">
              <a:lnSpc>
                <a:spcPct val="100000"/>
              </a:lnSpc>
              <a:buNone/>
              <a:defRPr/>
            </a:pPr>
            <a:endParaRPr lang="en-US" altLang="zh-CN" kern="1200" dirty="0">
              <a:solidFill>
                <a:srgbClr val="0000FF"/>
              </a:solidFill>
              <a:sym typeface="Symbol" panose="05050102010706020507" pitchFamily="18" charset="2"/>
            </a:endParaRPr>
          </a:p>
          <a:p>
            <a:pPr marL="0" indent="0">
              <a:lnSpc>
                <a:spcPct val="110000"/>
              </a:lnSpc>
              <a:spcAft>
                <a:spcPts val="600"/>
              </a:spcAft>
              <a:buNone/>
              <a:defRPr/>
            </a:pPr>
            <a:r>
              <a:rPr lang="zh-CN" altLang="en-US" kern="1200" dirty="0">
                <a:solidFill>
                  <a:srgbClr val="0000FF"/>
                </a:solidFill>
                <a:sym typeface="Symbol" panose="05050102010706020507" pitchFamily="18" charset="2"/>
              </a:rPr>
              <a:t>式中</a:t>
            </a:r>
            <a:endParaRPr lang="en-US" altLang="zh-CN" kern="1200" dirty="0">
              <a:solidFill>
                <a:srgbClr val="0000FF"/>
              </a:solidFill>
              <a:sym typeface="Symbol" panose="05050102010706020507" pitchFamily="18" charset="2"/>
            </a:endParaRPr>
          </a:p>
        </p:txBody>
      </p:sp>
      <p:graphicFrame>
        <p:nvGraphicFramePr>
          <p:cNvPr id="301059" name="Object 3">
            <a:extLst>
              <a:ext uri="{FF2B5EF4-FFF2-40B4-BE49-F238E27FC236}">
                <a16:creationId xmlns:a16="http://schemas.microsoft.com/office/drawing/2014/main" id="{AB39577B-C528-40C2-464F-9A03A466234F}"/>
              </a:ext>
            </a:extLst>
          </p:cNvPr>
          <p:cNvGraphicFramePr>
            <a:graphicFrameLocks noChangeAspect="1"/>
          </p:cNvGraphicFramePr>
          <p:nvPr>
            <p:extLst>
              <p:ext uri="{D42A27DB-BD31-4B8C-83A1-F6EECF244321}">
                <p14:modId xmlns:p14="http://schemas.microsoft.com/office/powerpoint/2010/main" val="3415095776"/>
              </p:ext>
            </p:extLst>
          </p:nvPr>
        </p:nvGraphicFramePr>
        <p:xfrm>
          <a:off x="2394653" y="2182732"/>
          <a:ext cx="7561425" cy="1395736"/>
        </p:xfrm>
        <a:graphic>
          <a:graphicData uri="http://schemas.openxmlformats.org/presentationml/2006/ole">
            <mc:AlternateContent xmlns:mc="http://schemas.openxmlformats.org/markup-compatibility/2006">
              <mc:Choice xmlns:v="urn:schemas-microsoft-com:vml" Requires="v">
                <p:oleObj name="Equation" r:id="rId2" imgW="7222680" imgH="1257480" progId="Equation.DSMT4">
                  <p:embed/>
                </p:oleObj>
              </mc:Choice>
              <mc:Fallback>
                <p:oleObj name="Equation" r:id="rId2" imgW="7222680" imgH="1257480" progId="Equation.DSMT4">
                  <p:embed/>
                  <p:pic>
                    <p:nvPicPr>
                      <p:cNvPr id="301059" name="Object 3">
                        <a:extLst>
                          <a:ext uri="{FF2B5EF4-FFF2-40B4-BE49-F238E27FC236}">
                            <a16:creationId xmlns:a16="http://schemas.microsoft.com/office/drawing/2014/main" id="{AB39577B-C528-40C2-464F-9A03A4662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653" y="2182732"/>
                        <a:ext cx="7561425" cy="13957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1063" name="Object 7">
            <a:extLst>
              <a:ext uri="{FF2B5EF4-FFF2-40B4-BE49-F238E27FC236}">
                <a16:creationId xmlns:a16="http://schemas.microsoft.com/office/drawing/2014/main" id="{3101F7D8-C1AA-8D33-1A28-A34F3A65FAC4}"/>
              </a:ext>
            </a:extLst>
          </p:cNvPr>
          <p:cNvGraphicFramePr>
            <a:graphicFrameLocks noChangeAspect="1"/>
          </p:cNvGraphicFramePr>
          <p:nvPr>
            <p:extLst>
              <p:ext uri="{D42A27DB-BD31-4B8C-83A1-F6EECF244321}">
                <p14:modId xmlns:p14="http://schemas.microsoft.com/office/powerpoint/2010/main" val="1037618960"/>
              </p:ext>
            </p:extLst>
          </p:nvPr>
        </p:nvGraphicFramePr>
        <p:xfrm>
          <a:off x="2394653" y="4118613"/>
          <a:ext cx="2377037" cy="803461"/>
        </p:xfrm>
        <a:graphic>
          <a:graphicData uri="http://schemas.openxmlformats.org/presentationml/2006/ole">
            <mc:AlternateContent xmlns:mc="http://schemas.openxmlformats.org/markup-compatibility/2006">
              <mc:Choice xmlns:v="urn:schemas-microsoft-com:vml" Requires="v">
                <p:oleObj name="Equation" r:id="rId4" imgW="2094480" imgH="647640" progId="Equation.DSMT4">
                  <p:embed/>
                </p:oleObj>
              </mc:Choice>
              <mc:Fallback>
                <p:oleObj name="Equation" r:id="rId4" imgW="2094480" imgH="647640" progId="Equation.DSMT4">
                  <p:embed/>
                  <p:pic>
                    <p:nvPicPr>
                      <p:cNvPr id="301063" name="Object 7">
                        <a:extLst>
                          <a:ext uri="{FF2B5EF4-FFF2-40B4-BE49-F238E27FC236}">
                            <a16:creationId xmlns:a16="http://schemas.microsoft.com/office/drawing/2014/main" id="{3101F7D8-C1AA-8D33-1A28-A34F3A65FA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4653" y="4118613"/>
                        <a:ext cx="2377037" cy="803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1060">
                                            <p:txEl>
                                              <p:pRg st="0" end="0"/>
                                            </p:txEl>
                                          </p:spTgt>
                                        </p:tgtEl>
                                        <p:attrNameLst>
                                          <p:attrName>style.visibility</p:attrName>
                                        </p:attrNameLst>
                                      </p:cBhvr>
                                      <p:to>
                                        <p:strVal val="visible"/>
                                      </p:to>
                                    </p:set>
                                    <p:anim calcmode="lin" valueType="num">
                                      <p:cBhvr additive="base">
                                        <p:cTn id="7" dur="500" fill="hold"/>
                                        <p:tgtEl>
                                          <p:spTgt spid="3010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106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01059"/>
                                        </p:tgtEl>
                                        <p:attrNameLst>
                                          <p:attrName>style.visibility</p:attrName>
                                        </p:attrNameLst>
                                      </p:cBhvr>
                                      <p:to>
                                        <p:strVal val="visible"/>
                                      </p:to>
                                    </p:set>
                                    <p:anim calcmode="lin" valueType="num">
                                      <p:cBhvr additive="base">
                                        <p:cTn id="12" dur="500" fill="hold"/>
                                        <p:tgtEl>
                                          <p:spTgt spid="301059"/>
                                        </p:tgtEl>
                                        <p:attrNameLst>
                                          <p:attrName>ppt_x</p:attrName>
                                        </p:attrNameLst>
                                      </p:cBhvr>
                                      <p:tavLst>
                                        <p:tav tm="0">
                                          <p:val>
                                            <p:strVal val="0-#ppt_w/2"/>
                                          </p:val>
                                        </p:tav>
                                        <p:tav tm="100000">
                                          <p:val>
                                            <p:strVal val="#ppt_x"/>
                                          </p:val>
                                        </p:tav>
                                      </p:tavLst>
                                    </p:anim>
                                    <p:anim calcmode="lin" valueType="num">
                                      <p:cBhvr additive="base">
                                        <p:cTn id="13" dur="500" fill="hold"/>
                                        <p:tgtEl>
                                          <p:spTgt spid="30105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01060">
                                            <p:txEl>
                                              <p:pRg st="5" end="5"/>
                                            </p:txEl>
                                          </p:spTgt>
                                        </p:tgtEl>
                                        <p:attrNameLst>
                                          <p:attrName>style.visibility</p:attrName>
                                        </p:attrNameLst>
                                      </p:cBhvr>
                                      <p:to>
                                        <p:strVal val="visible"/>
                                      </p:to>
                                    </p:set>
                                    <p:anim calcmode="lin" valueType="num">
                                      <p:cBhvr additive="base">
                                        <p:cTn id="17" dur="500" fill="hold"/>
                                        <p:tgtEl>
                                          <p:spTgt spid="301060">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1060">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01063"/>
                                        </p:tgtEl>
                                        <p:attrNameLst>
                                          <p:attrName>style.visibility</p:attrName>
                                        </p:attrNameLst>
                                      </p:cBhvr>
                                      <p:to>
                                        <p:strVal val="visible"/>
                                      </p:to>
                                    </p:set>
                                    <p:anim calcmode="lin" valueType="num">
                                      <p:cBhvr additive="base">
                                        <p:cTn id="21" dur="500" fill="hold"/>
                                        <p:tgtEl>
                                          <p:spTgt spid="301063"/>
                                        </p:tgtEl>
                                        <p:attrNameLst>
                                          <p:attrName>ppt_x</p:attrName>
                                        </p:attrNameLst>
                                      </p:cBhvr>
                                      <p:tavLst>
                                        <p:tav tm="0">
                                          <p:val>
                                            <p:strVal val="0-#ppt_w/2"/>
                                          </p:val>
                                        </p:tav>
                                        <p:tav tm="100000">
                                          <p:val>
                                            <p:strVal val="#ppt_x"/>
                                          </p:val>
                                        </p:tav>
                                      </p:tavLst>
                                    </p:anim>
                                    <p:anim calcmode="lin" valueType="num">
                                      <p:cBhvr additive="base">
                                        <p:cTn id="22" dur="500" fill="hold"/>
                                        <p:tgtEl>
                                          <p:spTgt spid="3010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BA8C16F1-9DB8-C33B-3BFC-100E02741E70}"/>
              </a:ext>
            </a:extLst>
          </p:cNvPr>
          <p:cNvSpPr>
            <a:spLocks noGrp="1" noChangeArrowheads="1"/>
          </p:cNvSpPr>
          <p:nvPr>
            <p:ph type="title"/>
          </p:nvPr>
        </p:nvSpPr>
        <p:spPr/>
        <p:txBody>
          <a:bodyPr/>
          <a:lstStyle/>
          <a:p>
            <a:pPr algn="l"/>
            <a:r>
              <a:rPr lang="zh-CN" altLang="en-US"/>
              <a:t>证明</a:t>
            </a:r>
          </a:p>
        </p:txBody>
      </p:sp>
      <p:sp>
        <p:nvSpPr>
          <p:cNvPr id="3" name="内容占位符 2">
            <a:extLst>
              <a:ext uri="{FF2B5EF4-FFF2-40B4-BE49-F238E27FC236}">
                <a16:creationId xmlns:a16="http://schemas.microsoft.com/office/drawing/2014/main" id="{3DAE51A0-5C93-470E-BB20-D321E819CBC2}"/>
              </a:ext>
            </a:extLst>
          </p:cNvPr>
          <p:cNvSpPr>
            <a:spLocks noGrp="1"/>
          </p:cNvSpPr>
          <p:nvPr>
            <p:ph idx="1"/>
          </p:nvPr>
        </p:nvSpPr>
        <p:spPr>
          <a:xfrm>
            <a:off x="536575" y="1143794"/>
            <a:ext cx="11734800" cy="5715794"/>
          </a:xfrm>
        </p:spPr>
        <p:txBody>
          <a:bodyPr>
            <a:normAutofit/>
          </a:bodyPr>
          <a:lstStyle/>
          <a:p>
            <a:pPr marL="0" indent="0">
              <a:buNone/>
              <a:defRPr/>
            </a:pPr>
            <a:r>
              <a:rPr lang="zh-CN" altLang="en-US" kern="1200" dirty="0">
                <a:solidFill>
                  <a:srgbClr val="000000"/>
                </a:solidFill>
                <a:sym typeface="Symbol" panose="05050102010706020507" pitchFamily="18" charset="2"/>
              </a:rPr>
              <a:t>记</a:t>
            </a:r>
            <a:r>
              <a:rPr lang="en-US" altLang="zh-CN" i="1" kern="1200" dirty="0">
                <a:solidFill>
                  <a:srgbClr val="000000"/>
                </a:solidFill>
                <a:sym typeface="Symbol" panose="05050102010706020507" pitchFamily="18" charset="2"/>
              </a:rPr>
              <a:t>P</a:t>
            </a:r>
            <a:r>
              <a:rPr lang="en-US" altLang="zh-CN" i="1" kern="1200" baseline="-25000" dirty="0">
                <a:solidFill>
                  <a:srgbClr val="000000"/>
                </a:solidFill>
                <a:sym typeface="Symbol" panose="05050102010706020507" pitchFamily="18" charset="2"/>
              </a:rPr>
              <a:t>k</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 </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)=P{[</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k</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   </a:t>
            </a:r>
          </a:p>
          <a:p>
            <a:pPr marL="0" indent="0">
              <a:buNone/>
              <a:defRPr/>
            </a:pPr>
            <a:r>
              <a:rPr lang="en-US" altLang="zh-CN" i="1" kern="1200" dirty="0">
                <a:solidFill>
                  <a:srgbClr val="000000"/>
                </a:solidFill>
                <a:sym typeface="Symbol" panose="05050102010706020507" pitchFamily="18" charset="2"/>
              </a:rPr>
              <a:t>P</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l-GR" altLang="zh-CN" kern="1200" dirty="0">
                <a:solidFill>
                  <a:srgbClr val="000000"/>
                </a:solidFill>
                <a:sym typeface="Symbol" panose="05050102010706020507" pitchFamily="18" charset="2"/>
              </a:rPr>
              <a:t>Δ</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 </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)=P{[</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l-GR" altLang="zh-CN" kern="1200" dirty="0">
                <a:solidFill>
                  <a:srgbClr val="000000"/>
                </a:solidFill>
                <a:sym typeface="Symbol" panose="05050102010706020507" pitchFamily="18" charset="2"/>
              </a:rPr>
              <a:t>Δ</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)]=0}</a:t>
            </a:r>
          </a:p>
          <a:p>
            <a:pPr marL="0" indent="0">
              <a:buNone/>
              <a:defRPr/>
            </a:pPr>
            <a:r>
              <a:rPr lang="en-US" altLang="zh-CN" kern="1200" dirty="0">
                <a:solidFill>
                  <a:srgbClr val="000000"/>
                </a:solidFill>
                <a:sym typeface="Symbol" panose="05050102010706020507" pitchFamily="18" charset="2"/>
              </a:rPr>
              <a:t>=P{[</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)]=0, [</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l-GR" altLang="zh-CN" kern="1200" dirty="0">
                <a:solidFill>
                  <a:srgbClr val="000000"/>
                </a:solidFill>
                <a:sym typeface="Symbol" panose="05050102010706020507" pitchFamily="18" charset="2"/>
              </a:rPr>
              <a:t>Δ</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)]=0}</a:t>
            </a:r>
          </a:p>
          <a:p>
            <a:pPr marL="0" indent="0">
              <a:buNone/>
              <a:defRPr/>
            </a:pPr>
            <a:r>
              <a:rPr lang="en-US" altLang="zh-CN" kern="1200" dirty="0">
                <a:solidFill>
                  <a:srgbClr val="000000"/>
                </a:solidFill>
                <a:sym typeface="Symbol" panose="05050102010706020507" pitchFamily="18" charset="2"/>
              </a:rPr>
              <a:t>=P{[</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)]=0}P{[</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l-GR" altLang="zh-CN" kern="1200" dirty="0">
                <a:solidFill>
                  <a:srgbClr val="000000"/>
                </a:solidFill>
                <a:sym typeface="Symbol" panose="05050102010706020507" pitchFamily="18" charset="2"/>
              </a:rPr>
              <a:t>Δ</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)]=0}</a:t>
            </a:r>
            <a:endParaRPr lang="zh-CN" altLang="en-US" kern="1200" dirty="0">
              <a:solidFill>
                <a:srgbClr val="000000"/>
              </a:solidFill>
              <a:sym typeface="Symbol" panose="05050102010706020507" pitchFamily="18" charset="2"/>
            </a:endParaRPr>
          </a:p>
          <a:p>
            <a:pPr marL="0" indent="0">
              <a:buNone/>
              <a:defRPr/>
            </a:pP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P</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 </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)[1-(</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l-GR" altLang="zh-CN" kern="1200" dirty="0">
                <a:solidFill>
                  <a:srgbClr val="000000"/>
                </a:solidFill>
                <a:sym typeface="Symbol" panose="05050102010706020507" pitchFamily="18" charset="2"/>
              </a:rPr>
              <a:t> Δ</a:t>
            </a:r>
            <a:r>
              <a:rPr lang="en-US" altLang="zh-CN" i="1" kern="1200" dirty="0">
                <a:solidFill>
                  <a:srgbClr val="000000"/>
                </a:solidFill>
                <a:sym typeface="Symbol" panose="05050102010706020507" pitchFamily="18" charset="2"/>
              </a:rPr>
              <a:t>t </a:t>
            </a:r>
            <a:r>
              <a:rPr lang="en-US" altLang="zh-CN" kern="1200" dirty="0">
                <a:solidFill>
                  <a:srgbClr val="000000"/>
                </a:solidFill>
                <a:sym typeface="Symbol" panose="05050102010706020507" pitchFamily="18" charset="2"/>
              </a:rPr>
              <a:t>+ o(</a:t>
            </a:r>
            <a:r>
              <a:rPr lang="el-GR" altLang="zh-CN" kern="1200" dirty="0">
                <a:solidFill>
                  <a:srgbClr val="000000"/>
                </a:solidFill>
                <a:sym typeface="Symbol" panose="05050102010706020507" pitchFamily="18" charset="2"/>
              </a:rPr>
              <a:t>Δ</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p>
          <a:p>
            <a:pPr marL="0" indent="0">
              <a:buNone/>
              <a:defRPr/>
            </a:pPr>
            <a:r>
              <a:rPr lang="zh-CN" altLang="en-US" kern="1200" dirty="0">
                <a:solidFill>
                  <a:srgbClr val="000000"/>
                </a:solidFill>
                <a:sym typeface="Symbol" panose="05050102010706020507" pitchFamily="18" charset="2"/>
              </a:rPr>
              <a:t>整理得</a:t>
            </a:r>
            <a:endParaRPr lang="en-US" altLang="zh-CN" kern="1200" dirty="0">
              <a:solidFill>
                <a:srgbClr val="000000"/>
              </a:solidFill>
              <a:sym typeface="Symbol" panose="05050102010706020507" pitchFamily="18" charset="2"/>
            </a:endParaRPr>
          </a:p>
          <a:p>
            <a:pPr marL="0" indent="0">
              <a:buNone/>
              <a:defRPr/>
            </a:pPr>
            <a:endParaRPr lang="en-US" altLang="zh-CN" kern="1200" dirty="0">
              <a:solidFill>
                <a:srgbClr val="000000"/>
              </a:solidFill>
              <a:sym typeface="Symbol" panose="05050102010706020507" pitchFamily="18" charset="2"/>
            </a:endParaRPr>
          </a:p>
          <a:p>
            <a:pPr marL="0" indent="0">
              <a:buNone/>
              <a:defRPr/>
            </a:pPr>
            <a:endParaRPr lang="en-US" altLang="zh-CN" kern="1200" dirty="0">
              <a:solidFill>
                <a:srgbClr val="000000"/>
              </a:solidFill>
              <a:sym typeface="Symbol" panose="05050102010706020507" pitchFamily="18" charset="2"/>
            </a:endParaRPr>
          </a:p>
          <a:p>
            <a:pPr marL="0" indent="0">
              <a:buNone/>
              <a:defRPr/>
            </a:pPr>
            <a:r>
              <a:rPr lang="zh-CN" altLang="en-US" kern="1200" dirty="0">
                <a:solidFill>
                  <a:srgbClr val="000000"/>
                </a:solidFill>
                <a:sym typeface="Symbol" panose="05050102010706020507" pitchFamily="18" charset="2"/>
              </a:rPr>
              <a:t>令</a:t>
            </a:r>
            <a:r>
              <a:rPr lang="el-GR" altLang="zh-CN" kern="1200" dirty="0">
                <a:solidFill>
                  <a:srgbClr val="000000"/>
                </a:solidFill>
                <a:sym typeface="Symbol" panose="05050102010706020507" pitchFamily="18" charset="2"/>
              </a:rPr>
              <a:t>Δ</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0</a:t>
            </a:r>
            <a:r>
              <a:rPr lang="zh-CN" altLang="en-US" kern="1200" dirty="0">
                <a:solidFill>
                  <a:srgbClr val="000000"/>
                </a:solidFill>
                <a:sym typeface="Symbol" panose="05050102010706020507" pitchFamily="18" charset="2"/>
              </a:rPr>
              <a:t>得</a:t>
            </a:r>
            <a:endParaRPr lang="zh-CN" altLang="en-US" dirty="0"/>
          </a:p>
        </p:txBody>
      </p:sp>
      <p:graphicFrame>
        <p:nvGraphicFramePr>
          <p:cNvPr id="7" name="Object 3">
            <a:extLst>
              <a:ext uri="{FF2B5EF4-FFF2-40B4-BE49-F238E27FC236}">
                <a16:creationId xmlns:a16="http://schemas.microsoft.com/office/drawing/2014/main" id="{B4DD2885-D8E6-78D6-7089-55D372E7CD92}"/>
              </a:ext>
            </a:extLst>
          </p:cNvPr>
          <p:cNvGraphicFramePr>
            <a:graphicFrameLocks noChangeAspect="1"/>
          </p:cNvGraphicFramePr>
          <p:nvPr>
            <p:extLst>
              <p:ext uri="{D42A27DB-BD31-4B8C-83A1-F6EECF244321}">
                <p14:modId xmlns:p14="http://schemas.microsoft.com/office/powerpoint/2010/main" val="2435235453"/>
              </p:ext>
            </p:extLst>
          </p:nvPr>
        </p:nvGraphicFramePr>
        <p:xfrm>
          <a:off x="1679575" y="4456085"/>
          <a:ext cx="6526135" cy="865388"/>
        </p:xfrm>
        <a:graphic>
          <a:graphicData uri="http://schemas.openxmlformats.org/presentationml/2006/ole">
            <mc:AlternateContent xmlns:mc="http://schemas.openxmlformats.org/markup-compatibility/2006">
              <mc:Choice xmlns:v="urn:schemas-microsoft-com:vml" Requires="v">
                <p:oleObj name="Equation" r:id="rId2" imgW="6232680" imgH="774720" progId="Equation.DSMT4">
                  <p:embed/>
                </p:oleObj>
              </mc:Choice>
              <mc:Fallback>
                <p:oleObj name="Equation" r:id="rId2" imgW="6232680" imgH="774720" progId="Equation.DSMT4">
                  <p:embed/>
                  <p:pic>
                    <p:nvPicPr>
                      <p:cNvPr id="7" name="Object 3">
                        <a:extLst>
                          <a:ext uri="{FF2B5EF4-FFF2-40B4-BE49-F238E27FC236}">
                            <a16:creationId xmlns:a16="http://schemas.microsoft.com/office/drawing/2014/main" id="{B4DD2885-D8E6-78D6-7089-55D372E7C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4456085"/>
                        <a:ext cx="6526135" cy="86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
            <a:extLst>
              <a:ext uri="{FF2B5EF4-FFF2-40B4-BE49-F238E27FC236}">
                <a16:creationId xmlns:a16="http://schemas.microsoft.com/office/drawing/2014/main" id="{210B9D87-948C-DC9D-2DB8-7539B3C6473B}"/>
              </a:ext>
            </a:extLst>
          </p:cNvPr>
          <p:cNvGraphicFramePr>
            <a:graphicFrameLocks noChangeAspect="1"/>
          </p:cNvGraphicFramePr>
          <p:nvPr>
            <p:extLst>
              <p:ext uri="{D42A27DB-BD31-4B8C-83A1-F6EECF244321}">
                <p14:modId xmlns:p14="http://schemas.microsoft.com/office/powerpoint/2010/main" val="3633844625"/>
              </p:ext>
            </p:extLst>
          </p:nvPr>
        </p:nvGraphicFramePr>
        <p:xfrm>
          <a:off x="2441575" y="5487194"/>
          <a:ext cx="3793416" cy="865388"/>
        </p:xfrm>
        <a:graphic>
          <a:graphicData uri="http://schemas.openxmlformats.org/presentationml/2006/ole">
            <mc:AlternateContent xmlns:mc="http://schemas.openxmlformats.org/markup-compatibility/2006">
              <mc:Choice xmlns:v="urn:schemas-microsoft-com:vml" Requires="v">
                <p:oleObj name="Equation" r:id="rId4" imgW="3617640" imgH="774720" progId="Equation.DSMT4">
                  <p:embed/>
                </p:oleObj>
              </mc:Choice>
              <mc:Fallback>
                <p:oleObj name="Equation" r:id="rId4" imgW="3617640" imgH="774720" progId="Equation.DSMT4">
                  <p:embed/>
                  <p:pic>
                    <p:nvPicPr>
                      <p:cNvPr id="9" name="Object 3">
                        <a:extLst>
                          <a:ext uri="{FF2B5EF4-FFF2-40B4-BE49-F238E27FC236}">
                            <a16:creationId xmlns:a16="http://schemas.microsoft.com/office/drawing/2014/main" id="{210B9D87-948C-DC9D-2DB8-7539B3C647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1575" y="5487194"/>
                        <a:ext cx="3793416" cy="86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2" presetClass="entr" presetSubtype="8"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0-#ppt_w/2"/>
                                          </p:val>
                                        </p:tav>
                                        <p:tav tm="100000">
                                          <p:val>
                                            <p:strVal val="#ppt_x"/>
                                          </p:val>
                                        </p:tav>
                                      </p:tavLst>
                                    </p:anim>
                                    <p:anim calcmode="lin" valueType="num">
                                      <p:cBhvr additive="base">
                                        <p:cTn id="4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1000"/>
                            </p:stCondLst>
                            <p:childTnLst>
                              <p:par>
                                <p:cTn id="51" presetID="2" presetClass="entr" presetSubtype="8"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0-#ppt_w/2"/>
                                          </p:val>
                                        </p:tav>
                                        <p:tav tm="100000">
                                          <p:val>
                                            <p:strVal val="#ppt_x"/>
                                          </p:val>
                                        </p:tav>
                                      </p:tavLst>
                                    </p:anim>
                                    <p:anim calcmode="lin" valueType="num">
                                      <p:cBhvr additive="base">
                                        <p:cTn id="5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6585C9D4-62CF-D0F4-6EF9-DC11D36008F6}"/>
              </a:ext>
            </a:extLst>
          </p:cNvPr>
          <p:cNvSpPr>
            <a:spLocks noGrp="1" noChangeArrowheads="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DC56466-AADF-21DA-4404-CE8E3F546E2A}"/>
              </a:ext>
            </a:extLst>
          </p:cNvPr>
          <p:cNvSpPr>
            <a:spLocks noGrp="1" noChangeArrowheads="1"/>
          </p:cNvSpPr>
          <p:nvPr>
            <p:ph idx="1"/>
          </p:nvPr>
        </p:nvSpPr>
        <p:spPr>
          <a:xfrm>
            <a:off x="632883" y="1718024"/>
            <a:ext cx="7697982" cy="671724"/>
          </a:xfrm>
        </p:spPr>
        <p:txBody>
          <a:bodyPr>
            <a:normAutofit/>
          </a:bodyPr>
          <a:lstStyle/>
          <a:p>
            <a:pPr marL="0" indent="0">
              <a:buNone/>
            </a:pPr>
            <a:r>
              <a:rPr lang="zh-CN" altLang="en-US" dirty="0"/>
              <a:t>故</a:t>
            </a:r>
          </a:p>
        </p:txBody>
      </p:sp>
      <p:graphicFrame>
        <p:nvGraphicFramePr>
          <p:cNvPr id="7" name="Object 3">
            <a:extLst>
              <a:ext uri="{FF2B5EF4-FFF2-40B4-BE49-F238E27FC236}">
                <a16:creationId xmlns:a16="http://schemas.microsoft.com/office/drawing/2014/main" id="{95603D19-BF40-D92A-100C-C98FEEE5C0A6}"/>
              </a:ext>
            </a:extLst>
          </p:cNvPr>
          <p:cNvGraphicFramePr>
            <a:graphicFrameLocks noChangeAspect="1"/>
          </p:cNvGraphicFramePr>
          <p:nvPr>
            <p:extLst>
              <p:ext uri="{D42A27DB-BD31-4B8C-83A1-F6EECF244321}">
                <p14:modId xmlns:p14="http://schemas.microsoft.com/office/powerpoint/2010/main" val="2854802604"/>
              </p:ext>
            </p:extLst>
          </p:nvPr>
        </p:nvGraphicFramePr>
        <p:xfrm>
          <a:off x="797984" y="972785"/>
          <a:ext cx="5490846" cy="781231"/>
        </p:xfrm>
        <a:graphic>
          <a:graphicData uri="http://schemas.openxmlformats.org/presentationml/2006/ole">
            <mc:AlternateContent xmlns:mc="http://schemas.openxmlformats.org/markup-compatibility/2006">
              <mc:Choice xmlns:v="urn:schemas-microsoft-com:vml" Requires="v">
                <p:oleObj name="Equation" r:id="rId2" imgW="5242680" imgH="698400" progId="Equation.DSMT4">
                  <p:embed/>
                </p:oleObj>
              </mc:Choice>
              <mc:Fallback>
                <p:oleObj name="Equation" r:id="rId2" imgW="5242680" imgH="698400" progId="Equation.DSMT4">
                  <p:embed/>
                  <p:pic>
                    <p:nvPicPr>
                      <p:cNvPr id="7" name="Object 3">
                        <a:extLst>
                          <a:ext uri="{FF2B5EF4-FFF2-40B4-BE49-F238E27FC236}">
                            <a16:creationId xmlns:a16="http://schemas.microsoft.com/office/drawing/2014/main" id="{95603D19-BF40-D92A-100C-C98FEEE5C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84" y="972785"/>
                        <a:ext cx="5490846" cy="781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内容占位符 2">
            <a:extLst>
              <a:ext uri="{FF2B5EF4-FFF2-40B4-BE49-F238E27FC236}">
                <a16:creationId xmlns:a16="http://schemas.microsoft.com/office/drawing/2014/main" id="{8ED8CF27-7536-4174-B413-AD5AAE096242}"/>
              </a:ext>
            </a:extLst>
          </p:cNvPr>
          <p:cNvSpPr txBox="1">
            <a:spLocks/>
          </p:cNvSpPr>
          <p:nvPr/>
        </p:nvSpPr>
        <p:spPr bwMode="auto">
          <a:xfrm>
            <a:off x="775759" y="2415942"/>
            <a:ext cx="10809816" cy="380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533400" indent="-533400" algn="l" rtl="0" eaLnBrk="0" fontAlgn="base" hangingPunct="0">
              <a:lnSpc>
                <a:spcPct val="120000"/>
              </a:lnSpc>
              <a:spcBef>
                <a:spcPct val="0"/>
              </a:spcBef>
              <a:spcAft>
                <a:spcPct val="0"/>
              </a:spcAft>
              <a:buClr>
                <a:srgbClr val="0000FF"/>
              </a:buClr>
              <a:buFont typeface="Wingdings" panose="05000000000000000000" pitchFamily="2" charset="2"/>
              <a:buAutoNum type="arabicPeriod"/>
              <a:defRPr kumimoji="1" sz="2800" b="1">
                <a:solidFill>
                  <a:schemeClr val="tx1"/>
                </a:solidFill>
                <a:latin typeface="+mn-lt"/>
                <a:ea typeface="+mn-ea"/>
                <a:cs typeface="+mn-cs"/>
              </a:defRPr>
            </a:lvl1pPr>
            <a:lvl2pPr marL="914400" indent="-457200" algn="l" rtl="0" eaLnBrk="0" fontAlgn="base" hangingPunct="0">
              <a:lnSpc>
                <a:spcPct val="120000"/>
              </a:lnSpc>
              <a:spcBef>
                <a:spcPct val="0"/>
              </a:spcBef>
              <a:spcAft>
                <a:spcPct val="0"/>
              </a:spcAft>
              <a:buClr>
                <a:srgbClr val="CC00CC"/>
              </a:buClr>
              <a:buAutoNum type="arabicParenR"/>
              <a:defRPr kumimoji="1" sz="2400" b="1">
                <a:solidFill>
                  <a:schemeClr val="tx1"/>
                </a:solidFill>
                <a:latin typeface="+mn-lt"/>
                <a:ea typeface="+mn-ea"/>
              </a:defRPr>
            </a:lvl2pPr>
            <a:lvl3pPr marL="1371600" indent="-457200" algn="l" rtl="0" eaLnBrk="0" fontAlgn="base" hangingPunct="0">
              <a:spcBef>
                <a:spcPct val="20000"/>
              </a:spcBef>
              <a:spcAft>
                <a:spcPct val="0"/>
              </a:spcAft>
              <a:buChar char="•"/>
              <a:defRPr kumimoji="1" sz="2400">
                <a:solidFill>
                  <a:schemeClr val="tx1"/>
                </a:solidFill>
                <a:latin typeface="+mn-lt"/>
                <a:ea typeface="宋体" pitchFamily="2" charset="-122"/>
              </a:defRPr>
            </a:lvl3pPr>
            <a:lvl4pPr marL="1752600" indent="-3810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209800" indent="-3810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667000" indent="-381000" algn="l" rtl="0" fontAlgn="base">
              <a:spcBef>
                <a:spcPct val="20000"/>
              </a:spcBef>
              <a:spcAft>
                <a:spcPct val="0"/>
              </a:spcAft>
              <a:buChar char="»"/>
              <a:defRPr kumimoji="1" sz="2000">
                <a:solidFill>
                  <a:schemeClr val="tx1"/>
                </a:solidFill>
                <a:latin typeface="+mn-lt"/>
                <a:ea typeface="宋体" pitchFamily="2" charset="-122"/>
              </a:defRPr>
            </a:lvl6pPr>
            <a:lvl7pPr marL="3124200" indent="-381000" algn="l" rtl="0" fontAlgn="base">
              <a:spcBef>
                <a:spcPct val="20000"/>
              </a:spcBef>
              <a:spcAft>
                <a:spcPct val="0"/>
              </a:spcAft>
              <a:buChar char="»"/>
              <a:defRPr kumimoji="1" sz="2000">
                <a:solidFill>
                  <a:schemeClr val="tx1"/>
                </a:solidFill>
                <a:latin typeface="+mn-lt"/>
                <a:ea typeface="宋体" pitchFamily="2" charset="-122"/>
              </a:defRPr>
            </a:lvl7pPr>
            <a:lvl8pPr marL="3581400" indent="-381000" algn="l" rtl="0" fontAlgn="base">
              <a:spcBef>
                <a:spcPct val="20000"/>
              </a:spcBef>
              <a:spcAft>
                <a:spcPct val="0"/>
              </a:spcAft>
              <a:buChar char="»"/>
              <a:defRPr kumimoji="1" sz="2000">
                <a:solidFill>
                  <a:schemeClr val="tx1"/>
                </a:solidFill>
                <a:latin typeface="+mn-lt"/>
                <a:ea typeface="宋体" pitchFamily="2" charset="-122"/>
              </a:defRPr>
            </a:lvl8pPr>
            <a:lvl9pPr marL="4038600" indent="-381000" algn="l" rtl="0" fontAlgn="base">
              <a:spcBef>
                <a:spcPct val="20000"/>
              </a:spcBef>
              <a:spcAft>
                <a:spcPct val="0"/>
              </a:spcAft>
              <a:buChar char="»"/>
              <a:defRPr kumimoji="1" sz="2000">
                <a:solidFill>
                  <a:schemeClr val="tx1"/>
                </a:solidFill>
                <a:latin typeface="+mn-lt"/>
                <a:ea typeface="宋体" pitchFamily="2" charset="-122"/>
              </a:defRPr>
            </a:lvl9pPr>
          </a:lstStyle>
          <a:p>
            <a:pPr marL="0" indent="0">
              <a:lnSpc>
                <a:spcPct val="150000"/>
              </a:lnSpc>
              <a:buNone/>
              <a:defRPr/>
            </a:pPr>
            <a:r>
              <a:rPr lang="zh-CN" altLang="en-US" sz="2400" kern="0" dirty="0"/>
              <a:t>同理有</a:t>
            </a:r>
            <a:endParaRPr lang="en-US" altLang="zh-CN" sz="2400" kern="0" dirty="0"/>
          </a:p>
          <a:p>
            <a:pPr marL="0" indent="0" eaLnBrk="1" hangingPunct="1">
              <a:lnSpc>
                <a:spcPct val="150000"/>
              </a:lnSpc>
              <a:buClrTx/>
              <a:buNone/>
              <a:defRPr/>
            </a:pPr>
            <a:r>
              <a:rPr lang="en-US" altLang="zh-CN" sz="2400" i="1" dirty="0">
                <a:solidFill>
                  <a:srgbClr val="000000"/>
                </a:solidFill>
                <a:cs typeface="Times New Roman" panose="02020603050405020304" pitchFamily="18" charset="0"/>
                <a:sym typeface="Symbol" panose="05050102010706020507" pitchFamily="18" charset="2"/>
              </a:rPr>
              <a:t> </a:t>
            </a:r>
            <a:r>
              <a:rPr lang="en-US" altLang="zh-CN" sz="2400" i="1" dirty="0" err="1">
                <a:solidFill>
                  <a:srgbClr val="000000"/>
                </a:solidFill>
                <a:cs typeface="Times New Roman" panose="02020603050405020304" pitchFamily="18" charset="0"/>
                <a:sym typeface="Symbol" panose="05050102010706020507" pitchFamily="18" charset="2"/>
              </a:rPr>
              <a:t>P</a:t>
            </a:r>
            <a:r>
              <a:rPr lang="en-US" altLang="zh-CN" sz="2400" i="1" baseline="-25000" dirty="0" err="1">
                <a:solidFill>
                  <a:srgbClr val="000000"/>
                </a:solidFill>
                <a:cs typeface="Times New Roman" panose="02020603050405020304" pitchFamily="18" charset="0"/>
                <a:sym typeface="Symbol" panose="05050102010706020507" pitchFamily="18" charset="2"/>
              </a:rPr>
              <a:t>k</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l-GR" altLang="zh-CN" sz="2400" dirty="0">
                <a:solidFill>
                  <a:srgbClr val="000000"/>
                </a:solidFill>
                <a:cs typeface="Times New Roman" panose="02020603050405020304" pitchFamily="18" charset="0"/>
                <a:sym typeface="Symbol" panose="05050102010706020507" pitchFamily="18" charset="2"/>
              </a:rPr>
              <a:t>Δ</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 </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)=P{[</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l-GR" altLang="zh-CN" sz="2400" dirty="0">
                <a:solidFill>
                  <a:srgbClr val="000000"/>
                </a:solidFill>
                <a:cs typeface="Times New Roman" panose="02020603050405020304" pitchFamily="18" charset="0"/>
                <a:sym typeface="Symbol" panose="05050102010706020507" pitchFamily="18" charset="2"/>
              </a:rPr>
              <a:t>Δ</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k</a:t>
            </a:r>
            <a:r>
              <a:rPr lang="en-US" altLang="zh-CN" sz="2400" dirty="0">
                <a:solidFill>
                  <a:srgbClr val="000000"/>
                </a:solidFill>
                <a:cs typeface="Times New Roman" panose="02020603050405020304" pitchFamily="18" charset="0"/>
                <a:sym typeface="Symbol" panose="05050102010706020507" pitchFamily="18" charset="2"/>
              </a:rPr>
              <a:t>}</a:t>
            </a:r>
          </a:p>
          <a:p>
            <a:pPr marL="0" indent="0" eaLnBrk="1" hangingPunct="1">
              <a:lnSpc>
                <a:spcPct val="150000"/>
              </a:lnSpc>
              <a:buClrTx/>
              <a:buNone/>
              <a:defRPr/>
            </a:pPr>
            <a:r>
              <a:rPr lang="en-US" altLang="zh-CN" sz="2400" dirty="0">
                <a:solidFill>
                  <a:srgbClr val="000000"/>
                </a:solidFill>
                <a:cs typeface="Times New Roman" panose="02020603050405020304" pitchFamily="18" charset="0"/>
                <a:sym typeface="Symbol" panose="05050102010706020507" pitchFamily="18" charset="2"/>
              </a:rPr>
              <a:t>                 =P{[</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k</a:t>
            </a:r>
            <a:r>
              <a:rPr lang="en-US" altLang="zh-CN" sz="2400" dirty="0">
                <a:solidFill>
                  <a:srgbClr val="000000"/>
                </a:solidFill>
                <a:cs typeface="Times New Roman" panose="02020603050405020304" pitchFamily="18" charset="0"/>
                <a:sym typeface="Symbol" panose="05050102010706020507" pitchFamily="18" charset="2"/>
              </a:rPr>
              <a:t>, [</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l-GR" altLang="zh-CN" sz="2400" dirty="0">
                <a:solidFill>
                  <a:srgbClr val="000000"/>
                </a:solidFill>
                <a:cs typeface="Times New Roman" panose="02020603050405020304" pitchFamily="18" charset="0"/>
                <a:sym typeface="Symbol" panose="05050102010706020507" pitchFamily="18" charset="2"/>
              </a:rPr>
              <a:t>Δ</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)]=0}</a:t>
            </a:r>
          </a:p>
          <a:p>
            <a:pPr marL="0" indent="0" eaLnBrk="1" hangingPunct="1">
              <a:lnSpc>
                <a:spcPct val="150000"/>
              </a:lnSpc>
              <a:buClrTx/>
              <a:buNone/>
              <a:defRPr/>
            </a:pPr>
            <a:r>
              <a:rPr lang="en-US" altLang="zh-CN" sz="2400" dirty="0">
                <a:solidFill>
                  <a:srgbClr val="000000"/>
                </a:solidFill>
                <a:cs typeface="Times New Roman" panose="02020603050405020304" pitchFamily="18" charset="0"/>
                <a:sym typeface="Symbol" panose="05050102010706020507" pitchFamily="18" charset="2"/>
              </a:rPr>
              <a:t>                   + P{[</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k</a:t>
            </a:r>
            <a:r>
              <a:rPr lang="en-US" altLang="zh-CN" sz="2400" dirty="0">
                <a:solidFill>
                  <a:srgbClr val="000000"/>
                </a:solidFill>
                <a:cs typeface="Times New Roman" panose="02020603050405020304" pitchFamily="18" charset="0"/>
                <a:sym typeface="Symbol" panose="05050102010706020507" pitchFamily="18" charset="2"/>
              </a:rPr>
              <a:t>-1, [</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l-GR" altLang="zh-CN" sz="2400" dirty="0">
                <a:solidFill>
                  <a:srgbClr val="000000"/>
                </a:solidFill>
                <a:cs typeface="Times New Roman" panose="02020603050405020304" pitchFamily="18" charset="0"/>
                <a:sym typeface="Symbol" panose="05050102010706020507" pitchFamily="18" charset="2"/>
              </a:rPr>
              <a:t>Δ</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)]=1}</a:t>
            </a:r>
          </a:p>
          <a:p>
            <a:pPr marL="0" indent="0" eaLnBrk="1" hangingPunct="1">
              <a:lnSpc>
                <a:spcPct val="150000"/>
              </a:lnSpc>
              <a:buClrTx/>
              <a:buNone/>
              <a:defRPr/>
            </a:pPr>
            <a:r>
              <a:rPr lang="en-US" altLang="zh-CN" sz="2400" dirty="0">
                <a:solidFill>
                  <a:srgbClr val="000000"/>
                </a:solidFill>
                <a:cs typeface="Times New Roman" panose="02020603050405020304" pitchFamily="18" charset="0"/>
                <a:sym typeface="Symbol" panose="05050102010706020507" pitchFamily="18" charset="2"/>
              </a:rPr>
              <a:t>                   + P{[</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k</a:t>
            </a:r>
            <a:r>
              <a:rPr lang="en-US" altLang="zh-CN" sz="2400" dirty="0">
                <a:solidFill>
                  <a:srgbClr val="000000"/>
                </a:solidFill>
                <a:cs typeface="Times New Roman" panose="02020603050405020304" pitchFamily="18" charset="0"/>
                <a:sym typeface="Symbol" panose="05050102010706020507" pitchFamily="18" charset="2"/>
              </a:rPr>
              <a:t>-2, [</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l-GR" altLang="zh-CN" sz="2400" dirty="0">
                <a:solidFill>
                  <a:srgbClr val="000000"/>
                </a:solidFill>
                <a:cs typeface="Times New Roman" panose="02020603050405020304" pitchFamily="18" charset="0"/>
                <a:sym typeface="Symbol" panose="05050102010706020507" pitchFamily="18" charset="2"/>
              </a:rPr>
              <a:t>Δ</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 ≥2}</a:t>
            </a:r>
          </a:p>
          <a:p>
            <a:pPr marL="0" indent="0">
              <a:lnSpc>
                <a:spcPct val="150000"/>
              </a:lnSpc>
              <a:buNone/>
              <a:defRPr/>
            </a:pPr>
            <a:r>
              <a:rPr lang="en-US" altLang="zh-CN" sz="2400" dirty="0">
                <a:solidFill>
                  <a:srgbClr val="000000"/>
                </a:solidFill>
                <a:cs typeface="Times New Roman" panose="02020603050405020304" pitchFamily="18" charset="0"/>
                <a:sym typeface="Symbol" panose="05050102010706020507" pitchFamily="18" charset="2"/>
              </a:rPr>
              <a:t>              =</a:t>
            </a:r>
            <a:r>
              <a:rPr lang="en-US" altLang="zh-CN" sz="2400" i="1" dirty="0">
                <a:solidFill>
                  <a:srgbClr val="000000"/>
                </a:solidFill>
                <a:cs typeface="Times New Roman" panose="02020603050405020304" pitchFamily="18" charset="0"/>
                <a:sym typeface="Symbol" panose="05050102010706020507" pitchFamily="18" charset="2"/>
              </a:rPr>
              <a:t>P</a:t>
            </a:r>
            <a:r>
              <a:rPr lang="en-US" altLang="zh-CN" sz="2400" i="1" baseline="-25000" dirty="0">
                <a:solidFill>
                  <a:srgbClr val="000000"/>
                </a:solidFill>
                <a:cs typeface="Times New Roman" panose="02020603050405020304" pitchFamily="18" charset="0"/>
                <a:sym typeface="Symbol" panose="05050102010706020507" pitchFamily="18" charset="2"/>
              </a:rPr>
              <a:t>k</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 </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)[1-(</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l-GR" altLang="zh-CN" sz="2400" dirty="0">
                <a:solidFill>
                  <a:srgbClr val="000000"/>
                </a:solidFill>
                <a:cs typeface="Times New Roman" panose="02020603050405020304" pitchFamily="18" charset="0"/>
                <a:sym typeface="Symbol" panose="05050102010706020507" pitchFamily="18" charset="2"/>
              </a:rPr>
              <a:t> Δ</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 </a:t>
            </a:r>
            <a:r>
              <a:rPr lang="en-US" altLang="zh-CN" sz="2400" dirty="0">
                <a:solidFill>
                  <a:srgbClr val="000000"/>
                </a:solidFill>
                <a:cs typeface="Times New Roman" panose="02020603050405020304" pitchFamily="18" charset="0"/>
                <a:sym typeface="Symbol" panose="05050102010706020507" pitchFamily="18" charset="2"/>
              </a:rPr>
              <a:t>+ </a:t>
            </a:r>
            <a:r>
              <a:rPr lang="en-US" altLang="zh-CN" sz="2400" i="1" dirty="0">
                <a:solidFill>
                  <a:srgbClr val="000000"/>
                </a:solidFill>
                <a:cs typeface="Times New Roman" panose="02020603050405020304" pitchFamily="18" charset="0"/>
                <a:sym typeface="Symbol" panose="05050102010706020507" pitchFamily="18" charset="2"/>
              </a:rPr>
              <a:t>P</a:t>
            </a:r>
            <a:r>
              <a:rPr lang="en-US" altLang="zh-CN" sz="2400" i="1" baseline="-25000" dirty="0">
                <a:solidFill>
                  <a:srgbClr val="000000"/>
                </a:solidFill>
                <a:cs typeface="Times New Roman" panose="02020603050405020304" pitchFamily="18" charset="0"/>
                <a:sym typeface="Symbol" panose="05050102010706020507" pitchFamily="18" charset="2"/>
              </a:rPr>
              <a:t>k</a:t>
            </a:r>
            <a:r>
              <a:rPr lang="en-US" altLang="zh-CN" sz="2400" baseline="-25000" dirty="0">
                <a:solidFill>
                  <a:srgbClr val="000000"/>
                </a:solidFill>
                <a:cs typeface="Times New Roman" panose="02020603050405020304" pitchFamily="18" charset="0"/>
                <a:sym typeface="Symbol" panose="05050102010706020507" pitchFamily="18" charset="2"/>
              </a:rPr>
              <a:t>-1</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 </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l-GR" altLang="zh-CN" sz="2400" dirty="0">
                <a:solidFill>
                  <a:srgbClr val="000000"/>
                </a:solidFill>
                <a:cs typeface="Times New Roman" panose="02020603050405020304" pitchFamily="18" charset="0"/>
                <a:sym typeface="Symbol" panose="05050102010706020507" pitchFamily="18" charset="2"/>
              </a:rPr>
              <a:t> Δ</a:t>
            </a:r>
            <a:r>
              <a:rPr lang="en-US" altLang="zh-CN" sz="2400" i="1" dirty="0">
                <a:solidFill>
                  <a:srgbClr val="000000"/>
                </a:solidFill>
                <a:cs typeface="Times New Roman" panose="02020603050405020304" pitchFamily="18" charset="0"/>
                <a:sym typeface="Symbol" panose="05050102010706020507" pitchFamily="18" charset="2"/>
              </a:rPr>
              <a:t>t </a:t>
            </a:r>
            <a:r>
              <a:rPr lang="en-US" altLang="zh-CN" sz="2400" dirty="0">
                <a:solidFill>
                  <a:srgbClr val="000000"/>
                </a:solidFill>
                <a:cs typeface="Times New Roman" panose="02020603050405020304" pitchFamily="18" charset="0"/>
                <a:sym typeface="Symbol" panose="05050102010706020507" pitchFamily="18" charset="2"/>
              </a:rPr>
              <a:t>+ o(</a:t>
            </a:r>
            <a:r>
              <a:rPr lang="el-GR" altLang="zh-CN" sz="2400" dirty="0">
                <a:solidFill>
                  <a:srgbClr val="000000"/>
                </a:solidFill>
                <a:cs typeface="Times New Roman" panose="02020603050405020304" pitchFamily="18" charset="0"/>
                <a:sym typeface="Symbol" panose="05050102010706020507" pitchFamily="18" charset="2"/>
              </a:rPr>
              <a:t>Δ</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endParaRPr lang="zh-CN" altLang="en-US" sz="2400" kern="0" dirty="0"/>
          </a:p>
          <a:p>
            <a:pPr marL="0" indent="0">
              <a:lnSpc>
                <a:spcPct val="150000"/>
              </a:lnSpc>
              <a:buNone/>
              <a:defRPr/>
            </a:pPr>
            <a:endParaRPr lang="zh-CN" altLang="en-US" sz="2400" kern="0" dirty="0"/>
          </a:p>
        </p:txBody>
      </p:sp>
      <p:graphicFrame>
        <p:nvGraphicFramePr>
          <p:cNvPr id="9" name="Object 3">
            <a:extLst>
              <a:ext uri="{FF2B5EF4-FFF2-40B4-BE49-F238E27FC236}">
                <a16:creationId xmlns:a16="http://schemas.microsoft.com/office/drawing/2014/main" id="{E1854738-8C59-4004-83D6-A891355C7A2F}"/>
              </a:ext>
            </a:extLst>
          </p:cNvPr>
          <p:cNvGraphicFramePr>
            <a:graphicFrameLocks noChangeAspect="1"/>
          </p:cNvGraphicFramePr>
          <p:nvPr>
            <p:extLst>
              <p:ext uri="{D42A27DB-BD31-4B8C-83A1-F6EECF244321}">
                <p14:modId xmlns:p14="http://schemas.microsoft.com/office/powerpoint/2010/main" val="3551433064"/>
              </p:ext>
            </p:extLst>
          </p:nvPr>
        </p:nvGraphicFramePr>
        <p:xfrm>
          <a:off x="1374775" y="1600672"/>
          <a:ext cx="2599339" cy="781231"/>
        </p:xfrm>
        <a:graphic>
          <a:graphicData uri="http://schemas.openxmlformats.org/presentationml/2006/ole">
            <mc:AlternateContent xmlns:mc="http://schemas.openxmlformats.org/markup-compatibility/2006">
              <mc:Choice xmlns:v="urn:schemas-microsoft-com:vml" Requires="v">
                <p:oleObj name="Equation" r:id="rId4" imgW="2475360" imgH="698400" progId="Equation.DSMT4">
                  <p:embed/>
                </p:oleObj>
              </mc:Choice>
              <mc:Fallback>
                <p:oleObj name="Equation" r:id="rId4" imgW="2475360" imgH="698400" progId="Equation.DSMT4">
                  <p:embed/>
                  <p:pic>
                    <p:nvPicPr>
                      <p:cNvPr id="9" name="Object 3">
                        <a:extLst>
                          <a:ext uri="{FF2B5EF4-FFF2-40B4-BE49-F238E27FC236}">
                            <a16:creationId xmlns:a16="http://schemas.microsoft.com/office/drawing/2014/main" id="{E1854738-8C59-4004-83D6-A891355C7A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75" y="1600672"/>
                        <a:ext cx="2599339" cy="781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additive="base">
                                        <p:cTn id="30"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 calcmode="lin" valueType="num">
                                      <p:cBhvr additive="base">
                                        <p:cTn id="36"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 calcmode="lin" valueType="num">
                                      <p:cBhvr additive="base">
                                        <p:cTn id="4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1000"/>
                            </p:stCondLst>
                            <p:childTnLst>
                              <p:par>
                                <p:cTn id="44" presetID="2" presetClass="entr" presetSubtype="4" fill="hold" grpId="0" nodeType="after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anim calcmode="lin" valueType="num">
                                      <p:cBhvr additive="base">
                                        <p:cTn id="46"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8">
                                            <p:txEl>
                                              <p:pRg st="5" end="5"/>
                                            </p:txEl>
                                          </p:spTgt>
                                        </p:tgtEl>
                                        <p:attrNameLst>
                                          <p:attrName>style.visibility</p:attrName>
                                        </p:attrNameLst>
                                      </p:cBhvr>
                                      <p:to>
                                        <p:strVal val="visible"/>
                                      </p:to>
                                    </p:set>
                                    <p:anim calcmode="lin" valueType="num">
                                      <p:cBhvr additive="base">
                                        <p:cTn id="52"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B0E85CE5-1219-C135-ECBC-6C59EFBC0018}"/>
              </a:ext>
            </a:extLst>
          </p:cNvPr>
          <p:cNvSpPr>
            <a:spLocks noGrp="1" noChangeArrowheads="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A44632A-C5AE-4780-89A1-FC859DD74CB4}"/>
              </a:ext>
            </a:extLst>
          </p:cNvPr>
          <p:cNvSpPr>
            <a:spLocks noGrp="1"/>
          </p:cNvSpPr>
          <p:nvPr>
            <p:ph idx="1"/>
          </p:nvPr>
        </p:nvSpPr>
        <p:spPr>
          <a:xfrm>
            <a:off x="844041" y="1285873"/>
            <a:ext cx="10055734" cy="5420521"/>
          </a:xfrm>
        </p:spPr>
        <p:txBody>
          <a:bodyPr>
            <a:normAutofit/>
          </a:bodyPr>
          <a:lstStyle/>
          <a:p>
            <a:pPr marL="0" indent="0">
              <a:lnSpc>
                <a:spcPct val="130000"/>
              </a:lnSpc>
              <a:buNone/>
              <a:defRPr/>
            </a:pPr>
            <a:r>
              <a:rPr lang="zh-CN" altLang="en-US" dirty="0"/>
              <a:t>整理得</a:t>
            </a:r>
            <a:endParaRPr lang="en-US" altLang="zh-CN" dirty="0"/>
          </a:p>
          <a:p>
            <a:pPr marL="0" indent="0">
              <a:lnSpc>
                <a:spcPct val="130000"/>
              </a:lnSpc>
              <a:buNone/>
              <a:defRPr/>
            </a:pPr>
            <a:endParaRPr lang="en-US" altLang="zh-CN" kern="1200" dirty="0">
              <a:solidFill>
                <a:srgbClr val="000000"/>
              </a:solidFill>
              <a:sym typeface="Symbol" panose="05050102010706020507" pitchFamily="18" charset="2"/>
            </a:endParaRPr>
          </a:p>
          <a:p>
            <a:pPr marL="0" indent="0">
              <a:lnSpc>
                <a:spcPct val="130000"/>
              </a:lnSpc>
              <a:spcBef>
                <a:spcPts val="1800"/>
              </a:spcBef>
              <a:buNone/>
              <a:defRPr/>
            </a:pPr>
            <a:endParaRPr lang="en-US" altLang="zh-CN" kern="1200" dirty="0">
              <a:solidFill>
                <a:srgbClr val="000000"/>
              </a:solidFill>
              <a:sym typeface="Symbol" panose="05050102010706020507" pitchFamily="18" charset="2"/>
            </a:endParaRPr>
          </a:p>
          <a:p>
            <a:pPr marL="0" indent="0">
              <a:lnSpc>
                <a:spcPct val="130000"/>
              </a:lnSpc>
              <a:spcBef>
                <a:spcPts val="1800"/>
              </a:spcBef>
              <a:buNone/>
              <a:defRPr/>
            </a:pPr>
            <a:r>
              <a:rPr lang="zh-CN" altLang="en-US" kern="1200" dirty="0">
                <a:solidFill>
                  <a:srgbClr val="000000"/>
                </a:solidFill>
                <a:sym typeface="Symbol" panose="05050102010706020507" pitchFamily="18" charset="2"/>
              </a:rPr>
              <a:t>令</a:t>
            </a:r>
            <a:r>
              <a:rPr lang="el-GR" altLang="zh-CN" kern="1200" dirty="0">
                <a:solidFill>
                  <a:srgbClr val="000000"/>
                </a:solidFill>
                <a:sym typeface="Symbol" panose="05050102010706020507" pitchFamily="18" charset="2"/>
              </a:rPr>
              <a:t>Δ</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0</a:t>
            </a:r>
            <a:r>
              <a:rPr lang="zh-CN" altLang="en-US" kern="1200" dirty="0">
                <a:solidFill>
                  <a:srgbClr val="000000"/>
                </a:solidFill>
                <a:sym typeface="Symbol" panose="05050102010706020507" pitchFamily="18" charset="2"/>
              </a:rPr>
              <a:t>得</a:t>
            </a:r>
            <a:endParaRPr lang="en-US" altLang="zh-CN" kern="1200" dirty="0">
              <a:solidFill>
                <a:srgbClr val="000000"/>
              </a:solidFill>
              <a:sym typeface="Symbol" panose="05050102010706020507" pitchFamily="18" charset="2"/>
            </a:endParaRPr>
          </a:p>
          <a:p>
            <a:pPr marL="0" indent="0">
              <a:lnSpc>
                <a:spcPct val="130000"/>
              </a:lnSpc>
              <a:spcBef>
                <a:spcPts val="1800"/>
              </a:spcBef>
              <a:buNone/>
              <a:defRPr/>
            </a:pPr>
            <a:endParaRPr lang="en-US" altLang="zh-CN" kern="1200" dirty="0">
              <a:solidFill>
                <a:srgbClr val="000000"/>
              </a:solidFill>
              <a:sym typeface="Symbol" panose="05050102010706020507" pitchFamily="18" charset="2"/>
            </a:endParaRPr>
          </a:p>
          <a:p>
            <a:pPr marL="0" indent="0">
              <a:lnSpc>
                <a:spcPct val="130000"/>
              </a:lnSpc>
              <a:spcBef>
                <a:spcPts val="1800"/>
              </a:spcBef>
              <a:buNone/>
              <a:defRPr/>
            </a:pPr>
            <a:r>
              <a:rPr lang="en-US" altLang="zh-CN" kern="1200" dirty="0">
                <a:solidFill>
                  <a:srgbClr val="000000"/>
                </a:solidFill>
                <a:sym typeface="Symbol" panose="05050102010706020507" pitchFamily="18" charset="2"/>
              </a:rPr>
              <a:t>K=1</a:t>
            </a:r>
            <a:r>
              <a:rPr lang="zh-CN" altLang="en-US" kern="1200" dirty="0">
                <a:solidFill>
                  <a:srgbClr val="000000"/>
                </a:solidFill>
                <a:sym typeface="Symbol" panose="05050102010706020507" pitchFamily="18" charset="2"/>
              </a:rPr>
              <a:t>有</a:t>
            </a:r>
            <a:endParaRPr lang="en-US" altLang="zh-CN" kern="1200" dirty="0">
              <a:solidFill>
                <a:srgbClr val="000000"/>
              </a:solidFill>
              <a:sym typeface="Symbol" panose="05050102010706020507" pitchFamily="18" charset="2"/>
            </a:endParaRPr>
          </a:p>
          <a:p>
            <a:pPr marL="0" indent="0">
              <a:lnSpc>
                <a:spcPct val="130000"/>
              </a:lnSpc>
              <a:spcBef>
                <a:spcPts val="1800"/>
              </a:spcBef>
              <a:buNone/>
              <a:defRPr/>
            </a:pPr>
            <a:endParaRPr lang="en-US" altLang="zh-CN" kern="1200" dirty="0">
              <a:solidFill>
                <a:srgbClr val="000000"/>
              </a:solidFill>
              <a:sym typeface="Symbol" panose="05050102010706020507" pitchFamily="18" charset="2"/>
            </a:endParaRPr>
          </a:p>
          <a:p>
            <a:pPr marL="0" indent="0">
              <a:spcBef>
                <a:spcPts val="1200"/>
              </a:spcBef>
              <a:buNone/>
              <a:defRPr/>
            </a:pPr>
            <a:r>
              <a:rPr lang="zh-CN" altLang="en-US" dirty="0"/>
              <a:t>利用初始条件，</a:t>
            </a:r>
            <a:r>
              <a:rPr lang="en-US" altLang="zh-CN" i="1" kern="1200" dirty="0">
                <a:solidFill>
                  <a:srgbClr val="000000"/>
                </a:solidFill>
                <a:sym typeface="Symbol" panose="05050102010706020507" pitchFamily="18" charset="2"/>
              </a:rPr>
              <a:t>P</a:t>
            </a:r>
            <a:r>
              <a:rPr lang="en-US" altLang="zh-CN" kern="1200" baseline="-25000" dirty="0">
                <a:solidFill>
                  <a:srgbClr val="000000"/>
                </a:solidFill>
                <a:sym typeface="Symbol" panose="05050102010706020507" pitchFamily="18" charset="2"/>
              </a:rPr>
              <a:t>1</a:t>
            </a:r>
            <a:r>
              <a:rPr lang="en-US" altLang="zh-CN" kern="1200" dirty="0">
                <a:solidFill>
                  <a:srgbClr val="000000"/>
                </a:solidFill>
                <a:sym typeface="Symbol" panose="05050102010706020507" pitchFamily="18" charset="2"/>
              </a:rPr>
              <a:t>(0, </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)=0</a:t>
            </a:r>
            <a:r>
              <a:rPr lang="zh-CN" altLang="en-US" dirty="0"/>
              <a:t>，解得</a:t>
            </a:r>
          </a:p>
        </p:txBody>
      </p:sp>
      <p:graphicFrame>
        <p:nvGraphicFramePr>
          <p:cNvPr id="7" name="Object 3">
            <a:extLst>
              <a:ext uri="{FF2B5EF4-FFF2-40B4-BE49-F238E27FC236}">
                <a16:creationId xmlns:a16="http://schemas.microsoft.com/office/drawing/2014/main" id="{506B2572-20B8-C87B-038C-89A25ED1B6A3}"/>
              </a:ext>
            </a:extLst>
          </p:cNvPr>
          <p:cNvGraphicFramePr>
            <a:graphicFrameLocks noChangeAspect="1"/>
          </p:cNvGraphicFramePr>
          <p:nvPr>
            <p:extLst>
              <p:ext uri="{D42A27DB-BD31-4B8C-83A1-F6EECF244321}">
                <p14:modId xmlns:p14="http://schemas.microsoft.com/office/powerpoint/2010/main" val="1924955558"/>
              </p:ext>
            </p:extLst>
          </p:nvPr>
        </p:nvGraphicFramePr>
        <p:xfrm>
          <a:off x="2670175" y="2006838"/>
          <a:ext cx="7921870" cy="759001"/>
        </p:xfrm>
        <a:graphic>
          <a:graphicData uri="http://schemas.openxmlformats.org/presentationml/2006/ole">
            <mc:AlternateContent xmlns:mc="http://schemas.openxmlformats.org/markup-compatibility/2006">
              <mc:Choice xmlns:v="urn:schemas-microsoft-com:vml" Requires="v">
                <p:oleObj name="Equation" r:id="rId2" imgW="8644320" imgH="774720" progId="Equation.DSMT4">
                  <p:embed/>
                </p:oleObj>
              </mc:Choice>
              <mc:Fallback>
                <p:oleObj name="Equation" r:id="rId2" imgW="8644320" imgH="774720" progId="Equation.DSMT4">
                  <p:embed/>
                  <p:pic>
                    <p:nvPicPr>
                      <p:cNvPr id="7" name="Object 3">
                        <a:extLst>
                          <a:ext uri="{FF2B5EF4-FFF2-40B4-BE49-F238E27FC236}">
                            <a16:creationId xmlns:a16="http://schemas.microsoft.com/office/drawing/2014/main" id="{506B2572-20B8-C87B-038C-89A25ED1B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175" y="2006838"/>
                        <a:ext cx="7921870" cy="759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a:extLst>
              <a:ext uri="{FF2B5EF4-FFF2-40B4-BE49-F238E27FC236}">
                <a16:creationId xmlns:a16="http://schemas.microsoft.com/office/drawing/2014/main" id="{20FDB0A3-3F08-2F98-FD86-B42B5403DFFF}"/>
              </a:ext>
            </a:extLst>
          </p:cNvPr>
          <p:cNvGraphicFramePr>
            <a:graphicFrameLocks noChangeAspect="1"/>
          </p:cNvGraphicFramePr>
          <p:nvPr>
            <p:extLst>
              <p:ext uri="{D42A27DB-BD31-4B8C-83A1-F6EECF244321}">
                <p14:modId xmlns:p14="http://schemas.microsoft.com/office/powerpoint/2010/main" val="3700201330"/>
              </p:ext>
            </p:extLst>
          </p:nvPr>
        </p:nvGraphicFramePr>
        <p:xfrm>
          <a:off x="2767627" y="3123073"/>
          <a:ext cx="6208562" cy="865387"/>
        </p:xfrm>
        <a:graphic>
          <a:graphicData uri="http://schemas.openxmlformats.org/presentationml/2006/ole">
            <mc:AlternateContent xmlns:mc="http://schemas.openxmlformats.org/markup-compatibility/2006">
              <mc:Choice xmlns:v="urn:schemas-microsoft-com:vml" Requires="v">
                <p:oleObj name="Equation" r:id="rId4" imgW="5928120" imgH="774720" progId="Equation.DSMT4">
                  <p:embed/>
                </p:oleObj>
              </mc:Choice>
              <mc:Fallback>
                <p:oleObj name="Equation" r:id="rId4" imgW="5928120" imgH="774720" progId="Equation.DSMT4">
                  <p:embed/>
                  <p:pic>
                    <p:nvPicPr>
                      <p:cNvPr id="8" name="Object 3">
                        <a:extLst>
                          <a:ext uri="{FF2B5EF4-FFF2-40B4-BE49-F238E27FC236}">
                            <a16:creationId xmlns:a16="http://schemas.microsoft.com/office/drawing/2014/main" id="{20FDB0A3-3F08-2F98-FD86-B42B5403DF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7627" y="3123073"/>
                        <a:ext cx="6208562" cy="86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
            <a:extLst>
              <a:ext uri="{FF2B5EF4-FFF2-40B4-BE49-F238E27FC236}">
                <a16:creationId xmlns:a16="http://schemas.microsoft.com/office/drawing/2014/main" id="{53F9EF15-BAD4-A187-B252-C98602E19A5D}"/>
              </a:ext>
            </a:extLst>
          </p:cNvPr>
          <p:cNvGraphicFramePr>
            <a:graphicFrameLocks noChangeAspect="1"/>
          </p:cNvGraphicFramePr>
          <p:nvPr>
            <p:extLst>
              <p:ext uri="{D42A27DB-BD31-4B8C-83A1-F6EECF244321}">
                <p14:modId xmlns:p14="http://schemas.microsoft.com/office/powerpoint/2010/main" val="1349201961"/>
              </p:ext>
            </p:extLst>
          </p:nvPr>
        </p:nvGraphicFramePr>
        <p:xfrm>
          <a:off x="2289679" y="4397881"/>
          <a:ext cx="7164458" cy="949545"/>
        </p:xfrm>
        <a:graphic>
          <a:graphicData uri="http://schemas.openxmlformats.org/presentationml/2006/ole">
            <mc:AlternateContent xmlns:mc="http://schemas.openxmlformats.org/markup-compatibility/2006">
              <mc:Choice xmlns:v="urn:schemas-microsoft-com:vml" Requires="v">
                <p:oleObj name="Equation" r:id="rId6" imgW="6841800" imgH="851040" progId="Equation.DSMT4">
                  <p:embed/>
                </p:oleObj>
              </mc:Choice>
              <mc:Fallback>
                <p:oleObj name="Equation" r:id="rId6" imgW="6841800" imgH="851040" progId="Equation.DSMT4">
                  <p:embed/>
                  <p:pic>
                    <p:nvPicPr>
                      <p:cNvPr id="9" name="Object 3">
                        <a:extLst>
                          <a:ext uri="{FF2B5EF4-FFF2-40B4-BE49-F238E27FC236}">
                            <a16:creationId xmlns:a16="http://schemas.microsoft.com/office/drawing/2014/main" id="{53F9EF15-BAD4-A187-B252-C98602E19A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9679" y="4397881"/>
                        <a:ext cx="7164458" cy="949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8"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DA673F3A-5A03-7F3D-1F51-479A40837E70}"/>
              </a:ext>
            </a:extLst>
          </p:cNvPr>
          <p:cNvSpPr>
            <a:spLocks noGrp="1" noChangeArrowheads="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69072D3-8447-669B-942D-EF693132417E}"/>
              </a:ext>
            </a:extLst>
          </p:cNvPr>
          <p:cNvSpPr>
            <a:spLocks noGrp="1" noChangeArrowheads="1"/>
          </p:cNvSpPr>
          <p:nvPr>
            <p:ph idx="1"/>
          </p:nvPr>
        </p:nvSpPr>
        <p:spPr>
          <a:xfrm>
            <a:off x="917575" y="2219573"/>
            <a:ext cx="7697982" cy="3102693"/>
          </a:xfrm>
        </p:spPr>
        <p:txBody>
          <a:bodyPr>
            <a:normAutofit fontScale="92500"/>
          </a:bodyPr>
          <a:lstStyle/>
          <a:p>
            <a:pPr marL="0" indent="0">
              <a:buNone/>
            </a:pPr>
            <a:r>
              <a:rPr lang="zh-CN" altLang="en-US"/>
              <a:t>利用数学归纳法，可以证得</a:t>
            </a: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zh-CN" altLang="en-US"/>
              <a:t>其中</a:t>
            </a:r>
          </a:p>
        </p:txBody>
      </p:sp>
      <p:graphicFrame>
        <p:nvGraphicFramePr>
          <p:cNvPr id="7" name="Object 3">
            <a:extLst>
              <a:ext uri="{FF2B5EF4-FFF2-40B4-BE49-F238E27FC236}">
                <a16:creationId xmlns:a16="http://schemas.microsoft.com/office/drawing/2014/main" id="{C886D8D6-E6A1-402B-EC65-7562CC2598A4}"/>
              </a:ext>
            </a:extLst>
          </p:cNvPr>
          <p:cNvGraphicFramePr>
            <a:graphicFrameLocks noChangeAspect="1"/>
          </p:cNvGraphicFramePr>
          <p:nvPr>
            <p:extLst>
              <p:ext uri="{D42A27DB-BD31-4B8C-83A1-F6EECF244321}">
                <p14:modId xmlns:p14="http://schemas.microsoft.com/office/powerpoint/2010/main" val="1858914167"/>
              </p:ext>
            </p:extLst>
          </p:nvPr>
        </p:nvGraphicFramePr>
        <p:xfrm>
          <a:off x="2043374" y="1257325"/>
          <a:ext cx="4401569" cy="920963"/>
        </p:xfrm>
        <a:graphic>
          <a:graphicData uri="http://schemas.openxmlformats.org/presentationml/2006/ole">
            <mc:AlternateContent xmlns:mc="http://schemas.openxmlformats.org/markup-compatibility/2006">
              <mc:Choice xmlns:v="urn:schemas-microsoft-com:vml" Requires="v">
                <p:oleObj name="Equation" r:id="rId2" imgW="4201560" imgH="825480" progId="Equation.DSMT4">
                  <p:embed/>
                </p:oleObj>
              </mc:Choice>
              <mc:Fallback>
                <p:oleObj name="Equation" r:id="rId2" imgW="4201560" imgH="825480" progId="Equation.DSMT4">
                  <p:embed/>
                  <p:pic>
                    <p:nvPicPr>
                      <p:cNvPr id="7" name="Object 3">
                        <a:extLst>
                          <a:ext uri="{FF2B5EF4-FFF2-40B4-BE49-F238E27FC236}">
                            <a16:creationId xmlns:a16="http://schemas.microsoft.com/office/drawing/2014/main" id="{C886D8D6-E6A1-402B-EC65-7562CC259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374" y="1257325"/>
                        <a:ext cx="4401569" cy="92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a:extLst>
              <a:ext uri="{FF2B5EF4-FFF2-40B4-BE49-F238E27FC236}">
                <a16:creationId xmlns:a16="http://schemas.microsoft.com/office/drawing/2014/main" id="{F7C0BA8F-C31C-4BBA-2F43-AFD8F2B1418C}"/>
              </a:ext>
            </a:extLst>
          </p:cNvPr>
          <p:cNvGraphicFramePr>
            <a:graphicFrameLocks noChangeAspect="1"/>
          </p:cNvGraphicFramePr>
          <p:nvPr>
            <p:extLst>
              <p:ext uri="{D42A27DB-BD31-4B8C-83A1-F6EECF244321}">
                <p14:modId xmlns:p14="http://schemas.microsoft.com/office/powerpoint/2010/main" val="1613150165"/>
              </p:ext>
            </p:extLst>
          </p:nvPr>
        </p:nvGraphicFramePr>
        <p:xfrm>
          <a:off x="1771406" y="2761232"/>
          <a:ext cx="4960498" cy="949545"/>
        </p:xfrm>
        <a:graphic>
          <a:graphicData uri="http://schemas.openxmlformats.org/presentationml/2006/ole">
            <mc:AlternateContent xmlns:mc="http://schemas.openxmlformats.org/markup-compatibility/2006">
              <mc:Choice xmlns:v="urn:schemas-microsoft-com:vml" Requires="v">
                <p:oleObj name="Equation" r:id="rId4" imgW="4734720" imgH="851040" progId="Equation.DSMT4">
                  <p:embed/>
                </p:oleObj>
              </mc:Choice>
              <mc:Fallback>
                <p:oleObj name="Equation" r:id="rId4" imgW="4734720" imgH="851040" progId="Equation.DSMT4">
                  <p:embed/>
                  <p:pic>
                    <p:nvPicPr>
                      <p:cNvPr id="8" name="Object 3">
                        <a:extLst>
                          <a:ext uri="{FF2B5EF4-FFF2-40B4-BE49-F238E27FC236}">
                            <a16:creationId xmlns:a16="http://schemas.microsoft.com/office/drawing/2014/main" id="{F7C0BA8F-C31C-4BBA-2F43-AFD8F2B141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1406" y="2761232"/>
                        <a:ext cx="4960498" cy="949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
            <a:extLst>
              <a:ext uri="{FF2B5EF4-FFF2-40B4-BE49-F238E27FC236}">
                <a16:creationId xmlns:a16="http://schemas.microsoft.com/office/drawing/2014/main" id="{CAB21428-EEDD-2E83-C902-41B1D8BA1F45}"/>
              </a:ext>
            </a:extLst>
          </p:cNvPr>
          <p:cNvGraphicFramePr>
            <a:graphicFrameLocks noChangeAspect="1"/>
          </p:cNvGraphicFramePr>
          <p:nvPr>
            <p:extLst>
              <p:ext uri="{D42A27DB-BD31-4B8C-83A1-F6EECF244321}">
                <p14:modId xmlns:p14="http://schemas.microsoft.com/office/powerpoint/2010/main" val="3116660011"/>
              </p:ext>
            </p:extLst>
          </p:nvPr>
        </p:nvGraphicFramePr>
        <p:xfrm>
          <a:off x="2822575" y="3734594"/>
          <a:ext cx="4403156" cy="920963"/>
        </p:xfrm>
        <a:graphic>
          <a:graphicData uri="http://schemas.openxmlformats.org/presentationml/2006/ole">
            <mc:AlternateContent xmlns:mc="http://schemas.openxmlformats.org/markup-compatibility/2006">
              <mc:Choice xmlns:v="urn:schemas-microsoft-com:vml" Requires="v">
                <p:oleObj name="Equation" r:id="rId6" imgW="4201560" imgH="825480" progId="Equation.DSMT4">
                  <p:embed/>
                </p:oleObj>
              </mc:Choice>
              <mc:Fallback>
                <p:oleObj name="Equation" r:id="rId6" imgW="4201560" imgH="825480" progId="Equation.DSMT4">
                  <p:embed/>
                  <p:pic>
                    <p:nvPicPr>
                      <p:cNvPr id="9" name="Object 3">
                        <a:extLst>
                          <a:ext uri="{FF2B5EF4-FFF2-40B4-BE49-F238E27FC236}">
                            <a16:creationId xmlns:a16="http://schemas.microsoft.com/office/drawing/2014/main" id="{CAB21428-EEDD-2E83-C902-41B1D8BA1F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2575" y="3734594"/>
                        <a:ext cx="4403156" cy="92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a:extLst>
              <a:ext uri="{FF2B5EF4-FFF2-40B4-BE49-F238E27FC236}">
                <a16:creationId xmlns:a16="http://schemas.microsoft.com/office/drawing/2014/main" id="{492D113B-B7E3-26F8-D461-A1A57452870E}"/>
              </a:ext>
            </a:extLst>
          </p:cNvPr>
          <p:cNvGraphicFramePr>
            <a:graphicFrameLocks noChangeAspect="1"/>
          </p:cNvGraphicFramePr>
          <p:nvPr>
            <p:extLst>
              <p:ext uri="{D42A27DB-BD31-4B8C-83A1-F6EECF244321}">
                <p14:modId xmlns:p14="http://schemas.microsoft.com/office/powerpoint/2010/main" val="1336043675"/>
              </p:ext>
            </p:extLst>
          </p:nvPr>
        </p:nvGraphicFramePr>
        <p:xfrm>
          <a:off x="2123913" y="4655557"/>
          <a:ext cx="2377037" cy="803461"/>
        </p:xfrm>
        <a:graphic>
          <a:graphicData uri="http://schemas.openxmlformats.org/presentationml/2006/ole">
            <mc:AlternateContent xmlns:mc="http://schemas.openxmlformats.org/markup-compatibility/2006">
              <mc:Choice xmlns:v="urn:schemas-microsoft-com:vml" Requires="v">
                <p:oleObj name="Equation" r:id="rId8" imgW="2094480" imgH="647640" progId="Equation.DSMT4">
                  <p:embed/>
                </p:oleObj>
              </mc:Choice>
              <mc:Fallback>
                <p:oleObj name="Equation" r:id="rId8" imgW="2094480" imgH="647640" progId="Equation.DSMT4">
                  <p:embed/>
                  <p:pic>
                    <p:nvPicPr>
                      <p:cNvPr id="10" name="Object 7">
                        <a:extLst>
                          <a:ext uri="{FF2B5EF4-FFF2-40B4-BE49-F238E27FC236}">
                            <a16:creationId xmlns:a16="http://schemas.microsoft.com/office/drawing/2014/main" id="{492D113B-B7E3-26F8-D461-A1A5745287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3913" y="4655557"/>
                        <a:ext cx="2377037" cy="803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0-#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0687385-F23B-9410-D9F2-0A7DD40B684F}"/>
              </a:ext>
            </a:extLst>
          </p:cNvPr>
          <p:cNvSpPr>
            <a:spLocks noGrp="1" noChangeArrowheads="1"/>
          </p:cNvSpPr>
          <p:nvPr>
            <p:ph type="title"/>
          </p:nvPr>
        </p:nvSpPr>
        <p:spPr/>
        <p:txBody>
          <a:bodyPr/>
          <a:lstStyle/>
          <a:p>
            <a:pPr algn="l" eaLnBrk="1" hangingPunct="1"/>
            <a:r>
              <a:rPr lang="zh-CN" altLang="en-US"/>
              <a:t>例</a:t>
            </a:r>
          </a:p>
        </p:txBody>
      </p:sp>
      <p:sp>
        <p:nvSpPr>
          <p:cNvPr id="302083" name="Rectangle 3">
            <a:extLst>
              <a:ext uri="{FF2B5EF4-FFF2-40B4-BE49-F238E27FC236}">
                <a16:creationId xmlns:a16="http://schemas.microsoft.com/office/drawing/2014/main" id="{50E5579D-DFF9-B324-3637-45B74AB617E9}"/>
              </a:ext>
            </a:extLst>
          </p:cNvPr>
          <p:cNvSpPr>
            <a:spLocks noGrp="1" noChangeArrowheads="1"/>
          </p:cNvSpPr>
          <p:nvPr>
            <p:ph idx="1"/>
          </p:nvPr>
        </p:nvSpPr>
        <p:spPr>
          <a:xfrm>
            <a:off x="155575" y="1248064"/>
            <a:ext cx="11506200" cy="5001783"/>
          </a:xfrm>
        </p:spPr>
        <p:txBody>
          <a:bodyPr/>
          <a:lstStyle/>
          <a:p>
            <a:pPr algn="just" eaLnBrk="1" hangingPunct="1">
              <a:lnSpc>
                <a:spcPct val="200000"/>
              </a:lnSpc>
              <a:buFont typeface="Wingdings" panose="05000000000000000000" pitchFamily="2" charset="2"/>
              <a:buNone/>
            </a:pPr>
            <a:r>
              <a:rPr lang="en-US" altLang="zh-CN" dirty="0"/>
              <a:t>		</a:t>
            </a:r>
            <a:r>
              <a:rPr lang="zh-CN" altLang="en-US" dirty="0"/>
              <a:t>某镇有一小商店，每日</a:t>
            </a:r>
            <a:r>
              <a:rPr lang="en-US" altLang="zh-CN" dirty="0"/>
              <a:t>8:00</a:t>
            </a:r>
            <a:r>
              <a:rPr lang="zh-CN" altLang="en-US" dirty="0"/>
              <a:t>开始营业。从</a:t>
            </a:r>
            <a:r>
              <a:rPr lang="en-US" altLang="zh-CN" dirty="0"/>
              <a:t>8:00</a:t>
            </a:r>
            <a:r>
              <a:rPr lang="zh-CN" altLang="en-US" dirty="0"/>
              <a:t>到</a:t>
            </a:r>
            <a:r>
              <a:rPr lang="en-US" altLang="zh-CN" dirty="0"/>
              <a:t>11:00</a:t>
            </a:r>
            <a:r>
              <a:rPr lang="zh-CN" altLang="en-US" dirty="0"/>
              <a:t>平均顾客到达率线性增加，在</a:t>
            </a:r>
            <a:r>
              <a:rPr lang="en-US" altLang="zh-CN" dirty="0"/>
              <a:t>8:00</a:t>
            </a:r>
            <a:r>
              <a:rPr lang="zh-CN" altLang="en-US" dirty="0"/>
              <a:t>顾客平均到达</a:t>
            </a:r>
            <a:r>
              <a:rPr lang="en-US" altLang="zh-CN" dirty="0"/>
              <a:t>5</a:t>
            </a:r>
            <a:r>
              <a:rPr lang="zh-CN" altLang="en-US" dirty="0"/>
              <a:t>人</a:t>
            </a:r>
            <a:r>
              <a:rPr lang="en-US" altLang="zh-CN" dirty="0"/>
              <a:t>/</a:t>
            </a:r>
            <a:r>
              <a:rPr lang="zh-CN" altLang="en-US" dirty="0"/>
              <a:t>小时；</a:t>
            </a:r>
            <a:r>
              <a:rPr lang="en-US" altLang="zh-CN" dirty="0"/>
              <a:t>11:00</a:t>
            </a:r>
            <a:r>
              <a:rPr lang="zh-CN" altLang="en-US" dirty="0"/>
              <a:t>到达率达最高峰</a:t>
            </a:r>
            <a:r>
              <a:rPr lang="en-US" altLang="zh-CN" dirty="0"/>
              <a:t>20</a:t>
            </a:r>
            <a:r>
              <a:rPr lang="zh-CN" altLang="en-US" dirty="0"/>
              <a:t>人</a:t>
            </a:r>
            <a:r>
              <a:rPr lang="en-US" altLang="zh-CN" dirty="0"/>
              <a:t>/</a:t>
            </a:r>
            <a:r>
              <a:rPr lang="zh-CN" altLang="en-US" dirty="0"/>
              <a:t>小时。从</a:t>
            </a:r>
            <a:r>
              <a:rPr lang="en-US" altLang="zh-CN" dirty="0"/>
              <a:t>11:00</a:t>
            </a:r>
            <a:r>
              <a:rPr lang="zh-CN" altLang="en-US" dirty="0"/>
              <a:t>到</a:t>
            </a:r>
            <a:r>
              <a:rPr lang="en-US" altLang="zh-CN" dirty="0"/>
              <a:t>13:00</a:t>
            </a:r>
            <a:r>
              <a:rPr lang="zh-CN" altLang="en-US" dirty="0"/>
              <a:t>平均顾客到达率为</a:t>
            </a:r>
            <a:r>
              <a:rPr lang="en-US" altLang="zh-CN" dirty="0"/>
              <a:t>20</a:t>
            </a:r>
            <a:r>
              <a:rPr lang="zh-CN" altLang="en-US" dirty="0"/>
              <a:t>人</a:t>
            </a:r>
            <a:r>
              <a:rPr lang="en-US" altLang="zh-CN" dirty="0"/>
              <a:t>/</a:t>
            </a:r>
            <a:r>
              <a:rPr lang="zh-CN" altLang="en-US" dirty="0"/>
              <a:t>小时。从</a:t>
            </a:r>
            <a:r>
              <a:rPr lang="en-US" altLang="zh-CN" dirty="0"/>
              <a:t>13:00</a:t>
            </a:r>
            <a:r>
              <a:rPr lang="zh-CN" altLang="en-US" dirty="0"/>
              <a:t>到</a:t>
            </a:r>
            <a:r>
              <a:rPr lang="en-US" altLang="zh-CN" dirty="0"/>
              <a:t>17:00</a:t>
            </a:r>
            <a:r>
              <a:rPr lang="zh-CN" altLang="en-US" dirty="0"/>
              <a:t>平均顾客到达率线性下降，</a:t>
            </a:r>
            <a:r>
              <a:rPr lang="en-US" altLang="zh-CN" dirty="0"/>
              <a:t>17:00</a:t>
            </a:r>
            <a:r>
              <a:rPr lang="zh-CN" altLang="en-US" dirty="0"/>
              <a:t>顾客到达率为</a:t>
            </a:r>
            <a:r>
              <a:rPr lang="en-US" altLang="zh-CN" dirty="0"/>
              <a:t>12</a:t>
            </a:r>
            <a:r>
              <a:rPr lang="zh-CN" altLang="en-US" dirty="0"/>
              <a:t>人</a:t>
            </a:r>
            <a:r>
              <a:rPr lang="en-US" altLang="zh-CN" dirty="0"/>
              <a:t>/</a:t>
            </a:r>
            <a:r>
              <a:rPr lang="zh-CN" altLang="en-US" dirty="0"/>
              <a:t>小时。假设在不相交的时间间隔内到达商店的顾客数是相互独立的，试问在</a:t>
            </a:r>
            <a:r>
              <a:rPr lang="en-US" altLang="zh-CN" dirty="0"/>
              <a:t>8:30</a:t>
            </a:r>
            <a:r>
              <a:rPr lang="zh-CN" altLang="en-US" dirty="0"/>
              <a:t>到</a:t>
            </a:r>
            <a:r>
              <a:rPr lang="en-US" altLang="zh-CN" dirty="0"/>
              <a:t>9:30</a:t>
            </a:r>
            <a:r>
              <a:rPr lang="zh-CN" altLang="en-US" dirty="0"/>
              <a:t>时间内无顾客到达商店的概率为多少？在这段时间机内到达商店的顾客的均值为多少？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5000"/>
                                  </p:iterate>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wipe(left)">
                                      <p:cBhvr>
                                        <p:cTn id="7" dur="500"/>
                                        <p:tgtEl>
                                          <p:spTgt spid="3020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62F6E06-33C3-D73F-D373-BF4D119F3707}"/>
              </a:ext>
            </a:extLst>
          </p:cNvPr>
          <p:cNvSpPr>
            <a:spLocks noGrp="1" noChangeArrowheads="1"/>
          </p:cNvSpPr>
          <p:nvPr>
            <p:ph type="title"/>
          </p:nvPr>
        </p:nvSpPr>
        <p:spPr/>
        <p:txBody>
          <a:bodyPr/>
          <a:lstStyle/>
          <a:p>
            <a:pPr algn="l" eaLnBrk="1" hangingPunct="1"/>
            <a:r>
              <a:rPr lang="zh-CN" altLang="en-US"/>
              <a:t>解</a:t>
            </a:r>
          </a:p>
        </p:txBody>
      </p:sp>
      <p:sp>
        <p:nvSpPr>
          <p:cNvPr id="303107" name="Rectangle 3">
            <a:extLst>
              <a:ext uri="{FF2B5EF4-FFF2-40B4-BE49-F238E27FC236}">
                <a16:creationId xmlns:a16="http://schemas.microsoft.com/office/drawing/2014/main" id="{5C3DD987-0C51-C6CD-D128-A0371B62C7EF}"/>
              </a:ext>
            </a:extLst>
          </p:cNvPr>
          <p:cNvSpPr>
            <a:spLocks noGrp="1" noChangeArrowheads="1"/>
          </p:cNvSpPr>
          <p:nvPr>
            <p:ph idx="1"/>
          </p:nvPr>
        </p:nvSpPr>
        <p:spPr>
          <a:xfrm>
            <a:off x="231775" y="1117859"/>
            <a:ext cx="11430000" cy="1095629"/>
          </a:xfrm>
        </p:spPr>
        <p:txBody>
          <a:bodyPr>
            <a:normAutofit lnSpcReduction="10000"/>
          </a:bodyPr>
          <a:lstStyle/>
          <a:p>
            <a:pPr marL="0" indent="0" eaLnBrk="1" hangingPunct="1">
              <a:buFont typeface="Wingdings" panose="05000000000000000000" pitchFamily="2" charset="2"/>
              <a:buNone/>
            </a:pPr>
            <a:r>
              <a:rPr lang="zh-CN" altLang="en-US" dirty="0"/>
              <a:t>设</a:t>
            </a:r>
            <a:r>
              <a:rPr lang="en-US" altLang="zh-CN" dirty="0"/>
              <a:t>8:00</a:t>
            </a:r>
            <a:r>
              <a:rPr lang="zh-CN" altLang="en-US" dirty="0"/>
              <a:t>为</a:t>
            </a:r>
            <a:r>
              <a:rPr lang="en-US" altLang="zh-CN" dirty="0"/>
              <a:t>t=0</a:t>
            </a:r>
            <a:r>
              <a:rPr lang="zh-CN" altLang="en-US" dirty="0"/>
              <a:t>，</a:t>
            </a:r>
            <a:r>
              <a:rPr lang="en-US" altLang="zh-CN" dirty="0"/>
              <a:t>11:00</a:t>
            </a:r>
            <a:r>
              <a:rPr lang="zh-CN" altLang="en-US" dirty="0"/>
              <a:t>为</a:t>
            </a:r>
            <a:r>
              <a:rPr lang="en-US" altLang="zh-CN" dirty="0"/>
              <a:t>t=3</a:t>
            </a:r>
            <a:r>
              <a:rPr lang="zh-CN" altLang="en-US" dirty="0"/>
              <a:t>，</a:t>
            </a:r>
            <a:r>
              <a:rPr lang="en-US" altLang="zh-CN" dirty="0"/>
              <a:t>13:00</a:t>
            </a:r>
            <a:r>
              <a:rPr lang="zh-CN" altLang="en-US" dirty="0"/>
              <a:t>为</a:t>
            </a:r>
            <a:r>
              <a:rPr lang="en-US" altLang="zh-CN" dirty="0"/>
              <a:t>t=5</a:t>
            </a:r>
            <a:r>
              <a:rPr lang="zh-CN" altLang="en-US" dirty="0"/>
              <a:t>，</a:t>
            </a:r>
            <a:r>
              <a:rPr lang="en-US" altLang="zh-CN" dirty="0"/>
              <a:t>17:00</a:t>
            </a:r>
            <a:r>
              <a:rPr lang="zh-CN" altLang="en-US" dirty="0"/>
              <a:t>为</a:t>
            </a:r>
            <a:r>
              <a:rPr lang="en-US" altLang="zh-CN" dirty="0"/>
              <a:t>t=9</a:t>
            </a:r>
            <a:r>
              <a:rPr lang="zh-CN" altLang="en-US" dirty="0"/>
              <a:t>，第二天</a:t>
            </a:r>
            <a:r>
              <a:rPr lang="en-US" altLang="zh-CN" dirty="0"/>
              <a:t>8:00</a:t>
            </a:r>
            <a:r>
              <a:rPr lang="zh-CN" altLang="en-US" dirty="0"/>
              <a:t>可以为</a:t>
            </a:r>
            <a:r>
              <a:rPr lang="en-US" altLang="zh-CN" dirty="0"/>
              <a:t>t=9</a:t>
            </a:r>
            <a:r>
              <a:rPr lang="zh-CN" altLang="en-US" dirty="0"/>
              <a:t>。于是，顾客到达率是周期为</a:t>
            </a:r>
            <a:r>
              <a:rPr lang="en-US" altLang="zh-CN" dirty="0"/>
              <a:t>9</a:t>
            </a:r>
            <a:r>
              <a:rPr lang="zh-CN" altLang="en-US" dirty="0"/>
              <a:t>的函数：</a:t>
            </a:r>
          </a:p>
        </p:txBody>
      </p:sp>
      <p:graphicFrame>
        <p:nvGraphicFramePr>
          <p:cNvPr id="303108" name="Object 4">
            <a:extLst>
              <a:ext uri="{FF2B5EF4-FFF2-40B4-BE49-F238E27FC236}">
                <a16:creationId xmlns:a16="http://schemas.microsoft.com/office/drawing/2014/main" id="{60CD313F-5F21-7C4F-FE85-59F7AA0CE594}"/>
              </a:ext>
            </a:extLst>
          </p:cNvPr>
          <p:cNvGraphicFramePr>
            <a:graphicFrameLocks noChangeAspect="1"/>
          </p:cNvGraphicFramePr>
          <p:nvPr/>
        </p:nvGraphicFramePr>
        <p:xfrm>
          <a:off x="4193734" y="2124567"/>
          <a:ext cx="3658447" cy="1298876"/>
        </p:xfrm>
        <a:graphic>
          <a:graphicData uri="http://schemas.openxmlformats.org/presentationml/2006/ole">
            <mc:AlternateContent xmlns:mc="http://schemas.openxmlformats.org/markup-compatibility/2006">
              <mc:Choice xmlns:v="urn:schemas-microsoft-com:vml" Requires="v">
                <p:oleObj name="Equation" r:id="rId2" imgW="1968500" imgH="698500" progId="Equation.3">
                  <p:embed/>
                </p:oleObj>
              </mc:Choice>
              <mc:Fallback>
                <p:oleObj name="Equation" r:id="rId2" imgW="1968500" imgH="698500" progId="Equation.3">
                  <p:embed/>
                  <p:pic>
                    <p:nvPicPr>
                      <p:cNvPr id="303108" name="Object 4">
                        <a:extLst>
                          <a:ext uri="{FF2B5EF4-FFF2-40B4-BE49-F238E27FC236}">
                            <a16:creationId xmlns:a16="http://schemas.microsoft.com/office/drawing/2014/main" id="{60CD313F-5F21-7C4F-FE85-59F7AA0CE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734" y="2124567"/>
                        <a:ext cx="3658447" cy="12988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3109" name="Rectangle 5">
            <a:extLst>
              <a:ext uri="{FF2B5EF4-FFF2-40B4-BE49-F238E27FC236}">
                <a16:creationId xmlns:a16="http://schemas.microsoft.com/office/drawing/2014/main" id="{FDE1C704-BE33-EE89-B9E1-B601053E2F26}"/>
              </a:ext>
            </a:extLst>
          </p:cNvPr>
          <p:cNvSpPr>
            <a:spLocks noChangeArrowheads="1"/>
          </p:cNvSpPr>
          <p:nvPr/>
        </p:nvSpPr>
        <p:spPr bwMode="auto">
          <a:xfrm>
            <a:off x="4171509" y="3429794"/>
            <a:ext cx="1687904"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dirty="0">
                <a:solidFill>
                  <a:srgbClr val="000000"/>
                </a:solidFill>
                <a:sym typeface="Symbol" panose="05050102010706020507" pitchFamily="18" charset="2"/>
              </a:rPr>
              <a:t></a:t>
            </a:r>
            <a:r>
              <a:rPr lang="en-US" altLang="zh-CN" sz="2400" dirty="0">
                <a:solidFill>
                  <a:srgbClr val="000000"/>
                </a:solidFill>
              </a:rPr>
              <a:t>(t)</a:t>
            </a:r>
            <a:r>
              <a:rPr lang="zh-CN" altLang="en-US" sz="2400" dirty="0">
                <a:solidFill>
                  <a:srgbClr val="000000"/>
                </a:solidFill>
              </a:rPr>
              <a:t>＝</a:t>
            </a:r>
            <a:r>
              <a:rPr lang="zh-CN" altLang="en-US" sz="2400" dirty="0">
                <a:solidFill>
                  <a:srgbClr val="000000"/>
                </a:solidFill>
                <a:sym typeface="Symbol" panose="05050102010706020507" pitchFamily="18" charset="2"/>
              </a:rPr>
              <a:t></a:t>
            </a:r>
            <a:r>
              <a:rPr lang="en-US" altLang="zh-CN" sz="2400" dirty="0">
                <a:solidFill>
                  <a:srgbClr val="000000"/>
                </a:solidFill>
                <a:sym typeface="Symbol" panose="05050102010706020507" pitchFamily="18" charset="2"/>
              </a:rPr>
              <a:t>(t-9)</a:t>
            </a:r>
          </a:p>
        </p:txBody>
      </p:sp>
      <p:sp>
        <p:nvSpPr>
          <p:cNvPr id="303110" name="Rectangle 6">
            <a:extLst>
              <a:ext uri="{FF2B5EF4-FFF2-40B4-BE49-F238E27FC236}">
                <a16:creationId xmlns:a16="http://schemas.microsoft.com/office/drawing/2014/main" id="{D085D271-8CFD-9BAD-207A-4065DB4737BB}"/>
              </a:ext>
            </a:extLst>
          </p:cNvPr>
          <p:cNvSpPr>
            <a:spLocks noChangeArrowheads="1"/>
          </p:cNvSpPr>
          <p:nvPr/>
        </p:nvSpPr>
        <p:spPr bwMode="auto">
          <a:xfrm>
            <a:off x="-5292" y="3887416"/>
            <a:ext cx="11103429"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en-US" altLang="zh-CN" sz="2400" dirty="0">
                <a:solidFill>
                  <a:srgbClr val="000000"/>
                </a:solidFill>
                <a:latin typeface="+mn-ea"/>
                <a:ea typeface="+mn-ea"/>
              </a:rPr>
              <a:t>    </a:t>
            </a:r>
            <a:r>
              <a:rPr lang="zh-CN" altLang="en-US" sz="2400" dirty="0">
                <a:solidFill>
                  <a:srgbClr val="000000"/>
                </a:solidFill>
                <a:latin typeface="+mn-ea"/>
                <a:ea typeface="+mn-ea"/>
              </a:rPr>
              <a:t>根据题意，在</a:t>
            </a:r>
            <a:r>
              <a:rPr lang="en-US" altLang="zh-CN" sz="2400" dirty="0">
                <a:solidFill>
                  <a:srgbClr val="000000"/>
                </a:solidFill>
                <a:latin typeface="+mn-ea"/>
                <a:ea typeface="+mn-ea"/>
              </a:rPr>
              <a:t>[0, t)</a:t>
            </a:r>
            <a:r>
              <a:rPr lang="zh-CN" altLang="en-US" sz="2400" dirty="0">
                <a:solidFill>
                  <a:srgbClr val="000000"/>
                </a:solidFill>
                <a:latin typeface="+mn-ea"/>
                <a:ea typeface="+mn-ea"/>
              </a:rPr>
              <a:t>内到达的顾客数</a:t>
            </a:r>
            <a:r>
              <a:rPr lang="en-US" altLang="zh-CN" sz="2400" dirty="0">
                <a:solidFill>
                  <a:srgbClr val="000000"/>
                </a:solidFill>
                <a:latin typeface="+mn-ea"/>
                <a:ea typeface="+mn-ea"/>
                <a:sym typeface="Symbol" panose="05050102010706020507" pitchFamily="18" charset="2"/>
              </a:rPr>
              <a:t>{N(t), t0}</a:t>
            </a:r>
            <a:r>
              <a:rPr lang="zh-CN" altLang="en-US" sz="2400" dirty="0">
                <a:solidFill>
                  <a:srgbClr val="000000"/>
                </a:solidFill>
                <a:latin typeface="+mn-ea"/>
                <a:ea typeface="+mn-ea"/>
              </a:rPr>
              <a:t>是一个非齐次泊松过程。</a:t>
            </a:r>
          </a:p>
          <a:p>
            <a:pPr eaLnBrk="1" hangingPunct="1">
              <a:lnSpc>
                <a:spcPct val="150000"/>
              </a:lnSpc>
              <a:buClrTx/>
              <a:buFontTx/>
              <a:buNone/>
            </a:pPr>
            <a:r>
              <a:rPr lang="zh-CN" altLang="en-US" sz="2400" dirty="0">
                <a:solidFill>
                  <a:srgbClr val="000000"/>
                </a:solidFill>
                <a:latin typeface="+mn-ea"/>
                <a:ea typeface="+mn-ea"/>
              </a:rPr>
              <a:t>    在</a:t>
            </a:r>
            <a:r>
              <a:rPr lang="en-US" altLang="zh-CN" sz="2400" dirty="0">
                <a:solidFill>
                  <a:srgbClr val="000000"/>
                </a:solidFill>
                <a:latin typeface="+mn-ea"/>
                <a:ea typeface="+mn-ea"/>
              </a:rPr>
              <a:t>8:30</a:t>
            </a:r>
            <a:r>
              <a:rPr lang="zh-CN" altLang="en-US" sz="2400" dirty="0">
                <a:solidFill>
                  <a:srgbClr val="000000"/>
                </a:solidFill>
                <a:latin typeface="+mn-ea"/>
                <a:ea typeface="+mn-ea"/>
              </a:rPr>
              <a:t>到</a:t>
            </a:r>
            <a:r>
              <a:rPr lang="en-US" altLang="zh-CN" sz="2400" dirty="0">
                <a:solidFill>
                  <a:srgbClr val="000000"/>
                </a:solidFill>
                <a:latin typeface="+mn-ea"/>
                <a:ea typeface="+mn-ea"/>
              </a:rPr>
              <a:t>9:30</a:t>
            </a:r>
            <a:r>
              <a:rPr lang="zh-CN" altLang="en-US" sz="2400" dirty="0">
                <a:solidFill>
                  <a:srgbClr val="000000"/>
                </a:solidFill>
                <a:latin typeface="+mn-ea"/>
                <a:ea typeface="+mn-ea"/>
              </a:rPr>
              <a:t>无顾客到达商店的概率为</a:t>
            </a:r>
          </a:p>
        </p:txBody>
      </p:sp>
      <p:graphicFrame>
        <p:nvGraphicFramePr>
          <p:cNvPr id="303111" name="Object 7">
            <a:extLst>
              <a:ext uri="{FF2B5EF4-FFF2-40B4-BE49-F238E27FC236}">
                <a16:creationId xmlns:a16="http://schemas.microsoft.com/office/drawing/2014/main" id="{1A8582EA-43A0-719B-3C01-3E180E26D224}"/>
              </a:ext>
            </a:extLst>
          </p:cNvPr>
          <p:cNvGraphicFramePr>
            <a:graphicFrameLocks noChangeAspect="1"/>
          </p:cNvGraphicFramePr>
          <p:nvPr/>
        </p:nvGraphicFramePr>
        <p:xfrm>
          <a:off x="3241014" y="4960498"/>
          <a:ext cx="6997732" cy="698662"/>
        </p:xfrm>
        <a:graphic>
          <a:graphicData uri="http://schemas.openxmlformats.org/presentationml/2006/ole">
            <mc:AlternateContent xmlns:mc="http://schemas.openxmlformats.org/markup-compatibility/2006">
              <mc:Choice xmlns:v="urn:schemas-microsoft-com:vml" Requires="v">
                <p:oleObj name="Equation" r:id="rId4" imgW="3429000" imgH="342900" progId="Equation.DSMT4">
                  <p:embed/>
                </p:oleObj>
              </mc:Choice>
              <mc:Fallback>
                <p:oleObj name="Equation" r:id="rId4" imgW="3429000" imgH="342900" progId="Equation.DSMT4">
                  <p:embed/>
                  <p:pic>
                    <p:nvPicPr>
                      <p:cNvPr id="303111" name="Object 7">
                        <a:extLst>
                          <a:ext uri="{FF2B5EF4-FFF2-40B4-BE49-F238E27FC236}">
                            <a16:creationId xmlns:a16="http://schemas.microsoft.com/office/drawing/2014/main" id="{1A8582EA-43A0-719B-3C01-3E180E26D2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1014" y="4960498"/>
                        <a:ext cx="6997732" cy="69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3112" name="Rectangle 8">
            <a:extLst>
              <a:ext uri="{FF2B5EF4-FFF2-40B4-BE49-F238E27FC236}">
                <a16:creationId xmlns:a16="http://schemas.microsoft.com/office/drawing/2014/main" id="{EE2C0AAE-CFC9-5219-DBC6-581B8D6B19E4}"/>
              </a:ext>
            </a:extLst>
          </p:cNvPr>
          <p:cNvSpPr>
            <a:spLocks noChangeArrowheads="1"/>
          </p:cNvSpPr>
          <p:nvPr/>
        </p:nvSpPr>
        <p:spPr bwMode="auto">
          <a:xfrm>
            <a:off x="460375" y="5671053"/>
            <a:ext cx="7112000"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olidFill>
                  <a:srgbClr val="000000"/>
                </a:solidFill>
                <a:latin typeface="+mn-ea"/>
                <a:ea typeface="+mn-ea"/>
              </a:rPr>
              <a:t>在</a:t>
            </a:r>
            <a:r>
              <a:rPr lang="en-US" altLang="zh-CN" sz="2400" dirty="0">
                <a:solidFill>
                  <a:srgbClr val="000000"/>
                </a:solidFill>
                <a:latin typeface="+mn-ea"/>
                <a:ea typeface="+mn-ea"/>
              </a:rPr>
              <a:t>8:30</a:t>
            </a:r>
            <a:r>
              <a:rPr lang="zh-CN" altLang="en-US" sz="2400" dirty="0">
                <a:solidFill>
                  <a:srgbClr val="000000"/>
                </a:solidFill>
                <a:latin typeface="+mn-ea"/>
                <a:ea typeface="+mn-ea"/>
              </a:rPr>
              <a:t>到</a:t>
            </a:r>
            <a:r>
              <a:rPr lang="en-US" altLang="zh-CN" sz="2400" dirty="0">
                <a:solidFill>
                  <a:srgbClr val="000000"/>
                </a:solidFill>
                <a:latin typeface="+mn-ea"/>
                <a:ea typeface="+mn-ea"/>
              </a:rPr>
              <a:t>9:30</a:t>
            </a:r>
            <a:r>
              <a:rPr lang="zh-CN" altLang="en-US" sz="2400" dirty="0">
                <a:solidFill>
                  <a:srgbClr val="000000"/>
                </a:solidFill>
                <a:latin typeface="+mn-ea"/>
                <a:ea typeface="+mn-ea"/>
              </a:rPr>
              <a:t>到达商店的顾客均值为</a:t>
            </a:r>
          </a:p>
        </p:txBody>
      </p:sp>
      <p:graphicFrame>
        <p:nvGraphicFramePr>
          <p:cNvPr id="303113" name="Object 9">
            <a:extLst>
              <a:ext uri="{FF2B5EF4-FFF2-40B4-BE49-F238E27FC236}">
                <a16:creationId xmlns:a16="http://schemas.microsoft.com/office/drawing/2014/main" id="{C5F86585-1644-E3C5-6889-5761C860AA14}"/>
              </a:ext>
            </a:extLst>
          </p:cNvPr>
          <p:cNvGraphicFramePr>
            <a:graphicFrameLocks noChangeAspect="1"/>
          </p:cNvGraphicFramePr>
          <p:nvPr>
            <p:extLst>
              <p:ext uri="{D42A27DB-BD31-4B8C-83A1-F6EECF244321}">
                <p14:modId xmlns:p14="http://schemas.microsoft.com/office/powerpoint/2010/main" val="569328954"/>
              </p:ext>
            </p:extLst>
          </p:nvPr>
        </p:nvGraphicFramePr>
        <p:xfrm>
          <a:off x="3241014" y="6259194"/>
          <a:ext cx="6305421" cy="506529"/>
        </p:xfrm>
        <a:graphic>
          <a:graphicData uri="http://schemas.openxmlformats.org/presentationml/2006/ole">
            <mc:AlternateContent xmlns:mc="http://schemas.openxmlformats.org/markup-compatibility/2006">
              <mc:Choice xmlns:v="urn:schemas-microsoft-com:vml" Requires="v">
                <p:oleObj name="Equation" r:id="rId6" imgW="3162300" imgH="254000" progId="Equation.3">
                  <p:embed/>
                </p:oleObj>
              </mc:Choice>
              <mc:Fallback>
                <p:oleObj name="Equation" r:id="rId6" imgW="3162300" imgH="254000" progId="Equation.3">
                  <p:embed/>
                  <p:pic>
                    <p:nvPicPr>
                      <p:cNvPr id="303113" name="Object 9">
                        <a:extLst>
                          <a:ext uri="{FF2B5EF4-FFF2-40B4-BE49-F238E27FC236}">
                            <a16:creationId xmlns:a16="http://schemas.microsoft.com/office/drawing/2014/main" id="{C5F86585-1644-E3C5-6889-5761C860AA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1014" y="6259194"/>
                        <a:ext cx="6305421" cy="506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 calcmode="lin" valueType="num">
                                      <p:cBhvr additive="base">
                                        <p:cTn id="7" dur="500" fill="hold"/>
                                        <p:tgtEl>
                                          <p:spTgt spid="303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31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03108"/>
                                        </p:tgtEl>
                                        <p:attrNameLst>
                                          <p:attrName>style.visibility</p:attrName>
                                        </p:attrNameLst>
                                      </p:cBhvr>
                                      <p:to>
                                        <p:strVal val="visible"/>
                                      </p:to>
                                    </p:set>
                                    <p:anim calcmode="lin" valueType="num">
                                      <p:cBhvr additive="base">
                                        <p:cTn id="12" dur="500" fill="hold"/>
                                        <p:tgtEl>
                                          <p:spTgt spid="303108"/>
                                        </p:tgtEl>
                                        <p:attrNameLst>
                                          <p:attrName>ppt_x</p:attrName>
                                        </p:attrNameLst>
                                      </p:cBhvr>
                                      <p:tavLst>
                                        <p:tav tm="0">
                                          <p:val>
                                            <p:strVal val="#ppt_x"/>
                                          </p:val>
                                        </p:tav>
                                        <p:tav tm="100000">
                                          <p:val>
                                            <p:strVal val="#ppt_x"/>
                                          </p:val>
                                        </p:tav>
                                      </p:tavLst>
                                    </p:anim>
                                    <p:anim calcmode="lin" valueType="num">
                                      <p:cBhvr additive="base">
                                        <p:cTn id="13" dur="500" fill="hold"/>
                                        <p:tgtEl>
                                          <p:spTgt spid="30310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03109"/>
                                        </p:tgtEl>
                                        <p:attrNameLst>
                                          <p:attrName>style.visibility</p:attrName>
                                        </p:attrNameLst>
                                      </p:cBhvr>
                                      <p:to>
                                        <p:strVal val="visible"/>
                                      </p:to>
                                    </p:set>
                                    <p:anim calcmode="lin" valueType="num">
                                      <p:cBhvr additive="base">
                                        <p:cTn id="17" dur="500" fill="hold"/>
                                        <p:tgtEl>
                                          <p:spTgt spid="303109"/>
                                        </p:tgtEl>
                                        <p:attrNameLst>
                                          <p:attrName>ppt_x</p:attrName>
                                        </p:attrNameLst>
                                      </p:cBhvr>
                                      <p:tavLst>
                                        <p:tav tm="0">
                                          <p:val>
                                            <p:strVal val="#ppt_x"/>
                                          </p:val>
                                        </p:tav>
                                        <p:tav tm="100000">
                                          <p:val>
                                            <p:strVal val="#ppt_x"/>
                                          </p:val>
                                        </p:tav>
                                      </p:tavLst>
                                    </p:anim>
                                    <p:anim calcmode="lin" valueType="num">
                                      <p:cBhvr additive="base">
                                        <p:cTn id="18" dur="500" fill="hold"/>
                                        <p:tgtEl>
                                          <p:spTgt spid="30310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03110"/>
                                        </p:tgtEl>
                                        <p:attrNameLst>
                                          <p:attrName>style.visibility</p:attrName>
                                        </p:attrNameLst>
                                      </p:cBhvr>
                                      <p:to>
                                        <p:strVal val="visible"/>
                                      </p:to>
                                    </p:set>
                                    <p:anim calcmode="lin" valueType="num">
                                      <p:cBhvr additive="base">
                                        <p:cTn id="23" dur="500" fill="hold"/>
                                        <p:tgtEl>
                                          <p:spTgt spid="303110"/>
                                        </p:tgtEl>
                                        <p:attrNameLst>
                                          <p:attrName>ppt_x</p:attrName>
                                        </p:attrNameLst>
                                      </p:cBhvr>
                                      <p:tavLst>
                                        <p:tav tm="0">
                                          <p:val>
                                            <p:strVal val="#ppt_x"/>
                                          </p:val>
                                        </p:tav>
                                        <p:tav tm="100000">
                                          <p:val>
                                            <p:strVal val="#ppt_x"/>
                                          </p:val>
                                        </p:tav>
                                      </p:tavLst>
                                    </p:anim>
                                    <p:anim calcmode="lin" valueType="num">
                                      <p:cBhvr additive="base">
                                        <p:cTn id="24" dur="500" fill="hold"/>
                                        <p:tgtEl>
                                          <p:spTgt spid="303110"/>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 presetClass="entr" presetSubtype="4" fill="hold" nodeType="afterEffect">
                                  <p:stCondLst>
                                    <p:cond delay="0"/>
                                  </p:stCondLst>
                                  <p:childTnLst>
                                    <p:set>
                                      <p:cBhvr>
                                        <p:cTn id="27" dur="1" fill="hold">
                                          <p:stCondLst>
                                            <p:cond delay="0"/>
                                          </p:stCondLst>
                                        </p:cTn>
                                        <p:tgtEl>
                                          <p:spTgt spid="303111"/>
                                        </p:tgtEl>
                                        <p:attrNameLst>
                                          <p:attrName>style.visibility</p:attrName>
                                        </p:attrNameLst>
                                      </p:cBhvr>
                                      <p:to>
                                        <p:strVal val="visible"/>
                                      </p:to>
                                    </p:set>
                                    <p:anim calcmode="lin" valueType="num">
                                      <p:cBhvr additive="base">
                                        <p:cTn id="28" dur="500" fill="hold"/>
                                        <p:tgtEl>
                                          <p:spTgt spid="303111"/>
                                        </p:tgtEl>
                                        <p:attrNameLst>
                                          <p:attrName>ppt_x</p:attrName>
                                        </p:attrNameLst>
                                      </p:cBhvr>
                                      <p:tavLst>
                                        <p:tav tm="0">
                                          <p:val>
                                            <p:strVal val="#ppt_x"/>
                                          </p:val>
                                        </p:tav>
                                        <p:tav tm="100000">
                                          <p:val>
                                            <p:strVal val="#ppt_x"/>
                                          </p:val>
                                        </p:tav>
                                      </p:tavLst>
                                    </p:anim>
                                    <p:anim calcmode="lin" valueType="num">
                                      <p:cBhvr additive="base">
                                        <p:cTn id="29" dur="500" fill="hold"/>
                                        <p:tgtEl>
                                          <p:spTgt spid="303111"/>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03112"/>
                                        </p:tgtEl>
                                        <p:attrNameLst>
                                          <p:attrName>style.visibility</p:attrName>
                                        </p:attrNameLst>
                                      </p:cBhvr>
                                      <p:to>
                                        <p:strVal val="visible"/>
                                      </p:to>
                                    </p:set>
                                    <p:anim calcmode="lin" valueType="num">
                                      <p:cBhvr additive="base">
                                        <p:cTn id="34" dur="500" fill="hold"/>
                                        <p:tgtEl>
                                          <p:spTgt spid="303112"/>
                                        </p:tgtEl>
                                        <p:attrNameLst>
                                          <p:attrName>ppt_x</p:attrName>
                                        </p:attrNameLst>
                                      </p:cBhvr>
                                      <p:tavLst>
                                        <p:tav tm="0">
                                          <p:val>
                                            <p:strVal val="#ppt_x"/>
                                          </p:val>
                                        </p:tav>
                                        <p:tav tm="100000">
                                          <p:val>
                                            <p:strVal val="#ppt_x"/>
                                          </p:val>
                                        </p:tav>
                                      </p:tavLst>
                                    </p:anim>
                                    <p:anim calcmode="lin" valueType="num">
                                      <p:cBhvr additive="base">
                                        <p:cTn id="35" dur="500" fill="hold"/>
                                        <p:tgtEl>
                                          <p:spTgt spid="303112"/>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500"/>
                            </p:stCondLst>
                            <p:childTnLst>
                              <p:par>
                                <p:cTn id="37" presetID="2" presetClass="entr" presetSubtype="4" fill="hold" nodeType="afterEffect">
                                  <p:stCondLst>
                                    <p:cond delay="0"/>
                                  </p:stCondLst>
                                  <p:childTnLst>
                                    <p:set>
                                      <p:cBhvr>
                                        <p:cTn id="38" dur="1" fill="hold">
                                          <p:stCondLst>
                                            <p:cond delay="0"/>
                                          </p:stCondLst>
                                        </p:cTn>
                                        <p:tgtEl>
                                          <p:spTgt spid="303113"/>
                                        </p:tgtEl>
                                        <p:attrNameLst>
                                          <p:attrName>style.visibility</p:attrName>
                                        </p:attrNameLst>
                                      </p:cBhvr>
                                      <p:to>
                                        <p:strVal val="visible"/>
                                      </p:to>
                                    </p:set>
                                    <p:anim calcmode="lin" valueType="num">
                                      <p:cBhvr additive="base">
                                        <p:cTn id="39" dur="500" fill="hold"/>
                                        <p:tgtEl>
                                          <p:spTgt spid="303113"/>
                                        </p:tgtEl>
                                        <p:attrNameLst>
                                          <p:attrName>ppt_x</p:attrName>
                                        </p:attrNameLst>
                                      </p:cBhvr>
                                      <p:tavLst>
                                        <p:tav tm="0">
                                          <p:val>
                                            <p:strVal val="#ppt_x"/>
                                          </p:val>
                                        </p:tav>
                                        <p:tav tm="100000">
                                          <p:val>
                                            <p:strVal val="#ppt_x"/>
                                          </p:val>
                                        </p:tav>
                                      </p:tavLst>
                                    </p:anim>
                                    <p:anim calcmode="lin" valueType="num">
                                      <p:cBhvr additive="base">
                                        <p:cTn id="40" dur="500" fill="hold"/>
                                        <p:tgtEl>
                                          <p:spTgt spid="303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P spid="303109" grpId="0"/>
      <p:bldP spid="303110" grpId="0"/>
      <p:bldP spid="3031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DC6C325D-C5EE-8168-94DF-CA8862E90DD4}"/>
              </a:ext>
            </a:extLst>
          </p:cNvPr>
          <p:cNvSpPr>
            <a:spLocks noGrp="1" noChangeArrowheads="1"/>
          </p:cNvSpPr>
          <p:nvPr>
            <p:ph type="title"/>
          </p:nvPr>
        </p:nvSpPr>
        <p:spPr/>
        <p:txBody>
          <a:bodyPr/>
          <a:lstStyle/>
          <a:p>
            <a:pPr eaLnBrk="1" hangingPunct="1"/>
            <a:r>
              <a:rPr lang="zh-CN" altLang="en-US"/>
              <a:t>复合泊松过程</a:t>
            </a:r>
          </a:p>
        </p:txBody>
      </p:sp>
      <p:sp>
        <p:nvSpPr>
          <p:cNvPr id="36869" name="Rectangle 3">
            <a:extLst>
              <a:ext uri="{FF2B5EF4-FFF2-40B4-BE49-F238E27FC236}">
                <a16:creationId xmlns:a16="http://schemas.microsoft.com/office/drawing/2014/main" id="{DED55FAF-C847-964E-D5F8-F3EF0452B946}"/>
              </a:ext>
            </a:extLst>
          </p:cNvPr>
          <p:cNvSpPr>
            <a:spLocks noGrp="1" noChangeArrowheads="1"/>
          </p:cNvSpPr>
          <p:nvPr>
            <p:ph type="body" idx="1"/>
          </p:nvPr>
        </p:nvSpPr>
        <p:spPr>
          <a:xfrm>
            <a:off x="774700" y="1268707"/>
            <a:ext cx="9430700" cy="1938786"/>
          </a:xfrm>
        </p:spPr>
        <p:txBody>
          <a:bodyPr/>
          <a:lstStyle/>
          <a:p>
            <a:pPr marL="0" indent="0" algn="just">
              <a:buNone/>
            </a:pPr>
            <a:r>
              <a:rPr lang="zh-CN" altLang="en-US">
                <a:latin typeface="黑体" panose="02010609060101010101" pitchFamily="49" charset="-122"/>
              </a:rPr>
              <a:t>    </a:t>
            </a:r>
            <a:r>
              <a:rPr lang="zh-CN" altLang="en-US"/>
              <a:t>设</a:t>
            </a:r>
            <a:r>
              <a:rPr lang="en-US" altLang="zh-CN"/>
              <a:t>{N(t),t</a:t>
            </a:r>
            <a:r>
              <a:rPr lang="en-US" altLang="zh-CN">
                <a:sym typeface="Symbol" panose="05050102010706020507" pitchFamily="18" charset="2"/>
              </a:rPr>
              <a:t>0</a:t>
            </a:r>
            <a:r>
              <a:rPr lang="en-US" altLang="zh-CN"/>
              <a:t>}</a:t>
            </a:r>
            <a:r>
              <a:rPr lang="zh-CN" altLang="en-US"/>
              <a:t>是</a:t>
            </a:r>
            <a:r>
              <a:rPr lang="zh-CN" altLang="en-US">
                <a:sym typeface="Symbol" panose="05050102010706020507" pitchFamily="18" charset="2"/>
              </a:rPr>
              <a:t>参数为的泊松过程，</a:t>
            </a:r>
            <a:r>
              <a:rPr lang="en-US" altLang="zh-CN">
                <a:sym typeface="Symbol" panose="05050102010706020507" pitchFamily="18" charset="2"/>
              </a:rPr>
              <a:t>{Y</a:t>
            </a:r>
            <a:r>
              <a:rPr lang="en-US" altLang="zh-CN" baseline="-25000">
                <a:sym typeface="Symbol" panose="05050102010706020507" pitchFamily="18" charset="2"/>
              </a:rPr>
              <a:t>n</a:t>
            </a:r>
            <a:r>
              <a:rPr lang="zh-CN" altLang="en-US">
                <a:sym typeface="Symbol" panose="05050102010706020507" pitchFamily="18" charset="2"/>
              </a:rPr>
              <a:t>，</a:t>
            </a:r>
            <a:r>
              <a:rPr lang="en-US" altLang="zh-CN">
                <a:sym typeface="Symbol" panose="05050102010706020507" pitchFamily="18" charset="2"/>
              </a:rPr>
              <a:t>n=1,2,…}</a:t>
            </a:r>
            <a:r>
              <a:rPr lang="zh-CN" altLang="en-US">
                <a:sym typeface="Symbol" panose="05050102010706020507" pitchFamily="18" charset="2"/>
              </a:rPr>
              <a:t>是相互独立同分布的随机变量序列，且</a:t>
            </a:r>
            <a:r>
              <a:rPr lang="en-US" altLang="zh-CN"/>
              <a:t>{N(t),t</a:t>
            </a:r>
            <a:r>
              <a:rPr lang="en-US" altLang="zh-CN">
                <a:sym typeface="Symbol" panose="05050102010706020507" pitchFamily="18" charset="2"/>
              </a:rPr>
              <a:t>0</a:t>
            </a:r>
            <a:r>
              <a:rPr lang="en-US" altLang="zh-CN"/>
              <a:t>}</a:t>
            </a:r>
            <a:r>
              <a:rPr lang="zh-CN" altLang="en-US">
                <a:sym typeface="Symbol" panose="05050102010706020507" pitchFamily="18" charset="2"/>
              </a:rPr>
              <a:t>与</a:t>
            </a:r>
            <a:r>
              <a:rPr lang="en-US" altLang="zh-CN">
                <a:sym typeface="Symbol" panose="05050102010706020507" pitchFamily="18" charset="2"/>
              </a:rPr>
              <a:t>{Y</a:t>
            </a:r>
            <a:r>
              <a:rPr lang="en-US" altLang="zh-CN" baseline="-25000">
                <a:sym typeface="Symbol" panose="05050102010706020507" pitchFamily="18" charset="2"/>
              </a:rPr>
              <a:t>n</a:t>
            </a:r>
            <a:r>
              <a:rPr lang="zh-CN" altLang="en-US">
                <a:sym typeface="Symbol" panose="05050102010706020507" pitchFamily="18" charset="2"/>
              </a:rPr>
              <a:t>，</a:t>
            </a:r>
            <a:r>
              <a:rPr lang="en-US" altLang="zh-CN">
                <a:sym typeface="Symbol" panose="05050102010706020507" pitchFamily="18" charset="2"/>
              </a:rPr>
              <a:t>n=1,2,…}</a:t>
            </a:r>
            <a:r>
              <a:rPr lang="zh-CN" altLang="en-US">
                <a:sym typeface="Symbol" panose="05050102010706020507" pitchFamily="18" charset="2"/>
              </a:rPr>
              <a:t>相互独立，令</a:t>
            </a:r>
          </a:p>
        </p:txBody>
      </p:sp>
      <p:graphicFrame>
        <p:nvGraphicFramePr>
          <p:cNvPr id="36870" name="Object 4">
            <a:extLst>
              <a:ext uri="{FF2B5EF4-FFF2-40B4-BE49-F238E27FC236}">
                <a16:creationId xmlns:a16="http://schemas.microsoft.com/office/drawing/2014/main" id="{369A6145-4B54-47FB-1DDB-C821B60746BE}"/>
              </a:ext>
            </a:extLst>
          </p:cNvPr>
          <p:cNvGraphicFramePr>
            <a:graphicFrameLocks noChangeAspect="1"/>
          </p:cNvGraphicFramePr>
          <p:nvPr/>
        </p:nvGraphicFramePr>
        <p:xfrm>
          <a:off x="4417624" y="3251953"/>
          <a:ext cx="3237661" cy="970188"/>
        </p:xfrm>
        <a:graphic>
          <a:graphicData uri="http://schemas.openxmlformats.org/presentationml/2006/ole">
            <mc:AlternateContent xmlns:mc="http://schemas.openxmlformats.org/markup-compatibility/2006">
              <mc:Choice xmlns:v="urn:schemas-microsoft-com:vml" Requires="v">
                <p:oleObj name="Equation" r:id="rId2" imgW="1485255" imgH="444307" progId="Equation.3">
                  <p:embed/>
                </p:oleObj>
              </mc:Choice>
              <mc:Fallback>
                <p:oleObj name="Equation" r:id="rId2" imgW="1485255" imgH="444307" progId="Equation.3">
                  <p:embed/>
                  <p:pic>
                    <p:nvPicPr>
                      <p:cNvPr id="36870" name="Object 4">
                        <a:extLst>
                          <a:ext uri="{FF2B5EF4-FFF2-40B4-BE49-F238E27FC236}">
                            <a16:creationId xmlns:a16="http://schemas.microsoft.com/office/drawing/2014/main" id="{369A6145-4B54-47FB-1DDB-C821B6074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624" y="3251953"/>
                        <a:ext cx="3237661" cy="97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Rectangle 5">
            <a:extLst>
              <a:ext uri="{FF2B5EF4-FFF2-40B4-BE49-F238E27FC236}">
                <a16:creationId xmlns:a16="http://schemas.microsoft.com/office/drawing/2014/main" id="{10435B46-F9A2-06D6-9B87-10D752AA0F67}"/>
              </a:ext>
            </a:extLst>
          </p:cNvPr>
          <p:cNvSpPr>
            <a:spLocks noChangeArrowheads="1"/>
          </p:cNvSpPr>
          <p:nvPr/>
        </p:nvSpPr>
        <p:spPr bwMode="auto">
          <a:xfrm>
            <a:off x="1201725" y="4350758"/>
            <a:ext cx="7274490" cy="65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801">
                <a:sym typeface="Symbol" panose="05050102010706020507" pitchFamily="18" charset="2"/>
              </a:rPr>
              <a:t>称</a:t>
            </a:r>
            <a:r>
              <a:rPr lang="en-US" altLang="zh-CN" sz="2801">
                <a:sym typeface="Symbol" panose="05050102010706020507" pitchFamily="18" charset="2"/>
              </a:rPr>
              <a:t>{X(t),</a:t>
            </a:r>
            <a:r>
              <a:rPr lang="en-US" altLang="zh-CN" sz="2801"/>
              <a:t>t</a:t>
            </a:r>
            <a:r>
              <a:rPr lang="en-US" altLang="zh-CN" sz="2801">
                <a:sym typeface="Symbol" panose="05050102010706020507" pitchFamily="18" charset="2"/>
              </a:rPr>
              <a:t>0}</a:t>
            </a:r>
            <a:r>
              <a:rPr lang="zh-CN" altLang="en-US" sz="2801">
                <a:sym typeface="Symbol" panose="05050102010706020507" pitchFamily="18" charset="2"/>
              </a:rPr>
              <a:t>为</a:t>
            </a:r>
            <a:r>
              <a:rPr lang="zh-CN" altLang="en-US" sz="2801">
                <a:solidFill>
                  <a:srgbClr val="CC00CC"/>
                </a:solidFill>
                <a:sym typeface="Symbol" panose="05050102010706020507" pitchFamily="18" charset="2"/>
              </a:rPr>
              <a:t>复合泊松过程</a:t>
            </a:r>
            <a:r>
              <a:rPr lang="zh-CN" altLang="en-US" sz="2801">
                <a:sym typeface="Symbol" panose="05050102010706020507" pitchFamily="18" charset="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D0CBE65B-CB02-1405-F08A-CADBDFF36A97}"/>
              </a:ext>
            </a:extLst>
          </p:cNvPr>
          <p:cNvSpPr>
            <a:spLocks noGrp="1" noChangeArrowheads="1"/>
          </p:cNvSpPr>
          <p:nvPr>
            <p:ph type="title"/>
          </p:nvPr>
        </p:nvSpPr>
        <p:spPr/>
        <p:txBody>
          <a:bodyPr/>
          <a:lstStyle/>
          <a:p>
            <a:pPr eaLnBrk="1" hangingPunct="1"/>
            <a:r>
              <a:rPr lang="zh-CN" altLang="en-US" dirty="0"/>
              <a:t>本讲主要内容</a:t>
            </a:r>
          </a:p>
        </p:txBody>
      </p:sp>
      <p:sp>
        <p:nvSpPr>
          <p:cNvPr id="344067" name="Rectangle 3">
            <a:extLst>
              <a:ext uri="{FF2B5EF4-FFF2-40B4-BE49-F238E27FC236}">
                <a16:creationId xmlns:a16="http://schemas.microsoft.com/office/drawing/2014/main" id="{A97D52C3-178A-DF40-7B84-ED8DF4532DE5}"/>
              </a:ext>
            </a:extLst>
          </p:cNvPr>
          <p:cNvSpPr>
            <a:spLocks noGrp="1" noChangeArrowheads="1"/>
          </p:cNvSpPr>
          <p:nvPr>
            <p:ph type="body" idx="1"/>
          </p:nvPr>
        </p:nvSpPr>
        <p:spPr>
          <a:xfrm>
            <a:off x="609917" y="1067142"/>
            <a:ext cx="7110471" cy="5757607"/>
          </a:xfrm>
        </p:spPr>
        <p:txBody>
          <a:bodyPr>
            <a:normAutofit/>
          </a:bodyPr>
          <a:lstStyle/>
          <a:p>
            <a:pPr eaLnBrk="1" hangingPunct="1">
              <a:buClr>
                <a:srgbClr val="00FF00"/>
              </a:buClr>
              <a:buFont typeface="Wingdings" panose="05000000000000000000" pitchFamily="2" charset="2"/>
              <a:buChar char="Ø"/>
            </a:pPr>
            <a:r>
              <a:rPr lang="zh-CN" altLang="en-US" dirty="0">
                <a:solidFill>
                  <a:srgbClr val="0000FF"/>
                </a:solidFill>
                <a:latin typeface="黑体" panose="02010609060101010101" pitchFamily="49" charset="-122"/>
              </a:rPr>
              <a:t>泊松过程</a:t>
            </a:r>
          </a:p>
          <a:p>
            <a:pPr lvl="1" eaLnBrk="1" hangingPunct="1">
              <a:buClr>
                <a:srgbClr val="FF0000"/>
              </a:buClr>
              <a:buFontTx/>
              <a:buChar char="•"/>
            </a:pPr>
            <a:r>
              <a:rPr lang="zh-CN" altLang="en-US" dirty="0">
                <a:solidFill>
                  <a:srgbClr val="CC00CC"/>
                </a:solidFill>
                <a:latin typeface="黑体" panose="02010609060101010101" pitchFamily="49" charset="-122"/>
              </a:rPr>
              <a:t>泊松过程的两个定义及其等价性</a:t>
            </a:r>
          </a:p>
          <a:p>
            <a:pPr lvl="1" eaLnBrk="1" hangingPunct="1">
              <a:buClr>
                <a:srgbClr val="FF0000"/>
              </a:buClr>
              <a:buFontTx/>
              <a:buChar char="•"/>
            </a:pPr>
            <a:r>
              <a:rPr lang="zh-CN" altLang="en-US" dirty="0">
                <a:solidFill>
                  <a:srgbClr val="CC00CC"/>
                </a:solidFill>
                <a:latin typeface="黑体" panose="02010609060101010101" pitchFamily="49" charset="-122"/>
              </a:rPr>
              <a:t>泊松过程的概率分布</a:t>
            </a:r>
          </a:p>
          <a:p>
            <a:pPr lvl="1" eaLnBrk="1" hangingPunct="1">
              <a:buClr>
                <a:srgbClr val="FF0000"/>
              </a:buClr>
              <a:buFontTx/>
              <a:buChar char="•"/>
            </a:pPr>
            <a:r>
              <a:rPr lang="zh-CN" altLang="en-US" dirty="0">
                <a:solidFill>
                  <a:srgbClr val="CC00CC"/>
                </a:solidFill>
                <a:latin typeface="黑体" panose="02010609060101010101" pitchFamily="49" charset="-122"/>
              </a:rPr>
              <a:t>泊松过程的数字特征</a:t>
            </a:r>
          </a:p>
          <a:p>
            <a:pPr lvl="1" eaLnBrk="1" hangingPunct="1">
              <a:buClr>
                <a:srgbClr val="FF0000"/>
              </a:buClr>
              <a:buFontTx/>
              <a:buChar char="•"/>
            </a:pPr>
            <a:r>
              <a:rPr lang="zh-CN" altLang="en-US" dirty="0">
                <a:solidFill>
                  <a:srgbClr val="CC00CC"/>
                </a:solidFill>
                <a:latin typeface="黑体" panose="02010609060101010101" pitchFamily="49" charset="-122"/>
              </a:rPr>
              <a:t>泊松过程的性质</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非齐次泊松过程</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复合泊松过程</a:t>
            </a:r>
          </a:p>
          <a:p>
            <a:pPr eaLnBrk="1" hangingPunct="1">
              <a:buFont typeface="Wingdings" panose="05000000000000000000" pitchFamily="2" charset="2"/>
              <a:buChar char="Ø"/>
            </a:pPr>
            <a:r>
              <a:rPr lang="zh-CN" altLang="en-US" dirty="0">
                <a:solidFill>
                  <a:srgbClr val="0000FF"/>
                </a:solidFill>
                <a:latin typeface="黑体" panose="02010609060101010101" pitchFamily="49" charset="-122"/>
              </a:rPr>
              <a:t>更新计数过程</a:t>
            </a:r>
            <a:endParaRPr lang="en-US" altLang="zh-CN" dirty="0">
              <a:solidFill>
                <a:srgbClr val="0000FF"/>
              </a:solidFill>
              <a:latin typeface="黑体" panose="02010609060101010101" pitchFamily="49" charset="-122"/>
            </a:endParaRPr>
          </a:p>
          <a:p>
            <a:pPr lvl="1" eaLnBrk="1" hangingPunct="1">
              <a:buClr>
                <a:srgbClr val="FF0000"/>
              </a:buClr>
              <a:buFontTx/>
              <a:buChar char="•"/>
            </a:pPr>
            <a:endParaRPr lang="zh-CN" altLang="en-US" dirty="0">
              <a:solidFill>
                <a:srgbClr val="CC00CC"/>
              </a:solidFill>
              <a:latin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4067">
                                            <p:txEl>
                                              <p:pRg st="1" end="1"/>
                                            </p:txEl>
                                          </p:spTgt>
                                        </p:tgtEl>
                                        <p:attrNameLst>
                                          <p:attrName>style.visibility</p:attrName>
                                        </p:attrNameLst>
                                      </p:cBhvr>
                                      <p:to>
                                        <p:strVal val="visible"/>
                                      </p:to>
                                    </p:set>
                                    <p:anim calcmode="lin" valueType="num">
                                      <p:cBhvr additive="base">
                                        <p:cTn id="11" dur="500" fill="hold"/>
                                        <p:tgtEl>
                                          <p:spTgt spid="3440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40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4067">
                                            <p:txEl>
                                              <p:pRg st="2" end="2"/>
                                            </p:txEl>
                                          </p:spTgt>
                                        </p:tgtEl>
                                        <p:attrNameLst>
                                          <p:attrName>style.visibility</p:attrName>
                                        </p:attrNameLst>
                                      </p:cBhvr>
                                      <p:to>
                                        <p:strVal val="visible"/>
                                      </p:to>
                                    </p:set>
                                    <p:anim calcmode="lin" valueType="num">
                                      <p:cBhvr additive="base">
                                        <p:cTn id="15" dur="500" fill="hold"/>
                                        <p:tgtEl>
                                          <p:spTgt spid="3440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40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4067">
                                            <p:txEl>
                                              <p:pRg st="3" end="3"/>
                                            </p:txEl>
                                          </p:spTgt>
                                        </p:tgtEl>
                                        <p:attrNameLst>
                                          <p:attrName>style.visibility</p:attrName>
                                        </p:attrNameLst>
                                      </p:cBhvr>
                                      <p:to>
                                        <p:strVal val="visible"/>
                                      </p:to>
                                    </p:set>
                                    <p:anim calcmode="lin" valueType="num">
                                      <p:cBhvr additive="base">
                                        <p:cTn id="19" dur="500" fill="hold"/>
                                        <p:tgtEl>
                                          <p:spTgt spid="3440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406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44067">
                                            <p:txEl>
                                              <p:pRg st="4" end="4"/>
                                            </p:txEl>
                                          </p:spTgt>
                                        </p:tgtEl>
                                        <p:attrNameLst>
                                          <p:attrName>style.visibility</p:attrName>
                                        </p:attrNameLst>
                                      </p:cBhvr>
                                      <p:to>
                                        <p:strVal val="visible"/>
                                      </p:to>
                                    </p:set>
                                    <p:anim calcmode="lin" valueType="num">
                                      <p:cBhvr additive="base">
                                        <p:cTn id="23" dur="500" fill="hold"/>
                                        <p:tgtEl>
                                          <p:spTgt spid="3440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406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4067">
                                            <p:txEl>
                                              <p:pRg st="5" end="5"/>
                                            </p:txEl>
                                          </p:spTgt>
                                        </p:tgtEl>
                                        <p:attrNameLst>
                                          <p:attrName>style.visibility</p:attrName>
                                        </p:attrNameLst>
                                      </p:cBhvr>
                                      <p:to>
                                        <p:strVal val="visible"/>
                                      </p:to>
                                    </p:set>
                                    <p:anim calcmode="lin" valueType="num">
                                      <p:cBhvr additive="base">
                                        <p:cTn id="27" dur="500" fill="hold"/>
                                        <p:tgtEl>
                                          <p:spTgt spid="34406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406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4067">
                                            <p:txEl>
                                              <p:pRg st="6" end="6"/>
                                            </p:txEl>
                                          </p:spTgt>
                                        </p:tgtEl>
                                        <p:attrNameLst>
                                          <p:attrName>style.visibility</p:attrName>
                                        </p:attrNameLst>
                                      </p:cBhvr>
                                      <p:to>
                                        <p:strVal val="visible"/>
                                      </p:to>
                                    </p:set>
                                    <p:anim calcmode="lin" valueType="num">
                                      <p:cBhvr additive="base">
                                        <p:cTn id="31" dur="500" fill="hold"/>
                                        <p:tgtEl>
                                          <p:spTgt spid="34406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40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44067">
                                            <p:txEl>
                                              <p:pRg st="7" end="7"/>
                                            </p:txEl>
                                          </p:spTgt>
                                        </p:tgtEl>
                                        <p:attrNameLst>
                                          <p:attrName>style.visibility</p:attrName>
                                        </p:attrNameLst>
                                      </p:cBhvr>
                                      <p:to>
                                        <p:strVal val="visible"/>
                                      </p:to>
                                    </p:set>
                                    <p:anim calcmode="lin" valueType="num">
                                      <p:cBhvr additive="base">
                                        <p:cTn id="37" dur="500" fill="hold"/>
                                        <p:tgtEl>
                                          <p:spTgt spid="34406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40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02815288-1536-F1A9-FB63-FB2B0CB3328D}"/>
              </a:ext>
            </a:extLst>
          </p:cNvPr>
          <p:cNvSpPr>
            <a:spLocks noGrp="1" noChangeArrowheads="1"/>
          </p:cNvSpPr>
          <p:nvPr>
            <p:ph type="title"/>
          </p:nvPr>
        </p:nvSpPr>
        <p:spPr/>
        <p:txBody>
          <a:bodyPr/>
          <a:lstStyle/>
          <a:p>
            <a:pPr algn="l" eaLnBrk="1" hangingPunct="1"/>
            <a:r>
              <a:rPr lang="zh-CN" altLang="en-US"/>
              <a:t>例</a:t>
            </a:r>
          </a:p>
        </p:txBody>
      </p:sp>
      <p:sp>
        <p:nvSpPr>
          <p:cNvPr id="15367" name="Rectangle 3">
            <a:extLst>
              <a:ext uri="{FF2B5EF4-FFF2-40B4-BE49-F238E27FC236}">
                <a16:creationId xmlns:a16="http://schemas.microsoft.com/office/drawing/2014/main" id="{3F1FA5B1-9094-F286-2DEB-BC7DEC484738}"/>
              </a:ext>
            </a:extLst>
          </p:cNvPr>
          <p:cNvSpPr>
            <a:spLocks noGrp="1" noChangeArrowheads="1"/>
          </p:cNvSpPr>
          <p:nvPr>
            <p:ph type="body" idx="1"/>
          </p:nvPr>
        </p:nvSpPr>
        <p:spPr>
          <a:xfrm>
            <a:off x="536576" y="1178198"/>
            <a:ext cx="9740280" cy="3361516"/>
          </a:xfrm>
        </p:spPr>
        <p:txBody>
          <a:bodyPr/>
          <a:lstStyle/>
          <a:p>
            <a:pPr marL="0" indent="0" algn="just">
              <a:buNone/>
            </a:pPr>
            <a:r>
              <a:rPr lang="en-US" altLang="zh-CN" dirty="0"/>
              <a:t>     </a:t>
            </a:r>
            <a:r>
              <a:rPr lang="zh-CN" altLang="en-US" dirty="0"/>
              <a:t>某计算机相继两次出现故障的间隔时间为相互独立服从相同指数分布的</a:t>
            </a:r>
            <a:r>
              <a:rPr lang="zh-CN" altLang="en-US" dirty="0">
                <a:sym typeface="Symbol" panose="05050102010706020507" pitchFamily="18" charset="2"/>
              </a:rPr>
              <a:t>随机变量。每出现一次故障需要支付费用来维修。</a:t>
            </a:r>
            <a:r>
              <a:rPr lang="zh-CN" altLang="en-US" dirty="0"/>
              <a:t>设发生在不同时间的故障所花的维修费用是相互独立、同分布的，且维修费和故障时间相互独立，设</a:t>
            </a:r>
            <a:r>
              <a:rPr lang="en-US" altLang="zh-CN" dirty="0" err="1"/>
              <a:t>Y</a:t>
            </a:r>
            <a:r>
              <a:rPr lang="en-US" altLang="zh-CN" baseline="-25000" dirty="0" err="1"/>
              <a:t>n</a:t>
            </a:r>
            <a:r>
              <a:rPr lang="zh-CN" altLang="en-US" dirty="0"/>
              <a:t>表示第</a:t>
            </a:r>
            <a:r>
              <a:rPr lang="en-US" altLang="zh-CN" dirty="0"/>
              <a:t>n</a:t>
            </a:r>
            <a:r>
              <a:rPr lang="zh-CN" altLang="en-US" dirty="0"/>
              <a:t>次的维修费，</a:t>
            </a:r>
            <a:r>
              <a:rPr lang="en-US" altLang="zh-CN" dirty="0"/>
              <a:t>N(t)</a:t>
            </a:r>
            <a:r>
              <a:rPr lang="zh-CN" altLang="en-US" dirty="0"/>
              <a:t>表示</a:t>
            </a:r>
            <a:r>
              <a:rPr lang="en-US" altLang="zh-CN" dirty="0"/>
              <a:t>[0,t)</a:t>
            </a:r>
            <a:r>
              <a:rPr lang="zh-CN" altLang="en-US" dirty="0"/>
              <a:t>内的故障次数，</a:t>
            </a:r>
            <a:r>
              <a:rPr lang="zh-CN" altLang="en-US" dirty="0">
                <a:sym typeface="Symbol" panose="05050102010706020507" pitchFamily="18" charset="2"/>
              </a:rPr>
              <a:t>令</a:t>
            </a:r>
          </a:p>
        </p:txBody>
      </p:sp>
      <p:graphicFrame>
        <p:nvGraphicFramePr>
          <p:cNvPr id="15362" name="Object 4">
            <a:extLst>
              <a:ext uri="{FF2B5EF4-FFF2-40B4-BE49-F238E27FC236}">
                <a16:creationId xmlns:a16="http://schemas.microsoft.com/office/drawing/2014/main" id="{2D7E56F8-2960-82F2-1118-3CEE0C67A501}"/>
              </a:ext>
            </a:extLst>
          </p:cNvPr>
          <p:cNvGraphicFramePr>
            <a:graphicFrameLocks noChangeAspect="1"/>
          </p:cNvGraphicFramePr>
          <p:nvPr>
            <p:extLst>
              <p:ext uri="{D42A27DB-BD31-4B8C-83A1-F6EECF244321}">
                <p14:modId xmlns:p14="http://schemas.microsoft.com/office/powerpoint/2010/main" val="2929521792"/>
              </p:ext>
            </p:extLst>
          </p:nvPr>
        </p:nvGraphicFramePr>
        <p:xfrm>
          <a:off x="4270375" y="3886994"/>
          <a:ext cx="3237662" cy="970187"/>
        </p:xfrm>
        <a:graphic>
          <a:graphicData uri="http://schemas.openxmlformats.org/presentationml/2006/ole">
            <mc:AlternateContent xmlns:mc="http://schemas.openxmlformats.org/markup-compatibility/2006">
              <mc:Choice xmlns:v="urn:schemas-microsoft-com:vml" Requires="v">
                <p:oleObj name="Equation" r:id="rId2" imgW="1485255" imgH="444307" progId="Equation.3">
                  <p:embed/>
                </p:oleObj>
              </mc:Choice>
              <mc:Fallback>
                <p:oleObj name="Equation" r:id="rId2" imgW="1485255" imgH="444307" progId="Equation.3">
                  <p:embed/>
                  <p:pic>
                    <p:nvPicPr>
                      <p:cNvPr id="15362" name="Object 4">
                        <a:extLst>
                          <a:ext uri="{FF2B5EF4-FFF2-40B4-BE49-F238E27FC236}">
                            <a16:creationId xmlns:a16="http://schemas.microsoft.com/office/drawing/2014/main" id="{2D7E56F8-2960-82F2-1118-3CEE0C67A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75" y="3886994"/>
                        <a:ext cx="3237662" cy="97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Rectangle 5">
            <a:extLst>
              <a:ext uri="{FF2B5EF4-FFF2-40B4-BE49-F238E27FC236}">
                <a16:creationId xmlns:a16="http://schemas.microsoft.com/office/drawing/2014/main" id="{2FB3E331-D790-484A-AF40-16446B69FB55}"/>
              </a:ext>
            </a:extLst>
          </p:cNvPr>
          <p:cNvSpPr>
            <a:spLocks noChangeArrowheads="1"/>
          </p:cNvSpPr>
          <p:nvPr/>
        </p:nvSpPr>
        <p:spPr bwMode="auto">
          <a:xfrm>
            <a:off x="587882" y="5446386"/>
            <a:ext cx="9833469" cy="579710"/>
          </a:xfrm>
          <a:prstGeom prst="rect">
            <a:avLst/>
          </a:prstGeom>
          <a:noFill/>
          <a:ln w="9525">
            <a:noFill/>
            <a:miter lim="800000"/>
            <a:headEnd/>
            <a:tailEnd/>
          </a:ln>
        </p:spPr>
        <p:txBody>
          <a:bodyPr wrap="square">
            <a:spAutoFit/>
          </a:bodyPr>
          <a:lstStyle/>
          <a:p>
            <a:pPr algn="just">
              <a:lnSpc>
                <a:spcPct val="150000"/>
              </a:lnSpc>
              <a:defRPr/>
            </a:pPr>
            <a:r>
              <a:rPr lang="zh-CN" altLang="en-US" b="1" dirty="0">
                <a:sym typeface="Symbol" pitchFamily="18" charset="2"/>
              </a:rPr>
              <a:t>表示</a:t>
            </a:r>
            <a:r>
              <a:rPr lang="en-US" altLang="zh-CN" b="1" dirty="0">
                <a:sym typeface="Symbol" pitchFamily="18" charset="2"/>
              </a:rPr>
              <a:t>[0,t)</a:t>
            </a:r>
            <a:r>
              <a:rPr lang="zh-CN" altLang="en-US" b="1" dirty="0">
                <a:sym typeface="Symbol" pitchFamily="18" charset="2"/>
              </a:rPr>
              <a:t>内的总费用，则</a:t>
            </a:r>
            <a:r>
              <a:rPr lang="en-US" altLang="zh-CN" b="1" dirty="0">
                <a:sym typeface="Symbol" pitchFamily="18" charset="2"/>
              </a:rPr>
              <a:t>{X(t),</a:t>
            </a:r>
            <a:r>
              <a:rPr lang="en-US" altLang="zh-CN" b="1" dirty="0"/>
              <a:t>t</a:t>
            </a:r>
            <a:r>
              <a:rPr lang="en-US" altLang="zh-CN" b="1" dirty="0">
                <a:sym typeface="Symbol" pitchFamily="18" charset="2"/>
              </a:rPr>
              <a:t>0}</a:t>
            </a:r>
            <a:r>
              <a:rPr lang="zh-CN" altLang="en-US" b="1" dirty="0">
                <a:sym typeface="Symbol" pitchFamily="18" charset="2"/>
              </a:rPr>
              <a:t>是一个复合泊松过程。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367">
                                            <p:txEl>
                                              <p:pRg st="0" end="0"/>
                                            </p:txEl>
                                          </p:spTgt>
                                        </p:tgtEl>
                                        <p:attrNameLst>
                                          <p:attrName>style.visibility</p:attrName>
                                        </p:attrNameLst>
                                      </p:cBhvr>
                                      <p:to>
                                        <p:strVal val="visible"/>
                                      </p:to>
                                    </p:set>
                                    <p:anim calcmode="lin" valueType="num">
                                      <p:cBhvr additive="base">
                                        <p:cTn id="7" dur="500" fill="hold"/>
                                        <p:tgtEl>
                                          <p:spTgt spid="153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5362"/>
                                        </p:tgtEl>
                                        <p:attrNameLst>
                                          <p:attrName>style.visibility</p:attrName>
                                        </p:attrNameLst>
                                      </p:cBhvr>
                                      <p:to>
                                        <p:strVal val="visible"/>
                                      </p:to>
                                    </p:set>
                                    <p:anim calcmode="lin" valueType="num">
                                      <p:cBhvr additive="base">
                                        <p:cTn id="12" dur="500" fill="hold"/>
                                        <p:tgtEl>
                                          <p:spTgt spid="15362"/>
                                        </p:tgtEl>
                                        <p:attrNameLst>
                                          <p:attrName>ppt_x</p:attrName>
                                        </p:attrNameLst>
                                      </p:cBhvr>
                                      <p:tavLst>
                                        <p:tav tm="0">
                                          <p:val>
                                            <p:strVal val="#ppt_x"/>
                                          </p:val>
                                        </p:tav>
                                        <p:tav tm="100000">
                                          <p:val>
                                            <p:strVal val="#ppt_x"/>
                                          </p:val>
                                        </p:tav>
                                      </p:tavLst>
                                    </p:anim>
                                    <p:anim calcmode="lin" valueType="num">
                                      <p:cBhvr additive="base">
                                        <p:cTn id="13" dur="500" fill="hold"/>
                                        <p:tgtEl>
                                          <p:spTgt spid="1536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368"/>
                                        </p:tgtEl>
                                        <p:attrNameLst>
                                          <p:attrName>style.visibility</p:attrName>
                                        </p:attrNameLst>
                                      </p:cBhvr>
                                      <p:to>
                                        <p:strVal val="visible"/>
                                      </p:to>
                                    </p:set>
                                    <p:anim calcmode="lin" valueType="num">
                                      <p:cBhvr additive="base">
                                        <p:cTn id="17" dur="500" fill="hold"/>
                                        <p:tgtEl>
                                          <p:spTgt spid="15368"/>
                                        </p:tgtEl>
                                        <p:attrNameLst>
                                          <p:attrName>ppt_x</p:attrName>
                                        </p:attrNameLst>
                                      </p:cBhvr>
                                      <p:tavLst>
                                        <p:tav tm="0">
                                          <p:val>
                                            <p:strVal val="#ppt_x"/>
                                          </p:val>
                                        </p:tav>
                                        <p:tav tm="100000">
                                          <p:val>
                                            <p:strVal val="#ppt_x"/>
                                          </p:val>
                                        </p:tav>
                                      </p:tavLst>
                                    </p:anim>
                                    <p:anim calcmode="lin" valueType="num">
                                      <p:cBhvr additive="base">
                                        <p:cTn id="18" dur="500" fill="hold"/>
                                        <p:tgtEl>
                                          <p:spTgt spid="153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build="p"/>
      <p:bldP spid="153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0FA3222D-AA7D-F05A-6849-028703D8C032}"/>
              </a:ext>
            </a:extLst>
          </p:cNvPr>
          <p:cNvSpPr>
            <a:spLocks noGrp="1" noChangeArrowheads="1"/>
          </p:cNvSpPr>
          <p:nvPr>
            <p:ph type="title"/>
          </p:nvPr>
        </p:nvSpPr>
        <p:spPr/>
        <p:txBody>
          <a:bodyPr/>
          <a:lstStyle/>
          <a:p>
            <a:pPr algn="l" eaLnBrk="1" hangingPunct="1"/>
            <a:r>
              <a:rPr lang="zh-CN" altLang="en-US"/>
              <a:t>复合泊松过程的数字特征</a:t>
            </a:r>
          </a:p>
        </p:txBody>
      </p:sp>
      <p:sp>
        <p:nvSpPr>
          <p:cNvPr id="15367" name="Rectangle 3">
            <a:extLst>
              <a:ext uri="{FF2B5EF4-FFF2-40B4-BE49-F238E27FC236}">
                <a16:creationId xmlns:a16="http://schemas.microsoft.com/office/drawing/2014/main" id="{7E597B4C-AD13-45A2-2747-E489DE344F01}"/>
              </a:ext>
            </a:extLst>
          </p:cNvPr>
          <p:cNvSpPr>
            <a:spLocks noGrp="1" noChangeArrowheads="1"/>
          </p:cNvSpPr>
          <p:nvPr>
            <p:ph type="body" idx="1"/>
          </p:nvPr>
        </p:nvSpPr>
        <p:spPr>
          <a:xfrm>
            <a:off x="583717" y="1052757"/>
            <a:ext cx="11306658" cy="5729837"/>
          </a:xfrm>
        </p:spPr>
        <p:txBody>
          <a:bodyPr>
            <a:normAutofit/>
          </a:bodyPr>
          <a:lstStyle/>
          <a:p>
            <a:pPr marL="0" indent="0" algn="just">
              <a:lnSpc>
                <a:spcPct val="200000"/>
              </a:lnSpc>
              <a:buNone/>
            </a:pPr>
            <a:r>
              <a:rPr lang="en-US" altLang="zh-CN" dirty="0"/>
              <a:t>       </a:t>
            </a:r>
            <a:r>
              <a:rPr lang="zh-CN" altLang="en-US" dirty="0"/>
              <a:t>设</a:t>
            </a:r>
            <a:r>
              <a:rPr lang="en-US" altLang="zh-CN" dirty="0">
                <a:sym typeface="Symbol" panose="05050102010706020507" pitchFamily="18" charset="2"/>
              </a:rPr>
              <a:t>{X(t),</a:t>
            </a:r>
            <a:r>
              <a:rPr lang="en-US" altLang="zh-CN" dirty="0"/>
              <a:t>t</a:t>
            </a:r>
            <a:r>
              <a:rPr lang="en-US" altLang="zh-CN" dirty="0">
                <a:sym typeface="Symbol" panose="05050102010706020507" pitchFamily="18" charset="2"/>
              </a:rPr>
              <a:t>0}</a:t>
            </a:r>
            <a:r>
              <a:rPr lang="zh-CN" altLang="en-US" dirty="0">
                <a:sym typeface="Symbol" panose="05050102010706020507" pitchFamily="18" charset="2"/>
              </a:rPr>
              <a:t>为复合泊松过程，               。其中</a:t>
            </a:r>
            <a:r>
              <a:rPr lang="en-US" altLang="zh-CN" dirty="0">
                <a:sym typeface="Symbol" panose="05050102010706020507" pitchFamily="18" charset="2"/>
              </a:rPr>
              <a:t>{</a:t>
            </a:r>
            <a:r>
              <a:rPr lang="en-US" altLang="zh-CN" dirty="0"/>
              <a:t>N(t),t≥0}</a:t>
            </a:r>
            <a:r>
              <a:rPr lang="zh-CN" altLang="en-US" dirty="0"/>
              <a:t>是参数为</a:t>
            </a:r>
            <a:r>
              <a:rPr lang="el-GR" altLang="zh-CN" dirty="0"/>
              <a:t>λ</a:t>
            </a:r>
            <a:r>
              <a:rPr lang="zh-CN" altLang="en-US" dirty="0"/>
              <a:t>的泊松过程，</a:t>
            </a:r>
            <a:r>
              <a:rPr lang="en-US" altLang="zh-CN" dirty="0" err="1"/>
              <a:t>Y</a:t>
            </a:r>
            <a:r>
              <a:rPr lang="en-US" altLang="zh-CN" baseline="-25000" dirty="0" err="1"/>
              <a:t>n</a:t>
            </a:r>
            <a:r>
              <a:rPr lang="zh-CN" altLang="en-US" baseline="-25000" dirty="0"/>
              <a:t>，</a:t>
            </a:r>
            <a:r>
              <a:rPr lang="en-US" altLang="zh-CN" dirty="0"/>
              <a:t>n=1,2,…</a:t>
            </a:r>
            <a:r>
              <a:rPr lang="zh-CN" altLang="en-US" dirty="0"/>
              <a:t>，相互独立、与</a:t>
            </a:r>
            <a:r>
              <a:rPr lang="en-US" altLang="zh-CN" dirty="0"/>
              <a:t>Y</a:t>
            </a:r>
            <a:r>
              <a:rPr lang="zh-CN" altLang="en-US" dirty="0"/>
              <a:t>同分布的，</a:t>
            </a:r>
            <a:r>
              <a:rPr lang="en-US" altLang="zh-CN" dirty="0"/>
              <a:t>Y</a:t>
            </a:r>
            <a:r>
              <a:rPr lang="zh-CN" altLang="en-US" dirty="0"/>
              <a:t>的特征函数为</a:t>
            </a:r>
            <a:r>
              <a:rPr lang="el-GR" altLang="zh-CN" dirty="0"/>
              <a:t>φ</a:t>
            </a:r>
            <a:r>
              <a:rPr lang="en-US" altLang="zh-CN" baseline="-25000" dirty="0"/>
              <a:t>y</a:t>
            </a:r>
            <a:r>
              <a:rPr lang="en-US" altLang="zh-CN" dirty="0"/>
              <a:t>(u)</a:t>
            </a:r>
            <a:r>
              <a:rPr lang="zh-CN" altLang="en-US" dirty="0"/>
              <a:t>，则复合泊松过程有：</a:t>
            </a:r>
            <a:endParaRPr lang="en-US" altLang="zh-CN" dirty="0"/>
          </a:p>
          <a:p>
            <a:pPr marL="0" indent="0" algn="just">
              <a:buClr>
                <a:srgbClr val="6600CC"/>
              </a:buClr>
              <a:buFontTx/>
              <a:buAutoNum type="arabicParenBoth"/>
            </a:pPr>
            <a:r>
              <a:rPr lang="zh-CN" altLang="en-US" dirty="0"/>
              <a:t>特征函数为</a:t>
            </a:r>
            <a:r>
              <a:rPr lang="el-GR" altLang="zh-CN" dirty="0"/>
              <a:t>φ</a:t>
            </a:r>
            <a:r>
              <a:rPr lang="en-US" altLang="zh-CN" baseline="-25000" dirty="0"/>
              <a:t>X</a:t>
            </a:r>
            <a:r>
              <a:rPr lang="en-US" altLang="zh-CN" dirty="0"/>
              <a:t>(</a:t>
            </a:r>
            <a:r>
              <a:rPr lang="en-US" altLang="zh-CN" dirty="0" err="1"/>
              <a:t>t,u</a:t>
            </a:r>
            <a:r>
              <a:rPr lang="en-US" altLang="zh-CN" dirty="0"/>
              <a:t>)=</a:t>
            </a:r>
          </a:p>
          <a:p>
            <a:pPr marL="0" indent="0" algn="just">
              <a:buClr>
                <a:srgbClr val="6600CC"/>
              </a:buClr>
              <a:buFontTx/>
              <a:buAutoNum type="arabicParenBoth"/>
            </a:pPr>
            <a:r>
              <a:rPr lang="zh-CN" altLang="en-US" dirty="0">
                <a:sym typeface="Symbol" panose="05050102010706020507" pitchFamily="18" charset="2"/>
              </a:rPr>
              <a:t>均值函数</a:t>
            </a:r>
            <a:r>
              <a:rPr lang="en-US" altLang="zh-CN" dirty="0">
                <a:sym typeface="Symbol" panose="05050102010706020507" pitchFamily="18" charset="2"/>
              </a:rPr>
              <a:t>  </a:t>
            </a:r>
            <a:r>
              <a:rPr lang="en-US" altLang="zh-CN" dirty="0" err="1">
                <a:sym typeface="Symbol" panose="05050102010706020507" pitchFamily="18" charset="2"/>
              </a:rPr>
              <a:t>m</a:t>
            </a:r>
            <a:r>
              <a:rPr lang="en-US" altLang="zh-CN" baseline="-25000" dirty="0" err="1">
                <a:sym typeface="Symbol" panose="05050102010706020507" pitchFamily="18" charset="2"/>
              </a:rPr>
              <a:t>X</a:t>
            </a:r>
            <a:r>
              <a:rPr lang="en-US" altLang="zh-CN" dirty="0">
                <a:sym typeface="Symbol" panose="05050102010706020507" pitchFamily="18" charset="2"/>
              </a:rPr>
              <a:t>(t)=E[X(t)]=E[N(t)]E{Y}=</a:t>
            </a:r>
            <a:r>
              <a:rPr lang="el-GR" altLang="zh-CN" dirty="0"/>
              <a:t>λ</a:t>
            </a:r>
            <a:r>
              <a:rPr lang="en-US" altLang="zh-CN" dirty="0" err="1"/>
              <a:t>tE</a:t>
            </a:r>
            <a:r>
              <a:rPr lang="en-US" altLang="zh-CN" dirty="0"/>
              <a:t>[Y]</a:t>
            </a:r>
          </a:p>
          <a:p>
            <a:pPr marL="0" indent="0" algn="just">
              <a:buClr>
                <a:srgbClr val="6600CC"/>
              </a:buClr>
              <a:buFontTx/>
              <a:buAutoNum type="arabicParenBoth"/>
            </a:pPr>
            <a:r>
              <a:rPr lang="zh-CN" altLang="en-US" dirty="0">
                <a:sym typeface="Symbol" panose="05050102010706020507" pitchFamily="18" charset="2"/>
              </a:rPr>
              <a:t>方差函数</a:t>
            </a:r>
            <a:endParaRPr lang="en-US" altLang="zh-CN" dirty="0">
              <a:sym typeface="Symbol" panose="05050102010706020507" pitchFamily="18" charset="2"/>
            </a:endParaRPr>
          </a:p>
          <a:p>
            <a:pPr marL="0" indent="0" algn="just">
              <a:buNone/>
            </a:pPr>
            <a:r>
              <a:rPr lang="en-US" altLang="zh-CN" dirty="0">
                <a:sym typeface="Symbol" panose="05050102010706020507" pitchFamily="18" charset="2"/>
              </a:rPr>
              <a:t>      D</a:t>
            </a:r>
            <a:r>
              <a:rPr lang="en-US" altLang="zh-CN" baseline="-25000" dirty="0">
                <a:sym typeface="Symbol" panose="05050102010706020507" pitchFamily="18" charset="2"/>
              </a:rPr>
              <a:t>X</a:t>
            </a:r>
            <a:r>
              <a:rPr lang="en-US" altLang="zh-CN" dirty="0">
                <a:sym typeface="Symbol" panose="05050102010706020507" pitchFamily="18" charset="2"/>
              </a:rPr>
              <a:t>(t)=D[X(t)]</a:t>
            </a:r>
          </a:p>
          <a:p>
            <a:pPr marL="0" indent="0" algn="just">
              <a:buNone/>
            </a:pPr>
            <a:r>
              <a:rPr lang="en-US" altLang="zh-CN" dirty="0">
                <a:sym typeface="Symbol" panose="05050102010706020507" pitchFamily="18" charset="2"/>
              </a:rPr>
              <a:t>              =E[X</a:t>
            </a:r>
            <a:r>
              <a:rPr lang="en-US" altLang="zh-CN" baseline="30000" dirty="0">
                <a:sym typeface="Symbol" panose="05050102010706020507" pitchFamily="18" charset="2"/>
              </a:rPr>
              <a:t>2</a:t>
            </a:r>
            <a:r>
              <a:rPr lang="en-US" altLang="zh-CN" dirty="0">
                <a:sym typeface="Symbol" panose="05050102010706020507" pitchFamily="18" charset="2"/>
              </a:rPr>
              <a:t>(t)]-E</a:t>
            </a:r>
            <a:r>
              <a:rPr lang="en-US" altLang="zh-CN" baseline="30000" dirty="0">
                <a:sym typeface="Symbol" panose="05050102010706020507" pitchFamily="18" charset="2"/>
              </a:rPr>
              <a:t>2</a:t>
            </a:r>
            <a:r>
              <a:rPr lang="en-US" altLang="zh-CN" dirty="0">
                <a:sym typeface="Symbol" panose="05050102010706020507" pitchFamily="18" charset="2"/>
              </a:rPr>
              <a:t>[X(t)]</a:t>
            </a:r>
          </a:p>
          <a:p>
            <a:pPr marL="0" indent="0" algn="just">
              <a:buNone/>
            </a:pPr>
            <a:r>
              <a:rPr lang="en-US" altLang="zh-CN" dirty="0">
                <a:sym typeface="Symbol" panose="05050102010706020507" pitchFamily="18" charset="2"/>
              </a:rPr>
              <a:t>              =</a:t>
            </a:r>
            <a:r>
              <a:rPr lang="el-GR" altLang="zh-CN" dirty="0"/>
              <a:t>λ</a:t>
            </a:r>
            <a:r>
              <a:rPr lang="en-US" altLang="zh-CN" dirty="0" err="1"/>
              <a:t>tE</a:t>
            </a:r>
            <a:r>
              <a:rPr lang="en-US" altLang="zh-CN" dirty="0"/>
              <a:t>[Y</a:t>
            </a:r>
            <a:r>
              <a:rPr lang="en-US" altLang="zh-CN" baseline="30000" dirty="0">
                <a:sym typeface="Symbol" panose="05050102010706020507" pitchFamily="18" charset="2"/>
              </a:rPr>
              <a:t>2</a:t>
            </a:r>
            <a:r>
              <a:rPr lang="en-US" altLang="zh-CN" dirty="0"/>
              <a:t>]=</a:t>
            </a:r>
            <a:r>
              <a:rPr lang="en-US" altLang="zh-CN" dirty="0">
                <a:sym typeface="Symbol" panose="05050102010706020507" pitchFamily="18" charset="2"/>
              </a:rPr>
              <a:t>E[N(t)]</a:t>
            </a:r>
            <a:r>
              <a:rPr lang="en-US" altLang="zh-CN" dirty="0"/>
              <a:t>E[Y</a:t>
            </a:r>
            <a:r>
              <a:rPr lang="en-US" altLang="zh-CN" baseline="30000" dirty="0">
                <a:sym typeface="Symbol" panose="05050102010706020507" pitchFamily="18" charset="2"/>
              </a:rPr>
              <a:t>2</a:t>
            </a:r>
            <a:r>
              <a:rPr lang="en-US" altLang="zh-CN" dirty="0"/>
              <a:t>]</a:t>
            </a:r>
            <a:endParaRPr lang="zh-CN" altLang="en-US" dirty="0">
              <a:sym typeface="Symbol" panose="05050102010706020507" pitchFamily="18" charset="2"/>
            </a:endParaRPr>
          </a:p>
        </p:txBody>
      </p:sp>
      <p:graphicFrame>
        <p:nvGraphicFramePr>
          <p:cNvPr id="15362" name="Object 4">
            <a:extLst>
              <a:ext uri="{FF2B5EF4-FFF2-40B4-BE49-F238E27FC236}">
                <a16:creationId xmlns:a16="http://schemas.microsoft.com/office/drawing/2014/main" id="{8CED52A4-674E-AD22-4AF2-20656DF1D181}"/>
              </a:ext>
            </a:extLst>
          </p:cNvPr>
          <p:cNvGraphicFramePr>
            <a:graphicFrameLocks noChangeAspect="1"/>
          </p:cNvGraphicFramePr>
          <p:nvPr>
            <p:extLst>
              <p:ext uri="{D42A27DB-BD31-4B8C-83A1-F6EECF244321}">
                <p14:modId xmlns:p14="http://schemas.microsoft.com/office/powerpoint/2010/main" val="1200325181"/>
              </p:ext>
            </p:extLst>
          </p:nvPr>
        </p:nvGraphicFramePr>
        <p:xfrm>
          <a:off x="5337175" y="1166562"/>
          <a:ext cx="1681552" cy="889206"/>
        </p:xfrm>
        <a:graphic>
          <a:graphicData uri="http://schemas.openxmlformats.org/presentationml/2006/ole">
            <mc:AlternateContent xmlns:mc="http://schemas.openxmlformats.org/markup-compatibility/2006">
              <mc:Choice xmlns:v="urn:schemas-microsoft-com:vml" Requires="v">
                <p:oleObj name="Equation" r:id="rId2" imgW="837836" imgH="444307" progId="Equation.DSMT4">
                  <p:embed/>
                </p:oleObj>
              </mc:Choice>
              <mc:Fallback>
                <p:oleObj name="Equation" r:id="rId2" imgW="837836" imgH="444307" progId="Equation.DSMT4">
                  <p:embed/>
                  <p:pic>
                    <p:nvPicPr>
                      <p:cNvPr id="15362" name="Object 4">
                        <a:extLst>
                          <a:ext uri="{FF2B5EF4-FFF2-40B4-BE49-F238E27FC236}">
                            <a16:creationId xmlns:a16="http://schemas.microsoft.com/office/drawing/2014/main" id="{8CED52A4-674E-AD22-4AF2-20656DF1D1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175" y="1166562"/>
                        <a:ext cx="1681552" cy="889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
            <a:extLst>
              <a:ext uri="{FF2B5EF4-FFF2-40B4-BE49-F238E27FC236}">
                <a16:creationId xmlns:a16="http://schemas.microsoft.com/office/drawing/2014/main" id="{A69D71B4-B6B0-534B-1E1B-9AF1B1C9EB3A}"/>
              </a:ext>
            </a:extLst>
          </p:cNvPr>
          <p:cNvGraphicFramePr>
            <a:graphicFrameLocks noChangeAspect="1"/>
          </p:cNvGraphicFramePr>
          <p:nvPr>
            <p:extLst>
              <p:ext uri="{D42A27DB-BD31-4B8C-83A1-F6EECF244321}">
                <p14:modId xmlns:p14="http://schemas.microsoft.com/office/powerpoint/2010/main" val="368881644"/>
              </p:ext>
            </p:extLst>
          </p:nvPr>
        </p:nvGraphicFramePr>
        <p:xfrm>
          <a:off x="3901583" y="3277394"/>
          <a:ext cx="1732918" cy="589064"/>
        </p:xfrm>
        <a:graphic>
          <a:graphicData uri="http://schemas.openxmlformats.org/presentationml/2006/ole">
            <mc:AlternateContent xmlns:mc="http://schemas.openxmlformats.org/markup-compatibility/2006">
              <mc:Choice xmlns:v="urn:schemas-microsoft-com:vml" Requires="v">
                <p:oleObj name="Equation" r:id="rId4" imgW="596641" imgH="203112" progId="Equation.DSMT4">
                  <p:embed/>
                </p:oleObj>
              </mc:Choice>
              <mc:Fallback>
                <p:oleObj name="Equation" r:id="rId4" imgW="596641" imgH="203112" progId="Equation.DSMT4">
                  <p:embed/>
                  <p:pic>
                    <p:nvPicPr>
                      <p:cNvPr id="9" name="Object 3">
                        <a:extLst>
                          <a:ext uri="{FF2B5EF4-FFF2-40B4-BE49-F238E27FC236}">
                            <a16:creationId xmlns:a16="http://schemas.microsoft.com/office/drawing/2014/main" id="{A69D71B4-B6B0-534B-1E1B-9AF1B1C9EB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1583" y="3277394"/>
                        <a:ext cx="1732918" cy="589064"/>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7">
                                            <p:txEl>
                                              <p:pRg st="0" end="0"/>
                                            </p:txEl>
                                          </p:spTgt>
                                        </p:tgtEl>
                                        <p:attrNameLst>
                                          <p:attrName>style.visibility</p:attrName>
                                        </p:attrNameLst>
                                      </p:cBhvr>
                                      <p:to>
                                        <p:strVal val="visible"/>
                                      </p:to>
                                    </p:set>
                                    <p:anim calcmode="lin" valueType="num">
                                      <p:cBhvr additive="base">
                                        <p:cTn id="7" dur="500" fill="hold"/>
                                        <p:tgtEl>
                                          <p:spTgt spid="153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2"/>
                                        </p:tgtEl>
                                        <p:attrNameLst>
                                          <p:attrName>style.visibility</p:attrName>
                                        </p:attrNameLst>
                                      </p:cBhvr>
                                      <p:to>
                                        <p:strVal val="visible"/>
                                      </p:to>
                                    </p:set>
                                    <p:anim calcmode="lin" valueType="num">
                                      <p:cBhvr additive="base">
                                        <p:cTn id="11" dur="500" fill="hold"/>
                                        <p:tgtEl>
                                          <p:spTgt spid="15362"/>
                                        </p:tgtEl>
                                        <p:attrNameLst>
                                          <p:attrName>ppt_x</p:attrName>
                                        </p:attrNameLst>
                                      </p:cBhvr>
                                      <p:tavLst>
                                        <p:tav tm="0">
                                          <p:val>
                                            <p:strVal val="#ppt_x"/>
                                          </p:val>
                                        </p:tav>
                                        <p:tav tm="100000">
                                          <p:val>
                                            <p:strVal val="#ppt_x"/>
                                          </p:val>
                                        </p:tav>
                                      </p:tavLst>
                                    </p:anim>
                                    <p:anim calcmode="lin" valueType="num">
                                      <p:cBhvr additive="base">
                                        <p:cTn id="12"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367">
                                            <p:txEl>
                                              <p:pRg st="1" end="1"/>
                                            </p:txEl>
                                          </p:spTgt>
                                        </p:tgtEl>
                                        <p:attrNameLst>
                                          <p:attrName>style.visibility</p:attrName>
                                        </p:attrNameLst>
                                      </p:cBhvr>
                                      <p:to>
                                        <p:strVal val="visible"/>
                                      </p:to>
                                    </p:set>
                                    <p:anim calcmode="lin" valueType="num">
                                      <p:cBhvr additive="base">
                                        <p:cTn id="17" dur="500" fill="hold"/>
                                        <p:tgtEl>
                                          <p:spTgt spid="1536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367">
                                            <p:txEl>
                                              <p:pRg st="2" end="2"/>
                                            </p:txEl>
                                          </p:spTgt>
                                        </p:tgtEl>
                                        <p:attrNameLst>
                                          <p:attrName>style.visibility</p:attrName>
                                        </p:attrNameLst>
                                      </p:cBhvr>
                                      <p:to>
                                        <p:strVal val="visible"/>
                                      </p:to>
                                    </p:set>
                                    <p:anim calcmode="lin" valueType="num">
                                      <p:cBhvr additive="base">
                                        <p:cTn id="27" dur="500" fill="hold"/>
                                        <p:tgtEl>
                                          <p:spTgt spid="15367">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367">
                                            <p:txEl>
                                              <p:pRg st="3" end="3"/>
                                            </p:txEl>
                                          </p:spTgt>
                                        </p:tgtEl>
                                        <p:attrNameLst>
                                          <p:attrName>style.visibility</p:attrName>
                                        </p:attrNameLst>
                                      </p:cBhvr>
                                      <p:to>
                                        <p:strVal val="visible"/>
                                      </p:to>
                                    </p:set>
                                    <p:anim calcmode="lin" valueType="num">
                                      <p:cBhvr additive="base">
                                        <p:cTn id="33" dur="500" fill="hold"/>
                                        <p:tgtEl>
                                          <p:spTgt spid="15367">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3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367">
                                            <p:txEl>
                                              <p:pRg st="4" end="4"/>
                                            </p:txEl>
                                          </p:spTgt>
                                        </p:tgtEl>
                                        <p:attrNameLst>
                                          <p:attrName>style.visibility</p:attrName>
                                        </p:attrNameLst>
                                      </p:cBhvr>
                                      <p:to>
                                        <p:strVal val="visible"/>
                                      </p:to>
                                    </p:set>
                                    <p:anim calcmode="lin" valueType="num">
                                      <p:cBhvr additive="base">
                                        <p:cTn id="39" dur="500" fill="hold"/>
                                        <p:tgtEl>
                                          <p:spTgt spid="15367">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3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367">
                                            <p:txEl>
                                              <p:pRg st="5" end="5"/>
                                            </p:txEl>
                                          </p:spTgt>
                                        </p:tgtEl>
                                        <p:attrNameLst>
                                          <p:attrName>style.visibility</p:attrName>
                                        </p:attrNameLst>
                                      </p:cBhvr>
                                      <p:to>
                                        <p:strVal val="visible"/>
                                      </p:to>
                                    </p:set>
                                    <p:anim calcmode="lin" valueType="num">
                                      <p:cBhvr additive="base">
                                        <p:cTn id="45" dur="500" fill="hold"/>
                                        <p:tgtEl>
                                          <p:spTgt spid="15367">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3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5367">
                                            <p:txEl>
                                              <p:pRg st="6" end="6"/>
                                            </p:txEl>
                                          </p:spTgt>
                                        </p:tgtEl>
                                        <p:attrNameLst>
                                          <p:attrName>style.visibility</p:attrName>
                                        </p:attrNameLst>
                                      </p:cBhvr>
                                      <p:to>
                                        <p:strVal val="visible"/>
                                      </p:to>
                                    </p:set>
                                    <p:anim calcmode="lin" valueType="num">
                                      <p:cBhvr additive="base">
                                        <p:cTn id="51" dur="500" fill="hold"/>
                                        <p:tgtEl>
                                          <p:spTgt spid="15367">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3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EF872AC0-2F70-9D71-92B2-537AD3265CA1}"/>
              </a:ext>
            </a:extLst>
          </p:cNvPr>
          <p:cNvSpPr>
            <a:spLocks noGrp="1" noChangeArrowheads="1"/>
          </p:cNvSpPr>
          <p:nvPr>
            <p:ph type="title"/>
          </p:nvPr>
        </p:nvSpPr>
        <p:spPr>
          <a:xfrm>
            <a:off x="765175" y="181790"/>
            <a:ext cx="7469329" cy="732007"/>
          </a:xfrm>
        </p:spPr>
        <p:txBody>
          <a:bodyPr/>
          <a:lstStyle/>
          <a:p>
            <a:pPr eaLnBrk="1" hangingPunct="1"/>
            <a:r>
              <a:rPr lang="zh-CN" altLang="en-US" dirty="0"/>
              <a:t>更新计数过程</a:t>
            </a:r>
          </a:p>
        </p:txBody>
      </p:sp>
      <p:sp>
        <p:nvSpPr>
          <p:cNvPr id="39941" name="Rectangle 3">
            <a:extLst>
              <a:ext uri="{FF2B5EF4-FFF2-40B4-BE49-F238E27FC236}">
                <a16:creationId xmlns:a16="http://schemas.microsoft.com/office/drawing/2014/main" id="{FBF3277A-9D8F-D2E6-4583-297837E5EFEC}"/>
              </a:ext>
            </a:extLst>
          </p:cNvPr>
          <p:cNvSpPr>
            <a:spLocks noGrp="1" noChangeArrowheads="1"/>
          </p:cNvSpPr>
          <p:nvPr>
            <p:ph type="body" idx="1"/>
          </p:nvPr>
        </p:nvSpPr>
        <p:spPr>
          <a:xfrm>
            <a:off x="28575" y="1037601"/>
            <a:ext cx="11709400" cy="1524000"/>
          </a:xfrm>
        </p:spPr>
        <p:txBody>
          <a:bodyPr>
            <a:normAutofit/>
          </a:bodyPr>
          <a:lstStyle/>
          <a:p>
            <a:pPr>
              <a:buNone/>
            </a:pPr>
            <a:r>
              <a:rPr lang="en-US" altLang="zh-CN" dirty="0"/>
              <a:t>	    </a:t>
            </a:r>
            <a:r>
              <a:rPr lang="zh-CN" altLang="en-US" dirty="0"/>
              <a:t>设</a:t>
            </a:r>
            <a:r>
              <a:rPr lang="en-US" altLang="zh-CN" dirty="0">
                <a:sym typeface="Symbol" panose="05050102010706020507" pitchFamily="18" charset="2"/>
              </a:rPr>
              <a:t>{N(t),t0}</a:t>
            </a:r>
            <a:r>
              <a:rPr lang="zh-CN" altLang="en-US" dirty="0"/>
              <a:t>是计数过程，如果它的时间间距</a:t>
            </a:r>
            <a:r>
              <a:rPr lang="en-US" altLang="zh-CN" sz="2400" dirty="0"/>
              <a:t>T</a:t>
            </a:r>
            <a:r>
              <a:rPr lang="en-US" altLang="zh-CN" sz="2400" baseline="-25000" dirty="0"/>
              <a:t>1</a:t>
            </a:r>
            <a:r>
              <a:rPr lang="en-US" altLang="zh-CN" sz="2400" dirty="0"/>
              <a:t>,T</a:t>
            </a:r>
            <a:r>
              <a:rPr lang="en-US" altLang="zh-CN" sz="2400" baseline="-25000" dirty="0"/>
              <a:t>2</a:t>
            </a:r>
            <a:r>
              <a:rPr lang="en-US" altLang="zh-CN" sz="2400" dirty="0"/>
              <a:t>, …,T</a:t>
            </a:r>
            <a:r>
              <a:rPr lang="en-US" altLang="zh-CN" sz="2400" baseline="-25000" dirty="0"/>
              <a:t>n</a:t>
            </a:r>
            <a:r>
              <a:rPr lang="en-US" altLang="zh-CN" sz="2400" dirty="0"/>
              <a:t>,…</a:t>
            </a:r>
            <a:r>
              <a:rPr lang="zh-CN" altLang="en-US" sz="2400" dirty="0"/>
              <a:t>是相互独立同分布的随机变量，</a:t>
            </a:r>
            <a:r>
              <a:rPr lang="zh-CN" altLang="en-US" sz="2400" dirty="0">
                <a:sym typeface="Symbol" panose="05050102010706020507" pitchFamily="18" charset="2"/>
              </a:rPr>
              <a:t>则称</a:t>
            </a:r>
            <a:r>
              <a:rPr lang="en-US" altLang="zh-CN" sz="2400" dirty="0">
                <a:sym typeface="Symbol" panose="05050102010706020507" pitchFamily="18" charset="2"/>
              </a:rPr>
              <a:t>{N(t),t0}</a:t>
            </a:r>
            <a:r>
              <a:rPr lang="zh-CN" altLang="en-US" sz="2400" dirty="0">
                <a:sym typeface="Symbol" panose="05050102010706020507" pitchFamily="18" charset="2"/>
              </a:rPr>
              <a:t>为</a:t>
            </a:r>
            <a:r>
              <a:rPr lang="zh-CN" altLang="en-US" sz="2400" dirty="0">
                <a:solidFill>
                  <a:srgbClr val="CC00CC"/>
                </a:solidFill>
                <a:sym typeface="Symbol" panose="05050102010706020507" pitchFamily="18" charset="2"/>
              </a:rPr>
              <a:t>更新计数过程</a:t>
            </a:r>
            <a:r>
              <a:rPr lang="zh-CN" altLang="en-US" sz="2400" dirty="0">
                <a:sym typeface="Symbol" panose="05050102010706020507" pitchFamily="18" charset="2"/>
              </a:rPr>
              <a:t>，称时间间距为</a:t>
            </a:r>
            <a:r>
              <a:rPr lang="zh-CN" altLang="en-US" sz="2400" dirty="0">
                <a:solidFill>
                  <a:srgbClr val="CC00CC"/>
                </a:solidFill>
                <a:sym typeface="Symbol" panose="05050102010706020507" pitchFamily="18" charset="2"/>
              </a:rPr>
              <a:t>更新间距</a:t>
            </a:r>
            <a:r>
              <a:rPr lang="zh-CN" altLang="en-US" sz="2400" dirty="0">
                <a:sym typeface="Symbol" panose="05050102010706020507" pitchFamily="18" charset="2"/>
              </a:rPr>
              <a:t>。</a:t>
            </a:r>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endParaRPr lang="en-US" altLang="zh-CN" dirty="0">
              <a:sym typeface="Symbol" panose="05050102010706020507" pitchFamily="18" charset="2"/>
            </a:endParaRPr>
          </a:p>
        </p:txBody>
      </p:sp>
      <p:sp>
        <p:nvSpPr>
          <p:cNvPr id="305157" name="Rectangle 5">
            <a:extLst>
              <a:ext uri="{FF2B5EF4-FFF2-40B4-BE49-F238E27FC236}">
                <a16:creationId xmlns:a16="http://schemas.microsoft.com/office/drawing/2014/main" id="{CF1EE0DD-D6EF-95E9-CF0B-BDC19772EB04}"/>
              </a:ext>
            </a:extLst>
          </p:cNvPr>
          <p:cNvSpPr>
            <a:spLocks noChangeArrowheads="1"/>
          </p:cNvSpPr>
          <p:nvPr/>
        </p:nvSpPr>
        <p:spPr bwMode="auto">
          <a:xfrm>
            <a:off x="612775" y="2545462"/>
            <a:ext cx="11049000" cy="213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dirty="0">
                <a:solidFill>
                  <a:srgbClr val="CC00CC"/>
                </a:solidFill>
                <a:latin typeface="+mn-ea"/>
                <a:ea typeface="+mn-ea"/>
                <a:sym typeface="Symbol" panose="05050102010706020507" pitchFamily="18" charset="2"/>
              </a:rPr>
              <a:t>例</a:t>
            </a:r>
            <a:r>
              <a:rPr lang="zh-CN" altLang="en-US" sz="2400" dirty="0">
                <a:latin typeface="+mn-ea"/>
                <a:ea typeface="+mn-ea"/>
                <a:sym typeface="Symbol" panose="05050102010706020507" pitchFamily="18" charset="2"/>
              </a:rPr>
              <a:t>  电话台呼唤流</a:t>
            </a:r>
          </a:p>
          <a:p>
            <a:pPr eaLnBrk="1" hangingPunct="1">
              <a:lnSpc>
                <a:spcPct val="150000"/>
              </a:lnSpc>
              <a:buClrTx/>
              <a:buFontTx/>
              <a:buNone/>
            </a:pPr>
            <a:r>
              <a:rPr lang="zh-CN" altLang="en-US" sz="2400" dirty="0">
                <a:latin typeface="+mn-ea"/>
                <a:ea typeface="+mn-ea"/>
                <a:sym typeface="Symbol" panose="05050102010706020507" pitchFamily="18" charset="2"/>
              </a:rPr>
              <a:t>        设有一个不断受到呼唤的电话台，电话呼唤到达的时间为</a:t>
            </a:r>
            <a:r>
              <a:rPr lang="en-US" altLang="zh-CN" sz="2400" baseline="-25000" dirty="0">
                <a:latin typeface="+mn-ea"/>
                <a:ea typeface="+mn-ea"/>
                <a:sym typeface="Symbol" panose="05050102010706020507" pitchFamily="18" charset="2"/>
              </a:rPr>
              <a:t>1</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n</a:t>
            </a:r>
            <a:r>
              <a:rPr lang="zh-CN" altLang="en-US" sz="2400" dirty="0">
                <a:latin typeface="+mn-ea"/>
                <a:ea typeface="+mn-ea"/>
                <a:sym typeface="Symbol" panose="05050102010706020507" pitchFamily="18" charset="2"/>
              </a:rPr>
              <a:t>，时间间距</a:t>
            </a: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1</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1</a:t>
            </a: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1</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n</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n</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n-1</a:t>
            </a:r>
            <a:r>
              <a:rPr lang="zh-CN" altLang="en-US" sz="2400" dirty="0">
                <a:latin typeface="+mn-ea"/>
                <a:ea typeface="+mn-ea"/>
                <a:sym typeface="Symbol" panose="05050102010706020507" pitchFamily="18" charset="2"/>
              </a:rPr>
              <a:t>是相互独立同分布的随机变量。令</a:t>
            </a:r>
            <a:r>
              <a:rPr lang="en-US" altLang="zh-CN" sz="2400" dirty="0">
                <a:latin typeface="+mn-ea"/>
                <a:ea typeface="+mn-ea"/>
                <a:sym typeface="Symbol" panose="05050102010706020507" pitchFamily="18" charset="2"/>
              </a:rPr>
              <a:t>N(t)</a:t>
            </a:r>
            <a:r>
              <a:rPr lang="zh-CN" altLang="en-US" sz="2400" dirty="0">
                <a:latin typeface="+mn-ea"/>
                <a:ea typeface="+mn-ea"/>
                <a:sym typeface="Symbol" panose="05050102010706020507" pitchFamily="18" charset="2"/>
              </a:rPr>
              <a:t>表示在时间</a:t>
            </a:r>
            <a:r>
              <a:rPr lang="en-US" altLang="zh-CN" sz="2400" dirty="0">
                <a:latin typeface="+mn-ea"/>
                <a:ea typeface="+mn-ea"/>
                <a:sym typeface="Symbol" panose="05050102010706020507" pitchFamily="18" charset="2"/>
              </a:rPr>
              <a:t>[0,t)</a:t>
            </a:r>
            <a:r>
              <a:rPr lang="zh-CN" altLang="en-US" sz="2400" dirty="0">
                <a:latin typeface="+mn-ea"/>
                <a:ea typeface="+mn-ea"/>
                <a:sym typeface="Symbol" panose="05050102010706020507" pitchFamily="18" charset="2"/>
              </a:rPr>
              <a:t>内收到的呼唤数，则</a:t>
            </a:r>
            <a:r>
              <a:rPr lang="en-US" altLang="zh-CN" sz="2400" dirty="0">
                <a:latin typeface="+mn-ea"/>
                <a:ea typeface="+mn-ea"/>
                <a:sym typeface="Symbol" panose="05050102010706020507" pitchFamily="18" charset="2"/>
              </a:rPr>
              <a:t>{N(t),t0}</a:t>
            </a:r>
            <a:r>
              <a:rPr lang="zh-CN" altLang="en-US" sz="2400" dirty="0">
                <a:latin typeface="+mn-ea"/>
                <a:ea typeface="+mn-ea"/>
              </a:rPr>
              <a:t>是更新过程。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57"/>
                                        </p:tgtEl>
                                        <p:attrNameLst>
                                          <p:attrName>style.visibility</p:attrName>
                                        </p:attrNameLst>
                                      </p:cBhvr>
                                      <p:to>
                                        <p:strVal val="visible"/>
                                      </p:to>
                                    </p:set>
                                    <p:anim calcmode="lin" valueType="num">
                                      <p:cBhvr additive="base">
                                        <p:cTn id="7" dur="500" fill="hold"/>
                                        <p:tgtEl>
                                          <p:spTgt spid="305157"/>
                                        </p:tgtEl>
                                        <p:attrNameLst>
                                          <p:attrName>ppt_x</p:attrName>
                                        </p:attrNameLst>
                                      </p:cBhvr>
                                      <p:tavLst>
                                        <p:tav tm="0">
                                          <p:val>
                                            <p:strVal val="0-#ppt_w/2"/>
                                          </p:val>
                                        </p:tav>
                                        <p:tav tm="100000">
                                          <p:val>
                                            <p:strVal val="#ppt_x"/>
                                          </p:val>
                                        </p:tav>
                                      </p:tavLst>
                                    </p:anim>
                                    <p:anim calcmode="lin" valueType="num">
                                      <p:cBhvr additive="base">
                                        <p:cTn id="8" dur="500" fill="hold"/>
                                        <p:tgtEl>
                                          <p:spTgt spid="305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id="{CAA045BB-A4D1-19CE-02F0-B854F226A5B5}"/>
              </a:ext>
            </a:extLst>
          </p:cNvPr>
          <p:cNvSpPr>
            <a:spLocks noGrp="1" noChangeArrowheads="1"/>
          </p:cNvSpPr>
          <p:nvPr>
            <p:ph type="title"/>
          </p:nvPr>
        </p:nvSpPr>
        <p:spPr>
          <a:xfrm>
            <a:off x="841375" y="154023"/>
            <a:ext cx="7469329" cy="732007"/>
          </a:xfrm>
        </p:spPr>
        <p:txBody>
          <a:bodyPr/>
          <a:lstStyle/>
          <a:p>
            <a:pPr eaLnBrk="1" hangingPunct="1"/>
            <a:r>
              <a:rPr lang="zh-CN" altLang="en-US" dirty="0"/>
              <a:t>更新过程的概率分布</a:t>
            </a:r>
          </a:p>
        </p:txBody>
      </p:sp>
      <p:sp>
        <p:nvSpPr>
          <p:cNvPr id="306179" name="Rectangle 3">
            <a:extLst>
              <a:ext uri="{FF2B5EF4-FFF2-40B4-BE49-F238E27FC236}">
                <a16:creationId xmlns:a16="http://schemas.microsoft.com/office/drawing/2014/main" id="{1DD5B66D-D12C-E843-2864-CCDC073AB295}"/>
              </a:ext>
            </a:extLst>
          </p:cNvPr>
          <p:cNvSpPr>
            <a:spLocks noGrp="1" noChangeArrowheads="1"/>
          </p:cNvSpPr>
          <p:nvPr>
            <p:ph type="body" idx="1"/>
          </p:nvPr>
        </p:nvSpPr>
        <p:spPr>
          <a:xfrm>
            <a:off x="-73025" y="939692"/>
            <a:ext cx="12039600" cy="1388472"/>
          </a:xfrm>
        </p:spPr>
        <p:txBody>
          <a:bodyPr>
            <a:normAutofit/>
          </a:bodyPr>
          <a:lstStyle/>
          <a:p>
            <a:pPr eaLnBrk="1" hangingPunct="1">
              <a:lnSpc>
                <a:spcPct val="170000"/>
              </a:lnSpc>
              <a:buFont typeface="Wingdings" panose="05000000000000000000" pitchFamily="2" charset="2"/>
              <a:buNone/>
            </a:pPr>
            <a:r>
              <a:rPr lang="en-US" altLang="zh-CN" sz="2000" dirty="0"/>
              <a:t>	 </a:t>
            </a:r>
            <a:r>
              <a:rPr lang="zh-CN" altLang="en-US" sz="2000" dirty="0"/>
              <a:t>设</a:t>
            </a:r>
            <a:r>
              <a:rPr lang="en-US" altLang="zh-CN" sz="2000" dirty="0">
                <a:sym typeface="Symbol" panose="05050102010706020507" pitchFamily="18" charset="2"/>
              </a:rPr>
              <a:t>{N(t),t0}</a:t>
            </a:r>
            <a:r>
              <a:rPr lang="zh-CN" altLang="en-US" sz="2000" dirty="0"/>
              <a:t>是更新过程，其</a:t>
            </a:r>
            <a:r>
              <a:rPr lang="zh-CN" altLang="en-US" sz="2000" dirty="0">
                <a:sym typeface="Symbol" panose="05050102010706020507" pitchFamily="18" charset="2"/>
              </a:rPr>
              <a:t>到达的时间为</a:t>
            </a:r>
            <a:r>
              <a:rPr lang="en-US" altLang="zh-CN" sz="2000" baseline="-25000" dirty="0">
                <a:sym typeface="Symbol" panose="05050102010706020507" pitchFamily="18" charset="2"/>
              </a:rPr>
              <a:t>1</a:t>
            </a:r>
            <a:r>
              <a:rPr lang="en-US" altLang="zh-CN" sz="2000" dirty="0">
                <a:sym typeface="Symbol" panose="05050102010706020507" pitchFamily="18" charset="2"/>
              </a:rPr>
              <a:t>,</a:t>
            </a:r>
            <a:r>
              <a:rPr lang="en-US" altLang="zh-CN" sz="2000" baseline="-25000" dirty="0">
                <a:sym typeface="Symbol" panose="05050102010706020507" pitchFamily="18" charset="2"/>
              </a:rPr>
              <a:t>2</a:t>
            </a:r>
            <a:r>
              <a:rPr lang="en-US" altLang="zh-CN" sz="2000" dirty="0">
                <a:sym typeface="Symbol" panose="05050102010706020507" pitchFamily="18" charset="2"/>
              </a:rPr>
              <a:t>,…,</a:t>
            </a:r>
            <a:r>
              <a:rPr lang="en-US" altLang="zh-CN" sz="2000" baseline="-25000" dirty="0">
                <a:sym typeface="Symbol" panose="05050102010706020507" pitchFamily="18" charset="2"/>
              </a:rPr>
              <a:t>n</a:t>
            </a:r>
            <a:r>
              <a:rPr lang="zh-CN" altLang="en-US" sz="2000" dirty="0">
                <a:sym typeface="Symbol" panose="05050102010706020507" pitchFamily="18" charset="2"/>
              </a:rPr>
              <a:t>。时间间距</a:t>
            </a:r>
            <a:r>
              <a:rPr lang="en-US" altLang="zh-CN" sz="2000" dirty="0">
                <a:sym typeface="Symbol" panose="05050102010706020507" pitchFamily="18" charset="2"/>
              </a:rPr>
              <a:t>T</a:t>
            </a:r>
            <a:r>
              <a:rPr lang="en-US" altLang="zh-CN" sz="2000" baseline="-25000" dirty="0">
                <a:sym typeface="Symbol" panose="05050102010706020507" pitchFamily="18" charset="2"/>
              </a:rPr>
              <a:t>1</a:t>
            </a:r>
            <a:r>
              <a:rPr lang="en-US" altLang="zh-CN" sz="2000" dirty="0">
                <a:sym typeface="Symbol" panose="05050102010706020507" pitchFamily="18" charset="2"/>
              </a:rPr>
              <a:t>=</a:t>
            </a:r>
            <a:r>
              <a:rPr lang="en-US" altLang="zh-CN" sz="2000" baseline="-25000" dirty="0">
                <a:sym typeface="Symbol" panose="05050102010706020507" pitchFamily="18" charset="2"/>
              </a:rPr>
              <a:t>1</a:t>
            </a:r>
            <a:r>
              <a:rPr lang="en-US" altLang="zh-CN" sz="2000" dirty="0">
                <a:sym typeface="Symbol" panose="05050102010706020507" pitchFamily="18" charset="2"/>
              </a:rPr>
              <a:t>,T</a:t>
            </a:r>
            <a:r>
              <a:rPr lang="en-US" altLang="zh-CN" sz="2000" baseline="-25000" dirty="0">
                <a:sym typeface="Symbol" panose="05050102010706020507" pitchFamily="18" charset="2"/>
              </a:rPr>
              <a:t>2</a:t>
            </a:r>
            <a:r>
              <a:rPr lang="en-US" altLang="zh-CN" sz="2000" dirty="0">
                <a:sym typeface="Symbol" panose="05050102010706020507" pitchFamily="18" charset="2"/>
              </a:rPr>
              <a:t>=</a:t>
            </a:r>
            <a:r>
              <a:rPr lang="en-US" altLang="zh-CN" sz="2000" baseline="-25000" dirty="0">
                <a:sym typeface="Symbol" panose="05050102010706020507" pitchFamily="18" charset="2"/>
              </a:rPr>
              <a:t>2</a:t>
            </a:r>
            <a:r>
              <a:rPr lang="en-US" altLang="zh-CN" sz="2000" dirty="0">
                <a:sym typeface="Symbol" panose="05050102010706020507" pitchFamily="18" charset="2"/>
              </a:rPr>
              <a:t>-</a:t>
            </a:r>
            <a:r>
              <a:rPr lang="en-US" altLang="zh-CN" sz="2000" baseline="-25000" dirty="0">
                <a:sym typeface="Symbol" panose="05050102010706020507" pitchFamily="18" charset="2"/>
              </a:rPr>
              <a:t>1</a:t>
            </a:r>
            <a:r>
              <a:rPr lang="en-US" altLang="zh-CN" sz="2000" dirty="0">
                <a:sym typeface="Symbol" panose="05050102010706020507" pitchFamily="18" charset="2"/>
              </a:rPr>
              <a:t>,T</a:t>
            </a:r>
            <a:r>
              <a:rPr lang="en-US" altLang="zh-CN" sz="2000" baseline="-25000" dirty="0">
                <a:sym typeface="Symbol" panose="05050102010706020507" pitchFamily="18" charset="2"/>
              </a:rPr>
              <a:t>n</a:t>
            </a:r>
            <a:r>
              <a:rPr lang="en-US" altLang="zh-CN" sz="2000" dirty="0">
                <a:sym typeface="Symbol" panose="05050102010706020507" pitchFamily="18" charset="2"/>
              </a:rPr>
              <a:t>=</a:t>
            </a:r>
            <a:r>
              <a:rPr lang="en-US" altLang="zh-CN" sz="2000" baseline="-25000" dirty="0">
                <a:sym typeface="Symbol" panose="05050102010706020507" pitchFamily="18" charset="2"/>
              </a:rPr>
              <a:t>n</a:t>
            </a:r>
            <a:r>
              <a:rPr lang="en-US" altLang="zh-CN" sz="2000" dirty="0">
                <a:sym typeface="Symbol" panose="05050102010706020507" pitchFamily="18" charset="2"/>
              </a:rPr>
              <a:t>-</a:t>
            </a:r>
            <a:r>
              <a:rPr lang="en-US" altLang="zh-CN" sz="2000" baseline="-25000" dirty="0">
                <a:sym typeface="Symbol" panose="05050102010706020507" pitchFamily="18" charset="2"/>
              </a:rPr>
              <a:t>n-1</a:t>
            </a:r>
            <a:r>
              <a:rPr lang="zh-CN" altLang="en-US" sz="2000" dirty="0">
                <a:sym typeface="Symbol" panose="05050102010706020507" pitchFamily="18" charset="2"/>
              </a:rPr>
              <a:t>相互独立都与随机变量</a:t>
            </a:r>
            <a:r>
              <a:rPr lang="en-US" altLang="zh-CN" sz="2000" dirty="0">
                <a:sym typeface="Symbol" panose="05050102010706020507" pitchFamily="18" charset="2"/>
              </a:rPr>
              <a:t>T</a:t>
            </a:r>
            <a:r>
              <a:rPr lang="zh-CN" altLang="en-US" sz="2000" dirty="0">
                <a:sym typeface="Symbol" panose="05050102010706020507" pitchFamily="18" charset="2"/>
              </a:rPr>
              <a:t>同分布。设</a:t>
            </a:r>
            <a:r>
              <a:rPr lang="en-US" altLang="zh-CN" sz="2000" dirty="0">
                <a:sym typeface="Symbol" panose="05050102010706020507" pitchFamily="18" charset="2"/>
              </a:rPr>
              <a:t>T</a:t>
            </a:r>
            <a:r>
              <a:rPr lang="zh-CN" altLang="en-US" sz="2000" dirty="0">
                <a:sym typeface="Symbol" panose="05050102010706020507" pitchFamily="18" charset="2"/>
              </a:rPr>
              <a:t>的分布函数为</a:t>
            </a:r>
            <a:r>
              <a:rPr lang="en-US" altLang="zh-CN" sz="2000" dirty="0">
                <a:sym typeface="Symbol" panose="05050102010706020507" pitchFamily="18" charset="2"/>
              </a:rPr>
              <a:t>F</a:t>
            </a:r>
            <a:r>
              <a:rPr lang="en-US" altLang="zh-CN" sz="2000" baseline="-25000" dirty="0">
                <a:sym typeface="Symbol" panose="05050102010706020507" pitchFamily="18" charset="2"/>
              </a:rPr>
              <a:t>T</a:t>
            </a:r>
            <a:r>
              <a:rPr lang="en-US" altLang="zh-CN" sz="2000" dirty="0">
                <a:sym typeface="Symbol" panose="05050102010706020507" pitchFamily="18" charset="2"/>
              </a:rPr>
              <a:t>(t)</a:t>
            </a:r>
            <a:r>
              <a:rPr lang="zh-CN" altLang="en-US" sz="2000" dirty="0">
                <a:sym typeface="Symbol" panose="05050102010706020507" pitchFamily="18" charset="2"/>
              </a:rPr>
              <a:t>，故</a:t>
            </a:r>
            <a:r>
              <a:rPr lang="en-US" altLang="zh-CN" sz="2000" dirty="0">
                <a:sym typeface="Symbol" panose="05050102010706020507" pitchFamily="18" charset="2"/>
              </a:rPr>
              <a:t>T</a:t>
            </a:r>
            <a:r>
              <a:rPr lang="en-US" altLang="zh-CN" sz="2000" baseline="-25000" dirty="0">
                <a:sym typeface="Symbol" panose="05050102010706020507" pitchFamily="18" charset="2"/>
              </a:rPr>
              <a:t>k</a:t>
            </a:r>
            <a:r>
              <a:rPr lang="zh-CN" altLang="en-US" sz="2000" dirty="0">
                <a:sym typeface="Symbol" panose="05050102010706020507" pitchFamily="18" charset="2"/>
              </a:rPr>
              <a:t>的分布函数为</a:t>
            </a:r>
            <a:r>
              <a:rPr lang="en-US" altLang="zh-CN" sz="2000" dirty="0" err="1">
                <a:sym typeface="Symbol" panose="05050102010706020507" pitchFamily="18" charset="2"/>
              </a:rPr>
              <a:t>F</a:t>
            </a:r>
            <a:r>
              <a:rPr lang="en-US" altLang="zh-CN" sz="2000" baseline="-25000" dirty="0" err="1">
                <a:sym typeface="Symbol" panose="05050102010706020507" pitchFamily="18" charset="2"/>
              </a:rPr>
              <a:t>Tk</a:t>
            </a:r>
            <a:r>
              <a:rPr lang="en-US" altLang="zh-CN" sz="2000" dirty="0">
                <a:sym typeface="Symbol" panose="05050102010706020507" pitchFamily="18" charset="2"/>
              </a:rPr>
              <a:t>(t)</a:t>
            </a:r>
            <a:r>
              <a:rPr lang="zh-CN" altLang="en-US" sz="2000" dirty="0">
                <a:sym typeface="Symbol" panose="05050102010706020507" pitchFamily="18" charset="2"/>
              </a:rPr>
              <a:t>＝</a:t>
            </a:r>
            <a:r>
              <a:rPr lang="en-US" altLang="zh-CN" sz="2000" dirty="0">
                <a:sym typeface="Symbol" panose="05050102010706020507" pitchFamily="18" charset="2"/>
              </a:rPr>
              <a:t>F</a:t>
            </a:r>
            <a:r>
              <a:rPr lang="en-US" altLang="zh-CN" sz="2000" baseline="-25000" dirty="0">
                <a:sym typeface="Symbol" panose="05050102010706020507" pitchFamily="18" charset="2"/>
              </a:rPr>
              <a:t>T</a:t>
            </a:r>
            <a:r>
              <a:rPr lang="en-US" altLang="zh-CN" sz="2000" dirty="0">
                <a:sym typeface="Symbol" panose="05050102010706020507" pitchFamily="18" charset="2"/>
              </a:rPr>
              <a:t>(t)</a:t>
            </a:r>
            <a:r>
              <a:rPr lang="zh-CN" altLang="en-US" sz="2000" dirty="0">
                <a:sym typeface="Symbol" panose="05050102010706020507" pitchFamily="18" charset="2"/>
              </a:rPr>
              <a:t>，</a:t>
            </a:r>
            <a:r>
              <a:rPr lang="en-US" altLang="zh-CN" sz="2000" dirty="0">
                <a:sym typeface="Symbol" panose="05050102010706020507" pitchFamily="18" charset="2"/>
              </a:rPr>
              <a:t>k=1,2,…</a:t>
            </a:r>
          </a:p>
        </p:txBody>
      </p:sp>
      <p:sp>
        <p:nvSpPr>
          <p:cNvPr id="306180" name="Rectangle 4">
            <a:extLst>
              <a:ext uri="{FF2B5EF4-FFF2-40B4-BE49-F238E27FC236}">
                <a16:creationId xmlns:a16="http://schemas.microsoft.com/office/drawing/2014/main" id="{A63C9E5F-1B49-0C6B-470E-C502CF4EFC49}"/>
              </a:ext>
            </a:extLst>
          </p:cNvPr>
          <p:cNvSpPr>
            <a:spLocks noChangeArrowheads="1"/>
          </p:cNvSpPr>
          <p:nvPr/>
        </p:nvSpPr>
        <p:spPr bwMode="auto">
          <a:xfrm>
            <a:off x="528529" y="2308340"/>
            <a:ext cx="7782175" cy="48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ym typeface="Symbol" panose="05050102010706020507" pitchFamily="18" charset="2"/>
              </a:rPr>
              <a:t>令更新计数过程的分布函数为</a:t>
            </a:r>
            <a:r>
              <a:rPr lang="en-US" altLang="zh-CN" sz="2400" dirty="0">
                <a:sym typeface="Symbol" panose="05050102010706020507" pitchFamily="18" charset="2"/>
              </a:rPr>
              <a:t>F</a:t>
            </a:r>
            <a:r>
              <a:rPr lang="en-US" altLang="zh-CN" sz="2400" baseline="-25000" dirty="0">
                <a:sym typeface="Symbol" panose="05050102010706020507" pitchFamily="18" charset="2"/>
              </a:rPr>
              <a:t>N(t)</a:t>
            </a:r>
            <a:r>
              <a:rPr lang="en-US" altLang="zh-CN" sz="2400" dirty="0">
                <a:sym typeface="Symbol" panose="05050102010706020507" pitchFamily="18" charset="2"/>
              </a:rPr>
              <a:t>(k)</a:t>
            </a:r>
            <a:r>
              <a:rPr lang="zh-CN" altLang="en-US" sz="2400" dirty="0">
                <a:sym typeface="Symbol" panose="05050102010706020507" pitchFamily="18" charset="2"/>
              </a:rPr>
              <a:t>＝</a:t>
            </a:r>
            <a:r>
              <a:rPr lang="en-US" altLang="zh-CN" sz="2400" dirty="0">
                <a:sym typeface="Symbol" panose="05050102010706020507" pitchFamily="18" charset="2"/>
              </a:rPr>
              <a:t>P{N(t)&lt;k}</a:t>
            </a:r>
            <a:r>
              <a:rPr lang="zh-CN" altLang="en-US" sz="2400" dirty="0">
                <a:sym typeface="Symbol" panose="05050102010706020507" pitchFamily="18" charset="2"/>
              </a:rPr>
              <a:t>，则</a:t>
            </a:r>
          </a:p>
        </p:txBody>
      </p:sp>
      <p:sp>
        <p:nvSpPr>
          <p:cNvPr id="306181" name="Rectangle 5">
            <a:extLst>
              <a:ext uri="{FF2B5EF4-FFF2-40B4-BE49-F238E27FC236}">
                <a16:creationId xmlns:a16="http://schemas.microsoft.com/office/drawing/2014/main" id="{82E78E54-8D7A-0118-33CC-2F82D2F34F60}"/>
              </a:ext>
            </a:extLst>
          </p:cNvPr>
          <p:cNvSpPr>
            <a:spLocks noChangeArrowheads="1"/>
          </p:cNvSpPr>
          <p:nvPr/>
        </p:nvSpPr>
        <p:spPr bwMode="auto">
          <a:xfrm>
            <a:off x="392133" y="3124994"/>
            <a:ext cx="10583842"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6600CC"/>
              </a:buClr>
              <a:buFontTx/>
              <a:buAutoNum type="arabicParenR"/>
            </a:pPr>
            <a:r>
              <a:rPr lang="zh-CN" altLang="en-US" sz="2400" dirty="0">
                <a:sym typeface="Symbol" panose="05050102010706020507" pitchFamily="18" charset="2"/>
              </a:rPr>
              <a:t>由时间间距</a:t>
            </a:r>
            <a:r>
              <a:rPr lang="en-US" altLang="zh-CN" sz="2400" dirty="0">
                <a:sym typeface="Symbol" panose="05050102010706020507" pitchFamily="18" charset="2"/>
              </a:rPr>
              <a:t>T</a:t>
            </a:r>
            <a:r>
              <a:rPr lang="zh-CN" altLang="en-US" sz="2400" dirty="0">
                <a:sym typeface="Symbol" panose="05050102010706020507" pitchFamily="18" charset="2"/>
              </a:rPr>
              <a:t>的特征函数</a:t>
            </a:r>
            <a:r>
              <a:rPr lang="en-US" altLang="zh-CN" sz="2400" baseline="-25000" dirty="0">
                <a:sym typeface="Symbol" panose="05050102010706020507" pitchFamily="18" charset="2"/>
              </a:rPr>
              <a:t>T</a:t>
            </a:r>
            <a:r>
              <a:rPr lang="en-US" altLang="zh-CN" sz="2400" dirty="0">
                <a:sym typeface="Symbol" panose="05050102010706020507" pitchFamily="18" charset="2"/>
              </a:rPr>
              <a:t>(u)</a:t>
            </a:r>
            <a:r>
              <a:rPr lang="zh-CN" altLang="en-US" sz="2400" dirty="0">
                <a:sym typeface="Symbol" panose="05050102010706020507" pitchFamily="18" charset="2"/>
              </a:rPr>
              <a:t>，计算到达时间</a:t>
            </a:r>
            <a:r>
              <a:rPr lang="en-US" altLang="zh-CN" sz="2400" baseline="-25000" dirty="0">
                <a:sym typeface="Symbol" panose="05050102010706020507" pitchFamily="18" charset="2"/>
              </a:rPr>
              <a:t>k</a:t>
            </a:r>
            <a:r>
              <a:rPr lang="zh-CN" altLang="en-US" sz="2400" dirty="0">
                <a:sym typeface="Symbol" panose="05050102010706020507" pitchFamily="18" charset="2"/>
              </a:rPr>
              <a:t>＝       的特征函数：</a:t>
            </a:r>
          </a:p>
        </p:txBody>
      </p:sp>
      <p:graphicFrame>
        <p:nvGraphicFramePr>
          <p:cNvPr id="306182" name="Object 6">
            <a:extLst>
              <a:ext uri="{FF2B5EF4-FFF2-40B4-BE49-F238E27FC236}">
                <a16:creationId xmlns:a16="http://schemas.microsoft.com/office/drawing/2014/main" id="{7B39F1AC-817E-E7CD-ADA6-7E4837D5E380}"/>
              </a:ext>
            </a:extLst>
          </p:cNvPr>
          <p:cNvGraphicFramePr>
            <a:graphicFrameLocks noChangeAspect="1"/>
          </p:cNvGraphicFramePr>
          <p:nvPr>
            <p:extLst>
              <p:ext uri="{D42A27DB-BD31-4B8C-83A1-F6EECF244321}">
                <p14:modId xmlns:p14="http://schemas.microsoft.com/office/powerpoint/2010/main" val="2285024085"/>
              </p:ext>
            </p:extLst>
          </p:nvPr>
        </p:nvGraphicFramePr>
        <p:xfrm>
          <a:off x="7546975" y="3131023"/>
          <a:ext cx="563692" cy="657521"/>
        </p:xfrm>
        <a:graphic>
          <a:graphicData uri="http://schemas.openxmlformats.org/presentationml/2006/ole">
            <mc:AlternateContent xmlns:mc="http://schemas.openxmlformats.org/markup-compatibility/2006">
              <mc:Choice xmlns:v="urn:schemas-microsoft-com:vml" Requires="v">
                <p:oleObj name="Equation" r:id="rId2" imgW="368140" imgH="431613" progId="Equation.3">
                  <p:embed/>
                </p:oleObj>
              </mc:Choice>
              <mc:Fallback>
                <p:oleObj name="Equation" r:id="rId2" imgW="368140" imgH="431613" progId="Equation.3">
                  <p:embed/>
                  <p:pic>
                    <p:nvPicPr>
                      <p:cNvPr id="306182" name="Object 6">
                        <a:extLst>
                          <a:ext uri="{FF2B5EF4-FFF2-40B4-BE49-F238E27FC236}">
                            <a16:creationId xmlns:a16="http://schemas.microsoft.com/office/drawing/2014/main" id="{7B39F1AC-817E-E7CD-ADA6-7E4837D5E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975" y="3131023"/>
                        <a:ext cx="563692" cy="657521"/>
                      </a:xfrm>
                      <a:prstGeom prst="rect">
                        <a:avLst/>
                      </a:prstGeom>
                      <a:noFill/>
                      <a:ln>
                        <a:noFill/>
                      </a:ln>
                      <a:effectLst/>
                    </p:spPr>
                  </p:pic>
                </p:oleObj>
              </mc:Fallback>
            </mc:AlternateContent>
          </a:graphicData>
        </a:graphic>
      </p:graphicFrame>
      <p:graphicFrame>
        <p:nvGraphicFramePr>
          <p:cNvPr id="306183" name="Object 7">
            <a:extLst>
              <a:ext uri="{FF2B5EF4-FFF2-40B4-BE49-F238E27FC236}">
                <a16:creationId xmlns:a16="http://schemas.microsoft.com/office/drawing/2014/main" id="{812C4CEA-8668-ED52-E812-E5D107BEE0CF}"/>
              </a:ext>
            </a:extLst>
          </p:cNvPr>
          <p:cNvGraphicFramePr>
            <a:graphicFrameLocks noChangeAspect="1"/>
          </p:cNvGraphicFramePr>
          <p:nvPr>
            <p:extLst>
              <p:ext uri="{D42A27DB-BD31-4B8C-83A1-F6EECF244321}">
                <p14:modId xmlns:p14="http://schemas.microsoft.com/office/powerpoint/2010/main" val="2697388798"/>
              </p:ext>
            </p:extLst>
          </p:nvPr>
        </p:nvGraphicFramePr>
        <p:xfrm>
          <a:off x="9856300" y="3209909"/>
          <a:ext cx="2110275" cy="497002"/>
        </p:xfrm>
        <a:graphic>
          <a:graphicData uri="http://schemas.openxmlformats.org/presentationml/2006/ole">
            <mc:AlternateContent xmlns:mc="http://schemas.openxmlformats.org/markup-compatibility/2006">
              <mc:Choice xmlns:v="urn:schemas-microsoft-com:vml" Requires="v">
                <p:oleObj name="公式" r:id="rId4" imgW="1079032" imgH="253890" progId="Equation.3">
                  <p:embed/>
                </p:oleObj>
              </mc:Choice>
              <mc:Fallback>
                <p:oleObj name="公式" r:id="rId4" imgW="1079032" imgH="253890" progId="Equation.3">
                  <p:embed/>
                  <p:pic>
                    <p:nvPicPr>
                      <p:cNvPr id="306183" name="Object 7">
                        <a:extLst>
                          <a:ext uri="{FF2B5EF4-FFF2-40B4-BE49-F238E27FC236}">
                            <a16:creationId xmlns:a16="http://schemas.microsoft.com/office/drawing/2014/main" id="{812C4CEA-8668-ED52-E812-E5D107BEE0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56300" y="3209909"/>
                        <a:ext cx="2110275" cy="497002"/>
                      </a:xfrm>
                      <a:prstGeom prst="rect">
                        <a:avLst/>
                      </a:prstGeom>
                      <a:noFill/>
                      <a:ln>
                        <a:noFill/>
                      </a:ln>
                      <a:effectLst/>
                    </p:spPr>
                  </p:pic>
                </p:oleObj>
              </mc:Fallback>
            </mc:AlternateContent>
          </a:graphicData>
        </a:graphic>
      </p:graphicFrame>
      <p:sp>
        <p:nvSpPr>
          <p:cNvPr id="306184" name="Rectangle 8">
            <a:extLst>
              <a:ext uri="{FF2B5EF4-FFF2-40B4-BE49-F238E27FC236}">
                <a16:creationId xmlns:a16="http://schemas.microsoft.com/office/drawing/2014/main" id="{CE01BECB-7007-9569-80BF-60DBD5875F3C}"/>
              </a:ext>
            </a:extLst>
          </p:cNvPr>
          <p:cNvSpPr>
            <a:spLocks noChangeArrowheads="1"/>
          </p:cNvSpPr>
          <p:nvPr/>
        </p:nvSpPr>
        <p:spPr bwMode="auto">
          <a:xfrm>
            <a:off x="392133" y="3923540"/>
            <a:ext cx="10507642"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6600CC"/>
              </a:buClr>
              <a:buFontTx/>
              <a:buAutoNum type="arabicParenR" startAt="2"/>
            </a:pPr>
            <a:r>
              <a:rPr lang="zh-CN" altLang="en-US" sz="2400" dirty="0">
                <a:sym typeface="Symbol" panose="05050102010706020507" pitchFamily="18" charset="2"/>
              </a:rPr>
              <a:t>由</a:t>
            </a:r>
            <a:r>
              <a:rPr lang="en-US" altLang="zh-CN" sz="2400" baseline="-25000" dirty="0">
                <a:sym typeface="Symbol" panose="05050102010706020507" pitchFamily="18" charset="2"/>
              </a:rPr>
              <a:t>k</a:t>
            </a:r>
            <a:r>
              <a:rPr lang="zh-CN" altLang="en-US" sz="2400" dirty="0">
                <a:sym typeface="Symbol" panose="05050102010706020507" pitchFamily="18" charset="2"/>
              </a:rPr>
              <a:t>的特征函数</a:t>
            </a:r>
            <a:r>
              <a:rPr lang="zh-CN" altLang="en-US" sz="2400" baseline="-25000" dirty="0">
                <a:sym typeface="Symbol" panose="05050102010706020507" pitchFamily="18" charset="2"/>
              </a:rPr>
              <a:t></a:t>
            </a:r>
            <a:r>
              <a:rPr lang="en-US" altLang="zh-CN" sz="2400" baseline="-25000" dirty="0">
                <a:sym typeface="Symbol" panose="05050102010706020507" pitchFamily="18" charset="2"/>
              </a:rPr>
              <a:t>k</a:t>
            </a:r>
            <a:r>
              <a:rPr lang="en-US" altLang="zh-CN" sz="2400" dirty="0">
                <a:sym typeface="Symbol" panose="05050102010706020507" pitchFamily="18" charset="2"/>
              </a:rPr>
              <a:t>(u)</a:t>
            </a:r>
            <a:r>
              <a:rPr lang="zh-CN" altLang="en-US" sz="2400" dirty="0">
                <a:sym typeface="Symbol" panose="05050102010706020507" pitchFamily="18" charset="2"/>
              </a:rPr>
              <a:t>确定</a:t>
            </a:r>
            <a:r>
              <a:rPr lang="en-US" altLang="zh-CN" sz="2400" baseline="-25000" dirty="0">
                <a:sym typeface="Symbol" panose="05050102010706020507" pitchFamily="18" charset="2"/>
              </a:rPr>
              <a:t>k</a:t>
            </a:r>
            <a:r>
              <a:rPr lang="zh-CN" altLang="en-US" sz="2400" dirty="0">
                <a:sym typeface="Symbol" panose="05050102010706020507" pitchFamily="18" charset="2"/>
              </a:rPr>
              <a:t>的概率密度</a:t>
            </a:r>
            <a:r>
              <a:rPr lang="en-US" altLang="zh-CN" sz="2400" dirty="0" err="1">
                <a:sym typeface="Symbol" panose="05050102010706020507" pitchFamily="18" charset="2"/>
              </a:rPr>
              <a:t>f</a:t>
            </a:r>
            <a:r>
              <a:rPr lang="en-US" altLang="zh-CN" sz="2400" baseline="-25000" dirty="0" err="1">
                <a:sym typeface="Symbol" panose="05050102010706020507" pitchFamily="18" charset="2"/>
              </a:rPr>
              <a:t>k</a:t>
            </a:r>
            <a:r>
              <a:rPr lang="en-US" altLang="zh-CN" sz="2400" dirty="0">
                <a:sym typeface="Symbol" panose="05050102010706020507" pitchFamily="18" charset="2"/>
              </a:rPr>
              <a:t>(t)</a:t>
            </a:r>
            <a:r>
              <a:rPr lang="zh-CN" altLang="en-US" sz="2400" dirty="0">
                <a:sym typeface="Symbol" panose="05050102010706020507" pitchFamily="18" charset="2"/>
              </a:rPr>
              <a:t>和分布函数</a:t>
            </a:r>
            <a:r>
              <a:rPr lang="en-US" altLang="zh-CN" sz="2400" dirty="0" err="1">
                <a:sym typeface="Symbol" panose="05050102010706020507" pitchFamily="18" charset="2"/>
              </a:rPr>
              <a:t>F</a:t>
            </a:r>
            <a:r>
              <a:rPr lang="en-US" altLang="zh-CN" sz="2400" baseline="-25000" dirty="0" err="1">
                <a:sym typeface="Symbol" panose="05050102010706020507" pitchFamily="18" charset="2"/>
              </a:rPr>
              <a:t></a:t>
            </a:r>
            <a:r>
              <a:rPr lang="en-US" altLang="zh-CN" sz="2400" baseline="-50000" dirty="0" err="1">
                <a:sym typeface="Symbol" panose="05050102010706020507" pitchFamily="18" charset="2"/>
              </a:rPr>
              <a:t>k</a:t>
            </a:r>
            <a:r>
              <a:rPr lang="en-US" altLang="zh-CN" sz="2400" dirty="0">
                <a:sym typeface="Symbol" panose="05050102010706020507" pitchFamily="18" charset="2"/>
              </a:rPr>
              <a:t>(t)</a:t>
            </a:r>
            <a:r>
              <a:rPr lang="zh-CN" altLang="en-US" sz="2400" dirty="0">
                <a:sym typeface="Symbol" panose="05050102010706020507" pitchFamily="18" charset="2"/>
              </a:rPr>
              <a:t>；</a:t>
            </a:r>
          </a:p>
          <a:p>
            <a:pPr eaLnBrk="1" hangingPunct="1">
              <a:lnSpc>
                <a:spcPct val="150000"/>
              </a:lnSpc>
              <a:buClr>
                <a:srgbClr val="6600CC"/>
              </a:buClr>
              <a:buFontTx/>
              <a:buAutoNum type="arabicParenR" startAt="2"/>
            </a:pPr>
            <a:r>
              <a:rPr lang="zh-CN" altLang="en-US" sz="2400" dirty="0">
                <a:sym typeface="Symbol" panose="05050102010706020507" pitchFamily="18" charset="2"/>
              </a:rPr>
              <a:t>由</a:t>
            </a:r>
            <a:r>
              <a:rPr lang="en-US" altLang="zh-CN" sz="2400" dirty="0" err="1">
                <a:sym typeface="Symbol" panose="05050102010706020507" pitchFamily="18" charset="2"/>
              </a:rPr>
              <a:t>F</a:t>
            </a:r>
            <a:r>
              <a:rPr lang="en-US" altLang="zh-CN" sz="2400" baseline="-25000" dirty="0" err="1">
                <a:sym typeface="Symbol" panose="05050102010706020507" pitchFamily="18" charset="2"/>
              </a:rPr>
              <a:t></a:t>
            </a:r>
            <a:r>
              <a:rPr lang="en-US" altLang="zh-CN" sz="2400" baseline="-50000" dirty="0" err="1">
                <a:sym typeface="Symbol" panose="05050102010706020507" pitchFamily="18" charset="2"/>
              </a:rPr>
              <a:t>k</a:t>
            </a:r>
            <a:r>
              <a:rPr lang="en-US" altLang="zh-CN" sz="2400" dirty="0">
                <a:sym typeface="Symbol" panose="05050102010706020507" pitchFamily="18" charset="2"/>
              </a:rPr>
              <a:t>(t)</a:t>
            </a:r>
            <a:r>
              <a:rPr lang="zh-CN" altLang="en-US" sz="2400" dirty="0">
                <a:sym typeface="Symbol" panose="05050102010706020507" pitchFamily="18" charset="2"/>
              </a:rPr>
              <a:t>确定更新计数过程</a:t>
            </a:r>
            <a:r>
              <a:rPr lang="en-US" altLang="zh-CN" sz="2400" dirty="0">
                <a:sym typeface="Symbol" panose="05050102010706020507" pitchFamily="18" charset="2"/>
              </a:rPr>
              <a:t>{N(t),t0}</a:t>
            </a:r>
            <a:r>
              <a:rPr lang="zh-CN" altLang="en-US" sz="2400" dirty="0">
                <a:sym typeface="Symbol" panose="05050102010706020507" pitchFamily="18" charset="2"/>
              </a:rPr>
              <a:t>的分布函数。</a:t>
            </a:r>
          </a:p>
        </p:txBody>
      </p:sp>
      <p:sp>
        <p:nvSpPr>
          <p:cNvPr id="306185" name="Rectangle 9">
            <a:extLst>
              <a:ext uri="{FF2B5EF4-FFF2-40B4-BE49-F238E27FC236}">
                <a16:creationId xmlns:a16="http://schemas.microsoft.com/office/drawing/2014/main" id="{D80E544E-3547-2D0B-4252-CF1B71F45339}"/>
              </a:ext>
            </a:extLst>
          </p:cNvPr>
          <p:cNvSpPr>
            <a:spLocks noChangeArrowheads="1"/>
          </p:cNvSpPr>
          <p:nvPr/>
        </p:nvSpPr>
        <p:spPr bwMode="auto">
          <a:xfrm>
            <a:off x="650830" y="5053786"/>
            <a:ext cx="10172745"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00FF00"/>
              </a:buClr>
              <a:buFontTx/>
              <a:buNone/>
            </a:pPr>
            <a:r>
              <a:rPr lang="zh-CN" altLang="en-US" sz="2400" dirty="0">
                <a:sym typeface="Symbol" panose="05050102010706020507" pitchFamily="18" charset="2"/>
              </a:rPr>
              <a:t>由于事件</a:t>
            </a:r>
            <a:r>
              <a:rPr lang="en-US" altLang="zh-CN" sz="2400" dirty="0">
                <a:sym typeface="Symbol" panose="05050102010706020507" pitchFamily="18" charset="2"/>
              </a:rPr>
              <a:t>{</a:t>
            </a:r>
            <a:r>
              <a:rPr lang="en-US" altLang="zh-CN" sz="2400" baseline="-25000" dirty="0">
                <a:sym typeface="Symbol" panose="05050102010706020507" pitchFamily="18" charset="2"/>
              </a:rPr>
              <a:t>k</a:t>
            </a:r>
            <a:r>
              <a:rPr lang="en-US" altLang="zh-CN" sz="2400" dirty="0">
                <a:sym typeface="Symbol" panose="05050102010706020507" pitchFamily="18" charset="2"/>
              </a:rPr>
              <a:t>&lt;t}</a:t>
            </a:r>
            <a:r>
              <a:rPr lang="zh-CN" altLang="en-US" sz="2400" dirty="0">
                <a:sym typeface="Symbol" panose="05050102010706020507" pitchFamily="18" charset="2"/>
              </a:rPr>
              <a:t>与事件</a:t>
            </a:r>
            <a:r>
              <a:rPr lang="en-US" altLang="zh-CN" sz="2400" dirty="0">
                <a:sym typeface="Symbol" panose="05050102010706020507" pitchFamily="18" charset="2"/>
              </a:rPr>
              <a:t>{N(t)k}</a:t>
            </a:r>
            <a:r>
              <a:rPr lang="zh-CN" altLang="en-US" sz="2400" dirty="0">
                <a:sym typeface="Symbol" panose="05050102010706020507" pitchFamily="18" charset="2"/>
              </a:rPr>
              <a:t>等价，从而</a:t>
            </a:r>
            <a:r>
              <a:rPr lang="en-US" altLang="zh-CN" sz="2400" dirty="0">
                <a:sym typeface="Symbol" panose="05050102010706020507" pitchFamily="18" charset="2"/>
              </a:rPr>
              <a:t>P{</a:t>
            </a:r>
            <a:r>
              <a:rPr lang="en-US" altLang="zh-CN" sz="2400" baseline="-25000" dirty="0">
                <a:sym typeface="Symbol" panose="05050102010706020507" pitchFamily="18" charset="2"/>
              </a:rPr>
              <a:t>k</a:t>
            </a:r>
            <a:r>
              <a:rPr lang="en-US" altLang="zh-CN" sz="2400" dirty="0">
                <a:sym typeface="Symbol" panose="05050102010706020507" pitchFamily="18" charset="2"/>
              </a:rPr>
              <a:t>&lt;t}</a:t>
            </a:r>
            <a:r>
              <a:rPr lang="zh-CN" altLang="en-US" sz="2400" dirty="0">
                <a:sym typeface="Symbol" panose="05050102010706020507" pitchFamily="18" charset="2"/>
              </a:rPr>
              <a:t>＝</a:t>
            </a:r>
            <a:r>
              <a:rPr lang="en-US" altLang="zh-CN" sz="2400" dirty="0">
                <a:sym typeface="Symbol" panose="05050102010706020507" pitchFamily="18" charset="2"/>
              </a:rPr>
              <a:t>P{N(t)k}</a:t>
            </a:r>
            <a:r>
              <a:rPr lang="zh-CN" altLang="en-US" sz="2400" dirty="0">
                <a:sym typeface="Symbol" panose="05050102010706020507" pitchFamily="18" charset="2"/>
              </a:rPr>
              <a:t>＝</a:t>
            </a:r>
            <a:r>
              <a:rPr lang="en-US" altLang="zh-CN" sz="2400" dirty="0">
                <a:sym typeface="Symbol" panose="05050102010706020507" pitchFamily="18" charset="2"/>
              </a:rPr>
              <a:t>1-P{N(t)&lt;k}</a:t>
            </a:r>
          </a:p>
          <a:p>
            <a:pPr eaLnBrk="1" hangingPunct="1">
              <a:lnSpc>
                <a:spcPct val="150000"/>
              </a:lnSpc>
              <a:buClr>
                <a:srgbClr val="00FF00"/>
              </a:buClr>
              <a:buFontTx/>
              <a:buNone/>
            </a:pPr>
            <a:r>
              <a:rPr lang="zh-CN" altLang="en-US" sz="2400" dirty="0">
                <a:sym typeface="Symbol" panose="05050102010706020507" pitchFamily="18" charset="2"/>
              </a:rPr>
              <a:t>即			</a:t>
            </a:r>
            <a:r>
              <a:rPr lang="en-US" altLang="zh-CN" sz="2400" dirty="0" err="1">
                <a:sym typeface="Symbol" panose="05050102010706020507" pitchFamily="18" charset="2"/>
              </a:rPr>
              <a:t>F</a:t>
            </a:r>
            <a:r>
              <a:rPr lang="en-US" altLang="zh-CN" sz="2400" baseline="-25000" dirty="0" err="1">
                <a:sym typeface="Symbol" panose="05050102010706020507" pitchFamily="18" charset="2"/>
              </a:rPr>
              <a:t></a:t>
            </a:r>
            <a:r>
              <a:rPr lang="en-US" altLang="zh-CN" sz="2400" baseline="-50000" dirty="0" err="1">
                <a:sym typeface="Symbol" panose="05050102010706020507" pitchFamily="18" charset="2"/>
              </a:rPr>
              <a:t>k</a:t>
            </a:r>
            <a:r>
              <a:rPr lang="en-US" altLang="zh-CN" sz="2400" dirty="0">
                <a:sym typeface="Symbol" panose="05050102010706020507" pitchFamily="18" charset="2"/>
              </a:rPr>
              <a:t>(t)</a:t>
            </a:r>
            <a:r>
              <a:rPr lang="zh-CN" altLang="en-US" sz="2400" dirty="0">
                <a:sym typeface="Symbol" panose="05050102010706020507" pitchFamily="18" charset="2"/>
              </a:rPr>
              <a:t>＝</a:t>
            </a:r>
            <a:r>
              <a:rPr lang="en-US" altLang="zh-CN" sz="2400" dirty="0">
                <a:sym typeface="Symbol" panose="05050102010706020507" pitchFamily="18" charset="2"/>
              </a:rPr>
              <a:t>1</a:t>
            </a:r>
            <a:r>
              <a:rPr lang="zh-CN" altLang="en-US" sz="2400" dirty="0">
                <a:sym typeface="Symbol" panose="05050102010706020507" pitchFamily="18" charset="2"/>
              </a:rPr>
              <a:t>－</a:t>
            </a:r>
            <a:r>
              <a:rPr lang="en-US" altLang="zh-CN" sz="2400" dirty="0">
                <a:sym typeface="Symbol" panose="05050102010706020507" pitchFamily="18" charset="2"/>
              </a:rPr>
              <a:t>F</a:t>
            </a:r>
            <a:r>
              <a:rPr lang="en-US" altLang="zh-CN" sz="2400" baseline="-25000" dirty="0">
                <a:sym typeface="Symbol" panose="05050102010706020507" pitchFamily="18" charset="2"/>
              </a:rPr>
              <a:t>N(t)</a:t>
            </a:r>
            <a:r>
              <a:rPr lang="en-US" altLang="zh-CN" sz="2400" dirty="0">
                <a:sym typeface="Symbol" panose="05050102010706020507" pitchFamily="18" charset="2"/>
              </a:rPr>
              <a:t>(k)</a:t>
            </a:r>
          </a:p>
          <a:p>
            <a:pPr eaLnBrk="1" hangingPunct="1">
              <a:lnSpc>
                <a:spcPct val="150000"/>
              </a:lnSpc>
              <a:buClr>
                <a:srgbClr val="00FF00"/>
              </a:buClr>
              <a:buFontTx/>
              <a:buNone/>
            </a:pPr>
            <a:r>
              <a:rPr lang="zh-CN" altLang="en-US" sz="2400" dirty="0">
                <a:sym typeface="Symbol" panose="05050102010706020507" pitchFamily="18" charset="2"/>
              </a:rPr>
              <a:t>故			</a:t>
            </a:r>
            <a:r>
              <a:rPr lang="en-US" altLang="zh-CN" sz="2400" dirty="0">
                <a:sym typeface="Symbol" panose="05050102010706020507" pitchFamily="18" charset="2"/>
              </a:rPr>
              <a:t>F</a:t>
            </a:r>
            <a:r>
              <a:rPr lang="en-US" altLang="zh-CN" sz="2400" baseline="-25000" dirty="0">
                <a:sym typeface="Symbol" panose="05050102010706020507" pitchFamily="18" charset="2"/>
              </a:rPr>
              <a:t>N(t)</a:t>
            </a:r>
            <a:r>
              <a:rPr lang="en-US" altLang="zh-CN" sz="2400" dirty="0">
                <a:sym typeface="Symbol" panose="05050102010706020507" pitchFamily="18" charset="2"/>
              </a:rPr>
              <a:t>(k)</a:t>
            </a:r>
            <a:r>
              <a:rPr lang="zh-CN" altLang="en-US" sz="2400" dirty="0">
                <a:sym typeface="Symbol" panose="05050102010706020507" pitchFamily="18" charset="2"/>
              </a:rPr>
              <a:t>＝</a:t>
            </a:r>
            <a:r>
              <a:rPr lang="en-US" altLang="zh-CN" sz="2400" dirty="0">
                <a:sym typeface="Symbol" panose="05050102010706020507" pitchFamily="18" charset="2"/>
              </a:rPr>
              <a:t>1</a:t>
            </a:r>
            <a:r>
              <a:rPr lang="zh-CN" altLang="en-US" sz="2400" dirty="0">
                <a:sym typeface="Symbol" panose="05050102010706020507" pitchFamily="18" charset="2"/>
              </a:rPr>
              <a:t>－</a:t>
            </a:r>
            <a:r>
              <a:rPr lang="en-US" altLang="zh-CN" sz="2400" dirty="0" err="1">
                <a:sym typeface="Symbol" panose="05050102010706020507" pitchFamily="18" charset="2"/>
              </a:rPr>
              <a:t>F</a:t>
            </a:r>
            <a:r>
              <a:rPr lang="en-US" altLang="zh-CN" sz="2400" baseline="-25000" dirty="0" err="1">
                <a:sym typeface="Symbol" panose="05050102010706020507" pitchFamily="18" charset="2"/>
              </a:rPr>
              <a:t></a:t>
            </a:r>
            <a:r>
              <a:rPr lang="en-US" altLang="zh-CN" sz="2400" baseline="-50000" dirty="0" err="1">
                <a:sym typeface="Symbol" panose="05050102010706020507" pitchFamily="18" charset="2"/>
              </a:rPr>
              <a:t>k</a:t>
            </a:r>
            <a:r>
              <a:rPr lang="en-US" altLang="zh-CN" sz="2400" dirty="0">
                <a:sym typeface="Symbol" panose="05050102010706020507" pitchFamily="18" charset="2"/>
              </a:rPr>
              <a: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 calcmode="lin" valueType="num">
                                      <p:cBhvr additive="base">
                                        <p:cTn id="7" dur="500" fill="hold"/>
                                        <p:tgtEl>
                                          <p:spTgt spid="306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617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6180"/>
                                        </p:tgtEl>
                                        <p:attrNameLst>
                                          <p:attrName>style.visibility</p:attrName>
                                        </p:attrNameLst>
                                      </p:cBhvr>
                                      <p:to>
                                        <p:strVal val="visible"/>
                                      </p:to>
                                    </p:set>
                                    <p:anim calcmode="lin" valueType="num">
                                      <p:cBhvr additive="base">
                                        <p:cTn id="12" dur="500" fill="hold"/>
                                        <p:tgtEl>
                                          <p:spTgt spid="306180"/>
                                        </p:tgtEl>
                                        <p:attrNameLst>
                                          <p:attrName>ppt_x</p:attrName>
                                        </p:attrNameLst>
                                      </p:cBhvr>
                                      <p:tavLst>
                                        <p:tav tm="0">
                                          <p:val>
                                            <p:strVal val="#ppt_x"/>
                                          </p:val>
                                        </p:tav>
                                        <p:tav tm="100000">
                                          <p:val>
                                            <p:strVal val="#ppt_x"/>
                                          </p:val>
                                        </p:tav>
                                      </p:tavLst>
                                    </p:anim>
                                    <p:anim calcmode="lin" valueType="num">
                                      <p:cBhvr additive="base">
                                        <p:cTn id="13" dur="500" fill="hold"/>
                                        <p:tgtEl>
                                          <p:spTgt spid="30618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06181"/>
                                        </p:tgtEl>
                                        <p:attrNameLst>
                                          <p:attrName>style.visibility</p:attrName>
                                        </p:attrNameLst>
                                      </p:cBhvr>
                                      <p:to>
                                        <p:strVal val="visible"/>
                                      </p:to>
                                    </p:set>
                                    <p:anim calcmode="lin" valueType="num">
                                      <p:cBhvr additive="base">
                                        <p:cTn id="17" dur="500" fill="hold"/>
                                        <p:tgtEl>
                                          <p:spTgt spid="306181"/>
                                        </p:tgtEl>
                                        <p:attrNameLst>
                                          <p:attrName>ppt_x</p:attrName>
                                        </p:attrNameLst>
                                      </p:cBhvr>
                                      <p:tavLst>
                                        <p:tav tm="0">
                                          <p:val>
                                            <p:strVal val="#ppt_x"/>
                                          </p:val>
                                        </p:tav>
                                        <p:tav tm="100000">
                                          <p:val>
                                            <p:strVal val="#ppt_x"/>
                                          </p:val>
                                        </p:tav>
                                      </p:tavLst>
                                    </p:anim>
                                    <p:anim calcmode="lin" valueType="num">
                                      <p:cBhvr additive="base">
                                        <p:cTn id="18" dur="500" fill="hold"/>
                                        <p:tgtEl>
                                          <p:spTgt spid="30618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06182"/>
                                        </p:tgtEl>
                                        <p:attrNameLst>
                                          <p:attrName>style.visibility</p:attrName>
                                        </p:attrNameLst>
                                      </p:cBhvr>
                                      <p:to>
                                        <p:strVal val="visible"/>
                                      </p:to>
                                    </p:set>
                                    <p:anim calcmode="lin" valueType="num">
                                      <p:cBhvr additive="base">
                                        <p:cTn id="22" dur="500" fill="hold"/>
                                        <p:tgtEl>
                                          <p:spTgt spid="306182"/>
                                        </p:tgtEl>
                                        <p:attrNameLst>
                                          <p:attrName>ppt_x</p:attrName>
                                        </p:attrNameLst>
                                      </p:cBhvr>
                                      <p:tavLst>
                                        <p:tav tm="0">
                                          <p:val>
                                            <p:strVal val="1+#ppt_w/2"/>
                                          </p:val>
                                        </p:tav>
                                        <p:tav tm="100000">
                                          <p:val>
                                            <p:strVal val="#ppt_x"/>
                                          </p:val>
                                        </p:tav>
                                      </p:tavLst>
                                    </p:anim>
                                    <p:anim calcmode="lin" valueType="num">
                                      <p:cBhvr additive="base">
                                        <p:cTn id="23" dur="500" fill="hold"/>
                                        <p:tgtEl>
                                          <p:spTgt spid="306182"/>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nodeType="afterEffect">
                                  <p:stCondLst>
                                    <p:cond delay="0"/>
                                  </p:stCondLst>
                                  <p:childTnLst>
                                    <p:set>
                                      <p:cBhvr>
                                        <p:cTn id="26" dur="1" fill="hold">
                                          <p:stCondLst>
                                            <p:cond delay="0"/>
                                          </p:stCondLst>
                                        </p:cTn>
                                        <p:tgtEl>
                                          <p:spTgt spid="306183"/>
                                        </p:tgtEl>
                                        <p:attrNameLst>
                                          <p:attrName>style.visibility</p:attrName>
                                        </p:attrNameLst>
                                      </p:cBhvr>
                                      <p:to>
                                        <p:strVal val="visible"/>
                                      </p:to>
                                    </p:set>
                                    <p:anim calcmode="lin" valueType="num">
                                      <p:cBhvr additive="base">
                                        <p:cTn id="27" dur="500" fill="hold"/>
                                        <p:tgtEl>
                                          <p:spTgt spid="306183"/>
                                        </p:tgtEl>
                                        <p:attrNameLst>
                                          <p:attrName>ppt_x</p:attrName>
                                        </p:attrNameLst>
                                      </p:cBhvr>
                                      <p:tavLst>
                                        <p:tav tm="0">
                                          <p:val>
                                            <p:strVal val="1+#ppt_w/2"/>
                                          </p:val>
                                        </p:tav>
                                        <p:tav tm="100000">
                                          <p:val>
                                            <p:strVal val="#ppt_x"/>
                                          </p:val>
                                        </p:tav>
                                      </p:tavLst>
                                    </p:anim>
                                    <p:anim calcmode="lin" valueType="num">
                                      <p:cBhvr additive="base">
                                        <p:cTn id="28" dur="500" fill="hold"/>
                                        <p:tgtEl>
                                          <p:spTgt spid="30618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06184">
                                            <p:txEl>
                                              <p:pRg st="0" end="0"/>
                                            </p:txEl>
                                          </p:spTgt>
                                        </p:tgtEl>
                                        <p:attrNameLst>
                                          <p:attrName>style.visibility</p:attrName>
                                        </p:attrNameLst>
                                      </p:cBhvr>
                                      <p:to>
                                        <p:strVal val="visible"/>
                                      </p:to>
                                    </p:set>
                                    <p:anim calcmode="lin" valueType="num">
                                      <p:cBhvr additive="base">
                                        <p:cTn id="32" dur="500" fill="hold"/>
                                        <p:tgtEl>
                                          <p:spTgt spid="306184">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061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06184">
                                            <p:txEl>
                                              <p:pRg st="1" end="1"/>
                                            </p:txEl>
                                          </p:spTgt>
                                        </p:tgtEl>
                                        <p:attrNameLst>
                                          <p:attrName>style.visibility</p:attrName>
                                        </p:attrNameLst>
                                      </p:cBhvr>
                                      <p:to>
                                        <p:strVal val="visible"/>
                                      </p:to>
                                    </p:set>
                                    <p:anim calcmode="lin" valueType="num">
                                      <p:cBhvr additive="base">
                                        <p:cTn id="38" dur="500" fill="hold"/>
                                        <p:tgtEl>
                                          <p:spTgt spid="306184">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06184">
                                            <p:txEl>
                                              <p:pRg st="1" end="1"/>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2" presetClass="entr" presetSubtype="4" fill="hold" grpId="0" nodeType="afterEffect">
                                  <p:stCondLst>
                                    <p:cond delay="0"/>
                                  </p:stCondLst>
                                  <p:childTnLst>
                                    <p:set>
                                      <p:cBhvr>
                                        <p:cTn id="42" dur="1" fill="hold">
                                          <p:stCondLst>
                                            <p:cond delay="0"/>
                                          </p:stCondLst>
                                        </p:cTn>
                                        <p:tgtEl>
                                          <p:spTgt spid="306185"/>
                                        </p:tgtEl>
                                        <p:attrNameLst>
                                          <p:attrName>style.visibility</p:attrName>
                                        </p:attrNameLst>
                                      </p:cBhvr>
                                      <p:to>
                                        <p:strVal val="visible"/>
                                      </p:to>
                                    </p:set>
                                    <p:anim calcmode="lin" valueType="num">
                                      <p:cBhvr additive="base">
                                        <p:cTn id="43" dur="500" fill="hold"/>
                                        <p:tgtEl>
                                          <p:spTgt spid="306185"/>
                                        </p:tgtEl>
                                        <p:attrNameLst>
                                          <p:attrName>ppt_x</p:attrName>
                                        </p:attrNameLst>
                                      </p:cBhvr>
                                      <p:tavLst>
                                        <p:tav tm="0">
                                          <p:val>
                                            <p:strVal val="#ppt_x"/>
                                          </p:val>
                                        </p:tav>
                                        <p:tav tm="100000">
                                          <p:val>
                                            <p:strVal val="#ppt_x"/>
                                          </p:val>
                                        </p:tav>
                                      </p:tavLst>
                                    </p:anim>
                                    <p:anim calcmode="lin" valueType="num">
                                      <p:cBhvr additive="base">
                                        <p:cTn id="44" dur="500" fill="hold"/>
                                        <p:tgtEl>
                                          <p:spTgt spid="3061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P spid="306180" grpId="0"/>
      <p:bldP spid="306181" grpId="0"/>
      <p:bldP spid="306184" grpId="0" build="p"/>
      <p:bldP spid="30618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B6D5C0D1-471C-E20A-8C99-7C1710644055}"/>
              </a:ext>
            </a:extLst>
          </p:cNvPr>
          <p:cNvSpPr>
            <a:spLocks noGrp="1" noChangeArrowheads="1"/>
          </p:cNvSpPr>
          <p:nvPr>
            <p:ph type="title"/>
          </p:nvPr>
        </p:nvSpPr>
        <p:spPr>
          <a:xfrm>
            <a:off x="765175" y="192947"/>
            <a:ext cx="7469329" cy="732007"/>
          </a:xfrm>
        </p:spPr>
        <p:txBody>
          <a:bodyPr/>
          <a:lstStyle/>
          <a:p>
            <a:pPr eaLnBrk="1" hangingPunct="1"/>
            <a:r>
              <a:rPr lang="zh-CN" altLang="en-US" dirty="0"/>
              <a:t>更新过程的均值函数</a:t>
            </a:r>
          </a:p>
        </p:txBody>
      </p:sp>
      <p:sp>
        <p:nvSpPr>
          <p:cNvPr id="307203" name="Rectangle 3">
            <a:extLst>
              <a:ext uri="{FF2B5EF4-FFF2-40B4-BE49-F238E27FC236}">
                <a16:creationId xmlns:a16="http://schemas.microsoft.com/office/drawing/2014/main" id="{726C55D7-A327-A170-DA7C-883581375163}"/>
              </a:ext>
            </a:extLst>
          </p:cNvPr>
          <p:cNvSpPr>
            <a:spLocks noGrp="1" noChangeArrowheads="1"/>
          </p:cNvSpPr>
          <p:nvPr>
            <p:ph type="body" idx="1"/>
          </p:nvPr>
        </p:nvSpPr>
        <p:spPr>
          <a:xfrm>
            <a:off x="568297" y="1003419"/>
            <a:ext cx="7220033" cy="732007"/>
          </a:xfrm>
        </p:spPr>
        <p:txBody>
          <a:bodyPr>
            <a:normAutofit/>
          </a:bodyPr>
          <a:lstStyle/>
          <a:p>
            <a:pPr eaLnBrk="1" hangingPunct="1">
              <a:lnSpc>
                <a:spcPct val="110000"/>
              </a:lnSpc>
              <a:buFont typeface="Wingdings" panose="05000000000000000000" pitchFamily="2" charset="2"/>
              <a:buNone/>
            </a:pPr>
            <a:r>
              <a:rPr lang="zh-CN" altLang="en-US" dirty="0"/>
              <a:t>设</a:t>
            </a:r>
            <a:r>
              <a:rPr lang="en-US" altLang="zh-CN" dirty="0">
                <a:sym typeface="Symbol" panose="05050102010706020507" pitchFamily="18" charset="2"/>
              </a:rPr>
              <a:t>{N(t),t0}</a:t>
            </a:r>
            <a:r>
              <a:rPr lang="zh-CN" altLang="en-US" dirty="0"/>
              <a:t>是更新过程，则</a:t>
            </a:r>
            <a:endParaRPr lang="zh-CN" altLang="en-US" dirty="0">
              <a:sym typeface="Symbol" panose="05050102010706020507" pitchFamily="18" charset="2"/>
            </a:endParaRPr>
          </a:p>
        </p:txBody>
      </p:sp>
      <p:graphicFrame>
        <p:nvGraphicFramePr>
          <p:cNvPr id="307204" name="Object 4">
            <a:extLst>
              <a:ext uri="{FF2B5EF4-FFF2-40B4-BE49-F238E27FC236}">
                <a16:creationId xmlns:a16="http://schemas.microsoft.com/office/drawing/2014/main" id="{D7B53A3B-1565-DDF7-EF22-D864F693ADCC}"/>
              </a:ext>
            </a:extLst>
          </p:cNvPr>
          <p:cNvGraphicFramePr>
            <a:graphicFrameLocks noChangeAspect="1"/>
          </p:cNvGraphicFramePr>
          <p:nvPr>
            <p:extLst>
              <p:ext uri="{D42A27DB-BD31-4B8C-83A1-F6EECF244321}">
                <p14:modId xmlns:p14="http://schemas.microsoft.com/office/powerpoint/2010/main" val="3666138488"/>
              </p:ext>
            </p:extLst>
          </p:nvPr>
        </p:nvGraphicFramePr>
        <p:xfrm>
          <a:off x="765175" y="1848552"/>
          <a:ext cx="4729692" cy="929815"/>
        </p:xfrm>
        <a:graphic>
          <a:graphicData uri="http://schemas.openxmlformats.org/presentationml/2006/ole">
            <mc:AlternateContent xmlns:mc="http://schemas.openxmlformats.org/markup-compatibility/2006">
              <mc:Choice xmlns:v="urn:schemas-microsoft-com:vml" Requires="v">
                <p:oleObj name="Equation" r:id="rId2" imgW="2197100" imgH="431800" progId="Equation.3">
                  <p:embed/>
                </p:oleObj>
              </mc:Choice>
              <mc:Fallback>
                <p:oleObj name="Equation" r:id="rId2" imgW="2197100" imgH="431800" progId="Equation.3">
                  <p:embed/>
                  <p:pic>
                    <p:nvPicPr>
                      <p:cNvPr id="307204" name="Object 4">
                        <a:extLst>
                          <a:ext uri="{FF2B5EF4-FFF2-40B4-BE49-F238E27FC236}">
                            <a16:creationId xmlns:a16="http://schemas.microsoft.com/office/drawing/2014/main" id="{D7B53A3B-1565-DDF7-EF22-D864F693A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1848552"/>
                        <a:ext cx="4729692" cy="929815"/>
                      </a:xfrm>
                      <a:prstGeom prst="rect">
                        <a:avLst/>
                      </a:prstGeom>
                      <a:noFill/>
                      <a:ln>
                        <a:noFill/>
                      </a:ln>
                      <a:effectLst/>
                    </p:spPr>
                  </p:pic>
                </p:oleObj>
              </mc:Fallback>
            </mc:AlternateContent>
          </a:graphicData>
        </a:graphic>
      </p:graphicFrame>
      <p:graphicFrame>
        <p:nvGraphicFramePr>
          <p:cNvPr id="307205" name="Object 5">
            <a:extLst>
              <a:ext uri="{FF2B5EF4-FFF2-40B4-BE49-F238E27FC236}">
                <a16:creationId xmlns:a16="http://schemas.microsoft.com/office/drawing/2014/main" id="{D63C9F2A-0655-FCA6-FFF5-5E5F38ABB528}"/>
              </a:ext>
            </a:extLst>
          </p:cNvPr>
          <p:cNvGraphicFramePr>
            <a:graphicFrameLocks noChangeAspect="1"/>
          </p:cNvGraphicFramePr>
          <p:nvPr>
            <p:extLst>
              <p:ext uri="{D42A27DB-BD31-4B8C-83A1-F6EECF244321}">
                <p14:modId xmlns:p14="http://schemas.microsoft.com/office/powerpoint/2010/main" val="1566550323"/>
              </p:ext>
            </p:extLst>
          </p:nvPr>
        </p:nvGraphicFramePr>
        <p:xfrm>
          <a:off x="1297112" y="2735276"/>
          <a:ext cx="3004429" cy="895775"/>
        </p:xfrm>
        <a:graphic>
          <a:graphicData uri="http://schemas.openxmlformats.org/presentationml/2006/ole">
            <mc:AlternateContent xmlns:mc="http://schemas.openxmlformats.org/markup-compatibility/2006">
              <mc:Choice xmlns:v="urn:schemas-microsoft-com:vml" Requires="v">
                <p:oleObj name="Equation" r:id="rId4" imgW="1447800" imgH="431800" progId="Equation.3">
                  <p:embed/>
                </p:oleObj>
              </mc:Choice>
              <mc:Fallback>
                <p:oleObj name="Equation" r:id="rId4" imgW="1447800" imgH="431800" progId="Equation.3">
                  <p:embed/>
                  <p:pic>
                    <p:nvPicPr>
                      <p:cNvPr id="307205" name="Object 5">
                        <a:extLst>
                          <a:ext uri="{FF2B5EF4-FFF2-40B4-BE49-F238E27FC236}">
                            <a16:creationId xmlns:a16="http://schemas.microsoft.com/office/drawing/2014/main" id="{D63C9F2A-0655-FCA6-FFF5-5E5F38ABB5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7112" y="2735276"/>
                        <a:ext cx="3004429" cy="895775"/>
                      </a:xfrm>
                      <a:prstGeom prst="rect">
                        <a:avLst/>
                      </a:prstGeom>
                      <a:noFill/>
                      <a:ln>
                        <a:noFill/>
                      </a:ln>
                      <a:effectLst/>
                    </p:spPr>
                  </p:pic>
                </p:oleObj>
              </mc:Fallback>
            </mc:AlternateContent>
          </a:graphicData>
        </a:graphic>
      </p:graphicFrame>
      <p:graphicFrame>
        <p:nvGraphicFramePr>
          <p:cNvPr id="307206" name="Object 6">
            <a:extLst>
              <a:ext uri="{FF2B5EF4-FFF2-40B4-BE49-F238E27FC236}">
                <a16:creationId xmlns:a16="http://schemas.microsoft.com/office/drawing/2014/main" id="{195B6F7A-E0DA-2DC1-1FF6-05C57922DE4E}"/>
              </a:ext>
            </a:extLst>
          </p:cNvPr>
          <p:cNvGraphicFramePr>
            <a:graphicFrameLocks noChangeAspect="1"/>
          </p:cNvGraphicFramePr>
          <p:nvPr>
            <p:extLst>
              <p:ext uri="{D42A27DB-BD31-4B8C-83A1-F6EECF244321}">
                <p14:modId xmlns:p14="http://schemas.microsoft.com/office/powerpoint/2010/main" val="1884331510"/>
              </p:ext>
            </p:extLst>
          </p:nvPr>
        </p:nvGraphicFramePr>
        <p:xfrm>
          <a:off x="1297111" y="3817169"/>
          <a:ext cx="8146178" cy="499842"/>
        </p:xfrm>
        <a:graphic>
          <a:graphicData uri="http://schemas.openxmlformats.org/presentationml/2006/ole">
            <mc:AlternateContent xmlns:mc="http://schemas.openxmlformats.org/markup-compatibility/2006">
              <mc:Choice xmlns:v="urn:schemas-microsoft-com:vml" Requires="v">
                <p:oleObj name="Equation" r:id="rId6" imgW="3924300" imgH="241300" progId="Equation.3">
                  <p:embed/>
                </p:oleObj>
              </mc:Choice>
              <mc:Fallback>
                <p:oleObj name="Equation" r:id="rId6" imgW="3924300" imgH="241300" progId="Equation.3">
                  <p:embed/>
                  <p:pic>
                    <p:nvPicPr>
                      <p:cNvPr id="307206" name="Object 6">
                        <a:extLst>
                          <a:ext uri="{FF2B5EF4-FFF2-40B4-BE49-F238E27FC236}">
                            <a16:creationId xmlns:a16="http://schemas.microsoft.com/office/drawing/2014/main" id="{195B6F7A-E0DA-2DC1-1FF6-05C57922DE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7111" y="3817169"/>
                        <a:ext cx="8146178" cy="499842"/>
                      </a:xfrm>
                      <a:prstGeom prst="rect">
                        <a:avLst/>
                      </a:prstGeom>
                      <a:noFill/>
                      <a:ln>
                        <a:noFill/>
                      </a:ln>
                      <a:effectLst/>
                    </p:spPr>
                  </p:pic>
                </p:oleObj>
              </mc:Fallback>
            </mc:AlternateContent>
          </a:graphicData>
        </a:graphic>
      </p:graphicFrame>
      <p:graphicFrame>
        <p:nvGraphicFramePr>
          <p:cNvPr id="307207" name="Object 7">
            <a:extLst>
              <a:ext uri="{FF2B5EF4-FFF2-40B4-BE49-F238E27FC236}">
                <a16:creationId xmlns:a16="http://schemas.microsoft.com/office/drawing/2014/main" id="{A07CF77B-D0FE-1F6C-BDB2-8D04CB87D5B2}"/>
              </a:ext>
            </a:extLst>
          </p:cNvPr>
          <p:cNvGraphicFramePr>
            <a:graphicFrameLocks noChangeAspect="1"/>
          </p:cNvGraphicFramePr>
          <p:nvPr>
            <p:extLst>
              <p:ext uri="{D42A27DB-BD31-4B8C-83A1-F6EECF244321}">
                <p14:modId xmlns:p14="http://schemas.microsoft.com/office/powerpoint/2010/main" val="1874465321"/>
              </p:ext>
            </p:extLst>
          </p:nvPr>
        </p:nvGraphicFramePr>
        <p:xfrm>
          <a:off x="1297111" y="4443822"/>
          <a:ext cx="1476237" cy="895775"/>
        </p:xfrm>
        <a:graphic>
          <a:graphicData uri="http://schemas.openxmlformats.org/presentationml/2006/ole">
            <mc:AlternateContent xmlns:mc="http://schemas.openxmlformats.org/markup-compatibility/2006">
              <mc:Choice xmlns:v="urn:schemas-microsoft-com:vml" Requires="v">
                <p:oleObj name="Equation" r:id="rId8" imgW="710891" imgH="431613" progId="Equation.3">
                  <p:embed/>
                </p:oleObj>
              </mc:Choice>
              <mc:Fallback>
                <p:oleObj name="Equation" r:id="rId8" imgW="710891" imgH="431613" progId="Equation.3">
                  <p:embed/>
                  <p:pic>
                    <p:nvPicPr>
                      <p:cNvPr id="307207" name="Object 7">
                        <a:extLst>
                          <a:ext uri="{FF2B5EF4-FFF2-40B4-BE49-F238E27FC236}">
                            <a16:creationId xmlns:a16="http://schemas.microsoft.com/office/drawing/2014/main" id="{A07CF77B-D0FE-1F6C-BDB2-8D04CB87D5B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7111" y="4443822"/>
                        <a:ext cx="1476237" cy="89577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additive="base">
                                        <p:cTn id="7" dur="500" fill="hold"/>
                                        <p:tgtEl>
                                          <p:spTgt spid="307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07204"/>
                                        </p:tgtEl>
                                        <p:attrNameLst>
                                          <p:attrName>style.visibility</p:attrName>
                                        </p:attrNameLst>
                                      </p:cBhvr>
                                      <p:to>
                                        <p:strVal val="visible"/>
                                      </p:to>
                                    </p:set>
                                    <p:anim calcmode="lin" valueType="num">
                                      <p:cBhvr additive="base">
                                        <p:cTn id="13" dur="500" fill="hold"/>
                                        <p:tgtEl>
                                          <p:spTgt spid="307204"/>
                                        </p:tgtEl>
                                        <p:attrNameLst>
                                          <p:attrName>ppt_x</p:attrName>
                                        </p:attrNameLst>
                                      </p:cBhvr>
                                      <p:tavLst>
                                        <p:tav tm="0">
                                          <p:val>
                                            <p:strVal val="#ppt_x"/>
                                          </p:val>
                                        </p:tav>
                                        <p:tav tm="100000">
                                          <p:val>
                                            <p:strVal val="#ppt_x"/>
                                          </p:val>
                                        </p:tav>
                                      </p:tavLst>
                                    </p:anim>
                                    <p:anim calcmode="lin" valueType="num">
                                      <p:cBhvr additive="base">
                                        <p:cTn id="14" dur="500" fill="hold"/>
                                        <p:tgtEl>
                                          <p:spTgt spid="30720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07205"/>
                                        </p:tgtEl>
                                        <p:attrNameLst>
                                          <p:attrName>style.visibility</p:attrName>
                                        </p:attrNameLst>
                                      </p:cBhvr>
                                      <p:to>
                                        <p:strVal val="visible"/>
                                      </p:to>
                                    </p:set>
                                    <p:anim calcmode="lin" valueType="num">
                                      <p:cBhvr additive="base">
                                        <p:cTn id="19" dur="500" fill="hold"/>
                                        <p:tgtEl>
                                          <p:spTgt spid="307205"/>
                                        </p:tgtEl>
                                        <p:attrNameLst>
                                          <p:attrName>ppt_x</p:attrName>
                                        </p:attrNameLst>
                                      </p:cBhvr>
                                      <p:tavLst>
                                        <p:tav tm="0">
                                          <p:val>
                                            <p:strVal val="#ppt_x"/>
                                          </p:val>
                                        </p:tav>
                                        <p:tav tm="100000">
                                          <p:val>
                                            <p:strVal val="#ppt_x"/>
                                          </p:val>
                                        </p:tav>
                                      </p:tavLst>
                                    </p:anim>
                                    <p:anim calcmode="lin" valueType="num">
                                      <p:cBhvr additive="base">
                                        <p:cTn id="20" dur="500" fill="hold"/>
                                        <p:tgtEl>
                                          <p:spTgt spid="30720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07206"/>
                                        </p:tgtEl>
                                        <p:attrNameLst>
                                          <p:attrName>style.visibility</p:attrName>
                                        </p:attrNameLst>
                                      </p:cBhvr>
                                      <p:to>
                                        <p:strVal val="visible"/>
                                      </p:to>
                                    </p:set>
                                    <p:anim calcmode="lin" valueType="num">
                                      <p:cBhvr additive="base">
                                        <p:cTn id="25" dur="500" fill="hold"/>
                                        <p:tgtEl>
                                          <p:spTgt spid="307206"/>
                                        </p:tgtEl>
                                        <p:attrNameLst>
                                          <p:attrName>ppt_x</p:attrName>
                                        </p:attrNameLst>
                                      </p:cBhvr>
                                      <p:tavLst>
                                        <p:tav tm="0">
                                          <p:val>
                                            <p:strVal val="#ppt_x"/>
                                          </p:val>
                                        </p:tav>
                                        <p:tav tm="100000">
                                          <p:val>
                                            <p:strVal val="#ppt_x"/>
                                          </p:val>
                                        </p:tav>
                                      </p:tavLst>
                                    </p:anim>
                                    <p:anim calcmode="lin" valueType="num">
                                      <p:cBhvr additive="base">
                                        <p:cTn id="26" dur="500" fill="hold"/>
                                        <p:tgtEl>
                                          <p:spTgt spid="30720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07207"/>
                                        </p:tgtEl>
                                        <p:attrNameLst>
                                          <p:attrName>style.visibility</p:attrName>
                                        </p:attrNameLst>
                                      </p:cBhvr>
                                      <p:to>
                                        <p:strVal val="visible"/>
                                      </p:to>
                                    </p:set>
                                    <p:anim calcmode="lin" valueType="num">
                                      <p:cBhvr additive="base">
                                        <p:cTn id="31" dur="500" fill="hold"/>
                                        <p:tgtEl>
                                          <p:spTgt spid="307207"/>
                                        </p:tgtEl>
                                        <p:attrNameLst>
                                          <p:attrName>ppt_x</p:attrName>
                                        </p:attrNameLst>
                                      </p:cBhvr>
                                      <p:tavLst>
                                        <p:tav tm="0">
                                          <p:val>
                                            <p:strVal val="#ppt_x"/>
                                          </p:val>
                                        </p:tav>
                                        <p:tav tm="100000">
                                          <p:val>
                                            <p:strVal val="#ppt_x"/>
                                          </p:val>
                                        </p:tav>
                                      </p:tavLst>
                                    </p:anim>
                                    <p:anim calcmode="lin" valueType="num">
                                      <p:cBhvr additive="base">
                                        <p:cTn id="32" dur="500" fill="hold"/>
                                        <p:tgtEl>
                                          <p:spTgt spid="307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F1B22881-9513-304A-3BD6-1B904EDE6F43}"/>
              </a:ext>
            </a:extLst>
          </p:cNvPr>
          <p:cNvSpPr>
            <a:spLocks noGrp="1" noChangeArrowheads="1"/>
          </p:cNvSpPr>
          <p:nvPr>
            <p:ph type="title"/>
          </p:nvPr>
        </p:nvSpPr>
        <p:spPr/>
        <p:txBody>
          <a:bodyPr/>
          <a:lstStyle/>
          <a:p>
            <a:pPr eaLnBrk="1" hangingPunct="1"/>
            <a:r>
              <a:rPr lang="zh-CN" altLang="en-US"/>
              <a:t>本讲主要内容</a:t>
            </a:r>
          </a:p>
        </p:txBody>
      </p:sp>
      <p:sp>
        <p:nvSpPr>
          <p:cNvPr id="344067" name="Rectangle 3">
            <a:extLst>
              <a:ext uri="{FF2B5EF4-FFF2-40B4-BE49-F238E27FC236}">
                <a16:creationId xmlns:a16="http://schemas.microsoft.com/office/drawing/2014/main" id="{307FBD5D-F653-C99D-1F9B-6F01B40D1755}"/>
              </a:ext>
            </a:extLst>
          </p:cNvPr>
          <p:cNvSpPr>
            <a:spLocks noGrp="1" noChangeArrowheads="1"/>
          </p:cNvSpPr>
          <p:nvPr>
            <p:ph type="body" idx="1"/>
          </p:nvPr>
        </p:nvSpPr>
        <p:spPr>
          <a:xfrm>
            <a:off x="774700" y="1165578"/>
            <a:ext cx="7110471" cy="5341586"/>
          </a:xfrm>
        </p:spPr>
        <p:txBody>
          <a:bodyPr>
            <a:normAutofit/>
          </a:bodyPr>
          <a:lstStyle/>
          <a:p>
            <a:pPr eaLnBrk="1" hangingPunct="1">
              <a:buClr>
                <a:srgbClr val="00FF00"/>
              </a:buClr>
              <a:buFont typeface="Wingdings" panose="05000000000000000000" pitchFamily="2" charset="2"/>
              <a:buChar char="Ø"/>
            </a:pPr>
            <a:r>
              <a:rPr lang="zh-CN" altLang="en-US" dirty="0">
                <a:solidFill>
                  <a:srgbClr val="0000FF"/>
                </a:solidFill>
                <a:latin typeface="黑体" panose="02010609060101010101" pitchFamily="49" charset="-122"/>
              </a:rPr>
              <a:t>泊松过程</a:t>
            </a:r>
          </a:p>
          <a:p>
            <a:pPr lvl="1" eaLnBrk="1" hangingPunct="1">
              <a:buClr>
                <a:srgbClr val="FF0000"/>
              </a:buClr>
              <a:buFontTx/>
              <a:buChar char="•"/>
            </a:pPr>
            <a:r>
              <a:rPr lang="zh-CN" altLang="en-US" dirty="0">
                <a:solidFill>
                  <a:srgbClr val="CC00CC"/>
                </a:solidFill>
                <a:latin typeface="黑体" panose="02010609060101010101" pitchFamily="49" charset="-122"/>
              </a:rPr>
              <a:t>泊松过程的两个定义及其等价性</a:t>
            </a:r>
          </a:p>
          <a:p>
            <a:pPr lvl="1" eaLnBrk="1" hangingPunct="1">
              <a:buClr>
                <a:srgbClr val="FF0000"/>
              </a:buClr>
              <a:buFontTx/>
              <a:buChar char="•"/>
            </a:pPr>
            <a:r>
              <a:rPr lang="zh-CN" altLang="en-US" dirty="0">
                <a:solidFill>
                  <a:srgbClr val="CC00CC"/>
                </a:solidFill>
                <a:latin typeface="黑体" panose="02010609060101010101" pitchFamily="49" charset="-122"/>
              </a:rPr>
              <a:t>泊松过程的概率分布</a:t>
            </a:r>
          </a:p>
          <a:p>
            <a:pPr lvl="1" eaLnBrk="1" hangingPunct="1">
              <a:buClr>
                <a:srgbClr val="FF0000"/>
              </a:buClr>
              <a:buFontTx/>
              <a:buChar char="•"/>
            </a:pPr>
            <a:r>
              <a:rPr lang="zh-CN" altLang="en-US" dirty="0">
                <a:solidFill>
                  <a:srgbClr val="CC00CC"/>
                </a:solidFill>
                <a:latin typeface="黑体" panose="02010609060101010101" pitchFamily="49" charset="-122"/>
              </a:rPr>
              <a:t>泊松过程的数字特征</a:t>
            </a:r>
          </a:p>
          <a:p>
            <a:pPr lvl="1" eaLnBrk="1" hangingPunct="1">
              <a:buClr>
                <a:srgbClr val="FF0000"/>
              </a:buClr>
              <a:buFontTx/>
              <a:buChar char="•"/>
            </a:pPr>
            <a:r>
              <a:rPr lang="zh-CN" altLang="en-US" dirty="0">
                <a:solidFill>
                  <a:srgbClr val="CC00CC"/>
                </a:solidFill>
                <a:latin typeface="黑体" panose="02010609060101010101" pitchFamily="49" charset="-122"/>
              </a:rPr>
              <a:t>泊松过程的性质</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非齐次泊松过程复合泊松过程</a:t>
            </a:r>
          </a:p>
          <a:p>
            <a:pPr eaLnBrk="1" hangingPunct="1">
              <a:buClr>
                <a:srgbClr val="00FF00"/>
              </a:buClr>
              <a:buFont typeface="Wingdings" panose="05000000000000000000" pitchFamily="2" charset="2"/>
              <a:buChar char="Ø"/>
            </a:pPr>
            <a:r>
              <a:rPr lang="zh-CN" altLang="en-US" dirty="0">
                <a:solidFill>
                  <a:srgbClr val="0000FF"/>
                </a:solidFill>
                <a:latin typeface="黑体" panose="02010609060101010101" pitchFamily="49" charset="-122"/>
              </a:rPr>
              <a:t>更新计数过程</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4067">
                                            <p:txEl>
                                              <p:pRg st="1" end="1"/>
                                            </p:txEl>
                                          </p:spTgt>
                                        </p:tgtEl>
                                        <p:attrNameLst>
                                          <p:attrName>style.visibility</p:attrName>
                                        </p:attrNameLst>
                                      </p:cBhvr>
                                      <p:to>
                                        <p:strVal val="visible"/>
                                      </p:to>
                                    </p:set>
                                    <p:anim calcmode="lin" valueType="num">
                                      <p:cBhvr additive="base">
                                        <p:cTn id="11" dur="500" fill="hold"/>
                                        <p:tgtEl>
                                          <p:spTgt spid="3440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40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4067">
                                            <p:txEl>
                                              <p:pRg st="2" end="2"/>
                                            </p:txEl>
                                          </p:spTgt>
                                        </p:tgtEl>
                                        <p:attrNameLst>
                                          <p:attrName>style.visibility</p:attrName>
                                        </p:attrNameLst>
                                      </p:cBhvr>
                                      <p:to>
                                        <p:strVal val="visible"/>
                                      </p:to>
                                    </p:set>
                                    <p:anim calcmode="lin" valueType="num">
                                      <p:cBhvr additive="base">
                                        <p:cTn id="15" dur="500" fill="hold"/>
                                        <p:tgtEl>
                                          <p:spTgt spid="3440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40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4067">
                                            <p:txEl>
                                              <p:pRg st="3" end="3"/>
                                            </p:txEl>
                                          </p:spTgt>
                                        </p:tgtEl>
                                        <p:attrNameLst>
                                          <p:attrName>style.visibility</p:attrName>
                                        </p:attrNameLst>
                                      </p:cBhvr>
                                      <p:to>
                                        <p:strVal val="visible"/>
                                      </p:to>
                                    </p:set>
                                    <p:anim calcmode="lin" valueType="num">
                                      <p:cBhvr additive="base">
                                        <p:cTn id="19" dur="500" fill="hold"/>
                                        <p:tgtEl>
                                          <p:spTgt spid="3440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406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44067">
                                            <p:txEl>
                                              <p:pRg st="4" end="4"/>
                                            </p:txEl>
                                          </p:spTgt>
                                        </p:tgtEl>
                                        <p:attrNameLst>
                                          <p:attrName>style.visibility</p:attrName>
                                        </p:attrNameLst>
                                      </p:cBhvr>
                                      <p:to>
                                        <p:strVal val="visible"/>
                                      </p:to>
                                    </p:set>
                                    <p:anim calcmode="lin" valueType="num">
                                      <p:cBhvr additive="base">
                                        <p:cTn id="23" dur="500" fill="hold"/>
                                        <p:tgtEl>
                                          <p:spTgt spid="3440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406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4067">
                                            <p:txEl>
                                              <p:pRg st="5" end="5"/>
                                            </p:txEl>
                                          </p:spTgt>
                                        </p:tgtEl>
                                        <p:attrNameLst>
                                          <p:attrName>style.visibility</p:attrName>
                                        </p:attrNameLst>
                                      </p:cBhvr>
                                      <p:to>
                                        <p:strVal val="visible"/>
                                      </p:to>
                                    </p:set>
                                    <p:anim calcmode="lin" valueType="num">
                                      <p:cBhvr additive="base">
                                        <p:cTn id="27" dur="500" fill="hold"/>
                                        <p:tgtEl>
                                          <p:spTgt spid="34406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40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44067">
                                            <p:txEl>
                                              <p:pRg st="6" end="6"/>
                                            </p:txEl>
                                          </p:spTgt>
                                        </p:tgtEl>
                                        <p:attrNameLst>
                                          <p:attrName>style.visibility</p:attrName>
                                        </p:attrNameLst>
                                      </p:cBhvr>
                                      <p:to>
                                        <p:strVal val="visible"/>
                                      </p:to>
                                    </p:set>
                                    <p:anim calcmode="lin" valueType="num">
                                      <p:cBhvr additive="base">
                                        <p:cTn id="33" dur="500" fill="hold"/>
                                        <p:tgtEl>
                                          <p:spTgt spid="34406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440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B0EE3568-B842-ECC1-E29A-395DCB2B9428}"/>
              </a:ext>
            </a:extLst>
          </p:cNvPr>
          <p:cNvSpPr>
            <a:spLocks noGrp="1" noChangeArrowheads="1"/>
          </p:cNvSpPr>
          <p:nvPr>
            <p:ph type="title"/>
          </p:nvPr>
        </p:nvSpPr>
        <p:spPr/>
        <p:txBody>
          <a:bodyPr/>
          <a:lstStyle/>
          <a:p>
            <a:pPr eaLnBrk="1" hangingPunct="1"/>
            <a:r>
              <a:rPr lang="zh-CN" altLang="en-US"/>
              <a:t>下一讲内容预告</a:t>
            </a:r>
          </a:p>
        </p:txBody>
      </p:sp>
      <p:sp>
        <p:nvSpPr>
          <p:cNvPr id="340995" name="Rectangle 3">
            <a:extLst>
              <a:ext uri="{FF2B5EF4-FFF2-40B4-BE49-F238E27FC236}">
                <a16:creationId xmlns:a16="http://schemas.microsoft.com/office/drawing/2014/main" id="{FB922AFA-7DBC-0B88-8246-A6177D39D778}"/>
              </a:ext>
            </a:extLst>
          </p:cNvPr>
          <p:cNvSpPr>
            <a:spLocks noGrp="1" noChangeArrowheads="1"/>
          </p:cNvSpPr>
          <p:nvPr>
            <p:ph type="body" idx="1"/>
          </p:nvPr>
        </p:nvSpPr>
        <p:spPr>
          <a:xfrm>
            <a:off x="612775" y="1219994"/>
            <a:ext cx="5814771" cy="2793059"/>
          </a:xfrm>
        </p:spPr>
        <p:txBody>
          <a:bodyPr>
            <a:normAutofit/>
          </a:bodyPr>
          <a:lstStyle/>
          <a:p>
            <a:pPr eaLnBrk="1" hangingPunct="1">
              <a:buFont typeface="Wingdings" panose="05000000000000000000" pitchFamily="2" charset="2"/>
              <a:buChar char="Ø"/>
            </a:pPr>
            <a:r>
              <a:rPr lang="zh-CN" altLang="en-US" dirty="0">
                <a:solidFill>
                  <a:srgbClr val="0000FF"/>
                </a:solidFill>
                <a:latin typeface="黑体" panose="02010609060101010101" pitchFamily="49" charset="-122"/>
              </a:rPr>
              <a:t>马尔可夫过程</a:t>
            </a:r>
          </a:p>
          <a:p>
            <a:pPr lvl="1" eaLnBrk="1" hangingPunct="1">
              <a:buClr>
                <a:srgbClr val="FF0000"/>
              </a:buClr>
              <a:buFontTx/>
              <a:buChar char="•"/>
            </a:pPr>
            <a:r>
              <a:rPr lang="zh-CN" altLang="en-US" dirty="0">
                <a:solidFill>
                  <a:srgbClr val="CC00CC"/>
                </a:solidFill>
                <a:latin typeface="黑体" panose="02010609060101010101" pitchFamily="49" charset="-122"/>
              </a:rPr>
              <a:t>马尔可夫过程的概念</a:t>
            </a:r>
          </a:p>
          <a:p>
            <a:pPr lvl="1" eaLnBrk="1" hangingPunct="1">
              <a:buClr>
                <a:srgbClr val="FF0000"/>
              </a:buClr>
              <a:buFontTx/>
              <a:buChar char="•"/>
            </a:pPr>
            <a:r>
              <a:rPr lang="zh-CN" altLang="en-US" dirty="0">
                <a:solidFill>
                  <a:srgbClr val="CC00CC"/>
                </a:solidFill>
                <a:latin typeface="黑体" panose="02010609060101010101" pitchFamily="49" charset="-122"/>
              </a:rPr>
              <a:t>马尔可夫过程的分类</a:t>
            </a:r>
          </a:p>
          <a:p>
            <a:pPr lvl="1" eaLnBrk="1" hangingPunct="1">
              <a:buClr>
                <a:srgbClr val="FF0000"/>
              </a:buClr>
              <a:buFontTx/>
              <a:buChar char="•"/>
            </a:pPr>
            <a:r>
              <a:rPr lang="zh-CN" altLang="en-US" dirty="0">
                <a:solidFill>
                  <a:srgbClr val="CC00CC"/>
                </a:solidFill>
                <a:latin typeface="黑体" panose="02010609060101010101" pitchFamily="49" charset="-122"/>
              </a:rPr>
              <a:t>离散参数马氏链</a:t>
            </a:r>
            <a:endParaRPr lang="zh-CN" altLang="en-US" dirty="0">
              <a:solidFill>
                <a:srgbClr val="0000FF"/>
              </a:solidFill>
              <a:latin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 calcmode="lin" valueType="num">
                                      <p:cBhvr additive="base">
                                        <p:cTn id="7" dur="500" fill="hold"/>
                                        <p:tgtEl>
                                          <p:spTgt spid="340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09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anim calcmode="lin" valueType="num">
                                      <p:cBhvr additive="base">
                                        <p:cTn id="11" dur="500" fill="hold"/>
                                        <p:tgtEl>
                                          <p:spTgt spid="3409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09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anim calcmode="lin" valueType="num">
                                      <p:cBhvr additive="base">
                                        <p:cTn id="15" dur="500" fill="hold"/>
                                        <p:tgtEl>
                                          <p:spTgt spid="3409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09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0995">
                                            <p:txEl>
                                              <p:pRg st="3" end="3"/>
                                            </p:txEl>
                                          </p:spTgt>
                                        </p:tgtEl>
                                        <p:attrNameLst>
                                          <p:attrName>style.visibility</p:attrName>
                                        </p:attrNameLst>
                                      </p:cBhvr>
                                      <p:to>
                                        <p:strVal val="visible"/>
                                      </p:to>
                                    </p:set>
                                    <p:anim calcmode="lin" valueType="num">
                                      <p:cBhvr additive="base">
                                        <p:cTn id="19" dur="500" fill="hold"/>
                                        <p:tgtEl>
                                          <p:spTgt spid="3409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09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3CBB7CB-EB0B-AC98-CFCF-B396B9233F39}"/>
              </a:ext>
            </a:extLst>
          </p:cNvPr>
          <p:cNvSpPr>
            <a:spLocks noGrp="1" noChangeArrowheads="1"/>
          </p:cNvSpPr>
          <p:nvPr>
            <p:ph type="body" idx="1"/>
          </p:nvPr>
        </p:nvSpPr>
        <p:spPr>
          <a:xfrm>
            <a:off x="536576" y="1154380"/>
            <a:ext cx="9524330" cy="690722"/>
          </a:xfrm>
        </p:spPr>
        <p:txBody>
          <a:bodyPr>
            <a:normAutofit fontScale="92500" lnSpcReduction="20000"/>
          </a:bodyPr>
          <a:lstStyle/>
          <a:p>
            <a:pPr eaLnBrk="1" hangingPunct="1">
              <a:lnSpc>
                <a:spcPct val="110000"/>
              </a:lnSpc>
              <a:buFont typeface="Wingdings" panose="05000000000000000000" pitchFamily="2" charset="2"/>
              <a:buNone/>
            </a:pPr>
            <a:r>
              <a:rPr lang="en-US" altLang="zh-CN" sz="4401" dirty="0">
                <a:solidFill>
                  <a:srgbClr val="6600CC"/>
                </a:solidFill>
              </a:rPr>
              <a:t>P98			</a:t>
            </a:r>
            <a:r>
              <a:rPr lang="en-US" altLang="en-US" sz="4401" dirty="0">
                <a:solidFill>
                  <a:srgbClr val="0000FF"/>
                </a:solidFill>
              </a:rPr>
              <a:t>12.		15</a:t>
            </a:r>
            <a:r>
              <a:rPr lang="en-US" altLang="zh-CN" sz="4401" dirty="0">
                <a:solidFill>
                  <a:srgbClr val="0000FF"/>
                </a:solidFill>
              </a:rPr>
              <a:t>.		19.</a:t>
            </a:r>
          </a:p>
        </p:txBody>
      </p:sp>
      <p:sp>
        <p:nvSpPr>
          <p:cNvPr id="45061" name="Rectangle 3">
            <a:extLst>
              <a:ext uri="{FF2B5EF4-FFF2-40B4-BE49-F238E27FC236}">
                <a16:creationId xmlns:a16="http://schemas.microsoft.com/office/drawing/2014/main" id="{9BE3A860-6626-140E-50CD-AB8742D920BB}"/>
              </a:ext>
            </a:extLst>
          </p:cNvPr>
          <p:cNvSpPr>
            <a:spLocks noGrp="1" noChangeArrowheads="1"/>
          </p:cNvSpPr>
          <p:nvPr>
            <p:ph type="title"/>
          </p:nvPr>
        </p:nvSpPr>
        <p:spPr>
          <a:xfrm>
            <a:off x="765175" y="312812"/>
            <a:ext cx="7469329" cy="516056"/>
          </a:xfrm>
        </p:spPr>
        <p:txBody>
          <a:bodyPr/>
          <a:lstStyle/>
          <a:p>
            <a:pPr eaLnBrk="1" hangingPunct="1"/>
            <a:r>
              <a:rPr lang="zh-CN" altLang="en-US" dirty="0"/>
              <a:t>习  题  三</a:t>
            </a:r>
          </a:p>
        </p:txBody>
      </p:sp>
      <p:pic>
        <p:nvPicPr>
          <p:cNvPr id="45062" name="Picture 8">
            <a:extLst>
              <a:ext uri="{FF2B5EF4-FFF2-40B4-BE49-F238E27FC236}">
                <a16:creationId xmlns:a16="http://schemas.microsoft.com/office/drawing/2014/main" id="{03B8E17A-DC1A-BD92-9DAB-DED5A6B0C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904" y="1916557"/>
            <a:ext cx="8048901" cy="133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9">
            <a:extLst>
              <a:ext uri="{FF2B5EF4-FFF2-40B4-BE49-F238E27FC236}">
                <a16:creationId xmlns:a16="http://schemas.microsoft.com/office/drawing/2014/main" id="{FC682144-5192-00FD-F6DF-2FC0AB846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904" y="3405188"/>
            <a:ext cx="8048901" cy="1635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10">
            <a:extLst>
              <a:ext uri="{FF2B5EF4-FFF2-40B4-BE49-F238E27FC236}">
                <a16:creationId xmlns:a16="http://schemas.microsoft.com/office/drawing/2014/main" id="{E935D451-5D60-13C0-1C4D-E50265DC1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904" y="5158983"/>
            <a:ext cx="8048901" cy="1348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8AFE1D73-257F-7CB7-6DAD-A61F48E7F794}"/>
              </a:ext>
            </a:extLst>
          </p:cNvPr>
          <p:cNvSpPr>
            <a:spLocks noGrp="1" noChangeArrowheads="1"/>
          </p:cNvSpPr>
          <p:nvPr>
            <p:ph type="title"/>
          </p:nvPr>
        </p:nvSpPr>
        <p:spPr/>
        <p:txBody>
          <a:bodyPr/>
          <a:lstStyle/>
          <a:p>
            <a:r>
              <a:rPr lang="zh-CN" altLang="en-US"/>
              <a:t>课堂练习</a:t>
            </a:r>
            <a:r>
              <a:rPr lang="en-US" altLang="zh-CN"/>
              <a:t>—</a:t>
            </a:r>
            <a:r>
              <a:rPr lang="zh-CN" altLang="en-US"/>
              <a:t>下课交</a:t>
            </a:r>
          </a:p>
        </p:txBody>
      </p:sp>
      <p:sp>
        <p:nvSpPr>
          <p:cNvPr id="46083" name="内容占位符 2">
            <a:extLst>
              <a:ext uri="{FF2B5EF4-FFF2-40B4-BE49-F238E27FC236}">
                <a16:creationId xmlns:a16="http://schemas.microsoft.com/office/drawing/2014/main" id="{58CD5ED3-9478-9E8C-90E3-569D2FFC8CF4}"/>
              </a:ext>
            </a:extLst>
          </p:cNvPr>
          <p:cNvSpPr>
            <a:spLocks noGrp="1" noChangeArrowheads="1"/>
          </p:cNvSpPr>
          <p:nvPr>
            <p:ph idx="1"/>
          </p:nvPr>
        </p:nvSpPr>
        <p:spPr>
          <a:xfrm>
            <a:off x="2740836" y="1143265"/>
            <a:ext cx="7462977" cy="3232898"/>
          </a:xfrm>
        </p:spPr>
        <p:txBody>
          <a:bodyPr/>
          <a:lstStyle/>
          <a:p>
            <a:pPr>
              <a:lnSpc>
                <a:spcPct val="150000"/>
              </a:lnSpc>
              <a:buFont typeface="Wingdings" panose="05000000000000000000" pitchFamily="2" charset="2"/>
              <a:buNone/>
            </a:pPr>
            <a:r>
              <a:rPr lang="en-US" altLang="zh-CN"/>
              <a:t>13. </a:t>
            </a:r>
            <a:r>
              <a:rPr lang="zh-CN" altLang="en-US"/>
              <a:t>设</a:t>
            </a:r>
            <a:r>
              <a:rPr lang="en-US" altLang="zh-CN">
                <a:sym typeface="Symbol" panose="05050102010706020507" pitchFamily="18" charset="2"/>
              </a:rPr>
              <a:t>{ N(t), t  0}</a:t>
            </a:r>
            <a:r>
              <a:rPr lang="zh-CN" altLang="en-US"/>
              <a:t>是平均率为</a:t>
            </a:r>
            <a:r>
              <a:rPr lang="el-GR" altLang="zh-CN"/>
              <a:t>λ</a:t>
            </a:r>
            <a:r>
              <a:rPr lang="en-US" altLang="zh-CN"/>
              <a:t> = 2</a:t>
            </a:r>
            <a:r>
              <a:rPr lang="zh-CN" altLang="en-US"/>
              <a:t>的泊松过程，分别求：</a:t>
            </a:r>
            <a:endParaRPr lang="en-US" altLang="zh-CN"/>
          </a:p>
          <a:p>
            <a:pPr>
              <a:lnSpc>
                <a:spcPct val="150000"/>
              </a:lnSpc>
              <a:buFont typeface="黑体" panose="02010609060101010101" pitchFamily="49" charset="-122"/>
              <a:buAutoNum type="circleNumDbPlain"/>
            </a:pPr>
            <a:r>
              <a:rPr lang="en-US" altLang="zh-CN"/>
              <a:t>E(N(2)N(3))</a:t>
            </a:r>
          </a:p>
          <a:p>
            <a:pPr>
              <a:lnSpc>
                <a:spcPct val="150000"/>
              </a:lnSpc>
              <a:buFont typeface="黑体" panose="02010609060101010101" pitchFamily="49" charset="-122"/>
              <a:buAutoNum type="circleNumDbPlain"/>
            </a:pPr>
            <a:r>
              <a:rPr lang="en-US" altLang="zh-CN"/>
              <a:t>P( N(2)=1,  N(3)=2 )</a:t>
            </a:r>
          </a:p>
          <a:p>
            <a:pPr>
              <a:lnSpc>
                <a:spcPct val="150000"/>
              </a:lnSpc>
              <a:buFont typeface="黑体" panose="02010609060101010101" pitchFamily="49" charset="-122"/>
              <a:buAutoNum type="circleNumDbPlain"/>
            </a:pPr>
            <a:r>
              <a:rPr lang="en-US" altLang="zh-CN"/>
              <a:t>P( N(3)=2 | N(2)=1 )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69722718-A2A4-4074-A962-B5600899FD43}"/>
              </a:ext>
            </a:extLst>
          </p:cNvPr>
          <p:cNvSpPr>
            <a:spLocks noGrp="1"/>
          </p:cNvSpPr>
          <p:nvPr>
            <p:ph type="title"/>
          </p:nvPr>
        </p:nvSpPr>
        <p:spPr/>
        <p:txBody>
          <a:bodyPr/>
          <a:lstStyle/>
          <a:p>
            <a:pPr>
              <a:defRPr/>
            </a:pPr>
            <a:r>
              <a:rPr lang="zh-CN" altLang="en-US" dirty="0">
                <a:latin typeface="+mn-lt"/>
              </a:rPr>
              <a:t>课堂练习</a:t>
            </a:r>
          </a:p>
        </p:txBody>
      </p:sp>
      <p:sp>
        <p:nvSpPr>
          <p:cNvPr id="48131" name="内容占位符 2">
            <a:extLst>
              <a:ext uri="{FF2B5EF4-FFF2-40B4-BE49-F238E27FC236}">
                <a16:creationId xmlns:a16="http://schemas.microsoft.com/office/drawing/2014/main" id="{21AE2ABE-3CD9-6BB3-95BA-C871A051BCA5}"/>
              </a:ext>
            </a:extLst>
          </p:cNvPr>
          <p:cNvSpPr>
            <a:spLocks noGrp="1" noChangeArrowheads="1"/>
          </p:cNvSpPr>
          <p:nvPr>
            <p:ph idx="1"/>
          </p:nvPr>
        </p:nvSpPr>
        <p:spPr>
          <a:xfrm>
            <a:off x="2740836" y="1143265"/>
            <a:ext cx="7462977" cy="2386565"/>
          </a:xfrm>
        </p:spPr>
        <p:txBody>
          <a:bodyPr/>
          <a:lstStyle/>
          <a:p>
            <a:pPr>
              <a:lnSpc>
                <a:spcPct val="100000"/>
              </a:lnSpc>
              <a:spcBef>
                <a:spcPts val="600"/>
              </a:spcBef>
              <a:buNone/>
            </a:pPr>
            <a:r>
              <a:rPr lang="en-US" altLang="zh-CN"/>
              <a:t>14. </a:t>
            </a:r>
            <a:r>
              <a:rPr lang="zh-CN" altLang="en-US"/>
              <a:t>设</a:t>
            </a:r>
            <a:r>
              <a:rPr lang="en-US" altLang="zh-CN">
                <a:sym typeface="Symbol" panose="05050102010706020507" pitchFamily="18" charset="2"/>
              </a:rPr>
              <a:t>{ N(t), t  0}</a:t>
            </a:r>
            <a:r>
              <a:rPr lang="zh-CN" altLang="en-US"/>
              <a:t>是平均率为</a:t>
            </a:r>
            <a:r>
              <a:rPr lang="el-GR" altLang="zh-CN"/>
              <a:t>λ</a:t>
            </a:r>
            <a:r>
              <a:rPr lang="en-US" altLang="zh-CN"/>
              <a:t> = 2</a:t>
            </a:r>
            <a:r>
              <a:rPr lang="zh-CN" altLang="en-US"/>
              <a:t>的泊松过程，分别求：</a:t>
            </a:r>
            <a:endParaRPr lang="en-US" altLang="zh-CN"/>
          </a:p>
          <a:p>
            <a:pPr>
              <a:lnSpc>
                <a:spcPct val="100000"/>
              </a:lnSpc>
              <a:spcBef>
                <a:spcPts val="600"/>
              </a:spcBef>
              <a:buFont typeface="黑体" panose="02010609060101010101" pitchFamily="49" charset="-122"/>
              <a:buAutoNum type="circleNumDbPlain"/>
            </a:pPr>
            <a:r>
              <a:rPr lang="en-US" altLang="zh-CN"/>
              <a:t>E(N(2)N(3))</a:t>
            </a:r>
          </a:p>
          <a:p>
            <a:pPr>
              <a:lnSpc>
                <a:spcPct val="100000"/>
              </a:lnSpc>
              <a:spcBef>
                <a:spcPts val="600"/>
              </a:spcBef>
              <a:buFont typeface="黑体" panose="02010609060101010101" pitchFamily="49" charset="-122"/>
              <a:buAutoNum type="circleNumDbPlain"/>
            </a:pPr>
            <a:r>
              <a:rPr lang="en-US" altLang="zh-CN"/>
              <a:t>P{N(2)=1,  N(3)=2}</a:t>
            </a:r>
          </a:p>
          <a:p>
            <a:pPr>
              <a:lnSpc>
                <a:spcPct val="100000"/>
              </a:lnSpc>
              <a:spcBef>
                <a:spcPts val="600"/>
              </a:spcBef>
              <a:buFont typeface="黑体" panose="02010609060101010101" pitchFamily="49" charset="-122"/>
              <a:buAutoNum type="circleNumDbPlain"/>
            </a:pPr>
            <a:r>
              <a:rPr lang="en-US" altLang="zh-CN"/>
              <a:t>P{N(3)=2 | N(2)=1}</a:t>
            </a:r>
          </a:p>
        </p:txBody>
      </p:sp>
      <p:sp>
        <p:nvSpPr>
          <p:cNvPr id="2" name="矩形 1">
            <a:extLst>
              <a:ext uri="{FF2B5EF4-FFF2-40B4-BE49-F238E27FC236}">
                <a16:creationId xmlns:a16="http://schemas.microsoft.com/office/drawing/2014/main" id="{FED50ACC-7695-5222-4D30-09B61108AA50}"/>
              </a:ext>
            </a:extLst>
          </p:cNvPr>
          <p:cNvSpPr>
            <a:spLocks noChangeArrowheads="1"/>
          </p:cNvSpPr>
          <p:nvPr/>
        </p:nvSpPr>
        <p:spPr bwMode="auto">
          <a:xfrm>
            <a:off x="2569346" y="3717198"/>
            <a:ext cx="7975858" cy="286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2400"/>
              </a:spcBef>
              <a:buClr>
                <a:srgbClr val="6600CC"/>
              </a:buClr>
              <a:buFont typeface="黑体" panose="02010609060101010101" pitchFamily="49" charset="-122"/>
              <a:buAutoNum type="circleNumDbPlain"/>
            </a:pPr>
            <a:r>
              <a:rPr lang="en-US" altLang="zh-CN" sz="2801" b="1">
                <a:solidFill>
                  <a:srgbClr val="000000"/>
                </a:solidFill>
                <a:ea typeface="黑体" panose="02010609060101010101" pitchFamily="49" charset="-122"/>
              </a:rPr>
              <a:t> E(N(2)N(3)) = R(2, 3)</a:t>
            </a:r>
            <a:r>
              <a:rPr lang="zh-CN" altLang="en-US" sz="2801" b="1">
                <a:solidFill>
                  <a:srgbClr val="000000"/>
                </a:solidFill>
                <a:ea typeface="黑体" panose="02010609060101010101" pitchFamily="49" charset="-122"/>
              </a:rPr>
              <a:t>＝</a:t>
            </a:r>
            <a:r>
              <a:rPr lang="zh-CN" altLang="en-US" sz="2801" b="1">
                <a:solidFill>
                  <a:srgbClr val="000000"/>
                </a:solidFill>
                <a:ea typeface="黑体" panose="02010609060101010101" pitchFamily="49" charset="-122"/>
                <a:sym typeface="Symbol" panose="05050102010706020507" pitchFamily="18" charset="2"/>
              </a:rPr>
              <a:t></a:t>
            </a:r>
            <a:r>
              <a:rPr lang="en-US" altLang="zh-CN" sz="2801" b="1">
                <a:solidFill>
                  <a:srgbClr val="000000"/>
                </a:solidFill>
                <a:ea typeface="黑体" panose="02010609060101010101" pitchFamily="49" charset="-122"/>
                <a:sym typeface="Symbol" panose="05050102010706020507" pitchFamily="18" charset="2"/>
              </a:rPr>
              <a:t>min(2, 3)</a:t>
            </a:r>
            <a:r>
              <a:rPr lang="zh-CN" altLang="en-US" sz="2801" b="1">
                <a:solidFill>
                  <a:srgbClr val="000000"/>
                </a:solidFill>
                <a:ea typeface="黑体" panose="02010609060101010101" pitchFamily="49" charset="-122"/>
                <a:sym typeface="Symbol" panose="05050102010706020507" pitchFamily="18" charset="2"/>
              </a:rPr>
              <a:t>＋</a:t>
            </a:r>
            <a:r>
              <a:rPr lang="en-US" altLang="zh-CN" sz="2801" b="1" baseline="30000">
                <a:solidFill>
                  <a:srgbClr val="000000"/>
                </a:solidFill>
                <a:ea typeface="黑体" panose="02010609060101010101" pitchFamily="49" charset="-122"/>
                <a:sym typeface="Symbol" panose="05050102010706020507" pitchFamily="18" charset="2"/>
              </a:rPr>
              <a:t>2</a:t>
            </a:r>
            <a:r>
              <a:rPr lang="zh-CN" altLang="en-US" sz="2801" b="1">
                <a:solidFill>
                  <a:srgbClr val="000000"/>
                </a:solidFill>
                <a:ea typeface="黑体" panose="02010609060101010101" pitchFamily="49" charset="-122"/>
                <a:sym typeface="Symbol" panose="05050102010706020507" pitchFamily="18" charset="2"/>
              </a:rPr>
              <a:t>*</a:t>
            </a:r>
            <a:r>
              <a:rPr lang="en-US" altLang="zh-CN" sz="2801" b="1">
                <a:solidFill>
                  <a:srgbClr val="000000"/>
                </a:solidFill>
                <a:ea typeface="黑体" panose="02010609060101010101" pitchFamily="49" charset="-122"/>
                <a:sym typeface="Symbol" panose="05050102010706020507" pitchFamily="18" charset="2"/>
              </a:rPr>
              <a:t>2</a:t>
            </a:r>
            <a:r>
              <a:rPr lang="zh-CN" altLang="en-US" sz="2801" b="1">
                <a:solidFill>
                  <a:srgbClr val="000000"/>
                </a:solidFill>
                <a:ea typeface="黑体" panose="02010609060101010101" pitchFamily="49" charset="-122"/>
                <a:sym typeface="Symbol" panose="05050102010706020507" pitchFamily="18" charset="2"/>
              </a:rPr>
              <a:t>*</a:t>
            </a:r>
            <a:r>
              <a:rPr lang="en-US" altLang="zh-CN" sz="2801" b="1">
                <a:solidFill>
                  <a:srgbClr val="000000"/>
                </a:solidFill>
                <a:ea typeface="黑体" panose="02010609060101010101" pitchFamily="49" charset="-122"/>
                <a:sym typeface="Symbol" panose="05050102010706020507" pitchFamily="18" charset="2"/>
              </a:rPr>
              <a:t>3 = 28</a:t>
            </a:r>
          </a:p>
          <a:p>
            <a:pPr>
              <a:spcBef>
                <a:spcPts val="2400"/>
              </a:spcBef>
              <a:buClr>
                <a:srgbClr val="6600CC"/>
              </a:buClr>
              <a:buFont typeface="黑体" panose="02010609060101010101" pitchFamily="49" charset="-122"/>
              <a:buAutoNum type="circleNumDbPlain"/>
            </a:pPr>
            <a:r>
              <a:rPr lang="en-US" altLang="zh-CN" sz="2801" b="1">
                <a:solidFill>
                  <a:srgbClr val="000000"/>
                </a:solidFill>
                <a:ea typeface="黑体" panose="02010609060101010101" pitchFamily="49" charset="-122"/>
              </a:rPr>
              <a:t> P{N(2)=1,  N(3)=2} </a:t>
            </a:r>
          </a:p>
          <a:p>
            <a:pPr>
              <a:spcBef>
                <a:spcPts val="1200"/>
              </a:spcBef>
              <a:buClr>
                <a:srgbClr val="6600CC"/>
              </a:buClr>
              <a:buFont typeface="黑体" panose="02010609060101010101" pitchFamily="49" charset="-122"/>
              <a:buAutoNum type="circleNumDbPlain"/>
            </a:pPr>
            <a:r>
              <a:rPr lang="en-US" altLang="zh-CN" sz="2801" b="1">
                <a:solidFill>
                  <a:srgbClr val="000000"/>
                </a:solidFill>
                <a:ea typeface="黑体" panose="02010609060101010101" pitchFamily="49" charset="-122"/>
              </a:rPr>
              <a:t> P{N(3)=2 | N(2)=1} </a:t>
            </a:r>
          </a:p>
          <a:p>
            <a:pPr>
              <a:spcBef>
                <a:spcPts val="600"/>
              </a:spcBef>
              <a:buClr>
                <a:srgbClr val="6600CC"/>
              </a:buClr>
            </a:pPr>
            <a:r>
              <a:rPr lang="en-US" altLang="zh-CN" sz="2801" b="1">
                <a:solidFill>
                  <a:srgbClr val="000000"/>
                </a:solidFill>
                <a:ea typeface="黑体" panose="02010609060101010101" pitchFamily="49" charset="-122"/>
              </a:rPr>
              <a:t>     = P{N(3)- N(2)=1 | N(2) )- N(0)= 1} </a:t>
            </a:r>
          </a:p>
          <a:p>
            <a:pPr>
              <a:spcBef>
                <a:spcPts val="600"/>
              </a:spcBef>
              <a:buClr>
                <a:srgbClr val="6600CC"/>
              </a:buClr>
            </a:pPr>
            <a:r>
              <a:rPr lang="en-US" altLang="zh-CN" sz="2801" b="1">
                <a:solidFill>
                  <a:srgbClr val="000000"/>
                </a:solidFill>
                <a:ea typeface="黑体" panose="02010609060101010101" pitchFamily="49" charset="-122"/>
              </a:rPr>
              <a:t>     = P{N(3)- N(2)=1} = P{N(1)=1}  = 2e</a:t>
            </a:r>
            <a:r>
              <a:rPr lang="en-US" altLang="zh-CN" sz="2801" b="1" baseline="30000">
                <a:solidFill>
                  <a:srgbClr val="000000"/>
                </a:solidFill>
                <a:ea typeface="黑体" panose="02010609060101010101" pitchFamily="49" charset="-122"/>
              </a:rPr>
              <a:t>-2</a:t>
            </a:r>
            <a:endParaRPr lang="zh-CN" altLang="en-US" sz="2801" b="1">
              <a:solidFill>
                <a:srgbClr val="000000"/>
              </a:solidFill>
            </a:endParaRPr>
          </a:p>
        </p:txBody>
      </p:sp>
      <p:sp>
        <p:nvSpPr>
          <p:cNvPr id="8" name="矩形标注 7">
            <a:extLst>
              <a:ext uri="{FF2B5EF4-FFF2-40B4-BE49-F238E27FC236}">
                <a16:creationId xmlns:a16="http://schemas.microsoft.com/office/drawing/2014/main" id="{641B98AD-FCBF-4F0B-83DF-C252BA813B09}"/>
              </a:ext>
            </a:extLst>
          </p:cNvPr>
          <p:cNvSpPr/>
          <p:nvPr/>
        </p:nvSpPr>
        <p:spPr bwMode="auto">
          <a:xfrm>
            <a:off x="5235375" y="1700607"/>
            <a:ext cx="5149455" cy="649437"/>
          </a:xfrm>
          <a:prstGeom prst="wedgeRectCallout">
            <a:avLst>
              <a:gd name="adj1" fmla="val -52210"/>
              <a:gd name="adj2" fmla="val 17514"/>
            </a:avLst>
          </a:prstGeom>
          <a:solidFill>
            <a:schemeClr val="accent1"/>
          </a:solidFill>
          <a:ln w="9525" cap="flat" cmpd="sng" algn="ctr">
            <a:solidFill>
              <a:srgbClr val="0000FF"/>
            </a:solidFill>
            <a:prstDash val="solid"/>
            <a:round/>
            <a:headEnd type="none" w="med" len="med"/>
            <a:tailEnd type="none" w="med" len="med"/>
          </a:ln>
          <a:effectLst/>
        </p:spPr>
        <p:txBody>
          <a:bodyPr/>
          <a:lstStyle/>
          <a:p>
            <a:pPr marL="720144" indent="-468094">
              <a:lnSpc>
                <a:spcPct val="150000"/>
              </a:lnSpc>
              <a:defRPr/>
            </a:pPr>
            <a:r>
              <a:rPr lang="zh-CN" altLang="en-US" b="1" dirty="0">
                <a:solidFill>
                  <a:srgbClr val="000000"/>
                </a:solidFill>
                <a:ea typeface="黑体" pitchFamily="2" charset="-122"/>
                <a:cs typeface="Times New Roman" pitchFamily="18" charset="0"/>
              </a:rPr>
              <a:t>相关函数	</a:t>
            </a:r>
            <a:r>
              <a:rPr lang="en-US" altLang="zh-CN" b="1" dirty="0">
                <a:solidFill>
                  <a:srgbClr val="000000"/>
                </a:solidFill>
                <a:ea typeface="黑体" pitchFamily="2" charset="-122"/>
                <a:cs typeface="Times New Roman" pitchFamily="18" charset="0"/>
              </a:rPr>
              <a:t>R(</a:t>
            </a:r>
            <a:r>
              <a:rPr lang="en-US" altLang="zh-CN" b="1" dirty="0" err="1">
                <a:solidFill>
                  <a:srgbClr val="000000"/>
                </a:solidFill>
                <a:ea typeface="黑体" pitchFamily="2" charset="-122"/>
                <a:cs typeface="Times New Roman" pitchFamily="18" charset="0"/>
              </a:rPr>
              <a:t>s,t</a:t>
            </a:r>
            <a:r>
              <a:rPr lang="en-US" altLang="zh-CN" b="1" dirty="0">
                <a:solidFill>
                  <a:srgbClr val="000000"/>
                </a:solidFill>
                <a:ea typeface="黑体" pitchFamily="2" charset="-122"/>
                <a:cs typeface="Times New Roman" pitchFamily="18" charset="0"/>
              </a:rPr>
              <a:t>)</a:t>
            </a:r>
            <a:r>
              <a:rPr lang="zh-CN" altLang="en-US" b="1" dirty="0">
                <a:solidFill>
                  <a:srgbClr val="000000"/>
                </a:solidFill>
                <a:ea typeface="黑体" pitchFamily="2" charset="-122"/>
                <a:cs typeface="Times New Roman" pitchFamily="18" charset="0"/>
              </a:rPr>
              <a:t>＝</a:t>
            </a:r>
            <a:r>
              <a:rPr lang="zh-CN" altLang="en-US" b="1" dirty="0">
                <a:solidFill>
                  <a:srgbClr val="000000"/>
                </a:solidFill>
                <a:ea typeface="黑体" pitchFamily="2" charset="-122"/>
                <a:cs typeface="Times New Roman" pitchFamily="18" charset="0"/>
                <a:sym typeface="Symbol" pitchFamily="18" charset="2"/>
              </a:rPr>
              <a:t></a:t>
            </a:r>
            <a:r>
              <a:rPr lang="en-US" altLang="zh-CN" b="1" dirty="0">
                <a:solidFill>
                  <a:srgbClr val="000000"/>
                </a:solidFill>
                <a:ea typeface="黑体" pitchFamily="2" charset="-122"/>
                <a:cs typeface="Times New Roman" pitchFamily="18" charset="0"/>
                <a:sym typeface="Symbol" pitchFamily="18" charset="2"/>
              </a:rPr>
              <a:t>min(</a:t>
            </a:r>
            <a:r>
              <a:rPr lang="en-US" altLang="zh-CN" b="1" dirty="0" err="1">
                <a:solidFill>
                  <a:srgbClr val="000000"/>
                </a:solidFill>
                <a:ea typeface="黑体" pitchFamily="2" charset="-122"/>
                <a:cs typeface="Times New Roman" pitchFamily="18" charset="0"/>
                <a:sym typeface="Symbol" pitchFamily="18" charset="2"/>
              </a:rPr>
              <a:t>s,t</a:t>
            </a:r>
            <a:r>
              <a:rPr lang="en-US" altLang="zh-CN" b="1" dirty="0">
                <a:solidFill>
                  <a:srgbClr val="000000"/>
                </a:solidFill>
                <a:ea typeface="黑体" pitchFamily="2" charset="-122"/>
                <a:cs typeface="Times New Roman" pitchFamily="18" charset="0"/>
                <a:sym typeface="Symbol" pitchFamily="18" charset="2"/>
              </a:rPr>
              <a:t>)</a:t>
            </a:r>
            <a:r>
              <a:rPr lang="zh-CN" altLang="en-US" b="1" dirty="0">
                <a:solidFill>
                  <a:srgbClr val="000000"/>
                </a:solidFill>
                <a:ea typeface="黑体" pitchFamily="2" charset="-122"/>
                <a:cs typeface="Times New Roman" pitchFamily="18" charset="0"/>
                <a:sym typeface="Symbol" pitchFamily="18" charset="2"/>
              </a:rPr>
              <a:t>＋</a:t>
            </a:r>
            <a:r>
              <a:rPr lang="en-US" altLang="zh-CN" b="1" baseline="30000" dirty="0">
                <a:solidFill>
                  <a:srgbClr val="000000"/>
                </a:solidFill>
                <a:ea typeface="黑体" pitchFamily="2" charset="-122"/>
                <a:cs typeface="Times New Roman" pitchFamily="18" charset="0"/>
                <a:sym typeface="Symbol" pitchFamily="18" charset="2"/>
              </a:rPr>
              <a:t>2</a:t>
            </a:r>
            <a:r>
              <a:rPr lang="en-US" altLang="zh-CN" b="1" dirty="0">
                <a:solidFill>
                  <a:srgbClr val="000000"/>
                </a:solidFill>
                <a:ea typeface="黑体" pitchFamily="2" charset="-122"/>
                <a:cs typeface="Times New Roman" pitchFamily="18" charset="0"/>
                <a:sym typeface="Symbol" pitchFamily="18" charset="2"/>
              </a:rPr>
              <a:t>st</a:t>
            </a:r>
          </a:p>
          <a:p>
            <a:pPr marL="720144" indent="-720144">
              <a:lnSpc>
                <a:spcPct val="150000"/>
              </a:lnSpc>
              <a:defRPr/>
            </a:pPr>
            <a:endParaRPr lang="zh-CN" altLang="en-US" dirty="0">
              <a:solidFill>
                <a:srgbClr val="000000"/>
              </a:solidFill>
            </a:endParaRPr>
          </a:p>
        </p:txBody>
      </p:sp>
      <p:grpSp>
        <p:nvGrpSpPr>
          <p:cNvPr id="10" name="组合 14">
            <a:extLst>
              <a:ext uri="{FF2B5EF4-FFF2-40B4-BE49-F238E27FC236}">
                <a16:creationId xmlns:a16="http://schemas.microsoft.com/office/drawing/2014/main" id="{CCD095D1-CA64-4F4D-05C2-0A4C1557AD24}"/>
              </a:ext>
            </a:extLst>
          </p:cNvPr>
          <p:cNvGrpSpPr>
            <a:grpSpLocks/>
          </p:cNvGrpSpPr>
          <p:nvPr/>
        </p:nvGrpSpPr>
        <p:grpSpPr bwMode="auto">
          <a:xfrm>
            <a:off x="5613288" y="522410"/>
            <a:ext cx="4771542" cy="1729187"/>
            <a:chOff x="4211960" y="1772816"/>
            <a:chExt cx="4769988" cy="1728192"/>
          </a:xfrm>
        </p:grpSpPr>
        <p:sp>
          <p:nvSpPr>
            <p:cNvPr id="48142" name="矩形标注 10">
              <a:extLst>
                <a:ext uri="{FF2B5EF4-FFF2-40B4-BE49-F238E27FC236}">
                  <a16:creationId xmlns:a16="http://schemas.microsoft.com/office/drawing/2014/main" id="{ABC27267-E9BE-A5CF-B550-F82D19EE723C}"/>
                </a:ext>
              </a:extLst>
            </p:cNvPr>
            <p:cNvSpPr>
              <a:spLocks noChangeArrowheads="1"/>
            </p:cNvSpPr>
            <p:nvPr/>
          </p:nvSpPr>
          <p:spPr bwMode="auto">
            <a:xfrm>
              <a:off x="4211960" y="1772816"/>
              <a:ext cx="4752528" cy="1728192"/>
            </a:xfrm>
            <a:prstGeom prst="wedgeRectCallout">
              <a:avLst>
                <a:gd name="adj1" fmla="val -37648"/>
                <a:gd name="adj2" fmla="val 78472"/>
              </a:avLst>
            </a:prstGeom>
            <a:solidFill>
              <a:schemeClr val="accent1"/>
            </a:solidFill>
            <a:ln w="9525" algn="ctr">
              <a:solidFill>
                <a:srgbClr val="0000FF"/>
              </a:solidFill>
              <a:round/>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601">
                  <a:solidFill>
                    <a:srgbClr val="000000"/>
                  </a:solidFill>
                </a:rPr>
                <a:t>二维概率分布</a:t>
              </a:r>
              <a:r>
                <a:rPr lang="en-US" altLang="zh-CN" sz="2601">
                  <a:solidFill>
                    <a:srgbClr val="000000"/>
                  </a:solidFill>
                  <a:sym typeface="Symbol" panose="05050102010706020507" pitchFamily="18" charset="2"/>
                </a:rPr>
                <a:t>P{N(s)=j, N(t)=k}</a:t>
              </a:r>
            </a:p>
          </p:txBody>
        </p:sp>
        <p:graphicFrame>
          <p:nvGraphicFramePr>
            <p:cNvPr id="48143" name="Object 10">
              <a:extLst>
                <a:ext uri="{FF2B5EF4-FFF2-40B4-BE49-F238E27FC236}">
                  <a16:creationId xmlns:a16="http://schemas.microsoft.com/office/drawing/2014/main" id="{C5280751-0732-9082-C1A2-D04C57EAB7C9}"/>
                </a:ext>
              </a:extLst>
            </p:cNvPr>
            <p:cNvGraphicFramePr>
              <a:graphicFrameLocks noChangeAspect="1"/>
            </p:cNvGraphicFramePr>
            <p:nvPr/>
          </p:nvGraphicFramePr>
          <p:xfrm>
            <a:off x="4219896" y="2277467"/>
            <a:ext cx="4762052" cy="1112454"/>
          </p:xfrm>
          <a:graphic>
            <a:graphicData uri="http://schemas.openxmlformats.org/presentationml/2006/ole">
              <mc:AlternateContent xmlns:mc="http://schemas.openxmlformats.org/markup-compatibility/2006">
                <mc:Choice xmlns:v="urn:schemas-microsoft-com:vml" Requires="v">
                  <p:oleObj name="公式" r:id="rId2" imgW="1905000" imgH="444500" progId="Equation.3">
                    <p:embed/>
                  </p:oleObj>
                </mc:Choice>
                <mc:Fallback>
                  <p:oleObj name="公式" r:id="rId2" imgW="1905000" imgH="444500" progId="Equation.3">
                    <p:embed/>
                    <p:pic>
                      <p:nvPicPr>
                        <p:cNvPr id="48143" name="Object 10">
                          <a:extLst>
                            <a:ext uri="{FF2B5EF4-FFF2-40B4-BE49-F238E27FC236}">
                              <a16:creationId xmlns:a16="http://schemas.microsoft.com/office/drawing/2014/main" id="{C5280751-0732-9082-C1A2-D04C57EAB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896" y="2277467"/>
                          <a:ext cx="4762052" cy="1112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Object 10">
            <a:extLst>
              <a:ext uri="{FF2B5EF4-FFF2-40B4-BE49-F238E27FC236}">
                <a16:creationId xmlns:a16="http://schemas.microsoft.com/office/drawing/2014/main" id="{C3F0F03D-1542-609B-2E01-E753D1B1B0B3}"/>
              </a:ext>
            </a:extLst>
          </p:cNvPr>
          <p:cNvGraphicFramePr>
            <a:graphicFrameLocks noChangeAspect="1"/>
          </p:cNvGraphicFramePr>
          <p:nvPr/>
        </p:nvGraphicFramePr>
        <p:xfrm>
          <a:off x="5997551" y="4180856"/>
          <a:ext cx="4350757" cy="1113095"/>
        </p:xfrm>
        <a:graphic>
          <a:graphicData uri="http://schemas.openxmlformats.org/presentationml/2006/ole">
            <mc:AlternateContent xmlns:mc="http://schemas.openxmlformats.org/markup-compatibility/2006">
              <mc:Choice xmlns:v="urn:schemas-microsoft-com:vml" Requires="v">
                <p:oleObj name="公式" r:id="rId4" imgW="1739900" imgH="444500" progId="Equation.3">
                  <p:embed/>
                </p:oleObj>
              </mc:Choice>
              <mc:Fallback>
                <p:oleObj name="公式" r:id="rId4" imgW="1739900" imgH="444500" progId="Equation.3">
                  <p:embed/>
                  <p:pic>
                    <p:nvPicPr>
                      <p:cNvPr id="13" name="Object 10">
                        <a:extLst>
                          <a:ext uri="{FF2B5EF4-FFF2-40B4-BE49-F238E27FC236}">
                            <a16:creationId xmlns:a16="http://schemas.microsoft.com/office/drawing/2014/main" id="{C3F0F03D-1542-609B-2E01-E753D1B1B0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7551" y="4180856"/>
                        <a:ext cx="4350757" cy="111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 name="组合 12">
            <a:extLst>
              <a:ext uri="{FF2B5EF4-FFF2-40B4-BE49-F238E27FC236}">
                <a16:creationId xmlns:a16="http://schemas.microsoft.com/office/drawing/2014/main" id="{2D24B9A6-8FA5-3360-8EAB-CBF1BFC0C775}"/>
              </a:ext>
            </a:extLst>
          </p:cNvPr>
          <p:cNvGrpSpPr>
            <a:grpSpLocks/>
          </p:cNvGrpSpPr>
          <p:nvPr/>
        </p:nvGrpSpPr>
        <p:grpSpPr bwMode="auto">
          <a:xfrm>
            <a:off x="6459622" y="2323051"/>
            <a:ext cx="3817233" cy="1322693"/>
            <a:chOff x="4644007" y="1844824"/>
            <a:chExt cx="3816424" cy="1322648"/>
          </a:xfrm>
        </p:grpSpPr>
        <p:sp>
          <p:nvSpPr>
            <p:cNvPr id="15" name="矩形标注 14">
              <a:extLst>
                <a:ext uri="{FF2B5EF4-FFF2-40B4-BE49-F238E27FC236}">
                  <a16:creationId xmlns:a16="http://schemas.microsoft.com/office/drawing/2014/main" id="{9A582453-24D6-43F4-9726-45AE90B7924A}"/>
                </a:ext>
              </a:extLst>
            </p:cNvPr>
            <p:cNvSpPr/>
            <p:nvPr/>
          </p:nvSpPr>
          <p:spPr bwMode="auto">
            <a:xfrm>
              <a:off x="4644007" y="1844824"/>
              <a:ext cx="3816424" cy="1295656"/>
            </a:xfrm>
            <a:prstGeom prst="wedgeRectCallout">
              <a:avLst>
                <a:gd name="adj1" fmla="val -28889"/>
                <a:gd name="adj2" fmla="val 238539"/>
              </a:avLst>
            </a:prstGeom>
            <a:solidFill>
              <a:schemeClr val="accent1"/>
            </a:solidFill>
            <a:ln w="9525" cap="flat" cmpd="sng" algn="ctr">
              <a:solidFill>
                <a:srgbClr val="0000FF"/>
              </a:solidFill>
              <a:prstDash val="solid"/>
              <a:round/>
              <a:headEnd type="none" w="med" len="med"/>
              <a:tailEnd type="none" w="med" len="med"/>
            </a:ln>
            <a:effectLst/>
          </p:spPr>
          <p:txBody>
            <a:bodyPr/>
            <a:lstStyle/>
            <a:p>
              <a:pPr marL="533507" indent="-533507">
                <a:lnSpc>
                  <a:spcPct val="125000"/>
                </a:lnSpc>
                <a:buClr>
                  <a:srgbClr val="0000FF"/>
                </a:buClr>
                <a:defRPr/>
              </a:pPr>
              <a:r>
                <a:rPr lang="zh-CN" altLang="en-US" b="1" kern="0" dirty="0">
                  <a:solidFill>
                    <a:srgbClr val="000000"/>
                  </a:solidFill>
                  <a:ea typeface="黑体" pitchFamily="2" charset="-122"/>
                  <a:cs typeface="Times New Roman" pitchFamily="18" charset="0"/>
                </a:rPr>
                <a:t>一维概率分布</a:t>
              </a:r>
              <a:r>
                <a:rPr lang="en-US" altLang="zh-CN" b="1" dirty="0">
                  <a:solidFill>
                    <a:srgbClr val="000000"/>
                  </a:solidFill>
                  <a:ea typeface="黑体" pitchFamily="2" charset="-122"/>
                  <a:cs typeface="Times New Roman" pitchFamily="18" charset="0"/>
                </a:rPr>
                <a:t>N(t)</a:t>
              </a:r>
              <a:r>
                <a:rPr lang="zh-CN" altLang="en-US" b="1" dirty="0">
                  <a:solidFill>
                    <a:srgbClr val="000000"/>
                  </a:solidFill>
                  <a:ea typeface="黑体" pitchFamily="2" charset="-122"/>
                  <a:cs typeface="Times New Roman" pitchFamily="18" charset="0"/>
                </a:rPr>
                <a:t>～</a:t>
              </a:r>
              <a:r>
                <a:rPr lang="zh-CN" altLang="en-US" b="1" dirty="0">
                  <a:solidFill>
                    <a:srgbClr val="000000"/>
                  </a:solidFill>
                  <a:ea typeface="黑体" pitchFamily="2" charset="-122"/>
                  <a:cs typeface="Times New Roman" pitchFamily="18" charset="0"/>
                  <a:sym typeface="Symbol" pitchFamily="18" charset="2"/>
                </a:rPr>
                <a:t></a:t>
              </a:r>
              <a:r>
                <a:rPr lang="en-US" altLang="zh-CN" b="1" dirty="0">
                  <a:solidFill>
                    <a:srgbClr val="000000"/>
                  </a:solidFill>
                  <a:ea typeface="黑体" pitchFamily="2" charset="-122"/>
                  <a:cs typeface="Times New Roman" pitchFamily="18" charset="0"/>
                  <a:sym typeface="Symbol" pitchFamily="18" charset="2"/>
                </a:rPr>
                <a:t>(t)</a:t>
              </a:r>
            </a:p>
            <a:p>
              <a:pPr marL="533507" indent="-533507">
                <a:spcBef>
                  <a:spcPts val="1800"/>
                </a:spcBef>
                <a:buClr>
                  <a:srgbClr val="0000FF"/>
                </a:buClr>
                <a:defRPr/>
              </a:pPr>
              <a:r>
                <a:rPr lang="en-US" altLang="zh-CN" b="1" dirty="0">
                  <a:solidFill>
                    <a:srgbClr val="000000"/>
                  </a:solidFill>
                  <a:ea typeface="黑体" pitchFamily="2" charset="-122"/>
                  <a:cs typeface="Times New Roman" pitchFamily="18" charset="0"/>
                  <a:sym typeface="Symbol" pitchFamily="18" charset="2"/>
                </a:rPr>
                <a:t>     P{N(t)=k}</a:t>
              </a:r>
              <a:r>
                <a:rPr lang="zh-CN" altLang="en-US" b="1" dirty="0">
                  <a:solidFill>
                    <a:srgbClr val="000000"/>
                  </a:solidFill>
                  <a:ea typeface="黑体" pitchFamily="2" charset="-122"/>
                  <a:cs typeface="Times New Roman" pitchFamily="18" charset="0"/>
                  <a:sym typeface="Symbol" pitchFamily="18" charset="2"/>
                </a:rPr>
                <a:t>＝</a:t>
              </a:r>
              <a:endParaRPr lang="zh-CN" altLang="en-US" b="1" kern="0" dirty="0">
                <a:solidFill>
                  <a:srgbClr val="000000"/>
                </a:solidFill>
                <a:ea typeface="黑体" pitchFamily="2" charset="-122"/>
                <a:cs typeface="Times New Roman" pitchFamily="18" charset="0"/>
              </a:endParaRPr>
            </a:p>
          </p:txBody>
        </p:sp>
        <p:graphicFrame>
          <p:nvGraphicFramePr>
            <p:cNvPr id="48141" name="Object 4">
              <a:extLst>
                <a:ext uri="{FF2B5EF4-FFF2-40B4-BE49-F238E27FC236}">
                  <a16:creationId xmlns:a16="http://schemas.microsoft.com/office/drawing/2014/main" id="{C98E2E34-5818-1DF6-C5DF-EA78987DC3A2}"/>
                </a:ext>
              </a:extLst>
            </p:cNvPr>
            <p:cNvGraphicFramePr>
              <a:graphicFrameLocks noChangeAspect="1"/>
            </p:cNvGraphicFramePr>
            <p:nvPr/>
          </p:nvGraphicFramePr>
          <p:xfrm>
            <a:off x="6737988" y="2265772"/>
            <a:ext cx="1338263" cy="901700"/>
          </p:xfrm>
          <a:graphic>
            <a:graphicData uri="http://schemas.openxmlformats.org/presentationml/2006/ole">
              <mc:AlternateContent xmlns:mc="http://schemas.openxmlformats.org/markup-compatibility/2006">
                <mc:Choice xmlns:v="urn:schemas-microsoft-com:vml" Requires="v">
                  <p:oleObj name="Equation" r:id="rId6" imgW="622030" imgH="418918" progId="Equation.DSMT4">
                    <p:embed/>
                  </p:oleObj>
                </mc:Choice>
                <mc:Fallback>
                  <p:oleObj name="Equation" r:id="rId6" imgW="622030" imgH="418918" progId="Equation.DSMT4">
                    <p:embed/>
                    <p:pic>
                      <p:nvPicPr>
                        <p:cNvPr id="48141" name="Object 4">
                          <a:extLst>
                            <a:ext uri="{FF2B5EF4-FFF2-40B4-BE49-F238E27FC236}">
                              <a16:creationId xmlns:a16="http://schemas.microsoft.com/office/drawing/2014/main" id="{C98E2E34-5818-1DF6-C5DF-EA78987DC3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7988" y="2265772"/>
                          <a:ext cx="1338263"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4" fill="hold" grpId="1" nodeType="click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ppt_x"/>
                                          </p:val>
                                        </p:tav>
                                      </p:tavLst>
                                    </p:anim>
                                    <p:anim calcmode="lin" valueType="num">
                                      <p:cBhvr additive="base">
                                        <p:cTn id="19" dur="500"/>
                                        <p:tgtEl>
                                          <p:spTgt spid="8"/>
                                        </p:tgtEl>
                                        <p:attrNameLst>
                                          <p:attrName>ppt_y</p:attrName>
                                        </p:attrNameLst>
                                      </p:cBhvr>
                                      <p:tavLst>
                                        <p:tav tm="0">
                                          <p:val>
                                            <p:strVal val="ppt_y"/>
                                          </p:val>
                                        </p:tav>
                                        <p:tav tm="100000">
                                          <p:val>
                                            <p:strVal val="1+ppt_h/2"/>
                                          </p:val>
                                        </p:tav>
                                      </p:tavLst>
                                    </p:anim>
                                    <p:set>
                                      <p:cBhvr>
                                        <p:cTn id="20" dur="1" fill="hold">
                                          <p:stCondLst>
                                            <p:cond delay="499"/>
                                          </p:stCondLst>
                                        </p:cTn>
                                        <p:tgtEl>
                                          <p:spTgt spid="8"/>
                                        </p:tgtEl>
                                        <p:attrNameLst>
                                          <p:attrName>style.visibility</p:attrName>
                                        </p:attrNameLst>
                                      </p:cBhvr>
                                      <p:to>
                                        <p:strVal val="hidden"/>
                                      </p:to>
                                    </p:set>
                                  </p:childTnLst>
                                </p:cTn>
                              </p:par>
                            </p:childTnLst>
                          </p:cTn>
                        </p:par>
                        <p:par>
                          <p:cTn id="21" fill="hold" nodeType="afterGroup">
                            <p:stCondLst>
                              <p:cond delay="500"/>
                            </p:stCondLst>
                            <p:childTnLst>
                              <p:par>
                                <p:cTn id="22" presetID="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 calcmode="lin" valueType="num">
                                      <p:cBhvr additive="base">
                                        <p:cTn id="3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5" presetClass="exit" presetSubtype="0" fill="hold" nodeType="clickEffect">
                                  <p:stCondLst>
                                    <p:cond delay="0"/>
                                  </p:stCondLst>
                                  <p:childTnLst>
                                    <p:animEffect transition="out" filter="fade">
                                      <p:cBhvr>
                                        <p:cTn id="39" dur="1000" accel="50000">
                                          <p:stCondLst>
                                            <p:cond delay="0"/>
                                          </p:stCondLst>
                                        </p:cTn>
                                        <p:tgtEl>
                                          <p:spTgt spid="10"/>
                                        </p:tgtEl>
                                      </p:cBhvr>
                                    </p:animEffect>
                                    <p:anim calcmode="lin" valueType="num">
                                      <p:cBhvr>
                                        <p:cTn id="40" dur="500" accel="50000">
                                          <p:stCondLst>
                                            <p:cond delay="0"/>
                                          </p:stCondLst>
                                        </p:cTn>
                                        <p:tgtEl>
                                          <p:spTgt spid="10"/>
                                        </p:tgtEl>
                                        <p:attrNameLst>
                                          <p:attrName>ppt_y</p:attrName>
                                        </p:attrNameLst>
                                      </p:cBhvr>
                                      <p:tavLst>
                                        <p:tav tm="0">
                                          <p:val>
                                            <p:strVal val="ppt_y"/>
                                          </p:val>
                                        </p:tav>
                                        <p:tav tm="100000">
                                          <p:val>
                                            <p:strVal val="ppt_y+.1"/>
                                          </p:val>
                                        </p:tav>
                                      </p:tavLst>
                                    </p:anim>
                                    <p:anim calcmode="lin" valueType="num">
                                      <p:cBhvr>
                                        <p:cTn id="41" dur="500" decel="50000">
                                          <p:stCondLst>
                                            <p:cond delay="500"/>
                                          </p:stCondLst>
                                        </p:cTn>
                                        <p:tgtEl>
                                          <p:spTgt spid="10"/>
                                        </p:tgtEl>
                                        <p:attrNameLst>
                                          <p:attrName>ppt_y</p:attrName>
                                        </p:attrNameLst>
                                      </p:cBhvr>
                                      <p:tavLst>
                                        <p:tav tm="0">
                                          <p:val>
                                            <p:strVal val="ppt_y"/>
                                          </p:val>
                                        </p:tav>
                                        <p:tav tm="100000">
                                          <p:val>
                                            <p:strVal val="ppt_y-.1"/>
                                          </p:val>
                                        </p:tav>
                                      </p:tavLst>
                                    </p:anim>
                                    <p:anim calcmode="lin" valueType="num">
                                      <p:cBhvr>
                                        <p:cTn id="42" dur="500" accel="50000">
                                          <p:stCondLst>
                                            <p:cond delay="500"/>
                                          </p:stCondLst>
                                        </p:cTn>
                                        <p:tgtEl>
                                          <p:spTgt spid="10"/>
                                        </p:tgtEl>
                                        <p:attrNameLst>
                                          <p:attrName>ppt_x</p:attrName>
                                        </p:attrNameLst>
                                      </p:cBhvr>
                                      <p:tavLst>
                                        <p:tav tm="0">
                                          <p:val>
                                            <p:strVal val="ppt_x"/>
                                          </p:val>
                                        </p:tav>
                                        <p:tav tm="100000">
                                          <p:val>
                                            <p:strVal val="ppt_x+.4"/>
                                          </p:val>
                                        </p:tav>
                                      </p:tavLst>
                                    </p:anim>
                                    <p:anim calcmode="lin" valueType="num">
                                      <p:cBhvr>
                                        <p:cTn id="43" dur="1000"/>
                                        <p:tgtEl>
                                          <p:spTgt spid="10"/>
                                        </p:tgtEl>
                                        <p:attrNameLst>
                                          <p:attrName>ppt_h</p:attrName>
                                        </p:attrNameLst>
                                      </p:cBhvr>
                                      <p:tavLst>
                                        <p:tav tm="0">
                                          <p:val>
                                            <p:strVal val="ppt_h"/>
                                          </p:val>
                                        </p:tav>
                                        <p:tav tm="100000">
                                          <p:val>
                                            <p:strVal val="ppt_h"/>
                                          </p:val>
                                        </p:tav>
                                      </p:tavLst>
                                    </p:anim>
                                    <p:anim calcmode="lin" valueType="num">
                                      <p:cBhvr>
                                        <p:cTn id="44" dur="500" accel="50000">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5" dur="500" decel="50000">
                                          <p:stCondLst>
                                            <p:cond delay="500"/>
                                          </p:stCondLst>
                                        </p:cTn>
                                        <p:tgtEl>
                                          <p:spTgt spid="10"/>
                                        </p:tgtEl>
                                        <p:attrNameLst>
                                          <p:attrName>ppt_w</p:attrName>
                                        </p:attrNameLst>
                                      </p:cBhvr>
                                      <p:tavLst>
                                        <p:tav tm="0">
                                          <p:val>
                                            <p:strVal val="ppt_w"/>
                                          </p:val>
                                        </p:tav>
                                        <p:tav tm="100000">
                                          <p:val>
                                            <p:strVal val="ppt_w/.05"/>
                                          </p:val>
                                        </p:tav>
                                      </p:tavLst>
                                    </p:anim>
                                    <p:anim calcmode="lin" valueType="num">
                                      <p:cBhvr>
                                        <p:cTn id="46" dur="500" accel="50000">
                                          <p:stCondLst>
                                            <p:cond delay="500"/>
                                          </p:stCondLst>
                                        </p:cTn>
                                        <p:tgtEl>
                                          <p:spTgt spid="10"/>
                                        </p:tgtEl>
                                        <p:attrNameLst>
                                          <p:attrName>style.rotation</p:attrName>
                                        </p:attrNameLst>
                                      </p:cBhvr>
                                      <p:tavLst>
                                        <p:tav tm="0">
                                          <p:val>
                                            <p:fltVal val="0"/>
                                          </p:val>
                                        </p:tav>
                                        <p:tav tm="100000">
                                          <p:val>
                                            <p:fltVal val="-90"/>
                                          </p:val>
                                        </p:tav>
                                      </p:tavLst>
                                    </p:anim>
                                    <p:set>
                                      <p:cBhvr>
                                        <p:cTn id="47" dur="1" fill="hold">
                                          <p:stCondLst>
                                            <p:cond delay="999"/>
                                          </p:stCondLst>
                                        </p:cTn>
                                        <p:tgtEl>
                                          <p:spTgt spid="10"/>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
                                            <p:txEl>
                                              <p:pRg st="2" end="2"/>
                                            </p:txEl>
                                          </p:spTgt>
                                        </p:tgtEl>
                                        <p:attrNameLst>
                                          <p:attrName>style.visibility</p:attrName>
                                        </p:attrNameLst>
                                      </p:cBhvr>
                                      <p:to>
                                        <p:strVal val="visible"/>
                                      </p:to>
                                    </p:set>
                                    <p:anim calcmode="lin" valueType="num">
                                      <p:cBhvr additive="base">
                                        <p:cTn id="5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
                                            <p:txEl>
                                              <p:pRg st="3" end="3"/>
                                            </p:txEl>
                                          </p:spTgt>
                                        </p:tgtEl>
                                        <p:attrNameLst>
                                          <p:attrName>style.visibility</p:attrName>
                                        </p:attrNameLst>
                                      </p:cBhvr>
                                      <p:to>
                                        <p:strVal val="visible"/>
                                      </p:to>
                                    </p:set>
                                    <p:anim calcmode="lin" valueType="num">
                                      <p:cBhvr additive="base">
                                        <p:cTn id="58"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
                                            <p:txEl>
                                              <p:pRg st="4" end="4"/>
                                            </p:txEl>
                                          </p:spTgt>
                                        </p:tgtEl>
                                        <p:attrNameLst>
                                          <p:attrName>style.visibility</p:attrName>
                                        </p:attrNameLst>
                                      </p:cBhvr>
                                      <p:to>
                                        <p:strVal val="visible"/>
                                      </p:to>
                                    </p:set>
                                    <p:anim calcmode="lin" valueType="num">
                                      <p:cBhvr additive="base">
                                        <p:cTn id="6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nodeType="click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additive="base">
                                        <p:cTn id="70" dur="500" fill="hold"/>
                                        <p:tgtEl>
                                          <p:spTgt spid="14"/>
                                        </p:tgtEl>
                                        <p:attrNameLst>
                                          <p:attrName>ppt_x</p:attrName>
                                        </p:attrNameLst>
                                      </p:cBhvr>
                                      <p:tavLst>
                                        <p:tav tm="0">
                                          <p:val>
                                            <p:strVal val="#ppt_x"/>
                                          </p:val>
                                        </p:tav>
                                        <p:tav tm="100000">
                                          <p:val>
                                            <p:strVal val="#ppt_x"/>
                                          </p:val>
                                        </p:tav>
                                      </p:tavLst>
                                    </p:anim>
                                    <p:anim calcmode="lin" valueType="num">
                                      <p:cBhvr additive="base">
                                        <p:cTn id="7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5" presetClass="exit" presetSubtype="0" fill="hold" nodeType="clickEffect">
                                  <p:stCondLst>
                                    <p:cond delay="0"/>
                                  </p:stCondLst>
                                  <p:childTnLst>
                                    <p:anim calcmode="lin" valueType="num">
                                      <p:cBhvr>
                                        <p:cTn id="75" dur="1000"/>
                                        <p:tgtEl>
                                          <p:spTgt spid="14"/>
                                        </p:tgtEl>
                                        <p:attrNameLst>
                                          <p:attrName>ppt_w</p:attrName>
                                        </p:attrNameLst>
                                      </p:cBhvr>
                                      <p:tavLst>
                                        <p:tav tm="0">
                                          <p:val>
                                            <p:strVal val="ppt_w"/>
                                          </p:val>
                                        </p:tav>
                                        <p:tav tm="100000">
                                          <p:val>
                                            <p:fltVal val="0"/>
                                          </p:val>
                                        </p:tav>
                                      </p:tavLst>
                                    </p:anim>
                                    <p:anim calcmode="lin" valueType="num">
                                      <p:cBhvr>
                                        <p:cTn id="76" dur="1000"/>
                                        <p:tgtEl>
                                          <p:spTgt spid="14"/>
                                        </p:tgtEl>
                                        <p:attrNameLst>
                                          <p:attrName>ppt_h</p:attrName>
                                        </p:attrNameLst>
                                      </p:cBhvr>
                                      <p:tavLst>
                                        <p:tav tm="0">
                                          <p:val>
                                            <p:strVal val="ppt_h"/>
                                          </p:val>
                                        </p:tav>
                                        <p:tav tm="100000">
                                          <p:val>
                                            <p:fltVal val="0"/>
                                          </p:val>
                                        </p:tav>
                                      </p:tavLst>
                                    </p:anim>
                                    <p:anim calcmode="lin" valueType="num">
                                      <p:cBhvr>
                                        <p:cTn id="77" dur="1000"/>
                                        <p:tgtEl>
                                          <p:spTgt spid="14"/>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78" dur="1000"/>
                                        <p:tgtEl>
                                          <p:spTgt spid="14"/>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79"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B0E7F6A9-B3E2-669C-FFC2-B9DE16F33B09}"/>
              </a:ext>
            </a:extLst>
          </p:cNvPr>
          <p:cNvSpPr>
            <a:spLocks noGrp="1" noChangeArrowheads="1"/>
          </p:cNvSpPr>
          <p:nvPr>
            <p:ph type="title"/>
          </p:nvPr>
        </p:nvSpPr>
        <p:spPr>
          <a:xfrm>
            <a:off x="755923" y="181037"/>
            <a:ext cx="7469329" cy="732007"/>
          </a:xfrm>
        </p:spPr>
        <p:txBody>
          <a:bodyPr/>
          <a:lstStyle/>
          <a:p>
            <a:pPr eaLnBrk="1" hangingPunct="1"/>
            <a:r>
              <a:rPr lang="en-US" altLang="zh-CN" dirty="0"/>
              <a:t>3.</a:t>
            </a:r>
            <a:r>
              <a:rPr lang="zh-CN" altLang="en-US" dirty="0"/>
              <a:t>泊松过程</a:t>
            </a:r>
          </a:p>
        </p:txBody>
      </p:sp>
      <p:sp>
        <p:nvSpPr>
          <p:cNvPr id="291843" name="Rectangle 3">
            <a:extLst>
              <a:ext uri="{FF2B5EF4-FFF2-40B4-BE49-F238E27FC236}">
                <a16:creationId xmlns:a16="http://schemas.microsoft.com/office/drawing/2014/main" id="{BA48DD8A-CFBF-D096-DCC4-FB4D01ACF627}"/>
              </a:ext>
            </a:extLst>
          </p:cNvPr>
          <p:cNvSpPr>
            <a:spLocks noGrp="1" noChangeArrowheads="1"/>
          </p:cNvSpPr>
          <p:nvPr>
            <p:ph type="body" idx="1"/>
          </p:nvPr>
        </p:nvSpPr>
        <p:spPr>
          <a:xfrm>
            <a:off x="652713" y="889226"/>
            <a:ext cx="10475662" cy="5557536"/>
          </a:xfrm>
        </p:spPr>
        <p:txBody>
          <a:bodyPr>
            <a:normAutofit/>
          </a:bodyPr>
          <a:lstStyle/>
          <a:p>
            <a:pPr marL="0" indent="0" eaLnBrk="1" hangingPunct="1">
              <a:buFont typeface="Wingdings" panose="05000000000000000000" pitchFamily="2" charset="2"/>
              <a:buNone/>
            </a:pPr>
            <a:r>
              <a:rPr lang="en-US" altLang="zh-CN" dirty="0"/>
              <a:t>   </a:t>
            </a:r>
            <a:r>
              <a:rPr lang="zh-CN" altLang="en-US" dirty="0"/>
              <a:t>泊松过程是一种很重要的计数过程，它在随机过程的理论和应用方面都起着重要的作用，特别在运筹学和排队论中的作用更为显著。</a:t>
            </a:r>
          </a:p>
          <a:p>
            <a:pPr marL="0" indent="0" eaLnBrk="1" hangingPunct="1">
              <a:buFont typeface="Wingdings" panose="05000000000000000000" pitchFamily="2" charset="2"/>
              <a:buNone/>
            </a:pPr>
            <a:r>
              <a:rPr lang="zh-CN" altLang="en-US" dirty="0"/>
              <a:t>泊松过程的实例很多，例如：在</a:t>
            </a:r>
            <a:r>
              <a:rPr lang="en-US" altLang="zh-CN" dirty="0"/>
              <a:t>[0, t)</a:t>
            </a:r>
            <a:r>
              <a:rPr lang="zh-CN" altLang="en-US" dirty="0"/>
              <a:t>时间内，</a:t>
            </a:r>
            <a:endParaRPr lang="zh-CN" altLang="en-US" dirty="0">
              <a:sym typeface="Symbol" panose="05050102010706020507" pitchFamily="18" charset="2"/>
            </a:endParaRPr>
          </a:p>
          <a:p>
            <a:pPr marL="0" lvl="1" indent="0">
              <a:buClr>
                <a:srgbClr val="0000FF"/>
              </a:buClr>
              <a:buFont typeface="Wingdings" panose="05000000000000000000" pitchFamily="2" charset="2"/>
              <a:buAutoNum type="arabicParenR"/>
            </a:pPr>
            <a:r>
              <a:rPr lang="zh-CN" altLang="en-US" dirty="0">
                <a:sym typeface="Symbol" panose="05050102010706020507" pitchFamily="18" charset="2"/>
              </a:rPr>
              <a:t>到达某超级市场的顾客数</a:t>
            </a:r>
            <a:r>
              <a:rPr lang="en-US" altLang="zh-CN" dirty="0">
                <a:sym typeface="Symbol" panose="05050102010706020507" pitchFamily="18" charset="2"/>
              </a:rPr>
              <a:t>N(t)</a:t>
            </a:r>
            <a:r>
              <a:rPr lang="zh-CN" altLang="en-US" dirty="0">
                <a:sym typeface="Symbol" panose="05050102010706020507" pitchFamily="18" charset="2"/>
              </a:rPr>
              <a:t>；</a:t>
            </a:r>
          </a:p>
          <a:p>
            <a:pPr marL="0" lvl="1" indent="0">
              <a:buClr>
                <a:srgbClr val="0000FF"/>
              </a:buClr>
              <a:buFont typeface="Wingdings" panose="05000000000000000000" pitchFamily="2" charset="2"/>
              <a:buAutoNum type="arabicParenR"/>
            </a:pPr>
            <a:r>
              <a:rPr lang="zh-CN" altLang="en-US" dirty="0">
                <a:sym typeface="Symbol" panose="05050102010706020507" pitchFamily="18" charset="2"/>
              </a:rPr>
              <a:t>某电话交换台的呼唤数</a:t>
            </a:r>
            <a:r>
              <a:rPr lang="en-US" altLang="zh-CN" dirty="0">
                <a:sym typeface="Symbol" panose="05050102010706020507" pitchFamily="18" charset="2"/>
              </a:rPr>
              <a:t>N(t)</a:t>
            </a:r>
            <a:r>
              <a:rPr lang="zh-CN" altLang="en-US" dirty="0">
                <a:sym typeface="Symbol" panose="05050102010706020507" pitchFamily="18" charset="2"/>
              </a:rPr>
              <a:t>；</a:t>
            </a:r>
          </a:p>
          <a:p>
            <a:pPr marL="0" lvl="1" indent="0">
              <a:buClr>
                <a:srgbClr val="0000FF"/>
              </a:buClr>
              <a:buFont typeface="Wingdings" panose="05000000000000000000" pitchFamily="2" charset="2"/>
              <a:buAutoNum type="arabicParenR"/>
            </a:pPr>
            <a:r>
              <a:rPr lang="zh-CN" altLang="en-US" dirty="0">
                <a:sym typeface="Symbol" panose="05050102010706020507" pitchFamily="18" charset="2"/>
              </a:rPr>
              <a:t>某车间发生故障的机器数</a:t>
            </a:r>
            <a:r>
              <a:rPr lang="en-US" altLang="zh-CN" dirty="0">
                <a:sym typeface="Symbol" panose="05050102010706020507" pitchFamily="18" charset="2"/>
              </a:rPr>
              <a:t>N(t)</a:t>
            </a:r>
            <a:r>
              <a:rPr lang="zh-CN" altLang="en-US" dirty="0">
                <a:sym typeface="Symbol" panose="05050102010706020507" pitchFamily="18" charset="2"/>
              </a:rPr>
              <a:t>；</a:t>
            </a:r>
          </a:p>
          <a:p>
            <a:pPr marL="0" lvl="1" indent="0">
              <a:buClr>
                <a:srgbClr val="0000FF"/>
              </a:buClr>
              <a:buFont typeface="Wingdings" panose="05000000000000000000" pitchFamily="2" charset="2"/>
              <a:buAutoNum type="arabicParenR"/>
            </a:pPr>
            <a:r>
              <a:rPr lang="zh-CN" altLang="en-US" dirty="0">
                <a:sym typeface="Symbol" panose="05050102010706020507" pitchFamily="18" charset="2"/>
              </a:rPr>
              <a:t>某计数器接受到的粒子数</a:t>
            </a:r>
            <a:r>
              <a:rPr lang="en-US" altLang="zh-CN" dirty="0">
                <a:sym typeface="Symbol" panose="05050102010706020507" pitchFamily="18" charset="2"/>
              </a:rPr>
              <a:t>N(t)</a:t>
            </a:r>
            <a:r>
              <a:rPr lang="zh-CN" altLang="en-US" dirty="0">
                <a:sym typeface="Symbol" panose="05050102010706020507" pitchFamily="18" charset="2"/>
              </a:rPr>
              <a:t>；</a:t>
            </a:r>
          </a:p>
          <a:p>
            <a:pPr marL="0" lvl="1" indent="0">
              <a:buClr>
                <a:srgbClr val="0000FF"/>
              </a:buClr>
              <a:buFont typeface="Wingdings" panose="05000000000000000000" pitchFamily="2" charset="2"/>
              <a:buAutoNum type="arabicParenR"/>
            </a:pPr>
            <a:r>
              <a:rPr lang="zh-CN" altLang="en-US" dirty="0">
                <a:sym typeface="Symbol" panose="05050102010706020507" pitchFamily="18" charset="2"/>
              </a:rPr>
              <a:t>某通信系统出现的误码数</a:t>
            </a:r>
            <a:r>
              <a:rPr lang="en-US" altLang="zh-CN" dirty="0">
                <a:sym typeface="Symbol" panose="05050102010706020507" pitchFamily="18" charset="2"/>
              </a:rPr>
              <a:t>N(t)</a:t>
            </a:r>
            <a:r>
              <a:rPr lang="zh-CN" altLang="en-US" dirty="0">
                <a:sym typeface="Symbol" panose="05050102010706020507" pitchFamily="18" charset="2"/>
              </a:rPr>
              <a:t>；</a:t>
            </a:r>
          </a:p>
          <a:p>
            <a:pPr marL="0" indent="0" eaLnBrk="1" hangingPunct="1">
              <a:buFont typeface="Wingdings" panose="05000000000000000000" pitchFamily="2" charset="2"/>
              <a:buNone/>
            </a:pPr>
            <a:r>
              <a:rPr lang="zh-CN" altLang="en-US" dirty="0">
                <a:sym typeface="Symbol" panose="05050102010706020507" pitchFamily="18" charset="2"/>
              </a:rPr>
              <a:t>等等，</a:t>
            </a:r>
            <a:r>
              <a:rPr lang="en-US" altLang="zh-CN" dirty="0">
                <a:sym typeface="Symbol" panose="05050102010706020507" pitchFamily="18" charset="2"/>
              </a:rPr>
              <a:t>{N(t), t0}</a:t>
            </a:r>
            <a:r>
              <a:rPr lang="zh-CN" altLang="en-US" dirty="0">
                <a:sym typeface="Symbol" panose="05050102010706020507" pitchFamily="18" charset="2"/>
              </a:rPr>
              <a:t>都是泊松过程的典型实例。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291843">
                                            <p:txEl>
                                              <p:pRg st="0" end="0"/>
                                            </p:txEl>
                                          </p:spTgt>
                                        </p:tgtEl>
                                        <p:attrNameLst>
                                          <p:attrName>style.visibility</p:attrName>
                                        </p:attrNameLst>
                                      </p:cBhvr>
                                      <p:to>
                                        <p:strVal val="visible"/>
                                      </p:to>
                                    </p:set>
                                    <p:anim calcmode="lin" valueType="num">
                                      <p:cBhvr additive="base">
                                        <p:cTn id="7" dur="500" fill="hold"/>
                                        <p:tgtEl>
                                          <p:spTgt spid="291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184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2" presetClass="entr" presetSubtype="4" fill="hold" grpId="0" nodeType="afterEffect">
                                  <p:stCondLst>
                                    <p:cond delay="500"/>
                                  </p:stCondLst>
                                  <p:childTnLst>
                                    <p:set>
                                      <p:cBhvr>
                                        <p:cTn id="11" dur="1" fill="hold">
                                          <p:stCondLst>
                                            <p:cond delay="0"/>
                                          </p:stCondLst>
                                        </p:cTn>
                                        <p:tgtEl>
                                          <p:spTgt spid="291843">
                                            <p:txEl>
                                              <p:pRg st="1" end="1"/>
                                            </p:txEl>
                                          </p:spTgt>
                                        </p:tgtEl>
                                        <p:attrNameLst>
                                          <p:attrName>style.visibility</p:attrName>
                                        </p:attrNameLst>
                                      </p:cBhvr>
                                      <p:to>
                                        <p:strVal val="visible"/>
                                      </p:to>
                                    </p:set>
                                    <p:anim calcmode="lin" valueType="num">
                                      <p:cBhvr additive="base">
                                        <p:cTn id="12" dur="500" fill="hold"/>
                                        <p:tgtEl>
                                          <p:spTgt spid="29184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91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91843">
                                            <p:txEl>
                                              <p:pRg st="2" end="2"/>
                                            </p:txEl>
                                          </p:spTgt>
                                        </p:tgtEl>
                                        <p:attrNameLst>
                                          <p:attrName>style.visibility</p:attrName>
                                        </p:attrNameLst>
                                      </p:cBhvr>
                                      <p:to>
                                        <p:strVal val="visible"/>
                                      </p:to>
                                    </p:set>
                                    <p:anim calcmode="lin" valueType="num">
                                      <p:cBhvr additive="base">
                                        <p:cTn id="18" dur="500" fill="hold"/>
                                        <p:tgtEl>
                                          <p:spTgt spid="29184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91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91843">
                                            <p:txEl>
                                              <p:pRg st="3" end="3"/>
                                            </p:txEl>
                                          </p:spTgt>
                                        </p:tgtEl>
                                        <p:attrNameLst>
                                          <p:attrName>style.visibility</p:attrName>
                                        </p:attrNameLst>
                                      </p:cBhvr>
                                      <p:to>
                                        <p:strVal val="visible"/>
                                      </p:to>
                                    </p:set>
                                    <p:anim calcmode="lin" valueType="num">
                                      <p:cBhvr additive="base">
                                        <p:cTn id="24" dur="500" fill="hold"/>
                                        <p:tgtEl>
                                          <p:spTgt spid="29184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91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91843">
                                            <p:txEl>
                                              <p:pRg st="4" end="4"/>
                                            </p:txEl>
                                          </p:spTgt>
                                        </p:tgtEl>
                                        <p:attrNameLst>
                                          <p:attrName>style.visibility</p:attrName>
                                        </p:attrNameLst>
                                      </p:cBhvr>
                                      <p:to>
                                        <p:strVal val="visible"/>
                                      </p:to>
                                    </p:set>
                                    <p:anim calcmode="lin" valueType="num">
                                      <p:cBhvr additive="base">
                                        <p:cTn id="30" dur="500" fill="hold"/>
                                        <p:tgtEl>
                                          <p:spTgt spid="29184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91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91843">
                                            <p:txEl>
                                              <p:pRg st="5" end="5"/>
                                            </p:txEl>
                                          </p:spTgt>
                                        </p:tgtEl>
                                        <p:attrNameLst>
                                          <p:attrName>style.visibility</p:attrName>
                                        </p:attrNameLst>
                                      </p:cBhvr>
                                      <p:to>
                                        <p:strVal val="visible"/>
                                      </p:to>
                                    </p:set>
                                    <p:anim calcmode="lin" valueType="num">
                                      <p:cBhvr additive="base">
                                        <p:cTn id="36" dur="500" fill="hold"/>
                                        <p:tgtEl>
                                          <p:spTgt spid="29184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91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91843">
                                            <p:txEl>
                                              <p:pRg st="6" end="6"/>
                                            </p:txEl>
                                          </p:spTgt>
                                        </p:tgtEl>
                                        <p:attrNameLst>
                                          <p:attrName>style.visibility</p:attrName>
                                        </p:attrNameLst>
                                      </p:cBhvr>
                                      <p:to>
                                        <p:strVal val="visible"/>
                                      </p:to>
                                    </p:set>
                                    <p:anim calcmode="lin" valueType="num">
                                      <p:cBhvr additive="base">
                                        <p:cTn id="42" dur="500" fill="hold"/>
                                        <p:tgtEl>
                                          <p:spTgt spid="29184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91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nodeType="afterGroup">
                            <p:stCondLst>
                              <p:cond delay="0"/>
                            </p:stCondLst>
                            <p:childTnLst>
                              <p:par>
                                <p:cTn id="46" presetID="2" presetClass="entr" presetSubtype="4" fill="hold" grpId="0" nodeType="clickEffect">
                                  <p:stCondLst>
                                    <p:cond delay="500"/>
                                  </p:stCondLst>
                                  <p:childTnLst>
                                    <p:set>
                                      <p:cBhvr>
                                        <p:cTn id="47" dur="1" fill="hold">
                                          <p:stCondLst>
                                            <p:cond delay="0"/>
                                          </p:stCondLst>
                                        </p:cTn>
                                        <p:tgtEl>
                                          <p:spTgt spid="291843">
                                            <p:txEl>
                                              <p:pRg st="7" end="7"/>
                                            </p:txEl>
                                          </p:spTgt>
                                        </p:tgtEl>
                                        <p:attrNameLst>
                                          <p:attrName>style.visibility</p:attrName>
                                        </p:attrNameLst>
                                      </p:cBhvr>
                                      <p:to>
                                        <p:strVal val="visible"/>
                                      </p:to>
                                    </p:set>
                                    <p:anim calcmode="lin" valueType="num">
                                      <p:cBhvr additive="base">
                                        <p:cTn id="48" dur="500" fill="hold"/>
                                        <p:tgtEl>
                                          <p:spTgt spid="29184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918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CF570140-24C3-C780-50A3-D7C2B90F8CD3}"/>
              </a:ext>
            </a:extLst>
          </p:cNvPr>
          <p:cNvSpPr>
            <a:spLocks noGrp="1" noChangeArrowheads="1"/>
          </p:cNvSpPr>
          <p:nvPr>
            <p:ph type="title"/>
          </p:nvPr>
        </p:nvSpPr>
        <p:spPr>
          <a:xfrm>
            <a:off x="765175" y="204570"/>
            <a:ext cx="7469329" cy="732007"/>
          </a:xfrm>
        </p:spPr>
        <p:txBody>
          <a:bodyPr/>
          <a:lstStyle/>
          <a:p>
            <a:pPr eaLnBrk="1" hangingPunct="1"/>
            <a:r>
              <a:rPr lang="zh-CN" altLang="en-US" dirty="0"/>
              <a:t>泊松过程的定义</a:t>
            </a:r>
            <a:r>
              <a:rPr lang="en-US" altLang="zh-CN" dirty="0"/>
              <a:t>1</a:t>
            </a:r>
          </a:p>
        </p:txBody>
      </p:sp>
      <p:sp>
        <p:nvSpPr>
          <p:cNvPr id="292867" name="Rectangle 3">
            <a:extLst>
              <a:ext uri="{FF2B5EF4-FFF2-40B4-BE49-F238E27FC236}">
                <a16:creationId xmlns:a16="http://schemas.microsoft.com/office/drawing/2014/main" id="{8C9EFB71-EC1D-F43C-F370-6043A5C0E467}"/>
              </a:ext>
            </a:extLst>
          </p:cNvPr>
          <p:cNvSpPr>
            <a:spLocks noGrp="1" noChangeArrowheads="1"/>
          </p:cNvSpPr>
          <p:nvPr>
            <p:ph type="body" idx="1"/>
          </p:nvPr>
        </p:nvSpPr>
        <p:spPr>
          <a:xfrm>
            <a:off x="793749" y="991394"/>
            <a:ext cx="10715625" cy="2315083"/>
          </a:xfrm>
        </p:spPr>
        <p:txBody>
          <a:bodyPr>
            <a:normAutofit/>
          </a:bodyPr>
          <a:lstStyle/>
          <a:p>
            <a:pPr eaLnBrk="1" hangingPunct="1">
              <a:buFont typeface="Wingdings" panose="05000000000000000000" pitchFamily="2" charset="2"/>
              <a:buNone/>
            </a:pPr>
            <a:r>
              <a:rPr lang="zh-CN" altLang="en-US" dirty="0"/>
              <a:t>如果取非负整数值的计数过程</a:t>
            </a:r>
            <a:r>
              <a:rPr lang="en-US" altLang="zh-CN" dirty="0">
                <a:sym typeface="Symbol" panose="05050102010706020507" pitchFamily="18" charset="2"/>
              </a:rPr>
              <a:t>{N(t), t0}</a:t>
            </a:r>
            <a:r>
              <a:rPr lang="zh-CN" altLang="en-US" dirty="0">
                <a:sym typeface="Symbol" panose="05050102010706020507" pitchFamily="18" charset="2"/>
              </a:rPr>
              <a:t>满足：</a:t>
            </a:r>
          </a:p>
          <a:p>
            <a:pPr marL="990798" lvl="1" indent="-533507">
              <a:buClr>
                <a:srgbClr val="00FF00"/>
              </a:buClr>
              <a:buFont typeface="Wingdings" panose="05000000000000000000" pitchFamily="2" charset="2"/>
              <a:buAutoNum type="arabicParenR"/>
            </a:pPr>
            <a:r>
              <a:rPr lang="en-US" altLang="zh-CN" dirty="0">
                <a:sym typeface="Symbol" panose="05050102010706020507" pitchFamily="18" charset="2"/>
              </a:rPr>
              <a:t>N(0)</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a:t>
            </a:r>
          </a:p>
          <a:p>
            <a:pPr marL="990798" lvl="1" indent="-533507">
              <a:buClr>
                <a:srgbClr val="00FF00"/>
              </a:buClr>
              <a:buFont typeface="Wingdings" panose="05000000000000000000" pitchFamily="2" charset="2"/>
              <a:buAutoNum type="arabicParenR"/>
            </a:pPr>
            <a:r>
              <a:rPr lang="zh-CN" altLang="en-US" dirty="0">
                <a:sym typeface="Symbol" panose="05050102010706020507" pitchFamily="18" charset="2"/>
              </a:rPr>
              <a:t>具有独立增量；</a:t>
            </a:r>
          </a:p>
          <a:p>
            <a:pPr marL="990798" lvl="1" indent="-533507">
              <a:buClr>
                <a:srgbClr val="00FF00"/>
              </a:buClr>
              <a:buFont typeface="Wingdings" panose="05000000000000000000" pitchFamily="2" charset="2"/>
              <a:buAutoNum type="arabicParenR"/>
            </a:pPr>
            <a:r>
              <a:rPr lang="zh-CN" altLang="en-US" dirty="0">
                <a:sym typeface="Symbol" panose="05050102010706020507" pitchFamily="18" charset="2"/>
              </a:rPr>
              <a:t>对任意</a:t>
            </a:r>
            <a:r>
              <a:rPr lang="en-US" altLang="zh-CN" dirty="0">
                <a:sym typeface="Symbol" panose="05050102010706020507" pitchFamily="18" charset="2"/>
              </a:rPr>
              <a:t>0s&lt;t, N(t)-N(s)</a:t>
            </a:r>
            <a:r>
              <a:rPr lang="zh-CN" altLang="en-US" dirty="0">
                <a:sym typeface="Symbol" panose="05050102010706020507" pitchFamily="18" charset="2"/>
              </a:rPr>
              <a:t>服从参数为</a:t>
            </a:r>
            <a:r>
              <a:rPr lang="en-US" altLang="zh-CN" dirty="0">
                <a:sym typeface="Symbol" panose="05050102010706020507" pitchFamily="18" charset="2"/>
              </a:rPr>
              <a:t>(t-s)</a:t>
            </a:r>
            <a:r>
              <a:rPr lang="zh-CN" altLang="en-US" dirty="0">
                <a:sym typeface="Symbol" panose="05050102010706020507" pitchFamily="18" charset="2"/>
              </a:rPr>
              <a:t>泊松分布，即</a:t>
            </a:r>
          </a:p>
        </p:txBody>
      </p:sp>
      <p:graphicFrame>
        <p:nvGraphicFramePr>
          <p:cNvPr id="292868" name="Object 4">
            <a:extLst>
              <a:ext uri="{FF2B5EF4-FFF2-40B4-BE49-F238E27FC236}">
                <a16:creationId xmlns:a16="http://schemas.microsoft.com/office/drawing/2014/main" id="{C728D3F6-45BA-BB74-E4BD-FF0163608AA7}"/>
              </a:ext>
            </a:extLst>
          </p:cNvPr>
          <p:cNvGraphicFramePr>
            <a:graphicFrameLocks noChangeAspect="1"/>
          </p:cNvGraphicFramePr>
          <p:nvPr>
            <p:extLst>
              <p:ext uri="{D42A27DB-BD31-4B8C-83A1-F6EECF244321}">
                <p14:modId xmlns:p14="http://schemas.microsoft.com/office/powerpoint/2010/main" val="2485313851"/>
              </p:ext>
            </p:extLst>
          </p:nvPr>
        </p:nvGraphicFramePr>
        <p:xfrm>
          <a:off x="2066925" y="3611563"/>
          <a:ext cx="8315325" cy="862012"/>
        </p:xfrm>
        <a:graphic>
          <a:graphicData uri="http://schemas.openxmlformats.org/presentationml/2006/ole">
            <mc:AlternateContent xmlns:mc="http://schemas.openxmlformats.org/markup-compatibility/2006">
              <mc:Choice xmlns:v="urn:schemas-microsoft-com:vml" Requires="v">
                <p:oleObj name="Equation" r:id="rId2" imgW="2577960" imgH="368280" progId="Equation.DSMT4">
                  <p:embed/>
                </p:oleObj>
              </mc:Choice>
              <mc:Fallback>
                <p:oleObj name="Equation" r:id="rId2" imgW="2577960" imgH="368280" progId="Equation.DSMT4">
                  <p:embed/>
                  <p:pic>
                    <p:nvPicPr>
                      <p:cNvPr id="292868" name="Object 4">
                        <a:extLst>
                          <a:ext uri="{FF2B5EF4-FFF2-40B4-BE49-F238E27FC236}">
                            <a16:creationId xmlns:a16="http://schemas.microsoft.com/office/drawing/2014/main" id="{C728D3F6-45BA-BB74-E4BD-FF0163608AA7}"/>
                          </a:ext>
                        </a:extLst>
                      </p:cNvPr>
                      <p:cNvPicPr>
                        <a:picLocks noChangeAspect="1" noChangeArrowheads="1"/>
                      </p:cNvPicPr>
                      <p:nvPr/>
                    </p:nvPicPr>
                    <p:blipFill>
                      <a:blip r:embed="rId3"/>
                      <a:srcRect/>
                      <a:stretch>
                        <a:fillRect/>
                      </a:stretch>
                    </p:blipFill>
                    <p:spPr bwMode="auto">
                      <a:xfrm>
                        <a:off x="2066925" y="3611563"/>
                        <a:ext cx="8315325" cy="862012"/>
                      </a:xfrm>
                      <a:prstGeom prst="rect">
                        <a:avLst/>
                      </a:prstGeom>
                      <a:noFill/>
                      <a:ln>
                        <a:noFill/>
                      </a:ln>
                      <a:effectLst/>
                    </p:spPr>
                  </p:pic>
                </p:oleObj>
              </mc:Fallback>
            </mc:AlternateContent>
          </a:graphicData>
        </a:graphic>
      </p:graphicFrame>
      <p:sp>
        <p:nvSpPr>
          <p:cNvPr id="292872" name="Text Box 8">
            <a:extLst>
              <a:ext uri="{FF2B5EF4-FFF2-40B4-BE49-F238E27FC236}">
                <a16:creationId xmlns:a16="http://schemas.microsoft.com/office/drawing/2014/main" id="{7FD9B958-CE35-E5BA-FE9C-3D214A3AEFF0}"/>
              </a:ext>
            </a:extLst>
          </p:cNvPr>
          <p:cNvSpPr txBox="1">
            <a:spLocks noChangeArrowheads="1"/>
          </p:cNvSpPr>
          <p:nvPr/>
        </p:nvSpPr>
        <p:spPr bwMode="auto">
          <a:xfrm>
            <a:off x="866792" y="4808627"/>
            <a:ext cx="10615009" cy="52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lnSpc>
                <a:spcPct val="130000"/>
              </a:lnSpc>
              <a:buClrTx/>
              <a:buFontTx/>
              <a:buNone/>
            </a:pPr>
            <a:r>
              <a:rPr lang="zh-CN" altLang="en-US" sz="2400" dirty="0">
                <a:latin typeface="+mn-ea"/>
                <a:ea typeface="+mn-ea"/>
                <a:sym typeface="Symbol" panose="05050102010706020507" pitchFamily="18" charset="2"/>
              </a:rPr>
              <a:t>则称</a:t>
            </a:r>
            <a:r>
              <a:rPr lang="en-US" altLang="zh-CN" sz="2400" dirty="0">
                <a:latin typeface="+mn-ea"/>
                <a:ea typeface="+mn-ea"/>
                <a:sym typeface="Symbol" panose="05050102010706020507" pitchFamily="18" charset="2"/>
              </a:rPr>
              <a:t>{N(t), t0}</a:t>
            </a:r>
            <a:r>
              <a:rPr lang="zh-CN" altLang="en-US" sz="2400" dirty="0">
                <a:latin typeface="+mn-ea"/>
                <a:ea typeface="+mn-ea"/>
                <a:sym typeface="Symbol" panose="05050102010706020507" pitchFamily="18" charset="2"/>
              </a:rPr>
              <a:t>为</a:t>
            </a:r>
            <a:r>
              <a:rPr lang="zh-CN" altLang="en-US" sz="2400" dirty="0">
                <a:solidFill>
                  <a:srgbClr val="0000FF"/>
                </a:solidFill>
                <a:latin typeface="+mn-ea"/>
                <a:ea typeface="+mn-ea"/>
                <a:sym typeface="Symbol" panose="05050102010706020507" pitchFamily="18" charset="2"/>
              </a:rPr>
              <a:t>参数</a:t>
            </a:r>
            <a:r>
              <a:rPr lang="en-US" altLang="zh-CN" sz="2400" dirty="0">
                <a:solidFill>
                  <a:srgbClr val="0000FF"/>
                </a:solidFill>
                <a:latin typeface="+mn-ea"/>
                <a:ea typeface="+mn-ea"/>
                <a:sym typeface="Symbol" panose="05050102010706020507" pitchFamily="18" charset="2"/>
              </a:rPr>
              <a:t>(</a:t>
            </a:r>
            <a:r>
              <a:rPr lang="zh-CN" altLang="en-US" sz="2400" dirty="0">
                <a:solidFill>
                  <a:srgbClr val="0000FF"/>
                </a:solidFill>
                <a:latin typeface="+mn-ea"/>
                <a:ea typeface="+mn-ea"/>
                <a:sym typeface="Symbol" panose="05050102010706020507" pitchFamily="18" charset="2"/>
              </a:rPr>
              <a:t>或平均率、强度</a:t>
            </a:r>
            <a:r>
              <a:rPr lang="en-US" altLang="zh-CN" sz="2400" dirty="0">
                <a:solidFill>
                  <a:srgbClr val="0000FF"/>
                </a:solidFill>
                <a:latin typeface="+mn-ea"/>
                <a:ea typeface="+mn-ea"/>
                <a:sym typeface="Symbol" panose="05050102010706020507" pitchFamily="18" charset="2"/>
              </a:rPr>
              <a:t>)</a:t>
            </a:r>
            <a:r>
              <a:rPr lang="zh-CN" altLang="en-US" sz="2400" dirty="0">
                <a:solidFill>
                  <a:srgbClr val="0000FF"/>
                </a:solidFill>
                <a:latin typeface="+mn-ea"/>
                <a:ea typeface="+mn-ea"/>
                <a:sym typeface="Symbol" panose="05050102010706020507" pitchFamily="18" charset="2"/>
              </a:rPr>
              <a:t>为的</a:t>
            </a:r>
            <a:r>
              <a:rPr lang="en-US" altLang="zh-CN" sz="2400" dirty="0">
                <a:latin typeface="+mn-ea"/>
                <a:ea typeface="+mn-ea"/>
                <a:sym typeface="Symbol" panose="05050102010706020507" pitchFamily="18" charset="2"/>
              </a:rPr>
              <a:t>(</a:t>
            </a:r>
            <a:r>
              <a:rPr lang="zh-CN" altLang="en-US" sz="2400" dirty="0">
                <a:solidFill>
                  <a:srgbClr val="CC00CC"/>
                </a:solidFill>
                <a:latin typeface="+mn-ea"/>
                <a:ea typeface="+mn-ea"/>
                <a:sym typeface="Symbol" panose="05050102010706020507" pitchFamily="18" charset="2"/>
              </a:rPr>
              <a:t>齐次</a:t>
            </a:r>
            <a:r>
              <a:rPr lang="en-US" altLang="zh-CN" sz="2400" dirty="0">
                <a:latin typeface="+mn-ea"/>
                <a:ea typeface="+mn-ea"/>
                <a:sym typeface="Symbol" panose="05050102010706020507" pitchFamily="18" charset="2"/>
              </a:rPr>
              <a:t>)</a:t>
            </a:r>
            <a:r>
              <a:rPr lang="zh-CN" altLang="en-US" sz="2400" dirty="0">
                <a:solidFill>
                  <a:srgbClr val="CC00CC"/>
                </a:solidFill>
                <a:latin typeface="+mn-ea"/>
                <a:ea typeface="+mn-ea"/>
                <a:sym typeface="Symbol" panose="05050102010706020507" pitchFamily="18" charset="2"/>
              </a:rPr>
              <a:t>泊松过程</a:t>
            </a:r>
            <a:r>
              <a:rPr lang="zh-CN" altLang="en-US" sz="2400" dirty="0">
                <a:latin typeface="+mn-ea"/>
                <a:ea typeface="+mn-ea"/>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 calcmode="lin" valueType="num">
                                      <p:cBhvr additive="base">
                                        <p:cTn id="7" dur="1000" fill="hold"/>
                                        <p:tgtEl>
                                          <p:spTgt spid="29286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928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2867">
                                            <p:txEl>
                                              <p:pRg st="1" end="1"/>
                                            </p:txEl>
                                          </p:spTgt>
                                        </p:tgtEl>
                                        <p:attrNameLst>
                                          <p:attrName>style.visibility</p:attrName>
                                        </p:attrNameLst>
                                      </p:cBhvr>
                                      <p:to>
                                        <p:strVal val="visible"/>
                                      </p:to>
                                    </p:set>
                                    <p:anim calcmode="lin" valueType="num">
                                      <p:cBhvr additive="base">
                                        <p:cTn id="11" dur="1000" fill="hold"/>
                                        <p:tgtEl>
                                          <p:spTgt spid="292867">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2928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2867">
                                            <p:txEl>
                                              <p:pRg st="2" end="2"/>
                                            </p:txEl>
                                          </p:spTgt>
                                        </p:tgtEl>
                                        <p:attrNameLst>
                                          <p:attrName>style.visibility</p:attrName>
                                        </p:attrNameLst>
                                      </p:cBhvr>
                                      <p:to>
                                        <p:strVal val="visible"/>
                                      </p:to>
                                    </p:set>
                                    <p:anim calcmode="lin" valueType="num">
                                      <p:cBhvr additive="base">
                                        <p:cTn id="15" dur="1000" fill="hold"/>
                                        <p:tgtEl>
                                          <p:spTgt spid="292867">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28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2867">
                                            <p:txEl>
                                              <p:pRg st="3" end="3"/>
                                            </p:txEl>
                                          </p:spTgt>
                                        </p:tgtEl>
                                        <p:attrNameLst>
                                          <p:attrName>style.visibility</p:attrName>
                                        </p:attrNameLst>
                                      </p:cBhvr>
                                      <p:to>
                                        <p:strVal val="visible"/>
                                      </p:to>
                                    </p:set>
                                    <p:anim calcmode="lin" valueType="num">
                                      <p:cBhvr additive="base">
                                        <p:cTn id="19" dur="1000" fill="hold"/>
                                        <p:tgtEl>
                                          <p:spTgt spid="292867">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92867">
                                            <p:txEl>
                                              <p:pRg st="3" end="3"/>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1000"/>
                            </p:stCondLst>
                            <p:childTnLst>
                              <p:par>
                                <p:cTn id="22" presetID="2" presetClass="entr" presetSubtype="4" fill="hold" nodeType="afterEffect">
                                  <p:stCondLst>
                                    <p:cond delay="0"/>
                                  </p:stCondLst>
                                  <p:childTnLst>
                                    <p:set>
                                      <p:cBhvr>
                                        <p:cTn id="23" dur="1" fill="hold">
                                          <p:stCondLst>
                                            <p:cond delay="0"/>
                                          </p:stCondLst>
                                        </p:cTn>
                                        <p:tgtEl>
                                          <p:spTgt spid="292868"/>
                                        </p:tgtEl>
                                        <p:attrNameLst>
                                          <p:attrName>style.visibility</p:attrName>
                                        </p:attrNameLst>
                                      </p:cBhvr>
                                      <p:to>
                                        <p:strVal val="visible"/>
                                      </p:to>
                                    </p:set>
                                    <p:anim calcmode="lin" valueType="num">
                                      <p:cBhvr additive="base">
                                        <p:cTn id="24" dur="1000" fill="hold"/>
                                        <p:tgtEl>
                                          <p:spTgt spid="292868"/>
                                        </p:tgtEl>
                                        <p:attrNameLst>
                                          <p:attrName>ppt_x</p:attrName>
                                        </p:attrNameLst>
                                      </p:cBhvr>
                                      <p:tavLst>
                                        <p:tav tm="0">
                                          <p:val>
                                            <p:strVal val="#ppt_x"/>
                                          </p:val>
                                        </p:tav>
                                        <p:tav tm="100000">
                                          <p:val>
                                            <p:strVal val="#ppt_x"/>
                                          </p:val>
                                        </p:tav>
                                      </p:tavLst>
                                    </p:anim>
                                    <p:anim calcmode="lin" valueType="num">
                                      <p:cBhvr additive="base">
                                        <p:cTn id="25" dur="1000" fill="hold"/>
                                        <p:tgtEl>
                                          <p:spTgt spid="292868"/>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2000"/>
                            </p:stCondLst>
                            <p:childTnLst>
                              <p:par>
                                <p:cTn id="27" presetID="2" presetClass="entr" presetSubtype="4" fill="hold" grpId="0" nodeType="afterEffect">
                                  <p:stCondLst>
                                    <p:cond delay="0"/>
                                  </p:stCondLst>
                                  <p:childTnLst>
                                    <p:set>
                                      <p:cBhvr>
                                        <p:cTn id="28" dur="1" fill="hold">
                                          <p:stCondLst>
                                            <p:cond delay="0"/>
                                          </p:stCondLst>
                                        </p:cTn>
                                        <p:tgtEl>
                                          <p:spTgt spid="292872"/>
                                        </p:tgtEl>
                                        <p:attrNameLst>
                                          <p:attrName>style.visibility</p:attrName>
                                        </p:attrNameLst>
                                      </p:cBhvr>
                                      <p:to>
                                        <p:strVal val="visible"/>
                                      </p:to>
                                    </p:set>
                                    <p:anim calcmode="lin" valueType="num">
                                      <p:cBhvr additive="base">
                                        <p:cTn id="29" dur="1000" fill="hold"/>
                                        <p:tgtEl>
                                          <p:spTgt spid="292872"/>
                                        </p:tgtEl>
                                        <p:attrNameLst>
                                          <p:attrName>ppt_x</p:attrName>
                                        </p:attrNameLst>
                                      </p:cBhvr>
                                      <p:tavLst>
                                        <p:tav tm="0">
                                          <p:val>
                                            <p:strVal val="#ppt_x"/>
                                          </p:val>
                                        </p:tav>
                                        <p:tav tm="100000">
                                          <p:val>
                                            <p:strVal val="#ppt_x"/>
                                          </p:val>
                                        </p:tav>
                                      </p:tavLst>
                                    </p:anim>
                                    <p:anim calcmode="lin" valueType="num">
                                      <p:cBhvr additive="base">
                                        <p:cTn id="30" dur="1000" fill="hold"/>
                                        <p:tgtEl>
                                          <p:spTgt spid="2928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P spid="2928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2C5EEBD1-D61A-C063-8DBA-1363912CB164}"/>
              </a:ext>
            </a:extLst>
          </p:cNvPr>
          <p:cNvSpPr>
            <a:spLocks noGrp="1" noChangeArrowheads="1"/>
          </p:cNvSpPr>
          <p:nvPr>
            <p:ph type="title"/>
          </p:nvPr>
        </p:nvSpPr>
        <p:spPr>
          <a:xfrm>
            <a:off x="765175" y="187062"/>
            <a:ext cx="7469329" cy="732007"/>
          </a:xfrm>
        </p:spPr>
        <p:txBody>
          <a:bodyPr/>
          <a:lstStyle/>
          <a:p>
            <a:pPr eaLnBrk="1" hangingPunct="1"/>
            <a:r>
              <a:rPr lang="zh-CN" altLang="en-US" dirty="0"/>
              <a:t>泊松过程的定义</a:t>
            </a:r>
            <a:r>
              <a:rPr lang="en-US" altLang="zh-CN" dirty="0"/>
              <a:t>2</a:t>
            </a:r>
          </a:p>
        </p:txBody>
      </p:sp>
      <p:sp>
        <p:nvSpPr>
          <p:cNvPr id="313347" name="Rectangle 3">
            <a:extLst>
              <a:ext uri="{FF2B5EF4-FFF2-40B4-BE49-F238E27FC236}">
                <a16:creationId xmlns:a16="http://schemas.microsoft.com/office/drawing/2014/main" id="{EC6CA11F-EFB5-E95B-C609-CF2032C29AA2}"/>
              </a:ext>
            </a:extLst>
          </p:cNvPr>
          <p:cNvSpPr>
            <a:spLocks noGrp="1" noChangeArrowheads="1"/>
          </p:cNvSpPr>
          <p:nvPr>
            <p:ph type="body" idx="1"/>
          </p:nvPr>
        </p:nvSpPr>
        <p:spPr>
          <a:xfrm>
            <a:off x="612775" y="1067594"/>
            <a:ext cx="10591800" cy="5090703"/>
          </a:xfrm>
        </p:spPr>
        <p:txBody>
          <a:bodyPr>
            <a:normAutofit/>
          </a:bodyPr>
          <a:lstStyle/>
          <a:p>
            <a:pPr eaLnBrk="1" hangingPunct="1">
              <a:lnSpc>
                <a:spcPct val="150000"/>
              </a:lnSpc>
              <a:buFont typeface="Wingdings" panose="05000000000000000000" pitchFamily="2" charset="2"/>
              <a:buNone/>
            </a:pPr>
            <a:r>
              <a:rPr lang="zh-CN" altLang="en-US" dirty="0"/>
              <a:t>如果取非负整数值得计数过程</a:t>
            </a:r>
            <a:r>
              <a:rPr lang="en-US" altLang="zh-CN" dirty="0">
                <a:sym typeface="Symbol" panose="05050102010706020507" pitchFamily="18" charset="2"/>
              </a:rPr>
              <a:t>{N(t), t0}</a:t>
            </a:r>
            <a:r>
              <a:rPr lang="zh-CN" altLang="en-US" dirty="0">
                <a:sym typeface="Symbol" panose="05050102010706020507" pitchFamily="18" charset="2"/>
              </a:rPr>
              <a:t>满足下列条件：</a:t>
            </a:r>
          </a:p>
          <a:p>
            <a:pPr marL="990798" lvl="1" indent="-533507">
              <a:buFontTx/>
              <a:buAutoNum type="alphaLcParenR"/>
            </a:pPr>
            <a:r>
              <a:rPr lang="en-US" altLang="zh-CN" dirty="0">
                <a:sym typeface="Symbol" panose="05050102010706020507" pitchFamily="18" charset="2"/>
              </a:rPr>
              <a:t>N(0)</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a:t>
            </a:r>
          </a:p>
          <a:p>
            <a:pPr marL="990798" lvl="1" indent="-533507">
              <a:buFontTx/>
              <a:buAutoNum type="alphaLcParenR"/>
            </a:pPr>
            <a:r>
              <a:rPr lang="zh-CN" altLang="en-US" dirty="0">
                <a:sym typeface="Symbol" panose="05050102010706020507" pitchFamily="18" charset="2"/>
              </a:rPr>
              <a:t>具有平稳独立增量；</a:t>
            </a:r>
          </a:p>
          <a:p>
            <a:pPr marL="990798" lvl="1" indent="-533507">
              <a:buFontTx/>
              <a:buAutoNum type="alphaLcParenR"/>
            </a:pPr>
            <a:r>
              <a:rPr lang="en-US" altLang="zh-CN" dirty="0">
                <a:sym typeface="Symbol" panose="05050102010706020507" pitchFamily="18" charset="2"/>
              </a:rPr>
              <a:t>P{N(h)=1}</a:t>
            </a:r>
            <a:r>
              <a:rPr lang="zh-CN" altLang="en-US" dirty="0">
                <a:sym typeface="Symbol" panose="05050102010706020507" pitchFamily="18" charset="2"/>
              </a:rPr>
              <a:t>＝</a:t>
            </a:r>
            <a:r>
              <a:rPr lang="en-US" altLang="zh-CN" dirty="0" err="1">
                <a:sym typeface="Symbol" panose="05050102010706020507" pitchFamily="18" charset="2"/>
              </a:rPr>
              <a:t>h+o</a:t>
            </a:r>
            <a:r>
              <a:rPr lang="en-US" altLang="zh-CN" dirty="0">
                <a:sym typeface="Symbol" panose="05050102010706020507" pitchFamily="18" charset="2"/>
              </a:rPr>
              <a:t>(h)</a:t>
            </a:r>
            <a:r>
              <a:rPr lang="zh-CN" altLang="en-US" dirty="0">
                <a:sym typeface="Symbol" panose="05050102010706020507" pitchFamily="18" charset="2"/>
              </a:rPr>
              <a:t>；</a:t>
            </a:r>
          </a:p>
          <a:p>
            <a:pPr marL="990798" lvl="1" indent="-533507">
              <a:buFontTx/>
              <a:buAutoNum type="alphaLcParenR"/>
            </a:pPr>
            <a:r>
              <a:rPr lang="en-US" altLang="zh-CN" dirty="0">
                <a:sym typeface="Symbol" panose="05050102010706020507" pitchFamily="18" charset="2"/>
              </a:rPr>
              <a:t>P{N(h)2}</a:t>
            </a:r>
            <a:r>
              <a:rPr lang="zh-CN" altLang="en-US" dirty="0">
                <a:sym typeface="Symbol" panose="05050102010706020507" pitchFamily="18" charset="2"/>
              </a:rPr>
              <a:t>＝</a:t>
            </a:r>
            <a:r>
              <a:rPr lang="en-US" altLang="zh-CN" dirty="0">
                <a:sym typeface="Symbol" panose="05050102010706020507" pitchFamily="18" charset="2"/>
              </a:rPr>
              <a:t>o(h)</a:t>
            </a:r>
          </a:p>
          <a:p>
            <a:pPr eaLnBrk="1" hangingPunct="1">
              <a:lnSpc>
                <a:spcPct val="150000"/>
              </a:lnSpc>
              <a:buFont typeface="Wingdings" panose="05000000000000000000" pitchFamily="2" charset="2"/>
              <a:buNone/>
            </a:pPr>
            <a:r>
              <a:rPr lang="zh-CN" altLang="en-US" dirty="0">
                <a:sym typeface="Symbol" panose="05050102010706020507" pitchFamily="18" charset="2"/>
              </a:rPr>
              <a:t>则称</a:t>
            </a:r>
            <a:r>
              <a:rPr lang="en-US" altLang="zh-CN" dirty="0">
                <a:sym typeface="Symbol" panose="05050102010706020507" pitchFamily="18" charset="2"/>
              </a:rPr>
              <a:t>{N(t), t0}</a:t>
            </a:r>
            <a:r>
              <a:rPr lang="zh-CN" altLang="en-US" dirty="0">
                <a:sym typeface="Symbol" panose="05050102010706020507" pitchFamily="18" charset="2"/>
              </a:rPr>
              <a:t>为</a:t>
            </a:r>
            <a:r>
              <a:rPr lang="zh-CN" altLang="en-US" dirty="0">
                <a:solidFill>
                  <a:srgbClr val="0000FF"/>
                </a:solidFill>
                <a:sym typeface="Symbol" panose="05050102010706020507" pitchFamily="18" charset="2"/>
              </a:rPr>
              <a:t>参数</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或平均率、强度</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为的</a:t>
            </a:r>
            <a:r>
              <a:rPr lang="en-US" altLang="zh-CN" dirty="0">
                <a:sym typeface="Symbol" panose="05050102010706020507" pitchFamily="18" charset="2"/>
              </a:rPr>
              <a:t>(</a:t>
            </a:r>
            <a:r>
              <a:rPr lang="zh-CN" altLang="en-US" dirty="0">
                <a:solidFill>
                  <a:srgbClr val="CC00CC"/>
                </a:solidFill>
                <a:sym typeface="Symbol" panose="05050102010706020507" pitchFamily="18" charset="2"/>
              </a:rPr>
              <a:t>齐次</a:t>
            </a:r>
            <a:r>
              <a:rPr lang="en-US" altLang="zh-CN" dirty="0">
                <a:sym typeface="Symbol" panose="05050102010706020507" pitchFamily="18" charset="2"/>
              </a:rPr>
              <a:t>)</a:t>
            </a:r>
            <a:r>
              <a:rPr lang="zh-CN" altLang="en-US" dirty="0">
                <a:solidFill>
                  <a:srgbClr val="CC00CC"/>
                </a:solidFill>
                <a:sym typeface="Symbol" panose="05050102010706020507" pitchFamily="18" charset="2"/>
              </a:rPr>
              <a:t>泊松过程</a:t>
            </a:r>
            <a:r>
              <a:rPr lang="zh-CN" altLang="en-US"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 calcmode="lin" valueType="num">
                                      <p:cBhvr additive="base">
                                        <p:cTn id="7" dur="1000" fill="hold"/>
                                        <p:tgtEl>
                                          <p:spTgt spid="31334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13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3347">
                                            <p:txEl>
                                              <p:pRg st="1" end="1"/>
                                            </p:txEl>
                                          </p:spTgt>
                                        </p:tgtEl>
                                        <p:attrNameLst>
                                          <p:attrName>style.visibility</p:attrName>
                                        </p:attrNameLst>
                                      </p:cBhvr>
                                      <p:to>
                                        <p:strVal val="visible"/>
                                      </p:to>
                                    </p:set>
                                    <p:anim calcmode="lin" valueType="num">
                                      <p:cBhvr additive="base">
                                        <p:cTn id="13" dur="1000" fill="hold"/>
                                        <p:tgtEl>
                                          <p:spTgt spid="313347">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13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3347">
                                            <p:txEl>
                                              <p:pRg st="2" end="2"/>
                                            </p:txEl>
                                          </p:spTgt>
                                        </p:tgtEl>
                                        <p:attrNameLst>
                                          <p:attrName>style.visibility</p:attrName>
                                        </p:attrNameLst>
                                      </p:cBhvr>
                                      <p:to>
                                        <p:strVal val="visible"/>
                                      </p:to>
                                    </p:set>
                                    <p:anim calcmode="lin" valueType="num">
                                      <p:cBhvr additive="base">
                                        <p:cTn id="19" dur="1000" fill="hold"/>
                                        <p:tgtEl>
                                          <p:spTgt spid="313347">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13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3347">
                                            <p:txEl>
                                              <p:pRg st="3" end="3"/>
                                            </p:txEl>
                                          </p:spTgt>
                                        </p:tgtEl>
                                        <p:attrNameLst>
                                          <p:attrName>style.visibility</p:attrName>
                                        </p:attrNameLst>
                                      </p:cBhvr>
                                      <p:to>
                                        <p:strVal val="visible"/>
                                      </p:to>
                                    </p:set>
                                    <p:anim calcmode="lin" valueType="num">
                                      <p:cBhvr additive="base">
                                        <p:cTn id="25" dur="1000" fill="hold"/>
                                        <p:tgtEl>
                                          <p:spTgt spid="313347">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13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nodeType="after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3347">
                                            <p:txEl>
                                              <p:pRg st="4" end="4"/>
                                            </p:txEl>
                                          </p:spTgt>
                                        </p:tgtEl>
                                        <p:attrNameLst>
                                          <p:attrName>style.visibility</p:attrName>
                                        </p:attrNameLst>
                                      </p:cBhvr>
                                      <p:to>
                                        <p:strVal val="visible"/>
                                      </p:to>
                                    </p:set>
                                    <p:anim calcmode="lin" valueType="num">
                                      <p:cBhvr additive="base">
                                        <p:cTn id="31" dur="1000" fill="hold"/>
                                        <p:tgtEl>
                                          <p:spTgt spid="313347">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13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nodeType="after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3347">
                                            <p:txEl>
                                              <p:pRg st="5" end="5"/>
                                            </p:txEl>
                                          </p:spTgt>
                                        </p:tgtEl>
                                        <p:attrNameLst>
                                          <p:attrName>style.visibility</p:attrName>
                                        </p:attrNameLst>
                                      </p:cBhvr>
                                      <p:to>
                                        <p:strVal val="visible"/>
                                      </p:to>
                                    </p:set>
                                    <p:anim calcmode="lin" valueType="num">
                                      <p:cBhvr additive="base">
                                        <p:cTn id="37" dur="1000" fill="hold"/>
                                        <p:tgtEl>
                                          <p:spTgt spid="313347">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133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EE3CE32-F242-3EC2-3FD8-11ADF0BF1690}"/>
              </a:ext>
            </a:extLst>
          </p:cNvPr>
          <p:cNvSpPr txBox="1">
            <a:spLocks noChangeArrowheads="1"/>
          </p:cNvSpPr>
          <p:nvPr/>
        </p:nvSpPr>
        <p:spPr>
          <a:xfrm>
            <a:off x="3722962" y="4089635"/>
            <a:ext cx="8459353" cy="2820053"/>
          </a:xfrm>
          <a:prstGeom prst="rect">
            <a:avLst/>
          </a:prstGeom>
          <a:solidFill>
            <a:schemeClr val="accent3">
              <a:lumMod val="20000"/>
              <a:lumOff val="80000"/>
            </a:schemeClr>
          </a:solidFill>
        </p:spPr>
        <p:txBody>
          <a:bodyPr vert="horz" lIns="121917" tIns="60958" rIns="121917" bIns="60958" rtlCol="0">
            <a:normAutofit/>
          </a:bodyPr>
          <a:lstStyle>
            <a:lvl1pPr marL="457200" indent="-457200" algn="l" defTabSz="1219835" rtl="0" eaLnBrk="1" latinLnBrk="0" hangingPunct="1">
              <a:lnSpc>
                <a:spcPct val="150000"/>
              </a:lnSpc>
              <a:spcBef>
                <a:spcPts val="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a:buFont typeface="Wingdings" panose="05000000000000000000" pitchFamily="2" charset="2"/>
              <a:buNone/>
            </a:pPr>
            <a:r>
              <a:rPr lang="en-US" altLang="zh-CN" dirty="0"/>
              <a:t>	 </a:t>
            </a:r>
            <a:r>
              <a:rPr lang="zh-CN" altLang="en-US" dirty="0"/>
              <a:t>如果独立增量过程</a:t>
            </a:r>
          </a:p>
          <a:p>
            <a:pPr algn="ctr">
              <a:buFont typeface="Wingdings" panose="05000000000000000000" pitchFamily="2" charset="2"/>
              <a:buNone/>
            </a:pPr>
            <a:r>
              <a:rPr lang="en-US" altLang="zh-CN" dirty="0"/>
              <a:t>{X(t),</a:t>
            </a:r>
            <a:r>
              <a:rPr lang="en-US" altLang="zh-CN" dirty="0" err="1"/>
              <a:t>t</a:t>
            </a:r>
            <a:r>
              <a:rPr lang="en-US" altLang="zh-CN" dirty="0" err="1">
                <a:sym typeface="Symbol" panose="05050102010706020507" pitchFamily="18" charset="2"/>
              </a:rPr>
              <a:t>T</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a:t>
            </a:r>
          </a:p>
          <a:p>
            <a:pPr>
              <a:buFont typeface="Wingdings" panose="05000000000000000000" pitchFamily="2" charset="2"/>
              <a:buNone/>
            </a:pPr>
            <a:r>
              <a:rPr lang="zh-CN" altLang="en-US" dirty="0">
                <a:sym typeface="Symbol" panose="05050102010706020507" pitchFamily="18" charset="2"/>
              </a:rPr>
              <a:t>	对所有的</a:t>
            </a:r>
            <a:r>
              <a:rPr lang="en-US" altLang="zh-CN" dirty="0" err="1">
                <a:sym typeface="Symbol" panose="05050102010706020507" pitchFamily="18" charset="2"/>
              </a:rPr>
              <a:t>s,tT</a:t>
            </a:r>
            <a:r>
              <a:rPr lang="zh-CN" altLang="en-US" dirty="0">
                <a:sym typeface="Symbol" panose="05050102010706020507" pitchFamily="18" charset="2"/>
              </a:rPr>
              <a:t>及</a:t>
            </a:r>
            <a:r>
              <a:rPr lang="en-US" altLang="zh-CN" dirty="0">
                <a:sym typeface="Symbol" panose="05050102010706020507" pitchFamily="18" charset="2"/>
              </a:rPr>
              <a:t>h&gt;0,s+h,t+hT</a:t>
            </a:r>
          </a:p>
          <a:p>
            <a:pPr algn="ctr">
              <a:buFont typeface="Wingdings" panose="05000000000000000000" pitchFamily="2" charset="2"/>
              <a:buNone/>
            </a:pPr>
            <a:r>
              <a:rPr lang="en-US" altLang="zh-CN" dirty="0"/>
              <a:t>X(</a:t>
            </a:r>
            <a:r>
              <a:rPr lang="en-US" altLang="zh-CN" dirty="0" err="1">
                <a:sym typeface="Symbol" panose="05050102010706020507" pitchFamily="18" charset="2"/>
              </a:rPr>
              <a:t>t+h</a:t>
            </a:r>
            <a:r>
              <a:rPr lang="en-US" altLang="zh-CN" dirty="0">
                <a:sym typeface="Symbol" panose="05050102010706020507" pitchFamily="18" charset="2"/>
              </a:rPr>
              <a:t>)-</a:t>
            </a:r>
            <a:r>
              <a:rPr lang="en-US" altLang="zh-CN" dirty="0"/>
              <a:t>X(</a:t>
            </a:r>
            <a:r>
              <a:rPr lang="en-US" altLang="zh-CN" dirty="0" err="1">
                <a:sym typeface="Symbol" panose="05050102010706020507" pitchFamily="18" charset="2"/>
              </a:rPr>
              <a:t>s+h</a:t>
            </a:r>
            <a:r>
              <a:rPr lang="en-US" altLang="zh-CN" dirty="0"/>
              <a:t>)</a:t>
            </a:r>
            <a:r>
              <a:rPr lang="zh-CN" altLang="en-US" dirty="0"/>
              <a:t>与</a:t>
            </a:r>
            <a:r>
              <a:rPr lang="en-US" altLang="zh-CN" dirty="0"/>
              <a:t>X(</a:t>
            </a:r>
            <a:r>
              <a:rPr lang="en-US" altLang="zh-CN" dirty="0">
                <a:sym typeface="Symbol" panose="05050102010706020507" pitchFamily="18" charset="2"/>
              </a:rPr>
              <a:t>t)-</a:t>
            </a:r>
            <a:r>
              <a:rPr lang="en-US" altLang="zh-CN" dirty="0"/>
              <a:t>X(</a:t>
            </a:r>
            <a:r>
              <a:rPr lang="en-US" altLang="zh-CN" dirty="0">
                <a:sym typeface="Symbol" panose="05050102010706020507" pitchFamily="18" charset="2"/>
              </a:rPr>
              <a:t>s</a:t>
            </a:r>
            <a:r>
              <a:rPr lang="en-US" altLang="zh-CN" dirty="0"/>
              <a:t>)</a:t>
            </a:r>
          </a:p>
          <a:p>
            <a:pPr>
              <a:buFont typeface="Wingdings" panose="05000000000000000000" pitchFamily="2" charset="2"/>
              <a:buNone/>
            </a:pPr>
            <a:r>
              <a:rPr lang="en-US" altLang="zh-CN" dirty="0"/>
              <a:t>	</a:t>
            </a:r>
            <a:r>
              <a:rPr lang="zh-CN" altLang="en-US" dirty="0"/>
              <a:t>有</a:t>
            </a:r>
            <a:r>
              <a:rPr lang="zh-CN" altLang="en-US" dirty="0">
                <a:solidFill>
                  <a:srgbClr val="0000FF"/>
                </a:solidFill>
              </a:rPr>
              <a:t>相同的概率分布</a:t>
            </a:r>
            <a:r>
              <a:rPr lang="zh-CN" altLang="en-US" dirty="0"/>
              <a:t>，则称</a:t>
            </a:r>
            <a:r>
              <a:rPr lang="en-US" altLang="zh-CN" dirty="0"/>
              <a:t>{X(t),</a:t>
            </a:r>
            <a:r>
              <a:rPr lang="en-US" altLang="zh-CN" dirty="0" err="1"/>
              <a:t>t</a:t>
            </a:r>
            <a:r>
              <a:rPr lang="en-US" altLang="zh-CN" dirty="0" err="1">
                <a:sym typeface="Symbol" panose="05050102010706020507" pitchFamily="18" charset="2"/>
              </a:rPr>
              <a:t>T</a:t>
            </a:r>
            <a:r>
              <a:rPr lang="en-US" altLang="zh-CN" dirty="0">
                <a:sym typeface="Symbol" panose="05050102010706020507" pitchFamily="18" charset="2"/>
              </a:rPr>
              <a:t>}</a:t>
            </a:r>
            <a:r>
              <a:rPr lang="zh-CN" altLang="en-US" dirty="0"/>
              <a:t>为</a:t>
            </a:r>
            <a:r>
              <a:rPr lang="zh-CN" altLang="en-US" dirty="0">
                <a:solidFill>
                  <a:srgbClr val="CC00CC"/>
                </a:solidFill>
              </a:rPr>
              <a:t>平稳独立增量过程</a:t>
            </a:r>
            <a:r>
              <a:rPr lang="zh-CN" altLang="en-US" dirty="0"/>
              <a:t>。</a:t>
            </a:r>
          </a:p>
        </p:txBody>
      </p:sp>
      <p:grpSp>
        <p:nvGrpSpPr>
          <p:cNvPr id="5" name="组合 4">
            <a:extLst>
              <a:ext uri="{FF2B5EF4-FFF2-40B4-BE49-F238E27FC236}">
                <a16:creationId xmlns:a16="http://schemas.microsoft.com/office/drawing/2014/main" id="{923AE18D-6981-0F73-42A3-234F9454790D}"/>
              </a:ext>
            </a:extLst>
          </p:cNvPr>
          <p:cNvGrpSpPr/>
          <p:nvPr/>
        </p:nvGrpSpPr>
        <p:grpSpPr>
          <a:xfrm>
            <a:off x="760942" y="2081726"/>
            <a:ext cx="9450101" cy="2158367"/>
            <a:chOff x="1144874" y="3455989"/>
            <a:chExt cx="9450101" cy="2315083"/>
          </a:xfrm>
        </p:grpSpPr>
        <p:sp>
          <p:nvSpPr>
            <p:cNvPr id="3" name="Rectangle 3">
              <a:extLst>
                <a:ext uri="{FF2B5EF4-FFF2-40B4-BE49-F238E27FC236}">
                  <a16:creationId xmlns:a16="http://schemas.microsoft.com/office/drawing/2014/main" id="{60A1E4FC-793D-2DEC-22DF-84878818316B}"/>
                </a:ext>
              </a:extLst>
            </p:cNvPr>
            <p:cNvSpPr txBox="1">
              <a:spLocks noChangeArrowheads="1"/>
            </p:cNvSpPr>
            <p:nvPr/>
          </p:nvSpPr>
          <p:spPr>
            <a:xfrm>
              <a:off x="1144874" y="3455989"/>
              <a:ext cx="9450101" cy="2315083"/>
            </a:xfrm>
            <a:prstGeom prst="rect">
              <a:avLst/>
            </a:prstGeom>
            <a:solidFill>
              <a:schemeClr val="accent3">
                <a:lumMod val="20000"/>
                <a:lumOff val="80000"/>
              </a:schemeClr>
            </a:solidFill>
          </p:spPr>
          <p:txBody>
            <a:bodyPr vert="horz" lIns="121917" tIns="60958" rIns="121917" bIns="60958" rtlCol="0">
              <a:normAutofit/>
            </a:bodyPr>
            <a:lstStyle>
              <a:lvl1pPr marL="457200" indent="-457200" algn="l" defTabSz="1219835" rtl="0" eaLnBrk="1" latinLnBrk="0" hangingPunct="1">
                <a:lnSpc>
                  <a:spcPct val="150000"/>
                </a:lnSpc>
                <a:spcBef>
                  <a:spcPts val="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457291" lvl="1" indent="0">
                <a:buClr>
                  <a:srgbClr val="00FF00"/>
                </a:buClr>
                <a:buNone/>
              </a:pPr>
              <a:r>
                <a:rPr lang="en-US" altLang="zh-CN" dirty="0">
                  <a:sym typeface="Symbol" panose="05050102010706020507" pitchFamily="18" charset="2"/>
                </a:rPr>
                <a:t>2</a:t>
              </a:r>
              <a:r>
                <a:rPr lang="zh-CN" altLang="en-US" dirty="0">
                  <a:sym typeface="Symbol" panose="05050102010706020507" pitchFamily="18" charset="2"/>
                </a:rPr>
                <a:t>）具有独立增量；</a:t>
              </a:r>
            </a:p>
            <a:p>
              <a:pPr marL="457291" lvl="1" indent="0">
                <a:buClr>
                  <a:srgbClr val="00FF00"/>
                </a:buClr>
                <a:buNone/>
              </a:pPr>
              <a:r>
                <a:rPr lang="en-US" altLang="zh-CN" dirty="0">
                  <a:sym typeface="Symbol" panose="05050102010706020507" pitchFamily="18" charset="2"/>
                </a:rPr>
                <a:t>3</a:t>
              </a:r>
              <a:r>
                <a:rPr lang="zh-CN" altLang="en-US" dirty="0">
                  <a:sym typeface="Symbol" panose="05050102010706020507" pitchFamily="18" charset="2"/>
                </a:rPr>
                <a:t>）对任意</a:t>
              </a:r>
              <a:r>
                <a:rPr lang="en-US" altLang="zh-CN" dirty="0">
                  <a:sym typeface="Symbol" panose="05050102010706020507" pitchFamily="18" charset="2"/>
                </a:rPr>
                <a:t>0s&lt;t, N(t)-N(s)</a:t>
              </a:r>
              <a:r>
                <a:rPr lang="zh-CN" altLang="en-US" dirty="0">
                  <a:sym typeface="Symbol" panose="05050102010706020507" pitchFamily="18" charset="2"/>
                </a:rPr>
                <a:t>服从参数为</a:t>
              </a:r>
              <a:r>
                <a:rPr lang="en-US" altLang="zh-CN" dirty="0">
                  <a:sym typeface="Symbol" panose="05050102010706020507" pitchFamily="18" charset="2"/>
                </a:rPr>
                <a:t>(t-s)</a:t>
              </a:r>
              <a:r>
                <a:rPr lang="zh-CN" altLang="en-US" dirty="0">
                  <a:sym typeface="Symbol" panose="05050102010706020507" pitchFamily="18" charset="2"/>
                </a:rPr>
                <a:t>泊松分布，即</a:t>
              </a:r>
            </a:p>
          </p:txBody>
        </p:sp>
        <p:graphicFrame>
          <p:nvGraphicFramePr>
            <p:cNvPr id="4" name="Object 4">
              <a:extLst>
                <a:ext uri="{FF2B5EF4-FFF2-40B4-BE49-F238E27FC236}">
                  <a16:creationId xmlns:a16="http://schemas.microsoft.com/office/drawing/2014/main" id="{68F30583-67D3-43AF-78F2-62FC540219FA}"/>
                </a:ext>
              </a:extLst>
            </p:cNvPr>
            <p:cNvGraphicFramePr>
              <a:graphicFrameLocks noChangeAspect="1"/>
            </p:cNvGraphicFramePr>
            <p:nvPr>
              <p:extLst>
                <p:ext uri="{D42A27DB-BD31-4B8C-83A1-F6EECF244321}">
                  <p14:modId xmlns:p14="http://schemas.microsoft.com/office/powerpoint/2010/main" val="3530014988"/>
                </p:ext>
              </p:extLst>
            </p:nvPr>
          </p:nvGraphicFramePr>
          <p:xfrm>
            <a:off x="2173069" y="4688035"/>
            <a:ext cx="8315325" cy="862012"/>
          </p:xfrm>
          <a:graphic>
            <a:graphicData uri="http://schemas.openxmlformats.org/presentationml/2006/ole">
              <mc:AlternateContent xmlns:mc="http://schemas.openxmlformats.org/markup-compatibility/2006">
                <mc:Choice xmlns:v="urn:schemas-microsoft-com:vml" Requires="v">
                  <p:oleObj name="Equation" r:id="rId2" imgW="2577960" imgH="368280" progId="Equation.DSMT4">
                    <p:embed/>
                  </p:oleObj>
                </mc:Choice>
                <mc:Fallback>
                  <p:oleObj name="Equation" r:id="rId2" imgW="2577960" imgH="368280" progId="Equation.DSMT4">
                    <p:embed/>
                    <p:pic>
                      <p:nvPicPr>
                        <p:cNvPr id="292868" name="Object 4">
                          <a:extLst>
                            <a:ext uri="{FF2B5EF4-FFF2-40B4-BE49-F238E27FC236}">
                              <a16:creationId xmlns:a16="http://schemas.microsoft.com/office/drawing/2014/main" id="{C728D3F6-45BA-BB74-E4BD-FF0163608AA7}"/>
                            </a:ext>
                          </a:extLst>
                        </p:cNvPr>
                        <p:cNvPicPr>
                          <a:picLocks noChangeAspect="1" noChangeArrowheads="1"/>
                        </p:cNvPicPr>
                        <p:nvPr/>
                      </p:nvPicPr>
                      <p:blipFill>
                        <a:blip r:embed="rId3"/>
                        <a:srcRect/>
                        <a:stretch>
                          <a:fillRect/>
                        </a:stretch>
                      </p:blipFill>
                      <p:spPr bwMode="auto">
                        <a:xfrm>
                          <a:off x="2173069" y="4688035"/>
                          <a:ext cx="8315325" cy="862012"/>
                        </a:xfrm>
                        <a:prstGeom prst="rect">
                          <a:avLst/>
                        </a:prstGeom>
                        <a:noFill/>
                        <a:ln>
                          <a:noFill/>
                        </a:ln>
                        <a:effectLst/>
                      </p:spPr>
                    </p:pic>
                  </p:oleObj>
                </mc:Fallback>
              </mc:AlternateContent>
            </a:graphicData>
          </a:graphic>
        </p:graphicFrame>
      </p:grpSp>
      <p:sp>
        <p:nvSpPr>
          <p:cNvPr id="14340" name="Rectangle 2">
            <a:extLst>
              <a:ext uri="{FF2B5EF4-FFF2-40B4-BE49-F238E27FC236}">
                <a16:creationId xmlns:a16="http://schemas.microsoft.com/office/drawing/2014/main" id="{E63B8753-DEF8-741E-C079-2C11EBFB3217}"/>
              </a:ext>
            </a:extLst>
          </p:cNvPr>
          <p:cNvSpPr>
            <a:spLocks noGrp="1" noChangeArrowheads="1"/>
          </p:cNvSpPr>
          <p:nvPr>
            <p:ph type="title"/>
          </p:nvPr>
        </p:nvSpPr>
        <p:spPr/>
        <p:txBody>
          <a:bodyPr/>
          <a:lstStyle/>
          <a:p>
            <a:pPr eaLnBrk="1" hangingPunct="1"/>
            <a:r>
              <a:rPr lang="zh-CN" altLang="en-US" dirty="0"/>
              <a:t>等价定理</a:t>
            </a:r>
          </a:p>
        </p:txBody>
      </p:sp>
      <p:sp>
        <p:nvSpPr>
          <p:cNvPr id="14341" name="Rectangle 3">
            <a:extLst>
              <a:ext uri="{FF2B5EF4-FFF2-40B4-BE49-F238E27FC236}">
                <a16:creationId xmlns:a16="http://schemas.microsoft.com/office/drawing/2014/main" id="{EC0ABEE0-6D3D-46FC-EA45-E7A53FF43639}"/>
              </a:ext>
            </a:extLst>
          </p:cNvPr>
          <p:cNvSpPr>
            <a:spLocks noGrp="1" noChangeArrowheads="1"/>
          </p:cNvSpPr>
          <p:nvPr>
            <p:ph type="body" idx="1"/>
          </p:nvPr>
        </p:nvSpPr>
        <p:spPr>
          <a:xfrm>
            <a:off x="760942" y="916257"/>
            <a:ext cx="7697982" cy="742193"/>
          </a:xfrm>
        </p:spPr>
        <p:txBody>
          <a:bodyPr>
            <a:normAutofit/>
          </a:bodyPr>
          <a:lstStyle/>
          <a:p>
            <a:pPr eaLnBrk="1" hangingPunct="1">
              <a:buFont typeface="Wingdings" panose="05000000000000000000" pitchFamily="2" charset="2"/>
              <a:buNone/>
            </a:pPr>
            <a:r>
              <a:rPr lang="zh-CN" altLang="en-US">
                <a:solidFill>
                  <a:srgbClr val="CC00CC"/>
                </a:solidFill>
              </a:rPr>
              <a:t>定理</a:t>
            </a:r>
            <a:r>
              <a:rPr lang="zh-CN" altLang="en-US"/>
              <a:t>  </a:t>
            </a:r>
            <a:r>
              <a:rPr lang="zh-CN" altLang="en-US">
                <a:solidFill>
                  <a:srgbClr val="0000FF"/>
                </a:solidFill>
              </a:rPr>
              <a:t>泊松过程的定义</a:t>
            </a:r>
            <a:r>
              <a:rPr lang="en-US" altLang="zh-CN">
                <a:solidFill>
                  <a:srgbClr val="0000FF"/>
                </a:solidFill>
              </a:rPr>
              <a:t>1</a:t>
            </a:r>
            <a:r>
              <a:rPr lang="zh-CN" altLang="en-US">
                <a:solidFill>
                  <a:srgbClr val="0000FF"/>
                </a:solidFill>
              </a:rPr>
              <a:t>与定义</a:t>
            </a:r>
            <a:r>
              <a:rPr lang="en-US" altLang="zh-CN">
                <a:solidFill>
                  <a:srgbClr val="0000FF"/>
                </a:solidFill>
              </a:rPr>
              <a:t>2</a:t>
            </a:r>
            <a:r>
              <a:rPr lang="zh-CN" altLang="en-US">
                <a:solidFill>
                  <a:srgbClr val="0000FF"/>
                </a:solidFill>
              </a:rPr>
              <a:t>是等价的。</a:t>
            </a:r>
          </a:p>
        </p:txBody>
      </p:sp>
      <p:sp>
        <p:nvSpPr>
          <p:cNvPr id="293892" name="Rectangle 4">
            <a:extLst>
              <a:ext uri="{FF2B5EF4-FFF2-40B4-BE49-F238E27FC236}">
                <a16:creationId xmlns:a16="http://schemas.microsoft.com/office/drawing/2014/main" id="{B18490A4-23E0-62D8-47C2-CE401C1DFB9D}"/>
              </a:ext>
            </a:extLst>
          </p:cNvPr>
          <p:cNvSpPr>
            <a:spLocks noChangeArrowheads="1"/>
          </p:cNvSpPr>
          <p:nvPr/>
        </p:nvSpPr>
        <p:spPr bwMode="auto">
          <a:xfrm>
            <a:off x="774700" y="1509846"/>
            <a:ext cx="8440202"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olidFill>
                  <a:srgbClr val="CC00CC"/>
                </a:solidFill>
                <a:latin typeface="+mn-ea"/>
                <a:ea typeface="+mn-ea"/>
              </a:rPr>
              <a:t>证明</a:t>
            </a:r>
            <a:r>
              <a:rPr lang="zh-CN" altLang="en-US" sz="2400" dirty="0">
                <a:latin typeface="+mn-ea"/>
                <a:ea typeface="+mn-ea"/>
              </a:rPr>
              <a:t>  </a:t>
            </a:r>
            <a:r>
              <a:rPr lang="en-US" altLang="zh-CN" sz="2400" dirty="0">
                <a:solidFill>
                  <a:srgbClr val="0000FF"/>
                </a:solidFill>
                <a:latin typeface="+mn-ea"/>
                <a:ea typeface="+mn-ea"/>
              </a:rPr>
              <a:t>1</a:t>
            </a:r>
            <a:r>
              <a:rPr lang="en-US" altLang="zh-CN" sz="2400" dirty="0">
                <a:solidFill>
                  <a:srgbClr val="0000FF"/>
                </a:solidFill>
                <a:latin typeface="+mn-ea"/>
                <a:ea typeface="+mn-ea"/>
                <a:sym typeface="Symbol" panose="05050102010706020507" pitchFamily="18" charset="2"/>
              </a:rPr>
              <a:t></a:t>
            </a:r>
            <a:r>
              <a:rPr lang="en-US" altLang="zh-CN" sz="2400" dirty="0">
                <a:solidFill>
                  <a:srgbClr val="0000FF"/>
                </a:solidFill>
                <a:latin typeface="+mn-ea"/>
                <a:ea typeface="+mn-ea"/>
              </a:rPr>
              <a:t>2</a:t>
            </a:r>
            <a:r>
              <a:rPr lang="zh-CN" altLang="en-US" sz="2400" dirty="0">
                <a:solidFill>
                  <a:srgbClr val="0000FF"/>
                </a:solidFill>
                <a:latin typeface="+mn-ea"/>
                <a:ea typeface="+mn-ea"/>
              </a:rPr>
              <a:t>：</a:t>
            </a:r>
            <a:r>
              <a:rPr lang="zh-CN" altLang="en-US" sz="2400" dirty="0">
                <a:latin typeface="+mn-ea"/>
                <a:ea typeface="+mn-ea"/>
              </a:rPr>
              <a:t>条件</a:t>
            </a:r>
            <a:r>
              <a:rPr lang="en-US" altLang="zh-CN" sz="2400" dirty="0">
                <a:latin typeface="+mn-ea"/>
                <a:ea typeface="+mn-ea"/>
              </a:rPr>
              <a:t>a)</a:t>
            </a:r>
            <a:r>
              <a:rPr lang="zh-CN" altLang="en-US" sz="2400" dirty="0">
                <a:latin typeface="+mn-ea"/>
                <a:ea typeface="+mn-ea"/>
              </a:rPr>
              <a:t>与</a:t>
            </a:r>
            <a:r>
              <a:rPr lang="en-US" altLang="zh-CN" sz="2400" dirty="0">
                <a:latin typeface="+mn-ea"/>
                <a:ea typeface="+mn-ea"/>
              </a:rPr>
              <a:t>1)</a:t>
            </a:r>
            <a:r>
              <a:rPr lang="zh-CN" altLang="en-US" sz="2400" dirty="0">
                <a:latin typeface="+mn-ea"/>
                <a:ea typeface="+mn-ea"/>
              </a:rPr>
              <a:t>相同。条件</a:t>
            </a:r>
            <a:r>
              <a:rPr lang="en-US" altLang="zh-CN" sz="2400" dirty="0">
                <a:latin typeface="+mn-ea"/>
                <a:ea typeface="+mn-ea"/>
              </a:rPr>
              <a:t>b)</a:t>
            </a:r>
            <a:r>
              <a:rPr lang="zh-CN" altLang="en-US" sz="2400" dirty="0">
                <a:latin typeface="+mn-ea"/>
                <a:ea typeface="+mn-ea"/>
              </a:rPr>
              <a:t>可由</a:t>
            </a:r>
            <a:r>
              <a:rPr lang="en-US" altLang="zh-CN" sz="2400" dirty="0">
                <a:latin typeface="+mn-ea"/>
                <a:ea typeface="+mn-ea"/>
              </a:rPr>
              <a:t>2)</a:t>
            </a:r>
            <a:r>
              <a:rPr lang="zh-CN" altLang="en-US" sz="2400" dirty="0">
                <a:latin typeface="+mn-ea"/>
                <a:ea typeface="+mn-ea"/>
              </a:rPr>
              <a:t>和</a:t>
            </a:r>
            <a:r>
              <a:rPr lang="en-US" altLang="zh-CN" sz="2400" dirty="0">
                <a:latin typeface="+mn-ea"/>
                <a:ea typeface="+mn-ea"/>
              </a:rPr>
              <a:t>3)</a:t>
            </a:r>
            <a:r>
              <a:rPr lang="zh-CN" altLang="en-US" sz="2400" dirty="0">
                <a:latin typeface="+mn-ea"/>
                <a:ea typeface="+mn-ea"/>
              </a:rPr>
              <a:t>直接得到。</a:t>
            </a:r>
          </a:p>
          <a:p>
            <a:pPr eaLnBrk="1" hangingPunct="1">
              <a:lnSpc>
                <a:spcPct val="150000"/>
              </a:lnSpc>
              <a:buClrTx/>
              <a:buFontTx/>
              <a:buNone/>
            </a:pPr>
            <a:r>
              <a:rPr lang="zh-CN" altLang="en-US" sz="2400" dirty="0">
                <a:latin typeface="+mn-ea"/>
                <a:ea typeface="+mn-ea"/>
              </a:rPr>
              <a:t>      </a:t>
            </a:r>
            <a:r>
              <a:rPr lang="en-US" altLang="zh-CN" sz="2400" dirty="0">
                <a:latin typeface="+mn-ea"/>
                <a:ea typeface="+mn-ea"/>
              </a:rPr>
              <a:t>P{N(h)=1}</a:t>
            </a:r>
            <a:r>
              <a:rPr lang="zh-CN" altLang="en-US" sz="2400" dirty="0">
                <a:latin typeface="+mn-ea"/>
                <a:ea typeface="+mn-ea"/>
              </a:rPr>
              <a:t>＝</a:t>
            </a:r>
            <a:r>
              <a:rPr lang="en-US" altLang="zh-CN" sz="2400" dirty="0">
                <a:latin typeface="+mn-ea"/>
                <a:ea typeface="+mn-ea"/>
              </a:rPr>
              <a:t>P{N(h)-N(0)=1}</a:t>
            </a:r>
            <a:r>
              <a:rPr lang="zh-CN" altLang="en-US" sz="2400" dirty="0">
                <a:latin typeface="+mn-ea"/>
                <a:ea typeface="+mn-ea"/>
              </a:rPr>
              <a:t>＝</a:t>
            </a:r>
            <a:endParaRPr lang="zh-CN" altLang="en-US" sz="2400" dirty="0">
              <a:latin typeface="+mn-ea"/>
              <a:ea typeface="+mn-ea"/>
              <a:sym typeface="Symbol" panose="05050102010706020507" pitchFamily="18" charset="2"/>
            </a:endParaRPr>
          </a:p>
        </p:txBody>
      </p:sp>
      <p:graphicFrame>
        <p:nvGraphicFramePr>
          <p:cNvPr id="293893" name="Object 5">
            <a:extLst>
              <a:ext uri="{FF2B5EF4-FFF2-40B4-BE49-F238E27FC236}">
                <a16:creationId xmlns:a16="http://schemas.microsoft.com/office/drawing/2014/main" id="{EC5B09D8-29CB-35FB-B1CC-1F05ACAC37C4}"/>
              </a:ext>
            </a:extLst>
          </p:cNvPr>
          <p:cNvGraphicFramePr>
            <a:graphicFrameLocks noChangeAspect="1"/>
          </p:cNvGraphicFramePr>
          <p:nvPr>
            <p:extLst>
              <p:ext uri="{D42A27DB-BD31-4B8C-83A1-F6EECF244321}">
                <p14:modId xmlns:p14="http://schemas.microsoft.com/office/powerpoint/2010/main" val="2247741650"/>
              </p:ext>
            </p:extLst>
          </p:nvPr>
        </p:nvGraphicFramePr>
        <p:xfrm>
          <a:off x="5862762" y="2156012"/>
          <a:ext cx="1282997" cy="871739"/>
        </p:xfrm>
        <a:graphic>
          <a:graphicData uri="http://schemas.openxmlformats.org/presentationml/2006/ole">
            <mc:AlternateContent xmlns:mc="http://schemas.openxmlformats.org/markup-compatibility/2006">
              <mc:Choice xmlns:v="urn:schemas-microsoft-com:vml" Requires="v">
                <p:oleObj name="Equation" r:id="rId4" imgW="596641" imgH="406224" progId="Equation.3">
                  <p:embed/>
                </p:oleObj>
              </mc:Choice>
              <mc:Fallback>
                <p:oleObj name="Equation" r:id="rId4" imgW="596641" imgH="406224" progId="Equation.3">
                  <p:embed/>
                  <p:pic>
                    <p:nvPicPr>
                      <p:cNvPr id="293893" name="Object 5">
                        <a:extLst>
                          <a:ext uri="{FF2B5EF4-FFF2-40B4-BE49-F238E27FC236}">
                            <a16:creationId xmlns:a16="http://schemas.microsoft.com/office/drawing/2014/main" id="{EC5B09D8-29CB-35FB-B1CC-1F05ACAC37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2762" y="2156012"/>
                        <a:ext cx="1282997" cy="8717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3894" name="Object 6">
            <a:extLst>
              <a:ext uri="{FF2B5EF4-FFF2-40B4-BE49-F238E27FC236}">
                <a16:creationId xmlns:a16="http://schemas.microsoft.com/office/drawing/2014/main" id="{B2740D70-2BE5-A2E4-51C5-7DE749539D8C}"/>
              </a:ext>
            </a:extLst>
          </p:cNvPr>
          <p:cNvGraphicFramePr>
            <a:graphicFrameLocks noChangeAspect="1"/>
          </p:cNvGraphicFramePr>
          <p:nvPr>
            <p:extLst>
              <p:ext uri="{D42A27DB-BD31-4B8C-83A1-F6EECF244321}">
                <p14:modId xmlns:p14="http://schemas.microsoft.com/office/powerpoint/2010/main" val="2729870537"/>
              </p:ext>
            </p:extLst>
          </p:nvPr>
        </p:nvGraphicFramePr>
        <p:xfrm>
          <a:off x="2212254" y="4289701"/>
          <a:ext cx="3650508" cy="911436"/>
        </p:xfrm>
        <a:graphic>
          <a:graphicData uri="http://schemas.openxmlformats.org/presentationml/2006/ole">
            <mc:AlternateContent xmlns:mc="http://schemas.openxmlformats.org/markup-compatibility/2006">
              <mc:Choice xmlns:v="urn:schemas-microsoft-com:vml" Requires="v">
                <p:oleObj name="Equation" r:id="rId6" imgW="1777229" imgH="444307" progId="Equation.3">
                  <p:embed/>
                </p:oleObj>
              </mc:Choice>
              <mc:Fallback>
                <p:oleObj name="Equation" r:id="rId6" imgW="1777229" imgH="444307" progId="Equation.3">
                  <p:embed/>
                  <p:pic>
                    <p:nvPicPr>
                      <p:cNvPr id="293894" name="Object 6">
                        <a:extLst>
                          <a:ext uri="{FF2B5EF4-FFF2-40B4-BE49-F238E27FC236}">
                            <a16:creationId xmlns:a16="http://schemas.microsoft.com/office/drawing/2014/main" id="{B2740D70-2BE5-A2E4-51C5-7DE749539D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2254" y="4289701"/>
                        <a:ext cx="3650508" cy="911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3895" name="Object 7">
            <a:extLst>
              <a:ext uri="{FF2B5EF4-FFF2-40B4-BE49-F238E27FC236}">
                <a16:creationId xmlns:a16="http://schemas.microsoft.com/office/drawing/2014/main" id="{DE12A571-FDC2-E8D9-B79B-AB43B08A2EC5}"/>
              </a:ext>
            </a:extLst>
          </p:cNvPr>
          <p:cNvGraphicFramePr>
            <a:graphicFrameLocks noChangeAspect="1"/>
          </p:cNvGraphicFramePr>
          <p:nvPr>
            <p:extLst>
              <p:ext uri="{D42A27DB-BD31-4B8C-83A1-F6EECF244321}">
                <p14:modId xmlns:p14="http://schemas.microsoft.com/office/powerpoint/2010/main" val="1141771415"/>
              </p:ext>
            </p:extLst>
          </p:nvPr>
        </p:nvGraphicFramePr>
        <p:xfrm>
          <a:off x="1907383" y="5226543"/>
          <a:ext cx="4668330" cy="947957"/>
        </p:xfrm>
        <a:graphic>
          <a:graphicData uri="http://schemas.openxmlformats.org/presentationml/2006/ole">
            <mc:AlternateContent xmlns:mc="http://schemas.openxmlformats.org/markup-compatibility/2006">
              <mc:Choice xmlns:v="urn:schemas-microsoft-com:vml" Requires="v">
                <p:oleObj name="Equation" r:id="rId8" imgW="2374900" imgH="482600" progId="Equation.3">
                  <p:embed/>
                </p:oleObj>
              </mc:Choice>
              <mc:Fallback>
                <p:oleObj name="Equation" r:id="rId8" imgW="2374900" imgH="482600" progId="Equation.3">
                  <p:embed/>
                  <p:pic>
                    <p:nvPicPr>
                      <p:cNvPr id="293895" name="Object 7">
                        <a:extLst>
                          <a:ext uri="{FF2B5EF4-FFF2-40B4-BE49-F238E27FC236}">
                            <a16:creationId xmlns:a16="http://schemas.microsoft.com/office/drawing/2014/main" id="{DE12A571-FDC2-E8D9-B79B-AB43B08A2E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7383" y="5226543"/>
                        <a:ext cx="4668330" cy="947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3896" name="Rectangle 8">
            <a:extLst>
              <a:ext uri="{FF2B5EF4-FFF2-40B4-BE49-F238E27FC236}">
                <a16:creationId xmlns:a16="http://schemas.microsoft.com/office/drawing/2014/main" id="{50FD1AA4-B02E-9A2D-3B49-F6C9CEBF038F}"/>
              </a:ext>
            </a:extLst>
          </p:cNvPr>
          <p:cNvSpPr>
            <a:spLocks noChangeArrowheads="1"/>
          </p:cNvSpPr>
          <p:nvPr/>
        </p:nvSpPr>
        <p:spPr bwMode="auto">
          <a:xfrm>
            <a:off x="993775" y="6276331"/>
            <a:ext cx="10775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即</a:t>
            </a:r>
            <a:r>
              <a:rPr lang="en-US" altLang="zh-CN" sz="2400">
                <a:sym typeface="Symbol" panose="05050102010706020507" pitchFamily="18" charset="2"/>
              </a:rPr>
              <a:t>d)</a:t>
            </a:r>
            <a:r>
              <a:rPr lang="zh-CN" altLang="en-US" sz="2400">
                <a:sym typeface="Symbol" panose="05050102010706020507" pitchFamily="18" charset="2"/>
              </a:rPr>
              <a:t>。</a:t>
            </a:r>
          </a:p>
        </p:txBody>
      </p:sp>
      <p:sp>
        <p:nvSpPr>
          <p:cNvPr id="293897" name="Rectangle 9">
            <a:extLst>
              <a:ext uri="{FF2B5EF4-FFF2-40B4-BE49-F238E27FC236}">
                <a16:creationId xmlns:a16="http://schemas.microsoft.com/office/drawing/2014/main" id="{E0E8595F-41CE-BAE7-4781-B5C03F5A662E}"/>
              </a:ext>
            </a:extLst>
          </p:cNvPr>
          <p:cNvSpPr>
            <a:spLocks noChangeArrowheads="1"/>
          </p:cNvSpPr>
          <p:nvPr/>
        </p:nvSpPr>
        <p:spPr bwMode="auto">
          <a:xfrm>
            <a:off x="2746375" y="3022621"/>
            <a:ext cx="8229600" cy="93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spcBef>
                <a:spcPct val="20000"/>
              </a:spcBef>
              <a:buClrTx/>
              <a:buFontTx/>
              <a:buNone/>
            </a:pPr>
            <a:r>
              <a:rPr lang="en-US" altLang="zh-CN" sz="2400" dirty="0">
                <a:latin typeface="+mn-ea"/>
                <a:ea typeface="+mn-ea"/>
              </a:rPr>
              <a:t>  </a:t>
            </a:r>
            <a:r>
              <a:rPr lang="zh-CN" altLang="en-US" sz="2400" dirty="0">
                <a:latin typeface="+mn-ea"/>
                <a:ea typeface="+mn-ea"/>
              </a:rPr>
              <a:t>＝</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h[1-</a:t>
            </a:r>
            <a:r>
              <a:rPr lang="en-US" altLang="zh-CN" sz="2400" dirty="0" err="1">
                <a:latin typeface="+mn-ea"/>
                <a:ea typeface="+mn-ea"/>
                <a:sym typeface="Symbol" panose="05050102010706020507" pitchFamily="18" charset="2"/>
              </a:rPr>
              <a:t>h+o</a:t>
            </a:r>
            <a:r>
              <a:rPr lang="en-US" altLang="zh-CN" sz="2400" dirty="0">
                <a:latin typeface="+mn-ea"/>
                <a:ea typeface="+mn-ea"/>
                <a:sym typeface="Symbol" panose="05050102010706020507" pitchFamily="18" charset="2"/>
              </a:rPr>
              <a:t>(h)]</a:t>
            </a:r>
            <a:r>
              <a:rPr lang="zh-CN" altLang="en-US" sz="2400" dirty="0">
                <a:latin typeface="+mn-ea"/>
                <a:ea typeface="+mn-ea"/>
              </a:rPr>
              <a:t>＝</a:t>
            </a:r>
            <a:r>
              <a:rPr lang="zh-CN" altLang="en-US"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h+o</a:t>
            </a:r>
            <a:r>
              <a:rPr lang="en-US" altLang="zh-CN" sz="2400" dirty="0">
                <a:latin typeface="+mn-ea"/>
                <a:ea typeface="+mn-ea"/>
                <a:sym typeface="Symbol" panose="05050102010706020507" pitchFamily="18" charset="2"/>
              </a:rPr>
              <a:t>(h)</a:t>
            </a:r>
          </a:p>
          <a:p>
            <a:pPr eaLnBrk="1" hangingPunct="1">
              <a:buClrTx/>
              <a:buFontTx/>
              <a:buNone/>
            </a:pPr>
            <a:r>
              <a:rPr lang="zh-CN" altLang="en-US" sz="2400" dirty="0">
                <a:latin typeface="+mn-ea"/>
                <a:ea typeface="+mn-ea"/>
                <a:sym typeface="Symbol" panose="05050102010706020507" pitchFamily="18" charset="2"/>
              </a:rPr>
              <a:t>即</a:t>
            </a:r>
            <a:r>
              <a:rPr lang="en-US" altLang="zh-CN" sz="2400" dirty="0">
                <a:latin typeface="+mn-ea"/>
                <a:ea typeface="+mn-ea"/>
                <a:sym typeface="Symbol" panose="05050102010706020507" pitchFamily="18" charset="2"/>
              </a:rPr>
              <a:t>c)</a:t>
            </a:r>
            <a:r>
              <a:rPr lang="zh-CN" altLang="en-US" sz="2400" dirty="0">
                <a:latin typeface="+mn-ea"/>
                <a:ea typeface="+mn-ea"/>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3892">
                                            <p:txEl>
                                              <p:pRg st="0" end="0"/>
                                            </p:txEl>
                                          </p:spTgt>
                                        </p:tgtEl>
                                        <p:attrNameLst>
                                          <p:attrName>style.visibility</p:attrName>
                                        </p:attrNameLst>
                                      </p:cBhvr>
                                      <p:to>
                                        <p:strVal val="visible"/>
                                      </p:to>
                                    </p:set>
                                    <p:anim calcmode="lin" valueType="num">
                                      <p:cBhvr additive="base">
                                        <p:cTn id="7" dur="500" fill="hold"/>
                                        <p:tgtEl>
                                          <p:spTgt spid="29389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38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93892">
                                            <p:txEl>
                                              <p:pRg st="1" end="1"/>
                                            </p:txEl>
                                          </p:spTgt>
                                        </p:tgtEl>
                                        <p:attrNameLst>
                                          <p:attrName>style.visibility</p:attrName>
                                        </p:attrNameLst>
                                      </p:cBhvr>
                                      <p:to>
                                        <p:strVal val="visible"/>
                                      </p:to>
                                    </p:set>
                                    <p:anim calcmode="lin" valueType="num">
                                      <p:cBhvr additive="base">
                                        <p:cTn id="33" dur="500" fill="hold"/>
                                        <p:tgtEl>
                                          <p:spTgt spid="293892">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938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293893"/>
                                        </p:tgtEl>
                                        <p:attrNameLst>
                                          <p:attrName>style.visibility</p:attrName>
                                        </p:attrNameLst>
                                      </p:cBhvr>
                                      <p:to>
                                        <p:strVal val="visible"/>
                                      </p:to>
                                    </p:set>
                                    <p:anim calcmode="lin" valueType="num">
                                      <p:cBhvr additive="base">
                                        <p:cTn id="39" dur="500" fill="hold"/>
                                        <p:tgtEl>
                                          <p:spTgt spid="293893"/>
                                        </p:tgtEl>
                                        <p:attrNameLst>
                                          <p:attrName>ppt_x</p:attrName>
                                        </p:attrNameLst>
                                      </p:cBhvr>
                                      <p:tavLst>
                                        <p:tav tm="0">
                                          <p:val>
                                            <p:strVal val="0-#ppt_w/2"/>
                                          </p:val>
                                        </p:tav>
                                        <p:tav tm="100000">
                                          <p:val>
                                            <p:strVal val="#ppt_x"/>
                                          </p:val>
                                        </p:tav>
                                      </p:tavLst>
                                    </p:anim>
                                    <p:anim calcmode="lin" valueType="num">
                                      <p:cBhvr additive="base">
                                        <p:cTn id="40"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93897"/>
                                        </p:tgtEl>
                                        <p:attrNameLst>
                                          <p:attrName>style.visibility</p:attrName>
                                        </p:attrNameLst>
                                      </p:cBhvr>
                                      <p:to>
                                        <p:strVal val="visible"/>
                                      </p:to>
                                    </p:set>
                                    <p:anim calcmode="lin" valueType="num">
                                      <p:cBhvr additive="base">
                                        <p:cTn id="45" dur="500" fill="hold"/>
                                        <p:tgtEl>
                                          <p:spTgt spid="293897"/>
                                        </p:tgtEl>
                                        <p:attrNameLst>
                                          <p:attrName>ppt_x</p:attrName>
                                        </p:attrNameLst>
                                      </p:cBhvr>
                                      <p:tavLst>
                                        <p:tav tm="0">
                                          <p:val>
                                            <p:strVal val="0-#ppt_w/2"/>
                                          </p:val>
                                        </p:tav>
                                        <p:tav tm="100000">
                                          <p:val>
                                            <p:strVal val="#ppt_x"/>
                                          </p:val>
                                        </p:tav>
                                      </p:tavLst>
                                    </p:anim>
                                    <p:anim calcmode="lin" valueType="num">
                                      <p:cBhvr additive="base">
                                        <p:cTn id="46" dur="500" fill="hold"/>
                                        <p:tgtEl>
                                          <p:spTgt spid="29389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293894"/>
                                        </p:tgtEl>
                                        <p:attrNameLst>
                                          <p:attrName>style.visibility</p:attrName>
                                        </p:attrNameLst>
                                      </p:cBhvr>
                                      <p:to>
                                        <p:strVal val="visible"/>
                                      </p:to>
                                    </p:set>
                                    <p:anim calcmode="lin" valueType="num">
                                      <p:cBhvr additive="base">
                                        <p:cTn id="51" dur="500" fill="hold"/>
                                        <p:tgtEl>
                                          <p:spTgt spid="293894"/>
                                        </p:tgtEl>
                                        <p:attrNameLst>
                                          <p:attrName>ppt_x</p:attrName>
                                        </p:attrNameLst>
                                      </p:cBhvr>
                                      <p:tavLst>
                                        <p:tav tm="0">
                                          <p:val>
                                            <p:strVal val="0-#ppt_w/2"/>
                                          </p:val>
                                        </p:tav>
                                        <p:tav tm="100000">
                                          <p:val>
                                            <p:strVal val="#ppt_x"/>
                                          </p:val>
                                        </p:tav>
                                      </p:tavLst>
                                    </p:anim>
                                    <p:anim calcmode="lin" valueType="num">
                                      <p:cBhvr additive="base">
                                        <p:cTn id="52" dur="500" fill="hold"/>
                                        <p:tgtEl>
                                          <p:spTgt spid="29389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293895"/>
                                        </p:tgtEl>
                                        <p:attrNameLst>
                                          <p:attrName>style.visibility</p:attrName>
                                        </p:attrNameLst>
                                      </p:cBhvr>
                                      <p:to>
                                        <p:strVal val="visible"/>
                                      </p:to>
                                    </p:set>
                                    <p:anim calcmode="lin" valueType="num">
                                      <p:cBhvr additive="base">
                                        <p:cTn id="57" dur="500" fill="hold"/>
                                        <p:tgtEl>
                                          <p:spTgt spid="293895"/>
                                        </p:tgtEl>
                                        <p:attrNameLst>
                                          <p:attrName>ppt_x</p:attrName>
                                        </p:attrNameLst>
                                      </p:cBhvr>
                                      <p:tavLst>
                                        <p:tav tm="0">
                                          <p:val>
                                            <p:strVal val="0-#ppt_w/2"/>
                                          </p:val>
                                        </p:tav>
                                        <p:tav tm="100000">
                                          <p:val>
                                            <p:strVal val="#ppt_x"/>
                                          </p:val>
                                        </p:tav>
                                      </p:tavLst>
                                    </p:anim>
                                    <p:anim calcmode="lin" valueType="num">
                                      <p:cBhvr additive="base">
                                        <p:cTn id="58" dur="500" fill="hold"/>
                                        <p:tgtEl>
                                          <p:spTgt spid="293895"/>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2" presetClass="entr" presetSubtype="8" fill="hold" grpId="0" nodeType="afterEffect">
                                  <p:stCondLst>
                                    <p:cond delay="0"/>
                                  </p:stCondLst>
                                  <p:childTnLst>
                                    <p:set>
                                      <p:cBhvr>
                                        <p:cTn id="61" dur="1" fill="hold">
                                          <p:stCondLst>
                                            <p:cond delay="0"/>
                                          </p:stCondLst>
                                        </p:cTn>
                                        <p:tgtEl>
                                          <p:spTgt spid="293896"/>
                                        </p:tgtEl>
                                        <p:attrNameLst>
                                          <p:attrName>style.visibility</p:attrName>
                                        </p:attrNameLst>
                                      </p:cBhvr>
                                      <p:to>
                                        <p:strVal val="visible"/>
                                      </p:to>
                                    </p:set>
                                    <p:anim calcmode="lin" valueType="num">
                                      <p:cBhvr additive="base">
                                        <p:cTn id="62" dur="500" fill="hold"/>
                                        <p:tgtEl>
                                          <p:spTgt spid="293896"/>
                                        </p:tgtEl>
                                        <p:attrNameLst>
                                          <p:attrName>ppt_x</p:attrName>
                                        </p:attrNameLst>
                                      </p:cBhvr>
                                      <p:tavLst>
                                        <p:tav tm="0">
                                          <p:val>
                                            <p:strVal val="0-#ppt_w/2"/>
                                          </p:val>
                                        </p:tav>
                                        <p:tav tm="100000">
                                          <p:val>
                                            <p:strVal val="#ppt_x"/>
                                          </p:val>
                                        </p:tav>
                                      </p:tavLst>
                                    </p:anim>
                                    <p:anim calcmode="lin" valueType="num">
                                      <p:cBhvr additive="base">
                                        <p:cTn id="63" dur="500" fill="hold"/>
                                        <p:tgtEl>
                                          <p:spTgt spid="2938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93892" grpId="0" uiExpand="1" build="p" autoUpdateAnimBg="0"/>
      <p:bldP spid="293896" grpId="0" autoUpdateAnimBg="0"/>
      <p:bldP spid="29389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1B2F7A37-E520-8270-5EEC-93B202F4BC46}"/>
              </a:ext>
            </a:extLst>
          </p:cNvPr>
          <p:cNvSpPr>
            <a:spLocks noGrp="1" noChangeArrowheads="1"/>
          </p:cNvSpPr>
          <p:nvPr>
            <p:ph type="title"/>
          </p:nvPr>
        </p:nvSpPr>
        <p:spPr/>
        <p:txBody>
          <a:bodyPr/>
          <a:lstStyle/>
          <a:p>
            <a:pPr algn="l"/>
            <a:r>
              <a:rPr lang="zh-CN" altLang="en-US"/>
              <a:t>证明</a:t>
            </a:r>
          </a:p>
        </p:txBody>
      </p:sp>
      <p:sp>
        <p:nvSpPr>
          <p:cNvPr id="3" name="内容占位符 2">
            <a:extLst>
              <a:ext uri="{FF2B5EF4-FFF2-40B4-BE49-F238E27FC236}">
                <a16:creationId xmlns:a16="http://schemas.microsoft.com/office/drawing/2014/main" id="{2EF3E993-950A-36F9-423C-5819F6A5E504}"/>
              </a:ext>
            </a:extLst>
          </p:cNvPr>
          <p:cNvSpPr>
            <a:spLocks noGrp="1" noChangeArrowheads="1"/>
          </p:cNvSpPr>
          <p:nvPr>
            <p:ph idx="1"/>
          </p:nvPr>
        </p:nvSpPr>
        <p:spPr>
          <a:xfrm>
            <a:off x="713311" y="960077"/>
            <a:ext cx="10963276" cy="1186138"/>
          </a:xfrm>
        </p:spPr>
        <p:txBody>
          <a:bodyPr>
            <a:normAutofit/>
          </a:bodyPr>
          <a:lstStyle/>
          <a:p>
            <a:pPr eaLnBrk="1" hangingPunct="1">
              <a:buFont typeface="Wingdings" panose="05000000000000000000" pitchFamily="2" charset="2"/>
              <a:buNone/>
            </a:pPr>
            <a:r>
              <a:rPr lang="en-US" altLang="zh-CN" dirty="0">
                <a:solidFill>
                  <a:srgbClr val="0000FF"/>
                </a:solidFill>
              </a:rPr>
              <a:t>2</a:t>
            </a:r>
            <a:r>
              <a:rPr lang="en-US" altLang="zh-CN" dirty="0">
                <a:solidFill>
                  <a:srgbClr val="0000FF"/>
                </a:solidFill>
                <a:sym typeface="Symbol" panose="05050102010706020507" pitchFamily="18" charset="2"/>
              </a:rPr>
              <a:t>1</a:t>
            </a:r>
            <a:r>
              <a:rPr lang="zh-CN" altLang="en-US" dirty="0">
                <a:solidFill>
                  <a:srgbClr val="0000FF"/>
                </a:solidFill>
              </a:rPr>
              <a:t>：</a:t>
            </a:r>
            <a:r>
              <a:rPr lang="zh-CN" altLang="en-US" dirty="0">
                <a:solidFill>
                  <a:srgbClr val="000000"/>
                </a:solidFill>
              </a:rPr>
              <a:t>条件</a:t>
            </a:r>
            <a:r>
              <a:rPr lang="en-US" altLang="zh-CN" dirty="0">
                <a:solidFill>
                  <a:srgbClr val="000000"/>
                </a:solidFill>
              </a:rPr>
              <a:t>1)</a:t>
            </a:r>
            <a:r>
              <a:rPr lang="zh-CN" altLang="en-US" dirty="0">
                <a:solidFill>
                  <a:srgbClr val="000000"/>
                </a:solidFill>
              </a:rPr>
              <a:t>与</a:t>
            </a:r>
            <a:r>
              <a:rPr lang="en-US" altLang="zh-CN" dirty="0">
                <a:solidFill>
                  <a:srgbClr val="000000"/>
                </a:solidFill>
              </a:rPr>
              <a:t>a)</a:t>
            </a:r>
            <a:r>
              <a:rPr lang="zh-CN" altLang="en-US" dirty="0">
                <a:solidFill>
                  <a:srgbClr val="000000"/>
                </a:solidFill>
              </a:rPr>
              <a:t>相同。条件</a:t>
            </a:r>
            <a:r>
              <a:rPr lang="en-US" altLang="zh-CN" dirty="0">
                <a:solidFill>
                  <a:srgbClr val="000000"/>
                </a:solidFill>
              </a:rPr>
              <a:t>2)</a:t>
            </a:r>
            <a:r>
              <a:rPr lang="zh-CN" altLang="en-US" dirty="0">
                <a:solidFill>
                  <a:srgbClr val="000000"/>
                </a:solidFill>
              </a:rPr>
              <a:t>由</a:t>
            </a:r>
            <a:r>
              <a:rPr lang="en-US" altLang="zh-CN" dirty="0">
                <a:solidFill>
                  <a:srgbClr val="000000"/>
                </a:solidFill>
              </a:rPr>
              <a:t>b)</a:t>
            </a:r>
            <a:r>
              <a:rPr lang="zh-CN" altLang="en-US" dirty="0">
                <a:solidFill>
                  <a:srgbClr val="000000"/>
                </a:solidFill>
              </a:rPr>
              <a:t>直接得到。只要证明：</a:t>
            </a:r>
            <a:r>
              <a:rPr lang="en-US" altLang="zh-CN" dirty="0">
                <a:solidFill>
                  <a:srgbClr val="000000"/>
                </a:solidFill>
              </a:rPr>
              <a:t>N(t)(t</a:t>
            </a:r>
            <a:r>
              <a:rPr lang="en-US" altLang="zh-CN" dirty="0">
                <a:solidFill>
                  <a:srgbClr val="000000"/>
                </a:solidFill>
                <a:sym typeface="Symbol" panose="05050102010706020507" pitchFamily="18" charset="2"/>
              </a:rPr>
              <a:t>0</a:t>
            </a:r>
            <a:r>
              <a:rPr lang="en-US" altLang="zh-CN" dirty="0">
                <a:solidFill>
                  <a:srgbClr val="000000"/>
                </a:solidFill>
              </a:rPr>
              <a:t>)</a:t>
            </a:r>
            <a:r>
              <a:rPr lang="zh-CN" altLang="en-US" dirty="0">
                <a:solidFill>
                  <a:srgbClr val="000000"/>
                </a:solidFill>
                <a:sym typeface="Symbol" panose="05050102010706020507" pitchFamily="18" charset="2"/>
              </a:rPr>
              <a:t>服从参数为</a:t>
            </a:r>
            <a:r>
              <a:rPr lang="en-US" altLang="zh-CN" dirty="0">
                <a:solidFill>
                  <a:srgbClr val="000000"/>
                </a:solidFill>
                <a:sym typeface="Symbol" panose="05050102010706020507" pitchFamily="18" charset="2"/>
              </a:rPr>
              <a:t>t</a:t>
            </a:r>
            <a:r>
              <a:rPr lang="zh-CN" altLang="en-US" dirty="0">
                <a:solidFill>
                  <a:srgbClr val="000000"/>
                </a:solidFill>
                <a:sym typeface="Symbol" panose="05050102010706020507" pitchFamily="18" charset="2"/>
              </a:rPr>
              <a:t>泊松分布。设</a:t>
            </a:r>
            <a:r>
              <a:rPr lang="en-US" altLang="zh-CN" dirty="0">
                <a:solidFill>
                  <a:srgbClr val="000000"/>
                </a:solidFill>
                <a:sym typeface="Symbol" panose="05050102010706020507" pitchFamily="18" charset="2"/>
              </a:rPr>
              <a:t>p</a:t>
            </a:r>
            <a:r>
              <a:rPr lang="en-US" altLang="zh-CN" baseline="-25000" dirty="0">
                <a:solidFill>
                  <a:srgbClr val="000000"/>
                </a:solidFill>
                <a:sym typeface="Symbol" panose="05050102010706020507" pitchFamily="18" charset="2"/>
              </a:rPr>
              <a:t>k</a:t>
            </a:r>
            <a:r>
              <a:rPr lang="en-US" altLang="zh-CN" dirty="0">
                <a:solidFill>
                  <a:srgbClr val="000000"/>
                </a:solidFill>
                <a:sym typeface="Symbol" panose="05050102010706020507" pitchFamily="18" charset="2"/>
              </a:rPr>
              <a:t>(t)</a:t>
            </a:r>
            <a:r>
              <a:rPr lang="zh-CN" altLang="en-US" dirty="0">
                <a:solidFill>
                  <a:srgbClr val="000000"/>
                </a:solidFill>
                <a:sym typeface="Symbol" panose="05050102010706020507" pitchFamily="18" charset="2"/>
              </a:rPr>
              <a:t>＝</a:t>
            </a:r>
            <a:r>
              <a:rPr lang="en-US" altLang="zh-CN" dirty="0">
                <a:solidFill>
                  <a:srgbClr val="000000"/>
                </a:solidFill>
                <a:sym typeface="Symbol" panose="05050102010706020507" pitchFamily="18" charset="2"/>
              </a:rPr>
              <a:t>P{N(t)=k}</a:t>
            </a:r>
            <a:r>
              <a:rPr lang="zh-CN" altLang="en-US" dirty="0">
                <a:solidFill>
                  <a:srgbClr val="000000"/>
                </a:solidFill>
                <a:sym typeface="Symbol" panose="05050102010706020507" pitchFamily="18" charset="2"/>
              </a:rPr>
              <a:t>，利用归纳法证明：</a:t>
            </a:r>
            <a:endParaRPr lang="zh-CN" altLang="en-US" dirty="0"/>
          </a:p>
        </p:txBody>
      </p:sp>
      <p:graphicFrame>
        <p:nvGraphicFramePr>
          <p:cNvPr id="7" name="Object 4">
            <a:extLst>
              <a:ext uri="{FF2B5EF4-FFF2-40B4-BE49-F238E27FC236}">
                <a16:creationId xmlns:a16="http://schemas.microsoft.com/office/drawing/2014/main" id="{3B9426F5-7FAB-401A-03A1-CBAA56B29F5B}"/>
              </a:ext>
            </a:extLst>
          </p:cNvPr>
          <p:cNvGraphicFramePr>
            <a:graphicFrameLocks noChangeAspect="1"/>
          </p:cNvGraphicFramePr>
          <p:nvPr>
            <p:extLst>
              <p:ext uri="{D42A27DB-BD31-4B8C-83A1-F6EECF244321}">
                <p14:modId xmlns:p14="http://schemas.microsoft.com/office/powerpoint/2010/main" val="1380635300"/>
              </p:ext>
            </p:extLst>
          </p:nvPr>
        </p:nvGraphicFramePr>
        <p:xfrm>
          <a:off x="2734134" y="2227963"/>
          <a:ext cx="3734664" cy="820927"/>
        </p:xfrm>
        <a:graphic>
          <a:graphicData uri="http://schemas.openxmlformats.org/presentationml/2006/ole">
            <mc:AlternateContent xmlns:mc="http://schemas.openxmlformats.org/markup-compatibility/2006">
              <mc:Choice xmlns:v="urn:schemas-microsoft-com:vml" Requires="v">
                <p:oleObj name="Equation" r:id="rId2" imgW="1905000" imgH="419100" progId="Equation.3">
                  <p:embed/>
                </p:oleObj>
              </mc:Choice>
              <mc:Fallback>
                <p:oleObj name="Equation" r:id="rId2" imgW="1905000" imgH="419100" progId="Equation.3">
                  <p:embed/>
                  <p:pic>
                    <p:nvPicPr>
                      <p:cNvPr id="7" name="Object 4">
                        <a:extLst>
                          <a:ext uri="{FF2B5EF4-FFF2-40B4-BE49-F238E27FC236}">
                            <a16:creationId xmlns:a16="http://schemas.microsoft.com/office/drawing/2014/main" id="{3B9426F5-7FAB-401A-03A1-CBAA56B29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134" y="2227963"/>
                        <a:ext cx="3734664" cy="820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5">
            <a:extLst>
              <a:ext uri="{FF2B5EF4-FFF2-40B4-BE49-F238E27FC236}">
                <a16:creationId xmlns:a16="http://schemas.microsoft.com/office/drawing/2014/main" id="{C970FBC2-1F10-0223-132E-8103BC7AF341}"/>
              </a:ext>
            </a:extLst>
          </p:cNvPr>
          <p:cNvSpPr>
            <a:spLocks noChangeArrowheads="1"/>
          </p:cNvSpPr>
          <p:nvPr/>
        </p:nvSpPr>
        <p:spPr bwMode="auto">
          <a:xfrm>
            <a:off x="796936" y="3118783"/>
            <a:ext cx="7850417" cy="12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en-US" altLang="zh-CN" sz="2400" dirty="0">
                <a:sym typeface="Symbol" panose="05050102010706020507" pitchFamily="18" charset="2"/>
              </a:rPr>
              <a:t>(1)  k=0</a:t>
            </a:r>
            <a:r>
              <a:rPr lang="zh-CN" altLang="en-US" sz="2400" dirty="0">
                <a:sym typeface="Symbol" panose="05050102010706020507" pitchFamily="18" charset="2"/>
              </a:rPr>
              <a:t>，</a:t>
            </a:r>
            <a:r>
              <a:rPr lang="en-US" altLang="zh-CN" sz="2400" dirty="0">
                <a:sym typeface="Symbol" panose="05050102010706020507" pitchFamily="18" charset="2"/>
              </a:rPr>
              <a:t>p</a:t>
            </a:r>
            <a:r>
              <a:rPr lang="en-US" altLang="zh-CN" sz="2400" baseline="-25000" dirty="0">
                <a:sym typeface="Symbol" panose="05050102010706020507" pitchFamily="18" charset="2"/>
              </a:rPr>
              <a:t>0</a:t>
            </a:r>
            <a:r>
              <a:rPr lang="en-US" altLang="zh-CN" sz="2400" dirty="0">
                <a:sym typeface="Symbol" panose="05050102010706020507" pitchFamily="18" charset="2"/>
              </a:rPr>
              <a:t>(</a:t>
            </a:r>
            <a:r>
              <a:rPr lang="en-US" altLang="zh-CN" sz="2400" dirty="0" err="1">
                <a:sym typeface="Symbol" panose="05050102010706020507" pitchFamily="18" charset="2"/>
              </a:rPr>
              <a:t>t+h</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a:sym typeface="Symbol" panose="05050102010706020507" pitchFamily="18" charset="2"/>
              </a:rPr>
              <a:t>P{N(</a:t>
            </a:r>
            <a:r>
              <a:rPr lang="en-US" altLang="zh-CN" sz="2400" dirty="0" err="1">
                <a:sym typeface="Symbol" panose="05050102010706020507" pitchFamily="18" charset="2"/>
              </a:rPr>
              <a:t>t+h</a:t>
            </a:r>
            <a:r>
              <a:rPr lang="en-US" altLang="zh-CN" sz="2400" dirty="0">
                <a:sym typeface="Symbol" panose="05050102010706020507" pitchFamily="18" charset="2"/>
              </a:rPr>
              <a:t>)=0}</a:t>
            </a:r>
          </a:p>
          <a:p>
            <a:pPr eaLnBrk="1" hangingPunct="1">
              <a:lnSpc>
                <a:spcPct val="110000"/>
              </a:lnSpc>
              <a:buClrTx/>
              <a:buFontTx/>
              <a:buNone/>
            </a:pPr>
            <a:r>
              <a:rPr lang="en-US" altLang="zh-CN" sz="2400" dirty="0">
                <a:sym typeface="Symbol" panose="05050102010706020507" pitchFamily="18" charset="2"/>
              </a:rPr>
              <a:t>		</a:t>
            </a:r>
            <a:r>
              <a:rPr lang="zh-CN" altLang="en-US" sz="2400" dirty="0">
                <a:sym typeface="Symbol" panose="05050102010706020507" pitchFamily="18" charset="2"/>
              </a:rPr>
              <a:t>＝</a:t>
            </a:r>
            <a:r>
              <a:rPr lang="en-US" altLang="zh-CN" sz="2400" dirty="0">
                <a:sym typeface="Symbol" panose="05050102010706020507" pitchFamily="18" charset="2"/>
              </a:rPr>
              <a:t>P{N(t)=0, N(</a:t>
            </a:r>
            <a:r>
              <a:rPr lang="en-US" altLang="zh-CN" sz="2400" dirty="0" err="1">
                <a:sym typeface="Symbol" panose="05050102010706020507" pitchFamily="18" charset="2"/>
              </a:rPr>
              <a:t>t+h</a:t>
            </a:r>
            <a:r>
              <a:rPr lang="en-US" altLang="zh-CN" sz="2400" dirty="0">
                <a:sym typeface="Symbol" panose="05050102010706020507" pitchFamily="18" charset="2"/>
              </a:rPr>
              <a:t>)-N(t)=0}</a:t>
            </a:r>
          </a:p>
          <a:p>
            <a:pPr eaLnBrk="1" hangingPunct="1">
              <a:lnSpc>
                <a:spcPct val="110000"/>
              </a:lnSpc>
              <a:buClrTx/>
              <a:buFontTx/>
              <a:buNone/>
            </a:pPr>
            <a:r>
              <a:rPr lang="en-US" altLang="zh-CN" sz="2400" dirty="0">
                <a:sym typeface="Symbol" panose="05050102010706020507" pitchFamily="18" charset="2"/>
              </a:rPr>
              <a:t>		</a:t>
            </a:r>
            <a:r>
              <a:rPr lang="zh-CN" altLang="en-US" sz="2400" dirty="0">
                <a:sym typeface="Symbol" panose="05050102010706020507" pitchFamily="18" charset="2"/>
              </a:rPr>
              <a:t>＝</a:t>
            </a:r>
            <a:r>
              <a:rPr lang="en-US" altLang="zh-CN" sz="2400" dirty="0">
                <a:sym typeface="Symbol" panose="05050102010706020507" pitchFamily="18" charset="2"/>
              </a:rPr>
              <a:t>P{N(t)=0}P{N(</a:t>
            </a:r>
            <a:r>
              <a:rPr lang="en-US" altLang="zh-CN" sz="2400" dirty="0" err="1">
                <a:sym typeface="Symbol" panose="05050102010706020507" pitchFamily="18" charset="2"/>
              </a:rPr>
              <a:t>t+h</a:t>
            </a:r>
            <a:r>
              <a:rPr lang="en-US" altLang="zh-CN" sz="2400" dirty="0">
                <a:sym typeface="Symbol" panose="05050102010706020507" pitchFamily="18" charset="2"/>
              </a:rPr>
              <a:t>)-N(t)=0}</a:t>
            </a:r>
          </a:p>
        </p:txBody>
      </p:sp>
      <p:graphicFrame>
        <p:nvGraphicFramePr>
          <p:cNvPr id="9" name="Object 6">
            <a:extLst>
              <a:ext uri="{FF2B5EF4-FFF2-40B4-BE49-F238E27FC236}">
                <a16:creationId xmlns:a16="http://schemas.microsoft.com/office/drawing/2014/main" id="{E2B5B7CB-3C15-70E9-C929-6126CC91BB38}"/>
              </a:ext>
            </a:extLst>
          </p:cNvPr>
          <p:cNvGraphicFramePr>
            <a:graphicFrameLocks noChangeAspect="1"/>
          </p:cNvGraphicFramePr>
          <p:nvPr>
            <p:extLst>
              <p:ext uri="{D42A27DB-BD31-4B8C-83A1-F6EECF244321}">
                <p14:modId xmlns:p14="http://schemas.microsoft.com/office/powerpoint/2010/main" val="3287888673"/>
              </p:ext>
            </p:extLst>
          </p:nvPr>
        </p:nvGraphicFramePr>
        <p:xfrm>
          <a:off x="2048175" y="5006758"/>
          <a:ext cx="4026832" cy="744710"/>
        </p:xfrm>
        <a:graphic>
          <a:graphicData uri="http://schemas.openxmlformats.org/presentationml/2006/ole">
            <mc:AlternateContent xmlns:mc="http://schemas.openxmlformats.org/markup-compatibility/2006">
              <mc:Choice xmlns:v="urn:schemas-microsoft-com:vml" Requires="v">
                <p:oleObj name="Equation" r:id="rId4" imgW="2197100" imgH="406400" progId="Equation.3">
                  <p:embed/>
                </p:oleObj>
              </mc:Choice>
              <mc:Fallback>
                <p:oleObj name="Equation" r:id="rId4" imgW="2197100" imgH="406400" progId="Equation.3">
                  <p:embed/>
                  <p:pic>
                    <p:nvPicPr>
                      <p:cNvPr id="9" name="Object 6">
                        <a:extLst>
                          <a:ext uri="{FF2B5EF4-FFF2-40B4-BE49-F238E27FC236}">
                            <a16:creationId xmlns:a16="http://schemas.microsoft.com/office/drawing/2014/main" id="{E2B5B7CB-3C15-70E9-C929-6126CC91BB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8175" y="5006758"/>
                        <a:ext cx="4026832" cy="744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a:extLst>
              <a:ext uri="{FF2B5EF4-FFF2-40B4-BE49-F238E27FC236}">
                <a16:creationId xmlns:a16="http://schemas.microsoft.com/office/drawing/2014/main" id="{3AEDA8C6-3849-105B-B4E9-F3095F80148D}"/>
              </a:ext>
            </a:extLst>
          </p:cNvPr>
          <p:cNvGraphicFramePr>
            <a:graphicFrameLocks noChangeAspect="1"/>
          </p:cNvGraphicFramePr>
          <p:nvPr>
            <p:extLst>
              <p:ext uri="{D42A27DB-BD31-4B8C-83A1-F6EECF244321}">
                <p14:modId xmlns:p14="http://schemas.microsoft.com/office/powerpoint/2010/main" val="2562053442"/>
              </p:ext>
            </p:extLst>
          </p:nvPr>
        </p:nvGraphicFramePr>
        <p:xfrm>
          <a:off x="727069" y="5765758"/>
          <a:ext cx="4852523" cy="970188"/>
        </p:xfrm>
        <a:graphic>
          <a:graphicData uri="http://schemas.openxmlformats.org/presentationml/2006/ole">
            <mc:AlternateContent xmlns:mc="http://schemas.openxmlformats.org/markup-compatibility/2006">
              <mc:Choice xmlns:v="urn:schemas-microsoft-com:vml" Requires="v">
                <p:oleObj name="公式" r:id="rId6" imgW="2413000" imgH="482600" progId="Equation.3">
                  <p:embed/>
                </p:oleObj>
              </mc:Choice>
              <mc:Fallback>
                <p:oleObj name="公式" r:id="rId6" imgW="2413000" imgH="482600" progId="Equation.3">
                  <p:embed/>
                  <p:pic>
                    <p:nvPicPr>
                      <p:cNvPr id="10" name="Object 7">
                        <a:extLst>
                          <a:ext uri="{FF2B5EF4-FFF2-40B4-BE49-F238E27FC236}">
                            <a16:creationId xmlns:a16="http://schemas.microsoft.com/office/drawing/2014/main" id="{3AEDA8C6-3849-105B-B4E9-F3095F8014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7069" y="5765758"/>
                        <a:ext cx="4852523" cy="97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8">
            <a:extLst>
              <a:ext uri="{FF2B5EF4-FFF2-40B4-BE49-F238E27FC236}">
                <a16:creationId xmlns:a16="http://schemas.microsoft.com/office/drawing/2014/main" id="{5B3982F8-711F-A9A3-1AF9-6AF731465750}"/>
              </a:ext>
            </a:extLst>
          </p:cNvPr>
          <p:cNvSpPr>
            <a:spLocks noChangeArrowheads="1"/>
          </p:cNvSpPr>
          <p:nvPr/>
        </p:nvSpPr>
        <p:spPr bwMode="auto">
          <a:xfrm>
            <a:off x="5755847" y="6016641"/>
            <a:ext cx="2675556"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sym typeface="Symbol" panose="05050102010706020507" pitchFamily="18" charset="2"/>
              </a:rPr>
              <a:t>解得：</a:t>
            </a:r>
            <a:r>
              <a:rPr lang="en-US" altLang="zh-CN" sz="2400" dirty="0">
                <a:sym typeface="Symbol" panose="05050102010706020507" pitchFamily="18" charset="2"/>
              </a:rPr>
              <a:t>p</a:t>
            </a:r>
            <a:r>
              <a:rPr lang="en-US" altLang="zh-CN" sz="2400" baseline="-25000" dirty="0">
                <a:sym typeface="Symbol" panose="05050102010706020507" pitchFamily="18" charset="2"/>
              </a:rPr>
              <a:t>0</a:t>
            </a:r>
            <a:r>
              <a:rPr lang="en-US" altLang="zh-CN" sz="2400" dirty="0">
                <a:sym typeface="Symbol" panose="05050102010706020507" pitchFamily="18" charset="2"/>
              </a:rPr>
              <a:t>(t)</a:t>
            </a:r>
            <a:r>
              <a:rPr lang="zh-CN" altLang="en-US" sz="2400" dirty="0">
                <a:sym typeface="Symbol" panose="05050102010706020507" pitchFamily="18" charset="2"/>
              </a:rPr>
              <a:t>＝</a:t>
            </a:r>
            <a:r>
              <a:rPr lang="en-US" altLang="zh-CN" sz="2400" dirty="0">
                <a:sym typeface="Symbol" panose="05050102010706020507" pitchFamily="18" charset="2"/>
              </a:rPr>
              <a:t>e</a:t>
            </a:r>
            <a:r>
              <a:rPr lang="en-US" altLang="zh-CN" sz="2400" baseline="30000" dirty="0">
                <a:sym typeface="Symbol" panose="05050102010706020507" pitchFamily="18" charset="2"/>
              </a:rPr>
              <a:t>-t</a:t>
            </a:r>
            <a:r>
              <a:rPr lang="zh-CN" altLang="en-US" sz="2400" dirty="0">
                <a:sym typeface="Symbol" panose="05050102010706020507" pitchFamily="18" charset="2"/>
              </a:rPr>
              <a:t>。</a:t>
            </a:r>
          </a:p>
        </p:txBody>
      </p:sp>
      <p:sp>
        <p:nvSpPr>
          <p:cNvPr id="12" name="Rectangle 12">
            <a:extLst>
              <a:ext uri="{FF2B5EF4-FFF2-40B4-BE49-F238E27FC236}">
                <a16:creationId xmlns:a16="http://schemas.microsoft.com/office/drawing/2014/main" id="{25365BF3-33FA-90B7-D347-30C5BE504460}"/>
              </a:ext>
            </a:extLst>
          </p:cNvPr>
          <p:cNvSpPr>
            <a:spLocks noChangeArrowheads="1"/>
          </p:cNvSpPr>
          <p:nvPr/>
        </p:nvSpPr>
        <p:spPr bwMode="auto">
          <a:xfrm>
            <a:off x="2597577" y="4498640"/>
            <a:ext cx="5978322" cy="46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 </a:t>
            </a:r>
            <a:r>
              <a:rPr lang="en-US" altLang="zh-CN" sz="2400">
                <a:sym typeface="Symbol" panose="05050102010706020507" pitchFamily="18" charset="2"/>
              </a:rPr>
              <a:t>P{N(t)=0}P{N(h)=0}</a:t>
            </a:r>
            <a:r>
              <a:rPr lang="en-US" altLang="zh-CN" sz="2400" b="0">
                <a:sym typeface="Symbol" panose="05050102010706020507" pitchFamily="18" charset="2"/>
              </a:rPr>
              <a:t> </a:t>
            </a:r>
            <a:r>
              <a:rPr lang="zh-CN" altLang="en-US" sz="2400">
                <a:sym typeface="Symbol" panose="05050102010706020507" pitchFamily="18" charset="2"/>
              </a:rPr>
              <a:t>＝</a:t>
            </a:r>
            <a:r>
              <a:rPr lang="en-US" altLang="zh-CN" sz="2400">
                <a:sym typeface="Symbol" panose="05050102010706020507" pitchFamily="18" charset="2"/>
              </a:rPr>
              <a:t>p</a:t>
            </a:r>
            <a:r>
              <a:rPr lang="en-US" altLang="zh-CN" sz="2400" baseline="-25000">
                <a:sym typeface="Symbol" panose="05050102010706020507" pitchFamily="18" charset="2"/>
              </a:rPr>
              <a:t>0</a:t>
            </a:r>
            <a:r>
              <a:rPr lang="en-US" altLang="zh-CN" sz="2400">
                <a:sym typeface="Symbol" panose="05050102010706020507" pitchFamily="18" charset="2"/>
              </a:rPr>
              <a:t>(t)[1-h+o(h)]</a:t>
            </a:r>
          </a:p>
        </p:txBody>
      </p:sp>
      <p:sp>
        <p:nvSpPr>
          <p:cNvPr id="13" name="Rectangle 13">
            <a:extLst>
              <a:ext uri="{FF2B5EF4-FFF2-40B4-BE49-F238E27FC236}">
                <a16:creationId xmlns:a16="http://schemas.microsoft.com/office/drawing/2014/main" id="{8BF98381-F8A6-D4D8-DD7E-366637715FF3}"/>
              </a:ext>
            </a:extLst>
          </p:cNvPr>
          <p:cNvSpPr>
            <a:spLocks noChangeArrowheads="1"/>
          </p:cNvSpPr>
          <p:nvPr/>
        </p:nvSpPr>
        <p:spPr bwMode="auto">
          <a:xfrm>
            <a:off x="796936" y="5086151"/>
            <a:ext cx="936842" cy="46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因为</a:t>
            </a:r>
          </a:p>
        </p:txBody>
      </p:sp>
      <p:sp>
        <p:nvSpPr>
          <p:cNvPr id="14" name="AutoShape 10">
            <a:extLst>
              <a:ext uri="{FF2B5EF4-FFF2-40B4-BE49-F238E27FC236}">
                <a16:creationId xmlns:a16="http://schemas.microsoft.com/office/drawing/2014/main" id="{13E1584E-0891-7614-E2F1-E183A7F11452}"/>
              </a:ext>
            </a:extLst>
          </p:cNvPr>
          <p:cNvSpPr>
            <a:spLocks noChangeArrowheads="1"/>
          </p:cNvSpPr>
          <p:nvPr/>
        </p:nvSpPr>
        <p:spPr bwMode="auto">
          <a:xfrm>
            <a:off x="6784975" y="2722610"/>
            <a:ext cx="2232542" cy="792345"/>
          </a:xfrm>
          <a:prstGeom prst="wedgeRoundRectCallout">
            <a:avLst>
              <a:gd name="adj1" fmla="val -45194"/>
              <a:gd name="adj2" fmla="val 119287"/>
              <a:gd name="adj3" fmla="val 16667"/>
            </a:avLst>
          </a:prstGeom>
          <a:solidFill>
            <a:schemeClr val="accent1"/>
          </a:solidFill>
          <a:ln w="9525">
            <a:solidFill>
              <a:srgbClr val="0000FF"/>
            </a:solidFill>
            <a:miter lim="800000"/>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50000"/>
              </a:lnSpc>
              <a:buClrTx/>
              <a:buFontTx/>
              <a:buNone/>
            </a:pPr>
            <a:r>
              <a:rPr lang="zh-CN" altLang="en-US" sz="2400" dirty="0">
                <a:solidFill>
                  <a:srgbClr val="FFFF00"/>
                </a:solidFill>
              </a:rPr>
              <a:t>独立增量过程</a:t>
            </a:r>
          </a:p>
        </p:txBody>
      </p:sp>
      <p:sp>
        <p:nvSpPr>
          <p:cNvPr id="15" name="AutoShape 11">
            <a:extLst>
              <a:ext uri="{FF2B5EF4-FFF2-40B4-BE49-F238E27FC236}">
                <a16:creationId xmlns:a16="http://schemas.microsoft.com/office/drawing/2014/main" id="{E571C2E8-301D-1AC5-AFBB-8F66D54CE244}"/>
              </a:ext>
            </a:extLst>
          </p:cNvPr>
          <p:cNvSpPr>
            <a:spLocks noChangeArrowheads="1"/>
          </p:cNvSpPr>
          <p:nvPr/>
        </p:nvSpPr>
        <p:spPr bwMode="auto">
          <a:xfrm>
            <a:off x="580986" y="3850791"/>
            <a:ext cx="1729188" cy="792346"/>
          </a:xfrm>
          <a:prstGeom prst="wedgeRoundRectCallout">
            <a:avLst>
              <a:gd name="adj1" fmla="val 78241"/>
              <a:gd name="adj2" fmla="val 54810"/>
              <a:gd name="adj3" fmla="val 16667"/>
            </a:avLst>
          </a:prstGeom>
          <a:solidFill>
            <a:schemeClr val="accent1"/>
          </a:solidFill>
          <a:ln w="9525">
            <a:solidFill>
              <a:srgbClr val="0000FF"/>
            </a:solidFill>
            <a:miter lim="800000"/>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50000"/>
              </a:lnSpc>
              <a:buClrTx/>
              <a:buFontTx/>
              <a:buNone/>
            </a:pPr>
            <a:r>
              <a:rPr lang="zh-CN" altLang="en-US" sz="2400">
                <a:solidFill>
                  <a:srgbClr val="FFFF00"/>
                </a:solidFill>
              </a:rPr>
              <a:t>平稳性</a:t>
            </a:r>
          </a:p>
        </p:txBody>
      </p:sp>
      <p:grpSp>
        <p:nvGrpSpPr>
          <p:cNvPr id="16" name="Group 18">
            <a:extLst>
              <a:ext uri="{FF2B5EF4-FFF2-40B4-BE49-F238E27FC236}">
                <a16:creationId xmlns:a16="http://schemas.microsoft.com/office/drawing/2014/main" id="{CC79D70C-150D-230B-ECC8-EEDBDD781DB9}"/>
              </a:ext>
            </a:extLst>
          </p:cNvPr>
          <p:cNvGrpSpPr>
            <a:grpSpLocks/>
          </p:cNvGrpSpPr>
          <p:nvPr/>
        </p:nvGrpSpPr>
        <p:grpSpPr bwMode="auto">
          <a:xfrm>
            <a:off x="8694989" y="2245457"/>
            <a:ext cx="2521534" cy="1008295"/>
            <a:chOff x="4457" y="1034"/>
            <a:chExt cx="1588" cy="635"/>
          </a:xfrm>
        </p:grpSpPr>
        <p:sp>
          <p:nvSpPr>
            <p:cNvPr id="15377" name="AutoShape 14">
              <a:extLst>
                <a:ext uri="{FF2B5EF4-FFF2-40B4-BE49-F238E27FC236}">
                  <a16:creationId xmlns:a16="http://schemas.microsoft.com/office/drawing/2014/main" id="{781F2BB1-353F-9AB6-65DE-E6CD6765F831}"/>
                </a:ext>
              </a:extLst>
            </p:cNvPr>
            <p:cNvSpPr>
              <a:spLocks noChangeArrowheads="1"/>
            </p:cNvSpPr>
            <p:nvPr/>
          </p:nvSpPr>
          <p:spPr bwMode="auto">
            <a:xfrm>
              <a:off x="4457" y="1034"/>
              <a:ext cx="1588" cy="635"/>
            </a:xfrm>
            <a:prstGeom prst="wedgeRoundRectCallout">
              <a:avLst>
                <a:gd name="adj1" fmla="val -82809"/>
                <a:gd name="adj2" fmla="val 198150"/>
                <a:gd name="adj3" fmla="val 16667"/>
              </a:avLst>
            </a:prstGeom>
            <a:solidFill>
              <a:schemeClr val="accent1"/>
            </a:solidFill>
            <a:ln w="9525">
              <a:solidFill>
                <a:srgbClr val="0000FF"/>
              </a:solidFill>
              <a:miter lim="800000"/>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00000"/>
                </a:lnSpc>
                <a:buClrTx/>
                <a:buFontTx/>
                <a:buNone/>
              </a:pPr>
              <a:endParaRPr lang="zh-CN" altLang="zh-CN" sz="2400">
                <a:sym typeface="Symbol" panose="05050102010706020507" pitchFamily="18" charset="2"/>
              </a:endParaRPr>
            </a:p>
          </p:txBody>
        </p:sp>
        <p:graphicFrame>
          <p:nvGraphicFramePr>
            <p:cNvPr id="15378" name="Object 15">
              <a:extLst>
                <a:ext uri="{FF2B5EF4-FFF2-40B4-BE49-F238E27FC236}">
                  <a16:creationId xmlns:a16="http://schemas.microsoft.com/office/drawing/2014/main" id="{C17B17D9-9292-0A1E-7B9D-A164E0DAAF00}"/>
                </a:ext>
              </a:extLst>
            </p:cNvPr>
            <p:cNvGraphicFramePr>
              <a:graphicFrameLocks noChangeAspect="1"/>
            </p:cNvGraphicFramePr>
            <p:nvPr>
              <p:extLst>
                <p:ext uri="{D42A27DB-BD31-4B8C-83A1-F6EECF244321}">
                  <p14:modId xmlns:p14="http://schemas.microsoft.com/office/powerpoint/2010/main" val="961549977"/>
                </p:ext>
              </p:extLst>
            </p:nvPr>
          </p:nvGraphicFramePr>
          <p:xfrm>
            <a:off x="4526" y="1078"/>
            <a:ext cx="1450" cy="536"/>
          </p:xfrm>
          <a:graphic>
            <a:graphicData uri="http://schemas.openxmlformats.org/presentationml/2006/ole">
              <mc:AlternateContent xmlns:mc="http://schemas.openxmlformats.org/markup-compatibility/2006">
                <mc:Choice xmlns:v="urn:schemas-microsoft-com:vml" Requires="v">
                  <p:oleObj name="Equation" r:id="rId8" imgW="2259360" imgH="774720" progId="Equation.DSMT4">
                    <p:embed/>
                  </p:oleObj>
                </mc:Choice>
                <mc:Fallback>
                  <p:oleObj name="Equation" r:id="rId8" imgW="2259360" imgH="774720" progId="Equation.DSMT4">
                    <p:embed/>
                    <p:pic>
                      <p:nvPicPr>
                        <p:cNvPr id="15378" name="Object 15">
                          <a:extLst>
                            <a:ext uri="{FF2B5EF4-FFF2-40B4-BE49-F238E27FC236}">
                              <a16:creationId xmlns:a16="http://schemas.microsoft.com/office/drawing/2014/main" id="{C17B17D9-9292-0A1E-7B9D-A164E0DAAF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26" y="1078"/>
                          <a:ext cx="1450"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up)">
                                      <p:cBhvr>
                                        <p:cTn id="17" dur="500"/>
                                        <p:tgtEl>
                                          <p:spTgt spid="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up)">
                                      <p:cBhvr>
                                        <p:cTn id="22" dur="500"/>
                                        <p:tgtEl>
                                          <p:spTgt spid="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up)">
                                      <p:cBhvr>
                                        <p:cTn id="27" dur="500"/>
                                        <p:tgtEl>
                                          <p:spTgt spid="8">
                                            <p:txEl>
                                              <p:pRg st="2" end="2"/>
                                            </p:txEl>
                                          </p:spTgt>
                                        </p:tgtEl>
                                      </p:cBhvr>
                                    </p:animEffect>
                                  </p:childTnLst>
                                </p:cTn>
                              </p:par>
                            </p:childTnLst>
                          </p:cTn>
                        </p:par>
                        <p:par>
                          <p:cTn id="28" fill="hold" nodeType="afterGroup">
                            <p:stCondLst>
                              <p:cond delay="500"/>
                            </p:stCondLst>
                            <p:childTnLst>
                              <p:par>
                                <p:cTn id="29" presetID="2" presetClass="entr" presetSubtype="9"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wipe(up)">
                                      <p:cBhvr>
                                        <p:cTn id="37" dur="500"/>
                                        <p:tgtEl>
                                          <p:spTgt spid="12">
                                            <p:txEl>
                                              <p:pRg st="0" end="0"/>
                                            </p:txEl>
                                          </p:spTgt>
                                        </p:tgtEl>
                                      </p:cBhvr>
                                    </p:animEffect>
                                  </p:childTnLst>
                                </p:cTn>
                              </p:par>
                              <p:par>
                                <p:cTn id="38" presetID="16" presetClass="exit" presetSubtype="26" fill="hold" grpId="1" nodeType="withEffect">
                                  <p:stCondLst>
                                    <p:cond delay="0"/>
                                  </p:stCondLst>
                                  <p:childTnLst>
                                    <p:animEffect transition="out" filter="barn(inHorizontal)">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par>
                          <p:cTn id="41" fill="hold" nodeType="afterGroup">
                            <p:stCondLst>
                              <p:cond delay="500"/>
                            </p:stCondLst>
                            <p:childTnLst>
                              <p:par>
                                <p:cTn id="42" presetID="2" presetClass="entr" presetSubtype="3"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1+#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12"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0-#ppt_w/2"/>
                                          </p:val>
                                        </p:tav>
                                        <p:tav tm="100000">
                                          <p:val>
                                            <p:strVal val="#ppt_x"/>
                                          </p:val>
                                        </p:tav>
                                      </p:tavLst>
                                    </p:anim>
                                    <p:anim calcmode="lin" valueType="num">
                                      <p:cBhvr additive="base">
                                        <p:cTn id="51" dur="500" fill="hold"/>
                                        <p:tgtEl>
                                          <p:spTgt spid="16"/>
                                        </p:tgtEl>
                                        <p:attrNameLst>
                                          <p:attrName>ppt_y</p:attrName>
                                        </p:attrNameLst>
                                      </p:cBhvr>
                                      <p:tavLst>
                                        <p:tav tm="0">
                                          <p:val>
                                            <p:strVal val="1+#ppt_h/2"/>
                                          </p:val>
                                        </p:tav>
                                        <p:tav tm="100000">
                                          <p:val>
                                            <p:strVal val="#ppt_y"/>
                                          </p:val>
                                        </p:tav>
                                      </p:tavLst>
                                    </p:anim>
                                  </p:childTnLst>
                                </p:cTn>
                              </p:par>
                              <p:par>
                                <p:cTn id="52" presetID="16" presetClass="exit" presetSubtype="26" fill="hold" grpId="1" nodeType="withEffect">
                                  <p:stCondLst>
                                    <p:cond delay="0"/>
                                  </p:stCondLst>
                                  <p:childTnLst>
                                    <p:animEffect transition="out" filter="barn(inHorizontal)">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3">
                                            <p:txEl>
                                              <p:pRg st="0" end="0"/>
                                            </p:txEl>
                                          </p:spTgt>
                                        </p:tgtEl>
                                        <p:attrNameLst>
                                          <p:attrName>style.visibility</p:attrName>
                                        </p:attrNameLst>
                                      </p:cBhvr>
                                      <p:to>
                                        <p:strVal val="visible"/>
                                      </p:to>
                                    </p:set>
                                    <p:animEffect transition="in" filter="wipe(up)">
                                      <p:cBhvr>
                                        <p:cTn id="59" dur="500"/>
                                        <p:tgtEl>
                                          <p:spTgt spid="13">
                                            <p:txEl>
                                              <p:pRg st="0" end="0"/>
                                            </p:txEl>
                                          </p:spTgt>
                                        </p:tgtEl>
                                      </p:cBhvr>
                                    </p:animEffect>
                                  </p:childTnLst>
                                </p:cTn>
                              </p:par>
                              <p:par>
                                <p:cTn id="60" presetID="16" presetClass="exit" presetSubtype="26" fill="hold" nodeType="withEffect">
                                  <p:stCondLst>
                                    <p:cond delay="0"/>
                                  </p:stCondLst>
                                  <p:childTnLst>
                                    <p:animEffect transition="out" filter="barn(inHorizontal)">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childTnLst>
                          </p:cTn>
                        </p:par>
                        <p:par>
                          <p:cTn id="63" fill="hold" nodeType="afterGroup">
                            <p:stCondLst>
                              <p:cond delay="500"/>
                            </p:stCondLst>
                            <p:childTnLst>
                              <p:par>
                                <p:cTn id="64" presetID="22" presetClass="entr" presetSubtype="1"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up)">
                                      <p:cBhvr>
                                        <p:cTn id="66" dur="500"/>
                                        <p:tgtEl>
                                          <p:spTgt spid="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left)">
                                      <p:cBhvr>
                                        <p:cTn id="71" dur="500"/>
                                        <p:tgtEl>
                                          <p:spTgt spid="1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left)">
                                      <p:cBhvr>
                                        <p:cTn id="7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1" grpId="0"/>
      <p:bldP spid="12" grpId="0" build="p"/>
      <p:bldP spid="13" grpId="0" build="p"/>
      <p:bldP spid="14" grpId="0" animBg="1"/>
      <p:bldP spid="14" grpId="1" animBg="1"/>
      <p:bldP spid="15" grpId="0" animBg="1"/>
      <p:bldP spid="1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1B192F20-F67B-DEFB-FAF7-D068491EE925}"/>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1)</a:t>
            </a:r>
          </a:p>
        </p:txBody>
      </p:sp>
      <p:sp>
        <p:nvSpPr>
          <p:cNvPr id="295939" name="Rectangle 3">
            <a:extLst>
              <a:ext uri="{FF2B5EF4-FFF2-40B4-BE49-F238E27FC236}">
                <a16:creationId xmlns:a16="http://schemas.microsoft.com/office/drawing/2014/main" id="{DA40A3CF-D527-7E4B-0E3B-6D9F97CDA7B7}"/>
              </a:ext>
            </a:extLst>
          </p:cNvPr>
          <p:cNvSpPr>
            <a:spLocks noGrp="1" noChangeArrowheads="1"/>
          </p:cNvSpPr>
          <p:nvPr>
            <p:ph type="body" idx="1"/>
          </p:nvPr>
        </p:nvSpPr>
        <p:spPr>
          <a:xfrm>
            <a:off x="777875" y="1127827"/>
            <a:ext cx="7850417" cy="401731"/>
          </a:xfrm>
        </p:spPr>
        <p:txBody>
          <a:bodyPr>
            <a:normAutofit fontScale="85000" lnSpcReduction="20000"/>
          </a:bodyPr>
          <a:lstStyle/>
          <a:p>
            <a:pPr eaLnBrk="1" hangingPunct="1">
              <a:lnSpc>
                <a:spcPct val="110000"/>
              </a:lnSpc>
              <a:buFont typeface="Wingdings" panose="05000000000000000000" pitchFamily="2" charset="2"/>
              <a:buNone/>
            </a:pPr>
            <a:r>
              <a:rPr lang="en-US" altLang="zh-CN"/>
              <a:t>(2)  k</a:t>
            </a:r>
            <a:r>
              <a:rPr lang="en-US" altLang="zh-CN">
                <a:sym typeface="Symbol" panose="05050102010706020507" pitchFamily="18" charset="2"/>
              </a:rPr>
              <a:t>1</a:t>
            </a:r>
            <a:endParaRPr lang="en-US" altLang="zh-CN">
              <a:solidFill>
                <a:srgbClr val="0000FF"/>
              </a:solidFill>
            </a:endParaRPr>
          </a:p>
        </p:txBody>
      </p:sp>
      <p:sp>
        <p:nvSpPr>
          <p:cNvPr id="295940" name="Rectangle 4">
            <a:extLst>
              <a:ext uri="{FF2B5EF4-FFF2-40B4-BE49-F238E27FC236}">
                <a16:creationId xmlns:a16="http://schemas.microsoft.com/office/drawing/2014/main" id="{252A15D8-5C87-D86F-FC5A-94632F68EF46}"/>
              </a:ext>
            </a:extLst>
          </p:cNvPr>
          <p:cNvSpPr>
            <a:spLocks noChangeArrowheads="1"/>
          </p:cNvSpPr>
          <p:nvPr/>
        </p:nvSpPr>
        <p:spPr bwMode="auto">
          <a:xfrm>
            <a:off x="1235180" y="1524794"/>
            <a:ext cx="3201141" cy="46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en-US" altLang="zh-CN" sz="2400">
                <a:sym typeface="Symbol" panose="05050102010706020507" pitchFamily="18" charset="2"/>
              </a:rPr>
              <a:t>p</a:t>
            </a:r>
            <a:r>
              <a:rPr lang="en-US" altLang="zh-CN" sz="2400" baseline="-25000">
                <a:sym typeface="Symbol" panose="05050102010706020507" pitchFamily="18" charset="2"/>
              </a:rPr>
              <a:t>k</a:t>
            </a:r>
            <a:r>
              <a:rPr lang="en-US" altLang="zh-CN" sz="2400">
                <a:sym typeface="Symbol" panose="05050102010706020507" pitchFamily="18" charset="2"/>
              </a:rPr>
              <a:t>(t+h)</a:t>
            </a:r>
            <a:r>
              <a:rPr lang="zh-CN" altLang="en-US" sz="2400">
                <a:sym typeface="Symbol" panose="05050102010706020507" pitchFamily="18" charset="2"/>
              </a:rPr>
              <a:t>＝</a:t>
            </a:r>
            <a:r>
              <a:rPr lang="en-US" altLang="zh-CN" sz="2400">
                <a:sym typeface="Symbol" panose="05050102010706020507" pitchFamily="18" charset="2"/>
              </a:rPr>
              <a:t>P{N(t+h)=k}</a:t>
            </a:r>
          </a:p>
        </p:txBody>
      </p:sp>
      <p:graphicFrame>
        <p:nvGraphicFramePr>
          <p:cNvPr id="295941" name="Object 5">
            <a:extLst>
              <a:ext uri="{FF2B5EF4-FFF2-40B4-BE49-F238E27FC236}">
                <a16:creationId xmlns:a16="http://schemas.microsoft.com/office/drawing/2014/main" id="{F1494DE3-FC98-5D8C-596D-5142740415F9}"/>
              </a:ext>
            </a:extLst>
          </p:cNvPr>
          <p:cNvGraphicFramePr>
            <a:graphicFrameLocks noChangeAspect="1"/>
          </p:cNvGraphicFramePr>
          <p:nvPr>
            <p:extLst>
              <p:ext uri="{D42A27DB-BD31-4B8C-83A1-F6EECF244321}">
                <p14:modId xmlns:p14="http://schemas.microsoft.com/office/powerpoint/2010/main" val="1113451700"/>
              </p:ext>
            </p:extLst>
          </p:nvPr>
        </p:nvGraphicFramePr>
        <p:xfrm>
          <a:off x="1311398" y="4938710"/>
          <a:ext cx="5716323" cy="809812"/>
        </p:xfrm>
        <a:graphic>
          <a:graphicData uri="http://schemas.openxmlformats.org/presentationml/2006/ole">
            <mc:AlternateContent xmlns:mc="http://schemas.openxmlformats.org/markup-compatibility/2006">
              <mc:Choice xmlns:v="urn:schemas-microsoft-com:vml" Requires="v">
                <p:oleObj name="Equation" r:id="rId2" imgW="2870200" imgH="406400" progId="Equation.3">
                  <p:embed/>
                </p:oleObj>
              </mc:Choice>
              <mc:Fallback>
                <p:oleObj name="Equation" r:id="rId2" imgW="2870200" imgH="406400" progId="Equation.3">
                  <p:embed/>
                  <p:pic>
                    <p:nvPicPr>
                      <p:cNvPr id="295941" name="Object 5">
                        <a:extLst>
                          <a:ext uri="{FF2B5EF4-FFF2-40B4-BE49-F238E27FC236}">
                            <a16:creationId xmlns:a16="http://schemas.microsoft.com/office/drawing/2014/main" id="{F1494DE3-FC98-5D8C-596D-514274041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398" y="4938710"/>
                        <a:ext cx="5716323" cy="80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5942" name="Object 6">
            <a:extLst>
              <a:ext uri="{FF2B5EF4-FFF2-40B4-BE49-F238E27FC236}">
                <a16:creationId xmlns:a16="http://schemas.microsoft.com/office/drawing/2014/main" id="{7AD043BB-8C09-72D3-4EA5-A635817B13FB}"/>
              </a:ext>
            </a:extLst>
          </p:cNvPr>
          <p:cNvGraphicFramePr>
            <a:graphicFrameLocks noChangeAspect="1"/>
          </p:cNvGraphicFramePr>
          <p:nvPr>
            <p:extLst>
              <p:ext uri="{D42A27DB-BD31-4B8C-83A1-F6EECF244321}">
                <p14:modId xmlns:p14="http://schemas.microsoft.com/office/powerpoint/2010/main" val="443932491"/>
              </p:ext>
            </p:extLst>
          </p:nvPr>
        </p:nvGraphicFramePr>
        <p:xfrm>
          <a:off x="1098624" y="5670716"/>
          <a:ext cx="7129525" cy="944781"/>
        </p:xfrm>
        <a:graphic>
          <a:graphicData uri="http://schemas.openxmlformats.org/presentationml/2006/ole">
            <mc:AlternateContent xmlns:mc="http://schemas.openxmlformats.org/markup-compatibility/2006">
              <mc:Choice xmlns:v="urn:schemas-microsoft-com:vml" Requires="v">
                <p:oleObj name="Equation" r:id="rId4" imgW="3543300" imgH="469900" progId="Equation.DSMT4">
                  <p:embed/>
                </p:oleObj>
              </mc:Choice>
              <mc:Fallback>
                <p:oleObj name="Equation" r:id="rId4" imgW="3543300" imgH="469900" progId="Equation.DSMT4">
                  <p:embed/>
                  <p:pic>
                    <p:nvPicPr>
                      <p:cNvPr id="295942" name="Object 6">
                        <a:extLst>
                          <a:ext uri="{FF2B5EF4-FFF2-40B4-BE49-F238E27FC236}">
                            <a16:creationId xmlns:a16="http://schemas.microsoft.com/office/drawing/2014/main" id="{7AD043BB-8C09-72D3-4EA5-A635817B13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624" y="5670716"/>
                        <a:ext cx="7129525" cy="944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5943" name="Object 7">
            <a:extLst>
              <a:ext uri="{FF2B5EF4-FFF2-40B4-BE49-F238E27FC236}">
                <a16:creationId xmlns:a16="http://schemas.microsoft.com/office/drawing/2014/main" id="{ED5B2173-4EB1-1E5C-2C2D-639B1E0FAF7D}"/>
              </a:ext>
            </a:extLst>
          </p:cNvPr>
          <p:cNvGraphicFramePr>
            <a:graphicFrameLocks noChangeAspect="1"/>
          </p:cNvGraphicFramePr>
          <p:nvPr>
            <p:extLst>
              <p:ext uri="{D42A27DB-BD31-4B8C-83A1-F6EECF244321}">
                <p14:modId xmlns:p14="http://schemas.microsoft.com/office/powerpoint/2010/main" val="4106580116"/>
              </p:ext>
            </p:extLst>
          </p:nvPr>
        </p:nvGraphicFramePr>
        <p:xfrm>
          <a:off x="1540051" y="1966222"/>
          <a:ext cx="4801711" cy="879679"/>
        </p:xfrm>
        <a:graphic>
          <a:graphicData uri="http://schemas.openxmlformats.org/presentationml/2006/ole">
            <mc:AlternateContent xmlns:mc="http://schemas.openxmlformats.org/markup-compatibility/2006">
              <mc:Choice xmlns:v="urn:schemas-microsoft-com:vml" Requires="v">
                <p:oleObj name="Equation" r:id="rId6" imgW="2425700" imgH="444500" progId="Equation.3">
                  <p:embed/>
                </p:oleObj>
              </mc:Choice>
              <mc:Fallback>
                <p:oleObj name="Equation" r:id="rId6" imgW="2425700" imgH="444500" progId="Equation.3">
                  <p:embed/>
                  <p:pic>
                    <p:nvPicPr>
                      <p:cNvPr id="295943" name="Object 7">
                        <a:extLst>
                          <a:ext uri="{FF2B5EF4-FFF2-40B4-BE49-F238E27FC236}">
                            <a16:creationId xmlns:a16="http://schemas.microsoft.com/office/drawing/2014/main" id="{ED5B2173-4EB1-1E5C-2C2D-639B1E0FAF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0051" y="1966222"/>
                        <a:ext cx="4801711" cy="879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5944" name="Object 8">
            <a:extLst>
              <a:ext uri="{FF2B5EF4-FFF2-40B4-BE49-F238E27FC236}">
                <a16:creationId xmlns:a16="http://schemas.microsoft.com/office/drawing/2014/main" id="{52939CDA-C2A1-ACDF-A4D0-9DFF9FC93A81}"/>
              </a:ext>
            </a:extLst>
          </p:cNvPr>
          <p:cNvGraphicFramePr>
            <a:graphicFrameLocks noChangeAspect="1"/>
          </p:cNvGraphicFramePr>
          <p:nvPr>
            <p:extLst>
              <p:ext uri="{D42A27DB-BD31-4B8C-83A1-F6EECF244321}">
                <p14:modId xmlns:p14="http://schemas.microsoft.com/office/powerpoint/2010/main" val="480186058"/>
              </p:ext>
            </p:extLst>
          </p:nvPr>
        </p:nvGraphicFramePr>
        <p:xfrm>
          <a:off x="1540051" y="2852252"/>
          <a:ext cx="3582229" cy="803461"/>
        </p:xfrm>
        <a:graphic>
          <a:graphicData uri="http://schemas.openxmlformats.org/presentationml/2006/ole">
            <mc:AlternateContent xmlns:mc="http://schemas.openxmlformats.org/markup-compatibility/2006">
              <mc:Choice xmlns:v="urn:schemas-microsoft-com:vml" Requires="v">
                <p:oleObj name="Equation" r:id="rId8" imgW="1981200" imgH="444500" progId="Equation.3">
                  <p:embed/>
                </p:oleObj>
              </mc:Choice>
              <mc:Fallback>
                <p:oleObj name="Equation" r:id="rId8" imgW="1981200" imgH="444500" progId="Equation.3">
                  <p:embed/>
                  <p:pic>
                    <p:nvPicPr>
                      <p:cNvPr id="295944" name="Object 8">
                        <a:extLst>
                          <a:ext uri="{FF2B5EF4-FFF2-40B4-BE49-F238E27FC236}">
                            <a16:creationId xmlns:a16="http://schemas.microsoft.com/office/drawing/2014/main" id="{52939CDA-C2A1-ACDF-A4D0-9DFF9FC93A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0051" y="2852252"/>
                        <a:ext cx="3582229" cy="803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5945" name="Object 9">
            <a:extLst>
              <a:ext uri="{FF2B5EF4-FFF2-40B4-BE49-F238E27FC236}">
                <a16:creationId xmlns:a16="http://schemas.microsoft.com/office/drawing/2014/main" id="{5E80600A-15C8-961A-1FBE-D0AFF1FE26CD}"/>
              </a:ext>
            </a:extLst>
          </p:cNvPr>
          <p:cNvGraphicFramePr>
            <a:graphicFrameLocks noChangeAspect="1"/>
          </p:cNvGraphicFramePr>
          <p:nvPr>
            <p:extLst>
              <p:ext uri="{D42A27DB-BD31-4B8C-83A1-F6EECF244321}">
                <p14:modId xmlns:p14="http://schemas.microsoft.com/office/powerpoint/2010/main" val="293471322"/>
              </p:ext>
            </p:extLst>
          </p:nvPr>
        </p:nvGraphicFramePr>
        <p:xfrm>
          <a:off x="1540051" y="3630307"/>
          <a:ext cx="6478499" cy="774879"/>
        </p:xfrm>
        <a:graphic>
          <a:graphicData uri="http://schemas.openxmlformats.org/presentationml/2006/ole">
            <mc:AlternateContent xmlns:mc="http://schemas.openxmlformats.org/markup-compatibility/2006">
              <mc:Choice xmlns:v="urn:schemas-microsoft-com:vml" Requires="v">
                <p:oleObj name="Equation" r:id="rId10" imgW="3708400" imgH="444500" progId="Equation.3">
                  <p:embed/>
                </p:oleObj>
              </mc:Choice>
              <mc:Fallback>
                <p:oleObj name="Equation" r:id="rId10" imgW="3708400" imgH="444500" progId="Equation.3">
                  <p:embed/>
                  <p:pic>
                    <p:nvPicPr>
                      <p:cNvPr id="295945" name="Object 9">
                        <a:extLst>
                          <a:ext uri="{FF2B5EF4-FFF2-40B4-BE49-F238E27FC236}">
                            <a16:creationId xmlns:a16="http://schemas.microsoft.com/office/drawing/2014/main" id="{5E80600A-15C8-961A-1FBE-D0AFF1FE26C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0051" y="3630307"/>
                        <a:ext cx="6478499" cy="774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5946" name="Rectangle 10">
            <a:extLst>
              <a:ext uri="{FF2B5EF4-FFF2-40B4-BE49-F238E27FC236}">
                <a16:creationId xmlns:a16="http://schemas.microsoft.com/office/drawing/2014/main" id="{9B3BD5D7-A732-E04B-B80A-79A05BF4D351}"/>
              </a:ext>
            </a:extLst>
          </p:cNvPr>
          <p:cNvSpPr>
            <a:spLocks noChangeArrowheads="1"/>
          </p:cNvSpPr>
          <p:nvPr/>
        </p:nvSpPr>
        <p:spPr bwMode="auto">
          <a:xfrm>
            <a:off x="1463834" y="4368665"/>
            <a:ext cx="7088240" cy="46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a:t>
            </a:r>
            <a:r>
              <a:rPr lang="en-US" altLang="zh-CN" sz="2400">
                <a:sym typeface="Symbol" panose="05050102010706020507" pitchFamily="18" charset="2"/>
              </a:rPr>
              <a:t>p</a:t>
            </a:r>
            <a:r>
              <a:rPr lang="en-US" altLang="zh-CN" sz="2400" baseline="-25000">
                <a:sym typeface="Symbol" panose="05050102010706020507" pitchFamily="18" charset="2"/>
              </a:rPr>
              <a:t>k</a:t>
            </a:r>
            <a:r>
              <a:rPr lang="en-US" altLang="zh-CN" sz="2400">
                <a:sym typeface="Symbol" panose="05050102010706020507" pitchFamily="18" charset="2"/>
              </a:rPr>
              <a:t>(t)[1-h+o(h)]+p</a:t>
            </a:r>
            <a:r>
              <a:rPr lang="en-US" altLang="zh-CN" sz="2400" baseline="-25000">
                <a:sym typeface="Symbol" panose="05050102010706020507" pitchFamily="18" charset="2"/>
              </a:rPr>
              <a:t>k-1</a:t>
            </a:r>
            <a:r>
              <a:rPr lang="en-US" altLang="zh-CN" sz="2400">
                <a:sym typeface="Symbol" panose="05050102010706020507" pitchFamily="18" charset="2"/>
              </a:rPr>
              <a:t>(t)[h+o(h)]+o(h)</a:t>
            </a:r>
            <a:r>
              <a:rPr lang="zh-CN" altLang="en-US" sz="240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wipe(up)">
                                      <p:cBhvr>
                                        <p:cTn id="7" dur="500"/>
                                        <p:tgtEl>
                                          <p:spTgt spid="29593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95940"/>
                                        </p:tgtEl>
                                        <p:attrNameLst>
                                          <p:attrName>style.visibility</p:attrName>
                                        </p:attrNameLst>
                                      </p:cBhvr>
                                      <p:to>
                                        <p:strVal val="visible"/>
                                      </p:to>
                                    </p:set>
                                    <p:animEffect transition="in" filter="wipe(up)">
                                      <p:cBhvr>
                                        <p:cTn id="11" dur="500"/>
                                        <p:tgtEl>
                                          <p:spTgt spid="29594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95943"/>
                                        </p:tgtEl>
                                        <p:attrNameLst>
                                          <p:attrName>style.visibility</p:attrName>
                                        </p:attrNameLst>
                                      </p:cBhvr>
                                      <p:to>
                                        <p:strVal val="visible"/>
                                      </p:to>
                                    </p:set>
                                    <p:animEffect transition="in" filter="wipe(up)">
                                      <p:cBhvr>
                                        <p:cTn id="16" dur="500"/>
                                        <p:tgtEl>
                                          <p:spTgt spid="2959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95944"/>
                                        </p:tgtEl>
                                        <p:attrNameLst>
                                          <p:attrName>style.visibility</p:attrName>
                                        </p:attrNameLst>
                                      </p:cBhvr>
                                      <p:to>
                                        <p:strVal val="visible"/>
                                      </p:to>
                                    </p:set>
                                    <p:animEffect transition="in" filter="wipe(up)">
                                      <p:cBhvr>
                                        <p:cTn id="21" dur="500"/>
                                        <p:tgtEl>
                                          <p:spTgt spid="29594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95945"/>
                                        </p:tgtEl>
                                        <p:attrNameLst>
                                          <p:attrName>style.visibility</p:attrName>
                                        </p:attrNameLst>
                                      </p:cBhvr>
                                      <p:to>
                                        <p:strVal val="visible"/>
                                      </p:to>
                                    </p:set>
                                    <p:animEffect transition="in" filter="wipe(up)">
                                      <p:cBhvr>
                                        <p:cTn id="26" dur="500"/>
                                        <p:tgtEl>
                                          <p:spTgt spid="29594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95946"/>
                                        </p:tgtEl>
                                        <p:attrNameLst>
                                          <p:attrName>style.visibility</p:attrName>
                                        </p:attrNameLst>
                                      </p:cBhvr>
                                      <p:to>
                                        <p:strVal val="visible"/>
                                      </p:to>
                                    </p:set>
                                    <p:animEffect transition="in" filter="wipe(up)">
                                      <p:cBhvr>
                                        <p:cTn id="31" dur="500"/>
                                        <p:tgtEl>
                                          <p:spTgt spid="29594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95941"/>
                                        </p:tgtEl>
                                        <p:attrNameLst>
                                          <p:attrName>style.visibility</p:attrName>
                                        </p:attrNameLst>
                                      </p:cBhvr>
                                      <p:to>
                                        <p:strVal val="visible"/>
                                      </p:to>
                                    </p:set>
                                    <p:animEffect transition="in" filter="wipe(up)">
                                      <p:cBhvr>
                                        <p:cTn id="36" dur="500"/>
                                        <p:tgtEl>
                                          <p:spTgt spid="29594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295942"/>
                                        </p:tgtEl>
                                        <p:attrNameLst>
                                          <p:attrName>style.visibility</p:attrName>
                                        </p:attrNameLst>
                                      </p:cBhvr>
                                      <p:to>
                                        <p:strVal val="visible"/>
                                      </p:to>
                                    </p:set>
                                    <p:animEffect transition="in" filter="wipe(up)">
                                      <p:cBhvr>
                                        <p:cTn id="41" dur="500"/>
                                        <p:tgtEl>
                                          <p:spTgt spid="295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P spid="295940" grpId="0"/>
      <p:bldP spid="29594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1097</TotalTime>
  <Words>3918</Words>
  <Application>Microsoft Office PowerPoint</Application>
  <PresentationFormat>自定义</PresentationFormat>
  <Paragraphs>272</Paragraphs>
  <Slides>40</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54" baseType="lpstr">
      <vt:lpstr>Arial Unicode MS</vt:lpstr>
      <vt:lpstr>等线</vt:lpstr>
      <vt:lpstr>黑体</vt:lpstr>
      <vt:lpstr>华文行楷</vt:lpstr>
      <vt:lpstr>微软雅黑</vt:lpstr>
      <vt:lpstr>Arial</vt:lpstr>
      <vt:lpstr>Cambria Math</vt:lpstr>
      <vt:lpstr>Symbol</vt:lpstr>
      <vt:lpstr>Times New Roman</vt:lpstr>
      <vt:lpstr>Wingdings</vt:lpstr>
      <vt:lpstr>Office Theme</vt:lpstr>
      <vt:lpstr>MathType 6.0 Equation</vt:lpstr>
      <vt:lpstr>Equation</vt:lpstr>
      <vt:lpstr>公式</vt:lpstr>
      <vt:lpstr>PowerPoint 演示文稿</vt:lpstr>
      <vt:lpstr>上一讲内容回顾</vt:lpstr>
      <vt:lpstr>本讲主要内容</vt:lpstr>
      <vt:lpstr>3.泊松过程</vt:lpstr>
      <vt:lpstr>泊松过程的定义1</vt:lpstr>
      <vt:lpstr>泊松过程的定义2</vt:lpstr>
      <vt:lpstr>等价定理</vt:lpstr>
      <vt:lpstr>证明</vt:lpstr>
      <vt:lpstr>证明(续1)</vt:lpstr>
      <vt:lpstr>证明(续2)</vt:lpstr>
      <vt:lpstr>泊松过程的概率分布和数字特征</vt:lpstr>
      <vt:lpstr>泊松过程的概率分布和数字特征</vt:lpstr>
      <vt:lpstr>泊松过程的概率分布和数字特征</vt:lpstr>
      <vt:lpstr>泊松过程的性质</vt:lpstr>
      <vt:lpstr>泊松过程的性质</vt:lpstr>
      <vt:lpstr>PowerPoint 演示文稿</vt:lpstr>
      <vt:lpstr>PowerPoint 演示文稿</vt:lpstr>
      <vt:lpstr>泊松过程的性质3</vt:lpstr>
      <vt:lpstr>证明</vt:lpstr>
      <vt:lpstr>PowerPoint 演示文稿</vt:lpstr>
      <vt:lpstr>非齐次泊松过程</vt:lpstr>
      <vt:lpstr>定理</vt:lpstr>
      <vt:lpstr>证明</vt:lpstr>
      <vt:lpstr>PowerPoint 演示文稿</vt:lpstr>
      <vt:lpstr>PowerPoint 演示文稿</vt:lpstr>
      <vt:lpstr>PowerPoint 演示文稿</vt:lpstr>
      <vt:lpstr>例</vt:lpstr>
      <vt:lpstr>解</vt:lpstr>
      <vt:lpstr>复合泊松过程</vt:lpstr>
      <vt:lpstr>例</vt:lpstr>
      <vt:lpstr>复合泊松过程的数字特征</vt:lpstr>
      <vt:lpstr>更新计数过程</vt:lpstr>
      <vt:lpstr>更新过程的概率分布</vt:lpstr>
      <vt:lpstr>更新过程的均值函数</vt:lpstr>
      <vt:lpstr>本讲主要内容</vt:lpstr>
      <vt:lpstr>下一讲内容预告</vt:lpstr>
      <vt:lpstr>习  题  三</vt:lpstr>
      <vt:lpstr>课堂练习—下课交</vt:lpstr>
      <vt:lpstr>课堂练习</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明生 尚</cp:lastModifiedBy>
  <cp:revision>1267</cp:revision>
  <cp:lastPrinted>2022-01-15T12:13:00Z</cp:lastPrinted>
  <dcterms:created xsi:type="dcterms:W3CDTF">2006-08-16T00:00:00Z</dcterms:created>
  <dcterms:modified xsi:type="dcterms:W3CDTF">2024-06-22T14:53:05Z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E98F3E2A8F6D4B7EBE46F1C3936A5CEF</vt:lpwstr>
  </property>
  <property fmtid="{D5CDD505-2E9C-101B-9397-08002B2CF9AE}" pid="3" name="KSOProductBuildVer">
    <vt:lpwstr>2052-11.1.0.11579</vt:lpwstr>
  </property>
</Properties>
</file>