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29"/>
  </p:notesMasterIdLst>
  <p:sldIdLst>
    <p:sldId id="256" r:id="rId2"/>
    <p:sldId id="340" r:id="rId3"/>
    <p:sldId id="343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41" r:id="rId25"/>
    <p:sldId id="407" r:id="rId26"/>
    <p:sldId id="344" r:id="rId27"/>
    <p:sldId id="268" r:id="rId28"/>
  </p:sldIdLst>
  <p:sldSz cx="12198350" cy="6859588"/>
  <p:notesSz cx="9144000" cy="6858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  <p15:guide id="3" orient="horz" pos="2878">
          <p15:clr>
            <a:srgbClr val="A4A3A4"/>
          </p15:clr>
        </p15:guide>
        <p15:guide id="4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0033"/>
    <a:srgbClr val="0000FF"/>
    <a:srgbClr val="92D050"/>
    <a:srgbClr val="CC00CC"/>
    <a:srgbClr val="BD9B53"/>
    <a:srgbClr val="009900"/>
    <a:srgbClr val="F4FA12"/>
    <a:srgbClr val="1157AB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2526" autoAdjust="0"/>
  </p:normalViewPr>
  <p:slideViewPr>
    <p:cSldViewPr>
      <p:cViewPr varScale="1">
        <p:scale>
          <a:sx n="80" d="100"/>
          <a:sy n="80" d="100"/>
        </p:scale>
        <p:origin x="429" y="48"/>
      </p:cViewPr>
      <p:guideLst>
        <p:guide orient="horz" pos="2160"/>
        <p:guide pos="2822"/>
        <p:guide orient="horz" pos="2878"/>
        <p:guide pos="38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404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3" Type="http://schemas.openxmlformats.org/officeDocument/2006/relationships/slide" Target="slides/slide4.xml"/><Relationship Id="rId21" Type="http://schemas.openxmlformats.org/officeDocument/2006/relationships/slide" Target="slides/slide2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81824-7EDF-4B1D-9D44-4D7461D95900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2A367-4377-4BC9-85D6-558F91AD7B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32C431F-92E3-1C34-E5CE-57C3322FA5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229C20-574D-4C31-8525-6CCEECDB6F6F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1444C50-EC4D-507C-AAA7-7204A3807F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D1F20C5-67A1-9933-F6BE-868E59929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612EA47-4D83-A7DF-44CD-ECDF1DFDC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124F7B-454A-4606-AFB7-6D345A8F8720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222F81B-D2B0-1463-6503-A55D40CE2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2238A10-D1C4-4F43-5F75-2CB56A47D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E034EF01-636E-6E88-AF3E-7E5765F2E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8CD886-B706-4A4A-B57A-1AA0EF4F148B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7122C8A-1A4D-BED0-B429-A263B085AA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AA929BB-E0BC-3AF4-C38B-083ED20C6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8A20D25-82E8-1DB1-3286-A8D791B26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90E81A-1DDF-45D4-9E5B-C5EBC124D62A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A123B5D-DCE3-331B-339E-6FAE1FE436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B04860A-2578-9A93-A88A-DA70EC4B7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6AD9249-832E-19C6-8C11-77D45FB5B2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72EF0E-8F0A-461A-AE3F-B9FDC09E11A9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8999C87-A067-FA9A-C24F-702E9CD186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65526E4-8429-BD13-5015-4D5B26F29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79C3820-D187-02C1-3445-D0FE28167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A2F2-8F3C-46CC-AC0A-2E0FBF3D7DFB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6ACB923-7BCB-AB6E-E846-75A9836BE9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3B003C8-F1CB-7902-5E82-9B3F8E0E9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23A3BE2-0F63-8EA4-9BB1-8662BD6B57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36F708-6761-4E9F-A349-0FFE602F09C1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82BAA41-DC1C-D30E-34E4-9F7A8179EF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80517C4-928C-86A2-474A-9FEA0D6EA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AF36132-6B14-4F8E-C44F-5EA77641EE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69E1B0-2505-4EED-B49F-7AE46FFC5A5C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5F75576-806E-3CD0-4DE2-70CAE4905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60945CC-2324-6F33-63DA-4A6A50010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BB06677-12E8-E7BD-614C-59BC467FD0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438D96-D603-48A0-AB54-969B421F38F5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B512488-A085-6F05-19D0-0F41115FF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4AD3240-697F-B392-65D2-2AAAA91FD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73CA1642-6CEF-3E7F-6289-EC811BA21B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D0E168-47DB-432B-B1C8-08E899473FDC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24832C6-1B3E-2224-265A-B225B11ACD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088FB2E-9009-E64D-0DEB-6B25FD819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13C3126-9601-9A72-572E-B7CEC0D657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CB0799-1C05-4F5C-85FB-6A14CC586BD9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0058AD2-4EB7-4088-CD2F-309436BB91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3DDB750-4496-AC63-E906-F7B3007A1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790CEA7-C01E-88FB-5D81-77BDD533E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1211FE-14A1-453C-A529-B2572AED90F6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76D4262-B9F2-655D-E5F7-C20E345F4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D1C0F4E-0B44-2421-B736-38AB3CC8E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14B3A28-ECF2-503F-0658-934BAE2467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0A9E69-9338-4268-B1B2-72592AA5C0DD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C0640BA-21A7-3C10-7D32-4DE1FB420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B768E84-DCD0-6390-2573-3A591EC88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770F3B3-5876-F3DD-19C0-9287728505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D65587-BEA5-4591-B8B0-33CFF006C317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5CDB419-EF67-6201-AE8E-7D040D71EF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133B2B1-CC6C-40CC-6B37-7F9C543DB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901B6A2E-D260-CD32-41A2-BB40034162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6B3DB7-4F84-4856-AE93-DA628C5A4456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C71F08D-5AEF-9912-04D0-3803618CF5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13E2ED5-F928-478D-591D-5324F02B3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8F557417-7CDF-967E-376F-45A4F4043B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A82FA3-EB16-4FAB-BB61-634CB969F0F8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2A5E82F-C1C7-881A-C445-D6D12B0CE5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8BC6A07-AC02-270C-52CC-91B71C53E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FC28A68-7F68-0D6B-16C7-4C2AFAAA05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FC0EAE-C7D5-48AA-87D9-ADC80450EF46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5A3CBBE-F584-25C9-A9DA-38CD8F45C9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D304576-AE59-61F9-6B44-757C42B93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BD6EF47-4E70-0353-36B8-67EC813B43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43DB6B-0756-4C0A-B230-928CF9AB02B1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EB96A4-C497-DBD6-014B-927ABFE265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158C196-4A1F-1F17-20B8-AC7AA1ED3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727077D-DFBB-3868-8D77-30E7D7ADF6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07E0A2-4F64-4CC3-B30A-87E2A1C5BF40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4E7DAA0-492D-7D24-121B-6C48FE96BC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0168609-2A7B-C664-BF8D-9913A7120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C2D4731-2497-902C-D786-9D40682049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EB6270-E373-410F-896C-713CE2A5EAC8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9C56E49-3C32-628D-027E-698D9B517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AB1F9B8-29A3-A36F-4D06-5AE6F1A23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C28EE16C-6BE6-1D84-B995-62A5ED4AC6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CFE2DD-57F7-43F9-A327-FF7CFAFDABE3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8CA983E-A29C-DFB6-CC13-FD8C40ACA0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4E41D04-ACBE-F12C-B55B-59CC1B4CD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8030581" y="332656"/>
            <a:ext cx="3173994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marL="0" marR="0" lvl="0" indent="0" algn="ct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835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lnSpc>
          <a:spcPct val="150000"/>
        </a:lnSpc>
        <a:spcBef>
          <a:spcPct val="20000"/>
        </a:spcBef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1235" indent="-3810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5246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21342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744470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096" y="2310557"/>
            <a:ext cx="456027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        《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  <a:r>
              <a:rPr lang="en-US" altLang="zh-CN" sz="2000" dirty="0">
                <a:solidFill>
                  <a:schemeClr val="bg1"/>
                </a:solidFill>
              </a:rPr>
              <a:t>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7975" y="1116654"/>
            <a:ext cx="2076056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</a:rPr>
              <a:t>7</a:t>
            </a:r>
            <a:r>
              <a:rPr lang="zh-CN" altLang="en-US" sz="4800" dirty="0">
                <a:solidFill>
                  <a:schemeClr val="bg1"/>
                </a:solidFill>
              </a:rPr>
              <a:t>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4536" y="1368889"/>
            <a:ext cx="4057469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马尔可夫过程（一）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4854640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2000" dirty="0">
                <a:solidFill>
                  <a:schemeClr val="bg1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qxwang@uestc.edu.cn</a:t>
            </a: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4375" y="2900778"/>
            <a:ext cx="175430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王庆先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8775" y="2900930"/>
            <a:ext cx="3078481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5748656" y="2975515"/>
            <a:ext cx="45719" cy="32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F364507-9740-91B6-FDDD-F2B9EEDAD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sym typeface="Symbol" panose="05050102010706020507" pitchFamily="18" charset="2"/>
              </a:rPr>
              <a:t>贝努里随机序列</a:t>
            </a:r>
            <a:endParaRPr lang="zh-CN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7D7A079-C3D3-F99E-467D-D30325B2F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975" y="1327052"/>
            <a:ext cx="11277600" cy="121154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特例</a:t>
            </a:r>
            <a:r>
              <a:rPr lang="zh-CN" altLang="en-US" dirty="0">
                <a:solidFill>
                  <a:srgbClr val="FF9900"/>
                </a:solidFill>
                <a:sym typeface="Symbol" panose="05050102010706020507" pitchFamily="18" charset="2"/>
              </a:rPr>
              <a:t> 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贝努里随机序列</a:t>
            </a:r>
            <a:r>
              <a:rPr lang="zh-CN" altLang="en-US" dirty="0">
                <a:sym typeface="Symbol" panose="05050102010706020507" pitchFamily="18" charset="2"/>
              </a:rPr>
              <a:t>，即</a:t>
            </a:r>
            <a:r>
              <a:rPr lang="en-US" altLang="zh-CN" dirty="0">
                <a:sym typeface="Symbol" panose="05050102010706020507" pitchFamily="18" charset="2"/>
              </a:rPr>
              <a:t>X(n)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n=0,1,2,…</a:t>
            </a:r>
            <a:r>
              <a:rPr lang="zh-CN" altLang="en-US" dirty="0">
                <a:sym typeface="Symbol" panose="05050102010706020507" pitchFamily="18" charset="2"/>
              </a:rPr>
              <a:t>是相互独立同分布的贝努里随机变量，</a:t>
            </a:r>
          </a:p>
        </p:txBody>
      </p:sp>
      <p:graphicFrame>
        <p:nvGraphicFramePr>
          <p:cNvPr id="350214" name="Group 6">
            <a:extLst>
              <a:ext uri="{FF2B5EF4-FFF2-40B4-BE49-F238E27FC236}">
                <a16:creationId xmlns:a16="http://schemas.microsoft.com/office/drawing/2014/main" id="{41C3683A-53EE-4014-BA53-A94847BF2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39200"/>
              </p:ext>
            </p:extLst>
          </p:nvPr>
        </p:nvGraphicFramePr>
        <p:xfrm>
          <a:off x="3965575" y="2698020"/>
          <a:ext cx="2667618" cy="954308"/>
        </p:xfrm>
        <a:graphic>
          <a:graphicData uri="http://schemas.openxmlformats.org/drawingml/2006/table">
            <a:tbl>
              <a:tblPr/>
              <a:tblGrid>
                <a:gridCol w="91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15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X(n)</a:t>
                      </a:r>
                    </a:p>
                  </a:txBody>
                  <a:tcPr marL="19054" marR="19054" marT="19055" marB="19055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marL="19054" marR="19054" marT="19055" marB="1905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marL="19054" marR="19054" marT="19055" marB="1905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5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</a:t>
                      </a:r>
                    </a:p>
                  </a:txBody>
                  <a:tcPr marL="19054" marR="19054" marT="19055" marB="19055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q</a:t>
                      </a:r>
                    </a:p>
                  </a:txBody>
                  <a:tcPr marL="19054" marR="19054" marT="19055" marB="1905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</a:t>
                      </a:r>
                    </a:p>
                  </a:txBody>
                  <a:tcPr marL="19054" marR="19054" marT="19055" marB="1905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0228" name="Rectangle 20">
            <a:extLst>
              <a:ext uri="{FF2B5EF4-FFF2-40B4-BE49-F238E27FC236}">
                <a16:creationId xmlns:a16="http://schemas.microsoft.com/office/drawing/2014/main" id="{0659ED57-23DC-9850-AD10-809364037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069" y="4357837"/>
            <a:ext cx="3770654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0&lt;p&lt;1,p+q=1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n=1,2,…</a:t>
            </a:r>
          </a:p>
        </p:txBody>
      </p:sp>
      <p:sp>
        <p:nvSpPr>
          <p:cNvPr id="350229" name="Rectangle 21">
            <a:extLst>
              <a:ext uri="{FF2B5EF4-FFF2-40B4-BE49-F238E27FC236}">
                <a16:creationId xmlns:a16="http://schemas.microsoft.com/office/drawing/2014/main" id="{57407E47-42A2-157B-6153-92FF49FA8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149" y="5639594"/>
            <a:ext cx="58096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{X(n)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n=0,1, 2,…}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是离散参数马氏链。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8" grpId="0" autoUpdateAnimBg="0"/>
      <p:bldP spid="35022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CFBF3EE-360D-6135-F894-39E7D477E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3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65537562-4B70-9FAB-8472-AEAE8D5D7C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975" y="1086103"/>
            <a:ext cx="7697982" cy="438251"/>
          </a:xfrm>
        </p:spPr>
        <p:txBody>
          <a:bodyPr>
            <a:noAutofit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独立增量过程</a:t>
            </a:r>
            <a:r>
              <a:rPr lang="en-US" altLang="zh-CN" dirty="0"/>
              <a:t>{X(t),t</a:t>
            </a:r>
            <a:r>
              <a:rPr lang="en-US" altLang="zh-CN" dirty="0">
                <a:sym typeface="Symbol" panose="05050102010706020507" pitchFamily="18" charset="2"/>
              </a:rPr>
              <a:t>0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(X(0)=0)</a:t>
            </a:r>
            <a:r>
              <a:rPr lang="zh-CN" altLang="en-US" dirty="0"/>
              <a:t>是马尔可夫过程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5220" name="Rectangle 4">
            <a:extLst>
              <a:ext uri="{FF2B5EF4-FFF2-40B4-BE49-F238E27FC236}">
                <a16:creationId xmlns:a16="http://schemas.microsoft.com/office/drawing/2014/main" id="{2CDB55F6-2342-0B04-7B91-361BB270E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1876708"/>
            <a:ext cx="11430000" cy="463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8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证明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  设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{X(t),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T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是独立增量过程，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X(0)=0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，对任意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&lt;t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&lt;…&lt;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有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8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|X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,…,X(t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pPr eaLnBrk="1" hangingPunct="1">
              <a:lnSpc>
                <a:spcPct val="18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)-X(t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)&lt;x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-x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|X(t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)-X(t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)-X(t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-x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,…,</a:t>
            </a:r>
          </a:p>
          <a:p>
            <a:pPr eaLnBrk="1" hangingPunct="1">
              <a:lnSpc>
                <a:spcPct val="18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 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)-X(t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-x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pPr eaLnBrk="1" hangingPunct="1">
              <a:lnSpc>
                <a:spcPct val="18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)-X(t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)&lt;x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-x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pPr eaLnBrk="1" hangingPunct="1">
              <a:lnSpc>
                <a:spcPct val="18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|X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pPr algn="just" eaLnBrk="1" hangingPunct="1">
              <a:lnSpc>
                <a:spcPct val="18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马氏性成立，故独立增量过程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{X(t),t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0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是马尔可夫过程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  <p:bldP spid="26522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0E0B5E5-5361-06CE-5109-EA8B0DFF4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sym typeface="Symbol" panose="05050102010706020507" pitchFamily="18" charset="2"/>
              </a:rPr>
              <a:t>二项计数过程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BCF9D452-A666-6C1C-AABB-8AF1B2BCBD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6013" y="1219394"/>
            <a:ext cx="11191962" cy="1538644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设</a:t>
            </a:r>
            <a:r>
              <a:rPr lang="en-US" altLang="zh-CN" dirty="0">
                <a:sym typeface="Symbol" panose="05050102010706020507" pitchFamily="18" charset="2"/>
              </a:rPr>
              <a:t>{X(n),n=1,2,…}</a:t>
            </a:r>
            <a:r>
              <a:rPr lang="zh-CN" altLang="en-US" dirty="0">
                <a:sym typeface="Symbol" panose="05050102010706020507" pitchFamily="18" charset="2"/>
              </a:rPr>
              <a:t>是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贝努里随机序列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X(0)=0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X(n),n=1,2,…</a:t>
            </a:r>
            <a:r>
              <a:rPr lang="zh-CN" altLang="en-US" dirty="0">
                <a:sym typeface="Symbol" panose="05050102010706020507" pitchFamily="18" charset="2"/>
              </a:rPr>
              <a:t>是相互独立同分布的贝努里随机变量，设</a:t>
            </a:r>
          </a:p>
        </p:txBody>
      </p:sp>
      <p:sp>
        <p:nvSpPr>
          <p:cNvPr id="266244" name="Rectangle 4">
            <a:extLst>
              <a:ext uri="{FF2B5EF4-FFF2-40B4-BE49-F238E27FC236}">
                <a16:creationId xmlns:a16="http://schemas.microsoft.com/office/drawing/2014/main" id="{ACF7C04E-D07C-2EFD-C3B9-351EDD623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61" y="3886994"/>
            <a:ext cx="10925213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{Y(n),n=0,1,2,…}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为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二项计数过程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广义随机游动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，它是平稳独立增量过程，因而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是离散参数马氏链。</a:t>
            </a:r>
          </a:p>
        </p:txBody>
      </p:sp>
      <p:graphicFrame>
        <p:nvGraphicFramePr>
          <p:cNvPr id="266245" name="Object 5">
            <a:extLst>
              <a:ext uri="{FF2B5EF4-FFF2-40B4-BE49-F238E27FC236}">
                <a16:creationId xmlns:a16="http://schemas.microsoft.com/office/drawing/2014/main" id="{5D7DCD98-5569-1CFC-E199-4FB6A0B8D5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396588"/>
              </p:ext>
            </p:extLst>
          </p:nvPr>
        </p:nvGraphicFramePr>
        <p:xfrm>
          <a:off x="2746375" y="2551791"/>
          <a:ext cx="5640105" cy="9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431800" progId="Equation.3">
                  <p:embed/>
                </p:oleObj>
              </mc:Choice>
              <mc:Fallback>
                <p:oleObj name="Equation" r:id="rId3" imgW="2451100" imgH="431800" progId="Equation.3">
                  <p:embed/>
                  <p:pic>
                    <p:nvPicPr>
                      <p:cNvPr id="266245" name="Object 5">
                        <a:extLst>
                          <a:ext uri="{FF2B5EF4-FFF2-40B4-BE49-F238E27FC236}">
                            <a16:creationId xmlns:a16="http://schemas.microsoft.com/office/drawing/2014/main" id="{5D7DCD98-5569-1CFC-E199-4FB6A0B8D5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2551791"/>
                        <a:ext cx="5640105" cy="99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  <p:bldP spid="2662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80BEDBC-5FE5-EB7B-FEEF-F1CC0DC3D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sym typeface="Symbol" panose="05050102010706020507" pitchFamily="18" charset="2"/>
              </a:rPr>
              <a:t>例</a:t>
            </a:r>
            <a:r>
              <a:rPr lang="en-US" altLang="zh-CN"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2330E6E9-07FB-1C03-6AFC-2A88D494D2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5575" y="1143794"/>
            <a:ext cx="10820400" cy="51054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泊松过程</a:t>
            </a:r>
            <a:r>
              <a:rPr lang="en-US" altLang="zh-CN" dirty="0">
                <a:sym typeface="Symbol" panose="05050102010706020507" pitchFamily="18" charset="2"/>
              </a:rPr>
              <a:t>{N(t),</a:t>
            </a:r>
            <a:r>
              <a:rPr lang="en-US" altLang="zh-CN" dirty="0"/>
              <a:t>t</a:t>
            </a:r>
            <a:r>
              <a:rPr lang="en-US" altLang="zh-CN" dirty="0">
                <a:sym typeface="Symbol" panose="05050102010706020507" pitchFamily="18" charset="2"/>
              </a:rPr>
              <a:t>0</a:t>
            </a:r>
            <a:r>
              <a:rPr lang="en-US" altLang="zh-CN" dirty="0"/>
              <a:t>} </a:t>
            </a:r>
            <a:r>
              <a:rPr lang="zh-CN" altLang="en-US" dirty="0"/>
              <a:t>是马尔可夫过程。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CC00CC"/>
                </a:solidFill>
              </a:rPr>
              <a:t>证明</a:t>
            </a:r>
            <a:r>
              <a:rPr lang="zh-CN" altLang="en-US" dirty="0"/>
              <a:t>  因为泊松过程</a:t>
            </a:r>
            <a:r>
              <a:rPr lang="en-US" altLang="zh-CN" dirty="0">
                <a:sym typeface="Symbol" panose="05050102010706020507" pitchFamily="18" charset="2"/>
              </a:rPr>
              <a:t>{N(t),</a:t>
            </a:r>
            <a:r>
              <a:rPr lang="en-US" altLang="zh-CN" dirty="0"/>
              <a:t>t</a:t>
            </a:r>
            <a:r>
              <a:rPr lang="en-US" altLang="zh-CN" dirty="0">
                <a:sym typeface="Symbol" panose="05050102010706020507" pitchFamily="18" charset="2"/>
              </a:rPr>
              <a:t>0</a:t>
            </a:r>
            <a:r>
              <a:rPr lang="en-US" altLang="zh-CN" dirty="0"/>
              <a:t>}</a:t>
            </a:r>
            <a:r>
              <a:rPr lang="zh-CN" altLang="en-US" dirty="0"/>
              <a:t>是平稳独立增量过程</a:t>
            </a:r>
            <a:r>
              <a:rPr lang="zh-CN" altLang="en-US" dirty="0">
                <a:sym typeface="Symbol" panose="05050102010706020507" pitchFamily="18" charset="2"/>
              </a:rPr>
              <a:t>，因而</a:t>
            </a:r>
            <a:r>
              <a:rPr lang="zh-CN" altLang="en-US" dirty="0"/>
              <a:t>是马尔可夫过程。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291F4D7-B312-C8D9-0E4F-A140D4058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§4.2  </a:t>
            </a:r>
            <a:r>
              <a:rPr lang="zh-CN" altLang="en-US"/>
              <a:t>离散参数马氏链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284FA7A0-E7AE-B61F-2725-D3939C753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0375" y="1089277"/>
            <a:ext cx="11201399" cy="1111507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状态空间</a:t>
            </a:r>
            <a:r>
              <a:rPr lang="en-US" altLang="zh-CN" dirty="0"/>
              <a:t>E</a:t>
            </a:r>
            <a:r>
              <a:rPr lang="zh-CN" altLang="en-US" dirty="0"/>
              <a:t>和参数集</a:t>
            </a:r>
            <a:r>
              <a:rPr lang="en-US" altLang="zh-CN" dirty="0"/>
              <a:t>T</a:t>
            </a:r>
            <a:r>
              <a:rPr lang="zh-CN" altLang="en-US" dirty="0"/>
              <a:t>都是离散的马尔可夫过程称为</a:t>
            </a:r>
            <a:r>
              <a:rPr lang="zh-CN" altLang="en-US" dirty="0">
                <a:solidFill>
                  <a:srgbClr val="0000FF"/>
                </a:solidFill>
              </a:rPr>
              <a:t>离散参数马氏链</a:t>
            </a:r>
            <a:r>
              <a:rPr lang="zh-CN" altLang="en-US" dirty="0"/>
              <a:t>，简称</a:t>
            </a:r>
            <a:r>
              <a:rPr lang="zh-CN" altLang="en-US" dirty="0">
                <a:solidFill>
                  <a:srgbClr val="0000FF"/>
                </a:solidFill>
              </a:rPr>
              <a:t>马氏链</a:t>
            </a:r>
            <a:r>
              <a:rPr lang="zh-CN" altLang="en-US" dirty="0"/>
              <a:t>。即</a:t>
            </a:r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48C1FC2D-B14C-BD13-D1C0-C731F3D83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508218"/>
            <a:ext cx="10972800" cy="279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{X(n),n=0,1,2,…}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为随机序列，状态空间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E={0,1,2,…}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。如果对于任意非负整数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&lt;n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&lt;…&lt;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&lt;m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及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,…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nj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,i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m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,i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m+k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E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，马尔可夫性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m+k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m+k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|X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(n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)=i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  X(n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)=i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,…,X(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nj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(m)=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m+k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m+k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|X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(m)=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成立，则称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{X(n),n=0,1,2,…}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离散参数马尔可夫链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，简称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马氏链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26726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5AFAA38-DF0E-91DC-6817-EF06E849F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</a:t>
            </a:r>
            <a:r>
              <a:rPr lang="zh-CN" altLang="en-US"/>
              <a:t>步转移概率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3404C85F-1EBC-4CF3-4B26-C454629E21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175" y="1167083"/>
            <a:ext cx="11506199" cy="2051525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设</a:t>
            </a:r>
            <a:r>
              <a:rPr lang="en-US" altLang="zh-CN" dirty="0">
                <a:sym typeface="Symbol" panose="05050102010706020507" pitchFamily="18" charset="2"/>
              </a:rPr>
              <a:t>{X(n),n=0,1,2,…}</a:t>
            </a:r>
            <a:r>
              <a:rPr lang="zh-CN" altLang="en-US" dirty="0">
                <a:sym typeface="Symbol" panose="05050102010706020507" pitchFamily="18" charset="2"/>
              </a:rPr>
              <a:t>为马氏链，</a:t>
            </a:r>
            <a:r>
              <a:rPr lang="en-US" altLang="zh-CN" dirty="0">
                <a:sym typeface="Symbol" panose="05050102010706020507" pitchFamily="18" charset="2"/>
              </a:rPr>
              <a:t>E={0,1,2,…}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zh-CN" altLang="en-US" dirty="0"/>
              <a:t>称条件概率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 err="1"/>
              <a:t>p</a:t>
            </a:r>
            <a:r>
              <a:rPr lang="en-US" altLang="zh-CN" baseline="-25000" dirty="0" err="1"/>
              <a:t>ij</a:t>
            </a:r>
            <a:r>
              <a:rPr lang="en-US" altLang="zh-CN" dirty="0"/>
              <a:t>(</a:t>
            </a:r>
            <a:r>
              <a:rPr lang="en-US" altLang="zh-CN" dirty="0" err="1"/>
              <a:t>m,k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/>
              <a:t>P{X(</a:t>
            </a:r>
            <a:r>
              <a:rPr lang="en-US" altLang="zh-CN" dirty="0" err="1"/>
              <a:t>m+k</a:t>
            </a:r>
            <a:r>
              <a:rPr lang="en-US" altLang="zh-CN" dirty="0"/>
              <a:t>)=</a:t>
            </a:r>
            <a:r>
              <a:rPr lang="en-US" altLang="zh-CN" dirty="0" err="1"/>
              <a:t>j|X</a:t>
            </a:r>
            <a:r>
              <a:rPr lang="en-US" altLang="zh-CN" dirty="0"/>
              <a:t>(m)=</a:t>
            </a:r>
            <a:r>
              <a:rPr lang="en-US" altLang="zh-CN" dirty="0" err="1"/>
              <a:t>i</a:t>
            </a:r>
            <a:r>
              <a:rPr lang="en-US" altLang="zh-CN" dirty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为马氏链</a:t>
            </a:r>
            <a:r>
              <a:rPr lang="en-US" altLang="zh-CN" dirty="0">
                <a:sym typeface="Symbol" panose="05050102010706020507" pitchFamily="18" charset="2"/>
              </a:rPr>
              <a:t>{X(n),n=0,1,…}</a:t>
            </a:r>
            <a:r>
              <a:rPr lang="zh-CN" altLang="en-US" dirty="0">
                <a:solidFill>
                  <a:srgbClr val="0000FF"/>
                </a:solidFill>
              </a:rPr>
              <a:t>在</a:t>
            </a:r>
            <a:r>
              <a:rPr lang="en-US" altLang="zh-CN" dirty="0">
                <a:solidFill>
                  <a:srgbClr val="0000FF"/>
                </a:solidFill>
              </a:rPr>
              <a:t>m</a:t>
            </a:r>
            <a:r>
              <a:rPr lang="zh-CN" altLang="en-US" dirty="0">
                <a:solidFill>
                  <a:srgbClr val="0000FF"/>
                </a:solidFill>
              </a:rPr>
              <a:t>时刻的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步转移概率</a:t>
            </a:r>
            <a:r>
              <a:rPr lang="en-US" altLang="zh-CN" dirty="0"/>
              <a:t>.</a:t>
            </a:r>
          </a:p>
        </p:txBody>
      </p:sp>
      <p:sp>
        <p:nvSpPr>
          <p:cNvPr id="268292" name="Rectangle 4">
            <a:extLst>
              <a:ext uri="{FF2B5EF4-FFF2-40B4-BE49-F238E27FC236}">
                <a16:creationId xmlns:a16="http://schemas.microsoft.com/office/drawing/2014/main" id="{C5A9F2D9-5722-9346-2B92-049CEFA5C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3247984"/>
            <a:ext cx="11353799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步转移概率的直观意义是：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质点在时刻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时处于状态</a:t>
            </a:r>
            <a:r>
              <a:rPr lang="en-US" altLang="zh-CN" sz="2400" dirty="0" err="1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，再经过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步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(k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个单位时间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处于状态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的条件概率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8293" name="Rectangle 5">
            <a:extLst>
              <a:ext uri="{FF2B5EF4-FFF2-40B4-BE49-F238E27FC236}">
                <a16:creationId xmlns:a16="http://schemas.microsoft.com/office/drawing/2014/main" id="{201490F2-BE1D-0993-112D-056F346D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82" y="4725194"/>
            <a:ext cx="11020693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特别地，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k=1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时，</a:t>
            </a:r>
          </a:p>
          <a:p>
            <a:pPr algn="ctr"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p</a:t>
            </a:r>
            <a:r>
              <a:rPr lang="en-US" altLang="zh-CN" sz="2400" baseline="-25000">
                <a:solidFill>
                  <a:srgbClr val="000000"/>
                </a:solidFill>
                <a:latin typeface="+mn-ea"/>
                <a:ea typeface="+mn-ea"/>
              </a:rPr>
              <a:t>ij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(m,1)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P{X(m+1)=j|X(m)=i}</a:t>
            </a: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称为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一步转移概率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，简称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转移概率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  <p:bldP spid="268292" grpId="0" autoUpdateAnimBg="0"/>
      <p:bldP spid="26829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063A56D-8A38-212A-FBBC-0A78621A9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</a:t>
            </a:r>
            <a:r>
              <a:rPr lang="zh-CN" altLang="en-US"/>
              <a:t>步转移矩阵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A9DF17EF-B170-2508-D9F3-6755145A2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6575" y="1085276"/>
            <a:ext cx="1195665" cy="512882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称矩阵</a:t>
            </a:r>
          </a:p>
        </p:txBody>
      </p:sp>
      <p:graphicFrame>
        <p:nvGraphicFramePr>
          <p:cNvPr id="269316" name="Object 4">
            <a:extLst>
              <a:ext uri="{FF2B5EF4-FFF2-40B4-BE49-F238E27FC236}">
                <a16:creationId xmlns:a16="http://schemas.microsoft.com/office/drawing/2014/main" id="{EA5E4989-EFD9-D2FA-598E-E9DD87E97B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75221"/>
              </p:ext>
            </p:extLst>
          </p:nvPr>
        </p:nvGraphicFramePr>
        <p:xfrm>
          <a:off x="2441575" y="1270085"/>
          <a:ext cx="6326064" cy="2872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08300" imgH="1320800" progId="Equation.3">
                  <p:embed/>
                </p:oleObj>
              </mc:Choice>
              <mc:Fallback>
                <p:oleObj name="Equation" r:id="rId3" imgW="2908300" imgH="1320800" progId="Equation.3">
                  <p:embed/>
                  <p:pic>
                    <p:nvPicPr>
                      <p:cNvPr id="269316" name="Object 4">
                        <a:extLst>
                          <a:ext uri="{FF2B5EF4-FFF2-40B4-BE49-F238E27FC236}">
                            <a16:creationId xmlns:a16="http://schemas.microsoft.com/office/drawing/2014/main" id="{EA5E4989-EFD9-D2FA-598E-E9DD87E97B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1270085"/>
                        <a:ext cx="6326064" cy="2872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7" name="Rectangle 5">
            <a:extLst>
              <a:ext uri="{FF2B5EF4-FFF2-40B4-BE49-F238E27FC236}">
                <a16:creationId xmlns:a16="http://schemas.microsoft.com/office/drawing/2014/main" id="{A24A90F0-3E41-9372-9BA5-01B3C3F02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4123117"/>
            <a:ext cx="10972800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为马氏链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{X(n),n=0,1,…}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在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m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时刻的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k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步转移矩阵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。一步转移矩阵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P(m,1)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简称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转移矩阵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269318" name="Object 6">
            <a:extLst>
              <a:ext uri="{FF2B5EF4-FFF2-40B4-BE49-F238E27FC236}">
                <a16:creationId xmlns:a16="http://schemas.microsoft.com/office/drawing/2014/main" id="{4D53DD0C-58B0-F52F-9EEE-95A8F6473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955089"/>
              </p:ext>
            </p:extLst>
          </p:nvPr>
        </p:nvGraphicFramePr>
        <p:xfrm>
          <a:off x="4956175" y="5390229"/>
          <a:ext cx="4954147" cy="85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70100" imgH="355600" progId="Equation.3">
                  <p:embed/>
                </p:oleObj>
              </mc:Choice>
              <mc:Fallback>
                <p:oleObj name="Equation" r:id="rId5" imgW="2070100" imgH="355600" progId="Equation.3">
                  <p:embed/>
                  <p:pic>
                    <p:nvPicPr>
                      <p:cNvPr id="269318" name="Object 6">
                        <a:extLst>
                          <a:ext uri="{FF2B5EF4-FFF2-40B4-BE49-F238E27FC236}">
                            <a16:creationId xmlns:a16="http://schemas.microsoft.com/office/drawing/2014/main" id="{4D53DD0C-58B0-F52F-9EEE-95A8F64738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5390229"/>
                        <a:ext cx="4954147" cy="851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9" name="Rectangle 7">
            <a:extLst>
              <a:ext uri="{FF2B5EF4-FFF2-40B4-BE49-F238E27FC236}">
                <a16:creationId xmlns:a16="http://schemas.microsoft.com/office/drawing/2014/main" id="{86149D18-6DD9-5383-13A0-1D3C3F12A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5436213"/>
            <a:ext cx="7774199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由转移概率的定义，显然有：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17" grpId="0"/>
      <p:bldP spid="2693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3" name="Rectangle 7">
            <a:extLst>
              <a:ext uri="{FF2B5EF4-FFF2-40B4-BE49-F238E27FC236}">
                <a16:creationId xmlns:a16="http://schemas.microsoft.com/office/drawing/2014/main" id="{2C7A8C75-19CB-D89D-0267-3315D1E0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71" y="3636319"/>
            <a:ext cx="11341903" cy="242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齐次马氏链的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步转移矩阵记为：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P(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m,k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P(k)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(k)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en-US" altLang="zh-CN" baseline="-25000" dirty="0" err="1">
                <a:solidFill>
                  <a:srgbClr val="000000"/>
                </a:solidFill>
                <a:latin typeface="+mn-ea"/>
                <a:ea typeface="+mn-ea"/>
              </a:rPr>
              <a:t>i,j</a:t>
            </a:r>
            <a:r>
              <a:rPr lang="en-US" altLang="zh-CN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E</a:t>
            </a:r>
            <a:endParaRPr lang="en-US" altLang="zh-CN" baseline="-25000" dirty="0">
              <a:solidFill>
                <a:srgbClr val="000000"/>
              </a:solidFill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一步转移矩阵，简称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转移矩阵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，记为：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P(m,1)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P(1)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en-US" altLang="zh-CN" baseline="-25000" dirty="0" err="1">
                <a:solidFill>
                  <a:srgbClr val="000000"/>
                </a:solidFill>
                <a:latin typeface="+mn-ea"/>
                <a:ea typeface="+mn-ea"/>
              </a:rPr>
              <a:t>i,j</a:t>
            </a:r>
            <a:r>
              <a:rPr lang="en-US" altLang="zh-CN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E</a:t>
            </a:r>
            <a:endParaRPr lang="en-US" altLang="zh-CN" baseline="-25000" dirty="0">
              <a:solidFill>
                <a:srgbClr val="000000"/>
              </a:solidFill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齐次马氏链的转移概率具有如下性质：</a:t>
            </a:r>
          </a:p>
          <a:p>
            <a:pPr lvl="1"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p</a:t>
            </a:r>
            <a:r>
              <a:rPr lang="en-US" altLang="zh-CN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(k)1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		 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p</a:t>
            </a:r>
            <a:r>
              <a:rPr lang="en-US" altLang="zh-CN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1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B7E6CFE-4FB1-0D8D-4FD4-EF2EAC42B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齐次马尔可夫链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16D972CA-7F0A-AF3D-A3D7-C356A23CC4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2775" y="1143266"/>
            <a:ext cx="10439400" cy="99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/>
              <a:t>若马氏链</a:t>
            </a:r>
            <a:r>
              <a:rPr lang="en-US" altLang="zh-CN" dirty="0">
                <a:sym typeface="Symbol" panose="05050102010706020507" pitchFamily="18" charset="2"/>
              </a:rPr>
              <a:t>{X(n),n=0,1,2,…}</a:t>
            </a:r>
            <a:r>
              <a:rPr lang="zh-CN" altLang="en-US" dirty="0">
                <a:sym typeface="Symbol" panose="05050102010706020507" pitchFamily="18" charset="2"/>
              </a:rPr>
              <a:t>的转移概率</a:t>
            </a:r>
            <a:r>
              <a:rPr lang="en-US" altLang="zh-CN" dirty="0" err="1"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ym typeface="Symbol" panose="05050102010706020507" pitchFamily="18" charset="2"/>
              </a:rPr>
              <a:t>ij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m,k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与</a:t>
            </a: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无关，即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270340" name="Rectangle 4">
            <a:extLst>
              <a:ext uri="{FF2B5EF4-FFF2-40B4-BE49-F238E27FC236}">
                <a16:creationId xmlns:a16="http://schemas.microsoft.com/office/drawing/2014/main" id="{9B440BD4-C4BC-7A6D-1982-E4FD8474E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1812249"/>
            <a:ext cx="10210800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m,k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m+k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j|X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(m)=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(k)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(m,1)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P{X(m+1)=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j|X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(m)=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则称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{X(n),n=0,1,2,…}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为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齐次马尔可夫链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，简称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齐次马氏链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。  </a:t>
            </a:r>
            <a:endParaRPr lang="zh-CN" altLang="en-US" sz="2801" dirty="0">
              <a:solidFill>
                <a:srgbClr val="000000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270341" name="Object 5">
            <a:extLst>
              <a:ext uri="{FF2B5EF4-FFF2-40B4-BE49-F238E27FC236}">
                <a16:creationId xmlns:a16="http://schemas.microsoft.com/office/drawing/2014/main" id="{CBF7D72B-C71E-00C5-6719-1CE6D768B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21221"/>
              </p:ext>
            </p:extLst>
          </p:nvPr>
        </p:nvGraphicFramePr>
        <p:xfrm>
          <a:off x="6709058" y="5406899"/>
          <a:ext cx="1546583" cy="65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37836" imgH="355446" progId="Equation.3">
                  <p:embed/>
                </p:oleObj>
              </mc:Choice>
              <mc:Fallback>
                <p:oleObj name="Equation" r:id="rId3" imgW="837836" imgH="355446" progId="Equation.3">
                  <p:embed/>
                  <p:pic>
                    <p:nvPicPr>
                      <p:cNvPr id="270341" name="Object 5">
                        <a:extLst>
                          <a:ext uri="{FF2B5EF4-FFF2-40B4-BE49-F238E27FC236}">
                            <a16:creationId xmlns:a16="http://schemas.microsoft.com/office/drawing/2014/main" id="{CBF7D72B-C71E-00C5-6719-1CE6D768B1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9058" y="5406899"/>
                        <a:ext cx="1546583" cy="655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2" name="Object 6">
            <a:extLst>
              <a:ext uri="{FF2B5EF4-FFF2-40B4-BE49-F238E27FC236}">
                <a16:creationId xmlns:a16="http://schemas.microsoft.com/office/drawing/2014/main" id="{7689BEEF-56B1-34C7-0D08-50BFFB826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564760"/>
              </p:ext>
            </p:extLst>
          </p:nvPr>
        </p:nvGraphicFramePr>
        <p:xfrm>
          <a:off x="9070975" y="5388427"/>
          <a:ext cx="1219482" cy="65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113" imgH="355446" progId="Equation.3">
                  <p:embed/>
                </p:oleObj>
              </mc:Choice>
              <mc:Fallback>
                <p:oleObj name="Equation" r:id="rId5" imgW="660113" imgH="355446" progId="Equation.3">
                  <p:embed/>
                  <p:pic>
                    <p:nvPicPr>
                      <p:cNvPr id="270342" name="Object 6">
                        <a:extLst>
                          <a:ext uri="{FF2B5EF4-FFF2-40B4-BE49-F238E27FC236}">
                            <a16:creationId xmlns:a16="http://schemas.microsoft.com/office/drawing/2014/main" id="{7689BEEF-56B1-34C7-0D08-50BFFB826F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975" y="5388427"/>
                        <a:ext cx="1219482" cy="655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0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0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0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0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0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0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3" grpId="0" build="p" autoUpdateAnimBg="0"/>
      <p:bldP spid="270339" grpId="0" build="p"/>
      <p:bldP spid="27034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977219A-411B-6A75-D51D-4E8888AB0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375" y="206425"/>
            <a:ext cx="7469329" cy="670080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1  </a:t>
            </a:r>
            <a:r>
              <a:rPr lang="zh-CN" altLang="en-US" dirty="0"/>
              <a:t>贝努里序列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ABEDE8CB-9520-7A65-5C4F-68A440E29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904" y="969736"/>
            <a:ext cx="10972800" cy="10257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如上节例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所述，贝努里序列是一个齐次马氏链，其转移矩阵为</a:t>
            </a:r>
          </a:p>
        </p:txBody>
      </p:sp>
      <p:graphicFrame>
        <p:nvGraphicFramePr>
          <p:cNvPr id="271364" name="Object 4">
            <a:extLst>
              <a:ext uri="{FF2B5EF4-FFF2-40B4-BE49-F238E27FC236}">
                <a16:creationId xmlns:a16="http://schemas.microsoft.com/office/drawing/2014/main" id="{4C8A4B86-488B-34ED-AB9F-52C723C79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404298"/>
              </p:ext>
            </p:extLst>
          </p:nvPr>
        </p:nvGraphicFramePr>
        <p:xfrm>
          <a:off x="4803474" y="2070546"/>
          <a:ext cx="1981659" cy="122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669" imgH="469696" progId="Equation.3">
                  <p:embed/>
                </p:oleObj>
              </mc:Choice>
              <mc:Fallback>
                <p:oleObj name="Equation" r:id="rId3" imgW="761669" imgH="469696" progId="Equation.3">
                  <p:embed/>
                  <p:pic>
                    <p:nvPicPr>
                      <p:cNvPr id="271364" name="Object 4">
                        <a:extLst>
                          <a:ext uri="{FF2B5EF4-FFF2-40B4-BE49-F238E27FC236}">
                            <a16:creationId xmlns:a16="http://schemas.microsoft.com/office/drawing/2014/main" id="{4C8A4B86-488B-34ED-AB9F-52C723C79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474" y="2070546"/>
                        <a:ext cx="1981659" cy="1222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5" name="Rectangle 5">
            <a:extLst>
              <a:ext uri="{FF2B5EF4-FFF2-40B4-BE49-F238E27FC236}">
                <a16:creationId xmlns:a16="http://schemas.microsoft.com/office/drawing/2014/main" id="{EB82028D-51E7-4403-4F50-F8230FBDC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3817586"/>
            <a:ext cx="1097280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一般地，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独立同分布的离散随机变量序列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{X(n),n=0,1,2,…}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都是齐次马氏链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。  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8D8B8F7-177C-42BB-FD02-0B283D049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305594"/>
            <a:ext cx="5334000" cy="429419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2  </a:t>
            </a:r>
            <a:r>
              <a:rPr lang="zh-CN" altLang="en-US" dirty="0"/>
              <a:t>随机游动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37DC8E7E-4CBA-1E2C-54F9-5880A4E0D8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975" y="1125799"/>
            <a:ext cx="11811000" cy="5335235"/>
          </a:xfrm>
        </p:spPr>
        <p:txBody>
          <a:bodyPr/>
          <a:lstStyle/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一质点在数轴上的整数点上作随机游动的，</a:t>
            </a:r>
            <a:r>
              <a:rPr lang="zh-CN" altLang="en-US" dirty="0">
                <a:sym typeface="Symbol" panose="05050102010706020507" pitchFamily="18" charset="2"/>
              </a:rPr>
              <a:t>以</a:t>
            </a:r>
            <a:r>
              <a:rPr lang="en-US" altLang="zh-CN" dirty="0">
                <a:sym typeface="Symbol" panose="05050102010706020507" pitchFamily="18" charset="2"/>
              </a:rPr>
              <a:t>X(n)</a:t>
            </a:r>
            <a:r>
              <a:rPr lang="zh-CN" altLang="en-US" dirty="0">
                <a:sym typeface="Symbol" panose="05050102010706020507" pitchFamily="18" charset="2"/>
              </a:rPr>
              <a:t>表示时刻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质点的位置。质点在某一</a:t>
            </a:r>
            <a:r>
              <a:rPr lang="zh-CN" altLang="en-US" dirty="0"/>
              <a:t>时刻</a:t>
            </a:r>
            <a:r>
              <a:rPr lang="en-US" altLang="zh-CN" dirty="0"/>
              <a:t>m</a:t>
            </a:r>
            <a:r>
              <a:rPr lang="zh-CN" altLang="en-US" dirty="0"/>
              <a:t>时处于状态</a:t>
            </a:r>
            <a:r>
              <a:rPr lang="en-US" altLang="zh-CN" dirty="0" err="1"/>
              <a:t>i</a:t>
            </a:r>
            <a:r>
              <a:rPr lang="zh-CN" altLang="en-US" dirty="0">
                <a:sym typeface="Symbol" panose="05050102010706020507" pitchFamily="18" charset="2"/>
              </a:rPr>
              <a:t>，即</a:t>
            </a:r>
            <a:r>
              <a:rPr lang="en-US" altLang="zh-CN" dirty="0">
                <a:sym typeface="Symbol" panose="05050102010706020507" pitchFamily="18" charset="2"/>
              </a:rPr>
              <a:t>X(m)=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，则下一步以概率</a:t>
            </a:r>
            <a:r>
              <a:rPr lang="en-US" altLang="zh-CN" dirty="0">
                <a:sym typeface="Symbol" panose="05050102010706020507" pitchFamily="18" charset="2"/>
              </a:rPr>
              <a:t>q</a:t>
            </a:r>
            <a:r>
              <a:rPr lang="zh-CN" altLang="en-US" dirty="0">
                <a:sym typeface="Symbol" panose="05050102010706020507" pitchFamily="18" charset="2"/>
              </a:rPr>
              <a:t>左移到状态</a:t>
            </a:r>
            <a:r>
              <a:rPr lang="en-US" altLang="zh-CN" dirty="0">
                <a:sym typeface="Symbol" panose="05050102010706020507" pitchFamily="18" charset="2"/>
              </a:rPr>
              <a:t>i-1</a:t>
            </a:r>
            <a:r>
              <a:rPr lang="zh-CN" altLang="en-US" dirty="0">
                <a:sym typeface="Symbol" panose="05050102010706020507" pitchFamily="18" charset="2"/>
              </a:rPr>
              <a:t>，即</a:t>
            </a:r>
            <a:r>
              <a:rPr lang="en-US" altLang="zh-CN" dirty="0"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sym typeface="Symbol" panose="05050102010706020507" pitchFamily="18" charset="2"/>
              </a:rPr>
              <a:t>i,i-1</a:t>
            </a:r>
            <a:r>
              <a:rPr lang="en-US" altLang="zh-CN" dirty="0">
                <a:sym typeface="Symbol" panose="05050102010706020507" pitchFamily="18" charset="2"/>
              </a:rPr>
              <a:t>(m,1)=q</a:t>
            </a:r>
            <a:r>
              <a:rPr lang="zh-CN" altLang="en-US" dirty="0">
                <a:sym typeface="Symbol" panose="05050102010706020507" pitchFamily="18" charset="2"/>
              </a:rPr>
              <a:t>；而以概率</a:t>
            </a:r>
            <a:r>
              <a:rPr lang="en-US" altLang="zh-CN" dirty="0">
                <a:sym typeface="Symbol" panose="05050102010706020507" pitchFamily="18" charset="2"/>
              </a:rPr>
              <a:t>p</a:t>
            </a:r>
            <a:r>
              <a:rPr lang="zh-CN" altLang="en-US" dirty="0">
                <a:sym typeface="Symbol" panose="05050102010706020507" pitchFamily="18" charset="2"/>
              </a:rPr>
              <a:t>右移到状态</a:t>
            </a:r>
            <a:r>
              <a:rPr lang="en-US" altLang="zh-CN" dirty="0">
                <a:sym typeface="Symbol" panose="05050102010706020507" pitchFamily="18" charset="2"/>
              </a:rPr>
              <a:t>i+1</a:t>
            </a:r>
            <a:r>
              <a:rPr lang="zh-CN" altLang="en-US" dirty="0">
                <a:sym typeface="Symbol" panose="05050102010706020507" pitchFamily="18" charset="2"/>
              </a:rPr>
              <a:t>，即</a:t>
            </a:r>
            <a:r>
              <a:rPr lang="en-US" altLang="zh-CN" dirty="0"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sym typeface="Symbol" panose="05050102010706020507" pitchFamily="18" charset="2"/>
              </a:rPr>
              <a:t>i,i+1</a:t>
            </a:r>
            <a:r>
              <a:rPr lang="en-US" altLang="zh-CN" dirty="0">
                <a:sym typeface="Symbol" panose="05050102010706020507" pitchFamily="18" charset="2"/>
              </a:rPr>
              <a:t>(m,1)=p</a:t>
            </a:r>
            <a:r>
              <a:rPr lang="zh-CN" altLang="en-US" dirty="0">
                <a:sym typeface="Symbol" panose="05050102010706020507" pitchFamily="18" charset="2"/>
              </a:rPr>
              <a:t>。因而质点将来所处的状态</a:t>
            </a:r>
            <a:r>
              <a:rPr lang="en-US" altLang="zh-CN" dirty="0">
                <a:sym typeface="Symbol" panose="05050102010706020507" pitchFamily="18" charset="2"/>
              </a:rPr>
              <a:t>X(m+1), X(m+2),…,X(</a:t>
            </a:r>
            <a:r>
              <a:rPr lang="en-US" altLang="zh-CN" dirty="0" err="1">
                <a:sym typeface="Symbol" panose="05050102010706020507" pitchFamily="18" charset="2"/>
              </a:rPr>
              <a:t>m+k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等仅与现在所处的状态</a:t>
            </a:r>
            <a:r>
              <a:rPr lang="en-US" altLang="zh-CN" dirty="0">
                <a:sym typeface="Symbol" panose="05050102010706020507" pitchFamily="18" charset="2"/>
              </a:rPr>
              <a:t>X(m)=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有关，而与过去所处的状态无关。因此，随机游动</a:t>
            </a:r>
            <a:r>
              <a:rPr lang="en-US" altLang="zh-CN" dirty="0">
                <a:sym typeface="Symbol" panose="05050102010706020507" pitchFamily="18" charset="2"/>
              </a:rPr>
              <a:t>{X(n),n=0,1,2,…}</a:t>
            </a:r>
            <a:r>
              <a:rPr lang="zh-CN" altLang="en-US" dirty="0">
                <a:sym typeface="Symbol" panose="05050102010706020507" pitchFamily="18" charset="2"/>
              </a:rPr>
              <a:t>是齐次马氏链。随机游动的统计特征由它在边界的特点决定，下面给出几种特殊的情形。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0893D7B0-F01B-8EA3-2765-0DD46B50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807" y="3490164"/>
            <a:ext cx="4285655" cy="113370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P{N(h)=1}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＝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h+o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(h)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P{N(h)2}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o(h)</a:t>
            </a: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1F555471-D6B0-A922-C590-2EC035AC3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上一讲主要内容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702510D3-3D82-DE9A-2ABA-BA4EB2513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803" y="1045642"/>
            <a:ext cx="7110471" cy="4889044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泊松过程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00CC"/>
                </a:solidFill>
              </a:rPr>
              <a:t>泊松过程的两个定义及其等价性</a:t>
            </a:r>
            <a:endParaRPr lang="en-US" altLang="zh-CN" dirty="0">
              <a:solidFill>
                <a:srgbClr val="CC00CC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00CC"/>
                </a:solidFill>
              </a:rPr>
              <a:t>泊松过程的概率分布</a:t>
            </a:r>
            <a:endParaRPr lang="en-US" altLang="zh-CN" dirty="0">
              <a:solidFill>
                <a:srgbClr val="CC00CC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00CC"/>
                </a:solidFill>
              </a:rPr>
              <a:t>泊松过程的数字特征</a:t>
            </a:r>
            <a:endParaRPr lang="en-US" altLang="zh-CN" dirty="0">
              <a:solidFill>
                <a:srgbClr val="CC00CC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00CC"/>
                </a:solidFill>
              </a:rPr>
              <a:t>泊松过程的性质</a:t>
            </a:r>
            <a:endParaRPr lang="en-US" altLang="zh-CN" dirty="0">
              <a:solidFill>
                <a:srgbClr val="CC00CC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00CC"/>
                </a:solidFill>
              </a:rPr>
              <a:t>非齐次泊松过程</a:t>
            </a:r>
          </a:p>
          <a:p>
            <a:pPr lvl="2">
              <a:lnSpc>
                <a:spcPct val="200000"/>
              </a:lnSpc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2" name="组合 12">
            <a:extLst>
              <a:ext uri="{FF2B5EF4-FFF2-40B4-BE49-F238E27FC236}">
                <a16:creationId xmlns:a16="http://schemas.microsoft.com/office/drawing/2014/main" id="{902C3A5F-8417-DA52-2085-6EFFE744C22A}"/>
              </a:ext>
            </a:extLst>
          </p:cNvPr>
          <p:cNvGrpSpPr>
            <a:grpSpLocks/>
          </p:cNvGrpSpPr>
          <p:nvPr/>
        </p:nvGrpSpPr>
        <p:grpSpPr bwMode="auto">
          <a:xfrm>
            <a:off x="3866634" y="3955379"/>
            <a:ext cx="3817233" cy="1322693"/>
            <a:chOff x="4644008" y="1844824"/>
            <a:chExt cx="3816424" cy="1322648"/>
          </a:xfrm>
        </p:grpSpPr>
        <p:sp>
          <p:nvSpPr>
            <p:cNvPr id="12" name="矩形标注 11">
              <a:extLst>
                <a:ext uri="{FF2B5EF4-FFF2-40B4-BE49-F238E27FC236}">
                  <a16:creationId xmlns:a16="http://schemas.microsoft.com/office/drawing/2014/main" id="{F8BBAC7D-C398-4DAD-AF8D-3C082D0805AF}"/>
                </a:ext>
              </a:extLst>
            </p:cNvPr>
            <p:cNvSpPr/>
            <p:nvPr/>
          </p:nvSpPr>
          <p:spPr bwMode="auto">
            <a:xfrm>
              <a:off x="4644008" y="1844824"/>
              <a:ext cx="3816424" cy="1295656"/>
            </a:xfrm>
            <a:prstGeom prst="wedgeRectCallout">
              <a:avLst>
                <a:gd name="adj1" fmla="val -3080"/>
                <a:gd name="adj2" fmla="val -99609"/>
              </a:avLst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533507" indent="-533507">
                <a:lnSpc>
                  <a:spcPct val="150000"/>
                </a:lnSpc>
                <a:buClr>
                  <a:srgbClr val="0000FF"/>
                </a:buClr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一维概率分布</a:t>
              </a:r>
              <a:r>
                <a:rPr lang="en-US" altLang="zh-CN" b="1" dirty="0">
                  <a:latin typeface="+mn-ea"/>
                  <a:cs typeface="Times New Roman" pitchFamily="18" charset="0"/>
                </a:rPr>
                <a:t>N(t)</a:t>
              </a:r>
              <a:r>
                <a:rPr lang="zh-CN" altLang="en-US" b="1" dirty="0">
                  <a:latin typeface="+mn-ea"/>
                  <a:cs typeface="Times New Roman" pitchFamily="18" charset="0"/>
                </a:rPr>
                <a:t>～</a:t>
              </a:r>
              <a:r>
                <a:rPr lang="zh-CN" altLang="en-US" b="1" dirty="0">
                  <a:latin typeface="+mn-ea"/>
                  <a:cs typeface="Times New Roman" pitchFamily="18" charset="0"/>
                  <a:sym typeface="Symbol" pitchFamily="18" charset="2"/>
                </a:rPr>
                <a:t></a:t>
              </a:r>
              <a:r>
                <a:rPr lang="en-US" altLang="zh-CN" b="1" dirty="0">
                  <a:latin typeface="+mn-ea"/>
                  <a:cs typeface="Times New Roman" pitchFamily="18" charset="0"/>
                  <a:sym typeface="Symbol" pitchFamily="18" charset="2"/>
                </a:rPr>
                <a:t>(t)</a:t>
              </a:r>
            </a:p>
            <a:p>
              <a:pPr marL="533507" indent="-533507">
                <a:lnSpc>
                  <a:spcPct val="150000"/>
                </a:lnSpc>
                <a:spcBef>
                  <a:spcPts val="1800"/>
                </a:spcBef>
                <a:buClr>
                  <a:srgbClr val="0000FF"/>
                </a:buClr>
                <a:defRPr/>
              </a:pPr>
              <a:r>
                <a:rPr lang="en-US" altLang="zh-CN" b="1" dirty="0">
                  <a:latin typeface="+mn-ea"/>
                  <a:cs typeface="Times New Roman" pitchFamily="18" charset="0"/>
                  <a:sym typeface="Symbol" pitchFamily="18" charset="2"/>
                </a:rPr>
                <a:t>     P{N(t)=k}</a:t>
              </a:r>
              <a:r>
                <a:rPr lang="zh-CN" altLang="en-US" b="1" dirty="0">
                  <a:latin typeface="+mn-ea"/>
                  <a:cs typeface="Times New Roman" pitchFamily="18" charset="0"/>
                  <a:sym typeface="Symbol" pitchFamily="18" charset="2"/>
                </a:rPr>
                <a:t>＝</a:t>
              </a:r>
              <a:endPara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endParaRPr>
            </a:p>
          </p:txBody>
        </p:sp>
        <p:graphicFrame>
          <p:nvGraphicFramePr>
            <p:cNvPr id="8210" name="Object 4">
              <a:extLst>
                <a:ext uri="{FF2B5EF4-FFF2-40B4-BE49-F238E27FC236}">
                  <a16:creationId xmlns:a16="http://schemas.microsoft.com/office/drawing/2014/main" id="{BD7E57BF-14A5-0EF4-82AB-6EB13DC9FE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37988" y="2265772"/>
            <a:ext cx="133826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22030" imgH="418918" progId="Equation.DSMT4">
                    <p:embed/>
                  </p:oleObj>
                </mc:Choice>
                <mc:Fallback>
                  <p:oleObj name="Equation" r:id="rId2" imgW="622030" imgH="418918" progId="Equation.DSMT4">
                    <p:embed/>
                    <p:pic>
                      <p:nvPicPr>
                        <p:cNvPr id="8210" name="Object 4">
                          <a:extLst>
                            <a:ext uri="{FF2B5EF4-FFF2-40B4-BE49-F238E27FC236}">
                              <a16:creationId xmlns:a16="http://schemas.microsoft.com/office/drawing/2014/main" id="{BD7E57BF-14A5-0EF4-82AB-6EB13DC9FE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7988" y="2265772"/>
                          <a:ext cx="1338263" cy="901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4">
            <a:extLst>
              <a:ext uri="{FF2B5EF4-FFF2-40B4-BE49-F238E27FC236}">
                <a16:creationId xmlns:a16="http://schemas.microsoft.com/office/drawing/2014/main" id="{9CD44FE4-0B25-9FFF-2609-F94475D36CCD}"/>
              </a:ext>
            </a:extLst>
          </p:cNvPr>
          <p:cNvGrpSpPr>
            <a:grpSpLocks/>
          </p:cNvGrpSpPr>
          <p:nvPr/>
        </p:nvGrpSpPr>
        <p:grpSpPr bwMode="auto">
          <a:xfrm>
            <a:off x="3866634" y="3929973"/>
            <a:ext cx="4754075" cy="1729187"/>
            <a:chOff x="4269029" y="1833520"/>
            <a:chExt cx="4752528" cy="1728192"/>
          </a:xfrm>
        </p:grpSpPr>
        <p:sp>
          <p:nvSpPr>
            <p:cNvPr id="8207" name="矩形标注 10">
              <a:extLst>
                <a:ext uri="{FF2B5EF4-FFF2-40B4-BE49-F238E27FC236}">
                  <a16:creationId xmlns:a16="http://schemas.microsoft.com/office/drawing/2014/main" id="{6B495338-4908-B193-47F8-0B262C7B1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029" y="1833520"/>
              <a:ext cx="4752528" cy="1728192"/>
            </a:xfrm>
            <a:prstGeom prst="wedgeRectCallout">
              <a:avLst>
                <a:gd name="adj1" fmla="val -7741"/>
                <a:gd name="adj2" fmla="val -89968"/>
              </a:avLst>
            </a:prstGeom>
            <a:solidFill>
              <a:schemeClr val="accent1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buClr>
                  <a:srgbClr val="0000FF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Tx/>
                <a:buFontTx/>
                <a:buNone/>
              </a:pPr>
              <a:r>
                <a:rPr lang="zh-CN" altLang="en-US" sz="2400" dirty="0">
                  <a:latin typeface="+mn-ea"/>
                  <a:ea typeface="+mn-ea"/>
                  <a:cs typeface="Times New Roman" panose="02020603050405020304" pitchFamily="18" charset="0"/>
                </a:rPr>
                <a:t>二维概率分布</a:t>
              </a:r>
              <a:r>
                <a:rPr lang="en-US" altLang="zh-CN" sz="2400" dirty="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P{N(s)=j, N(t)=k}</a:t>
              </a:r>
            </a:p>
          </p:txBody>
        </p:sp>
        <p:graphicFrame>
          <p:nvGraphicFramePr>
            <p:cNvPr id="8208" name="Object 10">
              <a:extLst>
                <a:ext uri="{FF2B5EF4-FFF2-40B4-BE49-F238E27FC236}">
                  <a16:creationId xmlns:a16="http://schemas.microsoft.com/office/drawing/2014/main" id="{27A9A91C-853A-8915-4F95-72C056426C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3968" y="2276872"/>
            <a:ext cx="4633913" cy="1112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854200" imgH="444500" progId="Equation.3">
                    <p:embed/>
                  </p:oleObj>
                </mc:Choice>
                <mc:Fallback>
                  <p:oleObj name="公式" r:id="rId4" imgW="1854200" imgH="444500" progId="Equation.3">
                    <p:embed/>
                    <p:pic>
                      <p:nvPicPr>
                        <p:cNvPr id="8208" name="Object 10">
                          <a:extLst>
                            <a:ext uri="{FF2B5EF4-FFF2-40B4-BE49-F238E27FC236}">
                              <a16:creationId xmlns:a16="http://schemas.microsoft.com/office/drawing/2014/main" id="{27A9A91C-853A-8915-4F95-72C056426C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2276872"/>
                          <a:ext cx="4633913" cy="1112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矩形标注 15">
            <a:extLst>
              <a:ext uri="{FF2B5EF4-FFF2-40B4-BE49-F238E27FC236}">
                <a16:creationId xmlns:a16="http://schemas.microsoft.com/office/drawing/2014/main" id="{071CD662-4279-4036-8903-4F3ED0C4FEAF}"/>
              </a:ext>
            </a:extLst>
          </p:cNvPr>
          <p:cNvSpPr/>
          <p:nvPr/>
        </p:nvSpPr>
        <p:spPr bwMode="auto">
          <a:xfrm>
            <a:off x="4017482" y="4072881"/>
            <a:ext cx="6265725" cy="2454843"/>
          </a:xfrm>
          <a:prstGeom prst="wedgeRectCallout">
            <a:avLst>
              <a:gd name="adj1" fmla="val -12591"/>
              <a:gd name="adj2" fmla="val -59218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20144" indent="-468094">
              <a:lnSpc>
                <a:spcPct val="150000"/>
              </a:lnSpc>
              <a:defRPr/>
            </a:pPr>
            <a:r>
              <a:rPr lang="zh-CN" altLang="en-US" b="1" dirty="0">
                <a:latin typeface="+mn-ea"/>
                <a:cs typeface="Times New Roman" pitchFamily="18" charset="0"/>
              </a:rPr>
              <a:t>均值函数	</a:t>
            </a:r>
            <a:r>
              <a:rPr lang="en-US" altLang="zh-CN" b="1" dirty="0">
                <a:latin typeface="+mn-ea"/>
                <a:cs typeface="Times New Roman" pitchFamily="18" charset="0"/>
              </a:rPr>
              <a:t>m(t)</a:t>
            </a:r>
            <a:r>
              <a:rPr lang="zh-CN" altLang="en-US" b="1" dirty="0">
                <a:latin typeface="+mn-ea"/>
                <a:cs typeface="Times New Roman" pitchFamily="18" charset="0"/>
              </a:rPr>
              <a:t>＝</a:t>
            </a:r>
            <a:r>
              <a:rPr lang="en-US" altLang="zh-CN" b="1" dirty="0">
                <a:latin typeface="+mn-ea"/>
                <a:cs typeface="Times New Roman" pitchFamily="18" charset="0"/>
              </a:rPr>
              <a:t>E[N(t)]</a:t>
            </a:r>
            <a:r>
              <a:rPr lang="zh-CN" altLang="en-US" b="1" dirty="0">
                <a:latin typeface="+mn-ea"/>
                <a:cs typeface="Times New Roman" pitchFamily="18" charset="0"/>
              </a:rPr>
              <a:t>＝</a:t>
            </a:r>
            <a:r>
              <a:rPr lang="zh-CN" altLang="en-US" b="1" dirty="0">
                <a:latin typeface="+mn-ea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t</a:t>
            </a:r>
          </a:p>
          <a:p>
            <a:pPr marL="720144" indent="-468094">
              <a:lnSpc>
                <a:spcPct val="150000"/>
              </a:lnSpc>
              <a:defRPr/>
            </a:pPr>
            <a:r>
              <a:rPr lang="zh-CN" altLang="en-US" b="1" dirty="0">
                <a:latin typeface="+mn-ea"/>
                <a:cs typeface="Times New Roman" pitchFamily="18" charset="0"/>
                <a:sym typeface="Symbol" pitchFamily="18" charset="2"/>
              </a:rPr>
              <a:t>方差函数	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D(t)</a:t>
            </a:r>
            <a:r>
              <a:rPr lang="zh-CN" altLang="en-US" b="1" dirty="0">
                <a:latin typeface="+mn-ea"/>
                <a:cs typeface="Times New Roman" pitchFamily="18" charset="0"/>
                <a:sym typeface="Symbol" pitchFamily="18" charset="2"/>
              </a:rPr>
              <a:t>＝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D[N(t)]</a:t>
            </a:r>
            <a:r>
              <a:rPr lang="zh-CN" altLang="en-US" b="1" dirty="0">
                <a:latin typeface="+mn-ea"/>
                <a:cs typeface="Times New Roman" pitchFamily="18" charset="0"/>
                <a:sym typeface="Symbol" pitchFamily="18" charset="2"/>
              </a:rPr>
              <a:t>＝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t</a:t>
            </a:r>
          </a:p>
          <a:p>
            <a:pPr marL="720144" indent="-468094">
              <a:lnSpc>
                <a:spcPct val="150000"/>
              </a:lnSpc>
              <a:defRPr/>
            </a:pPr>
            <a:r>
              <a:rPr lang="zh-CN" altLang="en-US" b="1" dirty="0">
                <a:latin typeface="+mn-ea"/>
                <a:cs typeface="Times New Roman" pitchFamily="18" charset="0"/>
              </a:rPr>
              <a:t>一维特征函数</a:t>
            </a:r>
            <a:endParaRPr lang="en-US" altLang="zh-CN" b="1" dirty="0">
              <a:latin typeface="+mn-ea"/>
              <a:cs typeface="Times New Roman" pitchFamily="18" charset="0"/>
            </a:endParaRPr>
          </a:p>
          <a:p>
            <a:pPr marL="720144" indent="-468094">
              <a:lnSpc>
                <a:spcPct val="150000"/>
              </a:lnSpc>
              <a:defRPr/>
            </a:pPr>
            <a:r>
              <a:rPr lang="zh-CN" altLang="en-US" b="1" dirty="0">
                <a:latin typeface="+mn-ea"/>
                <a:cs typeface="Times New Roman" pitchFamily="18" charset="0"/>
              </a:rPr>
              <a:t>协方差函数	</a:t>
            </a:r>
            <a:r>
              <a:rPr lang="en-US" altLang="zh-CN" b="1" dirty="0">
                <a:latin typeface="+mn-ea"/>
                <a:cs typeface="Times New Roman" pitchFamily="18" charset="0"/>
              </a:rPr>
              <a:t>C(</a:t>
            </a:r>
            <a:r>
              <a:rPr lang="en-US" altLang="zh-CN" b="1" dirty="0" err="1">
                <a:latin typeface="+mn-ea"/>
                <a:cs typeface="Times New Roman" pitchFamily="18" charset="0"/>
              </a:rPr>
              <a:t>s,t</a:t>
            </a:r>
            <a:r>
              <a:rPr lang="en-US" altLang="zh-CN" b="1" dirty="0">
                <a:latin typeface="+mn-ea"/>
                <a:cs typeface="Times New Roman" pitchFamily="18" charset="0"/>
              </a:rPr>
              <a:t>)</a:t>
            </a:r>
            <a:r>
              <a:rPr lang="zh-CN" altLang="en-US" b="1" dirty="0">
                <a:latin typeface="+mn-ea"/>
                <a:cs typeface="Times New Roman" pitchFamily="18" charset="0"/>
              </a:rPr>
              <a:t>＝</a:t>
            </a:r>
            <a:r>
              <a:rPr lang="zh-CN" altLang="en-US" b="1" dirty="0">
                <a:latin typeface="+mn-ea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min(</a:t>
            </a:r>
            <a:r>
              <a:rPr lang="en-US" altLang="zh-CN" b="1" dirty="0" err="1">
                <a:latin typeface="+mn-ea"/>
                <a:cs typeface="Times New Roman" pitchFamily="18" charset="0"/>
                <a:sym typeface="Symbol" pitchFamily="18" charset="2"/>
              </a:rPr>
              <a:t>s,t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720144" indent="-468094">
              <a:lnSpc>
                <a:spcPct val="150000"/>
              </a:lnSpc>
              <a:defRPr/>
            </a:pPr>
            <a:r>
              <a:rPr lang="zh-CN" altLang="en-US" b="1" dirty="0">
                <a:latin typeface="+mn-ea"/>
                <a:cs typeface="Times New Roman" pitchFamily="18" charset="0"/>
              </a:rPr>
              <a:t>相关函数	</a:t>
            </a:r>
            <a:r>
              <a:rPr lang="en-US" altLang="zh-CN" b="1" dirty="0">
                <a:latin typeface="+mn-ea"/>
                <a:cs typeface="Times New Roman" pitchFamily="18" charset="0"/>
              </a:rPr>
              <a:t>R(</a:t>
            </a:r>
            <a:r>
              <a:rPr lang="en-US" altLang="zh-CN" b="1" dirty="0" err="1">
                <a:latin typeface="+mn-ea"/>
                <a:cs typeface="Times New Roman" pitchFamily="18" charset="0"/>
              </a:rPr>
              <a:t>s,t</a:t>
            </a:r>
            <a:r>
              <a:rPr lang="en-US" altLang="zh-CN" b="1" dirty="0">
                <a:latin typeface="+mn-ea"/>
                <a:cs typeface="Times New Roman" pitchFamily="18" charset="0"/>
              </a:rPr>
              <a:t>)</a:t>
            </a:r>
            <a:r>
              <a:rPr lang="zh-CN" altLang="en-US" b="1" dirty="0">
                <a:latin typeface="+mn-ea"/>
                <a:cs typeface="Times New Roman" pitchFamily="18" charset="0"/>
              </a:rPr>
              <a:t>＝</a:t>
            </a:r>
            <a:r>
              <a:rPr lang="zh-CN" altLang="en-US" b="1" dirty="0">
                <a:latin typeface="+mn-ea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min(</a:t>
            </a:r>
            <a:r>
              <a:rPr lang="en-US" altLang="zh-CN" b="1" dirty="0" err="1">
                <a:latin typeface="+mn-ea"/>
                <a:cs typeface="Times New Roman" pitchFamily="18" charset="0"/>
                <a:sym typeface="Symbol" pitchFamily="18" charset="2"/>
              </a:rPr>
              <a:t>s,t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b="1" dirty="0">
                <a:latin typeface="+mn-ea"/>
                <a:cs typeface="Times New Roman" pitchFamily="18" charset="0"/>
                <a:sym typeface="Symbol" pitchFamily="18" charset="2"/>
              </a:rPr>
              <a:t>＋</a:t>
            </a:r>
            <a:r>
              <a:rPr lang="en-US" altLang="zh-CN" b="1" baseline="30000" dirty="0">
                <a:latin typeface="+mn-ea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st</a:t>
            </a:r>
          </a:p>
          <a:p>
            <a:pPr marL="720144" indent="-720144">
              <a:lnSpc>
                <a:spcPct val="150000"/>
              </a:lnSpc>
              <a:defRPr/>
            </a:pPr>
            <a:endParaRPr lang="zh-CN" altLang="en-US" dirty="0">
              <a:latin typeface="+mn-ea"/>
            </a:endParaRPr>
          </a:p>
        </p:txBody>
      </p:sp>
      <p:graphicFrame>
        <p:nvGraphicFramePr>
          <p:cNvPr id="48132" name="Object 5">
            <a:extLst>
              <a:ext uri="{FF2B5EF4-FFF2-40B4-BE49-F238E27FC236}">
                <a16:creationId xmlns:a16="http://schemas.microsoft.com/office/drawing/2014/main" id="{128ADFE7-8AF3-50D1-9C55-AB15EE144C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169728"/>
              </p:ext>
            </p:extLst>
          </p:nvPr>
        </p:nvGraphicFramePr>
        <p:xfrm>
          <a:off x="6467561" y="5031953"/>
          <a:ext cx="3509187" cy="558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200" imgH="254000" progId="Equation.DSMT4">
                  <p:embed/>
                </p:oleObj>
              </mc:Choice>
              <mc:Fallback>
                <p:oleObj name="Equation" r:id="rId6" imgW="1600200" imgH="254000" progId="Equation.DSMT4">
                  <p:embed/>
                  <p:pic>
                    <p:nvPicPr>
                      <p:cNvPr id="48132" name="Object 5">
                        <a:extLst>
                          <a:ext uri="{FF2B5EF4-FFF2-40B4-BE49-F238E27FC236}">
                            <a16:creationId xmlns:a16="http://schemas.microsoft.com/office/drawing/2014/main" id="{128ADFE7-8AF3-50D1-9C55-AB15EE144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561" y="5031953"/>
                        <a:ext cx="3509187" cy="558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D56C89E0-259F-05D8-303A-DF9BA9426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427868"/>
              </p:ext>
            </p:extLst>
          </p:nvPr>
        </p:nvGraphicFramePr>
        <p:xfrm>
          <a:off x="2569347" y="5085941"/>
          <a:ext cx="7947276" cy="1425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71400" imgH="1498680" progId="Equation.DSMT4">
                  <p:embed/>
                </p:oleObj>
              </mc:Choice>
              <mc:Fallback>
                <p:oleObj name="Equation" r:id="rId8" imgW="8771400" imgH="1498680" progId="Equation.DSMT4">
                  <p:embed/>
                  <p:pic>
                    <p:nvPicPr>
                      <p:cNvPr id="19" name="Object 3">
                        <a:extLst>
                          <a:ext uri="{FF2B5EF4-FFF2-40B4-BE49-F238E27FC236}">
                            <a16:creationId xmlns:a16="http://schemas.microsoft.com/office/drawing/2014/main" id="{D56C89E0-259F-05D8-303A-DF9BA9426D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347" y="5085941"/>
                        <a:ext cx="7947276" cy="1425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标注 16">
            <a:extLst>
              <a:ext uri="{FF2B5EF4-FFF2-40B4-BE49-F238E27FC236}">
                <a16:creationId xmlns:a16="http://schemas.microsoft.com/office/drawing/2014/main" id="{35ACFBDF-098C-476D-ACB6-9CC4FC8A3376}"/>
              </a:ext>
            </a:extLst>
          </p:cNvPr>
          <p:cNvSpPr/>
          <p:nvPr/>
        </p:nvSpPr>
        <p:spPr bwMode="auto">
          <a:xfrm>
            <a:off x="3701685" y="961895"/>
            <a:ext cx="8360122" cy="2369098"/>
          </a:xfrm>
          <a:prstGeom prst="wedgeRectCallout">
            <a:avLst>
              <a:gd name="adj1" fmla="val -42294"/>
              <a:gd name="adj2" fmla="val 71349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20144" indent="-468094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泊松过程是平稳独立增量过程</a:t>
            </a:r>
            <a:endParaRPr lang="en-US" altLang="zh-CN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  <a:sym typeface="Symbol" pitchFamily="18" charset="2"/>
            </a:endParaRPr>
          </a:p>
          <a:p>
            <a:pPr marL="720144" indent="-468094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点间间距序列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T</a:t>
            </a:r>
            <a:r>
              <a:rPr lang="en-US" altLang="zh-CN" b="1" baseline="-25000" dirty="0" err="1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相互独立，都服从参数为</a:t>
            </a:r>
            <a:r>
              <a:rPr lang="zh-CN" altLang="en-US" b="1" kern="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的指数分布。</a:t>
            </a:r>
          </a:p>
          <a:p>
            <a:pPr marL="720144" indent="-468094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等待时间序列</a:t>
            </a:r>
            <a:r>
              <a:rPr lang="en-US" altLang="zh-CN" b="1" baseline="-250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都服从参数为</a:t>
            </a:r>
            <a:r>
              <a:rPr lang="zh-CN" altLang="en-US" b="1" kern="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阶爱而朗分布。</a:t>
            </a:r>
          </a:p>
        </p:txBody>
      </p:sp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E58B6880-635C-CFEA-FE10-569732A16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32885"/>
              </p:ext>
            </p:extLst>
          </p:nvPr>
        </p:nvGraphicFramePr>
        <p:xfrm>
          <a:off x="3736975" y="2554525"/>
          <a:ext cx="7374057" cy="98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49600" imgH="419100" progId="Equation.DSMT4">
                  <p:embed/>
                </p:oleObj>
              </mc:Choice>
              <mc:Fallback>
                <p:oleObj name="Equation" r:id="rId10" imgW="3149600" imgH="419100" progId="Equation.DSMT4">
                  <p:embed/>
                  <p:pic>
                    <p:nvPicPr>
                      <p:cNvPr id="21" name="Object 4">
                        <a:extLst>
                          <a:ext uri="{FF2B5EF4-FFF2-40B4-BE49-F238E27FC236}">
                            <a16:creationId xmlns:a16="http://schemas.microsoft.com/office/drawing/2014/main" id="{E58B6880-635C-CFEA-FE10-569732A16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2554525"/>
                        <a:ext cx="7374057" cy="981302"/>
                      </a:xfrm>
                      <a:prstGeom prst="rect">
                        <a:avLst/>
                      </a:prstGeom>
                      <a:solidFill>
                        <a:srgbClr val="00997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8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nimBg="1"/>
      <p:bldP spid="20" grpId="1" build="allAtOnce" animBg="1"/>
      <p:bldP spid="344067" grpId="0" build="p"/>
      <p:bldP spid="16" grpId="0" uiExpand="1" build="p" animBg="1"/>
      <p:bldP spid="16" grpId="1" build="allAtOnce" animBg="1"/>
      <p:bldP spid="17" grpId="0" build="p" animBg="1"/>
      <p:bldP spid="17" grpId="1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ACD0B2C-C142-9537-F230-4B0D25241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1.</a:t>
            </a:r>
            <a:r>
              <a:rPr lang="zh-CN" altLang="en-US"/>
              <a:t>自由</a:t>
            </a:r>
            <a:r>
              <a:rPr lang="en-US" altLang="zh-CN"/>
              <a:t>(</a:t>
            </a:r>
            <a:r>
              <a:rPr lang="zh-CN" altLang="en-US"/>
              <a:t>无限制</a:t>
            </a:r>
            <a:r>
              <a:rPr lang="en-US" altLang="zh-CN"/>
              <a:t>)</a:t>
            </a:r>
            <a:r>
              <a:rPr lang="zh-CN" altLang="en-US"/>
              <a:t>随机游动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08CAC8E2-D93D-5093-AC59-CC45138B2F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975" y="1268706"/>
            <a:ext cx="11344275" cy="166726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{…,-2,-1,0,1,2,…}</a:t>
            </a:r>
            <a:r>
              <a:rPr lang="zh-CN" altLang="en-US" dirty="0"/>
              <a:t>两端无限制。转移概率：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i,i-1</a:t>
            </a:r>
            <a:r>
              <a:rPr lang="zh-CN" altLang="en-US" dirty="0"/>
              <a:t>＝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i,i+1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zh-CN" altLang="en-US" dirty="0"/>
              <a:t>，其余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i,j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i-1,i+1</a:t>
            </a:r>
          </a:p>
        </p:txBody>
      </p:sp>
      <p:graphicFrame>
        <p:nvGraphicFramePr>
          <p:cNvPr id="273412" name="Object 4">
            <a:extLst>
              <a:ext uri="{FF2B5EF4-FFF2-40B4-BE49-F238E27FC236}">
                <a16:creationId xmlns:a16="http://schemas.microsoft.com/office/drawing/2014/main" id="{2BC6FA17-1414-CFD5-8379-B7471F67C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000120"/>
              </p:ext>
            </p:extLst>
          </p:nvPr>
        </p:nvGraphicFramePr>
        <p:xfrm>
          <a:off x="2822575" y="2927757"/>
          <a:ext cx="6021193" cy="252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900" imgH="1155700" progId="Equation.3">
                  <p:embed/>
                </p:oleObj>
              </mc:Choice>
              <mc:Fallback>
                <p:oleObj name="Equation" r:id="rId3" imgW="2755900" imgH="1155700" progId="Equation.3">
                  <p:embed/>
                  <p:pic>
                    <p:nvPicPr>
                      <p:cNvPr id="273412" name="Object 4">
                        <a:extLst>
                          <a:ext uri="{FF2B5EF4-FFF2-40B4-BE49-F238E27FC236}">
                            <a16:creationId xmlns:a16="http://schemas.microsoft.com/office/drawing/2014/main" id="{2BC6FA17-1414-CFD5-8379-B7471F67C1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927757"/>
                        <a:ext cx="6021193" cy="2524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3" name="Rectangle 5">
            <a:extLst>
              <a:ext uri="{FF2B5EF4-FFF2-40B4-BE49-F238E27FC236}">
                <a16:creationId xmlns:a16="http://schemas.microsoft.com/office/drawing/2014/main" id="{92E503D5-6A89-D474-62FF-831321DB1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3734594"/>
            <a:ext cx="2886290" cy="65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1" dirty="0">
                <a:solidFill>
                  <a:srgbClr val="000000"/>
                </a:solidFill>
                <a:sym typeface="Symbol" panose="05050102010706020507" pitchFamily="18" charset="2"/>
              </a:rPr>
              <a:t>转移矩阵：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20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  <p:bldP spid="2734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96F4F31-E019-F87D-2A2A-545055619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2.</a:t>
            </a:r>
            <a:r>
              <a:rPr lang="zh-CN" altLang="en-US"/>
              <a:t>两个吸收壁随机游动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2AB1294B-FE3A-83F8-A95C-E422425CCB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066676"/>
            <a:ext cx="11344275" cy="3299252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{1,2,3,4,5}</a:t>
            </a:r>
            <a:r>
              <a:rPr lang="zh-CN" altLang="en-US" dirty="0"/>
              <a:t>。转移概率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11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en-US" altLang="zh-CN" baseline="-25000" dirty="0"/>
              <a:t>55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en-US" altLang="zh-CN" dirty="0"/>
              <a:t>p</a:t>
            </a:r>
            <a:r>
              <a:rPr lang="en-US" altLang="zh-CN" baseline="-25000" dirty="0"/>
              <a:t>1j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1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  <a:r>
              <a:rPr lang="en-US" altLang="zh-CN" dirty="0"/>
              <a:t>p</a:t>
            </a:r>
            <a:r>
              <a:rPr lang="en-US" altLang="zh-CN" baseline="-25000" dirty="0"/>
              <a:t>5j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5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i,i-1</a:t>
            </a:r>
            <a:r>
              <a:rPr lang="zh-CN" altLang="en-US" dirty="0"/>
              <a:t>＝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i,i+1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=2,3,4</a:t>
            </a:r>
            <a:r>
              <a:rPr lang="zh-CN" altLang="en-US" dirty="0"/>
              <a:t>；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 err="1"/>
              <a:t>p</a:t>
            </a:r>
            <a:r>
              <a:rPr lang="en-US" altLang="zh-CN" baseline="-25000" dirty="0" err="1"/>
              <a:t>i,j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i-1,i+1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质点运动到</a:t>
            </a:r>
            <a:r>
              <a:rPr lang="en-US" altLang="zh-CN" dirty="0">
                <a:sym typeface="Symbol" panose="05050102010706020507" pitchFamily="18" charset="2"/>
              </a:rPr>
              <a:t>1,5</a:t>
            </a:r>
            <a:r>
              <a:rPr lang="zh-CN" altLang="en-US" dirty="0">
                <a:sym typeface="Symbol" panose="05050102010706020507" pitchFamily="18" charset="2"/>
              </a:rPr>
              <a:t>时，永远留在那里，称状态</a:t>
            </a:r>
            <a:r>
              <a:rPr lang="en-US" altLang="zh-CN" dirty="0">
                <a:sym typeface="Symbol" panose="05050102010706020507" pitchFamily="18" charset="2"/>
              </a:rPr>
              <a:t>1,5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吸收壁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状态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274436" name="Object 4">
            <a:extLst>
              <a:ext uri="{FF2B5EF4-FFF2-40B4-BE49-F238E27FC236}">
                <a16:creationId xmlns:a16="http://schemas.microsoft.com/office/drawing/2014/main" id="{6BDDCA26-FC2C-581A-805B-B6AF00364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759446"/>
              </p:ext>
            </p:extLst>
          </p:nvPr>
        </p:nvGraphicFramePr>
        <p:xfrm>
          <a:off x="5028953" y="4420394"/>
          <a:ext cx="2934379" cy="234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800" imgH="1155700" progId="Equation.3">
                  <p:embed/>
                </p:oleObj>
              </mc:Choice>
              <mc:Fallback>
                <p:oleObj name="Equation" r:id="rId3" imgW="1447800" imgH="1155700" progId="Equation.3">
                  <p:embed/>
                  <p:pic>
                    <p:nvPicPr>
                      <p:cNvPr id="274436" name="Object 4">
                        <a:extLst>
                          <a:ext uri="{FF2B5EF4-FFF2-40B4-BE49-F238E27FC236}">
                            <a16:creationId xmlns:a16="http://schemas.microsoft.com/office/drawing/2014/main" id="{6BDDCA26-FC2C-581A-805B-B6AF00364C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8953" y="4420394"/>
                        <a:ext cx="2934379" cy="2342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Rectangle 5">
            <a:extLst>
              <a:ext uri="{FF2B5EF4-FFF2-40B4-BE49-F238E27FC236}">
                <a16:creationId xmlns:a16="http://schemas.microsoft.com/office/drawing/2014/main" id="{A7E9B7D8-A74E-0D33-7EC9-D3A5C0F54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792" y="5384580"/>
            <a:ext cx="2099161" cy="35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转移矩阵：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20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  <p:bldP spid="2744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543E1D1-F1D6-6857-8F8C-1B03ECF66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4.</a:t>
            </a:r>
            <a:r>
              <a:rPr lang="zh-CN" altLang="en-US"/>
              <a:t>带有两个反射壁的随机游动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2C3B9935-9AD3-80A7-532E-894E290774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775" y="915194"/>
            <a:ext cx="11269490" cy="40957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{1,2,3,4,5}</a:t>
            </a:r>
            <a:r>
              <a:rPr lang="zh-CN" altLang="en-US" dirty="0"/>
              <a:t>。转移概率：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11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12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1j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=3,4,5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55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54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5j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=1,2,3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i,i-1</a:t>
            </a:r>
            <a:r>
              <a:rPr lang="zh-CN" altLang="en-US" dirty="0"/>
              <a:t>＝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i,i+1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=2,3,4</a:t>
            </a:r>
            <a:r>
              <a:rPr lang="zh-CN" altLang="en-US" dirty="0"/>
              <a:t>；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p</a:t>
            </a:r>
            <a:r>
              <a:rPr lang="en-US" altLang="zh-CN" baseline="-25000" dirty="0" err="1"/>
              <a:t>ij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i-1,i+1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=2,3,4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状态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5</a:t>
            </a:r>
            <a:r>
              <a:rPr lang="zh-CN" altLang="en-US" dirty="0">
                <a:sym typeface="Symbol" panose="05050102010706020507" pitchFamily="18" charset="2"/>
              </a:rPr>
              <a:t>永远不能停留，称为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反射壁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275460" name="Object 4">
            <a:extLst>
              <a:ext uri="{FF2B5EF4-FFF2-40B4-BE49-F238E27FC236}">
                <a16:creationId xmlns:a16="http://schemas.microsoft.com/office/drawing/2014/main" id="{AF62405C-E8A1-402B-8F8D-3A4B8292EA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453162"/>
              </p:ext>
            </p:extLst>
          </p:nvPr>
        </p:nvGraphicFramePr>
        <p:xfrm>
          <a:off x="5184564" y="4565744"/>
          <a:ext cx="2820053" cy="225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800" imgH="1155700" progId="Equation.3">
                  <p:embed/>
                </p:oleObj>
              </mc:Choice>
              <mc:Fallback>
                <p:oleObj name="Equation" r:id="rId3" imgW="1447800" imgH="1155700" progId="Equation.3">
                  <p:embed/>
                  <p:pic>
                    <p:nvPicPr>
                      <p:cNvPr id="275460" name="Object 4">
                        <a:extLst>
                          <a:ext uri="{FF2B5EF4-FFF2-40B4-BE49-F238E27FC236}">
                            <a16:creationId xmlns:a16="http://schemas.microsoft.com/office/drawing/2014/main" id="{AF62405C-E8A1-402B-8F8D-3A4B8292E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564" y="4565744"/>
                        <a:ext cx="2820053" cy="2251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1" name="Rectangle 5">
            <a:extLst>
              <a:ext uri="{FF2B5EF4-FFF2-40B4-BE49-F238E27FC236}">
                <a16:creationId xmlns:a16="http://schemas.microsoft.com/office/drawing/2014/main" id="{73FA2374-1E6F-182D-8230-9EDE1060D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574" y="5435675"/>
            <a:ext cx="2210312" cy="45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转移矩阵：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  <p:bldP spid="2754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CD71DA7-A485-7545-859F-AB90B8060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4.</a:t>
            </a:r>
            <a:r>
              <a:rPr lang="zh-CN" altLang="en-US"/>
              <a:t>带有两个弹性壁的随机游动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ADD8FB83-58CA-9379-FF06-5D45CE017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8793" y="994447"/>
            <a:ext cx="10501982" cy="350214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{1,2,3,4,5}</a:t>
            </a:r>
            <a:r>
              <a:rPr lang="zh-CN" altLang="en-US" dirty="0"/>
              <a:t>。转移概率：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11</a:t>
            </a:r>
            <a:r>
              <a:rPr lang="zh-CN" altLang="en-US" dirty="0"/>
              <a:t>＝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12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1j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=3,4,5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55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54</a:t>
            </a:r>
            <a:r>
              <a:rPr lang="zh-CN" altLang="en-US" dirty="0"/>
              <a:t>＝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5j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=1,2,3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i,i-1</a:t>
            </a:r>
            <a:r>
              <a:rPr lang="zh-CN" altLang="en-US" dirty="0"/>
              <a:t>＝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i,i+1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=2,3,4</a:t>
            </a:r>
            <a:r>
              <a:rPr lang="zh-CN" altLang="en-US" dirty="0"/>
              <a:t>；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p</a:t>
            </a:r>
            <a:r>
              <a:rPr lang="en-US" altLang="zh-CN" baseline="-25000" dirty="0" err="1"/>
              <a:t>ij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i-1,i+1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=2,3,4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状态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5</a:t>
            </a:r>
            <a:r>
              <a:rPr lang="zh-CN" altLang="en-US" dirty="0">
                <a:sym typeface="Symbol" panose="05050102010706020507" pitchFamily="18" charset="2"/>
              </a:rPr>
              <a:t>称为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弹性壁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276484" name="Object 4">
            <a:extLst>
              <a:ext uri="{FF2B5EF4-FFF2-40B4-BE49-F238E27FC236}">
                <a16:creationId xmlns:a16="http://schemas.microsoft.com/office/drawing/2014/main" id="{D28E52D4-05C2-E785-E7EA-60738E7EC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052589"/>
              </p:ext>
            </p:extLst>
          </p:nvPr>
        </p:nvGraphicFramePr>
        <p:xfrm>
          <a:off x="3660775" y="4512077"/>
          <a:ext cx="2820053" cy="225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800" imgH="1155700" progId="Equation.3">
                  <p:embed/>
                </p:oleObj>
              </mc:Choice>
              <mc:Fallback>
                <p:oleObj name="Equation" r:id="rId3" imgW="1447800" imgH="1155700" progId="Equation.3">
                  <p:embed/>
                  <p:pic>
                    <p:nvPicPr>
                      <p:cNvPr id="276484" name="Object 4">
                        <a:extLst>
                          <a:ext uri="{FF2B5EF4-FFF2-40B4-BE49-F238E27FC236}">
                            <a16:creationId xmlns:a16="http://schemas.microsoft.com/office/drawing/2014/main" id="{D28E52D4-05C2-E785-E7EA-60738E7ECB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4512077"/>
                        <a:ext cx="2820053" cy="2251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5" name="Rectangle 5">
            <a:extLst>
              <a:ext uri="{FF2B5EF4-FFF2-40B4-BE49-F238E27FC236}">
                <a16:creationId xmlns:a16="http://schemas.microsoft.com/office/drawing/2014/main" id="{D93C8FF5-C7F6-BB91-430C-0A3457088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859" y="5362229"/>
            <a:ext cx="2210312" cy="45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转移矩阵：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  <p:bldP spid="2764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15A45CEA-0C9B-A32A-8F81-B1D3B8497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本讲主要内容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F6DDAE40-4AE0-46E3-A909-61CEEE513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099335"/>
            <a:ext cx="10439400" cy="5417804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泊松过程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复合泊松过程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更新计数过程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马尔可夫过程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马尔可夫过程的概念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马尔可夫过程的分类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离散参数马氏链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n-US" altLang="zh-CN" dirty="0">
                <a:solidFill>
                  <a:srgbClr val="CC00CC"/>
                </a:solidFill>
                <a:latin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步转移概率、 </a:t>
            </a:r>
            <a:r>
              <a:rPr lang="en-US" altLang="zh-CN" dirty="0">
                <a:solidFill>
                  <a:srgbClr val="CC00CC"/>
                </a:solidFill>
                <a:latin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步转移矩阵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齐次马尔可夫链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id="{BC98DBDF-FEAF-004A-17EA-8DBE6AC3E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下一讲内容预告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7F0CFFA4-2920-2289-B98B-BC2C57C11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700" y="1324281"/>
            <a:ext cx="9667875" cy="421102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马尔可夫过程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齐次马氏链的性质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初始分布、绝对分布、极限分布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遍历性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平稳性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9F7BE056-9151-B249-A5FB-9C4D6DDEB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305594"/>
            <a:ext cx="7469329" cy="516056"/>
          </a:xfrm>
        </p:spPr>
        <p:txBody>
          <a:bodyPr/>
          <a:lstStyle/>
          <a:p>
            <a:pPr eaLnBrk="1" hangingPunct="1"/>
            <a:r>
              <a:rPr lang="zh-CN" altLang="en-US" dirty="0"/>
              <a:t>习　题　四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7EDF364E-615C-499A-A6DC-56146B4A2F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6543" y="1219994"/>
            <a:ext cx="11481032" cy="47244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P152  </a:t>
            </a:r>
            <a:r>
              <a:rPr lang="en-US" altLang="en-US" dirty="0">
                <a:solidFill>
                  <a:srgbClr val="CC00CC"/>
                </a:solidFill>
              </a:rPr>
              <a:t>4</a:t>
            </a:r>
            <a:r>
              <a:rPr lang="en-US" altLang="zh-CN" dirty="0">
                <a:solidFill>
                  <a:srgbClr val="CC00CC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CN" dirty="0">
              <a:solidFill>
                <a:srgbClr val="CC00CC"/>
              </a:solidFill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CC00CC"/>
                </a:solidFill>
              </a:rPr>
              <a:t>4.</a:t>
            </a:r>
            <a:r>
              <a:rPr lang="zh-CN" altLang="en-US" dirty="0"/>
              <a:t>设</a:t>
            </a:r>
            <a:r>
              <a:rPr lang="en-US" altLang="zh-CN" dirty="0">
                <a:sym typeface="Symbol" pitchFamily="18" charset="2"/>
              </a:rPr>
              <a:t>{X(n),n=0,1,2,…}</a:t>
            </a:r>
            <a:r>
              <a:rPr lang="zh-CN" altLang="en-US" dirty="0">
                <a:sym typeface="Symbol" pitchFamily="18" charset="2"/>
              </a:rPr>
              <a:t>是马氏链，证明 </a:t>
            </a:r>
            <a:endParaRPr lang="en-US" altLang="zh-CN" dirty="0">
              <a:sym typeface="Symbol" pitchFamily="18" charset="2"/>
            </a:endParaRP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ym typeface="Symbol" pitchFamily="18" charset="2"/>
              </a:rPr>
              <a:t>P{X(1)=x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|X(2)=x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,X(3)=x</a:t>
            </a:r>
            <a:r>
              <a:rPr lang="en-US" altLang="zh-CN" baseline="-25000" dirty="0">
                <a:sym typeface="Symbol" pitchFamily="18" charset="2"/>
              </a:rPr>
              <a:t>3</a:t>
            </a:r>
            <a:r>
              <a:rPr lang="en-US" altLang="zh-CN" dirty="0">
                <a:sym typeface="Symbol" pitchFamily="18" charset="2"/>
              </a:rPr>
              <a:t>,…,X(n)=</a:t>
            </a:r>
            <a:r>
              <a:rPr lang="en-US" altLang="zh-CN" dirty="0" err="1">
                <a:sym typeface="Symbol" pitchFamily="18" charset="2"/>
              </a:rPr>
              <a:t>x</a:t>
            </a:r>
            <a:r>
              <a:rPr lang="en-US" altLang="zh-CN" baseline="-25000" dirty="0" err="1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ym typeface="Symbol" pitchFamily="18" charset="2"/>
              </a:rPr>
              <a:t>     </a:t>
            </a:r>
            <a:r>
              <a:rPr lang="zh-CN" altLang="en-US" dirty="0">
                <a:sym typeface="Symbol" pitchFamily="18" charset="2"/>
              </a:rPr>
              <a:t>＝</a:t>
            </a:r>
            <a:r>
              <a:rPr lang="en-US" altLang="zh-CN" dirty="0">
                <a:sym typeface="Symbol" pitchFamily="18" charset="2"/>
              </a:rPr>
              <a:t>P{X(1)=x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|X(2)=x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ym typeface="Symbol" pitchFamily="18" charset="2"/>
              </a:rPr>
              <a:t>即马氏链的逆序也构成马氏链。</a:t>
            </a:r>
            <a:endParaRPr lang="en-US" altLang="zh-CN" dirty="0">
              <a:solidFill>
                <a:srgbClr val="CC00CC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6CDD87E2-2904-6642-C95F-292BC2608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本讲主要内容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CE10B0A3-8C01-C4E5-3356-C01B4BC9A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700" y="1042535"/>
            <a:ext cx="8427183" cy="4749460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马尔可夫过程</a:t>
            </a:r>
          </a:p>
          <a:p>
            <a:pPr lvl="1" eaLnBrk="1" hangingPunct="1">
              <a:lnSpc>
                <a:spcPct val="16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马尔可夫过程的概念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马尔可夫过程的分类</a:t>
            </a:r>
          </a:p>
          <a:p>
            <a:pPr lvl="1" eaLnBrk="1" hangingPunct="1">
              <a:lnSpc>
                <a:spcPct val="16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离散参数马氏链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60000"/>
              </a:lnSpc>
              <a:buClr>
                <a:srgbClr val="FF0000"/>
              </a:buClr>
              <a:buFontTx/>
              <a:buChar char="•"/>
            </a:pPr>
            <a:r>
              <a:rPr lang="en-US" altLang="zh-CN" dirty="0">
                <a:solidFill>
                  <a:srgbClr val="CC00CC"/>
                </a:solidFill>
                <a:latin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步转移概率、 </a:t>
            </a:r>
            <a:r>
              <a:rPr lang="en-US" altLang="zh-CN" dirty="0">
                <a:solidFill>
                  <a:srgbClr val="CC00CC"/>
                </a:solidFill>
                <a:latin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步转移矩阵</a:t>
            </a:r>
          </a:p>
          <a:p>
            <a:pPr lvl="1" eaLnBrk="1" hangingPunct="1">
              <a:lnSpc>
                <a:spcPct val="16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齐次马尔可夫链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B9A5323-C501-6E6E-8564-7C1570A3D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 马尔可夫过程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41C38452-9EB6-32BA-2C45-8F9892958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175" y="1067048"/>
            <a:ext cx="11204258" cy="5478143"/>
          </a:xfrm>
        </p:spPr>
        <p:txBody>
          <a:bodyPr>
            <a:normAutofit/>
          </a:bodyPr>
          <a:lstStyle/>
          <a:p>
            <a:pPr marL="342969" indent="-342969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当过程在</a:t>
            </a:r>
            <a:r>
              <a:rPr lang="en-US" altLang="zh-CN" dirty="0"/>
              <a:t>t=t</a:t>
            </a:r>
            <a:r>
              <a:rPr lang="en-US" altLang="zh-CN" baseline="-25000" dirty="0"/>
              <a:t>0</a:t>
            </a:r>
            <a:r>
              <a:rPr lang="zh-CN" altLang="en-US" dirty="0"/>
              <a:t>时刻所处的状态已知的情况下</a:t>
            </a:r>
            <a:r>
              <a:rPr lang="zh-CN" altLang="en-US" dirty="0">
                <a:solidFill>
                  <a:srgbClr val="0000FF"/>
                </a:solidFill>
              </a:rPr>
              <a:t>，过程在时刻</a:t>
            </a:r>
            <a:r>
              <a:rPr lang="en-US" altLang="zh-CN" dirty="0">
                <a:solidFill>
                  <a:srgbClr val="0000FF"/>
                </a:solidFill>
              </a:rPr>
              <a:t>t(t&gt;t</a:t>
            </a:r>
            <a:r>
              <a:rPr lang="en-US" altLang="zh-CN" baseline="-25000" dirty="0">
                <a:solidFill>
                  <a:srgbClr val="0000FF"/>
                </a:solidFill>
              </a:rPr>
              <a:t>0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所处的状态与过程在</a:t>
            </a:r>
            <a:r>
              <a:rPr lang="en-US" altLang="zh-CN" dirty="0">
                <a:solidFill>
                  <a:srgbClr val="0000FF"/>
                </a:solidFill>
              </a:rPr>
              <a:t>t=t</a:t>
            </a:r>
            <a:r>
              <a:rPr lang="en-US" altLang="zh-CN" baseline="-25000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时刻之前的状态无关。这种已知“现在”的条件下，“将来”与“过去”无关的性质，就是直观意义下的</a:t>
            </a:r>
            <a:r>
              <a:rPr lang="zh-CN" altLang="en-US" dirty="0">
                <a:solidFill>
                  <a:srgbClr val="CC00CC"/>
                </a:solidFill>
              </a:rPr>
              <a:t>马尔可夫性</a:t>
            </a:r>
            <a:r>
              <a:rPr lang="zh-CN" altLang="en-US" dirty="0">
                <a:solidFill>
                  <a:srgbClr val="0000FF"/>
                </a:solidFill>
              </a:rPr>
              <a:t>或称为</a:t>
            </a:r>
            <a:r>
              <a:rPr lang="zh-CN" altLang="en-US" dirty="0">
                <a:solidFill>
                  <a:srgbClr val="CC00CC"/>
                </a:solidFill>
              </a:rPr>
              <a:t>无后效性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  <a:r>
              <a:rPr lang="zh-CN" altLang="en-US" dirty="0"/>
              <a:t>具有无后效性的过程称为</a:t>
            </a:r>
            <a:r>
              <a:rPr lang="zh-CN" altLang="en-US" dirty="0">
                <a:solidFill>
                  <a:srgbClr val="CC00CC"/>
                </a:solidFill>
              </a:rPr>
              <a:t>马尔可夫过程</a:t>
            </a:r>
            <a:r>
              <a:rPr lang="zh-CN" altLang="en-US" dirty="0"/>
              <a:t>。</a:t>
            </a:r>
          </a:p>
          <a:p>
            <a:pPr marL="342969" indent="-342969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rgbClr val="0000FF"/>
                </a:solidFill>
              </a:rPr>
              <a:t>马尔可夫过程是理论和实际应用都十分重要的一类随机过程。在工程系统中的噪声和信号分析、通信网络和输送现象的模拟、统计物理学、生物学、数字计算方法、经济管理和市场预测等领域中都有十分重要的作用和广泛应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967F440-1D22-651E-6CAC-4B9D6A652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§4.1  </a:t>
            </a:r>
            <a:r>
              <a:rPr lang="zh-CN" altLang="en-US" dirty="0"/>
              <a:t>马尔可夫过程的概念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093F0E8-423B-0261-339E-2D13BB28E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186" y="949550"/>
            <a:ext cx="11795978" cy="803461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给定随机过程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T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r>
              <a:rPr lang="zh-CN" altLang="en-US" dirty="0">
                <a:sym typeface="Symbol" panose="05050102010706020507" pitchFamily="18" charset="2"/>
              </a:rPr>
              <a:t>，如果对于参数中任意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个时刻</a:t>
            </a:r>
            <a:r>
              <a:rPr lang="en-US" altLang="zh-CN" dirty="0" err="1">
                <a:sym typeface="Symbol" panose="05050102010706020507" pitchFamily="18" charset="2"/>
              </a:rPr>
              <a:t>t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 err="1">
                <a:sym typeface="Symbol" panose="05050102010706020507" pitchFamily="18" charset="2"/>
              </a:rPr>
              <a:t>,i</a:t>
            </a:r>
            <a:r>
              <a:rPr lang="en-US" altLang="zh-CN" dirty="0">
                <a:sym typeface="Symbol" panose="05050102010706020507" pitchFamily="18" charset="2"/>
              </a:rPr>
              <a:t>=1,2,…,n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&lt;t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&lt;…&lt;</a:t>
            </a:r>
            <a:r>
              <a:rPr lang="en-US" altLang="zh-CN" dirty="0" err="1">
                <a:sym typeface="Symbol" panose="05050102010706020507" pitchFamily="18" charset="2"/>
              </a:rPr>
              <a:t>t</a:t>
            </a:r>
            <a:r>
              <a:rPr lang="en-US" altLang="zh-CN" baseline="-25000" dirty="0" err="1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有</a:t>
            </a:r>
          </a:p>
        </p:txBody>
      </p:sp>
      <p:sp>
        <p:nvSpPr>
          <p:cNvPr id="260100" name="Rectangle 4">
            <a:extLst>
              <a:ext uri="{FF2B5EF4-FFF2-40B4-BE49-F238E27FC236}">
                <a16:creationId xmlns:a16="http://schemas.microsoft.com/office/drawing/2014/main" id="{18793173-1571-4500-8C76-387DB3BFF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80" y="1728099"/>
            <a:ext cx="11626083" cy="159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hangingPunct="1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P{X(</a:t>
            </a:r>
            <a:r>
              <a:rPr lang="en-US" altLang="zh-CN" b="1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t</a:t>
            </a:r>
            <a:r>
              <a:rPr lang="en-US" altLang="zh-CN" b="1" baseline="-25000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)&lt;</a:t>
            </a:r>
            <a:r>
              <a:rPr lang="en-US" altLang="zh-CN" b="1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x</a:t>
            </a:r>
            <a:r>
              <a:rPr lang="en-US" altLang="zh-CN" b="1" baseline="-25000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|X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(t</a:t>
            </a:r>
            <a:r>
              <a:rPr lang="en-US" altLang="zh-CN" b="1" baseline="-25000" dirty="0">
                <a:solidFill>
                  <a:srgbClr val="000000"/>
                </a:solidFill>
                <a:latin typeface="+mn-ea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)=x</a:t>
            </a:r>
            <a:r>
              <a:rPr lang="en-US" altLang="zh-CN" b="1" baseline="-25000" dirty="0">
                <a:solidFill>
                  <a:srgbClr val="000000"/>
                </a:solidFill>
                <a:latin typeface="+mn-ea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,X(t</a:t>
            </a:r>
            <a:r>
              <a:rPr lang="en-US" altLang="zh-CN" b="1" baseline="-25000" dirty="0">
                <a:solidFill>
                  <a:srgbClr val="000000"/>
                </a:solidFill>
                <a:latin typeface="+mn-ea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)=x</a:t>
            </a:r>
            <a:r>
              <a:rPr lang="en-US" altLang="zh-CN" b="1" baseline="-25000" dirty="0">
                <a:solidFill>
                  <a:srgbClr val="000000"/>
                </a:solidFill>
                <a:latin typeface="+mn-ea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,…,X(t</a:t>
            </a:r>
            <a:r>
              <a:rPr lang="en-US" altLang="zh-CN" b="1" baseline="-25000" dirty="0">
                <a:solidFill>
                  <a:srgbClr val="000000"/>
                </a:solidFill>
                <a:latin typeface="+mn-ea"/>
                <a:sym typeface="Symbol" pitchFamily="18" charset="2"/>
              </a:rPr>
              <a:t>n-1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)=x</a:t>
            </a:r>
            <a:r>
              <a:rPr lang="en-US" altLang="zh-CN" b="1" baseline="-25000" dirty="0">
                <a:solidFill>
                  <a:srgbClr val="000000"/>
                </a:solidFill>
                <a:latin typeface="+mn-ea"/>
                <a:sym typeface="Symbol" pitchFamily="18" charset="2"/>
              </a:rPr>
              <a:t>n-1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}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＝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P{X(</a:t>
            </a:r>
            <a:r>
              <a:rPr lang="en-US" altLang="zh-CN" b="1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t</a:t>
            </a:r>
            <a:r>
              <a:rPr lang="en-US" altLang="zh-CN" b="1" baseline="-25000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)&lt;</a:t>
            </a:r>
            <a:r>
              <a:rPr lang="en-US" altLang="zh-CN" b="1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x</a:t>
            </a:r>
            <a:r>
              <a:rPr lang="en-US" altLang="zh-CN" b="1" baseline="-25000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|X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(t</a:t>
            </a:r>
            <a:r>
              <a:rPr lang="en-US" altLang="zh-CN" b="1" baseline="-25000" dirty="0">
                <a:solidFill>
                  <a:srgbClr val="000000"/>
                </a:solidFill>
                <a:latin typeface="+mn-ea"/>
                <a:sym typeface="Symbol" pitchFamily="18" charset="2"/>
              </a:rPr>
              <a:t>n-1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)=x</a:t>
            </a:r>
            <a:r>
              <a:rPr lang="en-US" altLang="zh-CN" b="1" baseline="-25000" dirty="0">
                <a:solidFill>
                  <a:srgbClr val="000000"/>
                </a:solidFill>
                <a:latin typeface="+mn-ea"/>
                <a:sym typeface="Symbol" pitchFamily="18" charset="2"/>
              </a:rPr>
              <a:t>n-1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}	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sym typeface="Symbol" pitchFamily="18" charset="2"/>
              </a:rPr>
              <a:t>(4.1)</a:t>
            </a:r>
          </a:p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则称</a:t>
            </a: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随机过程</a:t>
            </a: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{X(t),</a:t>
            </a:r>
            <a:r>
              <a:rPr lang="en-US" altLang="zh-CN" b="1" dirty="0" err="1">
                <a:solidFill>
                  <a:srgbClr val="000000"/>
                </a:solidFill>
                <a:latin typeface="+mn-ea"/>
              </a:rPr>
              <a:t>t</a:t>
            </a:r>
            <a:r>
              <a:rPr lang="en-US" altLang="zh-CN" b="1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T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}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为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itchFamily="18" charset="2"/>
              </a:rPr>
              <a:t>马尔可夫过程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，简称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itchFamily="18" charset="2"/>
              </a:rPr>
              <a:t>马氏过程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。</a:t>
            </a:r>
          </a:p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具有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(4.1)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式性质称为具有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itchFamily="18" charset="2"/>
              </a:rPr>
              <a:t>马尔可夫性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、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itchFamily="18" charset="2"/>
              </a:rPr>
              <a:t>无后效性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或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itchFamily="18" charset="2"/>
              </a:rPr>
              <a:t>无记忆性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。</a:t>
            </a:r>
          </a:p>
        </p:txBody>
      </p:sp>
      <p:sp>
        <p:nvSpPr>
          <p:cNvPr id="260101" name="Rectangle 5">
            <a:extLst>
              <a:ext uri="{FF2B5EF4-FFF2-40B4-BE49-F238E27FC236}">
                <a16:creationId xmlns:a16="http://schemas.microsoft.com/office/drawing/2014/main" id="{7B609E5A-EB37-800F-6BDB-8D0160221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5" y="3405038"/>
            <a:ext cx="11326842" cy="214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由条件分布函数的定义，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(4.1)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等价于</a:t>
            </a:r>
          </a:p>
          <a:p>
            <a:pPr algn="ctr"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F(x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|x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,…,x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,…,t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F(x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|x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    如果概率密度函数存在，它等价于</a:t>
            </a:r>
          </a:p>
          <a:p>
            <a:pPr algn="ctr"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f(x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|x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,…,x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,…,t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f(x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|x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0102" name="Rectangle 6">
            <a:extLst>
              <a:ext uri="{FF2B5EF4-FFF2-40B4-BE49-F238E27FC236}">
                <a16:creationId xmlns:a16="http://schemas.microsoft.com/office/drawing/2014/main" id="{F3704C9B-E2A1-4E63-0CF0-3E96C89AA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5637641"/>
            <a:ext cx="11326842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随机过程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具有马尔可夫性质是说：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当给定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X(t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), X(t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),…,X(t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时，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X(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的条件分布只依赖于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X(t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的已知值，而与在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以前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X(t)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的取值无关。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6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60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60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60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  <p:bldP spid="260100" grpId="0" build="p"/>
      <p:bldP spid="260101" grpId="0" build="p" autoUpdateAnimBg="0"/>
      <p:bldP spid="26010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B9EAA0B-28A8-F0A9-6C2D-6C5490951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转移概率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4DEC1444-6F19-4B37-B19B-F9A776083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776" y="1149800"/>
            <a:ext cx="11582400" cy="1538643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给定马氏过程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T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r>
              <a:rPr lang="zh-CN" altLang="en-US" dirty="0">
                <a:sym typeface="Symbol" panose="05050102010706020507" pitchFamily="18" charset="2"/>
              </a:rPr>
              <a:t>，条件概率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p(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s,t;x,y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P{X(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s+t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)&lt;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y|X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(s)=x}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称为马氏过程的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转移概率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1124" name="Rectangle 4">
            <a:extLst>
              <a:ext uri="{FF2B5EF4-FFF2-40B4-BE49-F238E27FC236}">
                <a16:creationId xmlns:a16="http://schemas.microsoft.com/office/drawing/2014/main" id="{FBBFA79D-0181-1CB8-F21E-5643D420B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6" y="3056400"/>
            <a:ext cx="11039475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若转移概率与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无关，则此过程称为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齐次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时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马氏过程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1125" name="Rectangle 5">
            <a:extLst>
              <a:ext uri="{FF2B5EF4-FFF2-40B4-BE49-F238E27FC236}">
                <a16:creationId xmlns:a16="http://schemas.microsoft.com/office/drawing/2014/main" id="{09CC8B74-73F8-6D72-6D23-A70CC0292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6" y="3869816"/>
            <a:ext cx="11582400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马氏过程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{X(t),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T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中，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X(t)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的取值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称为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状态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X(t)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表示过程在时刻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处于状态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，过程所取状态的全体</a:t>
            </a:r>
          </a:p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{x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X(t)=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x,tT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称为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状态空间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  <p:bldP spid="261124" grpId="0" autoUpdateAnimBg="0"/>
      <p:bldP spid="26112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C9C1845-D9E7-4EFB-90BC-0AB368155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马尔可夫过程的分类</a:t>
            </a:r>
          </a:p>
        </p:txBody>
      </p:sp>
      <p:graphicFrame>
        <p:nvGraphicFramePr>
          <p:cNvPr id="262186" name="Group 42">
            <a:extLst>
              <a:ext uri="{FF2B5EF4-FFF2-40B4-BE49-F238E27FC236}">
                <a16:creationId xmlns:a16="http://schemas.microsoft.com/office/drawing/2014/main" id="{C2CA6080-0605-4BE5-9897-0B9CD3F1A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16207"/>
              </p:ext>
            </p:extLst>
          </p:nvPr>
        </p:nvGraphicFramePr>
        <p:xfrm>
          <a:off x="1298575" y="2286794"/>
          <a:ext cx="8839200" cy="2895600"/>
        </p:xfrm>
        <a:graphic>
          <a:graphicData uri="http://schemas.openxmlformats.org/drawingml/2006/table">
            <a:tbl>
              <a:tblPr/>
              <a:tblGrid>
                <a:gridCol w="1764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8111" marB="3811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8111" marB="38111" horzOverflow="overflow">
                    <a:lnL>
                      <a:noFill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参数集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8111" marB="381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8111" marB="38111" horzOverflow="overflow">
                    <a:lnL>
                      <a:noFill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离散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连续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状态空间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</a:p>
                  </a:txBody>
                  <a:tcPr marL="0" marR="0" marT="39611" marB="39611"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离散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离散参数马氏链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连续参数马氏链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连续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离散参数马氏序列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连续参数马氏过程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4ADF6C1-509E-CBE5-29E7-4649D31E9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1  </a:t>
            </a:r>
            <a:r>
              <a:rPr lang="zh-CN" altLang="en-US"/>
              <a:t>一维随机游动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B3FE301C-AE96-4DB5-DED4-623E48A42A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0375" y="1448595"/>
            <a:ext cx="11125200" cy="2133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在直线上非负整数点作随机游动的质点，当时刻</a:t>
            </a:r>
            <a:r>
              <a:rPr lang="en-US" altLang="zh-CN" dirty="0"/>
              <a:t>n</a:t>
            </a:r>
            <a:r>
              <a:rPr lang="zh-CN" altLang="en-US" dirty="0"/>
              <a:t>时处于位置</a:t>
            </a:r>
            <a:r>
              <a:rPr lang="en-US" altLang="zh-CN" dirty="0" err="1"/>
              <a:t>i</a:t>
            </a:r>
            <a:r>
              <a:rPr lang="en-US" altLang="zh-CN" dirty="0"/>
              <a:t>(i</a:t>
            </a:r>
            <a:r>
              <a:rPr lang="en-US" altLang="zh-CN" dirty="0">
                <a:sym typeface="Symbol" panose="05050102010706020507" pitchFamily="18" charset="2"/>
              </a:rPr>
              <a:t>0)</a:t>
            </a:r>
            <a:r>
              <a:rPr lang="zh-CN" altLang="en-US" dirty="0">
                <a:sym typeface="Symbol" panose="05050102010706020507" pitchFamily="18" charset="2"/>
              </a:rPr>
              <a:t>，时刻</a:t>
            </a:r>
            <a:r>
              <a:rPr lang="en-US" altLang="zh-CN" dirty="0">
                <a:sym typeface="Symbol" panose="05050102010706020507" pitchFamily="18" charset="2"/>
              </a:rPr>
              <a:t>n+1</a:t>
            </a:r>
            <a:r>
              <a:rPr lang="zh-CN" altLang="en-US" dirty="0">
                <a:sym typeface="Symbol" panose="05050102010706020507" pitchFamily="18" charset="2"/>
              </a:rPr>
              <a:t>时处于</a:t>
            </a:r>
            <a:r>
              <a:rPr lang="en-US" altLang="zh-CN" dirty="0">
                <a:sym typeface="Symbol" panose="05050102010706020507" pitchFamily="18" charset="2"/>
              </a:rPr>
              <a:t>i+1</a:t>
            </a:r>
            <a:r>
              <a:rPr lang="zh-CN" altLang="en-US" dirty="0">
                <a:sym typeface="Symbol" panose="05050102010706020507" pitchFamily="18" charset="2"/>
              </a:rPr>
              <a:t>的概率为</a:t>
            </a:r>
            <a:r>
              <a:rPr lang="en-US" altLang="zh-CN" dirty="0"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，处于</a:t>
            </a:r>
            <a:r>
              <a:rPr lang="en-US" altLang="zh-CN" dirty="0">
                <a:sym typeface="Symbol" panose="05050102010706020507" pitchFamily="18" charset="2"/>
              </a:rPr>
              <a:t>i-1</a:t>
            </a:r>
            <a:r>
              <a:rPr lang="zh-CN" altLang="en-US" dirty="0">
                <a:sym typeface="Symbol" panose="05050102010706020507" pitchFamily="18" charset="2"/>
              </a:rPr>
              <a:t>的概率为</a:t>
            </a:r>
            <a:r>
              <a:rPr lang="en-US" altLang="zh-CN" dirty="0">
                <a:sym typeface="Symbol" panose="05050102010706020507" pitchFamily="18" charset="2"/>
              </a:rPr>
              <a:t>q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，不动的概率为</a:t>
            </a:r>
            <a:r>
              <a:rPr lang="en-US" altLang="zh-CN" dirty="0" err="1">
                <a:sym typeface="Symbol" panose="05050102010706020507" pitchFamily="18" charset="2"/>
              </a:rPr>
              <a:t>r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 err="1">
                <a:sym typeface="Symbol" panose="05050102010706020507" pitchFamily="18" charset="2"/>
              </a:rPr>
              <a:t>+q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 err="1">
                <a:sym typeface="Symbol" panose="05050102010706020507" pitchFamily="18" charset="2"/>
              </a:rPr>
              <a:t>+r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=1)</a:t>
            </a:r>
            <a:r>
              <a:rPr lang="zh-CN" altLang="en-US" dirty="0">
                <a:sym typeface="Symbol" panose="05050102010706020507" pitchFamily="18" charset="2"/>
              </a:rPr>
              <a:t>， 若以</a:t>
            </a:r>
            <a:r>
              <a:rPr lang="en-US" altLang="zh-CN" dirty="0">
                <a:sym typeface="Symbol" panose="05050102010706020507" pitchFamily="18" charset="2"/>
              </a:rPr>
              <a:t>X(n)</a:t>
            </a:r>
            <a:r>
              <a:rPr lang="zh-CN" altLang="en-US" dirty="0">
                <a:sym typeface="Symbol" panose="05050102010706020507" pitchFamily="18" charset="2"/>
              </a:rPr>
              <a:t>表示时刻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质点的位置，那么</a:t>
            </a:r>
            <a:r>
              <a:rPr lang="en-US" altLang="zh-CN" dirty="0">
                <a:sym typeface="Symbol" panose="05050102010706020507" pitchFamily="18" charset="2"/>
              </a:rPr>
              <a:t>{X(n),n=0,1,2,…}</a:t>
            </a:r>
            <a:r>
              <a:rPr lang="zh-CN" altLang="en-US" dirty="0">
                <a:sym typeface="Symbol" panose="05050102010706020507" pitchFamily="18" charset="2"/>
              </a:rPr>
              <a:t>离散参数马氏链。</a:t>
            </a:r>
          </a:p>
        </p:txBody>
      </p:sp>
      <p:sp>
        <p:nvSpPr>
          <p:cNvPr id="263172" name="Rectangle 4">
            <a:extLst>
              <a:ext uri="{FF2B5EF4-FFF2-40B4-BE49-F238E27FC236}">
                <a16:creationId xmlns:a16="http://schemas.microsoft.com/office/drawing/2014/main" id="{12F3B53B-0644-0381-025B-3B14BA8EA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61" y="3691226"/>
            <a:ext cx="11086706" cy="111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这是因为，当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X(n)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时，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X(n+1),X(n+2),…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等以后的行为只与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X(n)=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有关，而与质点在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以前如何到达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是无关的。它的状态空间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E={0,1,2,…}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  <p:bldP spid="26317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4EFD8B7-E076-4DD4-13B8-F1C2FB224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2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769F7E7E-54B6-040B-F477-B237D4218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0668" y="1027029"/>
            <a:ext cx="9205260" cy="63371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990033"/>
                </a:solidFill>
              </a:rPr>
              <a:t>独立过程</a:t>
            </a:r>
            <a:r>
              <a:rPr lang="en-US" altLang="zh-CN" dirty="0">
                <a:solidFill>
                  <a:srgbClr val="990033"/>
                </a:solidFill>
              </a:rPr>
              <a:t>{X(t),</a:t>
            </a:r>
            <a:r>
              <a:rPr lang="en-US" altLang="zh-CN" dirty="0" err="1">
                <a:solidFill>
                  <a:srgbClr val="990033"/>
                </a:solidFill>
              </a:rPr>
              <a:t>t</a:t>
            </a:r>
            <a:r>
              <a:rPr lang="en-US" altLang="zh-CN" dirty="0" err="1">
                <a:solidFill>
                  <a:srgbClr val="990033"/>
                </a:solidFill>
                <a:sym typeface="Symbol" panose="05050102010706020507" pitchFamily="18" charset="2"/>
              </a:rPr>
              <a:t>T</a:t>
            </a:r>
            <a:r>
              <a:rPr lang="en-US" altLang="zh-CN" dirty="0">
                <a:solidFill>
                  <a:srgbClr val="990033"/>
                </a:solidFill>
              </a:rPr>
              <a:t>}</a:t>
            </a:r>
            <a:r>
              <a:rPr lang="zh-CN" altLang="en-US" dirty="0">
                <a:solidFill>
                  <a:srgbClr val="990033"/>
                </a:solidFill>
              </a:rPr>
              <a:t>是马尔可夫过程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4196" name="Rectangle 4">
            <a:extLst>
              <a:ext uri="{FF2B5EF4-FFF2-40B4-BE49-F238E27FC236}">
                <a16:creationId xmlns:a16="http://schemas.microsoft.com/office/drawing/2014/main" id="{ADE17436-812A-4ADF-04F3-DE4C4C4A3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1905934"/>
            <a:ext cx="11430000" cy="4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20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+mn-ea"/>
                <a:ea typeface="+mn-ea"/>
                <a:sym typeface="Symbol" panose="05050102010706020507" pitchFamily="18" charset="2"/>
              </a:rPr>
              <a:t>证明</a:t>
            </a:r>
            <a:r>
              <a:rPr lang="zh-CN" altLang="en-US" sz="2400" dirty="0">
                <a:solidFill>
                  <a:srgbClr val="FF9900"/>
                </a:solidFill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{X(t),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T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是独立过程，对于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&lt;t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&lt;…&lt;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T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X(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),X(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),…,X(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相互独立，因此</a:t>
            </a:r>
          </a:p>
          <a:p>
            <a:pPr algn="just" eaLnBrk="1" hangingPunct="1">
              <a:lnSpc>
                <a:spcPct val="20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|X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,…,X(t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pPr algn="just" eaLnBrk="1" hangingPunct="1">
              <a:lnSpc>
                <a:spcPct val="20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pPr algn="just" eaLnBrk="1" hangingPunct="1">
              <a:lnSpc>
                <a:spcPct val="20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|X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pPr algn="just" eaLnBrk="1" hangingPunct="1">
              <a:lnSpc>
                <a:spcPct val="20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马氏性成立，故独立过程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{X(t),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T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是马尔可夫过程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  <p:bldP spid="264196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2690</Words>
  <Application>Microsoft Office PowerPoint</Application>
  <PresentationFormat>自定义</PresentationFormat>
  <Paragraphs>205</Paragraphs>
  <Slides>27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 Unicode MS</vt:lpstr>
      <vt:lpstr>等线</vt:lpstr>
      <vt:lpstr>黑体</vt:lpstr>
      <vt:lpstr>华文行楷</vt:lpstr>
      <vt:lpstr>微软雅黑</vt:lpstr>
      <vt:lpstr>Arial</vt:lpstr>
      <vt:lpstr>Symbol</vt:lpstr>
      <vt:lpstr>Times New Roman</vt:lpstr>
      <vt:lpstr>Wingdings</vt:lpstr>
      <vt:lpstr>Office Theme</vt:lpstr>
      <vt:lpstr>Equation</vt:lpstr>
      <vt:lpstr>公式</vt:lpstr>
      <vt:lpstr>PowerPoint 演示文稿</vt:lpstr>
      <vt:lpstr>上一讲主要内容</vt:lpstr>
      <vt:lpstr>本讲主要内容</vt:lpstr>
      <vt:lpstr>第四章  马尔可夫过程</vt:lpstr>
      <vt:lpstr>§4.1  马尔可夫过程的概念</vt:lpstr>
      <vt:lpstr>转移概率</vt:lpstr>
      <vt:lpstr>马尔可夫过程的分类</vt:lpstr>
      <vt:lpstr>例1  一维随机游动</vt:lpstr>
      <vt:lpstr>例2</vt:lpstr>
      <vt:lpstr>贝努里随机序列</vt:lpstr>
      <vt:lpstr>例3</vt:lpstr>
      <vt:lpstr>二项计数过程</vt:lpstr>
      <vt:lpstr>例4</vt:lpstr>
      <vt:lpstr>§4.2  离散参数马氏链</vt:lpstr>
      <vt:lpstr>k步转移概率</vt:lpstr>
      <vt:lpstr>k步转移矩阵</vt:lpstr>
      <vt:lpstr>齐次马尔可夫链</vt:lpstr>
      <vt:lpstr>例1  贝努里序列</vt:lpstr>
      <vt:lpstr>例2  随机游动</vt:lpstr>
      <vt:lpstr>1.自由(无限制)随机游动</vt:lpstr>
      <vt:lpstr>2.两个吸收壁随机游动</vt:lpstr>
      <vt:lpstr>4.带有两个反射壁的随机游动</vt:lpstr>
      <vt:lpstr>4.带有两个弹性壁的随机游动</vt:lpstr>
      <vt:lpstr>本讲主要内容</vt:lpstr>
      <vt:lpstr>下一讲内容预告</vt:lpstr>
      <vt:lpstr>习　题　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明生 尚</cp:lastModifiedBy>
  <cp:revision>1277</cp:revision>
  <cp:lastPrinted>2022-01-15T12:13:00Z</cp:lastPrinted>
  <dcterms:created xsi:type="dcterms:W3CDTF">2006-08-16T00:00:00Z</dcterms:created>
  <dcterms:modified xsi:type="dcterms:W3CDTF">2024-06-22T15:22:08Z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E98F3E2A8F6D4B7EBE46F1C3936A5CEF</vt:lpwstr>
  </property>
  <property fmtid="{D5CDD505-2E9C-101B-9397-08002B2CF9AE}" pid="3" name="KSOProductBuildVer">
    <vt:lpwstr>2052-11.1.0.11579</vt:lpwstr>
  </property>
</Properties>
</file>