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97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68" r:id="rId32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990033"/>
    <a:srgbClr val="92D050"/>
    <a:srgbClr val="CC00CC"/>
    <a:srgbClr val="BD9B53"/>
    <a:srgbClr val="009900"/>
    <a:srgbClr val="F4FA12"/>
    <a:srgbClr val="1157AB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2526" autoAdjust="0"/>
  </p:normalViewPr>
  <p:slideViewPr>
    <p:cSldViewPr>
      <p:cViewPr varScale="1">
        <p:scale>
          <a:sx n="80" d="100"/>
          <a:sy n="80" d="100"/>
        </p:scale>
        <p:origin x="429" y="48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" Type="http://schemas.openxmlformats.org/officeDocument/2006/relationships/slide" Target="slides/slide5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77B11D-7832-4D4E-A4F8-07B1CE46641F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2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77B11D-7832-4D4E-A4F8-07B1CE46641F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258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687B3F-7094-4EA0-BBF0-FFC43142E4D7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740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7E6A0D-0BEF-4227-8E55-3656D91977D4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048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DB4A7-CE9E-46EF-AD1A-390CEB6E9FA7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7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83E369-5081-4830-A76B-4FFAD87964F5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241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320822-346D-49AA-B905-1E51D2EDAEC1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850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F7E82A-45F9-4B0C-B255-010DBA0D7631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667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132CE4-9D14-48E4-A234-3F8451615194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442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DAE7BF-07D3-49DC-B065-DCA4CB50C6BA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66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30EF00-27D8-403D-ABDF-E178B6F56116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837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E5516E-85CA-460A-8B4D-0E88108E755D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432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13C7E5-35D3-4AAA-B2A7-E3C46F6F48B8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3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D58D3D-BF29-435C-A719-C5977DB09326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421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84F918-9B65-4DCA-A1BD-B51F2D88EAB5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110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F4359D-E298-423D-ADA3-A61A911CD92A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509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DE2E52-B7F5-40D6-BD1B-A2EF24CFAB39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820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80A164-6F77-4534-830C-FF6AB78C9161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26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E1F252-0420-4D8C-9E13-ED17B1543417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23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1C007E-5687-48ED-8CC2-D487E6BF75AF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39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0730FE-7E0E-494B-BDDE-3B89A4585A91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09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79518D-3EA1-4674-9A33-64BBBFBCCC24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6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FB4130-683A-4DB5-B430-E0CE07AD0B37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71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852B30-9799-4732-A0CD-3E508862C3C2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483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026793-B4BD-49CD-9F4D-D09E7A58D927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52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8030581" y="332656"/>
            <a:ext cx="3173994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marL="0" marR="0" lvl="0" indent="0" algn="ct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png"/><Relationship Id="rId4" Type="http://schemas.openxmlformats.org/officeDocument/2006/relationships/image" Target="../media/image30.wmf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34.bin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8.png"/><Relationship Id="rId4" Type="http://schemas.openxmlformats.org/officeDocument/2006/relationships/image" Target="../media/image44.wmf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3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7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马尔可夫过程（二）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5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143265"/>
            <a:ext cx="11582400" cy="1219729"/>
          </a:xfrm>
        </p:spPr>
        <p:txBody>
          <a:bodyPr/>
          <a:lstStyle/>
          <a:p>
            <a:pPr marL="0" indent="719282" algn="just">
              <a:buNone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设</a:t>
            </a:r>
            <a:r>
              <a:rPr lang="zh-CN" altLang="en-US" dirty="0">
                <a:solidFill>
                  <a:srgbClr val="0000FF"/>
                </a:solidFill>
              </a:rPr>
              <a:t>齐次马氏链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的状态空间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E={1, 2, …, s}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为有限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若存在正整数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对任意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i,jE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有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(n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)&gt;0,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则此马氏链是遍历的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且极限分布是方程组</a:t>
            </a:r>
          </a:p>
        </p:txBody>
      </p:sp>
      <p:graphicFrame>
        <p:nvGraphicFramePr>
          <p:cNvPr id="634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017358"/>
              </p:ext>
            </p:extLst>
          </p:nvPr>
        </p:nvGraphicFramePr>
        <p:xfrm>
          <a:off x="3812646" y="2485094"/>
          <a:ext cx="4573058" cy="105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55800" imgH="762120" progId="Equation.3">
                  <p:embed/>
                </p:oleObj>
              </mc:Choice>
              <mc:Fallback>
                <p:oleObj name="Equation" r:id="rId3" imgW="3655800" imgH="762120" progId="Equation.3">
                  <p:embed/>
                  <p:pic>
                    <p:nvPicPr>
                      <p:cNvPr id="634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646" y="2485094"/>
                        <a:ext cx="4573058" cy="105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Rectangle 6"/>
          <p:cNvSpPr>
            <a:spLocks noChangeArrowheads="1"/>
          </p:cNvSpPr>
          <p:nvPr/>
        </p:nvSpPr>
        <p:spPr bwMode="auto">
          <a:xfrm>
            <a:off x="1047786" y="3920811"/>
            <a:ext cx="1970544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>
                <a:solidFill>
                  <a:srgbClr val="0000FF"/>
                </a:solidFill>
                <a:sym typeface="Symbol" panose="05050102010706020507" pitchFamily="18" charset="2"/>
              </a:rPr>
              <a:t>在满足条件</a:t>
            </a:r>
          </a:p>
        </p:txBody>
      </p:sp>
      <p:graphicFrame>
        <p:nvGraphicFramePr>
          <p:cNvPr id="6349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92320"/>
              </p:ext>
            </p:extLst>
          </p:nvPr>
        </p:nvGraphicFramePr>
        <p:xfrm>
          <a:off x="3660775" y="4429540"/>
          <a:ext cx="3217020" cy="108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26120" imgH="774720" progId="Equation.3">
                  <p:embed/>
                </p:oleObj>
              </mc:Choice>
              <mc:Fallback>
                <p:oleObj name="Equation" r:id="rId5" imgW="2526120" imgH="774720" progId="Equation.3">
                  <p:embed/>
                  <p:pic>
                    <p:nvPicPr>
                      <p:cNvPr id="6349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4429540"/>
                        <a:ext cx="3217020" cy="1082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Rectangle 8"/>
          <p:cNvSpPr>
            <a:spLocks noChangeArrowheads="1"/>
          </p:cNvSpPr>
          <p:nvPr/>
        </p:nvSpPr>
        <p:spPr bwMode="auto">
          <a:xfrm>
            <a:off x="1047786" y="5791994"/>
            <a:ext cx="2327814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solidFill>
                  <a:srgbClr val="0000FF"/>
                </a:solidFill>
                <a:sym typeface="Symbol" panose="05050102010706020507" pitchFamily="18" charset="2"/>
              </a:rPr>
              <a:t>下的唯一解。</a:t>
            </a:r>
          </a:p>
        </p:txBody>
      </p:sp>
    </p:spTree>
    <p:extLst>
      <p:ext uri="{BB962C8B-B14F-4D97-AF65-F5344CB8AC3E}">
        <p14:creationId xmlns:p14="http://schemas.microsoft.com/office/powerpoint/2010/main" val="4660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/>
      <p:bldP spid="63496" grpId="0"/>
      <p:bldP spid="634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推论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988983"/>
            <a:ext cx="8078188" cy="83872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设</a:t>
            </a:r>
            <a:r>
              <a:rPr lang="zh-CN" altLang="en-US" dirty="0">
                <a:solidFill>
                  <a:srgbClr val="0000FF"/>
                </a:solidFill>
              </a:rPr>
              <a:t>齐次马氏链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具有遍历性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则</a:t>
            </a:r>
          </a:p>
        </p:txBody>
      </p:sp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4204850" y="1676788"/>
          <a:ext cx="3799766" cy="681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1120" imgH="457200" progId="Equation.3">
                  <p:embed/>
                </p:oleObj>
              </mc:Choice>
              <mc:Fallback>
                <p:oleObj name="Equation" r:id="rId3" imgW="3021120" imgH="457200" progId="Equation.3">
                  <p:embed/>
                  <p:pic>
                    <p:nvPicPr>
                      <p:cNvPr id="235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850" y="1676788"/>
                        <a:ext cx="3799766" cy="681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774700" y="2510850"/>
            <a:ext cx="9668881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即遍历的齐次马氏链的绝对分布与转移概率有相同的极限。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774700" y="3364693"/>
            <a:ext cx="3990195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证明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  由绝对分布的性质</a:t>
            </a:r>
          </a:p>
        </p:txBody>
      </p:sp>
      <p:graphicFrame>
        <p:nvGraphicFramePr>
          <p:cNvPr id="275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066708"/>
              </p:ext>
            </p:extLst>
          </p:nvPr>
        </p:nvGraphicFramePr>
        <p:xfrm>
          <a:off x="4117975" y="3901622"/>
          <a:ext cx="3151917" cy="78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342900" progId="Equation.DSMT4">
                  <p:embed/>
                </p:oleObj>
              </mc:Choice>
              <mc:Fallback>
                <p:oleObj name="Equation" r:id="rId5" imgW="1371600" imgH="342900" progId="Equation.DSMT4">
                  <p:embed/>
                  <p:pic>
                    <p:nvPicPr>
                      <p:cNvPr id="275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3901622"/>
                        <a:ext cx="3151917" cy="785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870162" y="4520660"/>
            <a:ext cx="2571538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两边对</a:t>
            </a:r>
            <a:r>
              <a:rPr lang="en-US" altLang="zh-CN" sz="2801" dirty="0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取极限</a:t>
            </a:r>
          </a:p>
        </p:txBody>
      </p:sp>
      <p:graphicFrame>
        <p:nvGraphicFramePr>
          <p:cNvPr id="275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75001"/>
              </p:ext>
            </p:extLst>
          </p:nvPr>
        </p:nvGraphicFramePr>
        <p:xfrm>
          <a:off x="902366" y="5471349"/>
          <a:ext cx="99425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54480" imgH="342720" progId="Equation.DSMT4">
                  <p:embed/>
                </p:oleObj>
              </mc:Choice>
              <mc:Fallback>
                <p:oleObj name="Equation" r:id="rId7" imgW="4254480" imgH="342720" progId="Equation.DSMT4">
                  <p:embed/>
                  <p:pic>
                    <p:nvPicPr>
                      <p:cNvPr id="275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366" y="5471349"/>
                        <a:ext cx="994251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6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2" grpId="0" autoUpdateAnimBg="0"/>
      <p:bldP spid="2754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6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047990"/>
            <a:ext cx="9677400" cy="80089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dirty="0"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zh-CN" altLang="en-US" dirty="0"/>
              <a:t>齐次马氏链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若存在一个分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7775575" y="1186541"/>
            <a:ext cx="39421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V=(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满足下列条件</a:t>
            </a:r>
          </a:p>
        </p:txBody>
      </p:sp>
      <p:graphicFrame>
        <p:nvGraphicFramePr>
          <p:cNvPr id="256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033509"/>
              </p:ext>
            </p:extLst>
          </p:nvPr>
        </p:nvGraphicFramePr>
        <p:xfrm>
          <a:off x="2050323" y="1742772"/>
          <a:ext cx="7240676" cy="6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3000" imgH="355600" progId="Equation.DSMT4">
                  <p:embed/>
                </p:oleObj>
              </mc:Choice>
              <mc:Fallback>
                <p:oleObj name="Equation" r:id="rId3" imgW="3683000" imgH="355600" progId="Equation.DSMT4">
                  <p:embed/>
                  <p:pic>
                    <p:nvPicPr>
                      <p:cNvPr id="2560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323" y="1742772"/>
                        <a:ext cx="7240676" cy="6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899703" y="2502608"/>
            <a:ext cx="10533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则称此马氏链是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平稳的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称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V=(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为此马氏链的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平稳分布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，即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891992" y="3225454"/>
            <a:ext cx="7774199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性质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6</a:t>
            </a:r>
            <a:r>
              <a:rPr lang="en-US" altLang="zh-CN" sz="2400" dirty="0">
                <a:solidFill>
                  <a:srgbClr val="339933"/>
                </a:solidFill>
                <a:latin typeface="+mn-ea"/>
                <a:ea typeface="+mn-ea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遍历的齐次马氏链的极限分布是平稳分布。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916375" y="3937546"/>
            <a:ext cx="99072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证明</a:t>
            </a:r>
            <a:r>
              <a:rPr lang="zh-CN" altLang="en-US" sz="2400" dirty="0">
                <a:solidFill>
                  <a:srgbClr val="339933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因为齐次马氏链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{X(n), n=0, 1, 2, …}</a:t>
            </a:r>
            <a:r>
              <a:rPr lang="zh-CN" altLang="en-US" sz="2400" dirty="0">
                <a:latin typeface="+mn-ea"/>
                <a:ea typeface="+mn-ea"/>
              </a:rPr>
              <a:t>具有遍历性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zh-CN" altLang="en-US" sz="2400" dirty="0">
                <a:latin typeface="+mn-ea"/>
                <a:ea typeface="+mn-ea"/>
              </a:rPr>
              <a:t>即</a:t>
            </a:r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1679575" y="4587448"/>
            <a:ext cx="5006547" cy="46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故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为极限分布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C-K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方程</a:t>
            </a:r>
          </a:p>
        </p:txBody>
      </p:sp>
      <p:graphicFrame>
        <p:nvGraphicFramePr>
          <p:cNvPr id="2764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91786"/>
              </p:ext>
            </p:extLst>
          </p:nvPr>
        </p:nvGraphicFramePr>
        <p:xfrm>
          <a:off x="6468217" y="4586146"/>
          <a:ext cx="2854986" cy="66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200" imgH="342900" progId="Equation.3">
                  <p:embed/>
                </p:oleObj>
              </mc:Choice>
              <mc:Fallback>
                <p:oleObj name="Equation" r:id="rId5" imgW="1473200" imgH="342900" progId="Equation.3">
                  <p:embed/>
                  <p:pic>
                    <p:nvPicPr>
                      <p:cNvPr id="276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217" y="4586146"/>
                        <a:ext cx="2854986" cy="665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1831975" y="5313847"/>
            <a:ext cx="1945137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令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801" dirty="0">
                <a:latin typeface="+mn-ea"/>
                <a:ea typeface="+mn-ea"/>
                <a:sym typeface="Symbol" panose="05050102010706020507" pitchFamily="18" charset="2"/>
              </a:rPr>
              <a:t>→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有：</a:t>
            </a:r>
          </a:p>
        </p:txBody>
      </p:sp>
      <p:graphicFrame>
        <p:nvGraphicFramePr>
          <p:cNvPr id="2764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15972"/>
              </p:ext>
            </p:extLst>
          </p:nvPr>
        </p:nvGraphicFramePr>
        <p:xfrm>
          <a:off x="3813175" y="5313847"/>
          <a:ext cx="1753006" cy="71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7836" imgH="342751" progId="Equation.3">
                  <p:embed/>
                </p:oleObj>
              </mc:Choice>
              <mc:Fallback>
                <p:oleObj name="Equation" r:id="rId7" imgW="837836" imgH="342751" progId="Equation.3">
                  <p:embed/>
                  <p:pic>
                    <p:nvPicPr>
                      <p:cNvPr id="2764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5313847"/>
                        <a:ext cx="1753006" cy="71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1551655" y="6097410"/>
            <a:ext cx="7952040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则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为马氏链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{X(n), n=0, 1, 2, …}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的平稳分布。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01A306-D119-2818-017F-10F98C03D5C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69381" y="3761895"/>
            <a:ext cx="7545546" cy="2678276"/>
          </a:xfrm>
          <a:prstGeom prst="rect">
            <a:avLst/>
          </a:prstGeom>
          <a:blipFill>
            <a:blip r:embed="rId9"/>
            <a:stretch>
              <a:fillRect l="-1293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FF677E-39A2-CBA4-342C-4B728D8A2BE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58706" y="3864487"/>
            <a:ext cx="3532747" cy="493006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18ABAAAA-FEA5-6265-5EA1-4023459F9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3297" y="4372987"/>
          <a:ext cx="619268" cy="579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35" imgH="355446" progId="Equation.DSMT4">
                  <p:embed/>
                </p:oleObj>
              </mc:Choice>
              <mc:Fallback>
                <p:oleObj name="Equation" r:id="rId11" imgW="380835" imgH="355446" progId="Equation.DSMT4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297" y="4372987"/>
                        <a:ext cx="619268" cy="57957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9F40E1E6-589A-B803-3E44-E9FEFB3AD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9203" y="5451150"/>
          <a:ext cx="2854986" cy="66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73200" imgH="342900" progId="Equation.3">
                  <p:embed/>
                </p:oleObj>
              </mc:Choice>
              <mc:Fallback>
                <p:oleObj name="Equation" r:id="rId13" imgW="1473200" imgH="342900" progId="Equation.3">
                  <p:embed/>
                  <p:pic>
                    <p:nvPicPr>
                      <p:cNvPr id="2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203" y="5451150"/>
                        <a:ext cx="2854986" cy="665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34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 autoUpdateAnimBg="0"/>
      <p:bldP spid="276488" grpId="0" autoUpdateAnimBg="0"/>
      <p:bldP spid="276490" grpId="0" autoUpdateAnimBg="0"/>
      <p:bldP spid="276492" grpId="0" autoUpdateAnimBg="0"/>
      <p:bldP spid="276494" grpId="0" autoUpdateAnimBg="0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7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7A6ACF9-91E4-436F-BE44-CE6D83485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75" y="1106745"/>
            <a:ext cx="10972800" cy="1500534"/>
          </a:xfrm>
        </p:spPr>
        <p:txBody>
          <a:bodyPr>
            <a:normAutofit/>
          </a:bodyPr>
          <a:lstStyle/>
          <a:p>
            <a:pPr marL="0" indent="720144">
              <a:buNone/>
              <a:defRPr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的平稳分布为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v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jE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},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则有</a:t>
            </a:r>
          </a:p>
          <a:p>
            <a:pPr marL="0" indent="0" algn="ctr">
              <a:buNone/>
              <a:defRPr/>
            </a:pP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V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VP</a:t>
            </a:r>
            <a:r>
              <a:rPr lang="en-US" altLang="zh-CN" baseline="50000" dirty="0" err="1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	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n=0, 1, 2, …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917575" y="2476997"/>
            <a:ext cx="7774199" cy="56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1" dirty="0">
                <a:solidFill>
                  <a:srgbClr val="CC00CC"/>
                </a:solidFill>
                <a:latin typeface="+mn-ea"/>
                <a:ea typeface="+mn-ea"/>
              </a:rPr>
              <a:t>证明</a:t>
            </a:r>
            <a:r>
              <a:rPr lang="zh-CN" altLang="en-US" sz="2801" dirty="0">
                <a:solidFill>
                  <a:srgbClr val="339933"/>
                </a:solidFill>
                <a:latin typeface="+mn-ea"/>
                <a:ea typeface="+mn-ea"/>
              </a:rPr>
              <a:t>  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由平稳分布的定义和</a:t>
            </a:r>
            <a:r>
              <a:rPr lang="en-US" altLang="zh-CN" sz="2801" dirty="0">
                <a:latin typeface="+mn-ea"/>
                <a:ea typeface="+mn-ea"/>
                <a:sym typeface="Symbol" panose="05050102010706020507" pitchFamily="18" charset="2"/>
              </a:rPr>
              <a:t>C-K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方程得</a:t>
            </a:r>
            <a:endParaRPr lang="zh-CN" altLang="en-US" sz="2801" dirty="0">
              <a:latin typeface="+mn-ea"/>
              <a:ea typeface="+mn-ea"/>
            </a:endParaRPr>
          </a:p>
        </p:txBody>
      </p:sp>
      <p:graphicFrame>
        <p:nvGraphicFramePr>
          <p:cNvPr id="277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129907"/>
              </p:ext>
            </p:extLst>
          </p:nvPr>
        </p:nvGraphicFramePr>
        <p:xfrm>
          <a:off x="1679575" y="3418114"/>
          <a:ext cx="6550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480" imgH="291960" progId="Equation.DSMT4">
                  <p:embed/>
                </p:oleObj>
              </mc:Choice>
              <mc:Fallback>
                <p:oleObj name="Equation" r:id="rId3" imgW="3111480" imgH="291960" progId="Equation.DSMT4">
                  <p:embed/>
                  <p:pic>
                    <p:nvPicPr>
                      <p:cNvPr id="277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418114"/>
                        <a:ext cx="6550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1603375" y="4254662"/>
            <a:ext cx="2876108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即有：</a:t>
            </a:r>
            <a:r>
              <a:rPr lang="en-US" altLang="zh-CN" sz="2801" dirty="0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en-US" altLang="zh-CN" sz="2801" baseline="50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1588407" y="5055092"/>
            <a:ext cx="4114165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容易由数学归纳法证得：</a:t>
            </a:r>
          </a:p>
        </p:txBody>
      </p:sp>
      <p:graphicFrame>
        <p:nvGraphicFramePr>
          <p:cNvPr id="277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18986"/>
              </p:ext>
            </p:extLst>
          </p:nvPr>
        </p:nvGraphicFramePr>
        <p:xfrm>
          <a:off x="5665833" y="5055092"/>
          <a:ext cx="18859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38080" imgH="291960" progId="Equation.DSMT4">
                  <p:embed/>
                </p:oleObj>
              </mc:Choice>
              <mc:Fallback>
                <p:oleObj name="Equation" r:id="rId5" imgW="838080" imgH="291960" progId="Equation.DSMT4">
                  <p:embed/>
                  <p:pic>
                    <p:nvPicPr>
                      <p:cNvPr id="277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833" y="5055092"/>
                        <a:ext cx="18859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1588407" y="5951305"/>
            <a:ext cx="3221784" cy="52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即证得：</a:t>
            </a:r>
            <a:r>
              <a:rPr lang="en-US" altLang="zh-CN" sz="2801" dirty="0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801" dirty="0" err="1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en-US" altLang="zh-CN" sz="2801" baseline="50000" dirty="0" err="1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lang="zh-CN" altLang="en-US" sz="2801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C9C845-0CDE-9F3E-9FFD-04A08A119D7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78909" y="2689497"/>
            <a:ext cx="7545546" cy="2678276"/>
          </a:xfrm>
          <a:prstGeom prst="rect">
            <a:avLst/>
          </a:prstGeom>
          <a:blipFill>
            <a:blip r:embed="rId7"/>
            <a:stretch>
              <a:fillRect l="-121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C6930E-833C-3210-DDE1-C09EBB7DDAB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18545" y="2637142"/>
            <a:ext cx="2387755" cy="98876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3EAF074-ADB2-40F1-A3E2-557A1BE18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810151"/>
              </p:ext>
            </p:extLst>
          </p:nvPr>
        </p:nvGraphicFramePr>
        <p:xfrm>
          <a:off x="4485902" y="3890276"/>
          <a:ext cx="3904567" cy="72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54000" imgH="342720" progId="Equation.DSMT4">
                  <p:embed/>
                </p:oleObj>
              </mc:Choice>
              <mc:Fallback>
                <p:oleObj name="Equation" r:id="rId9" imgW="1854000" imgH="342720" progId="Equation.DSMT4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902" y="3890276"/>
                        <a:ext cx="3904567" cy="724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  <p:bldP spid="277510" grpId="0" autoUpdateAnimBg="0"/>
      <p:bldP spid="277511" grpId="0" autoUpdateAnimBg="0"/>
      <p:bldP spid="277513" grpId="0" autoUpdateAnimBg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7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7A6ACF9-91E4-436F-BE44-CE6D83485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75" y="1106745"/>
            <a:ext cx="10972800" cy="1500534"/>
          </a:xfrm>
        </p:spPr>
        <p:txBody>
          <a:bodyPr>
            <a:normAutofit/>
          </a:bodyPr>
          <a:lstStyle/>
          <a:p>
            <a:pPr marL="0" indent="720144">
              <a:buNone/>
              <a:defRPr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的平稳分布为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v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jE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},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则有</a:t>
            </a:r>
          </a:p>
          <a:p>
            <a:pPr marL="0" indent="0" algn="ctr">
              <a:buNone/>
              <a:defRPr/>
            </a:pP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V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VP</a:t>
            </a:r>
            <a:r>
              <a:rPr lang="en-US" altLang="zh-CN" baseline="50000" dirty="0" err="1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	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n=0, 1, 2, …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D8B2BDE3-8852-4E63-A4FB-E0810A88F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2515394"/>
            <a:ext cx="9601200" cy="2797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证明  </a:t>
            </a:r>
            <a:r>
              <a:rPr lang="zh-CN" altLang="en-US" sz="2400" dirty="0">
                <a:latin typeface="+mn-ea"/>
                <a:ea typeface="+mn-ea"/>
              </a:rPr>
              <a:t>由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平稳分布的定义：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VP</a:t>
            </a: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 即</a:t>
            </a:r>
            <a:r>
              <a:rPr lang="en-US" altLang="zh-CN" sz="2400" dirty="0">
                <a:latin typeface="+mn-ea"/>
                <a:ea typeface="+mn-ea"/>
              </a:rPr>
              <a:t>n=1</a:t>
            </a:r>
            <a:r>
              <a:rPr lang="zh-CN" altLang="en-US" sz="2400" dirty="0">
                <a:latin typeface="+mn-ea"/>
                <a:ea typeface="+mn-ea"/>
              </a:rPr>
              <a:t>时结论成立。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 假设</a:t>
            </a:r>
            <a:r>
              <a:rPr lang="en-US" altLang="zh-CN" sz="2400" dirty="0">
                <a:latin typeface="+mn-ea"/>
                <a:ea typeface="+mn-ea"/>
              </a:rPr>
              <a:t>n=k</a:t>
            </a:r>
            <a:r>
              <a:rPr lang="zh-CN" altLang="en-US" sz="2400" dirty="0">
                <a:latin typeface="+mn-ea"/>
                <a:ea typeface="+mn-ea"/>
              </a:rPr>
              <a:t>时结论成立，即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en-US" altLang="zh-CN" sz="2400" baseline="50000" dirty="0" err="1"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baseline="500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        则</a:t>
            </a:r>
            <a:r>
              <a:rPr lang="en-US" altLang="zh-CN" sz="2400" dirty="0">
                <a:latin typeface="+mn-ea"/>
                <a:ea typeface="+mn-ea"/>
              </a:rPr>
              <a:t>n=k+1</a:t>
            </a:r>
            <a:r>
              <a:rPr lang="zh-CN" altLang="en-US" sz="2400" dirty="0">
                <a:latin typeface="+mn-ea"/>
                <a:ea typeface="+mn-ea"/>
              </a:rPr>
              <a:t>时，</a:t>
            </a:r>
            <a:endParaRPr lang="en-US" altLang="zh-CN" sz="2400" dirty="0">
              <a:latin typeface="+mn-ea"/>
              <a:ea typeface="+mn-ea"/>
            </a:endParaRPr>
          </a:p>
          <a:p>
            <a:pPr algn="ctr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en-US" altLang="zh-CN" sz="2400" baseline="50000" dirty="0">
                <a:latin typeface="+mn-ea"/>
                <a:ea typeface="+mn-ea"/>
                <a:sym typeface="Symbol" panose="05050102010706020507" pitchFamily="18" charset="2"/>
              </a:rPr>
              <a:t>k+1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 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en-US" altLang="zh-CN" sz="2400" baseline="50000" dirty="0" err="1"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 P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 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 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831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8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3A33139D-D11A-4355-87FA-B4835BA19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1047992"/>
            <a:ext cx="11125200" cy="261040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如果齐次马氏链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的初始分布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(0),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jE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恰好是平稳分布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则对一切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有</a:t>
            </a:r>
          </a:p>
          <a:p>
            <a:pPr marL="0" indent="0" algn="ctr">
              <a:buNone/>
              <a:defRPr/>
            </a:pP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(n)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(0),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	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n=0, 1, 2, …,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jE</a:t>
            </a:r>
            <a:endParaRPr lang="en-US" altLang="zh-CN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即            。</a:t>
            </a:r>
          </a:p>
        </p:txBody>
      </p:sp>
      <p:graphicFrame>
        <p:nvGraphicFramePr>
          <p:cNvPr id="297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41168"/>
              </p:ext>
            </p:extLst>
          </p:nvPr>
        </p:nvGraphicFramePr>
        <p:xfrm>
          <a:off x="1199016" y="2787278"/>
          <a:ext cx="1111507" cy="62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391" imgH="253890" progId="Equation.DSMT4">
                  <p:embed/>
                </p:oleObj>
              </mc:Choice>
              <mc:Fallback>
                <p:oleObj name="Equation" r:id="rId3" imgW="482391" imgH="253890" progId="Equation.DSMT4">
                  <p:embed/>
                  <p:pic>
                    <p:nvPicPr>
                      <p:cNvPr id="297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016" y="2787278"/>
                        <a:ext cx="1111507" cy="628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953407" y="3520150"/>
            <a:ext cx="1059180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证明</a:t>
            </a:r>
            <a:r>
              <a:rPr lang="zh-CN" altLang="en-US" sz="2400" dirty="0">
                <a:solidFill>
                  <a:srgbClr val="339933"/>
                </a:solidFill>
                <a:latin typeface="+mn-ea"/>
                <a:ea typeface="+mn-ea"/>
              </a:rPr>
              <a:t> 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设初始分布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是平稳分布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由性质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和性质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7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得</a:t>
            </a:r>
          </a:p>
        </p:txBody>
      </p:sp>
      <p:graphicFrame>
        <p:nvGraphicFramePr>
          <p:cNvPr id="278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849981"/>
              </p:ext>
            </p:extLst>
          </p:nvPr>
        </p:nvGraphicFramePr>
        <p:xfrm>
          <a:off x="2893349" y="4196764"/>
          <a:ext cx="6711916" cy="72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87700" imgH="342900" progId="Equation.DSMT4">
                  <p:embed/>
                </p:oleObj>
              </mc:Choice>
              <mc:Fallback>
                <p:oleObj name="Equation" r:id="rId5" imgW="3187700" imgH="342900" progId="Equation.DSMT4">
                  <p:embed/>
                  <p:pic>
                    <p:nvPicPr>
                      <p:cNvPr id="278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349" y="4196764"/>
                        <a:ext cx="6711916" cy="722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920296" y="5114388"/>
            <a:ext cx="10134600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0" rIns="36008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由此性质可知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如果齐次马氏链的初始分布为平稳分布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则绝对分布将始终等于初始分布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而不随时间的推移而改变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即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系统具有平稳性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751082"/>
              </p:ext>
            </p:extLst>
          </p:nvPr>
        </p:nvGraphicFramePr>
        <p:xfrm>
          <a:off x="2893349" y="4243605"/>
          <a:ext cx="6719855" cy="62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21000" imgH="254000" progId="Equation.DSMT4">
                  <p:embed/>
                </p:oleObj>
              </mc:Choice>
              <mc:Fallback>
                <p:oleObj name="Equation" r:id="rId7" imgW="2921000" imgH="25400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349" y="4243605"/>
                        <a:ext cx="6719855" cy="6287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00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autoUpdateAnimBg="0"/>
      <p:bldP spid="27853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重要推论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932" y="1067594"/>
            <a:ext cx="9956195" cy="2019767"/>
          </a:xfrm>
          <a:solidFill>
            <a:srgbClr val="96FFFF">
              <a:alpha val="50195"/>
            </a:srgbClr>
          </a:solidFill>
        </p:spPr>
        <p:txBody>
          <a:bodyPr>
            <a:normAutofit/>
          </a:bodyPr>
          <a:lstStyle/>
          <a:p>
            <a:pPr marL="0" indent="719282" algn="just">
              <a:buNone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设</a:t>
            </a:r>
            <a:r>
              <a:rPr lang="zh-CN" altLang="en-US" dirty="0">
                <a:solidFill>
                  <a:srgbClr val="CC00CC"/>
                </a:solidFill>
              </a:rPr>
              <a:t>齐次马氏链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的状态空间有限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E={1, 2, …, s}, 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若存在正整数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CC00CC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对任意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jE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, n</a:t>
            </a:r>
            <a:r>
              <a:rPr lang="en-US" altLang="zh-CN" baseline="-25000" dirty="0">
                <a:solidFill>
                  <a:srgbClr val="CC00CC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步转移概率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CC00CC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(n</a:t>
            </a:r>
            <a:r>
              <a:rPr lang="en-US" altLang="zh-CN" baseline="-25000" dirty="0">
                <a:solidFill>
                  <a:srgbClr val="CC00CC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)&gt;0, 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则此链是遍历的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且极限分布等于平稳分布。</a:t>
            </a: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98676"/>
              </p:ext>
            </p:extLst>
          </p:nvPr>
        </p:nvGraphicFramePr>
        <p:xfrm>
          <a:off x="3355975" y="3229264"/>
          <a:ext cx="4343858" cy="158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32120" imgH="1295280" progId="Equation.DSMT4">
                  <p:embed/>
                </p:oleObj>
              </mc:Choice>
              <mc:Fallback>
                <p:oleObj name="Equation" r:id="rId3" imgW="3732120" imgH="1295280" progId="Equation.DSMT4">
                  <p:embed/>
                  <p:pic>
                    <p:nvPicPr>
                      <p:cNvPr id="317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3229264"/>
                        <a:ext cx="4343858" cy="1582980"/>
                      </a:xfrm>
                      <a:prstGeom prst="rect">
                        <a:avLst/>
                      </a:prstGeom>
                      <a:solidFill>
                        <a:srgbClr val="96FFFF">
                          <a:alpha val="50195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12775" y="4954147"/>
            <a:ext cx="9982200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indent="719138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此结果在概率上可以具体求出平稳分布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在代数上是方程组的求解问题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即系数矩阵是转移矩阵的方程组的求解问题。</a:t>
            </a:r>
          </a:p>
        </p:txBody>
      </p:sp>
    </p:spTree>
    <p:extLst>
      <p:ext uri="{BB962C8B-B14F-4D97-AF65-F5344CB8AC3E}">
        <p14:creationId xmlns:p14="http://schemas.microsoft.com/office/powerpoint/2010/main" val="181622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3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143265"/>
            <a:ext cx="11430000" cy="21737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在传送数字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的通讯系统中</a:t>
            </a:r>
            <a:r>
              <a:rPr lang="en-US" altLang="zh-CN" dirty="0"/>
              <a:t>, </a:t>
            </a:r>
            <a:r>
              <a:rPr lang="zh-CN" altLang="en-US" dirty="0"/>
              <a:t>每一传送数字必须经过若干级。第</a:t>
            </a:r>
            <a:r>
              <a:rPr lang="en-US" altLang="zh-CN" dirty="0" err="1"/>
              <a:t>i</a:t>
            </a:r>
            <a:r>
              <a:rPr lang="zh-CN" altLang="en-US" dirty="0"/>
              <a:t>级正确传送的概率为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, X(0)</a:t>
            </a:r>
            <a:r>
              <a:rPr lang="zh-CN" altLang="en-US" dirty="0"/>
              <a:t>表示进入系统第一级的数字</a:t>
            </a:r>
            <a:r>
              <a:rPr lang="en-US" altLang="zh-CN" dirty="0"/>
              <a:t>, X(n)</a:t>
            </a:r>
            <a:r>
              <a:rPr lang="zh-CN" altLang="en-US" dirty="0"/>
              <a:t>表示离开通讯系统第</a:t>
            </a:r>
            <a:r>
              <a:rPr lang="en-US" altLang="zh-CN" dirty="0"/>
              <a:t>n</a:t>
            </a:r>
            <a:r>
              <a:rPr lang="zh-CN" altLang="en-US" dirty="0"/>
              <a:t>级的数字。</a:t>
            </a:r>
            <a:r>
              <a:rPr lang="en-US" altLang="zh-CN" dirty="0"/>
              <a:t>{X(n), n=0, 1, 2, …}</a:t>
            </a:r>
            <a:r>
              <a:rPr lang="zh-CN" altLang="en-US" dirty="0"/>
              <a:t>是状态空间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{0, 1}</a:t>
            </a:r>
            <a:r>
              <a:rPr lang="zh-CN" altLang="en-US" dirty="0"/>
              <a:t>的齐次马氏链。若更设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＝</a:t>
            </a:r>
            <a:r>
              <a:rPr lang="en-US" altLang="zh-CN" dirty="0"/>
              <a:t>p(</a:t>
            </a:r>
            <a:r>
              <a:rPr lang="zh-CN" altLang="en-US" dirty="0"/>
              <a:t>与状态无关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C00000"/>
                </a:solidFill>
              </a:rPr>
              <a:t>试讨论其遍历性，并求其极限分布和平稳分布。</a:t>
            </a:r>
          </a:p>
        </p:txBody>
      </p:sp>
      <p:sp>
        <p:nvSpPr>
          <p:cNvPr id="75782" name="Rectangle 4"/>
          <p:cNvSpPr>
            <a:spLocks noChangeArrowheads="1"/>
          </p:cNvSpPr>
          <p:nvPr/>
        </p:nvSpPr>
        <p:spPr bwMode="auto">
          <a:xfrm>
            <a:off x="1146175" y="3445673"/>
            <a:ext cx="2743835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801" dirty="0">
                <a:solidFill>
                  <a:srgbClr val="CC00CC"/>
                </a:solidFill>
              </a:rPr>
              <a:t>(1)</a:t>
            </a:r>
            <a:r>
              <a:rPr lang="zh-CN" altLang="en-US" sz="2801" dirty="0">
                <a:solidFill>
                  <a:srgbClr val="0000FF"/>
                </a:solidFill>
              </a:rPr>
              <a:t>转移概率矩阵</a:t>
            </a:r>
          </a:p>
        </p:txBody>
      </p:sp>
      <p:graphicFrame>
        <p:nvGraphicFramePr>
          <p:cNvPr id="757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365019"/>
              </p:ext>
            </p:extLst>
          </p:nvPr>
        </p:nvGraphicFramePr>
        <p:xfrm>
          <a:off x="4231842" y="3360598"/>
          <a:ext cx="3124923" cy="90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7578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42" y="3360598"/>
                        <a:ext cx="3124923" cy="909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6"/>
          <p:cNvSpPr>
            <a:spLocks noChangeArrowheads="1"/>
          </p:cNvSpPr>
          <p:nvPr/>
        </p:nvSpPr>
        <p:spPr bwMode="auto">
          <a:xfrm>
            <a:off x="1146175" y="4479375"/>
            <a:ext cx="2585048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801" dirty="0">
                <a:solidFill>
                  <a:srgbClr val="CC00CC"/>
                </a:solidFill>
              </a:rPr>
              <a:t>(2)</a:t>
            </a:r>
            <a:r>
              <a:rPr lang="en-US" altLang="zh-CN" sz="2801" dirty="0">
                <a:solidFill>
                  <a:srgbClr val="0000FF"/>
                </a:solidFill>
              </a:rPr>
              <a:t>n</a:t>
            </a:r>
            <a:r>
              <a:rPr lang="zh-CN" altLang="en-US" sz="2801" dirty="0">
                <a:solidFill>
                  <a:srgbClr val="0000FF"/>
                </a:solidFill>
              </a:rPr>
              <a:t>步转移矩阵</a:t>
            </a:r>
          </a:p>
        </p:txBody>
      </p:sp>
      <p:sp>
        <p:nvSpPr>
          <p:cNvPr id="75785" name="Rectangle 7"/>
          <p:cNvSpPr>
            <a:spLocks noChangeArrowheads="1"/>
          </p:cNvSpPr>
          <p:nvPr/>
        </p:nvSpPr>
        <p:spPr bwMode="auto">
          <a:xfrm>
            <a:off x="4117516" y="4522247"/>
            <a:ext cx="4958911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/>
              <a:t>为求</a:t>
            </a:r>
            <a:r>
              <a:rPr lang="en-US" altLang="zh-CN" sz="2400" dirty="0" err="1"/>
              <a:t>P</a:t>
            </a:r>
            <a:r>
              <a:rPr lang="en-US" altLang="zh-CN" sz="2400" baseline="50000" dirty="0" err="1"/>
              <a:t>n</a:t>
            </a:r>
            <a:r>
              <a:rPr lang="en-US" altLang="zh-CN" sz="2400" dirty="0"/>
              <a:t>, </a:t>
            </a:r>
            <a:r>
              <a:rPr lang="zh-CN" altLang="en-US" sz="2400" dirty="0"/>
              <a:t>先求</a:t>
            </a:r>
            <a:r>
              <a:rPr lang="en-US" altLang="zh-CN" sz="2400" dirty="0"/>
              <a:t>P</a:t>
            </a:r>
            <a:r>
              <a:rPr lang="zh-CN" altLang="en-US" sz="2400" dirty="0"/>
              <a:t>的特征值和特征向量</a:t>
            </a:r>
          </a:p>
        </p:txBody>
      </p:sp>
      <p:graphicFrame>
        <p:nvGraphicFramePr>
          <p:cNvPr id="7578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474868"/>
              </p:ext>
            </p:extLst>
          </p:nvPr>
        </p:nvGraphicFramePr>
        <p:xfrm>
          <a:off x="4117516" y="5030364"/>
          <a:ext cx="3353576" cy="94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76400" imgH="469900" progId="Equation.DSMT4">
                  <p:embed/>
                </p:oleObj>
              </mc:Choice>
              <mc:Fallback>
                <p:oleObj name="Equation" r:id="rId5" imgW="1676400" imgH="469900" progId="Equation.DSMT4">
                  <p:embed/>
                  <p:pic>
                    <p:nvPicPr>
                      <p:cNvPr id="757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516" y="5030364"/>
                        <a:ext cx="3353576" cy="941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Rectangle 9"/>
          <p:cNvSpPr>
            <a:spLocks noChangeArrowheads="1"/>
          </p:cNvSpPr>
          <p:nvPr/>
        </p:nvSpPr>
        <p:spPr bwMode="auto">
          <a:xfrm>
            <a:off x="1933404" y="6223770"/>
            <a:ext cx="503195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/>
              <a:t>求得特征值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=1</a:t>
            </a:r>
            <a:r>
              <a:rPr lang="zh-CN" altLang="en-US" sz="2400" dirty="0"/>
              <a:t>和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=p-q, </a:t>
            </a:r>
            <a:r>
              <a:rPr lang="zh-CN" altLang="en-US" sz="2400" dirty="0"/>
              <a:t>特征向量</a:t>
            </a:r>
          </a:p>
        </p:txBody>
      </p:sp>
      <p:graphicFrame>
        <p:nvGraphicFramePr>
          <p:cNvPr id="7578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267525"/>
              </p:ext>
            </p:extLst>
          </p:nvPr>
        </p:nvGraphicFramePr>
        <p:xfrm>
          <a:off x="7267051" y="5914995"/>
          <a:ext cx="2694611" cy="94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33500" imgH="469900" progId="Equation.3">
                  <p:embed/>
                </p:oleObj>
              </mc:Choice>
              <mc:Fallback>
                <p:oleObj name="Equation" r:id="rId7" imgW="1333500" imgH="469900" progId="Equation.3">
                  <p:embed/>
                  <p:pic>
                    <p:nvPicPr>
                      <p:cNvPr id="7578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051" y="5914995"/>
                        <a:ext cx="2694611" cy="94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CEB8537-CE07-A6A6-A524-206D919C34B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11906" y="3353576"/>
            <a:ext cx="7545546" cy="2862985"/>
          </a:xfrm>
          <a:prstGeom prst="rect">
            <a:avLst/>
          </a:prstGeom>
          <a:blipFill>
            <a:blip r:embed="rId9"/>
            <a:stretch>
              <a:fillRect l="-121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185596-65CA-BDC6-5820-1C82E6CE6C1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01231" y="3456168"/>
            <a:ext cx="3532747" cy="493006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99F9A27-BCA3-AB6F-AF98-D105F3EE4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051497"/>
              </p:ext>
            </p:extLst>
          </p:nvPr>
        </p:nvGraphicFramePr>
        <p:xfrm>
          <a:off x="2701139" y="5065298"/>
          <a:ext cx="2942319" cy="107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32120" imgH="1295280" progId="Equation.DSMT4">
                  <p:embed/>
                </p:oleObj>
              </mc:Choice>
              <mc:Fallback>
                <p:oleObj name="Equation" r:id="rId11" imgW="3732120" imgH="1295280" progId="Equation.DSMT4">
                  <p:embed/>
                  <p:pic>
                    <p:nvPicPr>
                      <p:cNvPr id="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139" y="5065298"/>
                        <a:ext cx="2942319" cy="1071811"/>
                      </a:xfrm>
                      <a:prstGeom prst="rect">
                        <a:avLst/>
                      </a:prstGeom>
                      <a:solidFill>
                        <a:srgbClr val="96FFFF">
                          <a:alpha val="50195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build="p"/>
      <p:bldP spid="75782" grpId="0"/>
      <p:bldP spid="75784" grpId="0"/>
      <p:bldP spid="75785" grpId="0"/>
      <p:bldP spid="75787" grpId="0"/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3(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243912"/>
            <a:ext cx="3095495" cy="66718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正交</a:t>
            </a:r>
            <a:r>
              <a:rPr lang="en-US" altLang="zh-CN" dirty="0"/>
              <a:t>, </a:t>
            </a:r>
            <a:r>
              <a:rPr lang="zh-CN" altLang="en-US" dirty="0"/>
              <a:t>将其单位化得</a:t>
            </a:r>
          </a:p>
        </p:txBody>
      </p:sp>
      <p:graphicFrame>
        <p:nvGraphicFramePr>
          <p:cNvPr id="281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726783"/>
              </p:ext>
            </p:extLst>
          </p:nvPr>
        </p:nvGraphicFramePr>
        <p:xfrm>
          <a:off x="3784470" y="924139"/>
          <a:ext cx="2816877" cy="141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63700" imgH="838200" progId="Equation.3">
                  <p:embed/>
                </p:oleObj>
              </mc:Choice>
              <mc:Fallback>
                <p:oleObj name="Equation" r:id="rId3" imgW="1663700" imgH="838200" progId="Equation.3">
                  <p:embed/>
                  <p:pic>
                    <p:nvPicPr>
                      <p:cNvPr id="281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470" y="924139"/>
                        <a:ext cx="2816877" cy="1419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741589" y="2860537"/>
            <a:ext cx="1716485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得正交矩阵</a:t>
            </a:r>
          </a:p>
        </p:txBody>
      </p:sp>
      <p:graphicFrame>
        <p:nvGraphicFramePr>
          <p:cNvPr id="281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146556"/>
              </p:ext>
            </p:extLst>
          </p:nvPr>
        </p:nvGraphicFramePr>
        <p:xfrm>
          <a:off x="3660775" y="2393529"/>
          <a:ext cx="4627046" cy="141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30500" imgH="838200" progId="Equation.3">
                  <p:embed/>
                </p:oleObj>
              </mc:Choice>
              <mc:Fallback>
                <p:oleObj name="Equation" r:id="rId5" imgW="2730500" imgH="838200" progId="Equation.3">
                  <p:embed/>
                  <p:pic>
                    <p:nvPicPr>
                      <p:cNvPr id="281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2393529"/>
                        <a:ext cx="4627046" cy="1419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310055"/>
              </p:ext>
            </p:extLst>
          </p:nvPr>
        </p:nvGraphicFramePr>
        <p:xfrm>
          <a:off x="1794872" y="4124735"/>
          <a:ext cx="3979196" cy="79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49500" imgH="469900" progId="Equation.DSMT4">
                  <p:embed/>
                </p:oleObj>
              </mc:Choice>
              <mc:Fallback>
                <p:oleObj name="Equation" r:id="rId7" imgW="2349500" imgH="469900" progId="Equation.DSMT4">
                  <p:embed/>
                  <p:pic>
                    <p:nvPicPr>
                      <p:cNvPr id="281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872" y="4124735"/>
                        <a:ext cx="3979196" cy="795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914658"/>
              </p:ext>
            </p:extLst>
          </p:nvPr>
        </p:nvGraphicFramePr>
        <p:xfrm>
          <a:off x="1003819" y="5600522"/>
          <a:ext cx="1676788" cy="385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25500" imgH="190500" progId="Equation.3">
                  <p:embed/>
                </p:oleObj>
              </mc:Choice>
              <mc:Fallback>
                <p:oleObj name="Equation" r:id="rId9" imgW="825500" imgH="190500" progId="Equation.3">
                  <p:embed/>
                  <p:pic>
                    <p:nvPicPr>
                      <p:cNvPr id="281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819" y="5600522"/>
                        <a:ext cx="1676788" cy="385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9" name="Object 9"/>
          <p:cNvGraphicFramePr>
            <a:graphicFrameLocks noChangeAspect="1"/>
          </p:cNvGraphicFramePr>
          <p:nvPr/>
        </p:nvGraphicFramePr>
        <p:xfrm>
          <a:off x="2602691" y="5187564"/>
          <a:ext cx="7917107" cy="136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51400" imgH="838200" progId="Equation.3">
                  <p:embed/>
                </p:oleObj>
              </mc:Choice>
              <mc:Fallback>
                <p:oleObj name="Equation" r:id="rId11" imgW="4851400" imgH="838200" progId="Equation.3">
                  <p:embed/>
                  <p:pic>
                    <p:nvPicPr>
                      <p:cNvPr id="281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691" y="5187564"/>
                        <a:ext cx="7917107" cy="1367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0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3(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682" y="1040847"/>
            <a:ext cx="7774199" cy="68779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(3)</a:t>
            </a:r>
            <a:r>
              <a:rPr lang="zh-CN" altLang="en-US" dirty="0">
                <a:solidFill>
                  <a:srgbClr val="0000FF"/>
                </a:solidFill>
              </a:rPr>
              <a:t>讨论遍历性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zh-CN" altLang="en-US" dirty="0">
                <a:solidFill>
                  <a:srgbClr val="0000FF"/>
                </a:solidFill>
              </a:rPr>
              <a:t>求极限分布和平稳分布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476893" y="1803025"/>
            <a:ext cx="7774199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令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→,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由于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|p-q|&lt;1,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所以</a:t>
            </a:r>
          </a:p>
        </p:txBody>
      </p:sp>
      <p:graphicFrame>
        <p:nvGraphicFramePr>
          <p:cNvPr id="282629" name="Object 5"/>
          <p:cNvGraphicFramePr>
            <a:graphicFrameLocks noChangeAspect="1"/>
          </p:cNvGraphicFramePr>
          <p:nvPr/>
        </p:nvGraphicFramePr>
        <p:xfrm>
          <a:off x="3107633" y="2122980"/>
          <a:ext cx="6327652" cy="75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16300" imgH="406400" progId="Equation.3">
                  <p:embed/>
                </p:oleObj>
              </mc:Choice>
              <mc:Fallback>
                <p:oleObj name="公式" r:id="rId3" imgW="3416300" imgH="406400" progId="Equation.3">
                  <p:embed/>
                  <p:pic>
                    <p:nvPicPr>
                      <p:cNvPr id="282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633" y="2122980"/>
                        <a:ext cx="6327652" cy="752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0" name="Object 6"/>
          <p:cNvGraphicFramePr>
            <a:graphicFrameLocks noChangeAspect="1"/>
          </p:cNvGraphicFramePr>
          <p:nvPr/>
        </p:nvGraphicFramePr>
        <p:xfrm>
          <a:off x="3155269" y="2842284"/>
          <a:ext cx="6303834" cy="75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403600" imgH="406400" progId="Equation.3">
                  <p:embed/>
                </p:oleObj>
              </mc:Choice>
              <mc:Fallback>
                <p:oleObj name="公式" r:id="rId5" imgW="3403600" imgH="406400" progId="Equation.3">
                  <p:embed/>
                  <p:pic>
                    <p:nvPicPr>
                      <p:cNvPr id="282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269" y="2842284"/>
                        <a:ext cx="6303834" cy="752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1013683" y="3582229"/>
            <a:ext cx="10114692" cy="11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由遍历性的定义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zh-CN" altLang="en-US" sz="2400" dirty="0">
                <a:latin typeface="+mn-ea"/>
                <a:ea typeface="+mn-ea"/>
              </a:rPr>
              <a:t>此马氏链遍历。（也可利用性质</a:t>
            </a:r>
            <a:r>
              <a:rPr lang="en-US" altLang="zh-CN" sz="2400" dirty="0">
                <a:latin typeface="+mn-ea"/>
                <a:ea typeface="+mn-ea"/>
              </a:rPr>
              <a:t>5, </a:t>
            </a:r>
            <a:r>
              <a:rPr lang="zh-CN" altLang="en-US" sz="2400" dirty="0">
                <a:latin typeface="+mn-ea"/>
                <a:ea typeface="+mn-ea"/>
              </a:rPr>
              <a:t>状态有限</a:t>
            </a:r>
            <a:r>
              <a:rPr lang="en-US" altLang="zh-CN" sz="2400" dirty="0">
                <a:latin typeface="+mn-ea"/>
                <a:ea typeface="+mn-ea"/>
              </a:rPr>
              <a:t>, n</a:t>
            </a:r>
            <a:r>
              <a:rPr lang="en-US" altLang="zh-CN" sz="2400" baseline="-250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1, 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&gt;0, 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j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知其遍历）</a:t>
            </a:r>
          </a:p>
        </p:txBody>
      </p:sp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917575" y="5304819"/>
            <a:ext cx="7774199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平稳分布等于极限分布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282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450363"/>
              </p:ext>
            </p:extLst>
          </p:nvPr>
        </p:nvGraphicFramePr>
        <p:xfrm>
          <a:off x="4187729" y="4942292"/>
          <a:ext cx="2057876" cy="14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40948" imgH="710891" progId="Equation.3">
                  <p:embed/>
                </p:oleObj>
              </mc:Choice>
              <mc:Fallback>
                <p:oleObj name="公式" r:id="rId7" imgW="1040948" imgH="710891" progId="Equation.3">
                  <p:embed/>
                  <p:pic>
                    <p:nvPicPr>
                      <p:cNvPr id="282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729" y="4942292"/>
                        <a:ext cx="2057876" cy="14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4" name="Rectangle 10"/>
          <p:cNvSpPr>
            <a:spLocks noChangeArrowheads="1"/>
          </p:cNvSpPr>
          <p:nvPr/>
        </p:nvSpPr>
        <p:spPr bwMode="auto">
          <a:xfrm>
            <a:off x="6420182" y="5285571"/>
            <a:ext cx="1810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</a:p>
        </p:txBody>
      </p:sp>
      <p:graphicFrame>
        <p:nvGraphicFramePr>
          <p:cNvPr id="282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608006"/>
              </p:ext>
            </p:extLst>
          </p:nvPr>
        </p:nvGraphicFramePr>
        <p:xfrm>
          <a:off x="8267067" y="5050567"/>
          <a:ext cx="990829" cy="93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431613" imgH="406224" progId="Equation.3">
                  <p:embed/>
                </p:oleObj>
              </mc:Choice>
              <mc:Fallback>
                <p:oleObj name="公式" r:id="rId9" imgW="431613" imgH="406224" progId="Equation.3">
                  <p:embed/>
                  <p:pic>
                    <p:nvPicPr>
                      <p:cNvPr id="282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067" y="5050567"/>
                        <a:ext cx="990829" cy="932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9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/>
      <p:bldP spid="282628" grpId="0" autoUpdateAnimBg="0"/>
      <p:bldP spid="282631" grpId="0" autoUpdateAnimBg="0"/>
      <p:bldP spid="282632" grpId="0" autoUpdateAnimBg="0"/>
      <p:bldP spid="28263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上一讲主要内容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915194"/>
            <a:ext cx="9515475" cy="5410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泊松过程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更新计数过程</a:t>
            </a: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马尔可夫过程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马尔可夫过程的概念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马尔可夫过程的分类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离散参数马氏链</a:t>
            </a:r>
            <a:endParaRPr lang="en-US" altLang="zh-CN" dirty="0">
              <a:solidFill>
                <a:srgbClr val="CC00CC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CC00CC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步转移概率、 </a:t>
            </a:r>
            <a:r>
              <a:rPr lang="en-US" altLang="zh-CN" dirty="0">
                <a:solidFill>
                  <a:srgbClr val="CC00CC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步转移矩阵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齐次马尔可夫链</a:t>
            </a:r>
          </a:p>
        </p:txBody>
      </p:sp>
    </p:spTree>
    <p:extLst>
      <p:ext uri="{BB962C8B-B14F-4D97-AF65-F5344CB8AC3E}">
        <p14:creationId xmlns:p14="http://schemas.microsoft.com/office/powerpoint/2010/main" val="296889823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4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097217"/>
            <a:ext cx="11125200" cy="261680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zh-CN" altLang="en-US" dirty="0"/>
              <a:t>设有</a:t>
            </a:r>
            <a:r>
              <a:rPr lang="en-US" altLang="zh-CN" dirty="0"/>
              <a:t>6</a:t>
            </a:r>
            <a:r>
              <a:rPr lang="zh-CN" altLang="en-US" dirty="0"/>
              <a:t>个球</a:t>
            </a:r>
            <a:r>
              <a:rPr lang="en-US" altLang="zh-CN" dirty="0"/>
              <a:t>(</a:t>
            </a:r>
            <a:r>
              <a:rPr lang="zh-CN" altLang="en-US" dirty="0"/>
              <a:t>其中</a:t>
            </a:r>
            <a:r>
              <a:rPr lang="en-US" altLang="zh-CN" dirty="0"/>
              <a:t>2</a:t>
            </a:r>
            <a:r>
              <a:rPr lang="zh-CN" altLang="en-US" dirty="0"/>
              <a:t>个红球</a:t>
            </a:r>
            <a:r>
              <a:rPr lang="en-US" altLang="zh-CN" dirty="0"/>
              <a:t>4</a:t>
            </a:r>
            <a:r>
              <a:rPr lang="zh-CN" altLang="en-US" dirty="0"/>
              <a:t>个白球</a:t>
            </a:r>
            <a:r>
              <a:rPr lang="en-US" altLang="zh-CN" dirty="0"/>
              <a:t>)</a:t>
            </a:r>
            <a:r>
              <a:rPr lang="zh-CN" altLang="en-US" dirty="0"/>
              <a:t>分别放于甲、乙两个盒子中</a:t>
            </a:r>
            <a:r>
              <a:rPr lang="en-US" altLang="zh-CN" dirty="0"/>
              <a:t>, </a:t>
            </a:r>
            <a:r>
              <a:rPr lang="zh-CN" altLang="en-US" dirty="0"/>
              <a:t>每盒</a:t>
            </a:r>
            <a:r>
              <a:rPr lang="en-US" altLang="zh-CN" dirty="0"/>
              <a:t>3</a:t>
            </a:r>
            <a:r>
              <a:rPr lang="zh-CN" altLang="en-US" dirty="0"/>
              <a:t>个。令每次从两个盒子中各取一个球进行交换</a:t>
            </a:r>
            <a:r>
              <a:rPr lang="en-US" altLang="zh-CN" dirty="0"/>
              <a:t>, X(0)</a:t>
            </a:r>
            <a:r>
              <a:rPr lang="zh-CN" altLang="en-US" dirty="0"/>
              <a:t>表示开始时甲盒中红球的个数</a:t>
            </a:r>
            <a:r>
              <a:rPr lang="en-US" altLang="zh-CN" dirty="0"/>
              <a:t>, X(n), n=1, 2, …</a:t>
            </a:r>
            <a:r>
              <a:rPr lang="zh-CN" altLang="en-US" dirty="0"/>
              <a:t>表示经过</a:t>
            </a:r>
            <a:r>
              <a:rPr lang="en-US" altLang="zh-CN" dirty="0"/>
              <a:t>n</a:t>
            </a:r>
            <a:r>
              <a:rPr lang="zh-CN" altLang="en-US" dirty="0"/>
              <a:t>次交换后甲盒中的红球数。</a:t>
            </a:r>
            <a:r>
              <a:rPr lang="en-US" altLang="zh-CN" dirty="0"/>
              <a:t>{X(n), n=0, 1, 2, …}</a:t>
            </a:r>
            <a:r>
              <a:rPr lang="zh-CN" altLang="en-US" dirty="0"/>
              <a:t>是状态空间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{0, 1, 2}</a:t>
            </a:r>
            <a:r>
              <a:rPr lang="zh-CN" altLang="en-US" dirty="0"/>
              <a:t>的齐次马氏链。</a:t>
            </a:r>
            <a:r>
              <a:rPr lang="zh-CN" altLang="en-US" dirty="0">
                <a:solidFill>
                  <a:srgbClr val="C00000"/>
                </a:solidFill>
              </a:rPr>
              <a:t>试讨论其遍历性，并求其极限分布，平稳分布，绝对分布和有限维分布。</a:t>
            </a:r>
            <a:endParaRPr lang="zh-CN" altLang="en-US" dirty="0"/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2197785" y="3383559"/>
            <a:ext cx="1845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初始分布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6929780" y="3367471"/>
            <a:ext cx="1845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(2)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转移矩阵</a:t>
            </a:r>
          </a:p>
        </p:txBody>
      </p:sp>
      <p:graphicFrame>
        <p:nvGraphicFramePr>
          <p:cNvPr id="283654" name="Group 6">
            <a:extLst>
              <a:ext uri="{FF2B5EF4-FFF2-40B4-BE49-F238E27FC236}">
                <a16:creationId xmlns:a16="http://schemas.microsoft.com/office/drawing/2014/main" id="{546030D1-25B3-4F89-AC0F-88537AA7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35173"/>
              </p:ext>
            </p:extLst>
          </p:nvPr>
        </p:nvGraphicFramePr>
        <p:xfrm>
          <a:off x="1908175" y="4301275"/>
          <a:ext cx="2820053" cy="1060766"/>
        </p:xfrm>
        <a:graphic>
          <a:graphicData uri="http://schemas.openxmlformats.org/drawingml/2006/table">
            <a:tbl>
              <a:tblPr/>
              <a:tblGrid>
                <a:gridCol w="76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8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X(0)</a:t>
                      </a:r>
                    </a:p>
                  </a:txBody>
                  <a:tcPr marL="91461" marR="91461" marT="45685" marB="45685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8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</a:t>
                      </a:r>
                    </a:p>
                  </a:txBody>
                  <a:tcPr marL="91461" marR="91461" marT="45685" marB="45685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1/5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3/5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1/5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532208" y="5292105"/>
            <a:ext cx="2653326" cy="1219482"/>
            <a:chOff x="1248" y="3408"/>
            <a:chExt cx="1671" cy="768"/>
          </a:xfrm>
        </p:grpSpPr>
        <p:graphicFrame>
          <p:nvGraphicFramePr>
            <p:cNvPr id="39964" name="Object 24"/>
            <p:cNvGraphicFramePr>
              <a:graphicFrameLocks noChangeAspect="1"/>
            </p:cNvGraphicFramePr>
            <p:nvPr/>
          </p:nvGraphicFramePr>
          <p:xfrm>
            <a:off x="1248" y="3562"/>
            <a:ext cx="1671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44600" imgH="457200" progId="Equation.3">
                    <p:embed/>
                  </p:oleObj>
                </mc:Choice>
                <mc:Fallback>
                  <p:oleObj name="Equation" r:id="rId3" imgW="1244600" imgH="457200" progId="Equation.3">
                    <p:embed/>
                    <p:pic>
                      <p:nvPicPr>
                        <p:cNvPr id="3996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62"/>
                          <a:ext cx="1671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5" name="Line 25"/>
            <p:cNvSpPr>
              <a:spLocks noChangeShapeType="1"/>
            </p:cNvSpPr>
            <p:nvPr/>
          </p:nvSpPr>
          <p:spPr bwMode="auto">
            <a:xfrm flipV="1">
              <a:off x="1440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6" name="Line 26"/>
            <p:cNvSpPr>
              <a:spLocks noChangeShapeType="1"/>
            </p:cNvSpPr>
            <p:nvPr/>
          </p:nvSpPr>
          <p:spPr bwMode="auto">
            <a:xfrm flipV="1">
              <a:off x="1968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7" name="Line 27"/>
            <p:cNvSpPr>
              <a:spLocks noChangeShapeType="1"/>
            </p:cNvSpPr>
            <p:nvPr/>
          </p:nvSpPr>
          <p:spPr bwMode="auto">
            <a:xfrm flipH="1" flipV="1">
              <a:off x="2448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836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276096"/>
              </p:ext>
            </p:extLst>
          </p:nvPr>
        </p:nvGraphicFramePr>
        <p:xfrm>
          <a:off x="6945566" y="4115594"/>
          <a:ext cx="2311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40948" imgH="1167893" progId="Equation.3">
                  <p:embed/>
                </p:oleObj>
              </mc:Choice>
              <mc:Fallback>
                <p:oleObj name="Equation" r:id="rId5" imgW="1040948" imgH="1167893" progId="Equation.3">
                  <p:embed/>
                  <p:pic>
                    <p:nvPicPr>
                      <p:cNvPr id="2836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566" y="4115594"/>
                        <a:ext cx="23112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9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8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build="p"/>
      <p:bldP spid="283652" grpId="0" autoUpdateAnimBg="0"/>
      <p:bldP spid="28365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4(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32113"/>
            <a:ext cx="8230606" cy="75636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(3)</a:t>
            </a:r>
            <a:r>
              <a:rPr lang="zh-CN" altLang="en-US" dirty="0">
                <a:solidFill>
                  <a:srgbClr val="0000FF"/>
                </a:solidFill>
              </a:rPr>
              <a:t>遍历性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zh-CN" altLang="en-US" dirty="0">
                <a:solidFill>
                  <a:srgbClr val="0000FF"/>
                </a:solidFill>
              </a:rPr>
              <a:t>极限分布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zh-CN" altLang="en-US" dirty="0">
                <a:solidFill>
                  <a:srgbClr val="0000FF"/>
                </a:solidFill>
              </a:rPr>
              <a:t>平稳分布</a:t>
            </a:r>
            <a:endParaRPr lang="zh-CN" altLang="en-US" dirty="0"/>
          </a:p>
        </p:txBody>
      </p:sp>
      <p:graphicFrame>
        <p:nvGraphicFramePr>
          <p:cNvPr id="284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15324"/>
              </p:ext>
            </p:extLst>
          </p:nvPr>
        </p:nvGraphicFramePr>
        <p:xfrm>
          <a:off x="1613614" y="1800162"/>
          <a:ext cx="2666999" cy="248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1054080" progId="Equation.DSMT4">
                  <p:embed/>
                </p:oleObj>
              </mc:Choice>
              <mc:Fallback>
                <p:oleObj name="Equation" r:id="rId3" imgW="1130040" imgH="1054080" progId="Equation.DSMT4">
                  <p:embed/>
                  <p:pic>
                    <p:nvPicPr>
                      <p:cNvPr id="284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14" y="1800162"/>
                        <a:ext cx="2666999" cy="2484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964966" y="4615273"/>
            <a:ext cx="480065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(2)&gt;0, 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j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故此马氏链为遍历的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其极限分布等于平稳分布。</a:t>
            </a:r>
          </a:p>
        </p:txBody>
      </p:sp>
      <p:sp>
        <p:nvSpPr>
          <p:cNvPr id="284678" name="Line 6"/>
          <p:cNvSpPr>
            <a:spLocks noChangeShapeType="1"/>
          </p:cNvSpPr>
          <p:nvPr/>
        </p:nvSpPr>
        <p:spPr bwMode="auto">
          <a:xfrm>
            <a:off x="6327828" y="1587868"/>
            <a:ext cx="0" cy="4966849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6526045" y="1322535"/>
            <a:ext cx="3645744" cy="44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＝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)P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graphicFrame>
        <p:nvGraphicFramePr>
          <p:cNvPr id="284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443039"/>
              </p:ext>
            </p:extLst>
          </p:nvPr>
        </p:nvGraphicFramePr>
        <p:xfrm>
          <a:off x="6613655" y="1907186"/>
          <a:ext cx="3148742" cy="30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98600" imgH="1473200" progId="Equation.DSMT4">
                  <p:embed/>
                </p:oleObj>
              </mc:Choice>
              <mc:Fallback>
                <p:oleObj name="Equation" r:id="rId5" imgW="1498600" imgH="1473200" progId="Equation.DSMT4">
                  <p:embed/>
                  <p:pic>
                    <p:nvPicPr>
                      <p:cNvPr id="284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655" y="1907186"/>
                        <a:ext cx="3148742" cy="3093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6569407" y="5292677"/>
            <a:ext cx="3645744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解得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平稳分布</a:t>
            </a:r>
          </a:p>
        </p:txBody>
      </p:sp>
      <p:sp>
        <p:nvSpPr>
          <p:cNvPr id="284682" name="Rectangle 10"/>
          <p:cNvSpPr>
            <a:spLocks noChangeArrowheads="1"/>
          </p:cNvSpPr>
          <p:nvPr/>
        </p:nvSpPr>
        <p:spPr bwMode="auto">
          <a:xfrm>
            <a:off x="6650394" y="5932269"/>
            <a:ext cx="3874397" cy="44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＝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  <p:graphicFrame>
        <p:nvGraphicFramePr>
          <p:cNvPr id="284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651178"/>
              </p:ext>
            </p:extLst>
          </p:nvPr>
        </p:nvGraphicFramePr>
        <p:xfrm>
          <a:off x="8271209" y="5728228"/>
          <a:ext cx="1776823" cy="85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01309" imgH="431613" progId="Equation.DSMT4">
                  <p:embed/>
                </p:oleObj>
              </mc:Choice>
              <mc:Fallback>
                <p:oleObj name="Equation" r:id="rId7" imgW="901309" imgH="431613" progId="Equation.DSMT4">
                  <p:embed/>
                  <p:pic>
                    <p:nvPicPr>
                      <p:cNvPr id="284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1209" y="5728228"/>
                        <a:ext cx="1776823" cy="851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2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284677" grpId="0" autoUpdateAnimBg="0"/>
      <p:bldP spid="284679" grpId="0" autoUpdateAnimBg="0"/>
      <p:bldP spid="284681" grpId="0" autoUpdateAnimBg="0"/>
      <p:bldP spid="2846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4(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9" y="1050384"/>
            <a:ext cx="8026400" cy="66353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(4)</a:t>
            </a:r>
            <a:r>
              <a:rPr lang="zh-CN" altLang="en-US" dirty="0">
                <a:solidFill>
                  <a:srgbClr val="0000FF"/>
                </a:solidFill>
              </a:rPr>
              <a:t>绝对分布</a:t>
            </a:r>
            <a:endParaRPr lang="zh-CN" altLang="en-US" dirty="0"/>
          </a:p>
        </p:txBody>
      </p:sp>
      <p:graphicFrame>
        <p:nvGraphicFramePr>
          <p:cNvPr id="86022" name="Object 4"/>
          <p:cNvGraphicFramePr>
            <a:graphicFrameLocks noChangeAspect="1"/>
          </p:cNvGraphicFramePr>
          <p:nvPr/>
        </p:nvGraphicFramePr>
        <p:xfrm>
          <a:off x="6480263" y="1827637"/>
          <a:ext cx="3995075" cy="3939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300" imgH="1866900" progId="Equation.3">
                  <p:embed/>
                </p:oleObj>
              </mc:Choice>
              <mc:Fallback>
                <p:oleObj name="Equation" r:id="rId3" imgW="1892300" imgH="1866900" progId="Equation.3">
                  <p:embed/>
                  <p:pic>
                    <p:nvPicPr>
                      <p:cNvPr id="860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263" y="1827637"/>
                        <a:ext cx="3995075" cy="3939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Rectangle 5"/>
          <p:cNvSpPr>
            <a:spLocks noChangeArrowheads="1"/>
          </p:cNvSpPr>
          <p:nvPr/>
        </p:nvSpPr>
        <p:spPr bwMode="auto">
          <a:xfrm>
            <a:off x="660051" y="1808897"/>
            <a:ext cx="3645744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因初始分布为平稳分布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86024" name="Line 6"/>
          <p:cNvSpPr>
            <a:spLocks noChangeShapeType="1"/>
          </p:cNvSpPr>
          <p:nvPr/>
        </p:nvSpPr>
        <p:spPr bwMode="auto">
          <a:xfrm>
            <a:off x="6327828" y="1067047"/>
            <a:ext cx="0" cy="5508313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60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554056"/>
              </p:ext>
            </p:extLst>
          </p:nvPr>
        </p:nvGraphicFramePr>
        <p:xfrm>
          <a:off x="1918773" y="2320451"/>
          <a:ext cx="2623157" cy="87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18671" imgH="406224" progId="Equation.3">
                  <p:embed/>
                </p:oleObj>
              </mc:Choice>
              <mc:Fallback>
                <p:oleObj name="Equation" r:id="rId5" imgW="1218671" imgH="406224" progId="Equation.3">
                  <p:embed/>
                  <p:pic>
                    <p:nvPicPr>
                      <p:cNvPr id="8602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773" y="2320451"/>
                        <a:ext cx="2623157" cy="874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Rectangle 8"/>
          <p:cNvSpPr>
            <a:spLocks noChangeArrowheads="1"/>
          </p:cNvSpPr>
          <p:nvPr/>
        </p:nvSpPr>
        <p:spPr bwMode="auto">
          <a:xfrm>
            <a:off x="733429" y="3384309"/>
            <a:ext cx="547375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故绝对分布永远等于初始分布。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860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975746"/>
              </p:ext>
            </p:extLst>
          </p:nvPr>
        </p:nvGraphicFramePr>
        <p:xfrm>
          <a:off x="1928339" y="4071732"/>
          <a:ext cx="3197965" cy="87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85255" imgH="406224" progId="Equation.3">
                  <p:embed/>
                </p:oleObj>
              </mc:Choice>
              <mc:Fallback>
                <p:oleObj name="Equation" r:id="rId7" imgW="1485255" imgH="406224" progId="Equation.3">
                  <p:embed/>
                  <p:pic>
                    <p:nvPicPr>
                      <p:cNvPr id="86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339" y="4071732"/>
                        <a:ext cx="3197965" cy="874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Rectangle 10"/>
          <p:cNvSpPr>
            <a:spLocks noChangeArrowheads="1"/>
          </p:cNvSpPr>
          <p:nvPr/>
        </p:nvSpPr>
        <p:spPr bwMode="auto">
          <a:xfrm>
            <a:off x="915473" y="4973865"/>
            <a:ext cx="3645744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比如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zh-CN" altLang="en-US" sz="2400" dirty="0">
                <a:latin typeface="+mn-ea"/>
                <a:ea typeface="+mn-ea"/>
              </a:rPr>
              <a:t>可以验证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603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uild="p"/>
      <p:bldP spid="86023" grpId="0"/>
      <p:bldP spid="86026" grpId="0"/>
      <p:bldP spid="860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4(</a:t>
            </a:r>
            <a:r>
              <a:rPr lang="zh-CN" altLang="en-US"/>
              <a:t>续</a:t>
            </a:r>
            <a:r>
              <a:rPr lang="en-US" altLang="zh-CN"/>
              <a:t>3)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1" y="1155333"/>
            <a:ext cx="8069492" cy="77011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(4)</a:t>
            </a:r>
            <a:r>
              <a:rPr lang="zh-CN" altLang="en-US" dirty="0">
                <a:solidFill>
                  <a:srgbClr val="0000FF"/>
                </a:solidFill>
              </a:rPr>
              <a:t>有限维分布</a:t>
            </a:r>
            <a:endParaRPr lang="zh-CN" altLang="en-US" dirty="0"/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1374775" y="1924235"/>
            <a:ext cx="7774199" cy="15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/>
              <a:t>P{X(1)=1, X(2)=2, X(4)=1}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/>
              <a:t>＝</a:t>
            </a:r>
            <a:r>
              <a:rPr lang="en-US" altLang="zh-CN" sz="2400" dirty="0"/>
              <a:t>P{X(1)=1}·P{X(2)=2|X(1)=1}·P{X(4)=1|X(1)=1, X(2)=2}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/>
              <a:t>=P{X(1)=1}·p</a:t>
            </a:r>
            <a:r>
              <a:rPr lang="en-US" altLang="zh-CN" sz="2400" baseline="-25000" dirty="0"/>
              <a:t>12</a:t>
            </a:r>
            <a:r>
              <a:rPr lang="en-US" altLang="zh-CN" sz="2400" dirty="0"/>
              <a:t>·p</a:t>
            </a:r>
            <a:r>
              <a:rPr lang="en-US" altLang="zh-CN" sz="2400" baseline="-25000" dirty="0"/>
              <a:t>21</a:t>
            </a:r>
            <a:r>
              <a:rPr lang="en-US" altLang="zh-CN" sz="2400" dirty="0"/>
              <a:t>(2)</a:t>
            </a:r>
          </a:p>
        </p:txBody>
      </p:sp>
      <p:graphicFrame>
        <p:nvGraphicFramePr>
          <p:cNvPr id="286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46933"/>
              </p:ext>
            </p:extLst>
          </p:nvPr>
        </p:nvGraphicFramePr>
        <p:xfrm>
          <a:off x="4270375" y="2966712"/>
          <a:ext cx="2115039" cy="77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406224" progId="Equation.3">
                  <p:embed/>
                </p:oleObj>
              </mc:Choice>
              <mc:Fallback>
                <p:oleObj name="Equation" r:id="rId3" imgW="1117115" imgH="406224" progId="Equation.3">
                  <p:embed/>
                  <p:pic>
                    <p:nvPicPr>
                      <p:cNvPr id="286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2966712"/>
                        <a:ext cx="2115039" cy="770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1374775" y="3985883"/>
            <a:ext cx="7774199" cy="15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/>
              <a:t>P{X(2)=2, X(4)=2|X(1)=1}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/>
              <a:t>＝</a:t>
            </a:r>
            <a:r>
              <a:rPr lang="en-US" altLang="zh-CN" sz="2400" dirty="0"/>
              <a:t>P{X(2)=2|X(1)=1}·P{X(4)=2|X(1)=1, X(2)=2}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/>
              <a:t>=p</a:t>
            </a:r>
            <a:r>
              <a:rPr lang="en-US" altLang="zh-CN" sz="2400" baseline="-25000" dirty="0"/>
              <a:t>12</a:t>
            </a:r>
            <a:r>
              <a:rPr lang="en-US" altLang="zh-CN" sz="2400" dirty="0"/>
              <a:t>·p</a:t>
            </a:r>
            <a:r>
              <a:rPr lang="en-US" altLang="zh-CN" sz="2400" baseline="-25000" dirty="0"/>
              <a:t>22</a:t>
            </a:r>
            <a:r>
              <a:rPr lang="en-US" altLang="zh-CN" sz="2400" dirty="0"/>
              <a:t>(2)</a:t>
            </a: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356557"/>
              </p:ext>
            </p:extLst>
          </p:nvPr>
        </p:nvGraphicFramePr>
        <p:xfrm>
          <a:off x="2746375" y="5031425"/>
          <a:ext cx="1778412" cy="77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392" imgH="406224" progId="Equation.3">
                  <p:embed/>
                </p:oleObj>
              </mc:Choice>
              <mc:Fallback>
                <p:oleObj name="Equation" r:id="rId5" imgW="939392" imgH="406224" progId="Equation.3">
                  <p:embed/>
                  <p:pic>
                    <p:nvPicPr>
                      <p:cNvPr id="2867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5031425"/>
                        <a:ext cx="1778412" cy="770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build="p"/>
      <p:bldP spid="286724" grpId="0" build="p" autoUpdateAnimBg="0"/>
      <p:bldP spid="28672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5</a:t>
            </a:r>
          </a:p>
        </p:txBody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A90968D6-1228-4215-89AB-015FEE3F4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143266"/>
            <a:ext cx="11734800" cy="4063353"/>
          </a:xfrm>
        </p:spPr>
        <p:txBody>
          <a:bodyPr>
            <a:normAutofit fontScale="92500"/>
          </a:bodyPr>
          <a:lstStyle/>
          <a:p>
            <a:pPr marL="0" indent="720144" algn="just">
              <a:buNone/>
              <a:defRPr/>
            </a:pPr>
            <a:r>
              <a:rPr lang="zh-CN" altLang="en-US" dirty="0"/>
              <a:t>若顾客的购买是无记忆的</a:t>
            </a:r>
            <a:r>
              <a:rPr lang="en-US" altLang="zh-CN" dirty="0"/>
              <a:t>, </a:t>
            </a:r>
            <a:r>
              <a:rPr lang="zh-CN" altLang="en-US" dirty="0"/>
              <a:t>即已知顾客现在的购买情况</a:t>
            </a:r>
            <a:r>
              <a:rPr lang="en-US" altLang="zh-CN" dirty="0"/>
              <a:t>, </a:t>
            </a:r>
            <a:r>
              <a:rPr lang="zh-CN" altLang="en-US" dirty="0"/>
              <a:t>顾客将来购买的情况不受过去历史购买的影响</a:t>
            </a:r>
            <a:r>
              <a:rPr lang="en-US" altLang="zh-CN" dirty="0"/>
              <a:t>, </a:t>
            </a:r>
            <a:r>
              <a:rPr lang="zh-CN" altLang="en-US" dirty="0"/>
              <a:t>而只与现在的购买情况有关。现在市场上供应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三个不同厂生产的</a:t>
            </a:r>
            <a:r>
              <a:rPr lang="en-US" altLang="zh-CN" dirty="0"/>
              <a:t>50</a:t>
            </a:r>
            <a:r>
              <a:rPr lang="zh-CN" altLang="en-US" dirty="0"/>
              <a:t>克袋装味精。</a:t>
            </a:r>
            <a:r>
              <a:rPr lang="en-US" altLang="zh-CN" dirty="0"/>
              <a:t>X(n)=1</a:t>
            </a:r>
            <a:r>
              <a:rPr lang="zh-CN" altLang="en-US" dirty="0"/>
              <a:t>、</a:t>
            </a:r>
            <a:r>
              <a:rPr lang="en-US" altLang="zh-CN" dirty="0"/>
              <a:t>X(n)=2</a:t>
            </a:r>
            <a:r>
              <a:rPr lang="zh-CN" altLang="en-US" dirty="0"/>
              <a:t>、</a:t>
            </a:r>
            <a:r>
              <a:rPr lang="en-US" altLang="zh-CN" dirty="0"/>
              <a:t>X(n)= 3</a:t>
            </a:r>
            <a:r>
              <a:rPr lang="zh-CN" altLang="en-US" dirty="0"/>
              <a:t>分别表示顾客第</a:t>
            </a:r>
            <a:r>
              <a:rPr lang="en-US" altLang="zh-CN" dirty="0"/>
              <a:t>n</a:t>
            </a:r>
            <a:r>
              <a:rPr lang="zh-CN" altLang="en-US" dirty="0"/>
              <a:t>次购买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厂的味精。</a:t>
            </a:r>
          </a:p>
          <a:p>
            <a:pPr marL="0" indent="720144" algn="just">
              <a:buNone/>
              <a:defRPr/>
            </a:pPr>
            <a:r>
              <a:rPr lang="en-US" altLang="zh-CN" dirty="0"/>
              <a:t>{X(n), n=1, 2, 3, …}</a:t>
            </a:r>
            <a:r>
              <a:rPr lang="zh-CN" altLang="en-US" dirty="0"/>
              <a:t>是一个齐次马氏链</a:t>
            </a:r>
            <a:r>
              <a:rPr lang="en-US" altLang="zh-CN" dirty="0"/>
              <a:t>, </a:t>
            </a: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{1, 2, 3}</a:t>
            </a:r>
            <a:r>
              <a:rPr lang="zh-CN" altLang="en-US" dirty="0"/>
              <a:t>。</a:t>
            </a:r>
          </a:p>
          <a:p>
            <a:pPr marL="0" indent="720144" algn="just">
              <a:buNone/>
              <a:defRPr/>
            </a:pPr>
            <a:r>
              <a:rPr lang="zh-CN" altLang="en-US" dirty="0"/>
              <a:t>若已知第一次顾客购买三个厂味精的概率分布</a:t>
            </a:r>
            <a:r>
              <a:rPr lang="en-US" altLang="zh-CN" dirty="0"/>
              <a:t>, </a:t>
            </a:r>
            <a:r>
              <a:rPr lang="zh-CN" altLang="en-US" dirty="0"/>
              <a:t>即初始分布</a:t>
            </a:r>
          </a:p>
          <a:p>
            <a:pPr marL="0" indent="0" algn="ctr">
              <a:buNone/>
              <a:defRPr/>
            </a:pP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(P{X(1)=1}, P{X(1)=2}, P{X(1)=3})</a:t>
            </a:r>
            <a:r>
              <a:rPr lang="zh-CN" altLang="en-US" dirty="0"/>
              <a:t>＝</a:t>
            </a:r>
            <a:r>
              <a:rPr lang="en-US" altLang="zh-CN" dirty="0"/>
              <a:t>(0.2, 0.4, 0.4)</a:t>
            </a:r>
          </a:p>
          <a:p>
            <a:pPr marL="0" indent="720144" algn="just">
              <a:buNone/>
              <a:defRPr/>
            </a:pPr>
            <a:r>
              <a:rPr lang="zh-CN" altLang="en-US" dirty="0"/>
              <a:t>又知道一般顾客的购买倾向</a:t>
            </a:r>
            <a:r>
              <a:rPr lang="en-US" altLang="zh-CN" dirty="0"/>
              <a:t>——</a:t>
            </a:r>
            <a:r>
              <a:rPr lang="zh-CN" altLang="en-US" dirty="0"/>
              <a:t>转移矩阵</a:t>
            </a:r>
          </a:p>
        </p:txBody>
      </p:sp>
      <p:graphicFrame>
        <p:nvGraphicFramePr>
          <p:cNvPr id="901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051063"/>
              </p:ext>
            </p:extLst>
          </p:nvPr>
        </p:nvGraphicFramePr>
        <p:xfrm>
          <a:off x="3660775" y="4881929"/>
          <a:ext cx="3124535" cy="166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8100" imgH="698500" progId="Equation.3">
                  <p:embed/>
                </p:oleObj>
              </mc:Choice>
              <mc:Fallback>
                <p:oleObj name="Equation" r:id="rId3" imgW="1308100" imgH="698500" progId="Equation.3">
                  <p:embed/>
                  <p:pic>
                    <p:nvPicPr>
                      <p:cNvPr id="901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4881929"/>
                        <a:ext cx="3124535" cy="1668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2785296" y="4252310"/>
            <a:ext cx="439839" cy="3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000"/>
              <a:t>～</a:t>
            </a:r>
          </a:p>
        </p:txBody>
      </p:sp>
    </p:spTree>
    <p:extLst>
      <p:ext uri="{BB962C8B-B14F-4D97-AF65-F5344CB8AC3E}">
        <p14:creationId xmlns:p14="http://schemas.microsoft.com/office/powerpoint/2010/main" val="12341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5(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1063870"/>
            <a:ext cx="8347826" cy="841923"/>
          </a:xfrm>
        </p:spPr>
        <p:txBody>
          <a:bodyPr>
            <a:normAutofit/>
          </a:bodyPr>
          <a:lstStyle/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dirty="0">
                <a:solidFill>
                  <a:srgbClr val="0000FF"/>
                </a:solidFill>
              </a:rPr>
              <a:t>顾客第二次购买各厂味精的概率</a:t>
            </a:r>
            <a:endParaRPr lang="zh-CN" altLang="en-US" dirty="0"/>
          </a:p>
        </p:txBody>
      </p:sp>
      <p:graphicFrame>
        <p:nvGraphicFramePr>
          <p:cNvPr id="288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642453"/>
              </p:ext>
            </p:extLst>
          </p:nvPr>
        </p:nvGraphicFramePr>
        <p:xfrm>
          <a:off x="2060575" y="1599318"/>
          <a:ext cx="5139928" cy="177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700" imgH="927100" progId="Equation.3">
                  <p:embed/>
                </p:oleObj>
              </mc:Choice>
              <mc:Fallback>
                <p:oleObj name="Equation" r:id="rId3" imgW="2679700" imgH="927100" progId="Equation.3">
                  <p:embed/>
                  <p:pic>
                    <p:nvPicPr>
                      <p:cNvPr id="288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1599318"/>
                        <a:ext cx="5139928" cy="1776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1242480" y="3658394"/>
            <a:ext cx="10266895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求第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次购买各厂味精的顾客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经过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次购买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第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次购买各厂味精的概率</a:t>
            </a:r>
          </a:p>
        </p:txBody>
      </p:sp>
      <p:graphicFrame>
        <p:nvGraphicFramePr>
          <p:cNvPr id="288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54414"/>
              </p:ext>
            </p:extLst>
          </p:nvPr>
        </p:nvGraphicFramePr>
        <p:xfrm>
          <a:off x="2212975" y="4371858"/>
          <a:ext cx="6138696" cy="177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00400" imgH="927100" progId="Equation.3">
                  <p:embed/>
                </p:oleObj>
              </mc:Choice>
              <mc:Fallback>
                <p:oleObj name="Equation" r:id="rId5" imgW="3200400" imgH="927100" progId="Equation.3">
                  <p:embed/>
                  <p:pic>
                    <p:nvPicPr>
                      <p:cNvPr id="288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371858"/>
                        <a:ext cx="6138696" cy="1776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3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/>
      <p:bldP spid="28877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5(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143265"/>
            <a:ext cx="9668881" cy="85427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3"/>
            </a:pPr>
            <a:r>
              <a:rPr lang="zh-CN" altLang="en-US" dirty="0">
                <a:solidFill>
                  <a:srgbClr val="0000FF"/>
                </a:solidFill>
              </a:rPr>
              <a:t>预测经过长期多次购买之后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zh-CN" altLang="en-US" dirty="0">
                <a:solidFill>
                  <a:srgbClr val="0000FF"/>
                </a:solidFill>
              </a:rPr>
              <a:t>顾客购买倾向</a:t>
            </a:r>
            <a:r>
              <a:rPr lang="en-US" altLang="zh-CN" dirty="0">
                <a:solidFill>
                  <a:srgbClr val="0000FF"/>
                </a:solidFill>
              </a:rPr>
              <a:t>—</a:t>
            </a:r>
            <a:r>
              <a:rPr lang="zh-CN" altLang="en-US" dirty="0">
                <a:solidFill>
                  <a:srgbClr val="0000FF"/>
                </a:solidFill>
              </a:rPr>
              <a:t>各厂味精市场占有率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1298575" y="1957841"/>
            <a:ext cx="8916352" cy="44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因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&gt;0, 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j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故为遍历的马氏链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其极限分布等于平稳分布</a:t>
            </a:r>
          </a:p>
        </p:txBody>
      </p:sp>
      <p:graphicFrame>
        <p:nvGraphicFramePr>
          <p:cNvPr id="289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725618"/>
              </p:ext>
            </p:extLst>
          </p:nvPr>
        </p:nvGraphicFramePr>
        <p:xfrm>
          <a:off x="3127375" y="2540900"/>
          <a:ext cx="3766422" cy="104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900" imgH="482600" progId="Equation.3">
                  <p:embed/>
                </p:oleObj>
              </mc:Choice>
              <mc:Fallback>
                <p:oleObj name="Equation" r:id="rId3" imgW="1739900" imgH="482600" progId="Equation.3">
                  <p:embed/>
                  <p:pic>
                    <p:nvPicPr>
                      <p:cNvPr id="289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540900"/>
                        <a:ext cx="3766422" cy="1043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14185"/>
              </p:ext>
            </p:extLst>
          </p:nvPr>
        </p:nvGraphicFramePr>
        <p:xfrm>
          <a:off x="3155772" y="3691845"/>
          <a:ext cx="3793416" cy="2030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600" imgH="939800" progId="Equation.3">
                  <p:embed/>
                </p:oleObj>
              </mc:Choice>
              <mc:Fallback>
                <p:oleObj name="Equation" r:id="rId5" imgW="1752600" imgH="939800" progId="Equation.3">
                  <p:embed/>
                  <p:pic>
                    <p:nvPicPr>
                      <p:cNvPr id="289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772" y="3691845"/>
                        <a:ext cx="3793416" cy="2030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1418757" y="5960918"/>
            <a:ext cx="202294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解得平稳分布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313052"/>
              </p:ext>
            </p:extLst>
          </p:nvPr>
        </p:nvGraphicFramePr>
        <p:xfrm>
          <a:off x="3412218" y="5722728"/>
          <a:ext cx="3506011" cy="90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500" imgH="444500" progId="Equation.3">
                  <p:embed/>
                </p:oleObj>
              </mc:Choice>
              <mc:Fallback>
                <p:oleObj name="Equation" r:id="rId7" imgW="1714500" imgH="444500" progId="Equation.3">
                  <p:embed/>
                  <p:pic>
                    <p:nvPicPr>
                      <p:cNvPr id="289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218" y="5722728"/>
                        <a:ext cx="3506011" cy="908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3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autoUpdateAnimBg="0"/>
      <p:bldP spid="28979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688976" y="1349687"/>
            <a:ext cx="8631984" cy="421102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马尔可夫过程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齐次马氏链的性质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初始分布、绝对分布、极限分布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遍历性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平稳性</a:t>
            </a:r>
          </a:p>
        </p:txBody>
      </p:sp>
    </p:spTree>
    <p:extLst>
      <p:ext uri="{BB962C8B-B14F-4D97-AF65-F5344CB8AC3E}">
        <p14:creationId xmlns:p14="http://schemas.microsoft.com/office/powerpoint/2010/main" val="65092050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下一讲内容预告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125799"/>
            <a:ext cx="9303635" cy="527013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齐次马氏链状态的分类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互通  首达</a:t>
            </a:r>
            <a:endParaRPr lang="zh-CN" altLang="en-US" dirty="0">
              <a:solidFill>
                <a:srgbClr val="CC00CC"/>
              </a:solidFill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常返与非常返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正常返与零常返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状态空间分解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不可约马氏链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状态的周期性</a:t>
            </a:r>
          </a:p>
        </p:txBody>
      </p:sp>
    </p:spTree>
    <p:extLst>
      <p:ext uri="{BB962C8B-B14F-4D97-AF65-F5344CB8AC3E}">
        <p14:creationId xmlns:p14="http://schemas.microsoft.com/office/powerpoint/2010/main" val="293294662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BA5A13B-F435-489A-B2F2-CB2AA13D9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4775" y="1448594"/>
            <a:ext cx="7563013" cy="292644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黑体" pitchFamily="2" charset="-122"/>
              </a:rPr>
              <a:t>P152—154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CC00CC"/>
                </a:solidFill>
                <a:ea typeface="黑体" pitchFamily="2" charset="-122"/>
              </a:rPr>
              <a:t>10.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CC00CC"/>
                </a:solidFill>
                <a:ea typeface="黑体" pitchFamily="2" charset="-122"/>
              </a:rPr>
              <a:t>19.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title"/>
          </p:nvPr>
        </p:nvSpPr>
        <p:spPr>
          <a:xfrm>
            <a:off x="1222375" y="305594"/>
            <a:ext cx="7469329" cy="516056"/>
          </a:xfrm>
        </p:spPr>
        <p:txBody>
          <a:bodyPr/>
          <a:lstStyle/>
          <a:p>
            <a:pPr eaLnBrk="1" hangingPunct="1"/>
            <a:r>
              <a:rPr lang="zh-CN" altLang="en-US" dirty="0"/>
              <a:t>习　题　四</a:t>
            </a:r>
          </a:p>
        </p:txBody>
      </p:sp>
    </p:spTree>
    <p:extLst>
      <p:ext uri="{BB962C8B-B14F-4D97-AF65-F5344CB8AC3E}">
        <p14:creationId xmlns:p14="http://schemas.microsoft.com/office/powerpoint/2010/main" val="3618972088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575369" y="1067594"/>
            <a:ext cx="9333806" cy="421102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马尔可夫过程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齐次马氏链的性质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初始分布、绝对分布、极限分布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遍历性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平稳性</a:t>
            </a:r>
          </a:p>
        </p:txBody>
      </p:sp>
    </p:spTree>
    <p:extLst>
      <p:ext uri="{BB962C8B-B14F-4D97-AF65-F5344CB8AC3E}">
        <p14:creationId xmlns:p14="http://schemas.microsoft.com/office/powerpoint/2010/main" val="387115650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991394"/>
            <a:ext cx="8048901" cy="257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3897051"/>
            <a:ext cx="8048901" cy="26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82E3E40-8E60-1963-7433-E808C0D9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　题　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1532"/>
      </p:ext>
    </p:extLst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66B2-5689-4227-A874-57B1AD65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025CB-A220-41DB-97F4-80586583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5" y="1143265"/>
            <a:ext cx="11582400" cy="2177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箱中装有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个白球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个黑球，每次从箱中任取一球，然后再取一球，两次抽球完成后再一起放入箱中。每抽出一球作为一次取样实验。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试说明该实验是马尔可夫链。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4F8D6A-1A36-4D30-A220-389CE042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3293238"/>
            <a:ext cx="11429999" cy="2881980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解：设随机变量序列为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{X(n),n=1,2,…},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球的颜色为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，则任意第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次抽得球的颜色只与第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次有关。即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P{X(n)=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|X(t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)=x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,X(t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)=x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,…,X(t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)=x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P{X(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|X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)=x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58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1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50" y="952454"/>
            <a:ext cx="11268075" cy="1472660"/>
          </a:xfrm>
        </p:spPr>
        <p:txBody>
          <a:bodyPr>
            <a:normAutofit/>
          </a:bodyPr>
          <a:lstStyle/>
          <a:p>
            <a:pPr marL="0" indent="647830">
              <a:lnSpc>
                <a:spcPct val="170000"/>
              </a:lnSpc>
              <a:buNone/>
            </a:pPr>
            <a:r>
              <a:rPr lang="zh-CN" altLang="en-US" dirty="0">
                <a:solidFill>
                  <a:srgbClr val="0000FF"/>
                </a:solidFill>
              </a:rPr>
              <a:t>齐次马氏链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的转移概率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(k)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满足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C-K(Chapman-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Kolmogrov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切普曼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-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柯尔莫哥洛夫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方程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:</a:t>
            </a:r>
            <a:endParaRPr lang="zh-CN" altLang="en-US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891646"/>
              </p:ext>
            </p:extLst>
          </p:nvPr>
        </p:nvGraphicFramePr>
        <p:xfrm>
          <a:off x="6045187" y="1727044"/>
          <a:ext cx="3199552" cy="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98960" imgH="584280" progId="Equation.3">
                  <p:embed/>
                </p:oleObj>
              </mc:Choice>
              <mc:Fallback>
                <p:oleObj name="公式" r:id="rId3" imgW="3198960" imgH="584280" progId="Equation.3">
                  <p:embed/>
                  <p:pic>
                    <p:nvPicPr>
                      <p:cNvPr id="112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187" y="1727044"/>
                        <a:ext cx="3199552" cy="665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1663644" y="2554788"/>
            <a:ext cx="708824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采用矩阵记号为：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P(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k+s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P(k)P(s)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590720" y="3339543"/>
            <a:ext cx="949545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sym typeface="Symbol" panose="05050102010706020507" pitchFamily="18" charset="2"/>
              </a:rPr>
              <a:t>证明</a:t>
            </a:r>
            <a:r>
              <a:rPr lang="zh-CN" altLang="en-US" sz="2400" dirty="0"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1784314" y="3561242"/>
            <a:ext cx="7697982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k+s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ym typeface="Symbol" panose="05050102010706020507" pitchFamily="18" charset="2"/>
              </a:rPr>
              <a:t>P{X(</a:t>
            </a:r>
            <a:r>
              <a:rPr lang="en-US" altLang="zh-CN" sz="2400" dirty="0" err="1">
                <a:sym typeface="Symbol" panose="05050102010706020507" pitchFamily="18" charset="2"/>
              </a:rPr>
              <a:t>m+k+s</a:t>
            </a:r>
            <a:r>
              <a:rPr lang="en-US" altLang="zh-CN" sz="2400" dirty="0">
                <a:sym typeface="Symbol" panose="05050102010706020507" pitchFamily="18" charset="2"/>
              </a:rPr>
              <a:t>)=</a:t>
            </a:r>
            <a:r>
              <a:rPr lang="en-US" altLang="zh-CN" sz="2400" dirty="0" err="1">
                <a:sym typeface="Symbol" panose="05050102010706020507" pitchFamily="18" charset="2"/>
              </a:rPr>
              <a:t>j|X</a:t>
            </a:r>
            <a:r>
              <a:rPr lang="en-US" altLang="zh-CN" sz="2400" dirty="0">
                <a:sym typeface="Symbol" panose="05050102010706020507" pitchFamily="18" charset="2"/>
              </a:rPr>
              <a:t>(m)=</a:t>
            </a:r>
            <a:r>
              <a:rPr lang="en-US" altLang="zh-CN" sz="2400" dirty="0" err="1"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ym typeface="Symbol" panose="05050102010706020507" pitchFamily="18" charset="2"/>
              </a:rPr>
              <a:t>}</a:t>
            </a:r>
          </a:p>
        </p:txBody>
      </p:sp>
      <p:graphicFrame>
        <p:nvGraphicFramePr>
          <p:cNvPr id="269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495636"/>
              </p:ext>
            </p:extLst>
          </p:nvPr>
        </p:nvGraphicFramePr>
        <p:xfrm>
          <a:off x="1784314" y="4275025"/>
          <a:ext cx="5051007" cy="56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48000" imgH="342900" progId="Equation.3">
                  <p:embed/>
                </p:oleObj>
              </mc:Choice>
              <mc:Fallback>
                <p:oleObj name="Equation" r:id="rId5" imgW="3048000" imgH="342900" progId="Equation.3">
                  <p:embed/>
                  <p:pic>
                    <p:nvPicPr>
                      <p:cNvPr id="269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14" y="4275025"/>
                        <a:ext cx="5051007" cy="56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09160"/>
              </p:ext>
            </p:extLst>
          </p:nvPr>
        </p:nvGraphicFramePr>
        <p:xfrm>
          <a:off x="1740772" y="4937003"/>
          <a:ext cx="7913932" cy="56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75200" imgH="342900" progId="Equation.3">
                  <p:embed/>
                </p:oleObj>
              </mc:Choice>
              <mc:Fallback>
                <p:oleObj name="Equation" r:id="rId7" imgW="4775200" imgH="342900" progId="Equation.3">
                  <p:embed/>
                  <p:pic>
                    <p:nvPicPr>
                      <p:cNvPr id="269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772" y="4937003"/>
                        <a:ext cx="7913932" cy="56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522359"/>
              </p:ext>
            </p:extLst>
          </p:nvPr>
        </p:nvGraphicFramePr>
        <p:xfrm>
          <a:off x="1755740" y="5711289"/>
          <a:ext cx="6904048" cy="56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65600" imgH="342900" progId="Equation.3">
                  <p:embed/>
                </p:oleObj>
              </mc:Choice>
              <mc:Fallback>
                <p:oleObj name="Equation" r:id="rId9" imgW="4165600" imgH="342900" progId="Equation.3">
                  <p:embed/>
                  <p:pic>
                    <p:nvPicPr>
                      <p:cNvPr id="269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40" y="5711289"/>
                        <a:ext cx="6904048" cy="56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705240"/>
              </p:ext>
            </p:extLst>
          </p:nvPr>
        </p:nvGraphicFramePr>
        <p:xfrm>
          <a:off x="1755740" y="6341672"/>
          <a:ext cx="1767297" cy="56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66800" imgH="342900" progId="Equation.3">
                  <p:embed/>
                </p:oleObj>
              </mc:Choice>
              <mc:Fallback>
                <p:oleObj name="Equation" r:id="rId11" imgW="1066800" imgH="342900" progId="Equation.3">
                  <p:embed/>
                  <p:pic>
                    <p:nvPicPr>
                      <p:cNvPr id="2693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40" y="6341672"/>
                        <a:ext cx="1767297" cy="56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25" name="AutoShape 13"/>
          <p:cNvSpPr>
            <a:spLocks/>
          </p:cNvSpPr>
          <p:nvPr/>
        </p:nvSpPr>
        <p:spPr bwMode="auto">
          <a:xfrm>
            <a:off x="8080375" y="3704360"/>
            <a:ext cx="3963317" cy="949545"/>
          </a:xfrm>
          <a:prstGeom prst="borderCallout1">
            <a:avLst>
              <a:gd name="adj1" fmla="val 8569"/>
              <a:gd name="adj2" fmla="val -1921"/>
              <a:gd name="adj3" fmla="val 153974"/>
              <a:gd name="adj4" fmla="val -18872"/>
            </a:avLst>
          </a:prstGeom>
          <a:solidFill>
            <a:srgbClr val="96FFFF"/>
          </a:solidFill>
          <a:ln w="25400">
            <a:solidFill>
              <a:srgbClr val="CC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带条件的乘法公式：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P(A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|B)=P(A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|B)</a:t>
            </a:r>
            <a:r>
              <a:rPr lang="en-US" altLang="zh-CN" sz="2801" dirty="0"/>
              <a:t>·</a:t>
            </a:r>
            <a:r>
              <a:rPr lang="en-US" altLang="zh-CN" sz="2400" dirty="0">
                <a:sym typeface="Symbol" panose="05050102010706020507" pitchFamily="18" charset="2"/>
              </a:rPr>
              <a:t>P(A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|A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B)</a:t>
            </a:r>
          </a:p>
        </p:txBody>
      </p:sp>
      <p:sp>
        <p:nvSpPr>
          <p:cNvPr id="269326" name="AutoShape 14"/>
          <p:cNvSpPr>
            <a:spLocks/>
          </p:cNvSpPr>
          <p:nvPr/>
        </p:nvSpPr>
        <p:spPr bwMode="auto">
          <a:xfrm>
            <a:off x="9299575" y="2509797"/>
            <a:ext cx="1753006" cy="480242"/>
          </a:xfrm>
          <a:prstGeom prst="borderCallout1">
            <a:avLst>
              <a:gd name="adj1" fmla="val 22787"/>
              <a:gd name="adj2" fmla="val -4347"/>
              <a:gd name="adj3" fmla="val 401809"/>
              <a:gd name="adj4" fmla="val -145559"/>
            </a:avLst>
          </a:prstGeom>
          <a:solidFill>
            <a:srgbClr val="96FFFF"/>
          </a:solidFill>
          <a:ln w="25400">
            <a:solidFill>
              <a:srgbClr val="CC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全概率公式</a:t>
            </a:r>
          </a:p>
        </p:txBody>
      </p:sp>
    </p:spTree>
    <p:extLst>
      <p:ext uri="{BB962C8B-B14F-4D97-AF65-F5344CB8AC3E}">
        <p14:creationId xmlns:p14="http://schemas.microsoft.com/office/powerpoint/2010/main" val="31332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9" grpId="0" autoUpdateAnimBg="0"/>
      <p:bldP spid="269325" grpId="0" animBg="1" autoUpdateAnimBg="0"/>
      <p:bldP spid="26932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2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067594"/>
            <a:ext cx="10439400" cy="160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齐次马氏链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的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步转移矩阵等于一步转移矩阵的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次方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即：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P(n)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50000" dirty="0" err="1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774700" y="2286530"/>
            <a:ext cx="10887075" cy="435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1" dirty="0">
                <a:solidFill>
                  <a:srgbClr val="CC00CC"/>
                </a:solidFill>
                <a:sym typeface="Symbol" panose="05050102010706020507" pitchFamily="18" charset="2"/>
              </a:rPr>
              <a:t>证明</a:t>
            </a:r>
            <a:r>
              <a:rPr lang="zh-CN" altLang="en-US" sz="2801" dirty="0">
                <a:sym typeface="Symbol" panose="05050102010706020507" pitchFamily="18" charset="2"/>
              </a:rPr>
              <a:t>  由</a:t>
            </a:r>
            <a:r>
              <a:rPr lang="en-US" altLang="zh-CN" sz="2801" dirty="0">
                <a:sym typeface="Symbol" panose="05050102010706020507" pitchFamily="18" charset="2"/>
              </a:rPr>
              <a:t>C-K</a:t>
            </a:r>
            <a:r>
              <a:rPr lang="zh-CN" altLang="en-US" sz="2801" dirty="0">
                <a:sym typeface="Symbol" panose="05050102010706020507" pitchFamily="18" charset="2"/>
              </a:rPr>
              <a:t>方程有：</a:t>
            </a:r>
          </a:p>
          <a:p>
            <a:pPr lvl="1" algn="ctr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801" dirty="0">
                <a:sym typeface="Symbol" panose="05050102010706020507" pitchFamily="18" charset="2"/>
              </a:rPr>
              <a:t>P(</a:t>
            </a:r>
            <a:r>
              <a:rPr lang="en-US" altLang="zh-CN" sz="2801" dirty="0" err="1">
                <a:sym typeface="Symbol" panose="05050102010706020507" pitchFamily="18" charset="2"/>
              </a:rPr>
              <a:t>k+s</a:t>
            </a:r>
            <a:r>
              <a:rPr lang="en-US" altLang="zh-CN" sz="2801" dirty="0">
                <a:sym typeface="Symbol" panose="05050102010706020507" pitchFamily="18" charset="2"/>
              </a:rPr>
              <a:t>)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sym typeface="Symbol" panose="05050102010706020507" pitchFamily="18" charset="2"/>
              </a:rPr>
              <a:t>P(k)</a:t>
            </a:r>
            <a:r>
              <a:rPr lang="en-US" altLang="zh-CN" sz="2801" dirty="0"/>
              <a:t>·</a:t>
            </a:r>
            <a:r>
              <a:rPr lang="en-US" altLang="zh-CN" sz="2801" dirty="0">
                <a:sym typeface="Symbol" panose="05050102010706020507" pitchFamily="18" charset="2"/>
              </a:rPr>
              <a:t>P(s)</a:t>
            </a:r>
            <a:r>
              <a:rPr lang="zh-CN" altLang="en-US" sz="2801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1" dirty="0">
                <a:sym typeface="Symbol" panose="05050102010706020507" pitchFamily="18" charset="2"/>
              </a:rPr>
              <a:t>令</a:t>
            </a:r>
            <a:r>
              <a:rPr lang="en-US" altLang="zh-CN" sz="2801" dirty="0">
                <a:sym typeface="Symbol" panose="05050102010706020507" pitchFamily="18" charset="2"/>
              </a:rPr>
              <a:t>k=s=1, </a:t>
            </a:r>
            <a:r>
              <a:rPr lang="zh-CN" altLang="en-US" sz="2801" dirty="0">
                <a:sym typeface="Symbol" panose="05050102010706020507" pitchFamily="18" charset="2"/>
              </a:rPr>
              <a:t>有：</a:t>
            </a:r>
            <a:r>
              <a:rPr lang="en-US" altLang="zh-CN" sz="2801" dirty="0">
                <a:sym typeface="Symbol" panose="05050102010706020507" pitchFamily="18" charset="2"/>
              </a:rPr>
              <a:t>P(2)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sym typeface="Symbol" panose="05050102010706020507" pitchFamily="18" charset="2"/>
              </a:rPr>
              <a:t>P(1)</a:t>
            </a:r>
            <a:r>
              <a:rPr lang="en-US" altLang="zh-CN" sz="2801" dirty="0"/>
              <a:t>·</a:t>
            </a:r>
            <a:r>
              <a:rPr lang="en-US" altLang="zh-CN" sz="2801" dirty="0">
                <a:sym typeface="Symbol" panose="05050102010706020507" pitchFamily="18" charset="2"/>
              </a:rPr>
              <a:t>P(1)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sym typeface="Symbol" panose="05050102010706020507" pitchFamily="18" charset="2"/>
              </a:rPr>
              <a:t>P</a:t>
            </a:r>
            <a:r>
              <a:rPr lang="en-US" altLang="zh-CN" sz="2801" baseline="30000" dirty="0">
                <a:sym typeface="Symbol" panose="05050102010706020507" pitchFamily="18" charset="2"/>
              </a:rPr>
              <a:t>2</a:t>
            </a:r>
            <a:r>
              <a:rPr lang="zh-CN" altLang="en-US" sz="2801" dirty="0"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1" dirty="0">
                <a:sym typeface="Symbol" panose="05050102010706020507" pitchFamily="18" charset="2"/>
              </a:rPr>
              <a:t>令</a:t>
            </a:r>
            <a:r>
              <a:rPr lang="en-US" altLang="zh-CN" sz="2801" dirty="0">
                <a:sym typeface="Symbol" panose="05050102010706020507" pitchFamily="18" charset="2"/>
              </a:rPr>
              <a:t>k=2, s=1, </a:t>
            </a:r>
            <a:r>
              <a:rPr lang="zh-CN" altLang="en-US" sz="2801" dirty="0">
                <a:sym typeface="Symbol" panose="05050102010706020507" pitchFamily="18" charset="2"/>
              </a:rPr>
              <a:t>有：</a:t>
            </a:r>
            <a:r>
              <a:rPr lang="en-US" altLang="zh-CN" sz="2801" dirty="0">
                <a:sym typeface="Symbol" panose="05050102010706020507" pitchFamily="18" charset="2"/>
              </a:rPr>
              <a:t>P(3)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sym typeface="Symbol" panose="05050102010706020507" pitchFamily="18" charset="2"/>
              </a:rPr>
              <a:t>P(2)</a:t>
            </a:r>
            <a:r>
              <a:rPr lang="en-US" altLang="zh-CN" sz="2801" dirty="0"/>
              <a:t>·</a:t>
            </a:r>
            <a:r>
              <a:rPr lang="en-US" altLang="zh-CN" sz="2801" dirty="0">
                <a:sym typeface="Symbol" panose="05050102010706020507" pitchFamily="18" charset="2"/>
              </a:rPr>
              <a:t>P(1)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sym typeface="Symbol" panose="05050102010706020507" pitchFamily="18" charset="2"/>
              </a:rPr>
              <a:t>P</a:t>
            </a:r>
            <a:r>
              <a:rPr lang="en-US" altLang="zh-CN" sz="2801" baseline="30000" dirty="0">
                <a:sym typeface="Symbol" panose="05050102010706020507" pitchFamily="18" charset="2"/>
              </a:rPr>
              <a:t>2</a:t>
            </a:r>
            <a:r>
              <a:rPr lang="en-US" altLang="zh-CN" sz="2801" dirty="0"/>
              <a:t>·</a:t>
            </a:r>
            <a:r>
              <a:rPr lang="en-US" altLang="zh-CN" sz="2801" dirty="0">
                <a:sym typeface="Symbol" panose="05050102010706020507" pitchFamily="18" charset="2"/>
              </a:rPr>
              <a:t>P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sym typeface="Symbol" panose="05050102010706020507" pitchFamily="18" charset="2"/>
              </a:rPr>
              <a:t>P</a:t>
            </a:r>
            <a:r>
              <a:rPr lang="en-US" altLang="zh-CN" sz="2801" baseline="30000" dirty="0">
                <a:sym typeface="Symbol" panose="05050102010706020507" pitchFamily="18" charset="2"/>
              </a:rPr>
              <a:t>3</a:t>
            </a:r>
            <a:r>
              <a:rPr lang="zh-CN" altLang="en-US" sz="2801" dirty="0"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1" dirty="0">
                <a:sym typeface="Symbol" panose="05050102010706020507" pitchFamily="18" charset="2"/>
              </a:rPr>
              <a:t>由数学归纳法得：</a:t>
            </a:r>
            <a:r>
              <a:rPr lang="en-US" altLang="zh-CN" sz="2801" dirty="0">
                <a:sym typeface="Symbol" panose="05050102010706020507" pitchFamily="18" charset="2"/>
              </a:rPr>
              <a:t>P(n)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 err="1">
                <a:sym typeface="Symbol" panose="05050102010706020507" pitchFamily="18" charset="2"/>
              </a:rPr>
              <a:t>P</a:t>
            </a:r>
            <a:r>
              <a:rPr lang="en-US" altLang="zh-CN" sz="2801" baseline="50000" dirty="0" err="1"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sym typeface="Symbol" panose="05050102010706020507" pitchFamily="18" charset="2"/>
              </a:rPr>
              <a:t>。</a:t>
            </a:r>
            <a:r>
              <a:rPr lang="zh-CN" altLang="en-US" sz="2801" dirty="0"/>
              <a:t> </a:t>
            </a:r>
            <a:endParaRPr lang="en-US" altLang="zh-CN" sz="2801" dirty="0"/>
          </a:p>
          <a:p>
            <a:pPr>
              <a:lnSpc>
                <a:spcPct val="150000"/>
              </a:lnSpc>
              <a:spcBef>
                <a:spcPts val="3001"/>
              </a:spcBef>
              <a:buNone/>
            </a:pPr>
            <a:r>
              <a:rPr lang="zh-CN" altLang="en-US" sz="2801" dirty="0">
                <a:solidFill>
                  <a:srgbClr val="6600CC"/>
                </a:solidFill>
              </a:rPr>
              <a:t>齐次马氏链的</a:t>
            </a:r>
            <a:r>
              <a:rPr lang="en-US" altLang="zh-CN" sz="2801" dirty="0">
                <a:solidFill>
                  <a:srgbClr val="6600CC"/>
                </a:solidFill>
              </a:rPr>
              <a:t>n</a:t>
            </a:r>
            <a:r>
              <a:rPr lang="zh-CN" altLang="en-US" sz="2801" dirty="0">
                <a:solidFill>
                  <a:srgbClr val="6600CC"/>
                </a:solidFill>
              </a:rPr>
              <a:t>步转移概率由一步转移概率确定。</a:t>
            </a:r>
          </a:p>
        </p:txBody>
      </p:sp>
    </p:spTree>
    <p:extLst>
      <p:ext uri="{BB962C8B-B14F-4D97-AF65-F5344CB8AC3E}">
        <p14:creationId xmlns:p14="http://schemas.microsoft.com/office/powerpoint/2010/main" val="286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3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4CEA08D2-EEED-408E-A362-FB99EED43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799" y="781843"/>
            <a:ext cx="11272944" cy="2304807"/>
          </a:xfrm>
        </p:spPr>
        <p:txBody>
          <a:bodyPr>
            <a:normAutofit/>
          </a:bodyPr>
          <a:lstStyle/>
          <a:p>
            <a:pPr marL="0" indent="720144">
              <a:lnSpc>
                <a:spcPct val="170000"/>
              </a:lnSpc>
              <a:buNone/>
              <a:defRPr/>
            </a:pPr>
            <a:r>
              <a:rPr lang="zh-CN" altLang="en-US" dirty="0"/>
              <a:t>给定齐次马氏链</a:t>
            </a:r>
            <a:r>
              <a:rPr lang="en-US" altLang="zh-CN" dirty="0">
                <a:sym typeface="Symbol" panose="05050102010706020507" pitchFamily="18" charset="2"/>
              </a:rPr>
              <a:t>{X(n), n = 0, 1, 2, …}, </a:t>
            </a:r>
            <a:r>
              <a:rPr lang="zh-CN" altLang="en-US" dirty="0">
                <a:sym typeface="Symbol" panose="05050102010706020507" pitchFamily="18" charset="2"/>
              </a:rPr>
              <a:t>称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(0)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P{X(0)=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} </a:t>
            </a:r>
            <a:r>
              <a:rPr lang="en-US" altLang="zh-CN" dirty="0" err="1">
                <a:sym typeface="Symbol" panose="05050102010706020507" pitchFamily="18" charset="2"/>
              </a:rPr>
              <a:t>iE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endParaRPr lang="zh-CN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170000"/>
              </a:lnSpc>
              <a:buNone/>
              <a:defRPr/>
            </a:pPr>
            <a:r>
              <a:rPr lang="zh-CN" altLang="en-US" dirty="0">
                <a:sym typeface="Symbol" panose="05050102010706020507" pitchFamily="18" charset="2"/>
              </a:rPr>
              <a:t>即</a:t>
            </a:r>
            <a:r>
              <a:rPr lang="en-US" altLang="zh-CN" dirty="0">
                <a:sym typeface="Symbol" panose="05050102010706020507" pitchFamily="18" charset="2"/>
              </a:rPr>
              <a:t>X(0)</a:t>
            </a:r>
            <a:r>
              <a:rPr lang="zh-CN" altLang="en-US" dirty="0">
                <a:sym typeface="Symbol" panose="05050102010706020507" pitchFamily="18" charset="2"/>
              </a:rPr>
              <a:t>概率分布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为齐次马氏链的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初始分布</a:t>
            </a:r>
            <a:r>
              <a:rPr lang="zh-CN" altLang="en-US" dirty="0">
                <a:sym typeface="Symbol" panose="05050102010706020507" pitchFamily="18" charset="2"/>
              </a:rPr>
              <a:t>。其中</a:t>
            </a:r>
            <a:r>
              <a:rPr lang="en-US" altLang="zh-CN" dirty="0">
                <a:sym typeface="Symbol" panose="05050102010706020507" pitchFamily="18" charset="2"/>
              </a:rPr>
              <a:t>0p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(0)1, </a:t>
            </a:r>
            <a:r>
              <a:rPr lang="en-US" altLang="zh-CN" dirty="0" err="1">
                <a:sym typeface="Symbol" panose="05050102010706020507" pitchFamily="18" charset="2"/>
              </a:rPr>
              <a:t>iE</a:t>
            </a:r>
            <a:r>
              <a:rPr lang="zh-CN" altLang="en-US" dirty="0">
                <a:sym typeface="Symbol" panose="05050102010706020507" pitchFamily="18" charset="2"/>
              </a:rPr>
              <a:t>且        ＝</a:t>
            </a:r>
            <a:r>
              <a:rPr lang="en-US" altLang="zh-CN" dirty="0">
                <a:sym typeface="Symbol" panose="05050102010706020507" pitchFamily="18" charset="2"/>
              </a:rPr>
              <a:t>1, </a:t>
            </a:r>
          </a:p>
          <a:p>
            <a:pPr marL="0" indent="0">
              <a:lnSpc>
                <a:spcPct val="170000"/>
              </a:lnSpc>
              <a:buNone/>
              <a:defRPr/>
            </a:pPr>
            <a:r>
              <a:rPr lang="zh-CN" altLang="en-US" dirty="0">
                <a:sym typeface="Symbol" panose="05050102010706020507" pitchFamily="18" charset="2"/>
              </a:rPr>
              <a:t>记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00132" y="6132432"/>
            <a:ext cx="4427730" cy="57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sym typeface="Symbol" panose="05050102010706020507" pitchFamily="18" charset="2"/>
              </a:rPr>
              <a:t>证明</a:t>
            </a:r>
            <a:r>
              <a:rPr lang="zh-CN" altLang="en-US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 err="1"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ym typeface="Symbol" panose="05050102010706020507" pitchFamily="18" charset="2"/>
              </a:rPr>
              <a:t>(n)</a:t>
            </a:r>
            <a:r>
              <a:rPr lang="zh-CN" altLang="en-US" sz="2400" dirty="0"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ym typeface="Symbol" panose="05050102010706020507" pitchFamily="18" charset="2"/>
              </a:rPr>
              <a:t>P{X(n)=j}</a:t>
            </a:r>
            <a:endParaRPr lang="en-US" altLang="zh-CN" sz="2400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-193049" y="5012292"/>
            <a:ext cx="8387109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Ctr="1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性质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3 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绝对分布由初始分布和转移概率确定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且满足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153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667350"/>
              </p:ext>
            </p:extLst>
          </p:nvPr>
        </p:nvGraphicFramePr>
        <p:xfrm>
          <a:off x="9299575" y="1571552"/>
          <a:ext cx="829301" cy="54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140" imgH="342751" progId="Equation.3">
                  <p:embed/>
                </p:oleObj>
              </mc:Choice>
              <mc:Fallback>
                <p:oleObj name="Equation" r:id="rId3" imgW="368140" imgH="342751" progId="Equation.3">
                  <p:embed/>
                  <p:pic>
                    <p:nvPicPr>
                      <p:cNvPr id="153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9575" y="1571552"/>
                        <a:ext cx="829301" cy="54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782664"/>
              </p:ext>
            </p:extLst>
          </p:nvPr>
        </p:nvGraphicFramePr>
        <p:xfrm>
          <a:off x="750783" y="2196306"/>
          <a:ext cx="2695229" cy="47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115" imgH="253890" progId="Equation.DSMT4">
                  <p:embed/>
                </p:oleObj>
              </mc:Choice>
              <mc:Fallback>
                <p:oleObj name="Equation" r:id="rId5" imgW="1117115" imgH="253890" progId="Equation.DSMT4">
                  <p:embed/>
                  <p:pic>
                    <p:nvPicPr>
                      <p:cNvPr id="1536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83" y="2196306"/>
                        <a:ext cx="2695229" cy="473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78320" y="2678804"/>
            <a:ext cx="1005014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给定齐次马氏链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{X(n), n=0, 1, 2, …},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称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(n)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P{X(n)=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}	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即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X(n)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概率分布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为齐次马氏链的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绝对分布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其中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0p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(n)1,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iE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且              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1,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记</a:t>
            </a:r>
          </a:p>
        </p:txBody>
      </p:sp>
      <p:graphicFrame>
        <p:nvGraphicFramePr>
          <p:cNvPr id="271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452479"/>
              </p:ext>
            </p:extLst>
          </p:nvPr>
        </p:nvGraphicFramePr>
        <p:xfrm>
          <a:off x="3373257" y="4398065"/>
          <a:ext cx="1258320" cy="5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8558" imgH="342751" progId="Equation.3">
                  <p:embed/>
                </p:oleObj>
              </mc:Choice>
              <mc:Fallback>
                <p:oleObj name="Equation" r:id="rId7" imgW="558558" imgH="342751" progId="Equation.3">
                  <p:embed/>
                  <p:pic>
                    <p:nvPicPr>
                      <p:cNvPr id="2713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257" y="4398065"/>
                        <a:ext cx="1258320" cy="5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56643"/>
              </p:ext>
            </p:extLst>
          </p:nvPr>
        </p:nvGraphicFramePr>
        <p:xfrm>
          <a:off x="5565775" y="4468247"/>
          <a:ext cx="2847132" cy="450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588" imgH="241195" progId="Equation.3">
                  <p:embed/>
                </p:oleObj>
              </mc:Choice>
              <mc:Fallback>
                <p:oleObj name="Equation" r:id="rId9" imgW="1180588" imgH="241195" progId="Equation.3">
                  <p:embed/>
                  <p:pic>
                    <p:nvPicPr>
                      <p:cNvPr id="271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4468247"/>
                        <a:ext cx="2847132" cy="450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481100"/>
              </p:ext>
            </p:extLst>
          </p:nvPr>
        </p:nvGraphicFramePr>
        <p:xfrm>
          <a:off x="1959042" y="5580544"/>
          <a:ext cx="3834491" cy="5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287520" imgH="584280" progId="Equation.3">
                  <p:embed/>
                </p:oleObj>
              </mc:Choice>
              <mc:Fallback>
                <p:oleObj name="Equation" r:id="rId11" imgW="3287520" imgH="584280" progId="Equation.3">
                  <p:embed/>
                  <p:pic>
                    <p:nvPicPr>
                      <p:cNvPr id="2713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042" y="5580544"/>
                        <a:ext cx="3834491" cy="5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2" name="Rectangle 12"/>
          <p:cNvSpPr>
            <a:spLocks noChangeArrowheads="1"/>
          </p:cNvSpPr>
          <p:nvPr/>
        </p:nvSpPr>
        <p:spPr bwMode="auto">
          <a:xfrm>
            <a:off x="5793533" y="5621338"/>
            <a:ext cx="1438919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Ctr="1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或记为</a:t>
            </a:r>
          </a:p>
        </p:txBody>
      </p:sp>
      <p:graphicFrame>
        <p:nvGraphicFramePr>
          <p:cNvPr id="271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274047"/>
              </p:ext>
            </p:extLst>
          </p:nvPr>
        </p:nvGraphicFramePr>
        <p:xfrm>
          <a:off x="7352443" y="5555932"/>
          <a:ext cx="1683235" cy="474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94920" imgH="393840" progId="Equation.3">
                  <p:embed/>
                </p:oleObj>
              </mc:Choice>
              <mc:Fallback>
                <p:oleObj name="Equation" r:id="rId13" imgW="1294920" imgH="393840" progId="Equation.3">
                  <p:embed/>
                  <p:pic>
                    <p:nvPicPr>
                      <p:cNvPr id="2713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2443" y="5555932"/>
                        <a:ext cx="1683235" cy="474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845158"/>
              </p:ext>
            </p:extLst>
          </p:nvPr>
        </p:nvGraphicFramePr>
        <p:xfrm>
          <a:off x="3446012" y="6226029"/>
          <a:ext cx="5862585" cy="63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51100" imgH="342900" progId="Equation.DSMT4">
                  <p:embed/>
                </p:oleObj>
              </mc:Choice>
              <mc:Fallback>
                <p:oleObj name="Equation" r:id="rId15" imgW="2451100" imgH="342900" progId="Equation.DSMT4">
                  <p:embed/>
                  <p:pic>
                    <p:nvPicPr>
                      <p:cNvPr id="2713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012" y="6226029"/>
                        <a:ext cx="5862585" cy="633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715189"/>
              </p:ext>
            </p:extLst>
          </p:nvPr>
        </p:nvGraphicFramePr>
        <p:xfrm>
          <a:off x="9257617" y="6255498"/>
          <a:ext cx="2430427" cy="635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16000" imgH="342900" progId="Equation.DSMT4">
                  <p:embed/>
                </p:oleObj>
              </mc:Choice>
              <mc:Fallback>
                <p:oleObj name="Equation" r:id="rId17" imgW="1016000" imgH="342900" progId="Equation.DSMT4">
                  <p:embed/>
                  <p:pic>
                    <p:nvPicPr>
                      <p:cNvPr id="2713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7617" y="6255498"/>
                        <a:ext cx="2430427" cy="635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0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p" autoUpdateAnimBg="0"/>
      <p:bldP spid="271365" grpId="0" autoUpdateAnimBg="0"/>
      <p:bldP spid="271368" grpId="0" autoUpdateAnimBg="0"/>
      <p:bldP spid="27137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4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14" y="1020983"/>
            <a:ext cx="8068643" cy="6938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齐次马氏链的有限维分布由初始分布和转移概率确定</a:t>
            </a:r>
            <a:r>
              <a:rPr lang="en-US" altLang="zh-CN" sz="2000" dirty="0">
                <a:solidFill>
                  <a:srgbClr val="0000FF"/>
                </a:solidFill>
              </a:rPr>
              <a:t>, </a:t>
            </a:r>
            <a:r>
              <a:rPr lang="zh-CN" altLang="en-US" sz="2000" dirty="0">
                <a:solidFill>
                  <a:srgbClr val="0000FF"/>
                </a:solidFill>
              </a:rPr>
              <a:t>且满足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688975" y="3039845"/>
            <a:ext cx="7697982" cy="49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9900"/>
                </a:solidFill>
                <a:sym typeface="Symbol" panose="05050102010706020507" pitchFamily="18" charset="2"/>
              </a:rPr>
              <a:t>证明</a:t>
            </a:r>
            <a:r>
              <a:rPr lang="zh-CN" altLang="en-US" sz="2000" dirty="0">
                <a:sym typeface="Symbol" panose="05050102010706020507" pitchFamily="18" charset="2"/>
              </a:rPr>
              <a:t>  </a:t>
            </a:r>
            <a:r>
              <a:rPr lang="en-US" altLang="zh-CN" sz="2000" dirty="0"/>
              <a:t>P{X(n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) = i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X(n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 = i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X(</a:t>
            </a:r>
            <a:r>
              <a:rPr lang="en-US" altLang="zh-CN" sz="2000" dirty="0" err="1"/>
              <a:t>n</a:t>
            </a:r>
            <a:r>
              <a:rPr lang="en-US" altLang="zh-CN" sz="2000" baseline="-25000" dirty="0" err="1"/>
              <a:t>k</a:t>
            </a:r>
            <a:r>
              <a:rPr lang="en-US" altLang="zh-CN" sz="2000" dirty="0"/>
              <a:t>) = </a:t>
            </a:r>
            <a:r>
              <a:rPr lang="en-US" altLang="zh-CN" sz="2000" dirty="0" err="1"/>
              <a:t>i</a:t>
            </a:r>
            <a:r>
              <a:rPr lang="en-US" altLang="zh-CN" sz="2000" baseline="-25000" dirty="0" err="1"/>
              <a:t>k</a:t>
            </a:r>
            <a:r>
              <a:rPr lang="en-US" altLang="zh-CN" sz="2000" dirty="0"/>
              <a:t>}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736932" y="1617699"/>
            <a:ext cx="495414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P{X(n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dirty="0">
                <a:solidFill>
                  <a:srgbClr val="0000FF"/>
                </a:solidFill>
              </a:rPr>
              <a:t>) = i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dirty="0">
                <a:solidFill>
                  <a:srgbClr val="0000FF"/>
                </a:solidFill>
              </a:rPr>
              <a:t>, X(n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000" dirty="0">
                <a:solidFill>
                  <a:srgbClr val="0000FF"/>
                </a:solidFill>
              </a:rPr>
              <a:t>) = i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000" dirty="0">
                <a:solidFill>
                  <a:srgbClr val="0000FF"/>
                </a:solidFill>
              </a:rPr>
              <a:t>, …, X(</a:t>
            </a:r>
            <a:r>
              <a:rPr lang="en-US" altLang="zh-CN" sz="2000" dirty="0" err="1">
                <a:solidFill>
                  <a:srgbClr val="0000FF"/>
                </a:solidFill>
              </a:rPr>
              <a:t>n</a:t>
            </a:r>
            <a:r>
              <a:rPr lang="en-US" altLang="zh-CN" sz="20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000" dirty="0">
                <a:solidFill>
                  <a:srgbClr val="0000FF"/>
                </a:solidFill>
              </a:rPr>
              <a:t>) = 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000" dirty="0">
                <a:solidFill>
                  <a:srgbClr val="0000FF"/>
                </a:solidFill>
              </a:rPr>
              <a:t>}</a:t>
            </a:r>
          </a:p>
        </p:txBody>
      </p:sp>
      <p:graphicFrame>
        <p:nvGraphicFramePr>
          <p:cNvPr id="1741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911006"/>
              </p:ext>
            </p:extLst>
          </p:nvPr>
        </p:nvGraphicFramePr>
        <p:xfrm>
          <a:off x="4803775" y="1645826"/>
          <a:ext cx="6086297" cy="63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89300" imgH="342900" progId="Equation.DSMT4">
                  <p:embed/>
                </p:oleObj>
              </mc:Choice>
              <mc:Fallback>
                <p:oleObj name="Equation" r:id="rId3" imgW="3289300" imgH="342900" progId="Equation.DSMT4">
                  <p:embed/>
                  <p:pic>
                    <p:nvPicPr>
                      <p:cNvPr id="1741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1645826"/>
                        <a:ext cx="6086297" cy="633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2713842" y="2423086"/>
            <a:ext cx="7572540" cy="3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其中</a:t>
            </a:r>
            <a:r>
              <a:rPr lang="en-US" altLang="zh-CN" sz="2000" dirty="0">
                <a:solidFill>
                  <a:srgbClr val="0000FF"/>
                </a:solidFill>
              </a:rPr>
              <a:t>P{X(n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dirty="0">
                <a:solidFill>
                  <a:srgbClr val="0000FF"/>
                </a:solidFill>
              </a:rPr>
              <a:t>)=i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dirty="0">
                <a:solidFill>
                  <a:srgbClr val="0000FF"/>
                </a:solidFill>
              </a:rPr>
              <a:t>, X(n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000" dirty="0">
                <a:solidFill>
                  <a:srgbClr val="0000FF"/>
                </a:solidFill>
              </a:rPr>
              <a:t>)=i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000" dirty="0">
                <a:solidFill>
                  <a:srgbClr val="0000FF"/>
                </a:solidFill>
              </a:rPr>
              <a:t>, …, X(</a:t>
            </a:r>
            <a:r>
              <a:rPr lang="en-US" altLang="zh-CN" sz="2000" dirty="0" err="1">
                <a:solidFill>
                  <a:srgbClr val="0000FF"/>
                </a:solidFill>
              </a:rPr>
              <a:t>n</a:t>
            </a:r>
            <a:r>
              <a:rPr lang="en-US" altLang="zh-CN" sz="20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000" dirty="0">
                <a:solidFill>
                  <a:srgbClr val="0000FF"/>
                </a:solidFill>
              </a:rPr>
              <a:t>)=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000" dirty="0">
                <a:solidFill>
                  <a:srgbClr val="0000FF"/>
                </a:solidFill>
              </a:rPr>
              <a:t>}</a:t>
            </a:r>
            <a:r>
              <a:rPr lang="zh-CN" altLang="en-US" sz="2000" dirty="0">
                <a:solidFill>
                  <a:srgbClr val="0000FF"/>
                </a:solidFill>
              </a:rPr>
              <a:t>为齐次马氏链的</a:t>
            </a:r>
            <a:r>
              <a:rPr lang="en-US" altLang="zh-CN" sz="2000" dirty="0">
                <a:solidFill>
                  <a:srgbClr val="0000FF"/>
                </a:solidFill>
              </a:rPr>
              <a:t>k</a:t>
            </a:r>
            <a:r>
              <a:rPr lang="zh-CN" altLang="en-US" sz="2000" dirty="0">
                <a:solidFill>
                  <a:srgbClr val="0000FF"/>
                </a:solidFill>
              </a:rPr>
              <a:t>维概率分布。</a:t>
            </a:r>
            <a:endParaRPr lang="zh-CN" altLang="en-US" sz="2000" dirty="0"/>
          </a:p>
        </p:txBody>
      </p:sp>
      <p:graphicFrame>
        <p:nvGraphicFramePr>
          <p:cNvPr id="272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248963"/>
              </p:ext>
            </p:extLst>
          </p:nvPr>
        </p:nvGraphicFramePr>
        <p:xfrm>
          <a:off x="5481324" y="3116881"/>
          <a:ext cx="5651221" cy="57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65500" imgH="342900" progId="Equation.DSMT4">
                  <p:embed/>
                </p:oleObj>
              </mc:Choice>
              <mc:Fallback>
                <p:oleObj name="Equation" r:id="rId5" imgW="3365500" imgH="342900" progId="Equation.DSMT4">
                  <p:embed/>
                  <p:pic>
                    <p:nvPicPr>
                      <p:cNvPr id="272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324" y="3116881"/>
                        <a:ext cx="5651221" cy="576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598382"/>
              </p:ext>
            </p:extLst>
          </p:nvPr>
        </p:nvGraphicFramePr>
        <p:xfrm>
          <a:off x="1864661" y="3720866"/>
          <a:ext cx="4052238" cy="55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3000" imgH="330200" progId="Equation.3">
                  <p:embed/>
                </p:oleObj>
              </mc:Choice>
              <mc:Fallback>
                <p:oleObj name="Equation" r:id="rId7" imgW="2413000" imgH="330200" progId="Equation.3">
                  <p:embed/>
                  <p:pic>
                    <p:nvPicPr>
                      <p:cNvPr id="272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661" y="3720866"/>
                        <a:ext cx="4052238" cy="554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434911"/>
              </p:ext>
            </p:extLst>
          </p:nvPr>
        </p:nvGraphicFramePr>
        <p:xfrm>
          <a:off x="5975201" y="3744123"/>
          <a:ext cx="4072880" cy="36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25700" imgH="215900" progId="Equation.3">
                  <p:embed/>
                </p:oleObj>
              </mc:Choice>
              <mc:Fallback>
                <p:oleObj name="Equation" r:id="rId9" imgW="2425700" imgH="215900" progId="Equation.3">
                  <p:embed/>
                  <p:pic>
                    <p:nvPicPr>
                      <p:cNvPr id="272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201" y="3744123"/>
                        <a:ext cx="4072880" cy="363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143225"/>
              </p:ext>
            </p:extLst>
          </p:nvPr>
        </p:nvGraphicFramePr>
        <p:xfrm>
          <a:off x="2066259" y="4415791"/>
          <a:ext cx="5501960" cy="38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276600" imgH="228600" progId="Equation.DSMT4">
                  <p:embed/>
                </p:oleObj>
              </mc:Choice>
              <mc:Fallback>
                <p:oleObj name="Equation" r:id="rId11" imgW="3276600" imgH="228600" progId="Equation.DSMT4">
                  <p:embed/>
                  <p:pic>
                    <p:nvPicPr>
                      <p:cNvPr id="272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259" y="4415791"/>
                        <a:ext cx="5501960" cy="384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339980"/>
              </p:ext>
            </p:extLst>
          </p:nvPr>
        </p:nvGraphicFramePr>
        <p:xfrm>
          <a:off x="1730650" y="5133542"/>
          <a:ext cx="4052238" cy="55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13000" imgH="330200" progId="Equation.3">
                  <p:embed/>
                </p:oleObj>
              </mc:Choice>
              <mc:Fallback>
                <p:oleObj name="Equation" r:id="rId13" imgW="2413000" imgH="330200" progId="Equation.3">
                  <p:embed/>
                  <p:pic>
                    <p:nvPicPr>
                      <p:cNvPr id="2723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650" y="5133542"/>
                        <a:ext cx="4052238" cy="554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48551"/>
              </p:ext>
            </p:extLst>
          </p:nvPr>
        </p:nvGraphicFramePr>
        <p:xfrm>
          <a:off x="5803359" y="5181143"/>
          <a:ext cx="6183156" cy="382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683000" imgH="228600" progId="Equation.DSMT4">
                  <p:embed/>
                </p:oleObj>
              </mc:Choice>
              <mc:Fallback>
                <p:oleObj name="Equation" r:id="rId15" imgW="3683000" imgH="228600" progId="Equation.DSMT4">
                  <p:embed/>
                  <p:pic>
                    <p:nvPicPr>
                      <p:cNvPr id="2723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359" y="5181143"/>
                        <a:ext cx="6183156" cy="382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98689"/>
              </p:ext>
            </p:extLst>
          </p:nvPr>
        </p:nvGraphicFramePr>
        <p:xfrm>
          <a:off x="1729212" y="6071326"/>
          <a:ext cx="5492434" cy="573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289300" imgH="342900" progId="Equation.DSMT4">
                  <p:embed/>
                </p:oleObj>
              </mc:Choice>
              <mc:Fallback>
                <p:oleObj name="Equation" r:id="rId17" imgW="3289300" imgH="342900" progId="Equation.DSMT4">
                  <p:embed/>
                  <p:pic>
                    <p:nvPicPr>
                      <p:cNvPr id="272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212" y="6071326"/>
                        <a:ext cx="5492434" cy="573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3"/>
          <p:cNvSpPr>
            <a:spLocks/>
          </p:cNvSpPr>
          <p:nvPr/>
        </p:nvSpPr>
        <p:spPr bwMode="auto">
          <a:xfrm>
            <a:off x="7811905" y="4248946"/>
            <a:ext cx="3963317" cy="717953"/>
          </a:xfrm>
          <a:prstGeom prst="borderCallout1">
            <a:avLst>
              <a:gd name="adj1" fmla="val 8569"/>
              <a:gd name="adj2" fmla="val -1921"/>
              <a:gd name="adj3" fmla="val -19859"/>
              <a:gd name="adj4" fmla="val -6595"/>
            </a:avLst>
          </a:prstGeom>
          <a:solidFill>
            <a:srgbClr val="96FFFF"/>
          </a:solidFill>
          <a:ln w="25400">
            <a:solidFill>
              <a:srgbClr val="CC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带条件的乘法公式：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P(A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|B)=P(A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|B)</a:t>
            </a:r>
            <a:r>
              <a:rPr lang="en-US" altLang="zh-CN" sz="2000" dirty="0"/>
              <a:t>·</a:t>
            </a:r>
            <a:r>
              <a:rPr lang="en-US" altLang="zh-CN" sz="2000" dirty="0">
                <a:sym typeface="Symbol" panose="05050102010706020507" pitchFamily="18" charset="2"/>
              </a:rPr>
              <a:t>P(A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|A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B)</a:t>
            </a:r>
          </a:p>
        </p:txBody>
      </p:sp>
      <p:sp>
        <p:nvSpPr>
          <p:cNvPr id="19" name="AutoShape 14"/>
          <p:cNvSpPr>
            <a:spLocks/>
          </p:cNvSpPr>
          <p:nvPr/>
        </p:nvSpPr>
        <p:spPr bwMode="auto">
          <a:xfrm>
            <a:off x="10396314" y="2643191"/>
            <a:ext cx="1600200" cy="391710"/>
          </a:xfrm>
          <a:prstGeom prst="borderCallout1">
            <a:avLst>
              <a:gd name="adj1" fmla="val 22787"/>
              <a:gd name="adj2" fmla="val -4347"/>
              <a:gd name="adj3" fmla="val 139603"/>
              <a:gd name="adj4" fmla="val -31207"/>
            </a:avLst>
          </a:prstGeom>
          <a:solidFill>
            <a:srgbClr val="96FFFF"/>
          </a:solidFill>
          <a:ln w="25400">
            <a:solidFill>
              <a:srgbClr val="CC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全概率公式</a:t>
            </a:r>
          </a:p>
        </p:txBody>
      </p:sp>
    </p:spTree>
    <p:extLst>
      <p:ext uri="{BB962C8B-B14F-4D97-AF65-F5344CB8AC3E}">
        <p14:creationId xmlns:p14="http://schemas.microsoft.com/office/powerpoint/2010/main" val="336145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p" autoUpdateAnimBg="0"/>
      <p:bldP spid="18" grpId="0" animBg="1" autoUpdateAnimBg="0"/>
      <p:bldP spid="1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遍历性、极限分布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156474"/>
            <a:ext cx="11469379" cy="9844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dirty="0">
                <a:sym typeface="Symbol" panose="05050102010706020507" pitchFamily="18" charset="2"/>
              </a:rPr>
              <a:t>{X(n), n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= 0, 1, 2, …}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zh-CN" altLang="en-US" dirty="0"/>
              <a:t>齐次马氏链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如果对一切状态 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和 </a:t>
            </a:r>
            <a:r>
              <a:rPr lang="en-US" altLang="zh-CN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，存在与 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无关的极限</a:t>
            </a: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584507"/>
              </p:ext>
            </p:extLst>
          </p:nvPr>
        </p:nvGraphicFramePr>
        <p:xfrm>
          <a:off x="2822575" y="2013415"/>
          <a:ext cx="4801711" cy="67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1200" imgH="279400" progId="Equation.3">
                  <p:embed/>
                </p:oleObj>
              </mc:Choice>
              <mc:Fallback>
                <p:oleObj name="Equation" r:id="rId3" imgW="1981200" imgH="279400" progId="Equation.3">
                  <p:embed/>
                  <p:pic>
                    <p:nvPicPr>
                      <p:cNvPr id="194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13415"/>
                        <a:ext cx="4801711" cy="678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307975" y="2910562"/>
            <a:ext cx="4471435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sym typeface="Symbol" panose="05050102010706020507" pitchFamily="18" charset="2"/>
              </a:rPr>
              <a:t>则称此马氏链具有</a:t>
            </a:r>
            <a:r>
              <a:rPr lang="zh-CN" altLang="en-US" sz="2801" dirty="0">
                <a:solidFill>
                  <a:srgbClr val="CC00CC"/>
                </a:solidFill>
                <a:sym typeface="Symbol" panose="05050102010706020507" pitchFamily="18" charset="2"/>
              </a:rPr>
              <a:t>遍历性</a:t>
            </a:r>
            <a:r>
              <a:rPr lang="zh-CN" altLang="en-US" sz="2801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3415" name="Rectangle 7">
            <a:extLst>
              <a:ext uri="{FF2B5EF4-FFF2-40B4-BE49-F238E27FC236}">
                <a16:creationId xmlns:a16="http://schemas.microsoft.com/office/drawing/2014/main" id="{93DE3573-4DEC-4D08-A7A8-F6DAA4F48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3810794"/>
            <a:ext cx="11049000" cy="195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720144">
              <a:lnSpc>
                <a:spcPct val="150000"/>
              </a:lnSpc>
              <a:buClrTx/>
              <a:buNone/>
              <a:defRPr/>
            </a:pP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如果</a:t>
            </a:r>
            <a:r>
              <a:rPr lang="en-US" altLang="zh-CN" sz="2801" baseline="-25000" dirty="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sz="280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＞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0, </a:t>
            </a:r>
            <a:r>
              <a:rPr lang="en-US" altLang="zh-CN" sz="2801" dirty="0" err="1">
                <a:ea typeface="黑体" panose="02010609060101010101" pitchFamily="49" charset="-122"/>
                <a:sym typeface="Symbol" panose="05050102010706020507" pitchFamily="18" charset="2"/>
              </a:rPr>
              <a:t>jE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且         ＝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，则称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(</a:t>
            </a:r>
            <a:r>
              <a:rPr lang="en-US" altLang="zh-CN" sz="2801" baseline="-25000" dirty="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1" dirty="0" err="1">
                <a:ea typeface="黑体" panose="02010609060101010101" pitchFamily="49" charset="-122"/>
                <a:sym typeface="Symbol" panose="05050102010706020507" pitchFamily="18" charset="2"/>
              </a:rPr>
              <a:t>jE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为齐次马氏链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1" dirty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极限分布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或称</a:t>
            </a:r>
            <a:r>
              <a:rPr lang="zh-CN" altLang="en-US" sz="2801" dirty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最终分布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记为</a:t>
            </a:r>
          </a:p>
          <a:p>
            <a:pPr algn="ctr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＝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(</a:t>
            </a:r>
            <a:r>
              <a:rPr lang="en-US" altLang="zh-CN" sz="2801" baseline="-25000" dirty="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1" dirty="0" err="1">
                <a:ea typeface="黑体" panose="02010609060101010101" pitchFamily="49" charset="-122"/>
                <a:sym typeface="Symbol" panose="05050102010706020507" pitchFamily="18" charset="2"/>
              </a:rPr>
              <a:t>jE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273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401239"/>
              </p:ext>
            </p:extLst>
          </p:nvPr>
        </p:nvGraphicFramePr>
        <p:xfrm>
          <a:off x="3965575" y="3886994"/>
          <a:ext cx="762176" cy="712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35" imgH="355446" progId="Equation.3">
                  <p:embed/>
                </p:oleObj>
              </mc:Choice>
              <mc:Fallback>
                <p:oleObj name="Equation" r:id="rId5" imgW="380835" imgH="355446" progId="Equation.3">
                  <p:embed/>
                  <p:pic>
                    <p:nvPicPr>
                      <p:cNvPr id="273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3886994"/>
                        <a:ext cx="762176" cy="712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47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5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2666</Words>
  <Application>Microsoft Office PowerPoint</Application>
  <PresentationFormat>自定义</PresentationFormat>
  <Paragraphs>220</Paragraphs>
  <Slides>31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 Unicode MS</vt:lpstr>
      <vt:lpstr>等线</vt:lpstr>
      <vt:lpstr>黑体</vt:lpstr>
      <vt:lpstr>华文行楷</vt:lpstr>
      <vt:lpstr>宋体</vt:lpstr>
      <vt:lpstr>微软雅黑</vt:lpstr>
      <vt:lpstr>Arial</vt:lpstr>
      <vt:lpstr>Symbol</vt:lpstr>
      <vt:lpstr>Times New Roman</vt:lpstr>
      <vt:lpstr>Wingdings</vt:lpstr>
      <vt:lpstr>Office Theme</vt:lpstr>
      <vt:lpstr>公式</vt:lpstr>
      <vt:lpstr>Equation</vt:lpstr>
      <vt:lpstr>PowerPoint 演示文稿</vt:lpstr>
      <vt:lpstr>上一讲主要内容</vt:lpstr>
      <vt:lpstr>本讲主要内容</vt:lpstr>
      <vt:lpstr>实例</vt:lpstr>
      <vt:lpstr>齐次马氏链的性质1</vt:lpstr>
      <vt:lpstr>齐次马氏链的性质2</vt:lpstr>
      <vt:lpstr>齐次马氏链的性质3</vt:lpstr>
      <vt:lpstr>齐次马氏链的性质4</vt:lpstr>
      <vt:lpstr>遍历性、极限分布</vt:lpstr>
      <vt:lpstr>齐次马氏链的性质5</vt:lpstr>
      <vt:lpstr>推论</vt:lpstr>
      <vt:lpstr>齐次马氏链的性质6</vt:lpstr>
      <vt:lpstr>齐次马氏链的性质7</vt:lpstr>
      <vt:lpstr>齐次马氏链的性质7</vt:lpstr>
      <vt:lpstr>齐次马氏链的性质8</vt:lpstr>
      <vt:lpstr>重要推论</vt:lpstr>
      <vt:lpstr>齐次马氏链例3</vt:lpstr>
      <vt:lpstr>齐次马氏链例3(续1)</vt:lpstr>
      <vt:lpstr>齐次马氏链例3(续2)</vt:lpstr>
      <vt:lpstr>齐次马氏链例4</vt:lpstr>
      <vt:lpstr>齐次马氏链例4(续1)</vt:lpstr>
      <vt:lpstr>齐次马氏链例4(续2)</vt:lpstr>
      <vt:lpstr>齐次马氏链例4(续3)</vt:lpstr>
      <vt:lpstr>齐次马氏链例5</vt:lpstr>
      <vt:lpstr>齐次马氏链例5(续1)</vt:lpstr>
      <vt:lpstr>齐次马氏链例5(续2)</vt:lpstr>
      <vt:lpstr>本讲主要内容</vt:lpstr>
      <vt:lpstr>下一讲内容预告</vt:lpstr>
      <vt:lpstr>习　题　四</vt:lpstr>
      <vt:lpstr>习　题　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明生 尚</cp:lastModifiedBy>
  <cp:revision>1284</cp:revision>
  <cp:lastPrinted>2022-01-15T12:13:00Z</cp:lastPrinted>
  <dcterms:created xsi:type="dcterms:W3CDTF">2006-08-16T00:00:00Z</dcterms:created>
  <dcterms:modified xsi:type="dcterms:W3CDTF">2024-09-24T09:34:12Z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