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4"/>
  </p:notesMasterIdLst>
  <p:sldIdLst>
    <p:sldId id="256" r:id="rId2"/>
    <p:sldId id="293" r:id="rId3"/>
    <p:sldId id="294" r:id="rId4"/>
    <p:sldId id="343" r:id="rId5"/>
    <p:sldId id="342" r:id="rId6"/>
    <p:sldId id="351" r:id="rId7"/>
    <p:sldId id="311" r:id="rId8"/>
    <p:sldId id="312" r:id="rId9"/>
    <p:sldId id="310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45" r:id="rId18"/>
    <p:sldId id="344" r:id="rId19"/>
    <p:sldId id="320" r:id="rId20"/>
    <p:sldId id="346" r:id="rId21"/>
    <p:sldId id="350" r:id="rId22"/>
    <p:sldId id="321" r:id="rId23"/>
    <p:sldId id="322" r:id="rId24"/>
    <p:sldId id="323" r:id="rId25"/>
    <p:sldId id="348" r:id="rId26"/>
    <p:sldId id="347" r:id="rId27"/>
    <p:sldId id="349" r:id="rId28"/>
    <p:sldId id="324" r:id="rId29"/>
    <p:sldId id="327" r:id="rId30"/>
    <p:sldId id="328" r:id="rId31"/>
    <p:sldId id="329" r:id="rId32"/>
    <p:sldId id="332" r:id="rId33"/>
    <p:sldId id="333" r:id="rId34"/>
    <p:sldId id="334" r:id="rId35"/>
    <p:sldId id="330" r:id="rId36"/>
    <p:sldId id="331" r:id="rId37"/>
    <p:sldId id="340" r:id="rId38"/>
    <p:sldId id="341" r:id="rId39"/>
    <p:sldId id="339" r:id="rId40"/>
    <p:sldId id="336" r:id="rId41"/>
    <p:sldId id="338" r:id="rId42"/>
    <p:sldId id="268" r:id="rId43"/>
  </p:sldIdLst>
  <p:sldSz cx="12198350" cy="6859588"/>
  <p:notesSz cx="9144000" cy="6858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  <p15:guide id="3" orient="horz" pos="2878">
          <p15:clr>
            <a:srgbClr val="A4A3A4"/>
          </p15:clr>
        </p15:guide>
        <p15:guide id="4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990033"/>
    <a:srgbClr val="92D050"/>
    <a:srgbClr val="CC00CC"/>
    <a:srgbClr val="BD9B53"/>
    <a:srgbClr val="009900"/>
    <a:srgbClr val="F4FA12"/>
    <a:srgbClr val="1157AB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2526" autoAdjust="0"/>
  </p:normalViewPr>
  <p:slideViewPr>
    <p:cSldViewPr>
      <p:cViewPr>
        <p:scale>
          <a:sx n="75" d="100"/>
          <a:sy n="75" d="100"/>
        </p:scale>
        <p:origin x="614" y="151"/>
      </p:cViewPr>
      <p:guideLst>
        <p:guide orient="horz" pos="2160"/>
        <p:guide pos="2822"/>
        <p:guide orient="horz" pos="2878"/>
        <p:guide pos="38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404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31.xml"/><Relationship Id="rId3" Type="http://schemas.openxmlformats.org/officeDocument/2006/relationships/slide" Target="slides/slide4.xml"/><Relationship Id="rId21" Type="http://schemas.openxmlformats.org/officeDocument/2006/relationships/slide" Target="slides/slide24.xml"/><Relationship Id="rId34" Type="http://schemas.openxmlformats.org/officeDocument/2006/relationships/slide" Target="slides/slide39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30.xml"/><Relationship Id="rId33" Type="http://schemas.openxmlformats.org/officeDocument/2006/relationships/slide" Target="slides/slide38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0" Type="http://schemas.openxmlformats.org/officeDocument/2006/relationships/slide" Target="slides/slide23.xml"/><Relationship Id="rId29" Type="http://schemas.openxmlformats.org/officeDocument/2006/relationships/slide" Target="slides/slide34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9.xml"/><Relationship Id="rId32" Type="http://schemas.openxmlformats.org/officeDocument/2006/relationships/slide" Target="slides/slide37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36" Type="http://schemas.openxmlformats.org/officeDocument/2006/relationships/slide" Target="slides/slide41.xml"/><Relationship Id="rId10" Type="http://schemas.openxmlformats.org/officeDocument/2006/relationships/slide" Target="slides/slide12.xml"/><Relationship Id="rId19" Type="http://schemas.openxmlformats.org/officeDocument/2006/relationships/slide" Target="slides/slide22.xml"/><Relationship Id="rId31" Type="http://schemas.openxmlformats.org/officeDocument/2006/relationships/slide" Target="slides/slide36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6.xml"/><Relationship Id="rId27" Type="http://schemas.openxmlformats.org/officeDocument/2006/relationships/slide" Target="slides/slide32.xml"/><Relationship Id="rId30" Type="http://schemas.openxmlformats.org/officeDocument/2006/relationships/slide" Target="slides/slide35.xml"/><Relationship Id="rId35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1824-7EDF-4B1D-9D44-4D7461D95900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367-4377-4BC9-85D6-558F91AD7B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CEAC79-DEA9-43B7-9A34-3481BEBA5BF9}" type="slidenum">
              <a:rPr lang="en-US" altLang="zh-CN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F15346-326D-45A2-8DD8-D9D8F2CF6411}" type="slidenum">
              <a:rPr lang="en-US" altLang="zh-CN" smtClean="0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60E056-ABA8-4A0B-90A0-AA2FFC66E711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E72AD0-EA5B-40E0-BF90-225A0E74CA67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B8CE59-CBD5-421B-8840-BB3F41586073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8B983D-C3C4-4A38-9F20-0804232F459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84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E528368-6877-4B29-A8AC-F9A68CC1831B}" type="slidenum">
              <a:rPr lang="en-US" altLang="zh-CN" sz="1200" smtClean="0"/>
              <a:pPr/>
              <a:t>22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8B983D-C3C4-4A38-9F20-0804232F459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64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56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281E99-FFD0-4880-B5CB-C7A8D5AAB127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8030581" y="332656"/>
            <a:ext cx="3173994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marL="0" marR="0" lvl="0" indent="0" algn="ct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835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lnSpc>
          <a:spcPct val="15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1235" indent="-3810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5246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21342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744470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32.wmf"/><Relationship Id="rId3" Type="http://schemas.openxmlformats.org/officeDocument/2006/relationships/image" Target="../media/image27.e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34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9.emf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29.bin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9.emf"/><Relationship Id="rId7" Type="http://schemas.openxmlformats.org/officeDocument/2006/relationships/image" Target="../media/image51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3.emf"/><Relationship Id="rId5" Type="http://schemas.openxmlformats.org/officeDocument/2006/relationships/image" Target="../media/image50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64.e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6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2.bin"/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51.bin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70.wmf"/><Relationship Id="rId14" Type="http://schemas.openxmlformats.org/officeDocument/2006/relationships/image" Target="../media/image7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58.bin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5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80.wmf"/><Relationship Id="rId7" Type="http://schemas.openxmlformats.org/officeDocument/2006/relationships/image" Target="../media/image71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6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oleObject" Target="../embeddings/oleObject80.bin"/><Relationship Id="rId3" Type="http://schemas.openxmlformats.org/officeDocument/2006/relationships/image" Target="../media/image87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79.bin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8.bin"/><Relationship Id="rId5" Type="http://schemas.openxmlformats.org/officeDocument/2006/relationships/image" Target="../media/image88.wmf"/><Relationship Id="rId15" Type="http://schemas.openxmlformats.org/officeDocument/2006/relationships/oleObject" Target="../embeddings/oleObject82.bin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6.bin"/><Relationship Id="rId14" Type="http://schemas.openxmlformats.org/officeDocument/2006/relationships/oleObject" Target="../embeddings/oleObject8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99.wmf"/><Relationship Id="rId18" Type="http://schemas.openxmlformats.org/officeDocument/2006/relationships/image" Target="../media/image100.wmf"/><Relationship Id="rId3" Type="http://schemas.openxmlformats.org/officeDocument/2006/relationships/image" Target="../media/image94.wmf"/><Relationship Id="rId21" Type="http://schemas.openxmlformats.org/officeDocument/2006/relationships/oleObject" Target="../embeddings/oleObject98.bin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93.bin"/><Relationship Id="rId17" Type="http://schemas.openxmlformats.org/officeDocument/2006/relationships/oleObject" Target="../embeddings/oleObject96.bin"/><Relationship Id="rId2" Type="http://schemas.openxmlformats.org/officeDocument/2006/relationships/oleObject" Target="../embeddings/oleObject88.bin"/><Relationship Id="rId16" Type="http://schemas.openxmlformats.org/officeDocument/2006/relationships/oleObject" Target="../embeddings/oleObject95.bin"/><Relationship Id="rId20" Type="http://schemas.openxmlformats.org/officeDocument/2006/relationships/image" Target="../media/image10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92.bin"/><Relationship Id="rId19" Type="http://schemas.openxmlformats.org/officeDocument/2006/relationships/oleObject" Target="../embeddings/oleObject97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94.bin"/><Relationship Id="rId22" Type="http://schemas.openxmlformats.org/officeDocument/2006/relationships/image" Target="../media/image10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6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4.w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oleObject" Target="../embeddings/oleObject3.bin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w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9.png"/><Relationship Id="rId5" Type="http://schemas.openxmlformats.org/officeDocument/2006/relationships/image" Target="../media/image20.wmf"/><Relationship Id="rId10" Type="http://schemas.openxmlformats.org/officeDocument/2006/relationships/image" Target="../media/image23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     《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r>
              <a:rPr lang="en-US" altLang="zh-CN" sz="2000" dirty="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</a:rPr>
              <a:t>7</a:t>
            </a:r>
            <a:r>
              <a:rPr lang="zh-CN" altLang="en-US" sz="4800" dirty="0">
                <a:solidFill>
                  <a:schemeClr val="bg1"/>
                </a:solidFill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6" y="1368889"/>
            <a:ext cx="4057469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马尔可夫过程（三）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4854640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2000" dirty="0">
                <a:solidFill>
                  <a:schemeClr val="bg1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qxwang@uestc.edu.cn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900778"/>
            <a:ext cx="175430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王庆先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775" y="2900930"/>
            <a:ext cx="3078481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定理</a:t>
            </a:r>
            <a:r>
              <a:rPr lang="en-US" altLang="zh-CN"/>
              <a:t>1  </a:t>
            </a:r>
            <a:r>
              <a:rPr lang="zh-CN" altLang="en-US"/>
              <a:t>首达分解定理</a:t>
            </a:r>
            <a:endParaRPr lang="en-US" altLang="zh-CN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955780"/>
            <a:ext cx="7886884" cy="70440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对任意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j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E</a:t>
            </a:r>
            <a:r>
              <a:rPr lang="zh-CN" altLang="en-US" dirty="0">
                <a:solidFill>
                  <a:srgbClr val="0000FF"/>
                </a:solidFill>
              </a:rPr>
              <a:t>及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n1</a:t>
            </a:r>
            <a:r>
              <a:rPr lang="zh-CN" altLang="en-US" dirty="0">
                <a:solidFill>
                  <a:srgbClr val="0000FF"/>
                </a:solidFill>
              </a:rPr>
              <a:t>，有</a:t>
            </a:r>
          </a:p>
        </p:txBody>
      </p:sp>
      <p:graphicFrame>
        <p:nvGraphicFramePr>
          <p:cNvPr id="261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579202"/>
              </p:ext>
            </p:extLst>
          </p:nvPr>
        </p:nvGraphicFramePr>
        <p:xfrm>
          <a:off x="4522633" y="877115"/>
          <a:ext cx="3391264" cy="852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1240" imgH="787320" progId="Equation.3">
                  <p:embed/>
                </p:oleObj>
              </mc:Choice>
              <mc:Fallback>
                <p:oleObj name="Equation" r:id="rId2" imgW="3351240" imgH="787320" progId="Equation.3">
                  <p:embed/>
                  <p:pic>
                    <p:nvPicPr>
                      <p:cNvPr id="261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633" y="877115"/>
                        <a:ext cx="3391264" cy="852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326734" y="1858242"/>
            <a:ext cx="7281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证明</a:t>
            </a:r>
            <a:r>
              <a:rPr lang="zh-CN" altLang="en-US" sz="2400" dirty="0">
                <a:latin typeface="+mn-ea"/>
                <a:ea typeface="+mn-ea"/>
              </a:rPr>
              <a:t>  设系统从状态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出发经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步到达状态</a:t>
            </a:r>
            <a:r>
              <a:rPr lang="en-US" altLang="zh-CN" sz="2400" dirty="0">
                <a:latin typeface="+mn-ea"/>
                <a:ea typeface="+mn-ea"/>
              </a:rPr>
              <a:t>j</a:t>
            </a:r>
            <a:r>
              <a:rPr lang="zh-CN" altLang="en-US" sz="2400" dirty="0">
                <a:latin typeface="+mn-ea"/>
                <a:ea typeface="+mn-ea"/>
              </a:rPr>
              <a:t>，则</a:t>
            </a:r>
            <a:r>
              <a:rPr lang="en-US" altLang="zh-CN" sz="2400" dirty="0" err="1"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</a:t>
            </a:r>
            <a:r>
              <a:rPr lang="en-US" altLang="zh-CN" sz="2400" dirty="0" err="1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409866" y="2582672"/>
            <a:ext cx="3488545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ij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/>
              <a:t>n)</a:t>
            </a:r>
            <a:r>
              <a:rPr lang="zh-CN" altLang="en-US" sz="2400" dirty="0"/>
              <a:t>＝</a:t>
            </a:r>
            <a:r>
              <a:rPr lang="en-US" altLang="zh-CN" sz="2400" dirty="0"/>
              <a:t>P{X(n)</a:t>
            </a:r>
            <a:r>
              <a:rPr lang="zh-CN" altLang="en-US" sz="2400" dirty="0"/>
              <a:t>＝</a:t>
            </a:r>
            <a:r>
              <a:rPr lang="en-US" altLang="zh-CN" sz="2400" dirty="0" err="1"/>
              <a:t>j|X</a:t>
            </a:r>
            <a:r>
              <a:rPr lang="en-US" altLang="zh-CN" sz="2400" dirty="0"/>
              <a:t>(0)=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}</a:t>
            </a:r>
          </a:p>
        </p:txBody>
      </p:sp>
      <p:graphicFrame>
        <p:nvGraphicFramePr>
          <p:cNvPr id="261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040038"/>
              </p:ext>
            </p:extLst>
          </p:nvPr>
        </p:nvGraphicFramePr>
        <p:xfrm>
          <a:off x="4858715" y="2487400"/>
          <a:ext cx="3737840" cy="6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100" imgH="381000" progId="Equation.3">
                  <p:embed/>
                </p:oleObj>
              </mc:Choice>
              <mc:Fallback>
                <p:oleObj name="Equation" r:id="rId4" imgW="2197100" imgH="381000" progId="Equation.3">
                  <p:embed/>
                  <p:pic>
                    <p:nvPicPr>
                      <p:cNvPr id="261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715" y="2487400"/>
                        <a:ext cx="3737840" cy="6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570496"/>
              </p:ext>
            </p:extLst>
          </p:nvPr>
        </p:nvGraphicFramePr>
        <p:xfrm>
          <a:off x="2270490" y="2960585"/>
          <a:ext cx="3563175" cy="73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95500" imgH="431800" progId="Equation.3">
                  <p:embed/>
                </p:oleObj>
              </mc:Choice>
              <mc:Fallback>
                <p:oleObj name="Equation" r:id="rId6" imgW="2095500" imgH="431800" progId="Equation.3">
                  <p:embed/>
                  <p:pic>
                    <p:nvPicPr>
                      <p:cNvPr id="2611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490" y="2960585"/>
                        <a:ext cx="3563175" cy="73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643652"/>
              </p:ext>
            </p:extLst>
          </p:nvPr>
        </p:nvGraphicFramePr>
        <p:xfrm>
          <a:off x="2270491" y="3613198"/>
          <a:ext cx="5702033" cy="73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52800" imgH="431800" progId="Equation.3">
                  <p:embed/>
                </p:oleObj>
              </mc:Choice>
              <mc:Fallback>
                <p:oleObj name="Equation" r:id="rId8" imgW="3352800" imgH="431800" progId="Equation.3">
                  <p:embed/>
                  <p:pic>
                    <p:nvPicPr>
                      <p:cNvPr id="2611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491" y="3613198"/>
                        <a:ext cx="5702033" cy="73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162685"/>
              </p:ext>
            </p:extLst>
          </p:nvPr>
        </p:nvGraphicFramePr>
        <p:xfrm>
          <a:off x="2270490" y="4264223"/>
          <a:ext cx="4816003" cy="73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32100" imgH="431800" progId="Equation.3">
                  <p:embed/>
                </p:oleObj>
              </mc:Choice>
              <mc:Fallback>
                <p:oleObj name="Equation" r:id="rId10" imgW="2832100" imgH="431800" progId="Equation.3">
                  <p:embed/>
                  <p:pic>
                    <p:nvPicPr>
                      <p:cNvPr id="2611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490" y="4264223"/>
                        <a:ext cx="4816003" cy="73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238684"/>
              </p:ext>
            </p:extLst>
          </p:nvPr>
        </p:nvGraphicFramePr>
        <p:xfrm>
          <a:off x="7107811" y="4465424"/>
          <a:ext cx="4752487" cy="34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4000" imgH="203200" progId="Equation.3">
                  <p:embed/>
                </p:oleObj>
              </mc:Choice>
              <mc:Fallback>
                <p:oleObj name="Equation" r:id="rId12" imgW="2794000" imgH="203200" progId="Equation.3">
                  <p:embed/>
                  <p:pic>
                    <p:nvPicPr>
                      <p:cNvPr id="2611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811" y="4465424"/>
                        <a:ext cx="4752487" cy="346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365411"/>
              </p:ext>
            </p:extLst>
          </p:nvPr>
        </p:nvGraphicFramePr>
        <p:xfrm>
          <a:off x="2270490" y="5048630"/>
          <a:ext cx="4946208" cy="73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08300" imgH="431800" progId="Equation.3">
                  <p:embed/>
                </p:oleObj>
              </mc:Choice>
              <mc:Fallback>
                <p:oleObj name="Equation" r:id="rId14" imgW="2908300" imgH="431800" progId="Equation.3">
                  <p:embed/>
                  <p:pic>
                    <p:nvPicPr>
                      <p:cNvPr id="2611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490" y="5048630"/>
                        <a:ext cx="4946208" cy="73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78067"/>
              </p:ext>
            </p:extLst>
          </p:nvPr>
        </p:nvGraphicFramePr>
        <p:xfrm>
          <a:off x="2270490" y="5833037"/>
          <a:ext cx="2267475" cy="73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33500" imgH="431800" progId="Equation.3">
                  <p:embed/>
                </p:oleObj>
              </mc:Choice>
              <mc:Fallback>
                <p:oleObj name="Equation" r:id="rId16" imgW="1333500" imgH="431800" progId="Equation.3">
                  <p:embed/>
                  <p:pic>
                    <p:nvPicPr>
                      <p:cNvPr id="2611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490" y="5833037"/>
                        <a:ext cx="2267475" cy="73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  <p:bldP spid="261125" grpId="0" autoUpdateAnimBg="0"/>
      <p:bldP spid="26112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定理</a:t>
            </a:r>
            <a:r>
              <a:rPr lang="en-US" altLang="zh-CN"/>
              <a:t>2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883604"/>
            <a:ext cx="7088240" cy="584335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CC00CC"/>
                </a:solidFill>
              </a:rPr>
              <a:t>f</a:t>
            </a:r>
            <a:r>
              <a:rPr lang="en-US" altLang="zh-CN" baseline="-25000" dirty="0" err="1">
                <a:solidFill>
                  <a:srgbClr val="CC00CC"/>
                </a:solidFill>
              </a:rPr>
              <a:t>ij</a:t>
            </a:r>
            <a:r>
              <a:rPr lang="zh-CN" altLang="en-US" dirty="0">
                <a:solidFill>
                  <a:srgbClr val="CC00CC"/>
                </a:solidFill>
              </a:rPr>
              <a:t>＞</a:t>
            </a:r>
            <a:r>
              <a:rPr lang="en-US" altLang="zh-CN" dirty="0">
                <a:solidFill>
                  <a:srgbClr val="CC00CC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i→j</a:t>
            </a:r>
            <a:endParaRPr lang="en-US" altLang="zh-CN" dirty="0">
              <a:solidFill>
                <a:srgbClr val="CC00CC"/>
              </a:solidFill>
              <a:sym typeface="Symbol" panose="05050102010706020507" pitchFamily="18" charset="2"/>
            </a:endParaRP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1450975" y="1731481"/>
            <a:ext cx="9448800" cy="103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60000"/>
              </a:spcAft>
              <a:buClrTx/>
              <a:buFontTx/>
              <a:buNone/>
            </a:pPr>
            <a:r>
              <a:rPr lang="zh-CN" altLang="en-US" sz="2400" dirty="0">
                <a:solidFill>
                  <a:srgbClr val="CC00CC"/>
                </a:solidFill>
              </a:rPr>
              <a:t>证明</a:t>
            </a:r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)  </a:t>
            </a:r>
            <a:r>
              <a:rPr lang="zh-CN" altLang="en-US" sz="2400" dirty="0"/>
              <a:t>设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ij</a:t>
            </a:r>
            <a:r>
              <a:rPr lang="zh-CN" altLang="en-US" sz="2400" dirty="0"/>
              <a:t>＞</a:t>
            </a:r>
            <a:r>
              <a:rPr lang="en-US" altLang="zh-CN" sz="2400" dirty="0"/>
              <a:t>0</a:t>
            </a:r>
            <a:r>
              <a:rPr lang="zh-CN" altLang="en-US" sz="2400" dirty="0"/>
              <a:t>，因为                        ，所以至少有</a:t>
            </a:r>
          </a:p>
          <a:p>
            <a:pPr eaLnBrk="1" hangingPunct="1">
              <a:lnSpc>
                <a:spcPct val="100000"/>
              </a:lnSpc>
              <a:spcAft>
                <a:spcPct val="60000"/>
              </a:spcAft>
              <a:buClrTx/>
              <a:buFontTx/>
              <a:buNone/>
            </a:pPr>
            <a:r>
              <a:rPr lang="zh-CN" altLang="en-US" sz="2400" dirty="0"/>
              <a:t>一个</a:t>
            </a:r>
            <a:r>
              <a:rPr lang="en-US" altLang="zh-CN" sz="2400" dirty="0"/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≥</a:t>
            </a:r>
            <a:r>
              <a:rPr lang="en-US" altLang="zh-CN" sz="2400" dirty="0"/>
              <a:t>1</a:t>
            </a:r>
            <a:r>
              <a:rPr lang="zh-CN" altLang="en-US" sz="2400" dirty="0"/>
              <a:t>，使得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(n)</a:t>
            </a:r>
            <a:r>
              <a:rPr lang="zh-CN" altLang="en-US" sz="2400" dirty="0"/>
              <a:t>＞</a:t>
            </a:r>
            <a:r>
              <a:rPr lang="en-US" altLang="zh-CN" sz="2400" dirty="0"/>
              <a:t>0</a:t>
            </a:r>
            <a:r>
              <a:rPr lang="zh-CN" altLang="en-US" sz="2400" dirty="0"/>
              <a:t>，由定理</a:t>
            </a:r>
            <a:r>
              <a:rPr lang="en-US" altLang="zh-CN" sz="2400" dirty="0"/>
              <a:t>1</a:t>
            </a:r>
            <a:r>
              <a:rPr lang="zh-CN" altLang="en-US" sz="2400" dirty="0"/>
              <a:t>得</a:t>
            </a:r>
          </a:p>
        </p:txBody>
      </p:sp>
      <p:graphicFrame>
        <p:nvGraphicFramePr>
          <p:cNvPr id="262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700179"/>
              </p:ext>
            </p:extLst>
          </p:nvPr>
        </p:nvGraphicFramePr>
        <p:xfrm>
          <a:off x="4745264" y="1519570"/>
          <a:ext cx="1753006" cy="9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431800" progId="Equation.3">
                  <p:embed/>
                </p:oleObj>
              </mc:Choice>
              <mc:Fallback>
                <p:oleObj name="Equation" r:id="rId2" imgW="825500" imgH="431800" progId="Equation.3">
                  <p:embed/>
                  <p:pic>
                    <p:nvPicPr>
                      <p:cNvPr id="262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264" y="1519570"/>
                        <a:ext cx="1753006" cy="9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213441"/>
              </p:ext>
            </p:extLst>
          </p:nvPr>
        </p:nvGraphicFramePr>
        <p:xfrm>
          <a:off x="2781449" y="2752346"/>
          <a:ext cx="6295894" cy="84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25800" imgH="431800" progId="Equation.3">
                  <p:embed/>
                </p:oleObj>
              </mc:Choice>
              <mc:Fallback>
                <p:oleObj name="Equation" r:id="rId4" imgW="3225800" imgH="431800" progId="Equation.3">
                  <p:embed/>
                  <p:pic>
                    <p:nvPicPr>
                      <p:cNvPr id="262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449" y="2752346"/>
                        <a:ext cx="6295894" cy="84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1527175" y="3429794"/>
            <a:ext cx="2508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故</a:t>
            </a:r>
            <a:r>
              <a:rPr lang="en-US" altLang="zh-CN" sz="2400" dirty="0" err="1">
                <a:sym typeface="Symbol" panose="05050102010706020507" pitchFamily="18" charset="2"/>
              </a:rPr>
              <a:t>i→j</a:t>
            </a:r>
            <a:r>
              <a:rPr lang="zh-CN" altLang="en-US" sz="2400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1472293" y="4090160"/>
            <a:ext cx="7124762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)</a:t>
            </a:r>
            <a:r>
              <a:rPr lang="en-US" altLang="zh-CN" sz="2400" dirty="0"/>
              <a:t>  </a:t>
            </a:r>
            <a:r>
              <a:rPr lang="zh-CN" altLang="en-US" sz="2400" dirty="0"/>
              <a:t>设</a:t>
            </a:r>
            <a:r>
              <a:rPr lang="en-US" altLang="zh-CN" sz="2400" dirty="0" err="1">
                <a:sym typeface="Symbol" panose="05050102010706020507" pitchFamily="18" charset="2"/>
              </a:rPr>
              <a:t>i→j</a:t>
            </a:r>
            <a:r>
              <a:rPr lang="zh-CN" altLang="en-US" sz="2400" dirty="0">
                <a:sym typeface="Symbol" panose="05050102010706020507" pitchFamily="18" charset="2"/>
              </a:rPr>
              <a:t>，则存在</a:t>
            </a:r>
            <a:r>
              <a:rPr lang="en-US" altLang="zh-CN" sz="2400" dirty="0"/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≥</a:t>
            </a:r>
            <a:r>
              <a:rPr lang="en-US" altLang="zh-CN" sz="2400" dirty="0"/>
              <a:t>1</a:t>
            </a:r>
            <a:r>
              <a:rPr lang="zh-CN" altLang="en-US" sz="2400" dirty="0"/>
              <a:t>，使得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(n)</a:t>
            </a:r>
            <a:r>
              <a:rPr lang="zh-CN" altLang="en-US" sz="2400" dirty="0"/>
              <a:t>＞</a:t>
            </a:r>
            <a:r>
              <a:rPr lang="en-US" altLang="zh-CN" sz="2400" dirty="0"/>
              <a:t>0</a:t>
            </a:r>
            <a:r>
              <a:rPr lang="zh-CN" altLang="en-US" sz="2400" dirty="0"/>
              <a:t>，由定理</a:t>
            </a:r>
            <a:r>
              <a:rPr lang="en-US" altLang="zh-CN" sz="2400" dirty="0"/>
              <a:t>1</a:t>
            </a:r>
            <a:r>
              <a:rPr lang="zh-CN" altLang="en-US" sz="2400" dirty="0"/>
              <a:t>得</a:t>
            </a:r>
          </a:p>
        </p:txBody>
      </p:sp>
      <p:graphicFrame>
        <p:nvGraphicFramePr>
          <p:cNvPr id="262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475765"/>
              </p:ext>
            </p:extLst>
          </p:nvPr>
        </p:nvGraphicFramePr>
        <p:xfrm>
          <a:off x="3584575" y="4548014"/>
          <a:ext cx="3866457" cy="84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81200" imgH="431800" progId="Equation.DSMT4">
                  <p:embed/>
                </p:oleObj>
              </mc:Choice>
              <mc:Fallback>
                <p:oleObj name="Equation" r:id="rId6" imgW="1981200" imgH="431800" progId="Equation.DSMT4">
                  <p:embed/>
                  <p:pic>
                    <p:nvPicPr>
                      <p:cNvPr id="262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4548014"/>
                        <a:ext cx="3866457" cy="84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1975228" y="5456349"/>
            <a:ext cx="6913575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/>
              <a:t>从而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(1), 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(2), …, 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(n)</a:t>
            </a:r>
            <a:r>
              <a:rPr lang="zh-CN" altLang="en-US" sz="2400" dirty="0"/>
              <a:t>中至少有一个大于</a:t>
            </a:r>
            <a:r>
              <a:rPr lang="en-US" altLang="zh-CN" sz="2400" dirty="0"/>
              <a:t>0</a:t>
            </a:r>
            <a:r>
              <a:rPr lang="zh-CN" altLang="en-US" sz="2400" dirty="0"/>
              <a:t>，所以</a:t>
            </a:r>
          </a:p>
        </p:txBody>
      </p:sp>
      <p:graphicFrame>
        <p:nvGraphicFramePr>
          <p:cNvPr id="262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629153"/>
              </p:ext>
            </p:extLst>
          </p:nvPr>
        </p:nvGraphicFramePr>
        <p:xfrm>
          <a:off x="4365763" y="5958635"/>
          <a:ext cx="2132507" cy="84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1726" imgH="431613" progId="Equation.3">
                  <p:embed/>
                </p:oleObj>
              </mc:Choice>
              <mc:Fallback>
                <p:oleObj name="Equation" r:id="rId8" imgW="1091726" imgH="431613" progId="Equation.3">
                  <p:embed/>
                  <p:pic>
                    <p:nvPicPr>
                      <p:cNvPr id="2621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763" y="5958635"/>
                        <a:ext cx="2132507" cy="84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  <p:bldP spid="262148" grpId="0" autoUpdateAnimBg="0"/>
      <p:bldP spid="262151" grpId="0" autoUpdateAnimBg="0"/>
      <p:bldP spid="262152" grpId="0" autoUpdateAnimBg="0"/>
      <p:bldP spid="26215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/>
              <a:t>推论</a:t>
            </a:r>
            <a:endParaRPr lang="en-US" altLang="zh-CN" dirty="0"/>
          </a:p>
        </p:txBody>
      </p:sp>
      <p:sp>
        <p:nvSpPr>
          <p:cNvPr id="17" name="内容占位符 16"/>
          <p:cNvSpPr>
            <a:spLocks noGrp="1" noChangeArrowheads="1"/>
          </p:cNvSpPr>
          <p:nvPr>
            <p:ph idx="1"/>
          </p:nvPr>
        </p:nvSpPr>
        <p:spPr>
          <a:xfrm>
            <a:off x="3722139" y="1341749"/>
            <a:ext cx="5286010" cy="98924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CC"/>
                </a:solidFill>
                <a:sym typeface="Symbol" panose="05050102010706020507" pitchFamily="18" charset="2"/>
              </a:rPr>
              <a:t>i↔j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  </a:t>
            </a:r>
            <a:r>
              <a:rPr lang="en-US" altLang="zh-CN">
                <a:solidFill>
                  <a:srgbClr val="CC00CC"/>
                </a:solidFill>
              </a:rPr>
              <a:t>f</a:t>
            </a:r>
            <a:r>
              <a:rPr lang="en-US" altLang="zh-CN" baseline="-25000">
                <a:solidFill>
                  <a:srgbClr val="CC00CC"/>
                </a:solidFill>
              </a:rPr>
              <a:t>ij</a:t>
            </a:r>
            <a:r>
              <a:rPr lang="zh-CN" altLang="en-US">
                <a:solidFill>
                  <a:srgbClr val="CC00CC"/>
                </a:solidFill>
              </a:rPr>
              <a:t>＞</a:t>
            </a:r>
            <a:r>
              <a:rPr lang="en-US" altLang="zh-CN">
                <a:solidFill>
                  <a:srgbClr val="CC00CC"/>
                </a:solidFill>
              </a:rPr>
              <a:t>0</a:t>
            </a:r>
            <a:r>
              <a:rPr lang="zh-CN" altLang="en-US">
                <a:solidFill>
                  <a:srgbClr val="CC00CC"/>
                </a:solidFill>
              </a:rPr>
              <a:t>且</a:t>
            </a:r>
            <a:r>
              <a:rPr lang="en-US" altLang="zh-CN">
                <a:solidFill>
                  <a:srgbClr val="CC00CC"/>
                </a:solidFill>
              </a:rPr>
              <a:t>f</a:t>
            </a:r>
            <a:r>
              <a:rPr lang="en-US" altLang="zh-CN" baseline="-25000">
                <a:solidFill>
                  <a:srgbClr val="CC00CC"/>
                </a:solidFill>
              </a:rPr>
              <a:t>ji</a:t>
            </a:r>
            <a:r>
              <a:rPr lang="zh-CN" altLang="en-US">
                <a:solidFill>
                  <a:srgbClr val="CC00CC"/>
                </a:solidFill>
              </a:rPr>
              <a:t>＞</a:t>
            </a:r>
            <a:r>
              <a:rPr lang="en-US" altLang="zh-CN">
                <a:solidFill>
                  <a:srgbClr val="CC00CC"/>
                </a:solidFill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1778852" y="3915021"/>
            <a:ext cx="7850417" cy="56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0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状态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非常返的充分必要条件是                       ；</a:t>
            </a:r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1778852" y="3098857"/>
            <a:ext cx="7347062" cy="56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状态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常返的充分必要条件是                       ；</a:t>
            </a:r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二、常返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7175" y="1151204"/>
            <a:ext cx="7850417" cy="121154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ii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，则称状态</a:t>
            </a:r>
            <a:r>
              <a:rPr lang="en-US" altLang="zh-CN" dirty="0" err="1"/>
              <a:t>i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CC00CC"/>
                </a:solidFill>
              </a:rPr>
              <a:t>常返状态</a:t>
            </a:r>
            <a:r>
              <a:rPr lang="zh-CN" altLang="en-US" dirty="0"/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ii</a:t>
            </a:r>
            <a:r>
              <a:rPr lang="zh-CN" altLang="en-US" dirty="0"/>
              <a:t>＜</a:t>
            </a:r>
            <a:r>
              <a:rPr lang="en-US" altLang="zh-CN" dirty="0"/>
              <a:t>1</a:t>
            </a:r>
            <a:r>
              <a:rPr lang="zh-CN" altLang="en-US" dirty="0"/>
              <a:t>，则称状态</a:t>
            </a:r>
            <a:r>
              <a:rPr lang="en-US" altLang="zh-CN" dirty="0" err="1"/>
              <a:t>i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CC00CC"/>
                </a:solidFill>
              </a:rPr>
              <a:t>非常返状态</a:t>
            </a:r>
            <a:r>
              <a:rPr lang="zh-CN" altLang="en-US" dirty="0"/>
              <a:t>，或</a:t>
            </a:r>
            <a:r>
              <a:rPr lang="zh-CN" altLang="en-US" dirty="0">
                <a:solidFill>
                  <a:srgbClr val="CC00CC"/>
                </a:solidFill>
              </a:rPr>
              <a:t>瞬时状态</a:t>
            </a:r>
            <a:r>
              <a:rPr lang="zh-CN" altLang="en-US" dirty="0"/>
              <a:t>。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1679575" y="2384149"/>
            <a:ext cx="7850417" cy="56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判别常返状态的准则：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263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880591"/>
              </p:ext>
            </p:extLst>
          </p:nvPr>
        </p:nvGraphicFramePr>
        <p:xfrm>
          <a:off x="6133646" y="3010458"/>
          <a:ext cx="1924495" cy="88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89920" imgH="787320" progId="Equation.DSMT4">
                  <p:embed/>
                </p:oleObj>
              </mc:Choice>
              <mc:Fallback>
                <p:oleObj name="Equation" r:id="rId2" imgW="1789920" imgH="787320" progId="Equation.DSMT4">
                  <p:embed/>
                  <p:pic>
                    <p:nvPicPr>
                      <p:cNvPr id="263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3646" y="3010458"/>
                        <a:ext cx="1924495" cy="886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737763"/>
              </p:ext>
            </p:extLst>
          </p:nvPr>
        </p:nvGraphicFramePr>
        <p:xfrm>
          <a:off x="6403975" y="3872455"/>
          <a:ext cx="1927671" cy="88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89920" imgH="787320" progId="Equation.DSMT4">
                  <p:embed/>
                </p:oleObj>
              </mc:Choice>
              <mc:Fallback>
                <p:oleObj name="Equation" r:id="rId4" imgW="1789920" imgH="787320" progId="Equation.DSMT4">
                  <p:embed/>
                  <p:pic>
                    <p:nvPicPr>
                      <p:cNvPr id="263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3872455"/>
                        <a:ext cx="1927671" cy="886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913581"/>
              </p:ext>
            </p:extLst>
          </p:nvPr>
        </p:nvGraphicFramePr>
        <p:xfrm>
          <a:off x="5433787" y="4860345"/>
          <a:ext cx="2057876" cy="66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7640" imgH="482760" progId="Equation.3">
                  <p:embed/>
                </p:oleObj>
              </mc:Choice>
              <mc:Fallback>
                <p:oleObj name="Equation" r:id="rId6" imgW="1637640" imgH="482760" progId="Equation.3">
                  <p:embed/>
                  <p:pic>
                    <p:nvPicPr>
                      <p:cNvPr id="263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3787" y="4860345"/>
                        <a:ext cx="2057876" cy="668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1778852" y="4751826"/>
            <a:ext cx="7850417" cy="56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80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3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若状态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是非常返的，则                       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80" grpId="0" autoUpdateAnimBg="0"/>
      <p:bldP spid="263179" grpId="0" autoUpdateAnimBg="0"/>
      <p:bldP spid="263171" grpId="0" build="p"/>
      <p:bldP spid="263172" grpId="0" autoUpdateAnimBg="0"/>
      <p:bldP spid="26318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返回的次数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389" y="842900"/>
            <a:ext cx="8306788" cy="8685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定义随机变量</a:t>
            </a:r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342164"/>
              </p:ext>
            </p:extLst>
          </p:nvPr>
        </p:nvGraphicFramePr>
        <p:xfrm>
          <a:off x="3203575" y="1311997"/>
          <a:ext cx="2519946" cy="8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900" imgH="469900" progId="Equation.3">
                  <p:embed/>
                </p:oleObj>
              </mc:Choice>
              <mc:Fallback>
                <p:oleObj name="Equation" r:id="rId2" imgW="1358900" imgH="469900" progId="Equation.3">
                  <p:embed/>
                  <p:pic>
                    <p:nvPicPr>
                      <p:cNvPr id="264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311997"/>
                        <a:ext cx="2519946" cy="8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986241" y="2465443"/>
            <a:ext cx="1676788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则随机变量</a:t>
            </a:r>
          </a:p>
        </p:txBody>
      </p:sp>
      <p:graphicFrame>
        <p:nvGraphicFramePr>
          <p:cNvPr id="264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967000"/>
              </p:ext>
            </p:extLst>
          </p:nvPr>
        </p:nvGraphicFramePr>
        <p:xfrm>
          <a:off x="2510595" y="2316184"/>
          <a:ext cx="1440196" cy="76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447" imgH="431613" progId="Equation.3">
                  <p:embed/>
                </p:oleObj>
              </mc:Choice>
              <mc:Fallback>
                <p:oleObj name="Equation" r:id="rId4" imgW="812447" imgH="431613" progId="Equation.3">
                  <p:embed/>
                  <p:pic>
                    <p:nvPicPr>
                      <p:cNvPr id="264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595" y="2316184"/>
                        <a:ext cx="1440196" cy="765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3965081" y="2459091"/>
            <a:ext cx="4268188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表示质点到达状态</a:t>
            </a:r>
            <a:r>
              <a:rPr lang="en-US" altLang="zh-CN" sz="2400">
                <a:latin typeface="+mn-ea"/>
                <a:ea typeface="+mn-ea"/>
              </a:rPr>
              <a:t>j</a:t>
            </a:r>
            <a:r>
              <a:rPr lang="zh-CN" altLang="en-US" sz="2400">
                <a:latin typeface="+mn-ea"/>
                <a:ea typeface="+mn-ea"/>
              </a:rPr>
              <a:t>的次数，有</a:t>
            </a:r>
          </a:p>
        </p:txBody>
      </p:sp>
      <p:graphicFrame>
        <p:nvGraphicFramePr>
          <p:cNvPr id="264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895162"/>
              </p:ext>
            </p:extLst>
          </p:nvPr>
        </p:nvGraphicFramePr>
        <p:xfrm>
          <a:off x="3396625" y="3069349"/>
          <a:ext cx="4074468" cy="746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62200" imgH="431800" progId="Equation.3">
                  <p:embed/>
                </p:oleObj>
              </mc:Choice>
              <mc:Fallback>
                <p:oleObj name="Equation" r:id="rId6" imgW="2362200" imgH="431800" progId="Equation.3">
                  <p:embed/>
                  <p:pic>
                    <p:nvPicPr>
                      <p:cNvPr id="2642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625" y="3069349"/>
                        <a:ext cx="4074468" cy="746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602729"/>
              </p:ext>
            </p:extLst>
          </p:nvPr>
        </p:nvGraphicFramePr>
        <p:xfrm>
          <a:off x="3126687" y="3860107"/>
          <a:ext cx="6554717" cy="746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97300" imgH="431800" progId="Equation.3">
                  <p:embed/>
                </p:oleObj>
              </mc:Choice>
              <mc:Fallback>
                <p:oleObj name="Equation" r:id="rId8" imgW="3797300" imgH="431800" progId="Equation.3">
                  <p:embed/>
                  <p:pic>
                    <p:nvPicPr>
                      <p:cNvPr id="2642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687" y="3860107"/>
                        <a:ext cx="6554717" cy="746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2669381" y="4825530"/>
            <a:ext cx="1676788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由此可知，</a:t>
            </a:r>
          </a:p>
        </p:txBody>
      </p:sp>
      <p:graphicFrame>
        <p:nvGraphicFramePr>
          <p:cNvPr id="2642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716269"/>
              </p:ext>
            </p:extLst>
          </p:nvPr>
        </p:nvGraphicFramePr>
        <p:xfrm>
          <a:off x="4161977" y="4582586"/>
          <a:ext cx="1152792" cy="85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47" imgH="431613" progId="Equation.3">
                  <p:embed/>
                </p:oleObj>
              </mc:Choice>
              <mc:Fallback>
                <p:oleObj name="Equation" r:id="rId10" imgW="583947" imgH="431613" progId="Equation.3">
                  <p:embed/>
                  <p:pic>
                    <p:nvPicPr>
                      <p:cNvPr id="2642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1977" y="4582586"/>
                        <a:ext cx="1152792" cy="852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5324296" y="4823941"/>
            <a:ext cx="480806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表示由</a:t>
            </a:r>
            <a:r>
              <a:rPr lang="en-US" altLang="zh-CN" sz="2400">
                <a:latin typeface="+mn-ea"/>
                <a:ea typeface="+mn-ea"/>
              </a:rPr>
              <a:t>j</a:t>
            </a:r>
            <a:r>
              <a:rPr lang="zh-CN" altLang="en-US" sz="2400">
                <a:latin typeface="+mn-ea"/>
                <a:ea typeface="+mn-ea"/>
              </a:rPr>
              <a:t>出发再返回</a:t>
            </a:r>
            <a:r>
              <a:rPr lang="en-US" altLang="zh-CN" sz="2400">
                <a:latin typeface="+mn-ea"/>
                <a:ea typeface="+mn-ea"/>
              </a:rPr>
              <a:t>j</a:t>
            </a:r>
            <a:r>
              <a:rPr lang="zh-CN" altLang="en-US" sz="2400">
                <a:latin typeface="+mn-ea"/>
                <a:ea typeface="+mn-ea"/>
              </a:rPr>
              <a:t>的平均次数。</a:t>
            </a:r>
            <a:endParaRPr lang="en-US" altLang="zh-CN" sz="240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2587606" y="5620328"/>
            <a:ext cx="7774199" cy="10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C00CC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当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是常返状态时，返回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的次数是无穷多次；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Clr>
                <a:srgbClr val="CC00CC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当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是非常返状态时，返回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的次数只能是有限多次。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556644" y="3398774"/>
            <a:ext cx="7836125" cy="1225954"/>
            <a:chOff x="1116013" y="3603999"/>
            <a:chExt cx="7345362" cy="1225272"/>
          </a:xfrm>
        </p:grpSpPr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B2BD8389-8C6C-4F9C-AD96-F71C59B1D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3704076"/>
              <a:ext cx="7345362" cy="11251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lIns="0" tIns="0" rIns="0" bIns="0">
              <a:spAutoFit/>
            </a:bodyPr>
            <a:lstStyle>
              <a:lvl1pPr marL="457200" indent="-457200"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buClr>
                  <a:srgbClr val="CC00CC"/>
                </a:buClr>
                <a:buFont typeface="Wingdings" panose="05000000000000000000" pitchFamily="2" charset="2"/>
                <a:buAutoNum type="arabicParenR"/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+mn-ea"/>
                  <a:ea typeface="+mn-ea"/>
                </a:rPr>
                <a:t>状态</a:t>
              </a:r>
              <a:r>
                <a:rPr lang="en-US" altLang="zh-CN" sz="2400" dirty="0">
                  <a:solidFill>
                    <a:srgbClr val="0000FF"/>
                  </a:solidFill>
                  <a:latin typeface="+mn-ea"/>
                  <a:ea typeface="+mn-ea"/>
                </a:rPr>
                <a:t>j</a:t>
              </a:r>
              <a:r>
                <a:rPr lang="zh-CN" altLang="en-US" sz="2400" dirty="0">
                  <a:solidFill>
                    <a:srgbClr val="0000FF"/>
                  </a:solidFill>
                  <a:latin typeface="+mn-ea"/>
                  <a:ea typeface="+mn-ea"/>
                </a:rPr>
                <a:t>常返的充分必要条件是                       ；</a:t>
              </a:r>
              <a:endParaRPr lang="en-US" altLang="zh-CN" sz="2400" dirty="0">
                <a:solidFill>
                  <a:srgbClr val="0000FF"/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80000"/>
                </a:lnSpc>
                <a:buClr>
                  <a:srgbClr val="CC00CC"/>
                </a:buClr>
                <a:buFont typeface="Wingdings" panose="05000000000000000000" pitchFamily="2" charset="2"/>
                <a:buAutoNum type="arabicParenR"/>
                <a:defRPr/>
              </a:pPr>
              <a:endParaRPr lang="zh-CN" altLang="en-US" sz="2400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255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9590601"/>
                </p:ext>
              </p:extLst>
            </p:nvPr>
          </p:nvGraphicFramePr>
          <p:xfrm>
            <a:off x="5127648" y="3603999"/>
            <a:ext cx="1924050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89920" imgH="787320" progId="Equation.DSMT4">
                    <p:embed/>
                  </p:oleObj>
                </mc:Choice>
                <mc:Fallback>
                  <p:oleObj name="Equation" r:id="rId12" imgW="1789920" imgH="787320" progId="Equation.DSMT4">
                    <p:embed/>
                    <p:pic>
                      <p:nvPicPr>
                        <p:cNvPr id="2255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7648" y="3603999"/>
                          <a:ext cx="1924050" cy="885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556644" y="4542911"/>
            <a:ext cx="7850417" cy="1000247"/>
            <a:chOff x="1116013" y="4423610"/>
            <a:chExt cx="7848600" cy="1000016"/>
          </a:xfrm>
        </p:grpSpPr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11C1A2EA-C9AC-402F-B2D4-0E0FAA2E2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4519613"/>
              <a:ext cx="7848600" cy="9040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lIns="0" tIns="0" rIns="0" bIns="0">
              <a:spAutoFit/>
            </a:bodyPr>
            <a:lstStyle>
              <a:lvl1pPr marL="457200" indent="-457200"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300000"/>
                </a:lnSpc>
                <a:buClr>
                  <a:srgbClr val="CC00CC"/>
                </a:buClr>
                <a:buFont typeface="Wingdings" panose="05000000000000000000" pitchFamily="2" charset="2"/>
                <a:buAutoNum type="arabicParenR" startAt="2"/>
                <a:defRPr/>
              </a:pPr>
              <a:r>
                <a:rPr lang="zh-CN" altLang="en-US" sz="2400" dirty="0">
                  <a:solidFill>
                    <a:srgbClr val="0000FF"/>
                  </a:solidFill>
                  <a:latin typeface="+mn-ea"/>
                  <a:ea typeface="+mn-ea"/>
                </a:rPr>
                <a:t>状态</a:t>
              </a:r>
              <a:r>
                <a:rPr lang="en-US" altLang="zh-CN" sz="2400" dirty="0">
                  <a:solidFill>
                    <a:srgbClr val="0000FF"/>
                  </a:solidFill>
                  <a:latin typeface="+mn-ea"/>
                  <a:ea typeface="+mn-ea"/>
                </a:rPr>
                <a:t>j</a:t>
              </a:r>
              <a:r>
                <a:rPr lang="zh-CN" altLang="en-US" sz="2400" dirty="0">
                  <a:solidFill>
                    <a:srgbClr val="0000FF"/>
                  </a:solidFill>
                  <a:latin typeface="+mn-ea"/>
                  <a:ea typeface="+mn-ea"/>
                </a:rPr>
                <a:t>非常返的充分必要条件是                            ；</a:t>
              </a:r>
            </a:p>
          </p:txBody>
        </p:sp>
        <p:graphicFrame>
          <p:nvGraphicFramePr>
            <p:cNvPr id="2254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747586"/>
                </p:ext>
              </p:extLst>
            </p:nvPr>
          </p:nvGraphicFramePr>
          <p:xfrm>
            <a:off x="5827711" y="4423610"/>
            <a:ext cx="1927225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89920" imgH="787320" progId="Equation.DSMT4">
                    <p:embed/>
                  </p:oleObj>
                </mc:Choice>
                <mc:Fallback>
                  <p:oleObj name="Equation" r:id="rId14" imgW="1789920" imgH="787320" progId="Equation.DSMT4">
                    <p:embed/>
                    <p:pic>
                      <p:nvPicPr>
                        <p:cNvPr id="2254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7711" y="4423610"/>
                          <a:ext cx="1927225" cy="885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  <p:bldP spid="264197" grpId="0"/>
      <p:bldP spid="264199" grpId="0"/>
      <p:bldP spid="264202" grpId="0"/>
      <p:bldP spid="264204" grpId="0"/>
      <p:bldP spid="2642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正常返与零常返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1296194"/>
            <a:ext cx="10744200" cy="3863281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 err="1"/>
              <a:t>i</a:t>
            </a:r>
            <a:r>
              <a:rPr lang="zh-CN" altLang="en-US" dirty="0"/>
              <a:t>是常返状态，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ii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AutoNum type="arabicParenR"/>
            </a:pPr>
            <a:r>
              <a:rPr lang="zh-CN" altLang="en-US" dirty="0"/>
              <a:t>如果                                ，称状态</a:t>
            </a:r>
            <a:r>
              <a:rPr lang="en-US" altLang="zh-CN" dirty="0" err="1"/>
              <a:t>i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CC00CC"/>
                </a:solidFill>
              </a:rPr>
              <a:t>正常返状态</a:t>
            </a:r>
            <a:r>
              <a:rPr lang="zh-CN" altLang="en-US" dirty="0"/>
              <a:t>；</a:t>
            </a:r>
            <a:endParaRPr lang="en-US" altLang="zh-CN" dirty="0"/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AutoNum type="arabicParenR"/>
            </a:pPr>
            <a:endParaRPr lang="zh-CN" altLang="en-US" dirty="0"/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AutoNum type="arabicParenR"/>
            </a:pPr>
            <a:r>
              <a:rPr lang="zh-CN" altLang="en-US" dirty="0"/>
              <a:t>如果                                ，称状态</a:t>
            </a:r>
            <a:r>
              <a:rPr lang="en-US" altLang="zh-CN" dirty="0" err="1"/>
              <a:t>i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CC00CC"/>
                </a:solidFill>
              </a:rPr>
              <a:t>零常返状态</a:t>
            </a:r>
            <a:r>
              <a:rPr lang="zh-CN" altLang="en-US" dirty="0"/>
              <a:t>，或</a:t>
            </a:r>
            <a:r>
              <a:rPr lang="zh-CN" altLang="en-US" dirty="0">
                <a:solidFill>
                  <a:srgbClr val="CC00CC"/>
                </a:solidFill>
              </a:rPr>
              <a:t>消极常返状态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724611"/>
              </p:ext>
            </p:extLst>
          </p:nvPr>
        </p:nvGraphicFramePr>
        <p:xfrm>
          <a:off x="2365675" y="1979330"/>
          <a:ext cx="2667617" cy="89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700" imgH="431800" progId="Equation.3">
                  <p:embed/>
                </p:oleObj>
              </mc:Choice>
              <mc:Fallback>
                <p:oleObj name="Equation" r:id="rId2" imgW="1282700" imgH="431800" progId="Equation.3">
                  <p:embed/>
                  <p:pic>
                    <p:nvPicPr>
                      <p:cNvPr id="265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675" y="1979330"/>
                        <a:ext cx="2667617" cy="897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794099"/>
              </p:ext>
            </p:extLst>
          </p:nvPr>
        </p:nvGraphicFramePr>
        <p:xfrm>
          <a:off x="2289986" y="3111039"/>
          <a:ext cx="2667617" cy="89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700" imgH="431800" progId="Equation.3">
                  <p:embed/>
                </p:oleObj>
              </mc:Choice>
              <mc:Fallback>
                <p:oleObj name="Equation" r:id="rId4" imgW="1282700" imgH="431800" progId="Equation.3">
                  <p:embed/>
                  <p:pic>
                    <p:nvPicPr>
                      <p:cNvPr id="265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986" y="3111039"/>
                        <a:ext cx="2667617" cy="897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5296878" y="1270789"/>
            <a:ext cx="3167796" cy="576396"/>
          </a:xfrm>
          <a:prstGeom prst="wedgeRoundRectCallout">
            <a:avLst>
              <a:gd name="adj1" fmla="val -79000"/>
              <a:gd name="adj2" fmla="val 77153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平均返回时间有限</a:t>
            </a:r>
            <a:endParaRPr lang="zh-CN" altLang="en-US" sz="2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5512828" y="4295677"/>
            <a:ext cx="3167796" cy="576395"/>
          </a:xfrm>
          <a:prstGeom prst="wedgeRoundRectCallout">
            <a:avLst>
              <a:gd name="adj1" fmla="val -68787"/>
              <a:gd name="adj2" fmla="val -176819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平均返回时间无限</a:t>
            </a:r>
            <a:endParaRPr lang="zh-CN" altLang="en-US" sz="2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5</a:t>
            </a:r>
            <a:r>
              <a:rPr lang="zh-CN" altLang="en-US" dirty="0"/>
              <a:t>和定理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25799"/>
            <a:ext cx="9373552" cy="128299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rgbClr val="6600CC"/>
              </a:buClr>
              <a:buFontTx/>
              <a:buAutoNum type="arabicParenR"/>
            </a:pPr>
            <a:r>
              <a:rPr lang="zh-CN" altLang="en-US" dirty="0">
                <a:solidFill>
                  <a:srgbClr val="CC00CC"/>
                </a:solidFill>
              </a:rPr>
              <a:t>设</a:t>
            </a:r>
            <a:r>
              <a:rPr lang="en-US" altLang="zh-CN" dirty="0" err="1">
                <a:solidFill>
                  <a:srgbClr val="CC00CC"/>
                </a:solidFill>
              </a:rPr>
              <a:t>i</a:t>
            </a:r>
            <a:r>
              <a:rPr lang="zh-CN" altLang="en-US" dirty="0">
                <a:solidFill>
                  <a:srgbClr val="CC00CC"/>
                </a:solidFill>
              </a:rPr>
              <a:t>是常返状态，则</a:t>
            </a:r>
            <a:r>
              <a:rPr lang="en-US" altLang="zh-CN" dirty="0" err="1">
                <a:solidFill>
                  <a:srgbClr val="CC00CC"/>
                </a:solidFill>
              </a:rPr>
              <a:t>i</a:t>
            </a:r>
            <a:r>
              <a:rPr lang="zh-CN" altLang="en-US" dirty="0">
                <a:solidFill>
                  <a:srgbClr val="CC00CC"/>
                </a:solidFill>
              </a:rPr>
              <a:t>是零常返的充分必要条件是                         </a:t>
            </a:r>
            <a:r>
              <a:rPr lang="en-US" altLang="zh-CN" dirty="0">
                <a:solidFill>
                  <a:srgbClr val="CC00CC"/>
                </a:solidFill>
              </a:rPr>
              <a:t>;</a:t>
            </a:r>
            <a:endParaRPr lang="zh-CN" altLang="en-US" dirty="0">
              <a:solidFill>
                <a:srgbClr val="CC00CC"/>
              </a:solidFill>
            </a:endParaRPr>
          </a:p>
        </p:txBody>
      </p:sp>
      <p:graphicFrame>
        <p:nvGraphicFramePr>
          <p:cNvPr id="283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611185"/>
              </p:ext>
            </p:extLst>
          </p:nvPr>
        </p:nvGraphicFramePr>
        <p:xfrm>
          <a:off x="7775575" y="1200921"/>
          <a:ext cx="2134094" cy="690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7640" imgH="482760" progId="Equation.3">
                  <p:embed/>
                </p:oleObj>
              </mc:Choice>
              <mc:Fallback>
                <p:oleObj name="Equation" r:id="rId2" imgW="1637640" imgH="482760" progId="Equation.3">
                  <p:embed/>
                  <p:pic>
                    <p:nvPicPr>
                      <p:cNvPr id="283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1200921"/>
                        <a:ext cx="2134094" cy="690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7" name="Rectangle 9"/>
          <p:cNvSpPr>
            <a:spLocks noChangeArrowheads="1"/>
          </p:cNvSpPr>
          <p:nvPr/>
        </p:nvSpPr>
        <p:spPr bwMode="auto">
          <a:xfrm>
            <a:off x="1503887" y="2086928"/>
            <a:ext cx="4573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如果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j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也是零常返状态，则</a:t>
            </a:r>
          </a:p>
        </p:txBody>
      </p:sp>
      <p:graphicFrame>
        <p:nvGraphicFramePr>
          <p:cNvPr id="2836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017432"/>
              </p:ext>
            </p:extLst>
          </p:nvPr>
        </p:nvGraphicFramePr>
        <p:xfrm>
          <a:off x="4986077" y="1970544"/>
          <a:ext cx="2245245" cy="693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3600" imgH="482760" progId="Equation.3">
                  <p:embed/>
                </p:oleObj>
              </mc:Choice>
              <mc:Fallback>
                <p:oleObj name="Equation" r:id="rId4" imgW="1713600" imgH="482760" progId="Equation.3">
                  <p:embed/>
                  <p:pic>
                    <p:nvPicPr>
                      <p:cNvPr id="283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077" y="1970544"/>
                        <a:ext cx="2245245" cy="693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1022763" y="2850968"/>
            <a:ext cx="10258012" cy="103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6600CC"/>
              </a:buClr>
              <a:buFontTx/>
              <a:buAutoNum type="arabicParenR" startAt="2"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如果</a:t>
            </a:r>
            <a:r>
              <a:rPr lang="en-US" altLang="zh-CN" sz="2400" dirty="0" err="1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i↔j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，则它们同为常返或非常返；如果它们均为常返时，则它们同为正常返或零常返。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74775" y="4255354"/>
            <a:ext cx="7323245" cy="2161088"/>
            <a:chOff x="672" y="2999"/>
            <a:chExt cx="4612" cy="1361"/>
          </a:xfrm>
        </p:grpSpPr>
        <p:sp>
          <p:nvSpPr>
            <p:cNvPr id="24588" name="Rectangle 13"/>
            <p:cNvSpPr>
              <a:spLocks noChangeArrowheads="1"/>
            </p:cNvSpPr>
            <p:nvPr/>
          </p:nvSpPr>
          <p:spPr bwMode="auto">
            <a:xfrm>
              <a:off x="672" y="3386"/>
              <a:ext cx="33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400" dirty="0">
                  <a:solidFill>
                    <a:srgbClr val="CC00CC"/>
                  </a:solidFill>
                  <a:latin typeface="+mn-ea"/>
                  <a:ea typeface="+mn-ea"/>
                </a:rPr>
                <a:t>归</a:t>
              </a:r>
            </a:p>
            <a:p>
              <a:pPr algn="ctr" eaLnBrk="1" hangingPunct="1">
                <a:lnSpc>
                  <a:spcPct val="100000"/>
                </a:lnSpc>
                <a:buFontTx/>
                <a:buNone/>
              </a:pPr>
              <a:r>
                <a:rPr lang="zh-CN" altLang="en-US" sz="2400" dirty="0">
                  <a:solidFill>
                    <a:srgbClr val="CC00CC"/>
                  </a:solidFill>
                  <a:latin typeface="+mn-ea"/>
                  <a:ea typeface="+mn-ea"/>
                </a:rPr>
                <a:t>纳</a:t>
              </a:r>
            </a:p>
          </p:txBody>
        </p:sp>
        <p:sp>
          <p:nvSpPr>
            <p:cNvPr id="24589" name="AutoShape 14"/>
            <p:cNvSpPr>
              <a:spLocks/>
            </p:cNvSpPr>
            <p:nvPr/>
          </p:nvSpPr>
          <p:spPr bwMode="auto">
            <a:xfrm>
              <a:off x="960" y="3168"/>
              <a:ext cx="192" cy="998"/>
            </a:xfrm>
            <a:prstGeom prst="leftBrace">
              <a:avLst>
                <a:gd name="adj1" fmla="val 31260"/>
                <a:gd name="adj2" fmla="val 50000"/>
              </a:avLst>
            </a:prstGeom>
            <a:noFill/>
            <a:ln w="2222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latin typeface="+mn-ea"/>
                <a:ea typeface="+mn-ea"/>
              </a:endParaRPr>
            </a:p>
          </p:txBody>
        </p:sp>
        <p:sp>
          <p:nvSpPr>
            <p:cNvPr id="24590" name="Rectangle 15"/>
            <p:cNvSpPr>
              <a:spLocks noChangeArrowheads="1"/>
            </p:cNvSpPr>
            <p:nvPr/>
          </p:nvSpPr>
          <p:spPr bwMode="auto">
            <a:xfrm>
              <a:off x="1200" y="3072"/>
              <a:ext cx="1632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6600CC"/>
                </a:buClr>
                <a:buFontTx/>
                <a:buAutoNum type="arabicParenR"/>
              </a:pPr>
              <a:r>
                <a:rPr lang="en-US" altLang="zh-CN" sz="2400" dirty="0" err="1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i</a:t>
              </a:r>
              <a:r>
                <a:rPr lang="zh-CN" altLang="en-US" sz="2400" dirty="0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是非常返 </a:t>
              </a:r>
            </a:p>
            <a:p>
              <a:pPr>
                <a:lnSpc>
                  <a:spcPct val="16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600CC"/>
                </a:buClr>
                <a:buFontTx/>
                <a:buAutoNum type="arabicParenR"/>
              </a:pPr>
              <a:r>
                <a:rPr lang="en-US" altLang="zh-CN" sz="2400" dirty="0" err="1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i</a:t>
              </a:r>
              <a:r>
                <a:rPr lang="zh-CN" altLang="en-US" sz="2400" dirty="0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是零常返 </a:t>
              </a:r>
            </a:p>
            <a:p>
              <a:pPr eaLnBrk="1" hangingPunct="1">
                <a:lnSpc>
                  <a:spcPct val="160000"/>
                </a:lnSpc>
                <a:buClr>
                  <a:srgbClr val="6600CC"/>
                </a:buClr>
                <a:buFontTx/>
                <a:buAutoNum type="arabicParenR"/>
              </a:pPr>
              <a:r>
                <a:rPr lang="en-US" altLang="zh-CN" sz="2400" dirty="0" err="1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i</a:t>
              </a:r>
              <a:r>
                <a:rPr lang="zh-CN" altLang="en-US" sz="2400" dirty="0">
                  <a:solidFill>
                    <a:srgbClr val="0000FF"/>
                  </a:solidFill>
                  <a:latin typeface="+mn-ea"/>
                  <a:ea typeface="+mn-ea"/>
                  <a:sym typeface="Symbol" panose="05050102010706020507" pitchFamily="18" charset="2"/>
                </a:rPr>
                <a:t>是正常返 </a:t>
              </a:r>
              <a:endParaRPr lang="zh-CN" altLang="en-US" sz="2400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4591" name="Object 16"/>
            <p:cNvGraphicFramePr>
              <a:graphicFrameLocks noChangeAspect="1"/>
            </p:cNvGraphicFramePr>
            <p:nvPr/>
          </p:nvGraphicFramePr>
          <p:xfrm>
            <a:off x="2775" y="2999"/>
            <a:ext cx="2509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55360" imgH="787320" progId="Equation.3">
                    <p:embed/>
                  </p:oleObj>
                </mc:Choice>
                <mc:Fallback>
                  <p:oleObj name="Equation" r:id="rId6" imgW="4455360" imgH="787320" progId="Equation.3">
                    <p:embed/>
                    <p:pic>
                      <p:nvPicPr>
                        <p:cNvPr id="2459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2999"/>
                          <a:ext cx="2509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17"/>
            <p:cNvGraphicFramePr>
              <a:graphicFrameLocks noChangeAspect="1"/>
            </p:cNvGraphicFramePr>
            <p:nvPr/>
          </p:nvGraphicFramePr>
          <p:xfrm>
            <a:off x="2775" y="3418"/>
            <a:ext cx="2343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50800" imgH="787320" progId="Equation.3">
                    <p:embed/>
                  </p:oleObj>
                </mc:Choice>
                <mc:Fallback>
                  <p:oleObj name="Equation" r:id="rId8" imgW="4150800" imgH="787320" progId="Equation.3">
                    <p:embed/>
                    <p:pic>
                      <p:nvPicPr>
                        <p:cNvPr id="2459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3418"/>
                          <a:ext cx="2343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18"/>
            <p:cNvGraphicFramePr>
              <a:graphicFrameLocks noChangeAspect="1"/>
            </p:cNvGraphicFramePr>
            <p:nvPr/>
          </p:nvGraphicFramePr>
          <p:xfrm>
            <a:off x="2775" y="3884"/>
            <a:ext cx="2340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150800" imgH="787320" progId="Equation.3">
                    <p:embed/>
                  </p:oleObj>
                </mc:Choice>
                <mc:Fallback>
                  <p:oleObj name="Equation" r:id="rId10" imgW="4150800" imgH="787320" progId="Equation.3">
                    <p:embed/>
                    <p:pic>
                      <p:nvPicPr>
                        <p:cNvPr id="24593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3884"/>
                          <a:ext cx="2340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  <p:bldP spid="283657" grpId="0"/>
      <p:bldP spid="28365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1  </a:t>
            </a:r>
            <a:r>
              <a:rPr lang="zh-CN" altLang="en-US"/>
              <a:t>两个吸收壁的随机游动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167084"/>
            <a:ext cx="9754607" cy="104351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状态空间  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{1, 2, 3, 4}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状态转移矩阵</a:t>
            </a: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233941"/>
              </p:ext>
            </p:extLst>
          </p:nvPr>
        </p:nvGraphicFramePr>
        <p:xfrm>
          <a:off x="3007597" y="2320466"/>
          <a:ext cx="3839464" cy="171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44700" imgH="914400" progId="Equation.3">
                  <p:embed/>
                </p:oleObj>
              </mc:Choice>
              <mc:Fallback>
                <p:oleObj name="公式" r:id="rId2" imgW="2044700" imgH="914400" progId="Equation.3">
                  <p:embed/>
                  <p:pic>
                    <p:nvPicPr>
                      <p:cNvPr id="271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597" y="2320466"/>
                        <a:ext cx="3839464" cy="1714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917575" y="4194055"/>
            <a:ext cx="1984834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/>
              <a:t>状态转移图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238195" y="5135164"/>
            <a:ext cx="360446" cy="457306"/>
            <a:chOff x="1708" y="3234"/>
            <a:chExt cx="227" cy="288"/>
          </a:xfrm>
        </p:grpSpPr>
        <p:sp>
          <p:nvSpPr>
            <p:cNvPr id="25638" name="Oval 7"/>
            <p:cNvSpPr>
              <a:spLocks noChangeArrowheads="1"/>
            </p:cNvSpPr>
            <p:nvPr/>
          </p:nvSpPr>
          <p:spPr bwMode="auto">
            <a:xfrm>
              <a:off x="1708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5639" name="Rectangle 8"/>
            <p:cNvSpPr>
              <a:spLocks noChangeArrowheads="1"/>
            </p:cNvSpPr>
            <p:nvPr/>
          </p:nvSpPr>
          <p:spPr bwMode="auto">
            <a:xfrm>
              <a:off x="1723" y="32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362405" y="5135164"/>
            <a:ext cx="360446" cy="457306"/>
            <a:chOff x="2416" y="3234"/>
            <a:chExt cx="227" cy="288"/>
          </a:xfrm>
        </p:grpSpPr>
        <p:sp>
          <p:nvSpPr>
            <p:cNvPr id="25636" name="Oval 9"/>
            <p:cNvSpPr>
              <a:spLocks noChangeArrowheads="1"/>
            </p:cNvSpPr>
            <p:nvPr/>
          </p:nvSpPr>
          <p:spPr bwMode="auto">
            <a:xfrm>
              <a:off x="2416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5637" name="Rectangle 10"/>
            <p:cNvSpPr>
              <a:spLocks noChangeArrowheads="1"/>
            </p:cNvSpPr>
            <p:nvPr/>
          </p:nvSpPr>
          <p:spPr bwMode="auto">
            <a:xfrm>
              <a:off x="2431" y="32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486615" y="5135164"/>
            <a:ext cx="360446" cy="457306"/>
            <a:chOff x="3124" y="3234"/>
            <a:chExt cx="227" cy="288"/>
          </a:xfrm>
        </p:grpSpPr>
        <p:sp>
          <p:nvSpPr>
            <p:cNvPr id="25634" name="Oval 11"/>
            <p:cNvSpPr>
              <a:spLocks noChangeArrowheads="1"/>
            </p:cNvSpPr>
            <p:nvPr/>
          </p:nvSpPr>
          <p:spPr bwMode="auto">
            <a:xfrm>
              <a:off x="3124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5635" name="Rectangle 12"/>
            <p:cNvSpPr>
              <a:spLocks noChangeArrowheads="1"/>
            </p:cNvSpPr>
            <p:nvPr/>
          </p:nvSpPr>
          <p:spPr bwMode="auto">
            <a:xfrm>
              <a:off x="3139" y="32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7612413" y="5135164"/>
            <a:ext cx="360445" cy="457306"/>
            <a:chOff x="3833" y="3234"/>
            <a:chExt cx="227" cy="288"/>
          </a:xfrm>
        </p:grpSpPr>
        <p:sp>
          <p:nvSpPr>
            <p:cNvPr id="25632" name="Oval 13"/>
            <p:cNvSpPr>
              <a:spLocks noChangeArrowheads="1"/>
            </p:cNvSpPr>
            <p:nvPr/>
          </p:nvSpPr>
          <p:spPr bwMode="auto">
            <a:xfrm>
              <a:off x="3833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5633" name="Rectangle 14"/>
            <p:cNvSpPr>
              <a:spLocks noChangeArrowheads="1"/>
            </p:cNvSpPr>
            <p:nvPr/>
          </p:nvSpPr>
          <p:spPr bwMode="auto">
            <a:xfrm>
              <a:off x="3848" y="32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704671" y="4801712"/>
            <a:ext cx="582748" cy="609741"/>
            <a:chOff x="1372" y="3024"/>
            <a:chExt cx="367" cy="384"/>
          </a:xfrm>
        </p:grpSpPr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1372" y="30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25631" name="Arc 33"/>
            <p:cNvSpPr>
              <a:spLocks/>
            </p:cNvSpPr>
            <p:nvPr/>
          </p:nvSpPr>
          <p:spPr bwMode="auto">
            <a:xfrm flipH="1">
              <a:off x="1512" y="3181"/>
              <a:ext cx="227" cy="227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95" y="23626"/>
                  </a:moveTo>
                  <a:cubicBezTo>
                    <a:pt x="31" y="22953"/>
                    <a:pt x="0" y="2227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5135" y="43200"/>
                    <a:pt x="9009" y="40304"/>
                    <a:pt x="4907" y="35307"/>
                  </a:cubicBezTo>
                </a:path>
                <a:path w="43200" h="43200" stroke="0" extrusionOk="0">
                  <a:moveTo>
                    <a:pt x="95" y="23626"/>
                  </a:moveTo>
                  <a:cubicBezTo>
                    <a:pt x="31" y="22953"/>
                    <a:pt x="0" y="2227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5135" y="43200"/>
                    <a:pt x="9009" y="40304"/>
                    <a:pt x="4907" y="35307"/>
                  </a:cubicBezTo>
                  <a:lnTo>
                    <a:pt x="21600" y="21600"/>
                  </a:lnTo>
                  <a:lnTo>
                    <a:pt x="95" y="23626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4404921" y="5548010"/>
            <a:ext cx="1067047" cy="549402"/>
            <a:chOff x="1813" y="3494"/>
            <a:chExt cx="672" cy="346"/>
          </a:xfrm>
        </p:grpSpPr>
        <p:sp>
          <p:nvSpPr>
            <p:cNvPr id="25628" name="Rectangle 17"/>
            <p:cNvSpPr>
              <a:spLocks noChangeArrowheads="1"/>
            </p:cNvSpPr>
            <p:nvPr/>
          </p:nvSpPr>
          <p:spPr bwMode="auto">
            <a:xfrm>
              <a:off x="2052" y="355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q</a:t>
              </a:r>
            </a:p>
          </p:txBody>
        </p:sp>
        <p:sp>
          <p:nvSpPr>
            <p:cNvPr id="25629" name="Arc 35"/>
            <p:cNvSpPr>
              <a:spLocks/>
            </p:cNvSpPr>
            <p:nvPr/>
          </p:nvSpPr>
          <p:spPr bwMode="auto">
            <a:xfrm flipV="1">
              <a:off x="1813" y="3494"/>
              <a:ext cx="672" cy="153"/>
            </a:xfrm>
            <a:custGeom>
              <a:avLst/>
              <a:gdLst>
                <a:gd name="T0" fmla="*/ 0 w 43200"/>
                <a:gd name="T1" fmla="*/ 0 h 22995"/>
                <a:gd name="T2" fmla="*/ 0 w 43200"/>
                <a:gd name="T3" fmla="*/ 0 h 22995"/>
                <a:gd name="T4" fmla="*/ 0 w 43200"/>
                <a:gd name="T5" fmla="*/ 0 h 2299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995"/>
                <a:gd name="T11" fmla="*/ 43200 w 43200"/>
                <a:gd name="T12" fmla="*/ 22995 h 229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995" fill="none" extrusionOk="0">
                  <a:moveTo>
                    <a:pt x="45" y="22994"/>
                  </a:moveTo>
                  <a:cubicBezTo>
                    <a:pt x="15" y="22530"/>
                    <a:pt x="0" y="220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995" stroke="0" extrusionOk="0">
                  <a:moveTo>
                    <a:pt x="45" y="22994"/>
                  </a:moveTo>
                  <a:cubicBezTo>
                    <a:pt x="15" y="22530"/>
                    <a:pt x="0" y="220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45" y="2299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5527543" y="4511133"/>
            <a:ext cx="1065460" cy="681195"/>
            <a:chOff x="2520" y="2841"/>
            <a:chExt cx="671" cy="429"/>
          </a:xfrm>
        </p:grpSpPr>
        <p:sp>
          <p:nvSpPr>
            <p:cNvPr id="25626" name="Rectangle 26"/>
            <p:cNvSpPr>
              <a:spLocks noChangeArrowheads="1"/>
            </p:cNvSpPr>
            <p:nvPr/>
          </p:nvSpPr>
          <p:spPr bwMode="auto">
            <a:xfrm>
              <a:off x="2778" y="284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25627" name="Arc 36"/>
            <p:cNvSpPr>
              <a:spLocks/>
            </p:cNvSpPr>
            <p:nvPr/>
          </p:nvSpPr>
          <p:spPr bwMode="auto">
            <a:xfrm flipH="1">
              <a:off x="2520" y="3107"/>
              <a:ext cx="671" cy="163"/>
            </a:xfrm>
            <a:custGeom>
              <a:avLst/>
              <a:gdLst>
                <a:gd name="T0" fmla="*/ 0 w 43200"/>
                <a:gd name="T1" fmla="*/ 0 h 23101"/>
                <a:gd name="T2" fmla="*/ 0 w 43200"/>
                <a:gd name="T3" fmla="*/ 0 h 23101"/>
                <a:gd name="T4" fmla="*/ 0 w 43200"/>
                <a:gd name="T5" fmla="*/ 0 h 231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101"/>
                <a:gd name="T11" fmla="*/ 43200 w 43200"/>
                <a:gd name="T12" fmla="*/ 23101 h 23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101" fill="none" extrusionOk="0">
                  <a:moveTo>
                    <a:pt x="52" y="23100"/>
                  </a:moveTo>
                  <a:cubicBezTo>
                    <a:pt x="17" y="22601"/>
                    <a:pt x="0" y="2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1" stroke="0" extrusionOk="0">
                  <a:moveTo>
                    <a:pt x="52" y="23100"/>
                  </a:moveTo>
                  <a:cubicBezTo>
                    <a:pt x="17" y="22601"/>
                    <a:pt x="0" y="2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52" y="231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5603760" y="5525780"/>
            <a:ext cx="1067047" cy="549402"/>
            <a:chOff x="2568" y="3480"/>
            <a:chExt cx="672" cy="346"/>
          </a:xfrm>
        </p:grpSpPr>
        <p:sp>
          <p:nvSpPr>
            <p:cNvPr id="25624" name="Rectangle 37"/>
            <p:cNvSpPr>
              <a:spLocks noChangeArrowheads="1"/>
            </p:cNvSpPr>
            <p:nvPr/>
          </p:nvSpPr>
          <p:spPr bwMode="auto">
            <a:xfrm>
              <a:off x="2807" y="353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q</a:t>
              </a:r>
            </a:p>
          </p:txBody>
        </p:sp>
        <p:sp>
          <p:nvSpPr>
            <p:cNvPr id="25625" name="Arc 38"/>
            <p:cNvSpPr>
              <a:spLocks/>
            </p:cNvSpPr>
            <p:nvPr/>
          </p:nvSpPr>
          <p:spPr bwMode="auto">
            <a:xfrm flipV="1">
              <a:off x="2568" y="3480"/>
              <a:ext cx="672" cy="153"/>
            </a:xfrm>
            <a:custGeom>
              <a:avLst/>
              <a:gdLst>
                <a:gd name="T0" fmla="*/ 0 w 43200"/>
                <a:gd name="T1" fmla="*/ 0 h 22995"/>
                <a:gd name="T2" fmla="*/ 0 w 43200"/>
                <a:gd name="T3" fmla="*/ 0 h 22995"/>
                <a:gd name="T4" fmla="*/ 0 w 43200"/>
                <a:gd name="T5" fmla="*/ 0 h 2299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995"/>
                <a:gd name="T11" fmla="*/ 43200 w 43200"/>
                <a:gd name="T12" fmla="*/ 22995 h 229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995" fill="none" extrusionOk="0">
                  <a:moveTo>
                    <a:pt x="45" y="22994"/>
                  </a:moveTo>
                  <a:cubicBezTo>
                    <a:pt x="15" y="22530"/>
                    <a:pt x="0" y="220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995" stroke="0" extrusionOk="0">
                  <a:moveTo>
                    <a:pt x="45" y="22994"/>
                  </a:moveTo>
                  <a:cubicBezTo>
                    <a:pt x="15" y="22530"/>
                    <a:pt x="0" y="2206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45" y="2299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6718444" y="4515895"/>
            <a:ext cx="1065460" cy="681196"/>
            <a:chOff x="3270" y="2844"/>
            <a:chExt cx="671" cy="429"/>
          </a:xfrm>
        </p:grpSpPr>
        <p:sp>
          <p:nvSpPr>
            <p:cNvPr id="25622" name="Rectangle 39"/>
            <p:cNvSpPr>
              <a:spLocks noChangeArrowheads="1"/>
            </p:cNvSpPr>
            <p:nvPr/>
          </p:nvSpPr>
          <p:spPr bwMode="auto">
            <a:xfrm>
              <a:off x="3528" y="28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25623" name="Arc 40"/>
            <p:cNvSpPr>
              <a:spLocks/>
            </p:cNvSpPr>
            <p:nvPr/>
          </p:nvSpPr>
          <p:spPr bwMode="auto">
            <a:xfrm flipH="1">
              <a:off x="3270" y="3110"/>
              <a:ext cx="671" cy="163"/>
            </a:xfrm>
            <a:custGeom>
              <a:avLst/>
              <a:gdLst>
                <a:gd name="T0" fmla="*/ 0 w 43200"/>
                <a:gd name="T1" fmla="*/ 0 h 23101"/>
                <a:gd name="T2" fmla="*/ 0 w 43200"/>
                <a:gd name="T3" fmla="*/ 0 h 23101"/>
                <a:gd name="T4" fmla="*/ 0 w 43200"/>
                <a:gd name="T5" fmla="*/ 0 h 231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101"/>
                <a:gd name="T11" fmla="*/ 43200 w 43200"/>
                <a:gd name="T12" fmla="*/ 23101 h 23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101" fill="none" extrusionOk="0">
                  <a:moveTo>
                    <a:pt x="52" y="23100"/>
                  </a:moveTo>
                  <a:cubicBezTo>
                    <a:pt x="17" y="22601"/>
                    <a:pt x="0" y="2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1" stroke="0" extrusionOk="0">
                  <a:moveTo>
                    <a:pt x="52" y="23100"/>
                  </a:moveTo>
                  <a:cubicBezTo>
                    <a:pt x="17" y="22601"/>
                    <a:pt x="0" y="221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52" y="231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7899817" y="5182800"/>
            <a:ext cx="593862" cy="457306"/>
            <a:chOff x="4014" y="3264"/>
            <a:chExt cx="374" cy="288"/>
          </a:xfrm>
        </p:grpSpPr>
        <p:sp>
          <p:nvSpPr>
            <p:cNvPr id="25620" name="Rectangle 28"/>
            <p:cNvSpPr>
              <a:spLocks noChangeArrowheads="1"/>
            </p:cNvSpPr>
            <p:nvPr/>
          </p:nvSpPr>
          <p:spPr bwMode="auto">
            <a:xfrm>
              <a:off x="4176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25621" name="Arc 41"/>
            <p:cNvSpPr>
              <a:spLocks/>
            </p:cNvSpPr>
            <p:nvPr/>
          </p:nvSpPr>
          <p:spPr bwMode="auto">
            <a:xfrm flipH="1">
              <a:off x="4014" y="3301"/>
              <a:ext cx="186" cy="227"/>
            </a:xfrm>
            <a:custGeom>
              <a:avLst/>
              <a:gdLst>
                <a:gd name="T0" fmla="*/ 0 w 35385"/>
                <a:gd name="T1" fmla="*/ 0 h 43200"/>
                <a:gd name="T2" fmla="*/ 0 w 35385"/>
                <a:gd name="T3" fmla="*/ 0 h 43200"/>
                <a:gd name="T4" fmla="*/ 0 w 35385"/>
                <a:gd name="T5" fmla="*/ 0 h 43200"/>
                <a:gd name="T6" fmla="*/ 0 60000 65536"/>
                <a:gd name="T7" fmla="*/ 0 60000 65536"/>
                <a:gd name="T8" fmla="*/ 0 60000 65536"/>
                <a:gd name="T9" fmla="*/ 0 w 35385"/>
                <a:gd name="T10" fmla="*/ 0 h 43200"/>
                <a:gd name="T11" fmla="*/ 35385 w 3538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385" h="43200" fill="none" extrusionOk="0">
                  <a:moveTo>
                    <a:pt x="35385" y="38229"/>
                  </a:moveTo>
                  <a:cubicBezTo>
                    <a:pt x="31509" y="41441"/>
                    <a:pt x="2663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251" y="-1"/>
                    <a:pt x="28844" y="925"/>
                    <a:pt x="32040" y="2691"/>
                  </a:cubicBezTo>
                </a:path>
                <a:path w="35385" h="43200" stroke="0" extrusionOk="0">
                  <a:moveTo>
                    <a:pt x="35385" y="38229"/>
                  </a:moveTo>
                  <a:cubicBezTo>
                    <a:pt x="31509" y="41441"/>
                    <a:pt x="2663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251" y="-1"/>
                    <a:pt x="28844" y="925"/>
                    <a:pt x="32040" y="2691"/>
                  </a:cubicBezTo>
                  <a:lnTo>
                    <a:pt x="21600" y="21600"/>
                  </a:lnTo>
                  <a:lnTo>
                    <a:pt x="35385" y="38229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6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1(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2" y="1425135"/>
            <a:ext cx="1674698" cy="582519"/>
          </a:xfrm>
        </p:spPr>
        <p:txBody>
          <a:bodyPr>
            <a:normAutofit fontScale="92500" lnSpcReduction="20000"/>
          </a:bodyPr>
          <a:lstStyle/>
          <a:p>
            <a:pPr marL="342969" indent="-342969">
              <a:lnSpc>
                <a:spcPct val="170000"/>
              </a:lnSpc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11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971461" y="1439507"/>
            <a:ext cx="1513237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11</a:t>
            </a:r>
            <a:r>
              <a:rPr lang="en-US" altLang="zh-CN" sz="2400" dirty="0"/>
              <a:t>(1)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3465644" y="1439507"/>
            <a:ext cx="2450080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11</a:t>
            </a:r>
            <a:r>
              <a:rPr lang="en-US" altLang="zh-CN" sz="2400"/>
              <a:t>(n)</a:t>
            </a:r>
            <a:r>
              <a:rPr lang="zh-CN" altLang="en-US" sz="2400"/>
              <a:t>＝</a:t>
            </a:r>
            <a:r>
              <a:rPr lang="en-US" altLang="zh-CN" sz="2400"/>
              <a:t>0 (n&gt;1)</a:t>
            </a:r>
            <a:r>
              <a:rPr lang="zh-CN" altLang="en-US" sz="2400"/>
              <a:t>，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5688659" y="1439507"/>
            <a:ext cx="1408439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11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6870032" y="1439507"/>
            <a:ext cx="1224246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</a:t>
            </a:r>
            <a:r>
              <a:rPr lang="en-US" altLang="zh-CN" sz="2400" baseline="-25000"/>
              <a:t>1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760412" y="2145578"/>
            <a:ext cx="7778962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故状态</a:t>
            </a:r>
            <a:r>
              <a:rPr lang="en-US" altLang="zh-CN" sz="2400" dirty="0"/>
              <a:t>1</a:t>
            </a:r>
            <a:r>
              <a:rPr lang="zh-CN" altLang="en-US" sz="2400" dirty="0"/>
              <a:t>为正常返状态；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810821" y="2753046"/>
            <a:ext cx="1584692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p</a:t>
            </a:r>
            <a:r>
              <a:rPr lang="en-US" altLang="zh-CN" sz="2400" baseline="-25000"/>
              <a:t>44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4" name="Rectangle 10"/>
          <p:cNvSpPr>
            <a:spLocks noChangeArrowheads="1"/>
          </p:cNvSpPr>
          <p:nvPr/>
        </p:nvSpPr>
        <p:spPr bwMode="auto">
          <a:xfrm>
            <a:off x="1938207" y="2753046"/>
            <a:ext cx="1657734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44</a:t>
            </a:r>
            <a:r>
              <a:rPr lang="en-US" altLang="zh-CN" sz="2400" dirty="0"/>
              <a:t>(1)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3432390" y="2753046"/>
            <a:ext cx="2448492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44</a:t>
            </a:r>
            <a:r>
              <a:rPr lang="en-US" altLang="zh-CN" sz="2400"/>
              <a:t>(n)</a:t>
            </a:r>
            <a:r>
              <a:rPr lang="zh-CN" altLang="en-US" sz="2400"/>
              <a:t>＝</a:t>
            </a:r>
            <a:r>
              <a:rPr lang="en-US" altLang="zh-CN" sz="2400"/>
              <a:t>0 (n&gt;1)</a:t>
            </a:r>
            <a:r>
              <a:rPr lang="zh-CN" altLang="en-US" sz="2400"/>
              <a:t>，</a:t>
            </a:r>
          </a:p>
        </p:txBody>
      </p:sp>
      <p:sp>
        <p:nvSpPr>
          <p:cNvPr id="272396" name="Rectangle 12"/>
          <p:cNvSpPr>
            <a:spLocks noChangeArrowheads="1"/>
          </p:cNvSpPr>
          <p:nvPr/>
        </p:nvSpPr>
        <p:spPr bwMode="auto">
          <a:xfrm>
            <a:off x="5655405" y="2753046"/>
            <a:ext cx="1224246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44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6836778" y="2753046"/>
            <a:ext cx="1259179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</a:t>
            </a:r>
            <a:r>
              <a:rPr lang="en-US" altLang="zh-CN" sz="2400" baseline="-25000"/>
              <a:t>4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730250" y="3438413"/>
            <a:ext cx="7778962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故状态</a:t>
            </a:r>
            <a:r>
              <a:rPr lang="en-US" altLang="zh-CN" sz="2400"/>
              <a:t>4</a:t>
            </a:r>
            <a:r>
              <a:rPr lang="zh-CN" altLang="en-US" sz="2400"/>
              <a:t>为正常返状态；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837598" y="4153628"/>
            <a:ext cx="1229009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</a:t>
            </a:r>
            <a:r>
              <a:rPr lang="en-US" altLang="zh-CN" sz="2400" baseline="-25000" dirty="0"/>
              <a:t>22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857008" y="4153628"/>
            <a:ext cx="1584692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22</a:t>
            </a:r>
            <a:r>
              <a:rPr lang="en-US" altLang="zh-CN" sz="2400" dirty="0"/>
              <a:t>(1)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3171762" y="4157438"/>
            <a:ext cx="1873684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22</a:t>
            </a:r>
            <a:r>
              <a:rPr lang="en-US" altLang="zh-CN" sz="2400" dirty="0"/>
              <a:t>(2)</a:t>
            </a:r>
            <a:r>
              <a:rPr lang="zh-CN" altLang="en-US" sz="2400" dirty="0"/>
              <a:t>＝</a:t>
            </a:r>
            <a:r>
              <a:rPr lang="en-US" altLang="zh-CN" sz="2400" dirty="0" err="1"/>
              <a:t>pq</a:t>
            </a:r>
            <a:r>
              <a:rPr lang="zh-CN" altLang="en-US" sz="2400" dirty="0"/>
              <a:t>，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4665945" y="4153628"/>
            <a:ext cx="2377038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22</a:t>
            </a:r>
            <a:r>
              <a:rPr lang="en-US" altLang="zh-CN" sz="2400"/>
              <a:t>(n)</a:t>
            </a:r>
            <a:r>
              <a:rPr lang="zh-CN" altLang="en-US" sz="2400"/>
              <a:t>＝</a:t>
            </a:r>
            <a:r>
              <a:rPr lang="en-US" altLang="zh-CN" sz="2400"/>
              <a:t>0 (n&gt;2)</a:t>
            </a:r>
            <a:r>
              <a:rPr lang="zh-CN" altLang="en-US" sz="2400"/>
              <a:t>，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6755578" y="4153628"/>
            <a:ext cx="1403675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</a:t>
            </a:r>
            <a:r>
              <a:rPr lang="en-US" altLang="zh-CN" sz="2400" baseline="-25000"/>
              <a:t>22</a:t>
            </a:r>
            <a:r>
              <a:rPr lang="zh-CN" altLang="en-US" sz="2400"/>
              <a:t>＝</a:t>
            </a:r>
            <a:r>
              <a:rPr lang="en-US" altLang="zh-CN" sz="2400"/>
              <a:t>pq</a:t>
            </a:r>
            <a:r>
              <a:rPr lang="zh-CN" altLang="en-US" sz="2400"/>
              <a:t>，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785875" y="4877029"/>
            <a:ext cx="5257429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故状态</a:t>
            </a:r>
            <a:r>
              <a:rPr lang="en-US" altLang="zh-CN" sz="2400" dirty="0"/>
              <a:t>2</a:t>
            </a:r>
            <a:r>
              <a:rPr lang="zh-CN" altLang="en-US" sz="2400" dirty="0"/>
              <a:t>为非常返状态。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98824" y="4901124"/>
            <a:ext cx="11000702" cy="103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状态</a:t>
            </a:r>
            <a:r>
              <a:rPr lang="en-US" altLang="zh-CN" sz="2400" dirty="0"/>
              <a:t>2</a:t>
            </a:r>
            <a:r>
              <a:rPr lang="zh-CN" altLang="en-US" sz="2400" dirty="0"/>
              <a:t>和</a:t>
            </a:r>
            <a:r>
              <a:rPr lang="en-US" altLang="zh-CN" sz="2400" dirty="0"/>
              <a:t>3</a:t>
            </a:r>
            <a:r>
              <a:rPr lang="zh-CN" altLang="en-US" sz="2400" dirty="0"/>
              <a:t>互通，</a:t>
            </a:r>
            <a:r>
              <a:rPr lang="en-US" altLang="zh-CN" sz="2400" dirty="0"/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↔</a:t>
            </a:r>
            <a:r>
              <a:rPr lang="en-US" altLang="zh-CN" sz="2400" dirty="0"/>
              <a:t>3</a:t>
            </a:r>
            <a:r>
              <a:rPr lang="zh-CN" altLang="en-US" sz="2400" dirty="0"/>
              <a:t>，具有相同的状态性质，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即状态</a:t>
            </a:r>
            <a:r>
              <a:rPr lang="en-US" altLang="zh-CN" sz="2400" dirty="0"/>
              <a:t>3</a:t>
            </a:r>
            <a:r>
              <a:rPr lang="zh-CN" altLang="en-US" sz="2400" dirty="0"/>
              <a:t>也为非常返状态。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2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2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2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2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2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2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autoUpdateAnimBg="0" advAuto="0"/>
      <p:bldP spid="272388" grpId="0" build="p" autoUpdateAnimBg="0" advAuto="0"/>
      <p:bldP spid="272389" grpId="0" build="p" autoUpdateAnimBg="0" advAuto="0"/>
      <p:bldP spid="272390" grpId="0" build="p" autoUpdateAnimBg="0" advAuto="0"/>
      <p:bldP spid="272391" grpId="0" build="p" autoUpdateAnimBg="0" advAuto="0"/>
      <p:bldP spid="272392" grpId="0" build="p" autoUpdateAnimBg="0" advAuto="0"/>
      <p:bldP spid="272393" grpId="0" build="p" autoUpdateAnimBg="0" advAuto="0"/>
      <p:bldP spid="272394" grpId="0" build="p" autoUpdateAnimBg="0" advAuto="0"/>
      <p:bldP spid="272395" grpId="0" build="p" autoUpdateAnimBg="0" advAuto="0"/>
      <p:bldP spid="272396" grpId="0" build="p" autoUpdateAnimBg="0" advAuto="0"/>
      <p:bldP spid="272397" grpId="0" build="p" autoUpdateAnimBg="0" advAuto="0"/>
      <p:bldP spid="272398" grpId="0" build="p" autoUpdateAnimBg="0" advAuto="0"/>
      <p:bldP spid="272399" grpId="0" build="p" autoUpdateAnimBg="0" advAuto="0"/>
      <p:bldP spid="272400" grpId="0" build="p" autoUpdateAnimBg="0" advAuto="0"/>
      <p:bldP spid="272401" grpId="0" build="p" autoUpdateAnimBg="0" advAuto="0"/>
      <p:bldP spid="272402" grpId="0" build="p" autoUpdateAnimBg="0" advAuto="0"/>
      <p:bldP spid="272403" grpId="0" build="p" autoUpdateAnimBg="0" advAuto="0"/>
      <p:bldP spid="272404" grpId="0" build="p" autoUpdateAnimBg="0" advAuto="0"/>
      <p:bldP spid="272405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三、状态空间分解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6" y="1143265"/>
            <a:ext cx="10887074" cy="1330633"/>
          </a:xfrm>
        </p:spPr>
        <p:txBody>
          <a:bodyPr>
            <a:normAutofit/>
          </a:bodyPr>
          <a:lstStyle/>
          <a:p>
            <a:pPr marL="0" indent="719282" algn="just">
              <a:buNone/>
            </a:pPr>
            <a:r>
              <a:rPr lang="zh-CN" altLang="en-US" dirty="0"/>
              <a:t>设</a:t>
            </a:r>
            <a:r>
              <a:rPr lang="en-US" altLang="zh-CN" dirty="0"/>
              <a:t>C</a:t>
            </a:r>
            <a:r>
              <a:rPr lang="zh-CN" altLang="en-US" dirty="0"/>
              <a:t>是状态空间</a:t>
            </a:r>
            <a:r>
              <a:rPr lang="en-US" altLang="zh-CN" dirty="0"/>
              <a:t>E</a:t>
            </a:r>
            <a:r>
              <a:rPr lang="zh-CN" altLang="en-US" dirty="0"/>
              <a:t>的一个子集，若</a:t>
            </a:r>
            <a:r>
              <a:rPr lang="en-US" altLang="zh-CN" dirty="0"/>
              <a:t>C</a:t>
            </a:r>
            <a:r>
              <a:rPr lang="zh-CN" altLang="en-US" dirty="0"/>
              <a:t>外的任一状态不可能从</a:t>
            </a:r>
            <a:r>
              <a:rPr lang="en-US" altLang="zh-CN" dirty="0"/>
              <a:t>C</a:t>
            </a:r>
            <a:r>
              <a:rPr lang="zh-CN" altLang="en-US" dirty="0"/>
              <a:t>内的任一状态到达，即对任意的</a:t>
            </a:r>
            <a:r>
              <a:rPr lang="en-US" altLang="zh-CN" dirty="0" err="1"/>
              <a:t>i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C</a:t>
            </a:r>
            <a:r>
              <a:rPr lang="en-US" altLang="zh-CN" dirty="0"/>
              <a:t>, </a:t>
            </a:r>
            <a:r>
              <a:rPr lang="en-US" altLang="zh-CN" dirty="0" err="1"/>
              <a:t>j</a:t>
            </a:r>
            <a:r>
              <a:rPr lang="en-US" altLang="zh-CN" dirty="0" err="1">
                <a:sym typeface="Symbol" panose="05050102010706020507" pitchFamily="18" charset="2"/>
              </a:rPr>
              <a:t></a:t>
            </a:r>
            <a:r>
              <a:rPr lang="en-US" altLang="zh-CN" dirty="0" err="1"/>
              <a:t>C</a:t>
            </a:r>
            <a:r>
              <a:rPr lang="zh-CN" altLang="en-US" dirty="0"/>
              <a:t>，总有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ij</a:t>
            </a:r>
            <a:r>
              <a:rPr lang="en-US" altLang="zh-CN" dirty="0"/>
              <a:t>(n)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，则称</a:t>
            </a:r>
            <a:r>
              <a:rPr lang="en-US" altLang="zh-CN" dirty="0"/>
              <a:t>C</a:t>
            </a:r>
            <a:r>
              <a:rPr lang="zh-CN" altLang="en-US" dirty="0"/>
              <a:t>为一个</a:t>
            </a:r>
            <a:r>
              <a:rPr lang="zh-CN" altLang="en-US" dirty="0">
                <a:solidFill>
                  <a:srgbClr val="CC00CC"/>
                </a:solidFill>
              </a:rPr>
              <a:t>闭集</a:t>
            </a:r>
            <a:r>
              <a:rPr lang="zh-CN" altLang="en-US" dirty="0"/>
              <a:t>。</a:t>
            </a:r>
          </a:p>
        </p:txBody>
      </p:sp>
      <p:sp>
        <p:nvSpPr>
          <p:cNvPr id="266245" name="Rectangle 5">
            <a:extLst>
              <a:ext uri="{FF2B5EF4-FFF2-40B4-BE49-F238E27FC236}">
                <a16:creationId xmlns:a16="http://schemas.microsoft.com/office/drawing/2014/main" id="{5F39A273-5105-468B-A5DB-FFB18DA25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2286794"/>
            <a:ext cx="10059299" cy="436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重要结论：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整个状态空间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是最大的闭集；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ea"/>
                <a:ea typeface="+mn-ea"/>
              </a:rPr>
              <a:t>ii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的状态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称为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吸收状态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。任何一个吸收状态构成最小的单点闭集。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所有常返状态构成一个闭集；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状态空间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必可分解为</a:t>
            </a:r>
          </a:p>
          <a:p>
            <a:pPr lvl="1" algn="ctr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…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ea"/>
                <a:ea typeface="+mn-ea"/>
              </a:rPr>
              <a:t>k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…</a:t>
            </a:r>
          </a:p>
          <a:p>
            <a:pPr marL="540108" lvl="1" indent="0" algn="just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其中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为非常返状态集合，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…,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+mn-ea"/>
                <a:ea typeface="+mn-ea"/>
              </a:rPr>
              <a:t>k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…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是互不相交且不可细分的常返闭集。</a:t>
            </a:r>
          </a:p>
        </p:txBody>
      </p:sp>
      <p:sp>
        <p:nvSpPr>
          <p:cNvPr id="266247" name="AutoShape 7"/>
          <p:cNvSpPr>
            <a:spLocks noChangeArrowheads="1"/>
          </p:cNvSpPr>
          <p:nvPr/>
        </p:nvSpPr>
        <p:spPr bwMode="auto">
          <a:xfrm>
            <a:off x="7699375" y="3951577"/>
            <a:ext cx="4193858" cy="1224246"/>
          </a:xfrm>
          <a:prstGeom prst="wedgeRoundRectCallout">
            <a:avLst>
              <a:gd name="adj1" fmla="val -35288"/>
              <a:gd name="adj2" fmla="val 70145"/>
              <a:gd name="adj3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这里的“＋”即为集合的并“∪”且两两互不相容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6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66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build="p" autoUpdateAnimBg="0"/>
      <p:bldP spid="2662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上一讲内容回顾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125799"/>
            <a:ext cx="7650647" cy="432058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马尔可夫过程</a:t>
            </a:r>
          </a:p>
          <a:p>
            <a:pPr marL="914583" lvl="1" indent="-45729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齐次马氏链的性质</a:t>
            </a:r>
          </a:p>
          <a:p>
            <a:pPr marL="914583" lvl="1" indent="-45729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初始分布、绝对分布、极限分布</a:t>
            </a:r>
          </a:p>
          <a:p>
            <a:pPr marL="914583" lvl="1" indent="-45729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遍历性</a:t>
            </a:r>
          </a:p>
          <a:p>
            <a:pPr marL="914583" lvl="1" indent="-45729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平稳性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1(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780603" y="1536003"/>
            <a:ext cx="7778963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状态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为吸收状态、正常返状态；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748846" y="2895217"/>
            <a:ext cx="6464209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+mn-ea"/>
                <a:ea typeface="+mn-ea"/>
              </a:rPr>
              <a:t>状态</a:t>
            </a:r>
            <a:r>
              <a:rPr lang="en-US" altLang="zh-CN" sz="2400">
                <a:latin typeface="+mn-ea"/>
                <a:ea typeface="+mn-ea"/>
              </a:rPr>
              <a:t>2,3</a:t>
            </a:r>
            <a:r>
              <a:rPr lang="zh-CN" altLang="en-US" sz="2400">
                <a:latin typeface="+mn-ea"/>
                <a:ea typeface="+mn-ea"/>
              </a:rPr>
              <a:t>为非常返状态</a:t>
            </a:r>
            <a:r>
              <a:rPr lang="en-US" altLang="zh-CN" sz="2400">
                <a:latin typeface="+mn-ea"/>
                <a:ea typeface="+mn-ea"/>
              </a:rPr>
              <a:t>, </a:t>
            </a:r>
            <a:r>
              <a:rPr lang="zh-CN" altLang="en-US" sz="2400">
                <a:latin typeface="+mn-ea"/>
                <a:ea typeface="+mn-ea"/>
              </a:rPr>
              <a:t>且状态</a:t>
            </a:r>
            <a:r>
              <a:rPr lang="en-US" altLang="zh-CN" sz="2400">
                <a:latin typeface="+mn-ea"/>
                <a:ea typeface="+mn-ea"/>
              </a:rPr>
              <a:t>2</a:t>
            </a:r>
            <a:r>
              <a:rPr lang="zh-CN" altLang="en-US" sz="2400">
                <a:latin typeface="+mn-ea"/>
                <a:ea typeface="+mn-ea"/>
              </a:rPr>
              <a:t>和</a:t>
            </a:r>
            <a:r>
              <a:rPr lang="en-US" altLang="zh-CN" sz="2400">
                <a:latin typeface="+mn-ea"/>
                <a:ea typeface="+mn-ea"/>
              </a:rPr>
              <a:t>3</a:t>
            </a:r>
            <a:r>
              <a:rPr lang="zh-CN" altLang="en-US" sz="2400">
                <a:latin typeface="+mn-ea"/>
                <a:ea typeface="+mn-ea"/>
              </a:rPr>
              <a:t>互通。</a:t>
            </a:r>
          </a:p>
        </p:txBody>
      </p:sp>
      <p:sp>
        <p:nvSpPr>
          <p:cNvPr id="272406" name="Rectangle 22">
            <a:extLst>
              <a:ext uri="{FF2B5EF4-FFF2-40B4-BE49-F238E27FC236}">
                <a16:creationId xmlns:a16="http://schemas.microsoft.com/office/drawing/2014/main" id="{115C85D5-E988-4ED2-B3AE-745D6BEA0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519886"/>
            <a:ext cx="9874301" cy="214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{2, 3}</a:t>
            </a:r>
            <a:r>
              <a:rPr lang="zh-CN" altLang="en-US" sz="2400" dirty="0">
                <a:latin typeface="+mn-ea"/>
                <a:ea typeface="+mn-ea"/>
              </a:rPr>
              <a:t>为非常返集；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{1}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{4}</a:t>
            </a:r>
            <a:r>
              <a:rPr lang="zh-CN" altLang="en-US" sz="2400" dirty="0">
                <a:latin typeface="+mn-ea"/>
                <a:ea typeface="+mn-ea"/>
              </a:rPr>
              <a:t>都为正常返集。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n>
                  <a:solidFill>
                    <a:srgbClr val="C00000"/>
                  </a:solidFill>
                </a:ln>
                <a:latin typeface="+mn-ea"/>
                <a:ea typeface="+mn-ea"/>
              </a:rPr>
              <a:t>状态空间分解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+mn-ea"/>
                <a:ea typeface="+mn-ea"/>
              </a:rPr>
              <a:t>E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＋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＋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endParaRPr lang="en-US" altLang="zh-CN" sz="24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即		</a:t>
            </a:r>
            <a:r>
              <a:rPr lang="en-US" altLang="zh-CN" sz="2400" dirty="0">
                <a:latin typeface="+mn-ea"/>
                <a:ea typeface="+mn-ea"/>
              </a:rPr>
              <a:t>E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{1, 2, 3, 4}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{2, 3}</a:t>
            </a:r>
            <a:r>
              <a:rPr lang="zh-CN" altLang="en-US" sz="2400" dirty="0">
                <a:latin typeface="+mn-ea"/>
                <a:ea typeface="+mn-ea"/>
              </a:rPr>
              <a:t>＋</a:t>
            </a:r>
            <a:r>
              <a:rPr lang="en-US" altLang="zh-CN" sz="2400" dirty="0">
                <a:latin typeface="+mn-ea"/>
                <a:ea typeface="+mn-ea"/>
              </a:rPr>
              <a:t>{1}</a:t>
            </a:r>
            <a:r>
              <a:rPr lang="zh-CN" altLang="en-US" sz="2400" dirty="0">
                <a:latin typeface="+mn-ea"/>
                <a:ea typeface="+mn-ea"/>
              </a:rPr>
              <a:t>＋</a:t>
            </a:r>
            <a:r>
              <a:rPr lang="en-US" altLang="zh-CN" sz="2400" dirty="0">
                <a:latin typeface="+mn-ea"/>
                <a:ea typeface="+mn-ea"/>
              </a:rPr>
              <a:t>{4}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780603" y="2183853"/>
            <a:ext cx="7778963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状态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为吸收状态、正常返状态；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2" grpId="0" build="p" autoUpdateAnimBg="0" advAuto="0"/>
      <p:bldP spid="272404" grpId="0" build="p" autoUpdateAnimBg="0" advAuto="0"/>
      <p:bldP spid="28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</a:p>
        </p:txBody>
      </p:sp>
      <p:pic>
        <p:nvPicPr>
          <p:cNvPr id="29702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69" y="972989"/>
            <a:ext cx="2602706" cy="220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789" y="862191"/>
            <a:ext cx="3321819" cy="243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矩形 10"/>
          <p:cNvSpPr>
            <a:spLocks noChangeArrowheads="1"/>
          </p:cNvSpPr>
          <p:nvPr/>
        </p:nvSpPr>
        <p:spPr bwMode="auto">
          <a:xfrm>
            <a:off x="1298575" y="5184986"/>
            <a:ext cx="10845806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又因为状态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与状态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是互通的，所以状态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也是零常返状态，显然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{4}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是吸收态。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FEA885-DBBC-4018-B2EE-FB88C48B991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47899" y="3215625"/>
            <a:ext cx="6409600" cy="1245885"/>
          </a:xfrm>
          <a:prstGeom prst="rect">
            <a:avLst/>
          </a:prstGeom>
          <a:blipFill>
            <a:blip r:embed="rId4"/>
            <a:stretch>
              <a:fillRect l="-95" t="-3609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8E0EC2-A6EE-4F5A-AEA7-15F42231E55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94375" y="5869417"/>
            <a:ext cx="6409600" cy="440094"/>
          </a:xfrm>
          <a:prstGeom prst="rect">
            <a:avLst/>
          </a:prstGeom>
          <a:blipFill>
            <a:blip r:embed="rId5"/>
            <a:stretch>
              <a:fillRect b="-555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9707" name="矩形 10"/>
          <p:cNvSpPr>
            <a:spLocks noChangeArrowheads="1"/>
          </p:cNvSpPr>
          <p:nvPr/>
        </p:nvSpPr>
        <p:spPr bwMode="auto">
          <a:xfrm>
            <a:off x="1298575" y="4527546"/>
            <a:ext cx="6919926" cy="46207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{1}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是零常返状态。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不可约马氏链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063872"/>
            <a:ext cx="9935535" cy="1502123"/>
          </a:xfrm>
        </p:spPr>
        <p:txBody>
          <a:bodyPr>
            <a:normAutofit/>
          </a:bodyPr>
          <a:lstStyle/>
          <a:p>
            <a:pPr marL="0" indent="719282">
              <a:buNone/>
            </a:pPr>
            <a:r>
              <a:rPr lang="zh-CN" altLang="en-US" dirty="0"/>
              <a:t>一个马氏链，如果除了整个状态空间</a:t>
            </a:r>
            <a:r>
              <a:rPr lang="en-US" altLang="zh-CN" dirty="0"/>
              <a:t>E</a:t>
            </a:r>
            <a:r>
              <a:rPr lang="zh-CN" altLang="en-US" dirty="0"/>
              <a:t>构成闭集外，不可能再分解出较小的闭集来，则称此马氏链为</a:t>
            </a:r>
            <a:r>
              <a:rPr lang="zh-CN" altLang="en-US" dirty="0">
                <a:solidFill>
                  <a:srgbClr val="CC00CC"/>
                </a:solidFill>
              </a:rPr>
              <a:t>不可约马氏链</a:t>
            </a:r>
            <a:r>
              <a:rPr lang="zh-CN" altLang="en-US" dirty="0"/>
              <a:t>。</a:t>
            </a: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069975" y="2515394"/>
            <a:ext cx="9525000" cy="215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结论：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马氏链为不可约马氏链的充分必要条件是任何两个状态都相通；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一个不可约马氏链，或者没有非常返状态，或者没有常返状态。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不可约马氏链是常返的充分必要条件是方程</a:t>
            </a:r>
          </a:p>
        </p:txBody>
      </p:sp>
      <p:graphicFrame>
        <p:nvGraphicFramePr>
          <p:cNvPr id="267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101452"/>
              </p:ext>
            </p:extLst>
          </p:nvPr>
        </p:nvGraphicFramePr>
        <p:xfrm>
          <a:off x="4117975" y="4813765"/>
          <a:ext cx="3429794" cy="1043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3280" imgH="800280" progId="Equation.3">
                  <p:embed/>
                </p:oleObj>
              </mc:Choice>
              <mc:Fallback>
                <p:oleObj name="Equation" r:id="rId3" imgW="2843280" imgH="800280" progId="Equation.3">
                  <p:embed/>
                  <p:pic>
                    <p:nvPicPr>
                      <p:cNvPr id="267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4813765"/>
                        <a:ext cx="3429794" cy="1043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069975" y="5856993"/>
            <a:ext cx="2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没有非零的有界解。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67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67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67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267269" grpId="0" build="p" autoUpdateAnimBg="0"/>
      <p:bldP spid="26727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四、有限马尔可夫链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11018"/>
            <a:ext cx="7859909" cy="84205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状态空间</a:t>
            </a:r>
            <a:r>
              <a:rPr lang="en-US" altLang="zh-CN" dirty="0"/>
              <a:t>E</a:t>
            </a:r>
            <a:r>
              <a:rPr lang="zh-CN" altLang="en-US" dirty="0"/>
              <a:t>是有限集合的马氏链称为</a:t>
            </a:r>
            <a:r>
              <a:rPr lang="zh-CN" altLang="en-US" dirty="0">
                <a:solidFill>
                  <a:srgbClr val="CC00CC"/>
                </a:solidFill>
              </a:rPr>
              <a:t>有限马氏链</a:t>
            </a:r>
            <a:r>
              <a:rPr lang="zh-CN" altLang="en-US" dirty="0"/>
              <a:t>。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993775" y="1953078"/>
            <a:ext cx="11125200" cy="381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有限马氏链具有如下特点：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所有非常返状态所组成的集合不可能是闭集；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没有零常返状态；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必有正常返状态；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状态空间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必可分解为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0" indent="0" algn="ctr" eaLnBrk="1" hangingPunct="1">
              <a:lnSpc>
                <a:spcPct val="150000"/>
              </a:lnSpc>
              <a:buClr>
                <a:srgbClr val="CC00CC"/>
              </a:buClr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…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k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其中，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为非常返状态集合，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…, C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</a:rPr>
              <a:t>k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是互不相交且不可细分的常返闭集。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26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6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6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  <p:bldP spid="26829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五、状态的周期性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D8BC1AD4-4280-42CC-A267-2C3FC8CE26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645564" y="1143265"/>
            <a:ext cx="7393111" cy="2146405"/>
          </a:xfrm>
          <a:blipFill>
            <a:blip r:embed="rId2"/>
            <a:stretch>
              <a:fillRect l="-2558" r="-83" b="-795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2623334" y="3718786"/>
            <a:ext cx="7847241" cy="1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zh-CN" altLang="en-US" sz="2400" dirty="0">
                <a:latin typeface="+mn-ea"/>
                <a:ea typeface="+mn-ea"/>
              </a:rPr>
              <a:t>如果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d(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) </a:t>
            </a:r>
            <a:r>
              <a:rPr lang="zh-CN" altLang="en-US" sz="2400" dirty="0">
                <a:latin typeface="+mn-ea"/>
                <a:ea typeface="+mn-ea"/>
              </a:rPr>
              <a:t>＞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，则称状态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是有周期的。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  如果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d(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)=1</a:t>
            </a:r>
            <a:r>
              <a:rPr lang="zh-CN" altLang="en-US" sz="2400" dirty="0">
                <a:latin typeface="+mn-ea"/>
                <a:ea typeface="+mn-ea"/>
              </a:rPr>
              <a:t>，则称状态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是非周期的。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2749180" y="3546587"/>
            <a:ext cx="5883049" cy="58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/>
              <a:t>状态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D={4,8,12,…,6,12,18,…,10,14,16,…}</a:t>
            </a:r>
            <a:endParaRPr lang="zh-CN" altLang="en-US" sz="2400" dirty="0"/>
          </a:p>
        </p:txBody>
      </p:sp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周期性示例</a:t>
            </a:r>
          </a:p>
        </p:txBody>
      </p:sp>
      <p:grpSp>
        <p:nvGrpSpPr>
          <p:cNvPr id="34822" name="组合 88"/>
          <p:cNvGrpSpPr>
            <a:grpSpLocks/>
          </p:cNvGrpSpPr>
          <p:nvPr/>
        </p:nvGrpSpPr>
        <p:grpSpPr bwMode="auto">
          <a:xfrm>
            <a:off x="3569703" y="1233774"/>
            <a:ext cx="5058946" cy="2118215"/>
            <a:chOff x="2556972" y="991280"/>
            <a:chExt cx="5056229" cy="2117750"/>
          </a:xfrm>
        </p:grpSpPr>
        <p:grpSp>
          <p:nvGrpSpPr>
            <p:cNvPr id="34829" name="Group 50"/>
            <p:cNvGrpSpPr>
              <a:grpSpLocks/>
            </p:cNvGrpSpPr>
            <p:nvPr/>
          </p:nvGrpSpPr>
          <p:grpSpPr bwMode="auto">
            <a:xfrm>
              <a:off x="2556972" y="1914472"/>
              <a:ext cx="360363" cy="461963"/>
              <a:chOff x="1708" y="3234"/>
              <a:chExt cx="227" cy="291"/>
            </a:xfrm>
          </p:grpSpPr>
          <p:sp>
            <p:nvSpPr>
              <p:cNvPr id="34874" name="Oval 7"/>
              <p:cNvSpPr>
                <a:spLocks noChangeArrowheads="1"/>
              </p:cNvSpPr>
              <p:nvPr/>
            </p:nvSpPr>
            <p:spPr bwMode="auto">
              <a:xfrm>
                <a:off x="1708" y="3264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75" name="Rectangle 8"/>
              <p:cNvSpPr>
                <a:spLocks noChangeArrowheads="1"/>
              </p:cNvSpPr>
              <p:nvPr/>
            </p:nvSpPr>
            <p:spPr bwMode="auto">
              <a:xfrm>
                <a:off x="1722" y="323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</p:grpSp>
        <p:grpSp>
          <p:nvGrpSpPr>
            <p:cNvPr id="34830" name="Group 51"/>
            <p:cNvGrpSpPr>
              <a:grpSpLocks/>
            </p:cNvGrpSpPr>
            <p:nvPr/>
          </p:nvGrpSpPr>
          <p:grpSpPr bwMode="auto">
            <a:xfrm>
              <a:off x="3365010" y="1142965"/>
              <a:ext cx="360363" cy="461963"/>
              <a:chOff x="2416" y="3234"/>
              <a:chExt cx="227" cy="291"/>
            </a:xfrm>
          </p:grpSpPr>
          <p:sp>
            <p:nvSpPr>
              <p:cNvPr id="34872" name="Oval 9"/>
              <p:cNvSpPr>
                <a:spLocks noChangeArrowheads="1"/>
              </p:cNvSpPr>
              <p:nvPr/>
            </p:nvSpPr>
            <p:spPr bwMode="auto">
              <a:xfrm>
                <a:off x="2416" y="3264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73" name="Rectangle 10"/>
              <p:cNvSpPr>
                <a:spLocks noChangeArrowheads="1"/>
              </p:cNvSpPr>
              <p:nvPr/>
            </p:nvSpPr>
            <p:spPr bwMode="auto">
              <a:xfrm>
                <a:off x="2430" y="323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</p:grpSp>
        <p:grpSp>
          <p:nvGrpSpPr>
            <p:cNvPr id="34831" name="Group 52"/>
            <p:cNvGrpSpPr>
              <a:grpSpLocks/>
            </p:cNvGrpSpPr>
            <p:nvPr/>
          </p:nvGrpSpPr>
          <p:grpSpPr bwMode="auto">
            <a:xfrm>
              <a:off x="7252838" y="1870380"/>
              <a:ext cx="360363" cy="461963"/>
              <a:chOff x="3124" y="3234"/>
              <a:chExt cx="227" cy="291"/>
            </a:xfrm>
          </p:grpSpPr>
          <p:sp>
            <p:nvSpPr>
              <p:cNvPr id="34870" name="Oval 11"/>
              <p:cNvSpPr>
                <a:spLocks noChangeArrowheads="1"/>
              </p:cNvSpPr>
              <p:nvPr/>
            </p:nvSpPr>
            <p:spPr bwMode="auto">
              <a:xfrm>
                <a:off x="3124" y="3264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71" name="Rectangle 12"/>
              <p:cNvSpPr>
                <a:spLocks noChangeArrowheads="1"/>
              </p:cNvSpPr>
              <p:nvPr/>
            </p:nvSpPr>
            <p:spPr bwMode="auto">
              <a:xfrm>
                <a:off x="3138" y="323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3</a:t>
                </a:r>
              </a:p>
            </p:txBody>
          </p:sp>
        </p:grpSp>
        <p:grpSp>
          <p:nvGrpSpPr>
            <p:cNvPr id="34832" name="Group 53"/>
            <p:cNvGrpSpPr>
              <a:grpSpLocks/>
            </p:cNvGrpSpPr>
            <p:nvPr/>
          </p:nvGrpSpPr>
          <p:grpSpPr bwMode="auto">
            <a:xfrm>
              <a:off x="6389063" y="2437705"/>
              <a:ext cx="360362" cy="461963"/>
              <a:chOff x="3833" y="3234"/>
              <a:chExt cx="227" cy="291"/>
            </a:xfrm>
          </p:grpSpPr>
          <p:sp>
            <p:nvSpPr>
              <p:cNvPr id="34868" name="Oval 13"/>
              <p:cNvSpPr>
                <a:spLocks noChangeArrowheads="1"/>
              </p:cNvSpPr>
              <p:nvPr/>
            </p:nvSpPr>
            <p:spPr bwMode="auto">
              <a:xfrm>
                <a:off x="3833" y="3264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69" name="Rectangle 14"/>
              <p:cNvSpPr>
                <a:spLocks noChangeArrowheads="1"/>
              </p:cNvSpPr>
              <p:nvPr/>
            </p:nvSpPr>
            <p:spPr bwMode="auto">
              <a:xfrm>
                <a:off x="3847" y="323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4</a:t>
                </a:r>
              </a:p>
            </p:txBody>
          </p:sp>
        </p:grpSp>
        <p:sp>
          <p:nvSpPr>
            <p:cNvPr id="34833" name="Rectangle 26"/>
            <p:cNvSpPr>
              <a:spLocks noChangeArrowheads="1"/>
            </p:cNvSpPr>
            <p:nvPr/>
          </p:nvSpPr>
          <p:spPr bwMode="auto">
            <a:xfrm>
              <a:off x="2911956" y="1329859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grpSp>
          <p:nvGrpSpPr>
            <p:cNvPr id="34834" name="Group 51"/>
            <p:cNvGrpSpPr>
              <a:grpSpLocks/>
            </p:cNvGrpSpPr>
            <p:nvPr/>
          </p:nvGrpSpPr>
          <p:grpSpPr bwMode="auto">
            <a:xfrm>
              <a:off x="6452000" y="1220344"/>
              <a:ext cx="360363" cy="461963"/>
              <a:chOff x="2416" y="3234"/>
              <a:chExt cx="227" cy="291"/>
            </a:xfrm>
          </p:grpSpPr>
          <p:sp>
            <p:nvSpPr>
              <p:cNvPr id="34866" name="Oval 9"/>
              <p:cNvSpPr>
                <a:spLocks noChangeArrowheads="1"/>
              </p:cNvSpPr>
              <p:nvPr/>
            </p:nvSpPr>
            <p:spPr bwMode="auto">
              <a:xfrm>
                <a:off x="2416" y="3264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67" name="Rectangle 10"/>
              <p:cNvSpPr>
                <a:spLocks noChangeArrowheads="1"/>
              </p:cNvSpPr>
              <p:nvPr/>
            </p:nvSpPr>
            <p:spPr bwMode="auto">
              <a:xfrm>
                <a:off x="2430" y="323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</p:grpSp>
        <p:grpSp>
          <p:nvGrpSpPr>
            <p:cNvPr id="34835" name="Group 51"/>
            <p:cNvGrpSpPr>
              <a:grpSpLocks/>
            </p:cNvGrpSpPr>
            <p:nvPr/>
          </p:nvGrpSpPr>
          <p:grpSpPr bwMode="auto">
            <a:xfrm>
              <a:off x="5430347" y="1821168"/>
              <a:ext cx="360363" cy="461963"/>
              <a:chOff x="2416" y="3234"/>
              <a:chExt cx="227" cy="291"/>
            </a:xfrm>
          </p:grpSpPr>
          <p:sp>
            <p:nvSpPr>
              <p:cNvPr id="34864" name="Oval 9"/>
              <p:cNvSpPr>
                <a:spLocks noChangeArrowheads="1"/>
              </p:cNvSpPr>
              <p:nvPr/>
            </p:nvSpPr>
            <p:spPr bwMode="auto">
              <a:xfrm>
                <a:off x="2416" y="3264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65" name="Rectangle 10"/>
              <p:cNvSpPr>
                <a:spLocks noChangeArrowheads="1"/>
              </p:cNvSpPr>
              <p:nvPr/>
            </p:nvSpPr>
            <p:spPr bwMode="auto">
              <a:xfrm>
                <a:off x="2431" y="3234"/>
                <a:ext cx="21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</p:grpSp>
        <p:grpSp>
          <p:nvGrpSpPr>
            <p:cNvPr id="34836" name="Group 51"/>
            <p:cNvGrpSpPr>
              <a:grpSpLocks/>
            </p:cNvGrpSpPr>
            <p:nvPr/>
          </p:nvGrpSpPr>
          <p:grpSpPr bwMode="auto">
            <a:xfrm>
              <a:off x="4454701" y="2460107"/>
              <a:ext cx="360363" cy="461963"/>
              <a:chOff x="459" y="2892"/>
              <a:chExt cx="227" cy="291"/>
            </a:xfrm>
          </p:grpSpPr>
          <p:sp>
            <p:nvSpPr>
              <p:cNvPr id="34862" name="Oval 9"/>
              <p:cNvSpPr>
                <a:spLocks noChangeArrowheads="1"/>
              </p:cNvSpPr>
              <p:nvPr/>
            </p:nvSpPr>
            <p:spPr bwMode="auto">
              <a:xfrm>
                <a:off x="459" y="2929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63" name="Rectangle 10"/>
              <p:cNvSpPr>
                <a:spLocks noChangeArrowheads="1"/>
              </p:cNvSpPr>
              <p:nvPr/>
            </p:nvSpPr>
            <p:spPr bwMode="auto">
              <a:xfrm>
                <a:off x="463" y="2892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</p:grpSp>
        <p:grpSp>
          <p:nvGrpSpPr>
            <p:cNvPr id="34837" name="Group 51"/>
            <p:cNvGrpSpPr>
              <a:grpSpLocks/>
            </p:cNvGrpSpPr>
            <p:nvPr/>
          </p:nvGrpSpPr>
          <p:grpSpPr bwMode="auto">
            <a:xfrm>
              <a:off x="4425571" y="1145424"/>
              <a:ext cx="360363" cy="461963"/>
              <a:chOff x="2416" y="3234"/>
              <a:chExt cx="227" cy="291"/>
            </a:xfrm>
          </p:grpSpPr>
          <p:sp>
            <p:nvSpPr>
              <p:cNvPr id="34860" name="Oval 9"/>
              <p:cNvSpPr>
                <a:spLocks noChangeArrowheads="1"/>
              </p:cNvSpPr>
              <p:nvPr/>
            </p:nvSpPr>
            <p:spPr bwMode="auto">
              <a:xfrm>
                <a:off x="2416" y="3264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61" name="Rectangle 10"/>
              <p:cNvSpPr>
                <a:spLocks noChangeArrowheads="1"/>
              </p:cNvSpPr>
              <p:nvPr/>
            </p:nvSpPr>
            <p:spPr bwMode="auto">
              <a:xfrm>
                <a:off x="2430" y="323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</p:grpSp>
        <p:grpSp>
          <p:nvGrpSpPr>
            <p:cNvPr id="34838" name="Group 51"/>
            <p:cNvGrpSpPr>
              <a:grpSpLocks/>
            </p:cNvGrpSpPr>
            <p:nvPr/>
          </p:nvGrpSpPr>
          <p:grpSpPr bwMode="auto">
            <a:xfrm>
              <a:off x="3415017" y="2455081"/>
              <a:ext cx="360363" cy="461963"/>
              <a:chOff x="2416" y="3234"/>
              <a:chExt cx="227" cy="291"/>
            </a:xfrm>
          </p:grpSpPr>
          <p:sp>
            <p:nvSpPr>
              <p:cNvPr id="34858" name="Oval 9"/>
              <p:cNvSpPr>
                <a:spLocks noChangeArrowheads="1"/>
              </p:cNvSpPr>
              <p:nvPr/>
            </p:nvSpPr>
            <p:spPr bwMode="auto">
              <a:xfrm>
                <a:off x="2416" y="3264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34859" name="Rectangle 10"/>
              <p:cNvSpPr>
                <a:spLocks noChangeArrowheads="1"/>
              </p:cNvSpPr>
              <p:nvPr/>
            </p:nvSpPr>
            <p:spPr bwMode="auto">
              <a:xfrm>
                <a:off x="2430" y="323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</p:grpSp>
        <p:cxnSp>
          <p:nvCxnSpPr>
            <p:cNvPr id="34839" name="直接箭头连接符 2"/>
            <p:cNvCxnSpPr>
              <a:cxnSpLocks noChangeShapeType="1"/>
              <a:stCxn id="34874" idx="7"/>
              <a:endCxn id="34872" idx="3"/>
            </p:cNvCxnSpPr>
            <p:nvPr/>
          </p:nvCxnSpPr>
          <p:spPr bwMode="auto">
            <a:xfrm flipV="1">
              <a:off x="2864561" y="1498173"/>
              <a:ext cx="553223" cy="516692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0" name="直接箭头连接符 58"/>
            <p:cNvCxnSpPr>
              <a:cxnSpLocks/>
              <a:stCxn id="34866" idx="5"/>
              <a:endCxn id="34870" idx="1"/>
            </p:cNvCxnSpPr>
            <p:nvPr/>
          </p:nvCxnSpPr>
          <p:spPr bwMode="auto">
            <a:xfrm>
              <a:off x="6759589" y="1575552"/>
              <a:ext cx="546023" cy="395221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1" name="直接箭头连接符 7"/>
            <p:cNvCxnSpPr>
              <a:cxnSpLocks noChangeShapeType="1"/>
              <a:stCxn id="34872" idx="6"/>
              <a:endCxn id="34860" idx="2"/>
            </p:cNvCxnSpPr>
            <p:nvPr/>
          </p:nvCxnSpPr>
          <p:spPr bwMode="auto">
            <a:xfrm>
              <a:off x="3725373" y="1370766"/>
              <a:ext cx="700198" cy="2459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2" name="直接箭头连接符 57"/>
            <p:cNvCxnSpPr>
              <a:cxnSpLocks/>
              <a:endCxn id="34866" idx="3"/>
            </p:cNvCxnSpPr>
            <p:nvPr/>
          </p:nvCxnSpPr>
          <p:spPr bwMode="auto">
            <a:xfrm flipV="1">
              <a:off x="5766897" y="1575552"/>
              <a:ext cx="737877" cy="357985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3" name="直接箭头连接符 66"/>
            <p:cNvCxnSpPr>
              <a:cxnSpLocks/>
              <a:stCxn id="34860" idx="5"/>
              <a:endCxn id="34864" idx="1"/>
            </p:cNvCxnSpPr>
            <p:nvPr/>
          </p:nvCxnSpPr>
          <p:spPr bwMode="auto">
            <a:xfrm>
              <a:off x="4733160" y="1500632"/>
              <a:ext cx="749961" cy="420929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4" name="直接箭头连接符 65"/>
            <p:cNvCxnSpPr>
              <a:cxnSpLocks noChangeShapeType="1"/>
              <a:stCxn id="34864" idx="3"/>
              <a:endCxn id="34862" idx="6"/>
            </p:cNvCxnSpPr>
            <p:nvPr/>
          </p:nvCxnSpPr>
          <p:spPr bwMode="auto">
            <a:xfrm flipH="1">
              <a:off x="4815064" y="2176376"/>
              <a:ext cx="668057" cy="522646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5" name="直接箭头连接符 77"/>
            <p:cNvCxnSpPr>
              <a:cxnSpLocks/>
              <a:stCxn id="34858" idx="2"/>
              <a:endCxn id="34874" idx="5"/>
            </p:cNvCxnSpPr>
            <p:nvPr/>
          </p:nvCxnSpPr>
          <p:spPr bwMode="auto">
            <a:xfrm flipH="1" flipV="1">
              <a:off x="2864561" y="2269680"/>
              <a:ext cx="550456" cy="413202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6" name="直接箭头连接符 80"/>
            <p:cNvCxnSpPr>
              <a:cxnSpLocks/>
              <a:stCxn id="34863" idx="1"/>
              <a:endCxn id="34859" idx="3"/>
            </p:cNvCxnSpPr>
            <p:nvPr/>
          </p:nvCxnSpPr>
          <p:spPr bwMode="auto">
            <a:xfrm flipH="1" flipV="1">
              <a:off x="3775379" y="2686063"/>
              <a:ext cx="685671" cy="5026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7" name="直接箭头连接符 85"/>
            <p:cNvCxnSpPr>
              <a:cxnSpLocks/>
              <a:stCxn id="34870" idx="3"/>
              <a:endCxn id="34869" idx="3"/>
            </p:cNvCxnSpPr>
            <p:nvPr/>
          </p:nvCxnSpPr>
          <p:spPr bwMode="auto">
            <a:xfrm flipH="1">
              <a:off x="6749425" y="2225596"/>
              <a:ext cx="556187" cy="443091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8" name="直接箭头连接符 90"/>
            <p:cNvCxnSpPr>
              <a:cxnSpLocks/>
              <a:stCxn id="34869" idx="1"/>
              <a:endCxn id="34864" idx="5"/>
            </p:cNvCxnSpPr>
            <p:nvPr/>
          </p:nvCxnSpPr>
          <p:spPr bwMode="auto">
            <a:xfrm flipH="1" flipV="1">
              <a:off x="5737936" y="2176376"/>
              <a:ext cx="673352" cy="492311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9" name="Rectangle 26"/>
            <p:cNvSpPr>
              <a:spLocks noChangeArrowheads="1"/>
            </p:cNvSpPr>
            <p:nvPr/>
          </p:nvSpPr>
          <p:spPr bwMode="auto">
            <a:xfrm>
              <a:off x="5530640" y="1421275"/>
              <a:ext cx="633371" cy="45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1/3</a:t>
              </a:r>
            </a:p>
          </p:txBody>
        </p:sp>
        <p:sp>
          <p:nvSpPr>
            <p:cNvPr id="34850" name="Rectangle 26"/>
            <p:cNvSpPr>
              <a:spLocks noChangeArrowheads="1"/>
            </p:cNvSpPr>
            <p:nvPr/>
          </p:nvSpPr>
          <p:spPr bwMode="auto">
            <a:xfrm>
              <a:off x="3937171" y="264736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4851" name="Rectangle 26"/>
            <p:cNvSpPr>
              <a:spLocks noChangeArrowheads="1"/>
            </p:cNvSpPr>
            <p:nvPr/>
          </p:nvSpPr>
          <p:spPr bwMode="auto">
            <a:xfrm>
              <a:off x="2879700" y="2416533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4852" name="Rectangle 26"/>
            <p:cNvSpPr>
              <a:spLocks noChangeArrowheads="1"/>
            </p:cNvSpPr>
            <p:nvPr/>
          </p:nvSpPr>
          <p:spPr bwMode="auto">
            <a:xfrm>
              <a:off x="3855523" y="99128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4853" name="Rectangle 26"/>
            <p:cNvSpPr>
              <a:spLocks noChangeArrowheads="1"/>
            </p:cNvSpPr>
            <p:nvPr/>
          </p:nvSpPr>
          <p:spPr bwMode="auto">
            <a:xfrm>
              <a:off x="4918852" y="130876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4854" name="Rectangle 26"/>
            <p:cNvSpPr>
              <a:spLocks noChangeArrowheads="1"/>
            </p:cNvSpPr>
            <p:nvPr/>
          </p:nvSpPr>
          <p:spPr bwMode="auto">
            <a:xfrm>
              <a:off x="5755490" y="226968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4855" name="Rectangle 26"/>
            <p:cNvSpPr>
              <a:spLocks noChangeArrowheads="1"/>
            </p:cNvSpPr>
            <p:nvPr/>
          </p:nvSpPr>
          <p:spPr bwMode="auto">
            <a:xfrm>
              <a:off x="6914318" y="232550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4856" name="Rectangle 26"/>
            <p:cNvSpPr>
              <a:spLocks noChangeArrowheads="1"/>
            </p:cNvSpPr>
            <p:nvPr/>
          </p:nvSpPr>
          <p:spPr bwMode="auto">
            <a:xfrm>
              <a:off x="6749425" y="1330173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4857" name="Rectangle 26"/>
            <p:cNvSpPr>
              <a:spLocks noChangeArrowheads="1"/>
            </p:cNvSpPr>
            <p:nvPr/>
          </p:nvSpPr>
          <p:spPr bwMode="auto">
            <a:xfrm>
              <a:off x="4791454" y="2014865"/>
              <a:ext cx="633371" cy="458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2/3</a:t>
              </a:r>
            </a:p>
          </p:txBody>
        </p:sp>
      </p:grp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9604375" y="3565557"/>
            <a:ext cx="1030525" cy="4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/>
              <a:t>d(1)=2</a:t>
            </a:r>
            <a:endParaRPr lang="zh-CN" altLang="en-US" sz="2400" dirty="0"/>
          </a:p>
        </p:txBody>
      </p: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2749180" y="4518043"/>
            <a:ext cx="5883049" cy="58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/>
              <a:t>状态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D={4k+6l|k=1,2,…,l=0,1,2…}</a:t>
            </a:r>
            <a:endParaRPr lang="zh-CN" altLang="en-US" sz="2400" dirty="0"/>
          </a:p>
        </p:txBody>
      </p: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9449170" y="4559472"/>
            <a:ext cx="1032114" cy="48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/>
              <a:t>d(2)=2</a:t>
            </a:r>
            <a:endParaRPr lang="zh-CN" altLang="en-US" sz="2400" dirty="0"/>
          </a:p>
        </p:txBody>
      </p:sp>
      <p:sp>
        <p:nvSpPr>
          <p:cNvPr id="2" name="箭头: 右 91">
            <a:extLst>
              <a:ext uri="{FF2B5EF4-FFF2-40B4-BE49-F238E27FC236}">
                <a16:creationId xmlns:a16="http://schemas.microsoft.com/office/drawing/2014/main" id="{C4FC6B13-3D3B-8883-C9D7-56BAB4082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134" y="3787775"/>
            <a:ext cx="360363" cy="234950"/>
          </a:xfrm>
          <a:prstGeom prst="rightArrow">
            <a:avLst>
              <a:gd name="adj1" fmla="val 50000"/>
              <a:gd name="adj2" fmla="val 50047"/>
            </a:avLst>
          </a:pr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" name="箭头: 右 111">
            <a:extLst>
              <a:ext uri="{FF2B5EF4-FFF2-40B4-BE49-F238E27FC236}">
                <a16:creationId xmlns:a16="http://schemas.microsoft.com/office/drawing/2014/main" id="{C8FA300A-3234-D23C-5FD3-BC20A61D5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198" y="4719179"/>
            <a:ext cx="360363" cy="234950"/>
          </a:xfrm>
          <a:prstGeom prst="rightArrow">
            <a:avLst>
              <a:gd name="adj1" fmla="val 50000"/>
              <a:gd name="adj2" fmla="val 50047"/>
            </a:avLst>
          </a:pr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build="p"/>
      <p:bldP spid="110" grpId="0" build="p"/>
      <p:bldP spid="111" grpId="0" build="p"/>
      <p:bldP spid="1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五、状态的周期性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841375" y="1219994"/>
            <a:ext cx="9982200" cy="32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结论：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如果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i↔j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，则状态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或者有相同的周期，或者都是非周期的；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是一个常返闭集，则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中的每一个状态或者都是非周期的，或者都是同周期的；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如果马氏链是不可约常返链，那么只要有一个是周期为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d(d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的状态，则状态空间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都是周期为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d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69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69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69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结论</a:t>
            </a:r>
            <a:r>
              <a:rPr lang="en-US" altLang="zh-CN"/>
              <a:t>1</a:t>
            </a:r>
            <a:r>
              <a:rPr lang="zh-CN" altLang="en-US"/>
              <a:t>的证明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504F8DD5-9F31-4F38-B0EB-3C71D3D69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979714"/>
            <a:ext cx="9592663" cy="171013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如果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i↔j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，则状态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和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或者有相同的周期，或者都是非周期的；</a:t>
            </a:r>
            <a:endParaRPr lang="en-US" altLang="zh-CN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证明：因为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i↔j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，所以有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i→j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和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j→i</a:t>
            </a:r>
            <a:endParaRPr lang="en-US" altLang="zh-CN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        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从而存在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m≥1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 ≥1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s.t.</a:t>
            </a:r>
            <a:r>
              <a:rPr lang="zh-CN" altLang="en-US" dirty="0"/>
              <a:t> 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ij</a:t>
            </a:r>
            <a:r>
              <a:rPr lang="en-US" altLang="zh-CN" dirty="0">
                <a:sym typeface="Symbol" panose="05050102010706020507" pitchFamily="18" charset="2"/>
              </a:rPr>
              <a:t>(m)</a:t>
            </a:r>
            <a:r>
              <a:rPr lang="zh-CN" altLang="en-US" dirty="0">
                <a:sym typeface="Symbol" panose="05050102010706020507" pitchFamily="18" charset="2"/>
              </a:rPr>
              <a:t>＞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ji</a:t>
            </a:r>
            <a:r>
              <a:rPr lang="en-US" altLang="zh-CN" dirty="0">
                <a:sym typeface="Symbol" panose="05050102010706020507" pitchFamily="18" charset="2"/>
              </a:rPr>
              <a:t>(n)</a:t>
            </a:r>
            <a:r>
              <a:rPr lang="zh-CN" altLang="en-US" dirty="0">
                <a:sym typeface="Symbol" panose="05050102010706020507" pitchFamily="18" charset="2"/>
              </a:rPr>
              <a:t>＞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ym typeface="Symbol" panose="05050102010706020507" pitchFamily="18" charset="2"/>
              </a:rPr>
              <a:t>jE</a:t>
            </a:r>
            <a:endParaRPr lang="zh-CN" altLang="en-US" dirty="0">
              <a:solidFill>
                <a:srgbClr val="0000FF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368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712169"/>
              </p:ext>
            </p:extLst>
          </p:nvPr>
        </p:nvGraphicFramePr>
        <p:xfrm>
          <a:off x="1834162" y="2638367"/>
          <a:ext cx="4625827" cy="733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700" imgH="355600" progId="Equation.DSMT4">
                  <p:embed/>
                </p:oleObj>
              </mc:Choice>
              <mc:Fallback>
                <p:oleObj name="Equation" r:id="rId2" imgW="2552700" imgH="355600" progId="Equation.DSMT4">
                  <p:embed/>
                  <p:pic>
                    <p:nvPicPr>
                      <p:cNvPr id="368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162" y="2638367"/>
                        <a:ext cx="4625827" cy="733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矩形 1"/>
          <p:cNvSpPr>
            <a:spLocks noChangeArrowheads="1"/>
          </p:cNvSpPr>
          <p:nvPr/>
        </p:nvSpPr>
        <p:spPr bwMode="auto">
          <a:xfrm>
            <a:off x="1728940" y="3432994"/>
            <a:ext cx="5540069" cy="46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若存在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s≥1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s.t.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 err="1"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latin typeface="+mn-ea"/>
                <a:ea typeface="+mn-ea"/>
                <a:sym typeface="Symbol" panose="05050102010706020507" pitchFamily="18" charset="2"/>
              </a:rPr>
              <a:t>ii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(s)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＞</a:t>
            </a:r>
            <a:r>
              <a:rPr lang="en-US" altLang="zh-CN" dirty="0">
                <a:latin typeface="+mn-ea"/>
                <a:ea typeface="+mn-ea"/>
                <a:sym typeface="Symbol" panose="05050102010706020507" pitchFamily="18" charset="2"/>
              </a:rPr>
              <a:t>0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latin typeface="+mn-ea"/>
                <a:ea typeface="+mn-ea"/>
                <a:sym typeface="Symbol" panose="05050102010706020507" pitchFamily="18" charset="2"/>
              </a:rPr>
              <a:t>iE</a:t>
            </a:r>
            <a:r>
              <a:rPr lang="zh-CN" altLang="en-US" dirty="0">
                <a:latin typeface="+mn-ea"/>
                <a:ea typeface="+mn-ea"/>
                <a:sym typeface="Symbol" panose="05050102010706020507" pitchFamily="18" charset="2"/>
              </a:rPr>
              <a:t>，则有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368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557822"/>
              </p:ext>
            </p:extLst>
          </p:nvPr>
        </p:nvGraphicFramePr>
        <p:xfrm>
          <a:off x="1831974" y="4006190"/>
          <a:ext cx="5716517" cy="80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14700" imgH="355600" progId="Equation.DSMT4">
                  <p:embed/>
                </p:oleObj>
              </mc:Choice>
              <mc:Fallback>
                <p:oleObj name="Equation" r:id="rId4" imgW="3314700" imgH="355600" progId="Equation.DSMT4">
                  <p:embed/>
                  <p:pic>
                    <p:nvPicPr>
                      <p:cNvPr id="368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4" y="4006190"/>
                        <a:ext cx="5716517" cy="809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矩形 10"/>
          <p:cNvSpPr>
            <a:spLocks noChangeArrowheads="1"/>
          </p:cNvSpPr>
          <p:nvPr/>
        </p:nvSpPr>
        <p:spPr bwMode="auto">
          <a:xfrm>
            <a:off x="993775" y="4801394"/>
            <a:ext cx="6554717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即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d(j)|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m+n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且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d(j)|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m+n+s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从而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d(j)|s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5" name="矩形 11"/>
          <p:cNvSpPr>
            <a:spLocks noChangeArrowheads="1"/>
          </p:cNvSpPr>
          <p:nvPr/>
        </p:nvSpPr>
        <p:spPr bwMode="auto">
          <a:xfrm>
            <a:off x="965193" y="5344445"/>
            <a:ext cx="3485369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于是有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d(j) ≤ d(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6" name="矩形 12"/>
          <p:cNvSpPr>
            <a:spLocks noChangeArrowheads="1"/>
          </p:cNvSpPr>
          <p:nvPr/>
        </p:nvSpPr>
        <p:spPr bwMode="auto">
          <a:xfrm>
            <a:off x="966781" y="5863678"/>
            <a:ext cx="3483781" cy="46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同理有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d(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≤ d(j) 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7" name="矩形 13"/>
          <p:cNvSpPr>
            <a:spLocks noChangeArrowheads="1"/>
          </p:cNvSpPr>
          <p:nvPr/>
        </p:nvSpPr>
        <p:spPr bwMode="auto">
          <a:xfrm>
            <a:off x="965193" y="6416255"/>
            <a:ext cx="3485369" cy="46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即得</a:t>
            </a: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d(i)= d(j) </a:t>
            </a:r>
            <a:endParaRPr lang="zh-CN" altLang="en-US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六、极限定理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679" y="1081610"/>
            <a:ext cx="7493148" cy="599885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dirty="0">
                <a:solidFill>
                  <a:srgbClr val="0000FF"/>
                </a:solidFill>
              </a:rPr>
              <a:t>如果</a:t>
            </a:r>
            <a:r>
              <a:rPr lang="en-US" altLang="zh-CN" dirty="0">
                <a:solidFill>
                  <a:srgbClr val="0000FF"/>
                </a:solidFill>
              </a:rPr>
              <a:t>j</a:t>
            </a:r>
            <a:r>
              <a:rPr lang="zh-CN" altLang="en-US" dirty="0">
                <a:solidFill>
                  <a:srgbClr val="0000FF"/>
                </a:solidFill>
              </a:rPr>
              <a:t>是一个非周期常返状态，则</a:t>
            </a:r>
          </a:p>
        </p:txBody>
      </p:sp>
      <p:graphicFrame>
        <p:nvGraphicFramePr>
          <p:cNvPr id="270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35806"/>
              </p:ext>
            </p:extLst>
          </p:nvPr>
        </p:nvGraphicFramePr>
        <p:xfrm>
          <a:off x="5524905" y="887820"/>
          <a:ext cx="2140445" cy="90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81880" imgH="838080" progId="Equation.3">
                  <p:embed/>
                </p:oleObj>
              </mc:Choice>
              <mc:Fallback>
                <p:oleObj name="公式" r:id="rId2" imgW="2081880" imgH="838080" progId="Equation.3">
                  <p:embed/>
                  <p:pic>
                    <p:nvPicPr>
                      <p:cNvPr id="270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905" y="887820"/>
                        <a:ext cx="2140445" cy="906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608832" y="2024592"/>
            <a:ext cx="7393111" cy="37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如果马氏链是不可约非周期常返链，则</a:t>
            </a:r>
          </a:p>
        </p:txBody>
      </p:sp>
      <p:graphicFrame>
        <p:nvGraphicFramePr>
          <p:cNvPr id="270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24400"/>
              </p:ext>
            </p:extLst>
          </p:nvPr>
        </p:nvGraphicFramePr>
        <p:xfrm>
          <a:off x="6325154" y="1794492"/>
          <a:ext cx="1889562" cy="90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080" imgH="838080" progId="Equation.3">
                  <p:embed/>
                </p:oleObj>
              </mc:Choice>
              <mc:Fallback>
                <p:oleObj name="Equation" r:id="rId4" imgW="1828080" imgH="838080" progId="Equation.3">
                  <p:embed/>
                  <p:pic>
                    <p:nvPicPr>
                      <p:cNvPr id="270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5154" y="1794492"/>
                        <a:ext cx="1889562" cy="906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8496705" y="2024592"/>
            <a:ext cx="2591506" cy="37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其中</a:t>
            </a:r>
            <a:r>
              <a:rPr lang="zh-CN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j</a:t>
            </a:r>
            <a:r>
              <a:rPr lang="zh-CN" altLang="en-US" sz="2400" dirty="0">
                <a:solidFill>
                  <a:srgbClr val="0000FF"/>
                </a:solidFill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</a:rPr>
              <a:t>E(</a:t>
            </a:r>
            <a:r>
              <a:rPr lang="en-US" altLang="zh-CN" sz="2400" dirty="0" err="1">
                <a:solidFill>
                  <a:srgbClr val="0000FF"/>
                </a:solidFill>
              </a:rPr>
              <a:t>T</a:t>
            </a:r>
            <a:r>
              <a:rPr lang="en-US" altLang="zh-CN" sz="2400" baseline="-25000" dirty="0" err="1">
                <a:solidFill>
                  <a:srgbClr val="0000FF"/>
                </a:solidFill>
              </a:rPr>
              <a:t>jj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471368" y="2701165"/>
            <a:ext cx="2213487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由此定理知：</a:t>
            </a: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471368" y="3314016"/>
            <a:ext cx="8865611" cy="37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不可约非周期正常返状态的齐次马氏链是遍历马氏链。即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270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847232"/>
              </p:ext>
            </p:extLst>
          </p:nvPr>
        </p:nvGraphicFramePr>
        <p:xfrm>
          <a:off x="2529262" y="3754047"/>
          <a:ext cx="3506011" cy="511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57320" imgH="482760" progId="Equation.3">
                  <p:embed/>
                </p:oleObj>
              </mc:Choice>
              <mc:Fallback>
                <p:oleObj name="Equation" r:id="rId6" imgW="3757320" imgH="482760" progId="Equation.3">
                  <p:embed/>
                  <p:pic>
                    <p:nvPicPr>
                      <p:cNvPr id="2703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262" y="3754047"/>
                        <a:ext cx="3506011" cy="511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953974" y="4164533"/>
            <a:ext cx="9677293" cy="57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C00CC"/>
              </a:buClr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且满足：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)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1/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；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ii)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极限分布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{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是马氏链唯一的平稳分布，且</a:t>
            </a:r>
          </a:p>
        </p:txBody>
      </p:sp>
      <p:graphicFrame>
        <p:nvGraphicFramePr>
          <p:cNvPr id="2703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18290"/>
              </p:ext>
            </p:extLst>
          </p:nvPr>
        </p:nvGraphicFramePr>
        <p:xfrm>
          <a:off x="1868374" y="4936816"/>
          <a:ext cx="2515182" cy="51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27640" imgH="482760" progId="Equation.3">
                  <p:embed/>
                </p:oleObj>
              </mc:Choice>
              <mc:Fallback>
                <p:oleObj name="Equation" r:id="rId8" imgW="2627640" imgH="482760" progId="Equation.3">
                  <p:embed/>
                  <p:pic>
                    <p:nvPicPr>
                      <p:cNvPr id="2703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374" y="4936816"/>
                        <a:ext cx="2515182" cy="517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50" name="Rectangle 14"/>
          <p:cNvSpPr>
            <a:spLocks noChangeArrowheads="1"/>
          </p:cNvSpPr>
          <p:nvPr/>
        </p:nvSpPr>
        <p:spPr bwMode="auto">
          <a:xfrm>
            <a:off x="4535374" y="4929360"/>
            <a:ext cx="5333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CC00CC"/>
              </a:buClr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。即绝对分布的极限是平稳分布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70351" name="Rectangle 15"/>
          <p:cNvSpPr>
            <a:spLocks noChangeArrowheads="1"/>
          </p:cNvSpPr>
          <p:nvPr/>
        </p:nvSpPr>
        <p:spPr bwMode="auto">
          <a:xfrm>
            <a:off x="461390" y="5515308"/>
            <a:ext cx="11506199" cy="10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400" spc="-1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不可约非周期常返链是遍历链的充分必要条件是存在平稳分布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{1/</a:t>
            </a:r>
            <a:r>
              <a:rPr lang="en-US" altLang="zh-CN" sz="2400" spc="-100" baseline="-25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spc="-1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spc="-1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，即极限分布。</a:t>
            </a:r>
          </a:p>
          <a:p>
            <a:pPr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不可约非周期有限马氏链必存在平稳分布，且平稳分布就是极限分布。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70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270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  <p:bldP spid="270341" grpId="0"/>
      <p:bldP spid="270343" grpId="0"/>
      <p:bldP spid="270344" grpId="0" autoUpdateAnimBg="0"/>
      <p:bldP spid="270346" grpId="0"/>
      <p:bldP spid="270348" grpId="0"/>
      <p:bldP spid="270350" grpId="0"/>
      <p:bldP spid="27035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2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2995" y="1260767"/>
            <a:ext cx="6865939" cy="4271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/>
              <a:t>设齐次马氏链的状态空间</a:t>
            </a:r>
            <a:r>
              <a:rPr lang="en-US" altLang="zh-CN"/>
              <a:t>E</a:t>
            </a:r>
            <a:r>
              <a:rPr lang="zh-CN" altLang="en-US"/>
              <a:t>＝</a:t>
            </a:r>
            <a:r>
              <a:rPr lang="en-US" altLang="zh-CN"/>
              <a:t>{1, 2, 3, 4}</a:t>
            </a:r>
            <a:r>
              <a:rPr lang="zh-CN" altLang="en-US"/>
              <a:t>，</a:t>
            </a:r>
          </a:p>
        </p:txBody>
      </p:sp>
      <p:graphicFrame>
        <p:nvGraphicFramePr>
          <p:cNvPr id="29491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711768"/>
              </p:ext>
            </p:extLst>
          </p:nvPr>
        </p:nvGraphicFramePr>
        <p:xfrm>
          <a:off x="995995" y="2815728"/>
          <a:ext cx="2593033" cy="264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300" imgH="1282700" progId="Equation.3">
                  <p:embed/>
                </p:oleObj>
              </mc:Choice>
              <mc:Fallback>
                <p:oleObj name="Equation" r:id="rId2" imgW="1257300" imgH="1282700" progId="Equation.3">
                  <p:embed/>
                  <p:pic>
                    <p:nvPicPr>
                      <p:cNvPr id="29491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995" y="2815728"/>
                        <a:ext cx="2593033" cy="2644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5226218" y="1963601"/>
            <a:ext cx="2237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状态转移图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84795" y="3464850"/>
            <a:ext cx="395380" cy="457306"/>
            <a:chOff x="1708" y="3234"/>
            <a:chExt cx="227" cy="270"/>
          </a:xfrm>
        </p:grpSpPr>
        <p:sp>
          <p:nvSpPr>
            <p:cNvPr id="38953" name="Oval 8"/>
            <p:cNvSpPr>
              <a:spLocks noChangeArrowheads="1"/>
            </p:cNvSpPr>
            <p:nvPr/>
          </p:nvSpPr>
          <p:spPr bwMode="auto">
            <a:xfrm>
              <a:off x="1708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8954" name="Rectangle 9"/>
            <p:cNvSpPr>
              <a:spLocks noChangeArrowheads="1"/>
            </p:cNvSpPr>
            <p:nvPr/>
          </p:nvSpPr>
          <p:spPr bwMode="auto">
            <a:xfrm>
              <a:off x="1732" y="3234"/>
              <a:ext cx="19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084795" y="4682745"/>
            <a:ext cx="395380" cy="457306"/>
            <a:chOff x="2416" y="3234"/>
            <a:chExt cx="227" cy="270"/>
          </a:xfrm>
        </p:grpSpPr>
        <p:sp>
          <p:nvSpPr>
            <p:cNvPr id="38951" name="Oval 11"/>
            <p:cNvSpPr>
              <a:spLocks noChangeArrowheads="1"/>
            </p:cNvSpPr>
            <p:nvPr/>
          </p:nvSpPr>
          <p:spPr bwMode="auto">
            <a:xfrm>
              <a:off x="2416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8952" name="Rectangle 12"/>
            <p:cNvSpPr>
              <a:spLocks noChangeArrowheads="1"/>
            </p:cNvSpPr>
            <p:nvPr/>
          </p:nvSpPr>
          <p:spPr bwMode="auto">
            <a:xfrm>
              <a:off x="2440" y="3234"/>
              <a:ext cx="19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921958" y="4682745"/>
            <a:ext cx="393791" cy="457306"/>
            <a:chOff x="3124" y="3234"/>
            <a:chExt cx="227" cy="270"/>
          </a:xfrm>
        </p:grpSpPr>
        <p:sp>
          <p:nvSpPr>
            <p:cNvPr id="38949" name="Oval 14"/>
            <p:cNvSpPr>
              <a:spLocks noChangeArrowheads="1"/>
            </p:cNvSpPr>
            <p:nvPr/>
          </p:nvSpPr>
          <p:spPr bwMode="auto">
            <a:xfrm>
              <a:off x="3124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8950" name="Rectangle 15"/>
            <p:cNvSpPr>
              <a:spLocks noChangeArrowheads="1"/>
            </p:cNvSpPr>
            <p:nvPr/>
          </p:nvSpPr>
          <p:spPr bwMode="auto">
            <a:xfrm>
              <a:off x="3148" y="3234"/>
              <a:ext cx="19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921958" y="3464850"/>
            <a:ext cx="393791" cy="457306"/>
            <a:chOff x="3833" y="3234"/>
            <a:chExt cx="227" cy="270"/>
          </a:xfrm>
        </p:grpSpPr>
        <p:sp>
          <p:nvSpPr>
            <p:cNvPr id="38947" name="Oval 17"/>
            <p:cNvSpPr>
              <a:spLocks noChangeArrowheads="1"/>
            </p:cNvSpPr>
            <p:nvPr/>
          </p:nvSpPr>
          <p:spPr bwMode="auto">
            <a:xfrm>
              <a:off x="3833" y="326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38948" name="Rectangle 18"/>
            <p:cNvSpPr>
              <a:spLocks noChangeArrowheads="1"/>
            </p:cNvSpPr>
            <p:nvPr/>
          </p:nvSpPr>
          <p:spPr bwMode="auto">
            <a:xfrm>
              <a:off x="3857" y="3234"/>
              <a:ext cx="19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6480175" y="3790364"/>
            <a:ext cx="604977" cy="1049580"/>
            <a:chOff x="3943" y="2339"/>
            <a:chExt cx="381" cy="661"/>
          </a:xfrm>
        </p:grpSpPr>
        <p:sp>
          <p:nvSpPr>
            <p:cNvPr id="38945" name="Arc 19"/>
            <p:cNvSpPr>
              <a:spLocks/>
            </p:cNvSpPr>
            <p:nvPr/>
          </p:nvSpPr>
          <p:spPr bwMode="auto">
            <a:xfrm flipV="1">
              <a:off x="3943" y="2339"/>
              <a:ext cx="158" cy="661"/>
            </a:xfrm>
            <a:custGeom>
              <a:avLst/>
              <a:gdLst>
                <a:gd name="T0" fmla="*/ 0 w 21600"/>
                <a:gd name="T1" fmla="*/ 0 h 43099"/>
                <a:gd name="T2" fmla="*/ 0 w 21600"/>
                <a:gd name="T3" fmla="*/ 0 h 43099"/>
                <a:gd name="T4" fmla="*/ 0 w 21600"/>
                <a:gd name="T5" fmla="*/ 0 h 430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9"/>
                <a:gd name="T11" fmla="*/ 21600 w 21600"/>
                <a:gd name="T12" fmla="*/ 43099 h 430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21"/>
                    <a:pt x="13155" y="42024"/>
                    <a:pt x="2086" y="43099"/>
                  </a:cubicBezTo>
                </a:path>
                <a:path w="21600" h="430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21"/>
                    <a:pt x="13155" y="42024"/>
                    <a:pt x="2086" y="430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6" name="Rectangle 21"/>
            <p:cNvSpPr>
              <a:spLocks noChangeArrowheads="1"/>
            </p:cNvSpPr>
            <p:nvPr/>
          </p:nvSpPr>
          <p:spPr bwMode="auto">
            <a:xfrm>
              <a:off x="4112" y="24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478230" y="3864993"/>
            <a:ext cx="600214" cy="1055932"/>
            <a:chOff x="3312" y="2386"/>
            <a:chExt cx="378" cy="665"/>
          </a:xfrm>
        </p:grpSpPr>
        <p:sp>
          <p:nvSpPr>
            <p:cNvPr id="38943" name="Arc 20"/>
            <p:cNvSpPr>
              <a:spLocks/>
            </p:cNvSpPr>
            <p:nvPr/>
          </p:nvSpPr>
          <p:spPr bwMode="auto">
            <a:xfrm flipH="1">
              <a:off x="3531" y="2386"/>
              <a:ext cx="159" cy="665"/>
            </a:xfrm>
            <a:custGeom>
              <a:avLst/>
              <a:gdLst>
                <a:gd name="T0" fmla="*/ 0 w 21600"/>
                <a:gd name="T1" fmla="*/ 0 h 43175"/>
                <a:gd name="T2" fmla="*/ 0 w 21600"/>
                <a:gd name="T3" fmla="*/ 0 h 43175"/>
                <a:gd name="T4" fmla="*/ 0 w 21600"/>
                <a:gd name="T5" fmla="*/ 0 h 4317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5"/>
                <a:gd name="T11" fmla="*/ 21600 w 21600"/>
                <a:gd name="T12" fmla="*/ 43175 h 43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3" y="43174"/>
                  </a:cubicBezTo>
                </a:path>
                <a:path w="21600" h="4317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3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44" name="Object 6"/>
            <p:cNvGraphicFramePr>
              <a:graphicFrameLocks noChangeAspect="1"/>
            </p:cNvGraphicFramePr>
            <p:nvPr/>
          </p:nvGraphicFramePr>
          <p:xfrm>
            <a:off x="3312" y="2441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68" imgH="406048" progId="Equation.3">
                    <p:embed/>
                  </p:oleObj>
                </mc:Choice>
                <mc:Fallback>
                  <p:oleObj name="Equation" r:id="rId4" imgW="152268" imgH="406048" progId="Equation.3">
                    <p:embed/>
                    <p:pic>
                      <p:nvPicPr>
                        <p:cNvPr id="3894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441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6480175" y="2896394"/>
            <a:ext cx="1419554" cy="865388"/>
            <a:chOff x="3943" y="1776"/>
            <a:chExt cx="894" cy="545"/>
          </a:xfrm>
        </p:grpSpPr>
        <p:sp>
          <p:nvSpPr>
            <p:cNvPr id="38941" name="Line 25"/>
            <p:cNvSpPr>
              <a:spLocks noChangeShapeType="1"/>
            </p:cNvSpPr>
            <p:nvPr/>
          </p:nvSpPr>
          <p:spPr bwMode="auto">
            <a:xfrm flipH="1">
              <a:off x="3943" y="2287"/>
              <a:ext cx="8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42" name="Object 5"/>
            <p:cNvGraphicFramePr>
              <a:graphicFrameLocks noChangeAspect="1"/>
            </p:cNvGraphicFramePr>
            <p:nvPr/>
          </p:nvGraphicFramePr>
          <p:xfrm>
            <a:off x="4311" y="1776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68" imgH="406048" progId="Equation.3">
                    <p:embed/>
                  </p:oleObj>
                </mc:Choice>
                <mc:Fallback>
                  <p:oleObj name="Equation" r:id="rId6" imgW="152268" imgH="406048" progId="Equation.3">
                    <p:embed/>
                    <p:pic>
                      <p:nvPicPr>
                        <p:cNvPr id="3894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1776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8106151" y="3895163"/>
            <a:ext cx="358858" cy="838394"/>
            <a:chOff x="4952" y="2396"/>
            <a:chExt cx="226" cy="528"/>
          </a:xfrm>
        </p:grpSpPr>
        <p:sp>
          <p:nvSpPr>
            <p:cNvPr id="38939" name="Line 26"/>
            <p:cNvSpPr>
              <a:spLocks noChangeShapeType="1"/>
            </p:cNvSpPr>
            <p:nvPr/>
          </p:nvSpPr>
          <p:spPr bwMode="auto">
            <a:xfrm>
              <a:off x="4952" y="2409"/>
              <a:ext cx="0" cy="5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40" name="Object 4"/>
            <p:cNvGraphicFramePr>
              <a:graphicFrameLocks noChangeAspect="1"/>
            </p:cNvGraphicFramePr>
            <p:nvPr/>
          </p:nvGraphicFramePr>
          <p:xfrm>
            <a:off x="4968" y="2396"/>
            <a:ext cx="21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334" imgH="393529" progId="Equation.3">
                    <p:embed/>
                  </p:oleObj>
                </mc:Choice>
                <mc:Fallback>
                  <p:oleObj name="公式" r:id="rId8" imgW="152334" imgH="393529" progId="Equation.3">
                    <p:embed/>
                    <p:pic>
                      <p:nvPicPr>
                        <p:cNvPr id="3894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2396"/>
                          <a:ext cx="21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6480175" y="4927278"/>
            <a:ext cx="1419554" cy="865387"/>
            <a:chOff x="3943" y="3055"/>
            <a:chExt cx="894" cy="545"/>
          </a:xfrm>
        </p:grpSpPr>
        <p:sp>
          <p:nvSpPr>
            <p:cNvPr id="38937" name="Line 27"/>
            <p:cNvSpPr>
              <a:spLocks noChangeShapeType="1"/>
            </p:cNvSpPr>
            <p:nvPr/>
          </p:nvSpPr>
          <p:spPr bwMode="auto">
            <a:xfrm flipH="1">
              <a:off x="3943" y="3055"/>
              <a:ext cx="8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38" name="Object 3"/>
            <p:cNvGraphicFramePr>
              <a:graphicFrameLocks noChangeAspect="1"/>
            </p:cNvGraphicFramePr>
            <p:nvPr/>
          </p:nvGraphicFramePr>
          <p:xfrm>
            <a:off x="4363" y="3055"/>
            <a:ext cx="21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68" imgH="406048" progId="Equation.3">
                    <p:embed/>
                  </p:oleObj>
                </mc:Choice>
                <mc:Fallback>
                  <p:oleObj name="Equation" r:id="rId10" imgW="152268" imgH="406048" progId="Equation.3">
                    <p:embed/>
                    <p:pic>
                      <p:nvPicPr>
                        <p:cNvPr id="3893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3055"/>
                          <a:ext cx="211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3441" name="Rectangle 33"/>
          <p:cNvSpPr>
            <a:spLocks noChangeArrowheads="1"/>
          </p:cNvSpPr>
          <p:nvPr/>
        </p:nvSpPr>
        <p:spPr bwMode="auto">
          <a:xfrm>
            <a:off x="1475851" y="1963601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转移矩阵</a:t>
            </a:r>
          </a:p>
        </p:txBody>
      </p: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5478230" y="2896394"/>
            <a:ext cx="863800" cy="866976"/>
            <a:chOff x="3312" y="1776"/>
            <a:chExt cx="544" cy="546"/>
          </a:xfrm>
        </p:grpSpPr>
        <p:graphicFrame>
          <p:nvGraphicFramePr>
            <p:cNvPr id="38935" name="Object 2"/>
            <p:cNvGraphicFramePr>
              <a:graphicFrameLocks noChangeAspect="1"/>
            </p:cNvGraphicFramePr>
            <p:nvPr/>
          </p:nvGraphicFramePr>
          <p:xfrm>
            <a:off x="3312" y="1776"/>
            <a:ext cx="210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68" imgH="406048" progId="Equation.3">
                    <p:embed/>
                  </p:oleObj>
                </mc:Choice>
                <mc:Fallback>
                  <p:oleObj name="Equation" r:id="rId12" imgW="152268" imgH="406048" progId="Equation.3">
                    <p:embed/>
                    <p:pic>
                      <p:nvPicPr>
                        <p:cNvPr id="38935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76"/>
                          <a:ext cx="210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6" name="Arc 36"/>
            <p:cNvSpPr>
              <a:spLocks/>
            </p:cNvSpPr>
            <p:nvPr/>
          </p:nvSpPr>
          <p:spPr bwMode="auto">
            <a:xfrm flipH="1">
              <a:off x="3516" y="1932"/>
              <a:ext cx="340" cy="34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39" y="29853"/>
                  </a:moveTo>
                  <a:cubicBezTo>
                    <a:pt x="556" y="27236"/>
                    <a:pt x="0" y="2443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215" y="43200"/>
                    <a:pt x="20830" y="43189"/>
                    <a:pt x="20446" y="43169"/>
                  </a:cubicBezTo>
                </a:path>
                <a:path w="43200" h="43200" stroke="0" extrusionOk="0">
                  <a:moveTo>
                    <a:pt x="1639" y="29853"/>
                  </a:moveTo>
                  <a:cubicBezTo>
                    <a:pt x="556" y="27236"/>
                    <a:pt x="0" y="2443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215" y="43200"/>
                    <a:pt x="20830" y="43189"/>
                    <a:pt x="20446" y="43169"/>
                  </a:cubicBezTo>
                  <a:lnTo>
                    <a:pt x="21600" y="21600"/>
                  </a:lnTo>
                  <a:lnTo>
                    <a:pt x="1639" y="29853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8115678" y="4792308"/>
            <a:ext cx="868563" cy="866976"/>
            <a:chOff x="4973" y="2970"/>
            <a:chExt cx="547" cy="546"/>
          </a:xfrm>
        </p:grpSpPr>
        <p:graphicFrame>
          <p:nvGraphicFramePr>
            <p:cNvPr id="38933" name="Object 1"/>
            <p:cNvGraphicFramePr>
              <a:graphicFrameLocks noChangeAspect="1"/>
            </p:cNvGraphicFramePr>
            <p:nvPr/>
          </p:nvGraphicFramePr>
          <p:xfrm>
            <a:off x="5310" y="2970"/>
            <a:ext cx="210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2268" imgH="406048" progId="Equation.3">
                    <p:embed/>
                  </p:oleObj>
                </mc:Choice>
                <mc:Fallback>
                  <p:oleObj name="Equation" r:id="rId13" imgW="152268" imgH="406048" progId="Equation.3">
                    <p:embed/>
                    <p:pic>
                      <p:nvPicPr>
                        <p:cNvPr id="38933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0" y="2970"/>
                          <a:ext cx="210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4" name="Arc 37"/>
            <p:cNvSpPr>
              <a:spLocks/>
            </p:cNvSpPr>
            <p:nvPr/>
          </p:nvSpPr>
          <p:spPr bwMode="auto">
            <a:xfrm>
              <a:off x="4973" y="3029"/>
              <a:ext cx="340" cy="3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5729" y="812"/>
                  </a:moveTo>
                  <a:cubicBezTo>
                    <a:pt x="17640" y="273"/>
                    <a:pt x="1961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463"/>
                    <a:pt x="1" y="21326"/>
                    <a:pt x="3" y="21189"/>
                  </a:cubicBezTo>
                </a:path>
                <a:path w="43200" h="43200" stroke="0" extrusionOk="0">
                  <a:moveTo>
                    <a:pt x="15729" y="812"/>
                  </a:moveTo>
                  <a:cubicBezTo>
                    <a:pt x="17640" y="273"/>
                    <a:pt x="1961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463"/>
                    <a:pt x="1" y="21326"/>
                    <a:pt x="3" y="21189"/>
                  </a:cubicBezTo>
                  <a:lnTo>
                    <a:pt x="21600" y="21600"/>
                  </a:lnTo>
                  <a:lnTo>
                    <a:pt x="15729" y="81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  <p:bldP spid="273413" grpId="0" autoUpdateAnimBg="0"/>
      <p:bldP spid="2734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本讲主要内容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917" y="1143794"/>
            <a:ext cx="9399329" cy="502083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齐次马氏链状态的分类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互通  首达</a:t>
            </a:r>
            <a:endParaRPr lang="zh-CN" altLang="en-US" dirty="0">
              <a:solidFill>
                <a:srgbClr val="CC00CC"/>
              </a:solidFill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常返与非常返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正常返与零常返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状态空间分解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不可约马氏链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状态的周期性</a:t>
            </a:r>
            <a:endParaRPr lang="zh-CN" altLang="en-US" dirty="0">
              <a:solidFill>
                <a:srgbClr val="CC00CC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2(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22" y="1003532"/>
            <a:ext cx="8155234" cy="636265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由图可知，对一切</a:t>
            </a:r>
            <a:r>
              <a:rPr lang="en-US" altLang="zh-CN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en-US" altLang="zh-CN" baseline="-25000" dirty="0"/>
              <a:t>44</a:t>
            </a:r>
            <a:r>
              <a:rPr lang="en-US" altLang="zh-CN" dirty="0"/>
              <a:t>(n)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，从而</a:t>
            </a:r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2596339" y="1448135"/>
          <a:ext cx="2286529" cy="88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600" imgH="431800" progId="Equation.3">
                  <p:embed/>
                </p:oleObj>
              </mc:Choice>
              <mc:Fallback>
                <p:oleObj name="Equation" r:id="rId2" imgW="1117600" imgH="431800" progId="Equation.3">
                  <p:embed/>
                  <p:pic>
                    <p:nvPicPr>
                      <p:cNvPr id="274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339" y="1448135"/>
                        <a:ext cx="2286529" cy="884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4803476" y="1600570"/>
            <a:ext cx="3960141" cy="52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，故状态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为非常返状态；</a:t>
            </a:r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1226575" y="2294539"/>
            <a:ext cx="9281544" cy="119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f</a:t>
            </a:r>
            <a:r>
              <a:rPr lang="en-US" altLang="zh-CN" sz="2400" baseline="-25000" dirty="0">
                <a:latin typeface="+mn-ea"/>
                <a:ea typeface="+mn-ea"/>
              </a:rPr>
              <a:t>41</a:t>
            </a:r>
            <a:r>
              <a:rPr lang="en-US" altLang="zh-CN" sz="2400" dirty="0">
                <a:latin typeface="+mn-ea"/>
                <a:ea typeface="+mn-ea"/>
              </a:rPr>
              <a:t>(1)</a:t>
            </a:r>
            <a:r>
              <a:rPr lang="zh-CN" altLang="en-US" sz="2400" dirty="0">
                <a:latin typeface="+mn-ea"/>
                <a:ea typeface="+mn-ea"/>
              </a:rPr>
              <a:t>＝     ，</a:t>
            </a:r>
            <a:r>
              <a:rPr lang="en-US" altLang="zh-CN" sz="2400" dirty="0">
                <a:latin typeface="+mn-ea"/>
                <a:ea typeface="+mn-ea"/>
              </a:rPr>
              <a:t>f</a:t>
            </a:r>
            <a:r>
              <a:rPr lang="en-US" altLang="zh-CN" sz="2400" baseline="-25000" dirty="0">
                <a:latin typeface="+mn-ea"/>
                <a:ea typeface="+mn-ea"/>
              </a:rPr>
              <a:t>41</a:t>
            </a:r>
            <a:r>
              <a:rPr lang="en-US" altLang="zh-CN" sz="2400" dirty="0">
                <a:latin typeface="+mn-ea"/>
                <a:ea typeface="+mn-ea"/>
              </a:rPr>
              <a:t>(n)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0 (n&gt;1)</a:t>
            </a:r>
            <a:r>
              <a:rPr lang="zh-CN" altLang="en-US" sz="2400" dirty="0">
                <a:latin typeface="+mn-ea"/>
                <a:ea typeface="+mn-ea"/>
              </a:rPr>
              <a:t>，从而                                       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故状态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非常返状态；</a:t>
            </a:r>
          </a:p>
        </p:txBody>
      </p:sp>
      <p:graphicFrame>
        <p:nvGraphicFramePr>
          <p:cNvPr id="274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548112"/>
              </p:ext>
            </p:extLst>
          </p:nvPr>
        </p:nvGraphicFramePr>
        <p:xfrm>
          <a:off x="2551474" y="2192845"/>
          <a:ext cx="276289" cy="73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406048" progId="Equation.DSMT4">
                  <p:embed/>
                </p:oleObj>
              </mc:Choice>
              <mc:Fallback>
                <p:oleObj name="Equation" r:id="rId4" imgW="152268" imgH="406048" progId="Equation.DSMT4">
                  <p:embed/>
                  <p:pic>
                    <p:nvPicPr>
                      <p:cNvPr id="274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474" y="2192845"/>
                        <a:ext cx="276289" cy="736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17272"/>
              </p:ext>
            </p:extLst>
          </p:nvPr>
        </p:nvGraphicFramePr>
        <p:xfrm>
          <a:off x="6553305" y="2180784"/>
          <a:ext cx="2885155" cy="88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431800" progId="Equation.3">
                  <p:embed/>
                </p:oleObj>
              </mc:Choice>
              <mc:Fallback>
                <p:oleObj name="Equation" r:id="rId6" imgW="1371600" imgH="431800" progId="Equation.3">
                  <p:embed/>
                  <p:pic>
                    <p:nvPicPr>
                      <p:cNvPr id="274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305" y="2180784"/>
                        <a:ext cx="2885155" cy="884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597970"/>
              </p:ext>
            </p:extLst>
          </p:nvPr>
        </p:nvGraphicFramePr>
        <p:xfrm>
          <a:off x="1958987" y="3618275"/>
          <a:ext cx="3274183" cy="88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431800" progId="Equation.3">
                  <p:embed/>
                </p:oleObj>
              </mc:Choice>
              <mc:Fallback>
                <p:oleObj name="Equation" r:id="rId8" imgW="1600200" imgH="431800" progId="Equation.3">
                  <p:embed/>
                  <p:pic>
                    <p:nvPicPr>
                      <p:cNvPr id="274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87" y="3618275"/>
                        <a:ext cx="3274183" cy="884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029166"/>
              </p:ext>
            </p:extLst>
          </p:nvPr>
        </p:nvGraphicFramePr>
        <p:xfrm>
          <a:off x="1958986" y="4380452"/>
          <a:ext cx="5119285" cy="88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01900" imgH="431800" progId="Equation.3">
                  <p:embed/>
                </p:oleObj>
              </mc:Choice>
              <mc:Fallback>
                <p:oleObj name="Equation" r:id="rId10" imgW="2501900" imgH="431800" progId="Equation.3">
                  <p:embed/>
                  <p:pic>
                    <p:nvPicPr>
                      <p:cNvPr id="2744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86" y="4380452"/>
                        <a:ext cx="5119285" cy="884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311142"/>
              </p:ext>
            </p:extLst>
          </p:nvPr>
        </p:nvGraphicFramePr>
        <p:xfrm>
          <a:off x="1958987" y="5142628"/>
          <a:ext cx="4444442" cy="88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71700" imgH="431800" progId="Equation.3">
                  <p:embed/>
                </p:oleObj>
              </mc:Choice>
              <mc:Fallback>
                <p:oleObj name="Equation" r:id="rId12" imgW="2171700" imgH="431800" progId="Equation.3">
                  <p:embed/>
                  <p:pic>
                    <p:nvPicPr>
                      <p:cNvPr id="2744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87" y="5142628"/>
                        <a:ext cx="4444442" cy="884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690252"/>
              </p:ext>
            </p:extLst>
          </p:nvPr>
        </p:nvGraphicFramePr>
        <p:xfrm>
          <a:off x="1908175" y="5974671"/>
          <a:ext cx="8021906" cy="84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02100" imgH="431800" progId="Equation.DSMT4">
                  <p:embed/>
                </p:oleObj>
              </mc:Choice>
              <mc:Fallback>
                <p:oleObj name="Equation" r:id="rId14" imgW="4102100" imgH="431800" progId="Equation.DSMT4">
                  <p:embed/>
                  <p:pic>
                    <p:nvPicPr>
                      <p:cNvPr id="274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974671"/>
                        <a:ext cx="8021906" cy="844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4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4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 advAuto="0"/>
      <p:bldP spid="274437" grpId="0" autoUpdateAnimBg="0"/>
      <p:bldP spid="27443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2(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576" y="1470437"/>
            <a:ext cx="7774199" cy="1121034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故状态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都是正常返状态，又</a:t>
            </a:r>
            <a:r>
              <a:rPr lang="en-US" altLang="zh-CN" dirty="0"/>
              <a:t>d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，故都是</a:t>
            </a:r>
            <a:r>
              <a:rPr lang="zh-CN" altLang="en-US" dirty="0">
                <a:solidFill>
                  <a:srgbClr val="0000FF"/>
                </a:solidFill>
              </a:rPr>
              <a:t>遍历态</a:t>
            </a:r>
            <a:r>
              <a:rPr lang="zh-CN" altLang="en-US" dirty="0"/>
              <a:t>。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917575" y="2591471"/>
            <a:ext cx="7774199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状态空间分解为</a:t>
            </a:r>
          </a:p>
        </p:txBody>
      </p:sp>
      <p:sp>
        <p:nvSpPr>
          <p:cNvPr id="275461" name="Rectangle 5">
            <a:extLst>
              <a:ext uri="{FF2B5EF4-FFF2-40B4-BE49-F238E27FC236}">
                <a16:creationId xmlns:a16="http://schemas.microsoft.com/office/drawing/2014/main" id="{9774C8E7-1775-4E0C-9324-15519A769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4" y="3091650"/>
            <a:ext cx="8382001" cy="10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</a:rPr>
              <a:t>E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＋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其中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{3, 4}</a:t>
            </a:r>
            <a:r>
              <a:rPr lang="zh-CN" altLang="en-US" sz="2400" dirty="0">
                <a:latin typeface="+mn-ea"/>
                <a:ea typeface="+mn-ea"/>
              </a:rPr>
              <a:t>为非常返集；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{1, 2}</a:t>
            </a:r>
            <a:r>
              <a:rPr lang="zh-CN" altLang="en-US" sz="2400" dirty="0">
                <a:latin typeface="+mn-ea"/>
                <a:ea typeface="+mn-ea"/>
              </a:rPr>
              <a:t>为非周期的正常返闭集。</a:t>
            </a:r>
          </a:p>
        </p:txBody>
      </p:sp>
      <p:sp>
        <p:nvSpPr>
          <p:cNvPr id="275462" name="AutoShape 6"/>
          <p:cNvSpPr>
            <a:spLocks noChangeArrowheads="1"/>
          </p:cNvSpPr>
          <p:nvPr/>
        </p:nvSpPr>
        <p:spPr bwMode="auto">
          <a:xfrm>
            <a:off x="8613775" y="860137"/>
            <a:ext cx="3385333" cy="574808"/>
          </a:xfrm>
          <a:prstGeom prst="wedgeRoundRectCallout">
            <a:avLst>
              <a:gd name="adj1" fmla="val -66631"/>
              <a:gd name="adj2" fmla="val 119651"/>
              <a:gd name="adj3" fmla="val 16667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+mn-ea"/>
                <a:ea typeface="+mn-ea"/>
              </a:rPr>
              <a:t>非周期正常返状态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5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5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5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5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  <p:bldP spid="275460" grpId="0" build="p" autoUpdateAnimBg="0"/>
      <p:bldP spid="275461" grpId="0" build="p" autoUpdateAnimBg="0" advAuto="0"/>
      <p:bldP spid="2754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3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229802"/>
            <a:ext cx="7435824" cy="6819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dirty="0"/>
              <a:t>设齐次马氏链的状态空间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{1, 2, 3, 4, 5, 6}</a:t>
            </a:r>
            <a:r>
              <a:rPr lang="zh-CN" altLang="en-US" dirty="0"/>
              <a:t>，</a:t>
            </a:r>
          </a:p>
        </p:txBody>
      </p:sp>
      <p:graphicFrame>
        <p:nvGraphicFramePr>
          <p:cNvPr id="419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336218"/>
              </p:ext>
            </p:extLst>
          </p:nvPr>
        </p:nvGraphicFramePr>
        <p:xfrm>
          <a:off x="1658705" y="3045753"/>
          <a:ext cx="3448848" cy="304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1524000" progId="Equation.3">
                  <p:embed/>
                </p:oleObj>
              </mc:Choice>
              <mc:Fallback>
                <p:oleObj name="Equation" r:id="rId2" imgW="1727200" imgH="1524000" progId="Equation.3">
                  <p:embed/>
                  <p:pic>
                    <p:nvPicPr>
                      <p:cNvPr id="419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705" y="3045753"/>
                        <a:ext cx="3448848" cy="3042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7255476" y="2162677"/>
            <a:ext cx="2237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状态转移图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7010611" y="3388509"/>
            <a:ext cx="395380" cy="457306"/>
            <a:chOff x="3454" y="2134"/>
            <a:chExt cx="249" cy="288"/>
          </a:xfrm>
        </p:grpSpPr>
        <p:sp>
          <p:nvSpPr>
            <p:cNvPr id="42037" name="Oval 7"/>
            <p:cNvSpPr>
              <a:spLocks noChangeArrowheads="1"/>
            </p:cNvSpPr>
            <p:nvPr/>
          </p:nvSpPr>
          <p:spPr bwMode="auto">
            <a:xfrm>
              <a:off x="3454" y="2166"/>
              <a:ext cx="249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2038" name="Rectangle 8"/>
            <p:cNvSpPr>
              <a:spLocks noChangeArrowheads="1"/>
            </p:cNvSpPr>
            <p:nvPr/>
          </p:nvSpPr>
          <p:spPr bwMode="auto">
            <a:xfrm>
              <a:off x="3480" y="21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9657587" y="5181212"/>
            <a:ext cx="395379" cy="457306"/>
            <a:chOff x="5121" y="3263"/>
            <a:chExt cx="249" cy="288"/>
          </a:xfrm>
        </p:grpSpPr>
        <p:sp>
          <p:nvSpPr>
            <p:cNvPr id="42035" name="Oval 10"/>
            <p:cNvSpPr>
              <a:spLocks noChangeArrowheads="1"/>
            </p:cNvSpPr>
            <p:nvPr/>
          </p:nvSpPr>
          <p:spPr bwMode="auto">
            <a:xfrm>
              <a:off x="5121" y="3295"/>
              <a:ext cx="249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2036" name="Rectangle 11"/>
            <p:cNvSpPr>
              <a:spLocks noChangeArrowheads="1"/>
            </p:cNvSpPr>
            <p:nvPr/>
          </p:nvSpPr>
          <p:spPr bwMode="auto">
            <a:xfrm>
              <a:off x="5147" y="32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480263" y="5181212"/>
            <a:ext cx="393791" cy="457306"/>
            <a:chOff x="3120" y="3263"/>
            <a:chExt cx="248" cy="288"/>
          </a:xfrm>
        </p:grpSpPr>
        <p:sp>
          <p:nvSpPr>
            <p:cNvPr id="42033" name="Oval 13"/>
            <p:cNvSpPr>
              <a:spLocks noChangeArrowheads="1"/>
            </p:cNvSpPr>
            <p:nvPr/>
          </p:nvSpPr>
          <p:spPr bwMode="auto">
            <a:xfrm>
              <a:off x="3120" y="3295"/>
              <a:ext cx="248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2034" name="Rectangle 14"/>
            <p:cNvSpPr>
              <a:spLocks noChangeArrowheads="1"/>
            </p:cNvSpPr>
            <p:nvPr/>
          </p:nvSpPr>
          <p:spPr bwMode="auto">
            <a:xfrm>
              <a:off x="3146" y="32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5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8847774" y="3388509"/>
            <a:ext cx="393791" cy="457306"/>
            <a:chOff x="4611" y="2134"/>
            <a:chExt cx="248" cy="288"/>
          </a:xfrm>
        </p:grpSpPr>
        <p:sp>
          <p:nvSpPr>
            <p:cNvPr id="42031" name="Oval 16"/>
            <p:cNvSpPr>
              <a:spLocks noChangeArrowheads="1"/>
            </p:cNvSpPr>
            <p:nvPr/>
          </p:nvSpPr>
          <p:spPr bwMode="auto">
            <a:xfrm>
              <a:off x="4611" y="2166"/>
              <a:ext cx="248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2032" name="Rectangle 17"/>
            <p:cNvSpPr>
              <a:spLocks noChangeArrowheads="1"/>
            </p:cNvSpPr>
            <p:nvPr/>
          </p:nvSpPr>
          <p:spPr bwMode="auto">
            <a:xfrm>
              <a:off x="4637" y="21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9224099" y="3782301"/>
            <a:ext cx="523996" cy="1470365"/>
            <a:chOff x="4848" y="2382"/>
            <a:chExt cx="330" cy="926"/>
          </a:xfrm>
        </p:grpSpPr>
        <p:sp>
          <p:nvSpPr>
            <p:cNvPr id="42029" name="Arc 19"/>
            <p:cNvSpPr>
              <a:spLocks/>
            </p:cNvSpPr>
            <p:nvPr/>
          </p:nvSpPr>
          <p:spPr bwMode="auto">
            <a:xfrm flipH="1">
              <a:off x="5040" y="2382"/>
              <a:ext cx="138" cy="926"/>
            </a:xfrm>
            <a:custGeom>
              <a:avLst/>
              <a:gdLst>
                <a:gd name="T0" fmla="*/ 0 w 21600"/>
                <a:gd name="T1" fmla="*/ 0 h 43175"/>
                <a:gd name="T2" fmla="*/ 0 w 21600"/>
                <a:gd name="T3" fmla="*/ 0 h 43175"/>
                <a:gd name="T4" fmla="*/ 0 w 21600"/>
                <a:gd name="T5" fmla="*/ 0 h 4317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5"/>
                <a:gd name="T11" fmla="*/ 21600 w 21600"/>
                <a:gd name="T12" fmla="*/ 43175 h 43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3" y="43174"/>
                  </a:cubicBezTo>
                </a:path>
                <a:path w="21600" h="4317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3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0" name="Rectangle 20"/>
            <p:cNvSpPr>
              <a:spLocks noChangeArrowheads="1"/>
            </p:cNvSpPr>
            <p:nvPr/>
          </p:nvSpPr>
          <p:spPr bwMode="auto">
            <a:xfrm>
              <a:off x="4848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9900530" y="3799768"/>
            <a:ext cx="571632" cy="1430668"/>
            <a:chOff x="5274" y="2393"/>
            <a:chExt cx="360" cy="901"/>
          </a:xfrm>
        </p:grpSpPr>
        <p:sp>
          <p:nvSpPr>
            <p:cNvPr id="42027" name="Arc 18"/>
            <p:cNvSpPr>
              <a:spLocks/>
            </p:cNvSpPr>
            <p:nvPr/>
          </p:nvSpPr>
          <p:spPr bwMode="auto">
            <a:xfrm flipV="1">
              <a:off x="5274" y="2393"/>
              <a:ext cx="102" cy="901"/>
            </a:xfrm>
            <a:custGeom>
              <a:avLst/>
              <a:gdLst>
                <a:gd name="T0" fmla="*/ 0 w 21600"/>
                <a:gd name="T1" fmla="*/ 0 h 43099"/>
                <a:gd name="T2" fmla="*/ 0 w 21600"/>
                <a:gd name="T3" fmla="*/ 0 h 43099"/>
                <a:gd name="T4" fmla="*/ 0 w 21600"/>
                <a:gd name="T5" fmla="*/ 0 h 430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9"/>
                <a:gd name="T11" fmla="*/ 21600 w 21600"/>
                <a:gd name="T12" fmla="*/ 43099 h 430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21"/>
                    <a:pt x="13155" y="42024"/>
                    <a:pt x="2086" y="43099"/>
                  </a:cubicBezTo>
                </a:path>
                <a:path w="21600" h="430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21"/>
                    <a:pt x="13155" y="42024"/>
                    <a:pt x="2086" y="430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28" name="Object 24"/>
            <p:cNvGraphicFramePr>
              <a:graphicFrameLocks noChangeAspect="1"/>
            </p:cNvGraphicFramePr>
            <p:nvPr/>
          </p:nvGraphicFramePr>
          <p:xfrm>
            <a:off x="5424" y="2544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68" imgH="406048" progId="Equation.3">
                    <p:embed/>
                  </p:oleObj>
                </mc:Choice>
                <mc:Fallback>
                  <p:oleObj name="Equation" r:id="rId4" imgW="152268" imgH="406048" progId="Equation.3">
                    <p:embed/>
                    <p:pic>
                      <p:nvPicPr>
                        <p:cNvPr id="4202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544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7405991" y="2820053"/>
            <a:ext cx="1419554" cy="865388"/>
            <a:chOff x="3703" y="1776"/>
            <a:chExt cx="894" cy="545"/>
          </a:xfrm>
        </p:grpSpPr>
        <p:sp>
          <p:nvSpPr>
            <p:cNvPr id="42025" name="Line 22"/>
            <p:cNvSpPr>
              <a:spLocks noChangeShapeType="1"/>
            </p:cNvSpPr>
            <p:nvPr/>
          </p:nvSpPr>
          <p:spPr bwMode="auto">
            <a:xfrm flipH="1">
              <a:off x="3703" y="2287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026" name="Object 25"/>
            <p:cNvGraphicFramePr>
              <a:graphicFrameLocks noChangeAspect="1"/>
            </p:cNvGraphicFramePr>
            <p:nvPr/>
          </p:nvGraphicFramePr>
          <p:xfrm>
            <a:off x="4071" y="1776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68" imgH="406048" progId="Equation.3">
                    <p:embed/>
                  </p:oleObj>
                </mc:Choice>
                <mc:Fallback>
                  <p:oleObj name="Equation" r:id="rId6" imgW="152268" imgH="406048" progId="Equation.3">
                    <p:embed/>
                    <p:pic>
                      <p:nvPicPr>
                        <p:cNvPr id="42026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1776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9" name="Rectangle 27"/>
          <p:cNvSpPr>
            <a:spLocks noChangeArrowheads="1"/>
          </p:cNvSpPr>
          <p:nvPr/>
        </p:nvSpPr>
        <p:spPr bwMode="auto">
          <a:xfrm>
            <a:off x="2691914" y="2100137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转移矩阵</a:t>
            </a: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9224098" y="2820053"/>
            <a:ext cx="457306" cy="865388"/>
            <a:chOff x="4848" y="1776"/>
            <a:chExt cx="288" cy="545"/>
          </a:xfrm>
        </p:grpSpPr>
        <p:graphicFrame>
          <p:nvGraphicFramePr>
            <p:cNvPr id="42023" name="Object 26"/>
            <p:cNvGraphicFramePr>
              <a:graphicFrameLocks noChangeAspect="1"/>
            </p:cNvGraphicFramePr>
            <p:nvPr/>
          </p:nvGraphicFramePr>
          <p:xfrm>
            <a:off x="4896" y="1776"/>
            <a:ext cx="21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68" imgH="406048" progId="Equation.3">
                    <p:embed/>
                  </p:oleObj>
                </mc:Choice>
                <mc:Fallback>
                  <p:oleObj name="Equation" r:id="rId8" imgW="152268" imgH="406048" progId="Equation.3">
                    <p:embed/>
                    <p:pic>
                      <p:nvPicPr>
                        <p:cNvPr id="4202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776"/>
                          <a:ext cx="211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4" name="Line 28"/>
            <p:cNvSpPr>
              <a:spLocks noChangeShapeType="1"/>
            </p:cNvSpPr>
            <p:nvPr/>
          </p:nvSpPr>
          <p:spPr bwMode="auto">
            <a:xfrm>
              <a:off x="484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9681404" y="3382158"/>
            <a:ext cx="393791" cy="457306"/>
            <a:chOff x="5136" y="2130"/>
            <a:chExt cx="248" cy="288"/>
          </a:xfrm>
        </p:grpSpPr>
        <p:sp>
          <p:nvSpPr>
            <p:cNvPr id="42021" name="Oval 30"/>
            <p:cNvSpPr>
              <a:spLocks noChangeArrowheads="1"/>
            </p:cNvSpPr>
            <p:nvPr/>
          </p:nvSpPr>
          <p:spPr bwMode="auto">
            <a:xfrm>
              <a:off x="5136" y="2162"/>
              <a:ext cx="248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2022" name="Rectangle 31"/>
            <p:cNvSpPr>
              <a:spLocks noChangeArrowheads="1"/>
            </p:cNvSpPr>
            <p:nvPr/>
          </p:nvSpPr>
          <p:spPr bwMode="auto">
            <a:xfrm>
              <a:off x="5162" y="213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7534607" y="5182800"/>
            <a:ext cx="393791" cy="457306"/>
            <a:chOff x="3784" y="3264"/>
            <a:chExt cx="248" cy="288"/>
          </a:xfrm>
        </p:grpSpPr>
        <p:sp>
          <p:nvSpPr>
            <p:cNvPr id="42019" name="Oval 36"/>
            <p:cNvSpPr>
              <a:spLocks noChangeArrowheads="1"/>
            </p:cNvSpPr>
            <p:nvPr/>
          </p:nvSpPr>
          <p:spPr bwMode="auto">
            <a:xfrm>
              <a:off x="3784" y="3296"/>
              <a:ext cx="248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2020" name="Rectangle 37"/>
            <p:cNvSpPr>
              <a:spLocks noChangeArrowheads="1"/>
            </p:cNvSpPr>
            <p:nvPr/>
          </p:nvSpPr>
          <p:spPr bwMode="auto">
            <a:xfrm>
              <a:off x="3810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6602529" y="3796592"/>
            <a:ext cx="495415" cy="1440195"/>
            <a:chOff x="3197" y="2391"/>
            <a:chExt cx="312" cy="907"/>
          </a:xfrm>
        </p:grpSpPr>
        <p:sp>
          <p:nvSpPr>
            <p:cNvPr id="42017" name="Line 38"/>
            <p:cNvSpPr>
              <a:spLocks noChangeShapeType="1"/>
            </p:cNvSpPr>
            <p:nvPr/>
          </p:nvSpPr>
          <p:spPr bwMode="auto">
            <a:xfrm flipH="1">
              <a:off x="3282" y="2391"/>
              <a:ext cx="227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Rectangle 40"/>
            <p:cNvSpPr>
              <a:spLocks noChangeArrowheads="1"/>
            </p:cNvSpPr>
            <p:nvPr/>
          </p:nvSpPr>
          <p:spPr bwMode="auto">
            <a:xfrm>
              <a:off x="3197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7361531" y="3782301"/>
            <a:ext cx="492239" cy="1440196"/>
            <a:chOff x="3675" y="2382"/>
            <a:chExt cx="310" cy="907"/>
          </a:xfrm>
        </p:grpSpPr>
        <p:sp>
          <p:nvSpPr>
            <p:cNvPr id="42015" name="Line 39"/>
            <p:cNvSpPr>
              <a:spLocks noChangeShapeType="1"/>
            </p:cNvSpPr>
            <p:nvPr/>
          </p:nvSpPr>
          <p:spPr bwMode="auto">
            <a:xfrm>
              <a:off x="3675" y="2382"/>
              <a:ext cx="227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Rectangle 41"/>
            <p:cNvSpPr>
              <a:spLocks noChangeArrowheads="1"/>
            </p:cNvSpPr>
            <p:nvPr/>
          </p:nvSpPr>
          <p:spPr bwMode="auto">
            <a:xfrm>
              <a:off x="3773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6880406" y="5411453"/>
            <a:ext cx="647850" cy="457306"/>
            <a:chOff x="3372" y="3408"/>
            <a:chExt cx="408" cy="288"/>
          </a:xfrm>
        </p:grpSpPr>
        <p:sp>
          <p:nvSpPr>
            <p:cNvPr id="42013" name="Line 23"/>
            <p:cNvSpPr>
              <a:spLocks noChangeShapeType="1"/>
            </p:cNvSpPr>
            <p:nvPr/>
          </p:nvSpPr>
          <p:spPr bwMode="auto">
            <a:xfrm flipH="1">
              <a:off x="3372" y="342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Rectangle 42"/>
            <p:cNvSpPr>
              <a:spLocks noChangeArrowheads="1"/>
            </p:cNvSpPr>
            <p:nvPr/>
          </p:nvSpPr>
          <p:spPr bwMode="auto">
            <a:xfrm>
              <a:off x="3456" y="34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15" name="Group 55"/>
          <p:cNvGrpSpPr>
            <a:grpSpLocks/>
          </p:cNvGrpSpPr>
          <p:nvPr/>
        </p:nvGrpSpPr>
        <p:grpSpPr bwMode="auto">
          <a:xfrm>
            <a:off x="8500031" y="3715610"/>
            <a:ext cx="570045" cy="1036878"/>
            <a:chOff x="4392" y="2340"/>
            <a:chExt cx="359" cy="653"/>
          </a:xfrm>
        </p:grpSpPr>
        <p:graphicFrame>
          <p:nvGraphicFramePr>
            <p:cNvPr id="42011" name="Object 34"/>
            <p:cNvGraphicFramePr>
              <a:graphicFrameLocks noChangeAspect="1"/>
            </p:cNvGraphicFramePr>
            <p:nvPr/>
          </p:nvGraphicFramePr>
          <p:xfrm>
            <a:off x="4392" y="2448"/>
            <a:ext cx="21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2268" imgH="406048" progId="Equation.3">
                    <p:embed/>
                  </p:oleObj>
                </mc:Choice>
                <mc:Fallback>
                  <p:oleObj name="Equation" r:id="rId9" imgW="152268" imgH="406048" progId="Equation.3">
                    <p:embed/>
                    <p:pic>
                      <p:nvPicPr>
                        <p:cNvPr id="42011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2448"/>
                          <a:ext cx="211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2" name="Arc 43"/>
            <p:cNvSpPr>
              <a:spLocks/>
            </p:cNvSpPr>
            <p:nvPr/>
          </p:nvSpPr>
          <p:spPr bwMode="auto">
            <a:xfrm flipH="1" flipV="1">
              <a:off x="4524" y="2340"/>
              <a:ext cx="227" cy="340"/>
            </a:xfrm>
            <a:custGeom>
              <a:avLst/>
              <a:gdLst>
                <a:gd name="T0" fmla="*/ 0 w 43200"/>
                <a:gd name="T1" fmla="*/ 0 h 42946"/>
                <a:gd name="T2" fmla="*/ 0 w 43200"/>
                <a:gd name="T3" fmla="*/ 0 h 42946"/>
                <a:gd name="T4" fmla="*/ 0 w 43200"/>
                <a:gd name="T5" fmla="*/ 0 h 4294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946"/>
                <a:gd name="T11" fmla="*/ 43200 w 43200"/>
                <a:gd name="T12" fmla="*/ 42946 h 429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946" fill="none" extrusionOk="0">
                  <a:moveTo>
                    <a:pt x="1156" y="28573"/>
                  </a:moveTo>
                  <a:cubicBezTo>
                    <a:pt x="390" y="26328"/>
                    <a:pt x="0" y="23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254"/>
                    <a:pt x="35431" y="41316"/>
                    <a:pt x="24902" y="42945"/>
                  </a:cubicBezTo>
                </a:path>
                <a:path w="43200" h="42946" stroke="0" extrusionOk="0">
                  <a:moveTo>
                    <a:pt x="1156" y="28573"/>
                  </a:moveTo>
                  <a:cubicBezTo>
                    <a:pt x="390" y="26328"/>
                    <a:pt x="0" y="23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254"/>
                    <a:pt x="35431" y="41316"/>
                    <a:pt x="24902" y="42945"/>
                  </a:cubicBezTo>
                  <a:lnTo>
                    <a:pt x="21600" y="21600"/>
                  </a:lnTo>
                  <a:lnTo>
                    <a:pt x="1156" y="2857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59"/>
          <p:cNvGrpSpPr>
            <a:grpSpLocks/>
          </p:cNvGrpSpPr>
          <p:nvPr/>
        </p:nvGrpSpPr>
        <p:grpSpPr bwMode="auto">
          <a:xfrm>
            <a:off x="9528969" y="5487670"/>
            <a:ext cx="657377" cy="1017824"/>
            <a:chOff x="5040" y="3456"/>
            <a:chExt cx="414" cy="641"/>
          </a:xfrm>
        </p:grpSpPr>
        <p:graphicFrame>
          <p:nvGraphicFramePr>
            <p:cNvPr id="42009" name="Object 33"/>
            <p:cNvGraphicFramePr>
              <a:graphicFrameLocks noChangeAspect="1"/>
            </p:cNvGraphicFramePr>
            <p:nvPr/>
          </p:nvGraphicFramePr>
          <p:xfrm>
            <a:off x="5244" y="3552"/>
            <a:ext cx="21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68" imgH="406048" progId="Equation.3">
                    <p:embed/>
                  </p:oleObj>
                </mc:Choice>
                <mc:Fallback>
                  <p:oleObj name="Equation" r:id="rId10" imgW="152268" imgH="406048" progId="Equation.3">
                    <p:embed/>
                    <p:pic>
                      <p:nvPicPr>
                        <p:cNvPr id="4200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4" y="3552"/>
                          <a:ext cx="210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0" name="Arc 44"/>
            <p:cNvSpPr>
              <a:spLocks/>
            </p:cNvSpPr>
            <p:nvPr/>
          </p:nvSpPr>
          <p:spPr bwMode="auto">
            <a:xfrm flipH="1" flipV="1">
              <a:off x="5040" y="3456"/>
              <a:ext cx="227" cy="340"/>
            </a:xfrm>
            <a:custGeom>
              <a:avLst/>
              <a:gdLst>
                <a:gd name="T0" fmla="*/ 0 w 43200"/>
                <a:gd name="T1" fmla="*/ 0 h 42946"/>
                <a:gd name="T2" fmla="*/ 0 w 43200"/>
                <a:gd name="T3" fmla="*/ 0 h 42946"/>
                <a:gd name="T4" fmla="*/ 0 w 43200"/>
                <a:gd name="T5" fmla="*/ 0 h 4294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946"/>
                <a:gd name="T11" fmla="*/ 43200 w 43200"/>
                <a:gd name="T12" fmla="*/ 42946 h 429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946" fill="none" extrusionOk="0">
                  <a:moveTo>
                    <a:pt x="1156" y="28573"/>
                  </a:moveTo>
                  <a:cubicBezTo>
                    <a:pt x="390" y="26328"/>
                    <a:pt x="0" y="23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254"/>
                    <a:pt x="35431" y="41316"/>
                    <a:pt x="24902" y="42945"/>
                  </a:cubicBezTo>
                </a:path>
                <a:path w="43200" h="42946" stroke="0" extrusionOk="0">
                  <a:moveTo>
                    <a:pt x="1156" y="28573"/>
                  </a:moveTo>
                  <a:cubicBezTo>
                    <a:pt x="390" y="26328"/>
                    <a:pt x="0" y="2397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254"/>
                    <a:pt x="35431" y="41316"/>
                    <a:pt x="24902" y="42945"/>
                  </a:cubicBezTo>
                  <a:lnTo>
                    <a:pt x="21600" y="21600"/>
                  </a:lnTo>
                  <a:lnTo>
                    <a:pt x="1156" y="2857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3(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4775" y="1835393"/>
            <a:ext cx="4801711" cy="4747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故状态</a:t>
            </a:r>
            <a:r>
              <a:rPr lang="en-US" altLang="zh-CN" dirty="0"/>
              <a:t>1</a:t>
            </a:r>
            <a:r>
              <a:rPr lang="zh-CN" altLang="en-US" dirty="0"/>
              <a:t>为正常返状态，且周期为</a:t>
            </a:r>
            <a:r>
              <a:rPr lang="en-US" altLang="zh-CN" dirty="0"/>
              <a:t>3.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992592" y="988300"/>
            <a:ext cx="7850417" cy="52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因为</a:t>
            </a:r>
            <a:r>
              <a:rPr lang="en-US" altLang="zh-CN" sz="2400" dirty="0">
                <a:latin typeface="+mn-ea"/>
                <a:ea typeface="+mn-ea"/>
              </a:rPr>
              <a:t>f</a:t>
            </a:r>
            <a:r>
              <a:rPr lang="en-US" altLang="zh-CN" sz="2400" baseline="-25000" dirty="0">
                <a:latin typeface="+mn-ea"/>
                <a:ea typeface="+mn-ea"/>
              </a:rPr>
              <a:t>11</a:t>
            </a:r>
            <a:r>
              <a:rPr lang="en-US" altLang="zh-CN" sz="2400" dirty="0">
                <a:latin typeface="+mn-ea"/>
                <a:ea typeface="+mn-ea"/>
              </a:rPr>
              <a:t>(3)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f</a:t>
            </a:r>
            <a:r>
              <a:rPr lang="en-US" altLang="zh-CN" sz="2400" baseline="-25000" dirty="0">
                <a:latin typeface="+mn-ea"/>
                <a:ea typeface="+mn-ea"/>
              </a:rPr>
              <a:t>11</a:t>
            </a:r>
            <a:r>
              <a:rPr lang="en-US" altLang="zh-CN" sz="2400" dirty="0">
                <a:latin typeface="+mn-ea"/>
                <a:ea typeface="+mn-ea"/>
              </a:rPr>
              <a:t>(n)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latin typeface="+mn-ea"/>
                <a:ea typeface="+mn-ea"/>
              </a:rPr>
              <a:t>3)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</a:p>
        </p:txBody>
      </p:sp>
      <p:graphicFrame>
        <p:nvGraphicFramePr>
          <p:cNvPr id="29798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679245"/>
              </p:ext>
            </p:extLst>
          </p:nvPr>
        </p:nvGraphicFramePr>
        <p:xfrm>
          <a:off x="6108700" y="847643"/>
          <a:ext cx="2337341" cy="88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431800" progId="Equation.DSMT4">
                  <p:embed/>
                </p:oleObj>
              </mc:Choice>
              <mc:Fallback>
                <p:oleObj name="Equation" r:id="rId3" imgW="1143000" imgH="431800" progId="Equation.DSMT4">
                  <p:embed/>
                  <p:pic>
                    <p:nvPicPr>
                      <p:cNvPr id="29798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847643"/>
                        <a:ext cx="2337341" cy="884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329279"/>
              </p:ext>
            </p:extLst>
          </p:nvPr>
        </p:nvGraphicFramePr>
        <p:xfrm>
          <a:off x="2698862" y="3623513"/>
          <a:ext cx="6262549" cy="832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60700" imgH="406400" progId="Equation.3">
                  <p:embed/>
                </p:oleObj>
              </mc:Choice>
              <mc:Fallback>
                <p:oleObj name="Equation" r:id="rId5" imgW="3060700" imgH="406400" progId="Equation.3">
                  <p:embed/>
                  <p:pic>
                    <p:nvPicPr>
                      <p:cNvPr id="2979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862" y="3623513"/>
                        <a:ext cx="6262549" cy="832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129795"/>
              </p:ext>
            </p:extLst>
          </p:nvPr>
        </p:nvGraphicFramePr>
        <p:xfrm>
          <a:off x="2670175" y="5639594"/>
          <a:ext cx="7850417" cy="1122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78300" imgH="596900" progId="Equation.3">
                  <p:embed/>
                </p:oleObj>
              </mc:Choice>
              <mc:Fallback>
                <p:oleObj name="Equation" r:id="rId7" imgW="4178300" imgH="596900" progId="Equation.3">
                  <p:embed/>
                  <p:pic>
                    <p:nvPicPr>
                      <p:cNvPr id="297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5639594"/>
                        <a:ext cx="7850417" cy="1122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420807"/>
              </p:ext>
            </p:extLst>
          </p:nvPr>
        </p:nvGraphicFramePr>
        <p:xfrm>
          <a:off x="1817311" y="1622008"/>
          <a:ext cx="3248777" cy="88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87500" imgH="431800" progId="Equation.DSMT4">
                  <p:embed/>
                </p:oleObj>
              </mc:Choice>
              <mc:Fallback>
                <p:oleObj name="Equation" r:id="rId9" imgW="1587500" imgH="431800" progId="Equation.DSMT4">
                  <p:embed/>
                  <p:pic>
                    <p:nvPicPr>
                      <p:cNvPr id="297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311" y="1622008"/>
                        <a:ext cx="3248777" cy="884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1184415" y="2390510"/>
            <a:ext cx="9221205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    1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↔3↔5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，从而状态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与状态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有相同的状态性质，由此可知，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={1, 3, 5}</a:t>
            </a:r>
            <a:r>
              <a:rPr lang="zh-CN" altLang="en-US" sz="2400" dirty="0">
                <a:latin typeface="+mn-ea"/>
                <a:ea typeface="+mn-ea"/>
              </a:rPr>
              <a:t>是周期为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的正常返闭集。</a:t>
            </a:r>
          </a:p>
        </p:txBody>
      </p:sp>
      <p:graphicFrame>
        <p:nvGraphicFramePr>
          <p:cNvPr id="297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476968"/>
              </p:ext>
            </p:extLst>
          </p:nvPr>
        </p:nvGraphicFramePr>
        <p:xfrm>
          <a:off x="2745599" y="4266453"/>
          <a:ext cx="4344405" cy="149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22500" imgH="762000" progId="Equation.3">
                  <p:embed/>
                </p:oleObj>
              </mc:Choice>
              <mc:Fallback>
                <p:oleObj name="Equation" r:id="rId11" imgW="2222500" imgH="762000" progId="Equation.3">
                  <p:embed/>
                  <p:pic>
                    <p:nvPicPr>
                      <p:cNvPr id="297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599" y="4266453"/>
                        <a:ext cx="4344405" cy="1491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8961411" y="3809147"/>
            <a:ext cx="1370330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/>
              <a:t>，</a:t>
            </a:r>
            <a:r>
              <a:rPr lang="en-US" altLang="zh-CN" sz="2400" dirty="0"/>
              <a:t>(n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dirty="0"/>
              <a:t>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7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 autoUpdateAnimBg="0" advAuto="0"/>
      <p:bldP spid="279556" grpId="0" autoUpdateAnimBg="0"/>
      <p:bldP spid="279561" grpId="0" autoUpdateAnimBg="0"/>
      <p:bldP spid="27956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3(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593" y="959314"/>
            <a:ext cx="7774199" cy="660923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故状态</a:t>
            </a:r>
            <a:r>
              <a:rPr lang="en-US" altLang="zh-CN" dirty="0"/>
              <a:t>2</a:t>
            </a:r>
            <a:r>
              <a:rPr lang="zh-CN" altLang="en-US" dirty="0"/>
              <a:t>为正常返状态。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999397" y="5175344"/>
            <a:ext cx="10439400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该齐次马氏链的状态空间分解为</a:t>
            </a:r>
            <a:r>
              <a:rPr lang="en-US" altLang="zh-CN" sz="2400" dirty="0">
                <a:latin typeface="+mn-ea"/>
                <a:ea typeface="+mn-ea"/>
              </a:rPr>
              <a:t>E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＋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＋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其中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{4}</a:t>
            </a:r>
            <a:r>
              <a:rPr lang="zh-CN" altLang="en-US" sz="2400" dirty="0">
                <a:latin typeface="+mn-ea"/>
                <a:ea typeface="+mn-ea"/>
              </a:rPr>
              <a:t>为非常返集；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{1, 3, 5}</a:t>
            </a:r>
            <a:r>
              <a:rPr lang="zh-CN" altLang="en-US" sz="2400" dirty="0">
                <a:latin typeface="+mn-ea"/>
                <a:ea typeface="+mn-ea"/>
              </a:rPr>
              <a:t>为周期为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的正常返闭集；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{2, 6}</a:t>
            </a:r>
            <a:r>
              <a:rPr lang="zh-CN" altLang="en-US" sz="2400" dirty="0">
                <a:latin typeface="+mn-ea"/>
                <a:ea typeface="+mn-ea"/>
              </a:rPr>
              <a:t>为非周期、正常返遍历的闭集。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992593" y="1460286"/>
            <a:ext cx="10134600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    p</a:t>
            </a:r>
            <a:r>
              <a:rPr lang="en-US" altLang="zh-CN" sz="2400" baseline="-25000" dirty="0">
                <a:latin typeface="+mn-ea"/>
                <a:ea typeface="+mn-ea"/>
              </a:rPr>
              <a:t>66</a:t>
            </a:r>
            <a:r>
              <a:rPr lang="en-US" altLang="zh-CN" sz="2400" dirty="0">
                <a:latin typeface="+mn-ea"/>
                <a:ea typeface="+mn-ea"/>
              </a:rPr>
              <a:t>(1)&gt;0</a:t>
            </a:r>
            <a:r>
              <a:rPr lang="zh-CN" altLang="en-US" sz="2400" dirty="0">
                <a:latin typeface="+mn-ea"/>
                <a:ea typeface="+mn-ea"/>
              </a:rPr>
              <a:t>，故状态</a:t>
            </a:r>
            <a:r>
              <a:rPr lang="en-US" altLang="zh-CN" sz="2400" dirty="0">
                <a:latin typeface="+mn-ea"/>
                <a:ea typeface="+mn-ea"/>
              </a:rPr>
              <a:t>6</a:t>
            </a:r>
            <a:r>
              <a:rPr lang="zh-CN" altLang="en-US" sz="2400" dirty="0">
                <a:latin typeface="+mn-ea"/>
                <a:ea typeface="+mn-ea"/>
              </a:rPr>
              <a:t>为非周期状态。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    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↔6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，从而状态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与状态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6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有相同的状态性质，它们都是非周期、正常返、遍历状态，故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={2, 6}</a:t>
            </a:r>
            <a:r>
              <a:rPr lang="zh-CN" altLang="en-US" sz="2400" dirty="0">
                <a:latin typeface="+mn-ea"/>
                <a:ea typeface="+mn-ea"/>
              </a:rPr>
              <a:t>是非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周期、正常返、遍历</a:t>
            </a:r>
            <a:r>
              <a:rPr lang="zh-CN" altLang="en-US" sz="2400" dirty="0">
                <a:latin typeface="+mn-ea"/>
                <a:ea typeface="+mn-ea"/>
              </a:rPr>
              <a:t>闭集。</a:t>
            </a:r>
          </a:p>
        </p:txBody>
      </p:sp>
      <p:graphicFrame>
        <p:nvGraphicFramePr>
          <p:cNvPr id="280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009869"/>
              </p:ext>
            </p:extLst>
          </p:nvPr>
        </p:nvGraphicFramePr>
        <p:xfrm>
          <a:off x="2745599" y="3236522"/>
          <a:ext cx="6021193" cy="84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6100" imgH="431800" progId="Equation.3">
                  <p:embed/>
                </p:oleObj>
              </mc:Choice>
              <mc:Fallback>
                <p:oleObj name="Equation" r:id="rId2" imgW="3086100" imgH="431800" progId="Equation.3">
                  <p:embed/>
                  <p:pic>
                    <p:nvPicPr>
                      <p:cNvPr id="280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599" y="3236522"/>
                        <a:ext cx="6021193" cy="843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1146175" y="3963318"/>
            <a:ext cx="9068752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故状态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为非常返状态。由于</a:t>
            </a:r>
            <a:r>
              <a:rPr lang="en-US" altLang="zh-CN" sz="2400" dirty="0">
                <a:latin typeface="+mn-ea"/>
                <a:ea typeface="+mn-ea"/>
              </a:rPr>
              <a:t>f</a:t>
            </a:r>
            <a:r>
              <a:rPr lang="en-US" altLang="zh-CN" sz="2400" baseline="-25000" dirty="0">
                <a:latin typeface="+mn-ea"/>
                <a:ea typeface="+mn-ea"/>
              </a:rPr>
              <a:t>44</a:t>
            </a:r>
            <a:r>
              <a:rPr lang="en-US" altLang="zh-CN" sz="2400" dirty="0">
                <a:latin typeface="+mn-ea"/>
                <a:ea typeface="+mn-ea"/>
              </a:rPr>
              <a:t>(1)&gt;0</a:t>
            </a:r>
            <a:r>
              <a:rPr lang="zh-CN" altLang="en-US" sz="2400" dirty="0">
                <a:latin typeface="+mn-ea"/>
                <a:ea typeface="+mn-ea"/>
              </a:rPr>
              <a:t>，故状态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为非周期状态。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={4}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</a:t>
            </a:r>
            <a:r>
              <a:rPr lang="zh-CN" altLang="en-US" sz="2400" dirty="0">
                <a:latin typeface="+mn-ea"/>
                <a:ea typeface="+mn-ea"/>
              </a:rPr>
              <a:t>非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周期非常返</a:t>
            </a:r>
            <a:r>
              <a:rPr lang="zh-CN" altLang="en-US" sz="2400" dirty="0">
                <a:latin typeface="+mn-ea"/>
                <a:ea typeface="+mn-ea"/>
              </a:rPr>
              <a:t>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autoUpdateAnimBg="0" advAuto="0"/>
      <p:bldP spid="280580" grpId="0" autoUpdateAnimBg="0"/>
      <p:bldP spid="280581" grpId="0" autoUpdateAnimBg="0"/>
      <p:bldP spid="28058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4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009885"/>
            <a:ext cx="9906000" cy="10162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dirty="0"/>
              <a:t>设齐次马氏链的状态空间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{0, 1, 2, …}</a:t>
            </a:r>
            <a:r>
              <a:rPr lang="zh-CN" altLang="en-US" dirty="0"/>
              <a:t>，转移概率为</a:t>
            </a:r>
          </a:p>
        </p:txBody>
      </p:sp>
      <p:graphicFrame>
        <p:nvGraphicFramePr>
          <p:cNvPr id="29593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996897"/>
              </p:ext>
            </p:extLst>
          </p:nvPr>
        </p:nvGraphicFramePr>
        <p:xfrm>
          <a:off x="4417035" y="3984318"/>
          <a:ext cx="3240838" cy="2794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1676400" progId="Equation.3">
                  <p:embed/>
                </p:oleObj>
              </mc:Choice>
              <mc:Fallback>
                <p:oleObj name="Equation" r:id="rId2" imgW="1943100" imgH="1676400" progId="Equation.3">
                  <p:embed/>
                  <p:pic>
                    <p:nvPicPr>
                      <p:cNvPr id="29593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035" y="3984318"/>
                        <a:ext cx="3240838" cy="2794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2482807" y="2827400"/>
            <a:ext cx="22420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状态转移图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2817531" y="5078359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转移矩阵</a:t>
            </a:r>
          </a:p>
        </p:txBody>
      </p:sp>
      <p:graphicFrame>
        <p:nvGraphicFramePr>
          <p:cNvPr id="4506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312366"/>
              </p:ext>
            </p:extLst>
          </p:nvPr>
        </p:nvGraphicFramePr>
        <p:xfrm>
          <a:off x="4080995" y="1503010"/>
          <a:ext cx="3048706" cy="839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406400" progId="Equation.3">
                  <p:embed/>
                </p:oleObj>
              </mc:Choice>
              <mc:Fallback>
                <p:oleObj name="Equation" r:id="rId4" imgW="1473200" imgH="406400" progId="Equation.3">
                  <p:embed/>
                  <p:pic>
                    <p:nvPicPr>
                      <p:cNvPr id="450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995" y="1503010"/>
                        <a:ext cx="3048706" cy="839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305242" y="2986779"/>
            <a:ext cx="360446" cy="457306"/>
            <a:chOff x="2380" y="1964"/>
            <a:chExt cx="227" cy="288"/>
          </a:xfrm>
        </p:grpSpPr>
        <p:sp>
          <p:nvSpPr>
            <p:cNvPr id="45105" name="Oval 9"/>
            <p:cNvSpPr>
              <a:spLocks noChangeArrowheads="1"/>
            </p:cNvSpPr>
            <p:nvPr/>
          </p:nvSpPr>
          <p:spPr bwMode="auto">
            <a:xfrm>
              <a:off x="2380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5106" name="Rectangle 10"/>
            <p:cNvSpPr>
              <a:spLocks noChangeArrowheads="1"/>
            </p:cNvSpPr>
            <p:nvPr/>
          </p:nvSpPr>
          <p:spPr bwMode="auto">
            <a:xfrm>
              <a:off x="2395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429452" y="2986779"/>
            <a:ext cx="360446" cy="457306"/>
            <a:chOff x="3088" y="1964"/>
            <a:chExt cx="227" cy="288"/>
          </a:xfrm>
        </p:grpSpPr>
        <p:sp>
          <p:nvSpPr>
            <p:cNvPr id="45103" name="Oval 11"/>
            <p:cNvSpPr>
              <a:spLocks noChangeArrowheads="1"/>
            </p:cNvSpPr>
            <p:nvPr/>
          </p:nvSpPr>
          <p:spPr bwMode="auto">
            <a:xfrm>
              <a:off x="3088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5104" name="Rectangle 12"/>
            <p:cNvSpPr>
              <a:spLocks noChangeArrowheads="1"/>
            </p:cNvSpPr>
            <p:nvPr/>
          </p:nvSpPr>
          <p:spPr bwMode="auto">
            <a:xfrm>
              <a:off x="3103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553662" y="2986779"/>
            <a:ext cx="360446" cy="457306"/>
            <a:chOff x="3796" y="1964"/>
            <a:chExt cx="227" cy="288"/>
          </a:xfrm>
        </p:grpSpPr>
        <p:sp>
          <p:nvSpPr>
            <p:cNvPr id="45101" name="Oval 13"/>
            <p:cNvSpPr>
              <a:spLocks noChangeArrowheads="1"/>
            </p:cNvSpPr>
            <p:nvPr/>
          </p:nvSpPr>
          <p:spPr bwMode="auto">
            <a:xfrm>
              <a:off x="3796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5102" name="Rectangle 14"/>
            <p:cNvSpPr>
              <a:spLocks noChangeArrowheads="1"/>
            </p:cNvSpPr>
            <p:nvPr/>
          </p:nvSpPr>
          <p:spPr bwMode="auto">
            <a:xfrm>
              <a:off x="3811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8679460" y="2986779"/>
            <a:ext cx="360445" cy="457306"/>
            <a:chOff x="4505" y="1964"/>
            <a:chExt cx="227" cy="288"/>
          </a:xfrm>
        </p:grpSpPr>
        <p:sp>
          <p:nvSpPr>
            <p:cNvPr id="45099" name="Oval 15"/>
            <p:cNvSpPr>
              <a:spLocks noChangeArrowheads="1"/>
            </p:cNvSpPr>
            <p:nvPr/>
          </p:nvSpPr>
          <p:spPr bwMode="auto">
            <a:xfrm>
              <a:off x="4505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5100" name="Rectangle 16"/>
            <p:cNvSpPr>
              <a:spLocks noChangeArrowheads="1"/>
            </p:cNvSpPr>
            <p:nvPr/>
          </p:nvSpPr>
          <p:spPr bwMode="auto">
            <a:xfrm>
              <a:off x="4520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9802082" y="2972488"/>
            <a:ext cx="489063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/>
              <a:t>…</a:t>
            </a: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5686330" y="2881981"/>
            <a:ext cx="762176" cy="651026"/>
            <a:chOff x="2620" y="1898"/>
            <a:chExt cx="480" cy="410"/>
          </a:xfrm>
        </p:grpSpPr>
        <p:sp>
          <p:nvSpPr>
            <p:cNvPr id="45097" name="Arc 17"/>
            <p:cNvSpPr>
              <a:spLocks/>
            </p:cNvSpPr>
            <p:nvPr/>
          </p:nvSpPr>
          <p:spPr bwMode="auto">
            <a:xfrm flipH="1" flipV="1">
              <a:off x="2620" y="2138"/>
              <a:ext cx="480" cy="144"/>
            </a:xfrm>
            <a:custGeom>
              <a:avLst/>
              <a:gdLst>
                <a:gd name="T0" fmla="*/ 0 w 42764"/>
                <a:gd name="T1" fmla="*/ 0 h 21600"/>
                <a:gd name="T2" fmla="*/ 0 w 42764"/>
                <a:gd name="T3" fmla="*/ 0 h 21600"/>
                <a:gd name="T4" fmla="*/ 0 w 42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64"/>
                <a:gd name="T10" fmla="*/ 0 h 21600"/>
                <a:gd name="T11" fmla="*/ 42764 w 42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4" h="21600" fill="none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</a:path>
                <a:path w="42764" h="21600" stroke="0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  <a:lnTo>
                    <a:pt x="21164" y="21600"/>
                  </a:lnTo>
                  <a:lnTo>
                    <a:pt x="-1" y="1728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8" name="Object 10"/>
            <p:cNvGraphicFramePr>
              <a:graphicFrameLocks noChangeAspect="1"/>
            </p:cNvGraphicFramePr>
            <p:nvPr/>
          </p:nvGraphicFramePr>
          <p:xfrm>
            <a:off x="2764" y="189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68" imgH="406048" progId="Equation.3">
                    <p:embed/>
                  </p:oleObj>
                </mc:Choice>
                <mc:Fallback>
                  <p:oleObj name="Equation" r:id="rId6" imgW="152268" imgH="406048" progId="Equation.3">
                    <p:embed/>
                    <p:pic>
                      <p:nvPicPr>
                        <p:cNvPr id="4509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89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5605348" y="2881981"/>
            <a:ext cx="2132506" cy="720892"/>
            <a:chOff x="2545" y="1898"/>
            <a:chExt cx="1343" cy="454"/>
          </a:xfrm>
        </p:grpSpPr>
        <p:sp>
          <p:nvSpPr>
            <p:cNvPr id="45095" name="Arc 18"/>
            <p:cNvSpPr>
              <a:spLocks/>
            </p:cNvSpPr>
            <p:nvPr/>
          </p:nvSpPr>
          <p:spPr bwMode="auto">
            <a:xfrm flipH="1" flipV="1">
              <a:off x="2545" y="2208"/>
              <a:ext cx="1343" cy="144"/>
            </a:xfrm>
            <a:custGeom>
              <a:avLst/>
              <a:gdLst>
                <a:gd name="T0" fmla="*/ 0 w 42274"/>
                <a:gd name="T1" fmla="*/ 0 h 21600"/>
                <a:gd name="T2" fmla="*/ 0 w 42274"/>
                <a:gd name="T3" fmla="*/ 0 h 21600"/>
                <a:gd name="T4" fmla="*/ 0 w 4227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274"/>
                <a:gd name="T10" fmla="*/ 0 h 21600"/>
                <a:gd name="T11" fmla="*/ 42274 w 4227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74" h="21600" fill="none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</a:path>
                <a:path w="42274" h="21600" stroke="0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  <a:lnTo>
                    <a:pt x="20674" y="21600"/>
                  </a:lnTo>
                  <a:lnTo>
                    <a:pt x="0" y="1534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6" name="Object 9"/>
            <p:cNvGraphicFramePr>
              <a:graphicFrameLocks noChangeAspect="1"/>
            </p:cNvGraphicFramePr>
            <p:nvPr/>
          </p:nvGraphicFramePr>
          <p:xfrm>
            <a:off x="3484" y="189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68" imgH="406048" progId="Equation.3">
                    <p:embed/>
                  </p:oleObj>
                </mc:Choice>
                <mc:Fallback>
                  <p:oleObj name="Equation" r:id="rId8" imgW="152268" imgH="406048" progId="Equation.3">
                    <p:embed/>
                    <p:pic>
                      <p:nvPicPr>
                        <p:cNvPr id="4509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" y="189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532307" y="2993132"/>
            <a:ext cx="3348812" cy="782818"/>
            <a:chOff x="2523" y="1968"/>
            <a:chExt cx="2109" cy="493"/>
          </a:xfrm>
        </p:grpSpPr>
        <p:sp>
          <p:nvSpPr>
            <p:cNvPr id="45093" name="Arc 32"/>
            <p:cNvSpPr>
              <a:spLocks/>
            </p:cNvSpPr>
            <p:nvPr/>
          </p:nvSpPr>
          <p:spPr bwMode="auto">
            <a:xfrm flipH="1" flipV="1">
              <a:off x="2523" y="2220"/>
              <a:ext cx="2109" cy="241"/>
            </a:xfrm>
            <a:custGeom>
              <a:avLst/>
              <a:gdLst>
                <a:gd name="T0" fmla="*/ 0 w 43200"/>
                <a:gd name="T1" fmla="*/ 0 h 21692"/>
                <a:gd name="T2" fmla="*/ 0 w 43200"/>
                <a:gd name="T3" fmla="*/ 0 h 21692"/>
                <a:gd name="T4" fmla="*/ 0 w 43200"/>
                <a:gd name="T5" fmla="*/ 0 h 216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92"/>
                <a:gd name="T11" fmla="*/ 43200 w 43200"/>
                <a:gd name="T12" fmla="*/ 21692 h 216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92" fill="none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92" stroke="0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9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4" name="Object 8"/>
            <p:cNvGraphicFramePr>
              <a:graphicFrameLocks noChangeAspect="1"/>
            </p:cNvGraphicFramePr>
            <p:nvPr/>
          </p:nvGraphicFramePr>
          <p:xfrm>
            <a:off x="4238" y="196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2268" imgH="406048" progId="Equation.3">
                    <p:embed/>
                  </p:oleObj>
                </mc:Choice>
                <mc:Fallback>
                  <p:oleObj name="Equation" r:id="rId9" imgW="152268" imgH="406048" progId="Equation.3">
                    <p:embed/>
                    <p:pic>
                      <p:nvPicPr>
                        <p:cNvPr id="4509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196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5489434" y="3034416"/>
            <a:ext cx="4344405" cy="800285"/>
            <a:chOff x="2496" y="1994"/>
            <a:chExt cx="2736" cy="504"/>
          </a:xfrm>
        </p:grpSpPr>
        <p:sp>
          <p:nvSpPr>
            <p:cNvPr id="45091" name="Arc 37"/>
            <p:cNvSpPr>
              <a:spLocks/>
            </p:cNvSpPr>
            <p:nvPr/>
          </p:nvSpPr>
          <p:spPr bwMode="auto">
            <a:xfrm flipH="1" flipV="1">
              <a:off x="2496" y="2258"/>
              <a:ext cx="2736" cy="240"/>
            </a:xfrm>
            <a:custGeom>
              <a:avLst/>
              <a:gdLst>
                <a:gd name="T0" fmla="*/ 0 w 43200"/>
                <a:gd name="T1" fmla="*/ 0 h 21601"/>
                <a:gd name="T2" fmla="*/ 0 w 43200"/>
                <a:gd name="T3" fmla="*/ 0 h 21601"/>
                <a:gd name="T4" fmla="*/ 0 w 43200"/>
                <a:gd name="T5" fmla="*/ 0 h 216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1"/>
                <a:gd name="T11" fmla="*/ 43200 w 43200"/>
                <a:gd name="T12" fmla="*/ 21601 h 216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1" fill="none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01" stroke="0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92" name="Object 7"/>
            <p:cNvGraphicFramePr>
              <a:graphicFrameLocks noChangeAspect="1"/>
            </p:cNvGraphicFramePr>
            <p:nvPr/>
          </p:nvGraphicFramePr>
          <p:xfrm>
            <a:off x="4944" y="1994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68" imgH="406048" progId="Equation.3">
                    <p:embed/>
                  </p:oleObj>
                </mc:Choice>
                <mc:Fallback>
                  <p:oleObj name="Equation" r:id="rId10" imgW="152268" imgH="406048" progId="Equation.3">
                    <p:embed/>
                    <p:pic>
                      <p:nvPicPr>
                        <p:cNvPr id="4509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994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4771718" y="2748600"/>
            <a:ext cx="601802" cy="651026"/>
            <a:chOff x="2044" y="1814"/>
            <a:chExt cx="379" cy="410"/>
          </a:xfrm>
        </p:grpSpPr>
        <p:graphicFrame>
          <p:nvGraphicFramePr>
            <p:cNvPr id="45089" name="Object 6"/>
            <p:cNvGraphicFramePr>
              <a:graphicFrameLocks noChangeAspect="1"/>
            </p:cNvGraphicFramePr>
            <p:nvPr/>
          </p:nvGraphicFramePr>
          <p:xfrm>
            <a:off x="2044" y="1814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2268" imgH="406048" progId="Equation.3">
                    <p:embed/>
                  </p:oleObj>
                </mc:Choice>
                <mc:Fallback>
                  <p:oleObj name="Equation" r:id="rId11" imgW="152268" imgH="406048" progId="Equation.3">
                    <p:embed/>
                    <p:pic>
                      <p:nvPicPr>
                        <p:cNvPr id="4508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1814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0" name="Arc 39"/>
            <p:cNvSpPr>
              <a:spLocks/>
            </p:cNvSpPr>
            <p:nvPr/>
          </p:nvSpPr>
          <p:spPr bwMode="auto">
            <a:xfrm flipH="1">
              <a:off x="2196" y="1908"/>
              <a:ext cx="227" cy="227"/>
            </a:xfrm>
            <a:custGeom>
              <a:avLst/>
              <a:gdLst>
                <a:gd name="T0" fmla="*/ 0 w 42555"/>
                <a:gd name="T1" fmla="*/ 0 h 43200"/>
                <a:gd name="T2" fmla="*/ 0 w 42555"/>
                <a:gd name="T3" fmla="*/ 0 h 43200"/>
                <a:gd name="T4" fmla="*/ 0 w 42555"/>
                <a:gd name="T5" fmla="*/ 0 h 43200"/>
                <a:gd name="T6" fmla="*/ 0 60000 65536"/>
                <a:gd name="T7" fmla="*/ 0 60000 65536"/>
                <a:gd name="T8" fmla="*/ 0 60000 65536"/>
                <a:gd name="T9" fmla="*/ 0 w 42555"/>
                <a:gd name="T10" fmla="*/ 0 h 43200"/>
                <a:gd name="T11" fmla="*/ 42555 w 4255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555" h="43200" fill="none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</a:path>
                <a:path w="42555" h="43200" stroke="0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  <a:lnTo>
                    <a:pt x="20955" y="21600"/>
                  </a:lnTo>
                  <a:lnTo>
                    <a:pt x="0" y="1636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5510077" y="2230955"/>
            <a:ext cx="1011471" cy="827278"/>
            <a:chOff x="2509" y="1488"/>
            <a:chExt cx="637" cy="521"/>
          </a:xfrm>
        </p:grpSpPr>
        <p:graphicFrame>
          <p:nvGraphicFramePr>
            <p:cNvPr id="45087" name="Object 5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68" imgH="406048" progId="Equation.3">
                    <p:embed/>
                  </p:oleObj>
                </mc:Choice>
                <mc:Fallback>
                  <p:oleObj name="Equation" r:id="rId12" imgW="152268" imgH="406048" progId="Equation.3">
                    <p:embed/>
                    <p:pic>
                      <p:nvPicPr>
                        <p:cNvPr id="4508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8" name="Arc 46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6651753" y="2230955"/>
            <a:ext cx="1011472" cy="827278"/>
            <a:chOff x="2509" y="1488"/>
            <a:chExt cx="637" cy="521"/>
          </a:xfrm>
        </p:grpSpPr>
        <p:graphicFrame>
          <p:nvGraphicFramePr>
            <p:cNvPr id="45085" name="Object 4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2268" imgH="406048" progId="Equation.3">
                    <p:embed/>
                  </p:oleObj>
                </mc:Choice>
                <mc:Fallback>
                  <p:oleObj name="Equation" r:id="rId13" imgW="152268" imgH="406048" progId="Equation.3">
                    <p:embed/>
                    <p:pic>
                      <p:nvPicPr>
                        <p:cNvPr id="4508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6" name="Arc 50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7756909" y="2211901"/>
            <a:ext cx="1011472" cy="827278"/>
            <a:chOff x="2509" y="1488"/>
            <a:chExt cx="637" cy="521"/>
          </a:xfrm>
        </p:grpSpPr>
        <p:graphicFrame>
          <p:nvGraphicFramePr>
            <p:cNvPr id="45083" name="Object 3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68" imgH="406048" progId="Equation.3">
                    <p:embed/>
                  </p:oleObj>
                </mc:Choice>
                <mc:Fallback>
                  <p:oleObj name="Equation" r:id="rId14" imgW="152268" imgH="406048" progId="Equation.3">
                    <p:embed/>
                    <p:pic>
                      <p:nvPicPr>
                        <p:cNvPr id="4508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4" name="Arc 54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8900173" y="2230955"/>
            <a:ext cx="1011472" cy="827278"/>
            <a:chOff x="2509" y="1488"/>
            <a:chExt cx="637" cy="521"/>
          </a:xfrm>
        </p:grpSpPr>
        <p:graphicFrame>
          <p:nvGraphicFramePr>
            <p:cNvPr id="45081" name="Object 2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52268" imgH="406048" progId="Equation.3">
                    <p:embed/>
                  </p:oleObj>
                </mc:Choice>
                <mc:Fallback>
                  <p:oleObj name="Equation" r:id="rId15" imgW="152268" imgH="406048" progId="Equation.3">
                    <p:embed/>
                    <p:pic>
                      <p:nvPicPr>
                        <p:cNvPr id="45081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2" name="Arc 58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276487" grpId="0" autoUpdateAnimBg="0"/>
      <p:bldP spid="27650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4(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060807"/>
            <a:ext cx="7850382" cy="635648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对状态</a:t>
            </a:r>
            <a:r>
              <a:rPr lang="en-US" altLang="zh-CN" dirty="0"/>
              <a:t>0</a:t>
            </a:r>
          </a:p>
        </p:txBody>
      </p:sp>
      <p:graphicFrame>
        <p:nvGraphicFramePr>
          <p:cNvPr id="29696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753674"/>
              </p:ext>
            </p:extLst>
          </p:nvPr>
        </p:nvGraphicFramePr>
        <p:xfrm>
          <a:off x="2694327" y="1002738"/>
          <a:ext cx="4580998" cy="73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27300" imgH="406400" progId="Equation.3">
                  <p:embed/>
                </p:oleObj>
              </mc:Choice>
              <mc:Fallback>
                <p:oleObj name="Equation" r:id="rId3" imgW="2527300" imgH="406400" progId="Equation.3">
                  <p:embed/>
                  <p:pic>
                    <p:nvPicPr>
                      <p:cNvPr id="29696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327" y="1002738"/>
                        <a:ext cx="4580998" cy="736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618604"/>
              </p:ext>
            </p:extLst>
          </p:nvPr>
        </p:nvGraphicFramePr>
        <p:xfrm>
          <a:off x="2727966" y="1865744"/>
          <a:ext cx="2913736" cy="76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37589" imgH="431613" progId="Equation.3">
                  <p:embed/>
                </p:oleObj>
              </mc:Choice>
              <mc:Fallback>
                <p:oleObj name="Equation" r:id="rId5" imgW="1637589" imgH="431613" progId="Equation.3">
                  <p:embed/>
                  <p:pic>
                    <p:nvPicPr>
                      <p:cNvPr id="2969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966" y="1865744"/>
                        <a:ext cx="2913736" cy="768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328315"/>
              </p:ext>
            </p:extLst>
          </p:nvPr>
        </p:nvGraphicFramePr>
        <p:xfrm>
          <a:off x="2694327" y="2539794"/>
          <a:ext cx="5924334" cy="1560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95600" imgH="762000" progId="Equation.3">
                  <p:embed/>
                </p:oleObj>
              </mc:Choice>
              <mc:Fallback>
                <p:oleObj name="Equation" r:id="rId7" imgW="2895600" imgH="762000" progId="Equation.3">
                  <p:embed/>
                  <p:pic>
                    <p:nvPicPr>
                      <p:cNvPr id="2969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327" y="2539794"/>
                        <a:ext cx="5924334" cy="1560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724678"/>
              </p:ext>
            </p:extLst>
          </p:nvPr>
        </p:nvGraphicFramePr>
        <p:xfrm>
          <a:off x="2802941" y="3782919"/>
          <a:ext cx="2210312" cy="72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44060" imgH="406224" progId="Equation.3">
                  <p:embed/>
                </p:oleObj>
              </mc:Choice>
              <mc:Fallback>
                <p:oleObj name="Equation" r:id="rId9" imgW="1244060" imgH="406224" progId="Equation.3">
                  <p:embed/>
                  <p:pic>
                    <p:nvPicPr>
                      <p:cNvPr id="296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941" y="3782919"/>
                        <a:ext cx="2210312" cy="722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2" name="Rectangle 8"/>
          <p:cNvSpPr>
            <a:spLocks noChangeArrowheads="1"/>
          </p:cNvSpPr>
          <p:nvPr/>
        </p:nvSpPr>
        <p:spPr bwMode="auto">
          <a:xfrm>
            <a:off x="841375" y="4573365"/>
            <a:ext cx="11049000" cy="225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故状态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为非周期、正常返、遍历状态。又因</a:t>
            </a:r>
            <a:r>
              <a:rPr lang="en-US" altLang="zh-CN" sz="2400" dirty="0">
                <a:latin typeface="+mn-ea"/>
                <a:ea typeface="+mn-ea"/>
              </a:rPr>
              <a:t>p</a:t>
            </a:r>
            <a:r>
              <a:rPr lang="en-US" altLang="zh-CN" sz="2400" baseline="-25000" dirty="0">
                <a:latin typeface="+mn-ea"/>
                <a:ea typeface="+mn-ea"/>
              </a:rPr>
              <a:t>i0</a:t>
            </a:r>
            <a:r>
              <a:rPr lang="en-US" altLang="zh-CN" sz="2400" dirty="0">
                <a:latin typeface="+mn-ea"/>
                <a:ea typeface="+mn-ea"/>
              </a:rPr>
              <a:t>=  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+mn-ea"/>
                <a:ea typeface="+mn-ea"/>
              </a:rPr>
              <a:t>E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{0, 1, 2, …}</a:t>
            </a:r>
            <a:r>
              <a:rPr lang="zh-CN" altLang="en-US" sz="2400" dirty="0">
                <a:latin typeface="+mn-ea"/>
                <a:ea typeface="+mn-ea"/>
              </a:rPr>
              <a:t>，从而状态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=0, 1, 2, …</a:t>
            </a:r>
            <a:r>
              <a:rPr lang="zh-CN" altLang="en-US" sz="2400" dirty="0">
                <a:latin typeface="+mn-ea"/>
                <a:ea typeface="+mn-ea"/>
              </a:rPr>
              <a:t>）与状态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互通，故状态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=1, 2, 3, …</a:t>
            </a:r>
            <a:r>
              <a:rPr lang="zh-CN" altLang="en-US" sz="2400" dirty="0">
                <a:latin typeface="+mn-ea"/>
                <a:ea typeface="+mn-ea"/>
              </a:rPr>
              <a:t>与状态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有相同的状态性质，都是非周期、正常返、遍历状态。因此该马氏链为不可约遍历的齐次马氏链。所有状态均为非周期、正常返、遍历状态。</a:t>
            </a:r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657416"/>
              </p:ext>
            </p:extLst>
          </p:nvPr>
        </p:nvGraphicFramePr>
        <p:xfrm>
          <a:off x="7376470" y="4513459"/>
          <a:ext cx="276289" cy="73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2268" imgH="406048" progId="Equation.3">
                  <p:embed/>
                </p:oleObj>
              </mc:Choice>
              <mc:Fallback>
                <p:oleObj name="Equation" r:id="rId11" imgW="152268" imgH="406048" progId="Equation.3">
                  <p:embed/>
                  <p:pic>
                    <p:nvPicPr>
                      <p:cNvPr id="296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470" y="4513459"/>
                        <a:ext cx="276289" cy="736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 advAuto="0"/>
      <p:bldP spid="27751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5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642" y="858246"/>
            <a:ext cx="9562091" cy="1124210"/>
          </a:xfrm>
        </p:spPr>
        <p:txBody>
          <a:bodyPr>
            <a:normAutofit/>
          </a:bodyPr>
          <a:lstStyle/>
          <a:p>
            <a:pPr marL="0" indent="719282">
              <a:buNone/>
            </a:pPr>
            <a:r>
              <a:rPr lang="zh-CN" altLang="en-US" sz="2601" dirty="0"/>
              <a:t>设齐次马氏链的状态空间</a:t>
            </a:r>
            <a:r>
              <a:rPr lang="en-US" altLang="zh-CN" sz="2601" dirty="0"/>
              <a:t>E</a:t>
            </a:r>
            <a:r>
              <a:rPr lang="zh-CN" altLang="en-US" sz="2601" dirty="0"/>
              <a:t>＝</a:t>
            </a:r>
            <a:r>
              <a:rPr lang="en-US" altLang="zh-CN" sz="2601" dirty="0"/>
              <a:t>{0, 1, 2, …}</a:t>
            </a:r>
            <a:r>
              <a:rPr lang="zh-CN" altLang="en-US" sz="2601" dirty="0"/>
              <a:t>，转移概率为</a:t>
            </a:r>
          </a:p>
        </p:txBody>
      </p:sp>
      <p:graphicFrame>
        <p:nvGraphicFramePr>
          <p:cNvPr id="295936" name="Object 0"/>
          <p:cNvGraphicFramePr>
            <a:graphicFrameLocks/>
          </p:cNvGraphicFramePr>
          <p:nvPr/>
        </p:nvGraphicFramePr>
        <p:xfrm>
          <a:off x="4182619" y="3814058"/>
          <a:ext cx="3861694" cy="282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1879600" progId="Equation.DSMT4">
                  <p:embed/>
                </p:oleObj>
              </mc:Choice>
              <mc:Fallback>
                <p:oleObj name="Equation" r:id="rId2" imgW="1930400" imgH="1879600" progId="Equation.DSMT4">
                  <p:embed/>
                  <p:pic>
                    <p:nvPicPr>
                      <p:cNvPr id="295936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619" y="3814058"/>
                        <a:ext cx="3861694" cy="2820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2694787" y="2743836"/>
            <a:ext cx="22420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状态转移图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2746665" y="4977966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转移矩阵</a:t>
            </a:r>
          </a:p>
        </p:txBody>
      </p:sp>
      <p:graphicFrame>
        <p:nvGraphicFramePr>
          <p:cNvPr id="471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868459"/>
              </p:ext>
            </p:extLst>
          </p:nvPr>
        </p:nvGraphicFramePr>
        <p:xfrm>
          <a:off x="2517775" y="1619627"/>
          <a:ext cx="6699212" cy="839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38500" imgH="406400" progId="Equation.DSMT4">
                  <p:embed/>
                </p:oleObj>
              </mc:Choice>
              <mc:Fallback>
                <p:oleObj name="Equation" r:id="rId4" imgW="3238500" imgH="406400" progId="Equation.DSMT4">
                  <p:embed/>
                  <p:pic>
                    <p:nvPicPr>
                      <p:cNvPr id="4711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1619627"/>
                        <a:ext cx="6699212" cy="839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305242" y="2986779"/>
            <a:ext cx="360446" cy="457306"/>
            <a:chOff x="2380" y="1964"/>
            <a:chExt cx="227" cy="288"/>
          </a:xfrm>
        </p:grpSpPr>
        <p:sp>
          <p:nvSpPr>
            <p:cNvPr id="47153" name="Oval 9"/>
            <p:cNvSpPr>
              <a:spLocks noChangeArrowheads="1"/>
            </p:cNvSpPr>
            <p:nvPr/>
          </p:nvSpPr>
          <p:spPr bwMode="auto">
            <a:xfrm>
              <a:off x="2380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7154" name="Rectangle 10"/>
            <p:cNvSpPr>
              <a:spLocks noChangeArrowheads="1"/>
            </p:cNvSpPr>
            <p:nvPr/>
          </p:nvSpPr>
          <p:spPr bwMode="auto">
            <a:xfrm>
              <a:off x="2395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429452" y="2986779"/>
            <a:ext cx="360446" cy="457306"/>
            <a:chOff x="3088" y="1964"/>
            <a:chExt cx="227" cy="288"/>
          </a:xfrm>
        </p:grpSpPr>
        <p:sp>
          <p:nvSpPr>
            <p:cNvPr id="47151" name="Oval 11"/>
            <p:cNvSpPr>
              <a:spLocks noChangeArrowheads="1"/>
            </p:cNvSpPr>
            <p:nvPr/>
          </p:nvSpPr>
          <p:spPr bwMode="auto">
            <a:xfrm>
              <a:off x="3088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7152" name="Rectangle 12"/>
            <p:cNvSpPr>
              <a:spLocks noChangeArrowheads="1"/>
            </p:cNvSpPr>
            <p:nvPr/>
          </p:nvSpPr>
          <p:spPr bwMode="auto">
            <a:xfrm>
              <a:off x="3103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553662" y="2986779"/>
            <a:ext cx="360446" cy="457306"/>
            <a:chOff x="3796" y="1964"/>
            <a:chExt cx="227" cy="288"/>
          </a:xfrm>
        </p:grpSpPr>
        <p:sp>
          <p:nvSpPr>
            <p:cNvPr id="47149" name="Oval 13"/>
            <p:cNvSpPr>
              <a:spLocks noChangeArrowheads="1"/>
            </p:cNvSpPr>
            <p:nvPr/>
          </p:nvSpPr>
          <p:spPr bwMode="auto">
            <a:xfrm>
              <a:off x="3796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7150" name="Rectangle 14"/>
            <p:cNvSpPr>
              <a:spLocks noChangeArrowheads="1"/>
            </p:cNvSpPr>
            <p:nvPr/>
          </p:nvSpPr>
          <p:spPr bwMode="auto">
            <a:xfrm>
              <a:off x="3811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/>
                <a:t>2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8679460" y="2986779"/>
            <a:ext cx="360445" cy="457306"/>
            <a:chOff x="4505" y="1964"/>
            <a:chExt cx="227" cy="288"/>
          </a:xfrm>
        </p:grpSpPr>
        <p:sp>
          <p:nvSpPr>
            <p:cNvPr id="47147" name="Oval 15"/>
            <p:cNvSpPr>
              <a:spLocks noChangeArrowheads="1"/>
            </p:cNvSpPr>
            <p:nvPr/>
          </p:nvSpPr>
          <p:spPr bwMode="auto">
            <a:xfrm>
              <a:off x="4505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47148" name="Rectangle 16"/>
            <p:cNvSpPr>
              <a:spLocks noChangeArrowheads="1"/>
            </p:cNvSpPr>
            <p:nvPr/>
          </p:nvSpPr>
          <p:spPr bwMode="auto">
            <a:xfrm>
              <a:off x="4520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9802082" y="2972488"/>
            <a:ext cx="489063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/>
              <a:t>…</a:t>
            </a: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5686330" y="2891508"/>
            <a:ext cx="762176" cy="630383"/>
            <a:chOff x="2620" y="1904"/>
            <a:chExt cx="480" cy="397"/>
          </a:xfrm>
        </p:grpSpPr>
        <p:sp>
          <p:nvSpPr>
            <p:cNvPr id="47145" name="Arc 17"/>
            <p:cNvSpPr>
              <a:spLocks/>
            </p:cNvSpPr>
            <p:nvPr/>
          </p:nvSpPr>
          <p:spPr bwMode="auto">
            <a:xfrm flipH="1" flipV="1">
              <a:off x="2620" y="2138"/>
              <a:ext cx="480" cy="144"/>
            </a:xfrm>
            <a:custGeom>
              <a:avLst/>
              <a:gdLst>
                <a:gd name="T0" fmla="*/ 0 w 42764"/>
                <a:gd name="T1" fmla="*/ 0 h 21600"/>
                <a:gd name="T2" fmla="*/ 0 w 42764"/>
                <a:gd name="T3" fmla="*/ 0 h 21600"/>
                <a:gd name="T4" fmla="*/ 0 w 42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64"/>
                <a:gd name="T10" fmla="*/ 0 h 21600"/>
                <a:gd name="T11" fmla="*/ 42764 w 42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4" h="21600" fill="none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</a:path>
                <a:path w="42764" h="21600" stroke="0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  <a:lnTo>
                    <a:pt x="21164" y="21600"/>
                  </a:lnTo>
                  <a:lnTo>
                    <a:pt x="-1" y="1728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46" name="Object 10"/>
            <p:cNvGraphicFramePr>
              <a:graphicFrameLocks noChangeAspect="1"/>
            </p:cNvGraphicFramePr>
            <p:nvPr/>
          </p:nvGraphicFramePr>
          <p:xfrm>
            <a:off x="2764" y="1904"/>
            <a:ext cx="158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334" imgH="393529" progId="Equation.DSMT4">
                    <p:embed/>
                  </p:oleObj>
                </mc:Choice>
                <mc:Fallback>
                  <p:oleObj name="Equation" r:id="rId6" imgW="152334" imgH="393529" progId="Equation.DSMT4">
                    <p:embed/>
                    <p:pic>
                      <p:nvPicPr>
                        <p:cNvPr id="4714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904"/>
                          <a:ext cx="158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5605348" y="2891507"/>
            <a:ext cx="2132506" cy="711365"/>
            <a:chOff x="2545" y="1904"/>
            <a:chExt cx="1343" cy="448"/>
          </a:xfrm>
        </p:grpSpPr>
        <p:sp>
          <p:nvSpPr>
            <p:cNvPr id="47143" name="Arc 18"/>
            <p:cNvSpPr>
              <a:spLocks/>
            </p:cNvSpPr>
            <p:nvPr/>
          </p:nvSpPr>
          <p:spPr bwMode="auto">
            <a:xfrm flipH="1" flipV="1">
              <a:off x="2545" y="2208"/>
              <a:ext cx="1343" cy="144"/>
            </a:xfrm>
            <a:custGeom>
              <a:avLst/>
              <a:gdLst>
                <a:gd name="T0" fmla="*/ 0 w 42274"/>
                <a:gd name="T1" fmla="*/ 0 h 21600"/>
                <a:gd name="T2" fmla="*/ 0 w 42274"/>
                <a:gd name="T3" fmla="*/ 0 h 21600"/>
                <a:gd name="T4" fmla="*/ 0 w 4227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274"/>
                <a:gd name="T10" fmla="*/ 0 h 21600"/>
                <a:gd name="T11" fmla="*/ 42274 w 4227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74" h="21600" fill="none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</a:path>
                <a:path w="42274" h="21600" stroke="0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  <a:lnTo>
                    <a:pt x="20674" y="21600"/>
                  </a:lnTo>
                  <a:lnTo>
                    <a:pt x="0" y="1534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44" name="Object 9"/>
            <p:cNvGraphicFramePr>
              <a:graphicFrameLocks noChangeAspect="1"/>
            </p:cNvGraphicFramePr>
            <p:nvPr/>
          </p:nvGraphicFramePr>
          <p:xfrm>
            <a:off x="3490" y="1904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39" imgH="393529" progId="Equation.DSMT4">
                    <p:embed/>
                  </p:oleObj>
                </mc:Choice>
                <mc:Fallback>
                  <p:oleObj name="Equation" r:id="rId8" imgW="139639" imgH="393529" progId="Equation.DSMT4">
                    <p:embed/>
                    <p:pic>
                      <p:nvPicPr>
                        <p:cNvPr id="4714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" y="1904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532307" y="3002658"/>
            <a:ext cx="3348812" cy="773291"/>
            <a:chOff x="2523" y="1974"/>
            <a:chExt cx="2109" cy="487"/>
          </a:xfrm>
        </p:grpSpPr>
        <p:sp>
          <p:nvSpPr>
            <p:cNvPr id="47141" name="Arc 32"/>
            <p:cNvSpPr>
              <a:spLocks/>
            </p:cNvSpPr>
            <p:nvPr/>
          </p:nvSpPr>
          <p:spPr bwMode="auto">
            <a:xfrm flipH="1" flipV="1">
              <a:off x="2523" y="2220"/>
              <a:ext cx="2109" cy="241"/>
            </a:xfrm>
            <a:custGeom>
              <a:avLst/>
              <a:gdLst>
                <a:gd name="T0" fmla="*/ 0 w 43200"/>
                <a:gd name="T1" fmla="*/ 0 h 21692"/>
                <a:gd name="T2" fmla="*/ 0 w 43200"/>
                <a:gd name="T3" fmla="*/ 0 h 21692"/>
                <a:gd name="T4" fmla="*/ 0 w 43200"/>
                <a:gd name="T5" fmla="*/ 0 h 216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92"/>
                <a:gd name="T11" fmla="*/ 43200 w 43200"/>
                <a:gd name="T12" fmla="*/ 21692 h 216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92" fill="none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92" stroke="0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9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42" name="Object 8"/>
            <p:cNvGraphicFramePr>
              <a:graphicFrameLocks noChangeAspect="1"/>
            </p:cNvGraphicFramePr>
            <p:nvPr/>
          </p:nvGraphicFramePr>
          <p:xfrm>
            <a:off x="4244" y="1974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639" imgH="393529" progId="Equation.DSMT4">
                    <p:embed/>
                  </p:oleObj>
                </mc:Choice>
                <mc:Fallback>
                  <p:oleObj name="Equation" r:id="rId10" imgW="139639" imgH="393529" progId="Equation.DSMT4">
                    <p:embed/>
                    <p:pic>
                      <p:nvPicPr>
                        <p:cNvPr id="471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4" y="1974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5489434" y="3043943"/>
            <a:ext cx="4344405" cy="790758"/>
            <a:chOff x="2496" y="2000"/>
            <a:chExt cx="2736" cy="498"/>
          </a:xfrm>
        </p:grpSpPr>
        <p:sp>
          <p:nvSpPr>
            <p:cNvPr id="47139" name="Arc 37"/>
            <p:cNvSpPr>
              <a:spLocks/>
            </p:cNvSpPr>
            <p:nvPr/>
          </p:nvSpPr>
          <p:spPr bwMode="auto">
            <a:xfrm flipH="1" flipV="1">
              <a:off x="2496" y="2258"/>
              <a:ext cx="2736" cy="240"/>
            </a:xfrm>
            <a:custGeom>
              <a:avLst/>
              <a:gdLst>
                <a:gd name="T0" fmla="*/ 0 w 43200"/>
                <a:gd name="T1" fmla="*/ 0 h 21601"/>
                <a:gd name="T2" fmla="*/ 0 w 43200"/>
                <a:gd name="T3" fmla="*/ 0 h 21601"/>
                <a:gd name="T4" fmla="*/ 0 w 43200"/>
                <a:gd name="T5" fmla="*/ 0 h 216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1"/>
                <a:gd name="T11" fmla="*/ 43200 w 43200"/>
                <a:gd name="T12" fmla="*/ 21601 h 216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1" fill="none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01" stroke="0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40" name="Object 7"/>
            <p:cNvGraphicFramePr>
              <a:graphicFrameLocks noChangeAspect="1"/>
            </p:cNvGraphicFramePr>
            <p:nvPr/>
          </p:nvGraphicFramePr>
          <p:xfrm>
            <a:off x="4950" y="2000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9639" imgH="393529" progId="Equation.DSMT4">
                    <p:embed/>
                  </p:oleObj>
                </mc:Choice>
                <mc:Fallback>
                  <p:oleObj name="Equation" r:id="rId12" imgW="139639" imgH="393529" progId="Equation.DSMT4">
                    <p:embed/>
                    <p:pic>
                      <p:nvPicPr>
                        <p:cNvPr id="4714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" y="2000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4771718" y="2748600"/>
            <a:ext cx="601802" cy="651026"/>
            <a:chOff x="2044" y="1814"/>
            <a:chExt cx="379" cy="410"/>
          </a:xfrm>
        </p:grpSpPr>
        <p:graphicFrame>
          <p:nvGraphicFramePr>
            <p:cNvPr id="47137" name="Object 6"/>
            <p:cNvGraphicFramePr>
              <a:graphicFrameLocks noChangeAspect="1"/>
            </p:cNvGraphicFramePr>
            <p:nvPr/>
          </p:nvGraphicFramePr>
          <p:xfrm>
            <a:off x="2044" y="1814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68" imgH="406048" progId="Equation.3">
                    <p:embed/>
                  </p:oleObj>
                </mc:Choice>
                <mc:Fallback>
                  <p:oleObj name="Equation" r:id="rId14" imgW="152268" imgH="406048" progId="Equation.3">
                    <p:embed/>
                    <p:pic>
                      <p:nvPicPr>
                        <p:cNvPr id="4713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1814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8" name="Arc 39"/>
            <p:cNvSpPr>
              <a:spLocks/>
            </p:cNvSpPr>
            <p:nvPr/>
          </p:nvSpPr>
          <p:spPr bwMode="auto">
            <a:xfrm flipH="1">
              <a:off x="2196" y="1908"/>
              <a:ext cx="227" cy="227"/>
            </a:xfrm>
            <a:custGeom>
              <a:avLst/>
              <a:gdLst>
                <a:gd name="T0" fmla="*/ 0 w 42555"/>
                <a:gd name="T1" fmla="*/ 0 h 43200"/>
                <a:gd name="T2" fmla="*/ 0 w 42555"/>
                <a:gd name="T3" fmla="*/ 0 h 43200"/>
                <a:gd name="T4" fmla="*/ 0 w 42555"/>
                <a:gd name="T5" fmla="*/ 0 h 43200"/>
                <a:gd name="T6" fmla="*/ 0 60000 65536"/>
                <a:gd name="T7" fmla="*/ 0 60000 65536"/>
                <a:gd name="T8" fmla="*/ 0 60000 65536"/>
                <a:gd name="T9" fmla="*/ 0 w 42555"/>
                <a:gd name="T10" fmla="*/ 0 h 43200"/>
                <a:gd name="T11" fmla="*/ 42555 w 4255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555" h="43200" fill="none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</a:path>
                <a:path w="42555" h="43200" stroke="0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  <a:lnTo>
                    <a:pt x="20955" y="21600"/>
                  </a:lnTo>
                  <a:lnTo>
                    <a:pt x="0" y="1636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5510077" y="2230955"/>
            <a:ext cx="1011471" cy="827278"/>
            <a:chOff x="2509" y="1488"/>
            <a:chExt cx="637" cy="521"/>
          </a:xfrm>
        </p:grpSpPr>
        <p:graphicFrame>
          <p:nvGraphicFramePr>
            <p:cNvPr id="47135" name="Object 5"/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68" imgH="406048" progId="Equation.3">
                    <p:embed/>
                  </p:oleObj>
                </mc:Choice>
                <mc:Fallback>
                  <p:oleObj name="Equation" r:id="rId16" imgW="152268" imgH="406048" progId="Equation.3">
                    <p:embed/>
                    <p:pic>
                      <p:nvPicPr>
                        <p:cNvPr id="4713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6" name="Arc 46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6651753" y="2240482"/>
            <a:ext cx="1011472" cy="817751"/>
            <a:chOff x="2509" y="1494"/>
            <a:chExt cx="637" cy="515"/>
          </a:xfrm>
        </p:grpSpPr>
        <p:graphicFrame>
          <p:nvGraphicFramePr>
            <p:cNvPr id="47133" name="Object 4"/>
            <p:cNvGraphicFramePr>
              <a:graphicFrameLocks noChangeAspect="1"/>
            </p:cNvGraphicFramePr>
            <p:nvPr/>
          </p:nvGraphicFramePr>
          <p:xfrm>
            <a:off x="2764" y="1494"/>
            <a:ext cx="158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52334" imgH="393529" progId="Equation.DSMT4">
                    <p:embed/>
                  </p:oleObj>
                </mc:Choice>
                <mc:Fallback>
                  <p:oleObj name="Equation" r:id="rId17" imgW="152334" imgH="393529" progId="Equation.DSMT4">
                    <p:embed/>
                    <p:pic>
                      <p:nvPicPr>
                        <p:cNvPr id="4713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94"/>
                          <a:ext cx="158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4" name="Arc 50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7756909" y="2221427"/>
            <a:ext cx="1011472" cy="817751"/>
            <a:chOff x="2509" y="1494"/>
            <a:chExt cx="637" cy="515"/>
          </a:xfrm>
        </p:grpSpPr>
        <p:graphicFrame>
          <p:nvGraphicFramePr>
            <p:cNvPr id="47131" name="Object 3"/>
            <p:cNvGraphicFramePr>
              <a:graphicFrameLocks noChangeAspect="1"/>
            </p:cNvGraphicFramePr>
            <p:nvPr/>
          </p:nvGraphicFramePr>
          <p:xfrm>
            <a:off x="2764" y="1494"/>
            <a:ext cx="15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52334" imgH="393529" progId="Equation.DSMT4">
                    <p:embed/>
                  </p:oleObj>
                </mc:Choice>
                <mc:Fallback>
                  <p:oleObj name="Equation" r:id="rId19" imgW="152334" imgH="393529" progId="Equation.DSMT4">
                    <p:embed/>
                    <p:pic>
                      <p:nvPicPr>
                        <p:cNvPr id="4713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94"/>
                          <a:ext cx="158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2" name="Arc 54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8900173" y="2240482"/>
            <a:ext cx="1011472" cy="817751"/>
            <a:chOff x="2509" y="1494"/>
            <a:chExt cx="637" cy="515"/>
          </a:xfrm>
        </p:grpSpPr>
        <p:graphicFrame>
          <p:nvGraphicFramePr>
            <p:cNvPr id="47129" name="Object 2"/>
            <p:cNvGraphicFramePr>
              <a:graphicFrameLocks noChangeAspect="1"/>
            </p:cNvGraphicFramePr>
            <p:nvPr/>
          </p:nvGraphicFramePr>
          <p:xfrm>
            <a:off x="2770" y="1494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39639" imgH="393529" progId="Equation.DSMT4">
                    <p:embed/>
                  </p:oleObj>
                </mc:Choice>
                <mc:Fallback>
                  <p:oleObj name="Equation" r:id="rId21" imgW="139639" imgH="393529" progId="Equation.DSMT4">
                    <p:embed/>
                    <p:pic>
                      <p:nvPicPr>
                        <p:cNvPr id="47129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" y="1494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0" name="Arc 58"/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276487" grpId="0" autoUpdateAnimBg="0"/>
      <p:bldP spid="27650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5(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9381" y="1154380"/>
            <a:ext cx="7697982" cy="4747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对状态</a:t>
            </a:r>
            <a:r>
              <a:rPr lang="en-US" altLang="zh-CN"/>
              <a:t>0</a:t>
            </a:r>
          </a:p>
        </p:txBody>
      </p:sp>
      <p:graphicFrame>
        <p:nvGraphicFramePr>
          <p:cNvPr id="296960" name="Object 0"/>
          <p:cNvGraphicFramePr>
            <a:graphicFrameLocks noChangeAspect="1"/>
          </p:cNvGraphicFramePr>
          <p:nvPr/>
        </p:nvGraphicFramePr>
        <p:xfrm>
          <a:off x="3361692" y="1816521"/>
          <a:ext cx="1243301" cy="71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393700" progId="Equation.DSMT4">
                  <p:embed/>
                </p:oleObj>
              </mc:Choice>
              <mc:Fallback>
                <p:oleObj name="Equation" r:id="rId2" imgW="685800" imgH="393700" progId="Equation.DSMT4">
                  <p:embed/>
                  <p:pic>
                    <p:nvPicPr>
                      <p:cNvPr id="29696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692" y="1816521"/>
                        <a:ext cx="1243301" cy="714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744510"/>
              </p:ext>
            </p:extLst>
          </p:nvPr>
        </p:nvGraphicFramePr>
        <p:xfrm>
          <a:off x="3361691" y="4139600"/>
          <a:ext cx="4585761" cy="881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8100" imgH="495300" progId="Equation.DSMT4">
                  <p:embed/>
                </p:oleObj>
              </mc:Choice>
              <mc:Fallback>
                <p:oleObj name="Equation" r:id="rId4" imgW="2578100" imgH="495300" progId="Equation.DSMT4">
                  <p:embed/>
                  <p:pic>
                    <p:nvPicPr>
                      <p:cNvPr id="2969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691" y="4139600"/>
                        <a:ext cx="4585761" cy="881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2" name="Rectangle 8"/>
          <p:cNvSpPr>
            <a:spLocks noChangeArrowheads="1"/>
          </p:cNvSpPr>
          <p:nvPr/>
        </p:nvSpPr>
        <p:spPr bwMode="auto">
          <a:xfrm>
            <a:off x="994807" y="5270409"/>
            <a:ext cx="9981168" cy="103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故状态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为非常返状态。又因状态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 = 0, 1, 2, …</a:t>
            </a:r>
            <a:r>
              <a:rPr lang="zh-CN" altLang="en-US" sz="2400" dirty="0">
                <a:latin typeface="+mn-ea"/>
                <a:ea typeface="+mn-ea"/>
              </a:rPr>
              <a:t>）与状态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互通，故状态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 = 1, 2, 3, …</a:t>
            </a:r>
            <a:r>
              <a:rPr lang="zh-CN" altLang="en-US" sz="2400" dirty="0">
                <a:latin typeface="+mn-ea"/>
                <a:ea typeface="+mn-ea"/>
              </a:rPr>
              <a:t>与状态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有相同的状态性质，都是非常返状态。</a:t>
            </a:r>
          </a:p>
        </p:txBody>
      </p:sp>
      <p:graphicFrame>
        <p:nvGraphicFramePr>
          <p:cNvPr id="13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553537"/>
              </p:ext>
            </p:extLst>
          </p:nvPr>
        </p:nvGraphicFramePr>
        <p:xfrm>
          <a:off x="3386637" y="2980427"/>
          <a:ext cx="2510419" cy="89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300" imgH="495300" progId="Equation.DSMT4">
                  <p:embed/>
                </p:oleObj>
              </mc:Choice>
              <mc:Fallback>
                <p:oleObj name="Equation" r:id="rId6" imgW="1384300" imgH="495300" progId="Equation.DSMT4">
                  <p:embed/>
                  <p:pic>
                    <p:nvPicPr>
                      <p:cNvPr id="1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637" y="2980427"/>
                        <a:ext cx="2510419" cy="898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0"/>
          <p:cNvGraphicFramePr>
            <a:graphicFrameLocks noChangeAspect="1"/>
          </p:cNvGraphicFramePr>
          <p:nvPr/>
        </p:nvGraphicFramePr>
        <p:xfrm>
          <a:off x="5100407" y="1816521"/>
          <a:ext cx="1657734" cy="71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393700" progId="Equation.DSMT4">
                  <p:embed/>
                </p:oleObj>
              </mc:Choice>
              <mc:Fallback>
                <p:oleObj name="Equation" r:id="rId8" imgW="914400" imgH="393700" progId="Equation.DSMT4">
                  <p:embed/>
                  <p:pic>
                    <p:nvPicPr>
                      <p:cNvPr id="1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407" y="1816521"/>
                        <a:ext cx="1657734" cy="714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0"/>
          <p:cNvGraphicFramePr>
            <a:graphicFrameLocks noChangeAspect="1"/>
          </p:cNvGraphicFramePr>
          <p:nvPr/>
        </p:nvGraphicFramePr>
        <p:xfrm>
          <a:off x="7251967" y="1816521"/>
          <a:ext cx="2694612" cy="71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85900" imgH="393700" progId="Equation.DSMT4">
                  <p:embed/>
                </p:oleObj>
              </mc:Choice>
              <mc:Fallback>
                <p:oleObj name="Equation" r:id="rId10" imgW="1485900" imgH="393700" progId="Equation.DSMT4">
                  <p:embed/>
                  <p:pic>
                    <p:nvPicPr>
                      <p:cNvPr id="15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967" y="1816521"/>
                        <a:ext cx="2694612" cy="714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 advAuto="0"/>
      <p:bldP spid="27751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本讲主要内容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75" y="1219994"/>
            <a:ext cx="8479582" cy="502083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齐次马氏链状态的分类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互通  首达</a:t>
            </a:r>
            <a:endParaRPr lang="zh-CN" altLang="en-US" dirty="0">
              <a:solidFill>
                <a:srgbClr val="CC00CC"/>
              </a:solidFill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常返与非常返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正常返与零常返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状态空间分解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不可约马氏链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状态的周期性</a:t>
            </a:r>
            <a:endParaRPr lang="zh-CN" altLang="en-US" dirty="0">
              <a:solidFill>
                <a:srgbClr val="CC00CC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287" y="997635"/>
            <a:ext cx="11355088" cy="2350044"/>
          </a:xfrm>
        </p:spPr>
        <p:txBody>
          <a:bodyPr>
            <a:normAutofit/>
          </a:bodyPr>
          <a:lstStyle/>
          <a:p>
            <a:pPr marL="0" indent="719282" algn="just">
              <a:buNone/>
            </a:pPr>
            <a:r>
              <a:rPr lang="zh-CN" altLang="en-US" dirty="0"/>
              <a:t>设有</a:t>
            </a:r>
            <a:r>
              <a:rPr lang="en-US" altLang="zh-CN" dirty="0"/>
              <a:t>6</a:t>
            </a:r>
            <a:r>
              <a:rPr lang="zh-CN" altLang="en-US" dirty="0"/>
              <a:t>个球</a:t>
            </a:r>
            <a:r>
              <a:rPr lang="en-US" altLang="zh-CN" dirty="0"/>
              <a:t>(</a:t>
            </a:r>
            <a:r>
              <a:rPr lang="zh-CN" altLang="en-US" dirty="0"/>
              <a:t>其中</a:t>
            </a:r>
            <a:r>
              <a:rPr lang="en-US" altLang="zh-CN" dirty="0"/>
              <a:t>2</a:t>
            </a:r>
            <a:r>
              <a:rPr lang="zh-CN" altLang="en-US" dirty="0"/>
              <a:t>个红球</a:t>
            </a:r>
            <a:r>
              <a:rPr lang="en-US" altLang="zh-CN" dirty="0"/>
              <a:t>4</a:t>
            </a:r>
            <a:r>
              <a:rPr lang="zh-CN" altLang="en-US" dirty="0"/>
              <a:t>个白球</a:t>
            </a:r>
            <a:r>
              <a:rPr lang="en-US" altLang="zh-CN" dirty="0"/>
              <a:t>)</a:t>
            </a:r>
            <a:r>
              <a:rPr lang="zh-CN" altLang="en-US" dirty="0"/>
              <a:t>分别放于甲、乙两个盒子中</a:t>
            </a:r>
            <a:r>
              <a:rPr lang="en-US" altLang="zh-CN" dirty="0"/>
              <a:t>, </a:t>
            </a:r>
            <a:r>
              <a:rPr lang="zh-CN" altLang="en-US" dirty="0"/>
              <a:t>每盒</a:t>
            </a:r>
            <a:r>
              <a:rPr lang="en-US" altLang="zh-CN" dirty="0"/>
              <a:t>3</a:t>
            </a:r>
            <a:r>
              <a:rPr lang="zh-CN" altLang="en-US" dirty="0"/>
              <a:t>个。令每次从两个盒子中各取一个球进行交换</a:t>
            </a:r>
            <a:r>
              <a:rPr lang="en-US" altLang="zh-CN" dirty="0"/>
              <a:t>, X(0)</a:t>
            </a:r>
            <a:r>
              <a:rPr lang="zh-CN" altLang="en-US" dirty="0"/>
              <a:t>表示开始时甲盒中红球的个数</a:t>
            </a:r>
            <a:r>
              <a:rPr lang="en-US" altLang="zh-CN" dirty="0"/>
              <a:t>, X(n), n=1, 2, …</a:t>
            </a:r>
            <a:r>
              <a:rPr lang="zh-CN" altLang="en-US" dirty="0"/>
              <a:t>表示经过</a:t>
            </a:r>
            <a:r>
              <a:rPr lang="en-US" altLang="zh-CN" dirty="0"/>
              <a:t>n</a:t>
            </a:r>
            <a:r>
              <a:rPr lang="zh-CN" altLang="en-US" dirty="0"/>
              <a:t>次交换后甲盒中的红球数。</a:t>
            </a:r>
            <a:r>
              <a:rPr lang="en-US" altLang="zh-CN" dirty="0"/>
              <a:t>{X(n), n=0, 1, 2, …}</a:t>
            </a:r>
            <a:r>
              <a:rPr lang="zh-CN" altLang="en-US" dirty="0"/>
              <a:t>是状态空间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{0, 1, 2}</a:t>
            </a:r>
            <a:r>
              <a:rPr lang="zh-CN" altLang="en-US" dirty="0"/>
              <a:t>的齐次马氏链。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1426904" y="3500958"/>
            <a:ext cx="1845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(1)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初始分布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6556375" y="3594567"/>
            <a:ext cx="1845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(2)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转移矩阵</a:t>
            </a:r>
          </a:p>
        </p:txBody>
      </p:sp>
      <p:graphicFrame>
        <p:nvGraphicFramePr>
          <p:cNvPr id="283654" name="Group 6">
            <a:extLst>
              <a:ext uri="{FF2B5EF4-FFF2-40B4-BE49-F238E27FC236}">
                <a16:creationId xmlns:a16="http://schemas.microsoft.com/office/drawing/2014/main" id="{546030D1-25B3-4F89-AC0F-88537AA7D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56128"/>
              </p:ext>
            </p:extLst>
          </p:nvPr>
        </p:nvGraphicFramePr>
        <p:xfrm>
          <a:off x="1426904" y="4499759"/>
          <a:ext cx="2820053" cy="1060696"/>
        </p:xfrm>
        <a:graphic>
          <a:graphicData uri="http://schemas.openxmlformats.org/drawingml/2006/table">
            <a:tbl>
              <a:tblPr/>
              <a:tblGrid>
                <a:gridCol w="76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34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X(0)</a:t>
                      </a:r>
                    </a:p>
                  </a:txBody>
                  <a:tcPr marL="91461" marR="91461" marT="45685" marB="45685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34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</a:t>
                      </a:r>
                    </a:p>
                  </a:txBody>
                  <a:tcPr marL="91461" marR="91461" marT="45685" marB="45685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1/5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3/5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1/5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050937" y="5490589"/>
            <a:ext cx="2653326" cy="1219482"/>
            <a:chOff x="1248" y="3408"/>
            <a:chExt cx="1671" cy="768"/>
          </a:xfrm>
        </p:grpSpPr>
        <p:graphicFrame>
          <p:nvGraphicFramePr>
            <p:cNvPr id="11292" name="Object 24"/>
            <p:cNvGraphicFramePr>
              <a:graphicFrameLocks noChangeAspect="1"/>
            </p:cNvGraphicFramePr>
            <p:nvPr/>
          </p:nvGraphicFramePr>
          <p:xfrm>
            <a:off x="1248" y="3562"/>
            <a:ext cx="1671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44600" imgH="457200" progId="Equation.3">
                    <p:embed/>
                  </p:oleObj>
                </mc:Choice>
                <mc:Fallback>
                  <p:oleObj name="Equation" r:id="rId3" imgW="1244600" imgH="457200" progId="Equation.3">
                    <p:embed/>
                    <p:pic>
                      <p:nvPicPr>
                        <p:cNvPr id="1129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562"/>
                          <a:ext cx="1671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3" name="Line 25"/>
            <p:cNvSpPr>
              <a:spLocks noChangeShapeType="1"/>
            </p:cNvSpPr>
            <p:nvPr/>
          </p:nvSpPr>
          <p:spPr bwMode="auto">
            <a:xfrm flipV="1">
              <a:off x="1440" y="34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4" name="Line 26"/>
            <p:cNvSpPr>
              <a:spLocks noChangeShapeType="1"/>
            </p:cNvSpPr>
            <p:nvPr/>
          </p:nvSpPr>
          <p:spPr bwMode="auto">
            <a:xfrm flipV="1">
              <a:off x="1968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5" name="Line 27"/>
            <p:cNvSpPr>
              <a:spLocks noChangeShapeType="1"/>
            </p:cNvSpPr>
            <p:nvPr/>
          </p:nvSpPr>
          <p:spPr bwMode="auto">
            <a:xfrm flipH="1" flipV="1">
              <a:off x="2448" y="34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836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35909"/>
              </p:ext>
            </p:extLst>
          </p:nvPr>
        </p:nvGraphicFramePr>
        <p:xfrm>
          <a:off x="6728275" y="4388218"/>
          <a:ext cx="2038822" cy="2286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40948" imgH="1167893" progId="Equation.3">
                  <p:embed/>
                </p:oleObj>
              </mc:Choice>
              <mc:Fallback>
                <p:oleObj name="Equation" r:id="rId5" imgW="1040948" imgH="1167893" progId="Equation.3">
                  <p:embed/>
                  <p:pic>
                    <p:nvPicPr>
                      <p:cNvPr id="28367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275" y="4388218"/>
                        <a:ext cx="2038822" cy="2286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B79038CD-393A-49E1-B758-7E7F0D801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092" y="369027"/>
            <a:ext cx="6072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C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  <a:ea typeface="+mn-ea"/>
              </a:rPr>
              <a:t>§7.3  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  <a:ea typeface="+mn-ea"/>
              </a:rPr>
              <a:t>齐次马氏链状态的分类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8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build="p"/>
      <p:bldP spid="283652" grpId="0" autoUpdateAnimBg="0"/>
      <p:bldP spid="28365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下一讲内容预告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991394"/>
            <a:ext cx="7543800" cy="53923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齐次马氏链状态的分类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连续参数马尔可夫链</a:t>
            </a:r>
          </a:p>
          <a:p>
            <a:pPr lvl="1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转移概率函数、转移矩阵</a:t>
            </a:r>
          </a:p>
          <a:p>
            <a:pPr lvl="1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连续参数齐次马氏链</a:t>
            </a:r>
          </a:p>
          <a:p>
            <a:pPr lvl="1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初始分布、绝对分布、遍历性、平稳分布</a:t>
            </a:r>
            <a:endParaRPr lang="zh-CN" altLang="en-US" dirty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转移概率函数的性质</a:t>
            </a:r>
          </a:p>
          <a:p>
            <a:pPr lvl="1" eaLnBrk="1" hangingPunct="1">
              <a:lnSpc>
                <a:spcPct val="17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状态转移速度矩阵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29CF63-D6EB-41F5-8CCD-DE8FAA29F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3580" y="1152245"/>
            <a:ext cx="7563013" cy="148942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黑体" pitchFamily="2" charset="-122"/>
              </a:rPr>
              <a:t>P152—154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CC00CC"/>
                </a:solidFill>
                <a:ea typeface="黑体" pitchFamily="2" charset="-122"/>
              </a:rPr>
              <a:t>23.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title"/>
          </p:nvPr>
        </p:nvSpPr>
        <p:spPr>
          <a:xfrm>
            <a:off x="866776" y="316481"/>
            <a:ext cx="7469329" cy="516056"/>
          </a:xfrm>
        </p:spPr>
        <p:txBody>
          <a:bodyPr/>
          <a:lstStyle/>
          <a:p>
            <a:pPr eaLnBrk="1" hangingPunct="1"/>
            <a:r>
              <a:rPr lang="zh-CN" altLang="en-US" dirty="0"/>
              <a:t>习　题　四</a:t>
            </a:r>
          </a:p>
        </p:txBody>
      </p:sp>
      <p:pic>
        <p:nvPicPr>
          <p:cNvPr id="5325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0" y="2591594"/>
            <a:ext cx="9677401" cy="377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96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问题引入</a:t>
            </a:r>
          </a:p>
        </p:txBody>
      </p:sp>
      <p:graphicFrame>
        <p:nvGraphicFramePr>
          <p:cNvPr id="133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159227"/>
              </p:ext>
            </p:extLst>
          </p:nvPr>
        </p:nvGraphicFramePr>
        <p:xfrm>
          <a:off x="5707769" y="943788"/>
          <a:ext cx="2896270" cy="248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1155700" progId="Equation.3">
                  <p:embed/>
                </p:oleObj>
              </mc:Choice>
              <mc:Fallback>
                <p:oleObj name="Equation" r:id="rId2" imgW="1346200" imgH="1155700" progId="Equation.3">
                  <p:embed/>
                  <p:pic>
                    <p:nvPicPr>
                      <p:cNvPr id="133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769" y="943788"/>
                        <a:ext cx="2896270" cy="248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829274"/>
              </p:ext>
            </p:extLst>
          </p:nvPr>
        </p:nvGraphicFramePr>
        <p:xfrm>
          <a:off x="2003222" y="1100370"/>
          <a:ext cx="2038822" cy="2286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0948" imgH="1167893" progId="Equation.3">
                  <p:embed/>
                </p:oleObj>
              </mc:Choice>
              <mc:Fallback>
                <p:oleObj name="Equation" r:id="rId4" imgW="1040948" imgH="1167893" progId="Equation.3">
                  <p:embed/>
                  <p:pic>
                    <p:nvPicPr>
                      <p:cNvPr id="1331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222" y="1100370"/>
                        <a:ext cx="2038822" cy="2286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3390463" y="3268622"/>
            <a:ext cx="2970409" cy="1464231"/>
          </a:xfrm>
          <a:prstGeom prst="wedgeRoundRectCallout">
            <a:avLst>
              <a:gd name="adj1" fmla="val -37440"/>
              <a:gd name="adj2" fmla="val 69683"/>
              <a:gd name="adj3" fmla="val 16667"/>
            </a:avLst>
          </a:prstGeom>
          <a:solidFill>
            <a:schemeClr val="tx2">
              <a:lumMod val="75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000" dirty="0">
                <a:solidFill>
                  <a:srgbClr val="FFFF00"/>
                </a:solidFill>
                <a:latin typeface="+mn-ea"/>
                <a:ea typeface="+mn-ea"/>
              </a:rPr>
              <a:t>以状态为结点，以状态转移概率为有向边的权值得到的赋权有向图</a:t>
            </a:r>
            <a:r>
              <a:rPr lang="en-US" altLang="zh-CN" sz="2000" dirty="0">
                <a:solidFill>
                  <a:srgbClr val="FFFF00"/>
                </a:solidFill>
                <a:latin typeface="+mn-ea"/>
                <a:ea typeface="+mn-ea"/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状态转移图</a:t>
            </a:r>
          </a:p>
        </p:txBody>
      </p:sp>
      <p:sp>
        <p:nvSpPr>
          <p:cNvPr id="2" name="Arc 25">
            <a:extLst>
              <a:ext uri="{FF2B5EF4-FFF2-40B4-BE49-F238E27FC236}">
                <a16:creationId xmlns:a16="http://schemas.microsoft.com/office/drawing/2014/main" id="{C4426949-D0A1-5A58-BFC0-4EB487A4FABE}"/>
              </a:ext>
            </a:extLst>
          </p:cNvPr>
          <p:cNvSpPr>
            <a:spLocks/>
          </p:cNvSpPr>
          <p:nvPr/>
        </p:nvSpPr>
        <p:spPr bwMode="auto">
          <a:xfrm rot="4163643" flipH="1">
            <a:off x="1894682" y="5390356"/>
            <a:ext cx="381000" cy="363537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" name="Freeform 27">
            <a:extLst>
              <a:ext uri="{FF2B5EF4-FFF2-40B4-BE49-F238E27FC236}">
                <a16:creationId xmlns:a16="http://schemas.microsoft.com/office/drawing/2014/main" id="{63CD7BB5-5034-ABE5-DF43-CC074509CCD6}"/>
              </a:ext>
            </a:extLst>
          </p:cNvPr>
          <p:cNvSpPr>
            <a:spLocks/>
          </p:cNvSpPr>
          <p:nvPr/>
        </p:nvSpPr>
        <p:spPr bwMode="auto">
          <a:xfrm>
            <a:off x="2289175" y="4295775"/>
            <a:ext cx="698500" cy="1263650"/>
          </a:xfrm>
          <a:custGeom>
            <a:avLst/>
            <a:gdLst>
              <a:gd name="T0" fmla="*/ 1297 w 10227"/>
              <a:gd name="T1" fmla="*/ 0 h 10448"/>
              <a:gd name="T2" fmla="*/ 956 w 10227"/>
              <a:gd name="T3" fmla="*/ 3265 h 10448"/>
              <a:gd name="T4" fmla="*/ 0 w 10227"/>
              <a:gd name="T5" fmla="*/ 7377 h 10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227" h="10448">
                <a:moveTo>
                  <a:pt x="10227" y="0"/>
                </a:moveTo>
                <a:cubicBezTo>
                  <a:pt x="10227" y="0"/>
                  <a:pt x="9379" y="2931"/>
                  <a:pt x="7580" y="4626"/>
                </a:cubicBezTo>
                <a:cubicBezTo>
                  <a:pt x="5781" y="6322"/>
                  <a:pt x="1533" y="9327"/>
                  <a:pt x="0" y="10448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" name="Freeform 28">
            <a:extLst>
              <a:ext uri="{FF2B5EF4-FFF2-40B4-BE49-F238E27FC236}">
                <a16:creationId xmlns:a16="http://schemas.microsoft.com/office/drawing/2014/main" id="{57326573-53B3-57B0-600F-2A27E475C0C2}"/>
              </a:ext>
            </a:extLst>
          </p:cNvPr>
          <p:cNvSpPr>
            <a:spLocks/>
          </p:cNvSpPr>
          <p:nvPr/>
        </p:nvSpPr>
        <p:spPr bwMode="auto">
          <a:xfrm>
            <a:off x="2259013" y="4287838"/>
            <a:ext cx="703262" cy="1203325"/>
          </a:xfrm>
          <a:custGeom>
            <a:avLst/>
            <a:gdLst>
              <a:gd name="T0" fmla="*/ 0 w 10000"/>
              <a:gd name="T1" fmla="*/ 6858 h 10000"/>
              <a:gd name="T2" fmla="*/ 492 w 10000"/>
              <a:gd name="T3" fmla="*/ 2888 h 10000"/>
              <a:gd name="T4" fmla="*/ 1406 w 10000"/>
              <a:gd name="T5" fmla="*/ 0 h 1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0" h="10000">
                <a:moveTo>
                  <a:pt x="0" y="10000"/>
                </a:moveTo>
                <a:cubicBezTo>
                  <a:pt x="600" y="9018"/>
                  <a:pt x="1900" y="5789"/>
                  <a:pt x="3571" y="4128"/>
                </a:cubicBezTo>
                <a:cubicBezTo>
                  <a:pt x="5243" y="2468"/>
                  <a:pt x="8657" y="862"/>
                  <a:pt x="10000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" name="Arc 29">
            <a:extLst>
              <a:ext uri="{FF2B5EF4-FFF2-40B4-BE49-F238E27FC236}">
                <a16:creationId xmlns:a16="http://schemas.microsoft.com/office/drawing/2014/main" id="{2E5DB343-99CC-AE56-7EFD-0C70EC94042A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854325" y="3870325"/>
            <a:ext cx="366713" cy="381000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" name="Text Box 30">
            <a:extLst>
              <a:ext uri="{FF2B5EF4-FFF2-40B4-BE49-F238E27FC236}">
                <a16:creationId xmlns:a16="http://schemas.microsoft.com/office/drawing/2014/main" id="{BA4A6B01-E40C-188D-D77D-66DD0F819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25" y="3987800"/>
            <a:ext cx="215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</a:rPr>
              <a:t>0</a:t>
            </a: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B540D0E2-FFC8-EBBE-4E12-BE789F95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5402263"/>
            <a:ext cx="20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</a:rPr>
              <a:t>1</a:t>
            </a:r>
          </a:p>
        </p:txBody>
      </p:sp>
      <p:sp>
        <p:nvSpPr>
          <p:cNvPr id="8" name="Arc 32">
            <a:extLst>
              <a:ext uri="{FF2B5EF4-FFF2-40B4-BE49-F238E27FC236}">
                <a16:creationId xmlns:a16="http://schemas.microsoft.com/office/drawing/2014/main" id="{E8283167-D21B-F757-66ED-CF134F6F0ED0}"/>
              </a:ext>
            </a:extLst>
          </p:cNvPr>
          <p:cNvSpPr>
            <a:spLocks/>
          </p:cNvSpPr>
          <p:nvPr/>
        </p:nvSpPr>
        <p:spPr bwMode="auto">
          <a:xfrm rot="16179309" flipH="1">
            <a:off x="3736182" y="5423694"/>
            <a:ext cx="381000" cy="363537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AC64570F-6830-86E2-92EC-36C0EF1F6273}"/>
              </a:ext>
            </a:extLst>
          </p:cNvPr>
          <p:cNvSpPr>
            <a:spLocks/>
          </p:cNvSpPr>
          <p:nvPr/>
        </p:nvSpPr>
        <p:spPr bwMode="auto">
          <a:xfrm>
            <a:off x="2290763" y="5591175"/>
            <a:ext cx="1419225" cy="117475"/>
          </a:xfrm>
          <a:custGeom>
            <a:avLst/>
            <a:gdLst>
              <a:gd name="T0" fmla="*/ 0 w 9683"/>
              <a:gd name="T1" fmla="*/ 0 h 12747"/>
              <a:gd name="T2" fmla="*/ 5422 w 9683"/>
              <a:gd name="T3" fmla="*/ 0 h 12747"/>
              <a:gd name="T4" fmla="*/ 12162 w 9683"/>
              <a:gd name="T5" fmla="*/ 0 h 127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83" h="12747">
                <a:moveTo>
                  <a:pt x="0" y="0"/>
                </a:moveTo>
                <a:cubicBezTo>
                  <a:pt x="788" y="1463"/>
                  <a:pt x="2690" y="12988"/>
                  <a:pt x="4355" y="12744"/>
                </a:cubicBezTo>
                <a:cubicBezTo>
                  <a:pt x="6019" y="12500"/>
                  <a:pt x="8574" y="5061"/>
                  <a:pt x="9683" y="2988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" name="Freeform 37">
            <a:extLst>
              <a:ext uri="{FF2B5EF4-FFF2-40B4-BE49-F238E27FC236}">
                <a16:creationId xmlns:a16="http://schemas.microsoft.com/office/drawing/2014/main" id="{01012329-D3FB-080C-42E4-46DDD5136C0A}"/>
              </a:ext>
            </a:extLst>
          </p:cNvPr>
          <p:cNvSpPr>
            <a:spLocks/>
          </p:cNvSpPr>
          <p:nvPr/>
        </p:nvSpPr>
        <p:spPr bwMode="auto">
          <a:xfrm>
            <a:off x="2292350" y="5414963"/>
            <a:ext cx="1473200" cy="158750"/>
          </a:xfrm>
          <a:custGeom>
            <a:avLst/>
            <a:gdLst>
              <a:gd name="T0" fmla="*/ 8557 w 1377"/>
              <a:gd name="T1" fmla="*/ 1118 h 142"/>
              <a:gd name="T2" fmla="*/ 5348 w 1377"/>
              <a:gd name="T3" fmla="*/ 1118 h 142"/>
              <a:gd name="T4" fmla="*/ 0 w 1377"/>
              <a:gd name="T5" fmla="*/ 1118 h 142"/>
              <a:gd name="T6" fmla="*/ 0 60000 65536"/>
              <a:gd name="T7" fmla="*/ 0 60000 65536"/>
              <a:gd name="T8" fmla="*/ 0 60000 65536"/>
              <a:gd name="T9" fmla="*/ 0 w 1377"/>
              <a:gd name="T10" fmla="*/ 0 h 142"/>
              <a:gd name="T11" fmla="*/ 1377 w 1377"/>
              <a:gd name="T12" fmla="*/ 142 h 1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77" h="142">
                <a:moveTo>
                  <a:pt x="1377" y="132"/>
                </a:moveTo>
                <a:cubicBezTo>
                  <a:pt x="1279" y="110"/>
                  <a:pt x="1016" y="0"/>
                  <a:pt x="787" y="2"/>
                </a:cubicBezTo>
                <a:cubicBezTo>
                  <a:pt x="560" y="0"/>
                  <a:pt x="164" y="113"/>
                  <a:pt x="0" y="142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" name="Text Box 38">
            <a:extLst>
              <a:ext uri="{FF2B5EF4-FFF2-40B4-BE49-F238E27FC236}">
                <a16:creationId xmlns:a16="http://schemas.microsoft.com/office/drawing/2014/main" id="{D0A6E93F-7E18-52A7-D8D5-705EE0428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713" y="5438775"/>
            <a:ext cx="160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</a:rPr>
              <a:t>2</a:t>
            </a:r>
          </a:p>
        </p:txBody>
      </p:sp>
      <p:sp>
        <p:nvSpPr>
          <p:cNvPr id="19" name="Oval 26">
            <a:extLst>
              <a:ext uri="{FF2B5EF4-FFF2-40B4-BE49-F238E27FC236}">
                <a16:creationId xmlns:a16="http://schemas.microsoft.com/office/drawing/2014/main" id="{63986B0A-2C20-BB9D-6D7E-2FA8B6BB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4214813"/>
            <a:ext cx="71437" cy="71437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0000FF"/>
            </a:solidFill>
            <a:round/>
            <a:headEnd/>
            <a:tailEnd type="none" w="sm" len="med"/>
          </a:ln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0" name="Oval 33">
            <a:extLst>
              <a:ext uri="{FF2B5EF4-FFF2-40B4-BE49-F238E27FC236}">
                <a16:creationId xmlns:a16="http://schemas.microsoft.com/office/drawing/2014/main" id="{1808AE8A-A8E8-705A-3787-7125E4382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5548313"/>
            <a:ext cx="71437" cy="71437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0000FF"/>
            </a:solidFill>
            <a:round/>
            <a:headEnd/>
            <a:tailEnd type="none" w="sm" len="med"/>
          </a:ln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1" name="Oval 39">
            <a:extLst>
              <a:ext uri="{FF2B5EF4-FFF2-40B4-BE49-F238E27FC236}">
                <a16:creationId xmlns:a16="http://schemas.microsoft.com/office/drawing/2014/main" id="{B84D25E7-C661-365A-55C4-8CAA372A6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5508625"/>
            <a:ext cx="71438" cy="714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0000FF"/>
            </a:solidFill>
            <a:round/>
            <a:headEnd/>
            <a:tailEnd type="none" w="sm" len="med"/>
          </a:ln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2" name="Text Box 30">
            <a:extLst>
              <a:ext uri="{FF2B5EF4-FFF2-40B4-BE49-F238E27FC236}">
                <a16:creationId xmlns:a16="http://schemas.microsoft.com/office/drawing/2014/main" id="{4D654048-DE04-46C5-7135-CB8CC5C86F1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29735" y="3489325"/>
            <a:ext cx="215844" cy="346863"/>
          </a:xfrm>
          <a:prstGeom prst="rect">
            <a:avLst/>
          </a:prstGeom>
          <a:blipFill>
            <a:blip r:embed="rId6"/>
            <a:stretch>
              <a:fillRect t="-1754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3" name="Text Box 30">
            <a:extLst>
              <a:ext uri="{FF2B5EF4-FFF2-40B4-BE49-F238E27FC236}">
                <a16:creationId xmlns:a16="http://schemas.microsoft.com/office/drawing/2014/main" id="{B2FAD979-831E-4BCC-F136-FF908CD0BB8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318262" y="4453956"/>
            <a:ext cx="215844" cy="346863"/>
          </a:xfrm>
          <a:prstGeom prst="rect">
            <a:avLst/>
          </a:prstGeom>
          <a:blipFill>
            <a:blip r:embed="rId7"/>
            <a:stretch>
              <a:fillRect t="-3571" b="-1607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4" name="Text Box 30">
            <a:extLst>
              <a:ext uri="{FF2B5EF4-FFF2-40B4-BE49-F238E27FC236}">
                <a16:creationId xmlns:a16="http://schemas.microsoft.com/office/drawing/2014/main" id="{019F0888-E92B-636C-9637-376914851B7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755047" y="4775601"/>
            <a:ext cx="215844" cy="346863"/>
          </a:xfrm>
          <a:prstGeom prst="rect">
            <a:avLst/>
          </a:prstGeom>
          <a:blipFill>
            <a:blip r:embed="rId8"/>
            <a:stretch>
              <a:fillRect t="-1754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500B5B93-9D21-AD51-1737-5D66AAFA528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95450" y="5431479"/>
            <a:ext cx="215844" cy="350646"/>
          </a:xfrm>
          <a:prstGeom prst="rect">
            <a:avLst/>
          </a:prstGeom>
          <a:blipFill>
            <a:blip r:embed="rId9"/>
            <a:stretch>
              <a:fillRect t="-3509" b="-1578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BA412621-8A41-F40D-FBA7-D8442C06CEF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888564" y="5566575"/>
            <a:ext cx="215844" cy="346863"/>
          </a:xfrm>
          <a:prstGeom prst="rect">
            <a:avLst/>
          </a:prstGeom>
          <a:blipFill>
            <a:blip r:embed="rId10"/>
            <a:stretch>
              <a:fillRect t="-3509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F212CA18-CDFD-C494-7923-1C44DD1B807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51904" y="5256957"/>
            <a:ext cx="414193" cy="346863"/>
          </a:xfrm>
          <a:prstGeom prst="rect">
            <a:avLst/>
          </a:prstGeom>
          <a:blipFill>
            <a:blip r:embed="rId11"/>
            <a:stretch>
              <a:fillRect t="-1754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8" name="Text Box 30">
            <a:extLst>
              <a:ext uri="{FF2B5EF4-FFF2-40B4-BE49-F238E27FC236}">
                <a16:creationId xmlns:a16="http://schemas.microsoft.com/office/drawing/2014/main" id="{DDD64A45-77F9-C434-DC15-DEF30029387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84694" y="5362021"/>
            <a:ext cx="215844" cy="346863"/>
          </a:xfrm>
          <a:prstGeom prst="rect">
            <a:avLst/>
          </a:prstGeom>
          <a:blipFill>
            <a:blip r:embed="rId12"/>
            <a:stretch>
              <a:fillRect t="-3571" b="-1607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9" name="Arc 25">
            <a:extLst>
              <a:ext uri="{FF2B5EF4-FFF2-40B4-BE49-F238E27FC236}">
                <a16:creationId xmlns:a16="http://schemas.microsoft.com/office/drawing/2014/main" id="{D17E56C7-C235-0154-B9CB-30F831A79ED7}"/>
              </a:ext>
            </a:extLst>
          </p:cNvPr>
          <p:cNvSpPr>
            <a:spLocks/>
          </p:cNvSpPr>
          <p:nvPr/>
        </p:nvSpPr>
        <p:spPr bwMode="auto">
          <a:xfrm rot="4163643" flipH="1">
            <a:off x="5898357" y="5461794"/>
            <a:ext cx="381000" cy="363537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0" name="Freeform 27">
            <a:extLst>
              <a:ext uri="{FF2B5EF4-FFF2-40B4-BE49-F238E27FC236}">
                <a16:creationId xmlns:a16="http://schemas.microsoft.com/office/drawing/2014/main" id="{14E0A6EE-DAAC-7D61-2AE9-0721472D9801}"/>
              </a:ext>
            </a:extLst>
          </p:cNvPr>
          <p:cNvSpPr>
            <a:spLocks/>
          </p:cNvSpPr>
          <p:nvPr/>
        </p:nvSpPr>
        <p:spPr bwMode="auto">
          <a:xfrm>
            <a:off x="6292850" y="4367213"/>
            <a:ext cx="698500" cy="1263650"/>
          </a:xfrm>
          <a:custGeom>
            <a:avLst/>
            <a:gdLst>
              <a:gd name="T0" fmla="*/ 1297 w 10227"/>
              <a:gd name="T1" fmla="*/ 0 h 10448"/>
              <a:gd name="T2" fmla="*/ 956 w 10227"/>
              <a:gd name="T3" fmla="*/ 3265 h 10448"/>
              <a:gd name="T4" fmla="*/ 0 w 10227"/>
              <a:gd name="T5" fmla="*/ 7376 h 10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227" h="10448">
                <a:moveTo>
                  <a:pt x="10227" y="0"/>
                </a:moveTo>
                <a:cubicBezTo>
                  <a:pt x="10227" y="0"/>
                  <a:pt x="9379" y="2931"/>
                  <a:pt x="7580" y="4626"/>
                </a:cubicBezTo>
                <a:cubicBezTo>
                  <a:pt x="5781" y="6322"/>
                  <a:pt x="1533" y="9327"/>
                  <a:pt x="0" y="10448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06DB7F30-A3E2-F4EA-6B23-932CC48C5431}"/>
              </a:ext>
            </a:extLst>
          </p:cNvPr>
          <p:cNvSpPr>
            <a:spLocks/>
          </p:cNvSpPr>
          <p:nvPr/>
        </p:nvSpPr>
        <p:spPr bwMode="auto">
          <a:xfrm>
            <a:off x="6262688" y="4359275"/>
            <a:ext cx="703262" cy="1203325"/>
          </a:xfrm>
          <a:custGeom>
            <a:avLst/>
            <a:gdLst>
              <a:gd name="T0" fmla="*/ 0 w 10000"/>
              <a:gd name="T1" fmla="*/ 6858 h 10000"/>
              <a:gd name="T2" fmla="*/ 492 w 10000"/>
              <a:gd name="T3" fmla="*/ 2887 h 10000"/>
              <a:gd name="T4" fmla="*/ 1406 w 10000"/>
              <a:gd name="T5" fmla="*/ 0 h 1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0" h="10000">
                <a:moveTo>
                  <a:pt x="0" y="10000"/>
                </a:moveTo>
                <a:cubicBezTo>
                  <a:pt x="600" y="9018"/>
                  <a:pt x="1900" y="5789"/>
                  <a:pt x="3571" y="4128"/>
                </a:cubicBezTo>
                <a:cubicBezTo>
                  <a:pt x="5243" y="2468"/>
                  <a:pt x="8657" y="862"/>
                  <a:pt x="10000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2" name="Arc 29">
            <a:extLst>
              <a:ext uri="{FF2B5EF4-FFF2-40B4-BE49-F238E27FC236}">
                <a16:creationId xmlns:a16="http://schemas.microsoft.com/office/drawing/2014/main" id="{8B0FCFD5-4FCF-6B3E-08EC-9856604853A9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858000" y="3941763"/>
            <a:ext cx="366713" cy="381000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B8751D2F-FF54-EF56-1302-DF43D66F0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4059238"/>
            <a:ext cx="215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</a:rPr>
              <a:t>0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1030A10D-FA64-A9FD-EF6E-86C2CA9C4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5" y="5473700"/>
            <a:ext cx="20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</a:rPr>
              <a:t>1</a:t>
            </a:r>
          </a:p>
        </p:txBody>
      </p:sp>
      <p:sp>
        <p:nvSpPr>
          <p:cNvPr id="39" name="Arc 32">
            <a:extLst>
              <a:ext uri="{FF2B5EF4-FFF2-40B4-BE49-F238E27FC236}">
                <a16:creationId xmlns:a16="http://schemas.microsoft.com/office/drawing/2014/main" id="{00BF1E02-3AEB-CDD1-8EA9-51C40F0AC0D8}"/>
              </a:ext>
            </a:extLst>
          </p:cNvPr>
          <p:cNvSpPr>
            <a:spLocks/>
          </p:cNvSpPr>
          <p:nvPr/>
        </p:nvSpPr>
        <p:spPr bwMode="auto">
          <a:xfrm rot="16179309" flipH="1">
            <a:off x="7740650" y="5494338"/>
            <a:ext cx="379413" cy="363537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06"/>
                  <a:pt x="6327" y="3562"/>
                  <a:pt x="15535" y="86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938FFF30-1011-B799-A4E7-ED9BCF9414C2}"/>
              </a:ext>
            </a:extLst>
          </p:cNvPr>
          <p:cNvSpPr>
            <a:spLocks/>
          </p:cNvSpPr>
          <p:nvPr/>
        </p:nvSpPr>
        <p:spPr bwMode="auto">
          <a:xfrm>
            <a:off x="6294438" y="5662613"/>
            <a:ext cx="1419225" cy="117475"/>
          </a:xfrm>
          <a:custGeom>
            <a:avLst/>
            <a:gdLst>
              <a:gd name="T0" fmla="*/ 0 w 9683"/>
              <a:gd name="T1" fmla="*/ 0 h 12747"/>
              <a:gd name="T2" fmla="*/ 5422 w 9683"/>
              <a:gd name="T3" fmla="*/ 0 h 12747"/>
              <a:gd name="T4" fmla="*/ 12162 w 9683"/>
              <a:gd name="T5" fmla="*/ 0 h 127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83" h="12747">
                <a:moveTo>
                  <a:pt x="0" y="0"/>
                </a:moveTo>
                <a:cubicBezTo>
                  <a:pt x="788" y="1463"/>
                  <a:pt x="2690" y="12988"/>
                  <a:pt x="4355" y="12744"/>
                </a:cubicBezTo>
                <a:cubicBezTo>
                  <a:pt x="6019" y="12500"/>
                  <a:pt x="8574" y="5061"/>
                  <a:pt x="9683" y="2988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2" name="Freeform 37">
            <a:extLst>
              <a:ext uri="{FF2B5EF4-FFF2-40B4-BE49-F238E27FC236}">
                <a16:creationId xmlns:a16="http://schemas.microsoft.com/office/drawing/2014/main" id="{EF41C432-CD8C-5841-1746-6CCF4FFCA320}"/>
              </a:ext>
            </a:extLst>
          </p:cNvPr>
          <p:cNvSpPr>
            <a:spLocks/>
          </p:cNvSpPr>
          <p:nvPr/>
        </p:nvSpPr>
        <p:spPr bwMode="auto">
          <a:xfrm>
            <a:off x="6296025" y="5486400"/>
            <a:ext cx="1473200" cy="158750"/>
          </a:xfrm>
          <a:custGeom>
            <a:avLst/>
            <a:gdLst>
              <a:gd name="T0" fmla="*/ 8557 w 1377"/>
              <a:gd name="T1" fmla="*/ 1118 h 142"/>
              <a:gd name="T2" fmla="*/ 5348 w 1377"/>
              <a:gd name="T3" fmla="*/ 1118 h 142"/>
              <a:gd name="T4" fmla="*/ 0 w 1377"/>
              <a:gd name="T5" fmla="*/ 1118 h 142"/>
              <a:gd name="T6" fmla="*/ 0 60000 65536"/>
              <a:gd name="T7" fmla="*/ 0 60000 65536"/>
              <a:gd name="T8" fmla="*/ 0 60000 65536"/>
              <a:gd name="T9" fmla="*/ 0 w 1377"/>
              <a:gd name="T10" fmla="*/ 0 h 142"/>
              <a:gd name="T11" fmla="*/ 1377 w 1377"/>
              <a:gd name="T12" fmla="*/ 142 h 1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77" h="142">
                <a:moveTo>
                  <a:pt x="1377" y="132"/>
                </a:moveTo>
                <a:cubicBezTo>
                  <a:pt x="1279" y="110"/>
                  <a:pt x="1016" y="0"/>
                  <a:pt x="787" y="2"/>
                </a:cubicBezTo>
                <a:cubicBezTo>
                  <a:pt x="560" y="0"/>
                  <a:pt x="164" y="113"/>
                  <a:pt x="0" y="142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" name="Text Box 38">
            <a:extLst>
              <a:ext uri="{FF2B5EF4-FFF2-40B4-BE49-F238E27FC236}">
                <a16:creationId xmlns:a16="http://schemas.microsoft.com/office/drawing/2014/main" id="{B1D3657A-EA31-CAFE-51C3-43BBBA89B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5510213"/>
            <a:ext cx="160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</a:rPr>
              <a:t>2</a:t>
            </a:r>
          </a:p>
        </p:txBody>
      </p:sp>
      <p:sp>
        <p:nvSpPr>
          <p:cNvPr id="44" name="Oval 26">
            <a:extLst>
              <a:ext uri="{FF2B5EF4-FFF2-40B4-BE49-F238E27FC236}">
                <a16:creationId xmlns:a16="http://schemas.microsoft.com/office/drawing/2014/main" id="{B5512420-3144-8BC6-158E-BEB243CD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4286250"/>
            <a:ext cx="71437" cy="714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0000FF"/>
            </a:solidFill>
            <a:round/>
            <a:headEnd/>
            <a:tailEnd type="none" w="sm" len="med"/>
          </a:ln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45" name="Oval 33">
            <a:extLst>
              <a:ext uri="{FF2B5EF4-FFF2-40B4-BE49-F238E27FC236}">
                <a16:creationId xmlns:a16="http://schemas.microsoft.com/office/drawing/2014/main" id="{83C49206-A0CA-D792-777C-3ADACD146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438" y="5619750"/>
            <a:ext cx="71437" cy="714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0000FF"/>
            </a:solidFill>
            <a:round/>
            <a:headEnd/>
            <a:tailEnd type="none" w="sm" len="med"/>
          </a:ln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E8B86EC9-C7AB-43CF-9EC4-3303BD2B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580063"/>
            <a:ext cx="71438" cy="71437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0000FF"/>
            </a:solidFill>
            <a:round/>
            <a:headEnd/>
            <a:tailEnd type="none" w="sm" len="med"/>
          </a:ln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3200" b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47" name="Text Box 30">
            <a:extLst>
              <a:ext uri="{FF2B5EF4-FFF2-40B4-BE49-F238E27FC236}">
                <a16:creationId xmlns:a16="http://schemas.microsoft.com/office/drawing/2014/main" id="{09DF79C2-C665-7118-3DC5-C6CB6951CCA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933410" y="3560763"/>
            <a:ext cx="215844" cy="346829"/>
          </a:xfrm>
          <a:prstGeom prst="rect">
            <a:avLst/>
          </a:prstGeom>
          <a:blipFill>
            <a:blip r:embed="rId13"/>
            <a:stretch>
              <a:fillRect l="-16667" t="-3509" r="-16667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8" name="Text Box 30">
            <a:extLst>
              <a:ext uri="{FF2B5EF4-FFF2-40B4-BE49-F238E27FC236}">
                <a16:creationId xmlns:a16="http://schemas.microsoft.com/office/drawing/2014/main" id="{08795997-57A1-467A-E626-6316504319D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21937" y="4525298"/>
            <a:ext cx="215844" cy="346893"/>
          </a:xfrm>
          <a:prstGeom prst="rect">
            <a:avLst/>
          </a:prstGeom>
          <a:blipFill>
            <a:blip r:embed="rId14"/>
            <a:stretch>
              <a:fillRect l="-17143" t="-1754" r="-20000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9" name="Text Box 30">
            <a:extLst>
              <a:ext uri="{FF2B5EF4-FFF2-40B4-BE49-F238E27FC236}">
                <a16:creationId xmlns:a16="http://schemas.microsoft.com/office/drawing/2014/main" id="{2CCDDC23-ECCC-A1A8-638C-8D1CE805F44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758722" y="4846912"/>
            <a:ext cx="215844" cy="345803"/>
          </a:xfrm>
          <a:prstGeom prst="rect">
            <a:avLst/>
          </a:prstGeom>
          <a:blipFill>
            <a:blip r:embed="rId15"/>
            <a:stretch>
              <a:fillRect l="-17143" t="-3509" r="-20000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0" name="Text Box 30">
            <a:extLst>
              <a:ext uri="{FF2B5EF4-FFF2-40B4-BE49-F238E27FC236}">
                <a16:creationId xmlns:a16="http://schemas.microsoft.com/office/drawing/2014/main" id="{B72C9BDB-63C1-AECA-6563-08C8D2D2AA8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699125" y="5502725"/>
            <a:ext cx="215844" cy="346252"/>
          </a:xfrm>
          <a:prstGeom prst="rect">
            <a:avLst/>
          </a:prstGeom>
          <a:blipFill>
            <a:blip r:embed="rId16"/>
            <a:stretch>
              <a:fillRect l="-17143" t="-3509" r="-20000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51" name="Text Box 30">
            <a:extLst>
              <a:ext uri="{FF2B5EF4-FFF2-40B4-BE49-F238E27FC236}">
                <a16:creationId xmlns:a16="http://schemas.microsoft.com/office/drawing/2014/main" id="{434336E3-3958-BE0C-DDF2-BF113DCAC97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088369" y="5433274"/>
            <a:ext cx="215844" cy="346829"/>
          </a:xfrm>
          <a:prstGeom prst="rect">
            <a:avLst/>
          </a:prstGeom>
          <a:blipFill>
            <a:blip r:embed="rId17"/>
            <a:stretch>
              <a:fillRect l="-17143" t="-1754" r="-20000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3" name="Freeform 27">
            <a:extLst>
              <a:ext uri="{FF2B5EF4-FFF2-40B4-BE49-F238E27FC236}">
                <a16:creationId xmlns:a16="http://schemas.microsoft.com/office/drawing/2014/main" id="{31CE20AC-6E9D-1EE9-B24C-D01B4A549136}"/>
              </a:ext>
            </a:extLst>
          </p:cNvPr>
          <p:cNvSpPr>
            <a:spLocks/>
          </p:cNvSpPr>
          <p:nvPr/>
        </p:nvSpPr>
        <p:spPr bwMode="auto">
          <a:xfrm>
            <a:off x="7019925" y="4318000"/>
            <a:ext cx="711200" cy="1331913"/>
          </a:xfrm>
          <a:custGeom>
            <a:avLst/>
            <a:gdLst>
              <a:gd name="T0" fmla="*/ 0 w 10000"/>
              <a:gd name="T1" fmla="*/ 0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0" h="10000">
                <a:moveTo>
                  <a:pt x="0" y="0"/>
                </a:moveTo>
                <a:cubicBezTo>
                  <a:pt x="1528" y="1489"/>
                  <a:pt x="8731" y="4639"/>
                  <a:pt x="9048" y="5979"/>
                </a:cubicBezTo>
                <a:lnTo>
                  <a:pt x="10000" y="100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4" name="Freeform 28">
            <a:extLst>
              <a:ext uri="{FF2B5EF4-FFF2-40B4-BE49-F238E27FC236}">
                <a16:creationId xmlns:a16="http://schemas.microsoft.com/office/drawing/2014/main" id="{4B5D3CA3-A547-45D1-CB45-DAA7F7C4B17D}"/>
              </a:ext>
            </a:extLst>
          </p:cNvPr>
          <p:cNvSpPr>
            <a:spLocks/>
          </p:cNvSpPr>
          <p:nvPr/>
        </p:nvSpPr>
        <p:spPr bwMode="auto">
          <a:xfrm>
            <a:off x="7040563" y="4302125"/>
            <a:ext cx="738187" cy="1335088"/>
          </a:xfrm>
          <a:custGeom>
            <a:avLst/>
            <a:gdLst>
              <a:gd name="T0" fmla="*/ 2147483646 w 10000"/>
              <a:gd name="T1" fmla="*/ 2147483646 h 10000"/>
              <a:gd name="T2" fmla="*/ 1454707695 w 10000"/>
              <a:gd name="T3" fmla="*/ 2147483646 h 10000"/>
              <a:gd name="T4" fmla="*/ 0 w 10000"/>
              <a:gd name="T5" fmla="*/ 0 h 1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0" h="10000">
                <a:moveTo>
                  <a:pt x="10000" y="10000"/>
                </a:moveTo>
                <a:lnTo>
                  <a:pt x="3617" y="6143"/>
                </a:lnTo>
                <a:cubicBezTo>
                  <a:pt x="1489" y="4857"/>
                  <a:pt x="491" y="1062"/>
                  <a:pt x="0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5" name="Text Box 30">
            <a:extLst>
              <a:ext uri="{FF2B5EF4-FFF2-40B4-BE49-F238E27FC236}">
                <a16:creationId xmlns:a16="http://schemas.microsoft.com/office/drawing/2014/main" id="{7257E1B4-C59F-414A-1C78-2A86A03A7DF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28639" y="5787115"/>
            <a:ext cx="215900" cy="346954"/>
          </a:xfrm>
          <a:prstGeom prst="rect">
            <a:avLst/>
          </a:prstGeom>
          <a:blipFill>
            <a:blip r:embed="rId14"/>
            <a:stretch>
              <a:fillRect l="-16667" t="-1754" r="-16667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0" name="Text Box 30">
            <a:extLst>
              <a:ext uri="{FF2B5EF4-FFF2-40B4-BE49-F238E27FC236}">
                <a16:creationId xmlns:a16="http://schemas.microsoft.com/office/drawing/2014/main" id="{D9192C85-E03E-AC20-2257-C2E678D8CCF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121606" y="5343851"/>
            <a:ext cx="215900" cy="345864"/>
          </a:xfrm>
          <a:prstGeom prst="rect">
            <a:avLst/>
          </a:prstGeom>
          <a:blipFill>
            <a:blip r:embed="rId15"/>
            <a:stretch>
              <a:fillRect l="-16667" t="-3571" r="-16667" b="-1607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61" name="Text Box 30">
            <a:extLst>
              <a:ext uri="{FF2B5EF4-FFF2-40B4-BE49-F238E27FC236}">
                <a16:creationId xmlns:a16="http://schemas.microsoft.com/office/drawing/2014/main" id="{A559B6D7-4D65-E676-076D-953A78B827E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590003" y="4653581"/>
            <a:ext cx="215900" cy="345864"/>
          </a:xfrm>
          <a:prstGeom prst="rect">
            <a:avLst/>
          </a:prstGeom>
          <a:blipFill>
            <a:blip r:embed="rId18"/>
            <a:stretch>
              <a:fillRect l="-17143" t="-1754" r="-20000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2" name="Text Box 30">
            <a:extLst>
              <a:ext uri="{FF2B5EF4-FFF2-40B4-BE49-F238E27FC236}">
                <a16:creationId xmlns:a16="http://schemas.microsoft.com/office/drawing/2014/main" id="{62B01A3A-4364-3F8E-4FB5-8D07F156C43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303647" y="4847139"/>
            <a:ext cx="215900" cy="346954"/>
          </a:xfrm>
          <a:prstGeom prst="rect">
            <a:avLst/>
          </a:prstGeom>
          <a:blipFill>
            <a:blip r:embed="rId19"/>
            <a:stretch>
              <a:fillRect l="-16667" t="-3509" r="-16667" b="-1403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首达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146441"/>
            <a:ext cx="11049000" cy="2704138"/>
          </a:xfrm>
        </p:spPr>
        <p:txBody>
          <a:bodyPr>
            <a:normAutofit lnSpcReduction="10000"/>
          </a:bodyPr>
          <a:lstStyle/>
          <a:p>
            <a:pPr eaLnBrk="1" hangingPunct="1">
              <a:buClrTx/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　　从状态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出发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经过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步</a:t>
            </a:r>
            <a:r>
              <a:rPr lang="zh-CN" altLang="en-US" dirty="0">
                <a:solidFill>
                  <a:srgbClr val="000099"/>
                </a:solidFill>
                <a:sym typeface="Symbol" panose="05050102010706020507" pitchFamily="18" charset="2"/>
              </a:rPr>
              <a:t>首次到达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状态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的时刻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zh-CN" dirty="0" err="1">
                <a:sym typeface="Symbol" panose="05050102010706020507" pitchFamily="18" charset="2"/>
              </a:rPr>
              <a:t>T</a:t>
            </a:r>
            <a:r>
              <a:rPr lang="en-US" altLang="zh-CN" baseline="-25000" dirty="0" err="1">
                <a:sym typeface="Symbol" panose="05050102010706020507" pitchFamily="18" charset="2"/>
              </a:rPr>
              <a:t>ij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min{n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en-US" altLang="zh-CN" dirty="0">
                <a:sym typeface="Symbol" panose="05050102010706020507" pitchFamily="18" charset="2"/>
              </a:rPr>
              <a:t>X(m)=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, X(</a:t>
            </a:r>
            <a:r>
              <a:rPr lang="en-US" altLang="zh-CN" dirty="0" err="1">
                <a:sym typeface="Symbol" panose="05050102010706020507" pitchFamily="18" charset="2"/>
              </a:rPr>
              <a:t>m+n</a:t>
            </a:r>
            <a:r>
              <a:rPr lang="en-US" altLang="zh-CN" dirty="0">
                <a:sym typeface="Symbol" panose="05050102010706020507" pitchFamily="18" charset="2"/>
              </a:rPr>
              <a:t>)=j, </a:t>
            </a:r>
            <a:r>
              <a:rPr lang="en-US" altLang="zh-CN" dirty="0" err="1">
                <a:sym typeface="Symbol" panose="05050102010706020507" pitchFamily="18" charset="2"/>
              </a:rPr>
              <a:t>nN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pPr eaLnBrk="1" hangingPunct="1">
              <a:buClrTx/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称为</a:t>
            </a:r>
            <a:r>
              <a:rPr lang="zh-CN" altLang="en-US" dirty="0">
                <a:solidFill>
                  <a:srgbClr val="6600CC"/>
                </a:solidFill>
                <a:sym typeface="Symbol" panose="05050102010706020507" pitchFamily="18" charset="2"/>
              </a:rPr>
              <a:t>首达时刻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buClrTx/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　   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首达时刻是一个随机变量</a:t>
            </a:r>
            <a:r>
              <a:rPr lang="zh-CN" altLang="en-US" dirty="0">
                <a:sym typeface="Symbol" panose="05050102010706020507" pitchFamily="18" charset="2"/>
              </a:rPr>
              <a:t>，它的取值是从状</a:t>
            </a:r>
          </a:p>
          <a:p>
            <a:pPr eaLnBrk="1" hangingPunct="1">
              <a:buClrTx/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态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出发，使得</a:t>
            </a:r>
            <a:r>
              <a:rPr lang="en-US" altLang="zh-CN" dirty="0">
                <a:sym typeface="Symbol" panose="05050102010706020507" pitchFamily="18" charset="2"/>
              </a:rPr>
              <a:t>X(n)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的最小正整数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zh-CN" altLang="en-US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A38A175B-ACE2-4E21-AE63-11D17E3CD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3886994"/>
            <a:ext cx="6134100" cy="270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5334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906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例如：当按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0-0-1</a:t>
            </a: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转移时，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kern="0" baseline="-25000" dirty="0">
                <a:latin typeface="+mn-ea"/>
                <a:ea typeface="+mn-ea"/>
                <a:sym typeface="Symbol" panose="05050102010706020507" pitchFamily="18" charset="2"/>
              </a:rPr>
              <a:t>01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=2</a:t>
            </a: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；</a:t>
            </a:r>
            <a:endParaRPr lang="en-US" altLang="zh-CN" sz="2400" kern="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当按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0-1</a:t>
            </a: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转移时，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kern="0" baseline="-25000" dirty="0">
                <a:latin typeface="+mn-ea"/>
                <a:ea typeface="+mn-ea"/>
                <a:sym typeface="Symbol" panose="05050102010706020507" pitchFamily="18" charset="2"/>
              </a:rPr>
              <a:t>01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=1</a:t>
            </a: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；</a:t>
            </a:r>
            <a:endParaRPr lang="en-US" altLang="zh-CN" sz="2400" kern="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当按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0-0-0-0-1</a:t>
            </a: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转移时，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kern="0" baseline="-25000" dirty="0">
                <a:latin typeface="+mn-ea"/>
                <a:ea typeface="+mn-ea"/>
                <a:sym typeface="Symbol" panose="05050102010706020507" pitchFamily="18" charset="2"/>
              </a:rPr>
              <a:t>01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=4</a:t>
            </a: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；</a:t>
            </a:r>
            <a:endParaRPr lang="en-US" altLang="zh-CN" sz="2400" kern="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当按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0-0-0-</a:t>
            </a:r>
            <a:r>
              <a:rPr lang="en-US" altLang="zh-CN" sz="2400" kern="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-1</a:t>
            </a: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转移时，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kern="0" baseline="-25000" dirty="0">
                <a:latin typeface="+mn-ea"/>
                <a:ea typeface="+mn-ea"/>
                <a:sym typeface="Symbol" panose="05050102010706020507" pitchFamily="18" charset="2"/>
              </a:rPr>
              <a:t>01</a:t>
            </a: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=3</a:t>
            </a:r>
            <a:r>
              <a:rPr lang="zh-CN" altLang="en-US" sz="2400" kern="0" dirty="0">
                <a:latin typeface="+mn-ea"/>
                <a:ea typeface="+mn-ea"/>
                <a:sym typeface="Symbol" panose="05050102010706020507" pitchFamily="18" charset="2"/>
              </a:rPr>
              <a:t>；</a:t>
            </a:r>
            <a:endParaRPr lang="en-US" altLang="zh-CN" sz="2400" kern="0" dirty="0">
              <a:latin typeface="+mn-ea"/>
              <a:ea typeface="+mn-ea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+mn-ea"/>
                <a:ea typeface="+mn-ea"/>
                <a:sym typeface="Symbol" panose="05050102010706020507" pitchFamily="18" charset="2"/>
              </a:rPr>
              <a:t>……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F8A69F6-F43B-BCD6-1023-6C6BE4A8A67F}"/>
              </a:ext>
            </a:extLst>
          </p:cNvPr>
          <p:cNvGrpSpPr>
            <a:grpSpLocks/>
          </p:cNvGrpSpPr>
          <p:nvPr/>
        </p:nvGrpSpPr>
        <p:grpSpPr bwMode="auto">
          <a:xfrm>
            <a:off x="1984375" y="3844116"/>
            <a:ext cx="2605088" cy="2424113"/>
            <a:chOff x="1695127" y="3488688"/>
            <a:chExt cx="2605761" cy="2424302"/>
          </a:xfrm>
        </p:grpSpPr>
        <p:grpSp>
          <p:nvGrpSpPr>
            <p:cNvPr id="3" name="Group 56">
              <a:extLst>
                <a:ext uri="{FF2B5EF4-FFF2-40B4-BE49-F238E27FC236}">
                  <a16:creationId xmlns:a16="http://schemas.microsoft.com/office/drawing/2014/main" id="{AA743358-2D9E-92DE-50CB-A37253013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1825" y="3870095"/>
              <a:ext cx="2206625" cy="1925638"/>
              <a:chOff x="1020" y="2791"/>
              <a:chExt cx="1390" cy="1213"/>
            </a:xfrm>
          </p:grpSpPr>
          <p:sp>
            <p:nvSpPr>
              <p:cNvPr id="11" name="Arc 25">
                <a:extLst>
                  <a:ext uri="{FF2B5EF4-FFF2-40B4-BE49-F238E27FC236}">
                    <a16:creationId xmlns:a16="http://schemas.microsoft.com/office/drawing/2014/main" id="{2AF5428F-FF0C-7B26-E0DD-ABA606B78E88}"/>
                  </a:ext>
                </a:extLst>
              </p:cNvPr>
              <p:cNvSpPr>
                <a:spLocks/>
              </p:cNvSpPr>
              <p:nvPr/>
            </p:nvSpPr>
            <p:spPr bwMode="auto">
              <a:xfrm rot="4163643" flipH="1">
                <a:off x="1015" y="3748"/>
                <a:ext cx="240" cy="22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7">
                <a:extLst>
                  <a:ext uri="{FF2B5EF4-FFF2-40B4-BE49-F238E27FC236}">
                    <a16:creationId xmlns:a16="http://schemas.microsoft.com/office/drawing/2014/main" id="{CCE50723-1B29-CC0A-4458-AA3469F5C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" y="3059"/>
                <a:ext cx="440" cy="796"/>
              </a:xfrm>
              <a:custGeom>
                <a:avLst/>
                <a:gdLst>
                  <a:gd name="T0" fmla="*/ 1 w 10227"/>
                  <a:gd name="T1" fmla="*/ 0 h 10448"/>
                  <a:gd name="T2" fmla="*/ 1 w 10227"/>
                  <a:gd name="T3" fmla="*/ 2 h 10448"/>
                  <a:gd name="T4" fmla="*/ 0 w 10227"/>
                  <a:gd name="T5" fmla="*/ 5 h 1044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227" h="10448">
                    <a:moveTo>
                      <a:pt x="10227" y="0"/>
                    </a:moveTo>
                    <a:cubicBezTo>
                      <a:pt x="10227" y="0"/>
                      <a:pt x="9379" y="2931"/>
                      <a:pt x="7580" y="4626"/>
                    </a:cubicBezTo>
                    <a:cubicBezTo>
                      <a:pt x="5781" y="6322"/>
                      <a:pt x="1533" y="9327"/>
                      <a:pt x="0" y="1044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8">
                <a:extLst>
                  <a:ext uri="{FF2B5EF4-FFF2-40B4-BE49-F238E27FC236}">
                    <a16:creationId xmlns:a16="http://schemas.microsoft.com/office/drawing/2014/main" id="{9C8A8C2F-7290-9043-BD1B-2B3F77CDB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" y="3054"/>
                <a:ext cx="443" cy="758"/>
              </a:xfrm>
              <a:custGeom>
                <a:avLst/>
                <a:gdLst>
                  <a:gd name="T0" fmla="*/ 0 w 10000"/>
                  <a:gd name="T1" fmla="*/ 4 h 10000"/>
                  <a:gd name="T2" fmla="*/ 0 w 10000"/>
                  <a:gd name="T3" fmla="*/ 2 h 10000"/>
                  <a:gd name="T4" fmla="*/ 1 w 10000"/>
                  <a:gd name="T5" fmla="*/ 0 h 100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000" h="10000">
                    <a:moveTo>
                      <a:pt x="0" y="10000"/>
                    </a:moveTo>
                    <a:cubicBezTo>
                      <a:pt x="600" y="9018"/>
                      <a:pt x="1900" y="5789"/>
                      <a:pt x="3571" y="4128"/>
                    </a:cubicBezTo>
                    <a:cubicBezTo>
                      <a:pt x="5243" y="2468"/>
                      <a:pt x="8657" y="862"/>
                      <a:pt x="1000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Arc 29">
                <a:extLst>
                  <a:ext uri="{FF2B5EF4-FFF2-40B4-BE49-F238E27FC236}">
                    <a16:creationId xmlns:a16="http://schemas.microsoft.com/office/drawing/2014/main" id="{0C146B8E-ED4F-887A-443E-249B46F2617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1620" y="2791"/>
                <a:ext cx="231" cy="240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Text Box 30">
                <a:extLst>
                  <a:ext uri="{FF2B5EF4-FFF2-40B4-BE49-F238E27FC236}">
                    <a16:creationId xmlns:a16="http://schemas.microsoft.com/office/drawing/2014/main" id="{B25A72D9-6B85-2ED0-72CF-F9F518A31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2" y="2865"/>
                <a:ext cx="13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16" name="Text Box 31">
                <a:extLst>
                  <a:ext uri="{FF2B5EF4-FFF2-40B4-BE49-F238E27FC236}">
                    <a16:creationId xmlns:a16="http://schemas.microsoft.com/office/drawing/2014/main" id="{06D91F9B-EE17-8489-EDFF-C01EE9B37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3756"/>
                <a:ext cx="1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17" name="Arc 32">
                <a:extLst>
                  <a:ext uri="{FF2B5EF4-FFF2-40B4-BE49-F238E27FC236}">
                    <a16:creationId xmlns:a16="http://schemas.microsoft.com/office/drawing/2014/main" id="{058E0E78-6027-29F3-E97B-0D950785955E}"/>
                  </a:ext>
                </a:extLst>
              </p:cNvPr>
              <p:cNvSpPr>
                <a:spLocks/>
              </p:cNvSpPr>
              <p:nvPr/>
            </p:nvSpPr>
            <p:spPr bwMode="auto">
              <a:xfrm rot="16179309" flipH="1">
                <a:off x="2176" y="3769"/>
                <a:ext cx="240" cy="22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FE7A21BE-510B-B8CA-985A-8D5FF849A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" y="3875"/>
                <a:ext cx="894" cy="74"/>
              </a:xfrm>
              <a:custGeom>
                <a:avLst/>
                <a:gdLst>
                  <a:gd name="T0" fmla="*/ 0 w 9683"/>
                  <a:gd name="T1" fmla="*/ 0 h 12747"/>
                  <a:gd name="T2" fmla="*/ 3 w 9683"/>
                  <a:gd name="T3" fmla="*/ 0 h 12747"/>
                  <a:gd name="T4" fmla="*/ 8 w 9683"/>
                  <a:gd name="T5" fmla="*/ 0 h 127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83" h="12747">
                    <a:moveTo>
                      <a:pt x="0" y="0"/>
                    </a:moveTo>
                    <a:cubicBezTo>
                      <a:pt x="788" y="1463"/>
                      <a:pt x="2690" y="12988"/>
                      <a:pt x="4355" y="12744"/>
                    </a:cubicBezTo>
                    <a:cubicBezTo>
                      <a:pt x="6019" y="12500"/>
                      <a:pt x="8574" y="5061"/>
                      <a:pt x="9683" y="29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9239AC6-E7E6-57C0-EE4C-BCC10AD05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6" y="3764"/>
                <a:ext cx="928" cy="100"/>
              </a:xfrm>
              <a:custGeom>
                <a:avLst/>
                <a:gdLst>
                  <a:gd name="T0" fmla="*/ 5 w 1377"/>
                  <a:gd name="T1" fmla="*/ 1 h 142"/>
                  <a:gd name="T2" fmla="*/ 3 w 1377"/>
                  <a:gd name="T3" fmla="*/ 1 h 142"/>
                  <a:gd name="T4" fmla="*/ 0 w 1377"/>
                  <a:gd name="T5" fmla="*/ 1 h 142"/>
                  <a:gd name="T6" fmla="*/ 0 60000 65536"/>
                  <a:gd name="T7" fmla="*/ 0 60000 65536"/>
                  <a:gd name="T8" fmla="*/ 0 60000 65536"/>
                  <a:gd name="T9" fmla="*/ 0 w 1377"/>
                  <a:gd name="T10" fmla="*/ 0 h 142"/>
                  <a:gd name="T11" fmla="*/ 1377 w 1377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77" h="142">
                    <a:moveTo>
                      <a:pt x="1377" y="132"/>
                    </a:moveTo>
                    <a:cubicBezTo>
                      <a:pt x="1279" y="110"/>
                      <a:pt x="1016" y="0"/>
                      <a:pt x="787" y="2"/>
                    </a:cubicBezTo>
                    <a:cubicBezTo>
                      <a:pt x="560" y="0"/>
                      <a:pt x="164" y="113"/>
                      <a:pt x="0" y="14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Text Box 38">
                <a:extLst>
                  <a:ext uri="{FF2B5EF4-FFF2-40B4-BE49-F238E27FC236}">
                    <a16:creationId xmlns:a16="http://schemas.microsoft.com/office/drawing/2014/main" id="{C02ECB8C-9FD9-E98E-D2C1-3AD7593D93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3" y="3779"/>
                <a:ext cx="10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21" name="Oval 26">
                <a:extLst>
                  <a:ext uri="{FF2B5EF4-FFF2-40B4-BE49-F238E27FC236}">
                    <a16:creationId xmlns:a16="http://schemas.microsoft.com/office/drawing/2014/main" id="{656E893A-5058-222B-9193-7558B0647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300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</p:txBody>
          </p:sp>
          <p:sp>
            <p:nvSpPr>
              <p:cNvPr id="22" name="Oval 33">
                <a:extLst>
                  <a:ext uri="{FF2B5EF4-FFF2-40B4-BE49-F238E27FC236}">
                    <a16:creationId xmlns:a16="http://schemas.microsoft.com/office/drawing/2014/main" id="{2B47B1DA-C6AB-D995-3D45-AB3BC2CA7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5" y="384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</p:txBody>
          </p:sp>
          <p:sp>
            <p:nvSpPr>
              <p:cNvPr id="23" name="Oval 39">
                <a:extLst>
                  <a:ext uri="{FF2B5EF4-FFF2-40B4-BE49-F238E27FC236}">
                    <a16:creationId xmlns:a16="http://schemas.microsoft.com/office/drawing/2014/main" id="{E85C2757-7CD1-8ED5-D3CA-FC87D9CE2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3823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</p:txBody>
          </p:sp>
        </p:grpSp>
        <p:sp>
          <p:nvSpPr>
            <p:cNvPr id="4" name="Text Box 30">
              <a:extLst>
                <a:ext uri="{FF2B5EF4-FFF2-40B4-BE49-F238E27FC236}">
                  <a16:creationId xmlns:a16="http://schemas.microsoft.com/office/drawing/2014/main" id="{C5075E1B-DC52-DFB3-FB6D-5722C7AFD96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929731" y="3488688"/>
              <a:ext cx="215900" cy="346890"/>
            </a:xfrm>
            <a:prstGeom prst="rect">
              <a:avLst/>
            </a:prstGeom>
            <a:blipFill>
              <a:blip r:embed="rId2"/>
              <a:stretch>
                <a:fillRect t="-1754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5" name="Text Box 30">
              <a:extLst>
                <a:ext uri="{FF2B5EF4-FFF2-40B4-BE49-F238E27FC236}">
                  <a16:creationId xmlns:a16="http://schemas.microsoft.com/office/drawing/2014/main" id="{53C8F941-4C34-3F56-4986-C26671CFE33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318100" y="4453394"/>
              <a:ext cx="215900" cy="346890"/>
            </a:xfrm>
            <a:prstGeom prst="rect">
              <a:avLst/>
            </a:prstGeom>
            <a:blipFill>
              <a:blip r:embed="rId3"/>
              <a:stretch>
                <a:fillRect t="-3571" b="-16071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6" name="Text Box 30">
              <a:extLst>
                <a:ext uri="{FF2B5EF4-FFF2-40B4-BE49-F238E27FC236}">
                  <a16:creationId xmlns:a16="http://schemas.microsoft.com/office/drawing/2014/main" id="{19D58DA2-6570-557C-63A2-B7B201DB3717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754998" y="4775064"/>
              <a:ext cx="215900" cy="346890"/>
            </a:xfrm>
            <a:prstGeom prst="rect">
              <a:avLst/>
            </a:prstGeom>
            <a:blipFill>
              <a:blip r:embed="rId4"/>
              <a:stretch>
                <a:fillRect t="-1754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" name="Text Box 30">
              <a:extLst>
                <a:ext uri="{FF2B5EF4-FFF2-40B4-BE49-F238E27FC236}">
                  <a16:creationId xmlns:a16="http://schemas.microsoft.com/office/drawing/2014/main" id="{E0FED2E2-6281-72F1-3FA9-41CB02E6363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695127" y="5430993"/>
              <a:ext cx="215900" cy="350673"/>
            </a:xfrm>
            <a:prstGeom prst="rect">
              <a:avLst/>
            </a:prstGeom>
            <a:blipFill>
              <a:blip r:embed="rId5"/>
              <a:stretch>
                <a:fillRect t="-3509" b="-15789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8" name="Text Box 30">
              <a:extLst>
                <a:ext uri="{FF2B5EF4-FFF2-40B4-BE49-F238E27FC236}">
                  <a16:creationId xmlns:a16="http://schemas.microsoft.com/office/drawing/2014/main" id="{B0DC94D1-49C2-C098-9D6C-66435F98911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888549" y="5566100"/>
              <a:ext cx="215900" cy="346890"/>
            </a:xfrm>
            <a:prstGeom prst="rect">
              <a:avLst/>
            </a:prstGeom>
            <a:blipFill>
              <a:blip r:embed="rId6"/>
              <a:stretch>
                <a:fillRect t="-3509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9" name="Text Box 30">
              <a:extLst>
                <a:ext uri="{FF2B5EF4-FFF2-40B4-BE49-F238E27FC236}">
                  <a16:creationId xmlns:a16="http://schemas.microsoft.com/office/drawing/2014/main" id="{E66A959D-AD40-66FA-AD7D-2AD6F2AC9B39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951906" y="5256458"/>
              <a:ext cx="414300" cy="346890"/>
            </a:xfrm>
            <a:prstGeom prst="rect">
              <a:avLst/>
            </a:prstGeom>
            <a:blipFill>
              <a:blip r:embed="rId7"/>
              <a:stretch>
                <a:fillRect t="-1754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0" name="Text Box 30">
              <a:extLst>
                <a:ext uri="{FF2B5EF4-FFF2-40B4-BE49-F238E27FC236}">
                  <a16:creationId xmlns:a16="http://schemas.microsoft.com/office/drawing/2014/main" id="{2AC1F683-B9B8-8F91-F8BA-42E9C20F6DA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84988" y="5361530"/>
              <a:ext cx="215900" cy="346890"/>
            </a:xfrm>
            <a:prstGeom prst="rect">
              <a:avLst/>
            </a:prstGeom>
            <a:blipFill>
              <a:blip r:embed="rId8"/>
              <a:stretch>
                <a:fillRect t="-3571" b="-16071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autoUpdateAnimBg="0" advAuto="0"/>
      <p:bldP spid="56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164608FA-33A8-41A5-9392-41C48ECBFBF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03069" y="3857303"/>
            <a:ext cx="4418685" cy="2253511"/>
          </a:xfrm>
          <a:prstGeom prst="rect">
            <a:avLst/>
          </a:prstGeom>
          <a:blipFill>
            <a:blip r:embed="rId3"/>
            <a:stretch>
              <a:fillRect l="-3448" b="-596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首达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774700" y="1107340"/>
            <a:ext cx="10125075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自状态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出发经过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步首次到达状态</a:t>
            </a:r>
            <a:r>
              <a:rPr lang="en-US" altLang="zh-CN" sz="2400" dirty="0">
                <a:latin typeface="+mn-ea"/>
                <a:ea typeface="+mn-ea"/>
              </a:rPr>
              <a:t>j</a:t>
            </a:r>
            <a:r>
              <a:rPr lang="zh-CN" altLang="en-US" sz="2400" dirty="0">
                <a:latin typeface="+mn-ea"/>
                <a:ea typeface="+mn-ea"/>
              </a:rPr>
              <a:t>的概率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	</a:t>
            </a: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>
                <a:latin typeface="+mn-ea"/>
                <a:ea typeface="+mn-ea"/>
              </a:rPr>
              <a:t>(n)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</a:t>
            </a:r>
            <a:r>
              <a:rPr lang="en-US" altLang="zh-CN" sz="2400" dirty="0" err="1"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>
                <a:latin typeface="+mn-ea"/>
                <a:ea typeface="+mn-ea"/>
              </a:rPr>
              <a:t>=</a:t>
            </a:r>
            <a:r>
              <a:rPr lang="en-US" altLang="zh-CN" sz="2400" dirty="0" err="1">
                <a:latin typeface="+mn-ea"/>
                <a:ea typeface="+mn-ea"/>
              </a:rPr>
              <a:t>n|X</a:t>
            </a:r>
            <a:r>
              <a:rPr lang="en-US" altLang="zh-CN" sz="2400" dirty="0">
                <a:latin typeface="+mn-ea"/>
                <a:ea typeface="+mn-ea"/>
              </a:rPr>
              <a:t>(m)=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</a:p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P{X(</a:t>
            </a:r>
            <a:r>
              <a:rPr lang="en-US" altLang="zh-CN" sz="2400" dirty="0" err="1">
                <a:latin typeface="+mn-ea"/>
                <a:ea typeface="+mn-ea"/>
              </a:rPr>
              <a:t>m+n</a:t>
            </a:r>
            <a:r>
              <a:rPr lang="en-US" altLang="zh-CN" sz="2400" dirty="0">
                <a:latin typeface="+mn-ea"/>
                <a:ea typeface="+mn-ea"/>
              </a:rPr>
              <a:t>)=j, X(</a:t>
            </a:r>
            <a:r>
              <a:rPr lang="en-US" altLang="zh-CN" sz="2400" dirty="0" err="1">
                <a:latin typeface="+mn-ea"/>
                <a:ea typeface="+mn-ea"/>
              </a:rPr>
              <a:t>m+k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j, 1k&lt;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n|X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(m)=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称为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首达概率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2907613" y="2855470"/>
            <a:ext cx="7774199" cy="46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自状态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出发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迟早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最终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rgbClr val="6600CC"/>
                </a:solidFill>
                <a:latin typeface="+mn-ea"/>
                <a:ea typeface="+mn-ea"/>
              </a:rPr>
              <a:t>到达</a:t>
            </a:r>
            <a:r>
              <a:rPr lang="zh-CN" altLang="en-US" sz="2400" dirty="0">
                <a:latin typeface="+mn-ea"/>
                <a:ea typeface="+mn-ea"/>
              </a:rPr>
              <a:t>状态</a:t>
            </a:r>
            <a:r>
              <a:rPr lang="en-US" altLang="zh-CN" sz="2400" dirty="0">
                <a:latin typeface="+mn-ea"/>
                <a:ea typeface="+mn-ea"/>
              </a:rPr>
              <a:t>j</a:t>
            </a:r>
            <a:r>
              <a:rPr lang="zh-CN" altLang="en-US" sz="2400" dirty="0">
                <a:latin typeface="+mn-ea"/>
                <a:ea typeface="+mn-ea"/>
              </a:rPr>
              <a:t>的概率定义为</a:t>
            </a:r>
          </a:p>
        </p:txBody>
      </p:sp>
      <p:graphicFrame>
        <p:nvGraphicFramePr>
          <p:cNvPr id="260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484101"/>
              </p:ext>
            </p:extLst>
          </p:nvPr>
        </p:nvGraphicFramePr>
        <p:xfrm>
          <a:off x="1904863" y="3327520"/>
          <a:ext cx="5741729" cy="7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600" imgH="431800" progId="Equation.DSMT4">
                  <p:embed/>
                </p:oleObj>
              </mc:Choice>
              <mc:Fallback>
                <p:oleObj name="Equation" r:id="rId4" imgW="3276600" imgH="431800" progId="Equation.DSMT4">
                  <p:embed/>
                  <p:pic>
                    <p:nvPicPr>
                      <p:cNvPr id="260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863" y="3327520"/>
                        <a:ext cx="5741729" cy="7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695C561-BA1D-D061-A944-0DB677BE815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92130" y="6059000"/>
            <a:ext cx="4571182" cy="415050"/>
          </a:xfrm>
          <a:prstGeom prst="rect">
            <a:avLst/>
          </a:prstGeom>
          <a:blipFill>
            <a:blip r:embed="rId6"/>
            <a:stretch>
              <a:fillRect t="-108824" b="-17352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grpSp>
        <p:nvGrpSpPr>
          <p:cNvPr id="3" name="组合 11">
            <a:extLst>
              <a:ext uri="{FF2B5EF4-FFF2-40B4-BE49-F238E27FC236}">
                <a16:creationId xmlns:a16="http://schemas.microsoft.com/office/drawing/2014/main" id="{B59BDDE4-2BB0-BF77-7381-BA8076787D09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4038600"/>
            <a:ext cx="2605087" cy="2424113"/>
            <a:chOff x="1695127" y="3488688"/>
            <a:chExt cx="2605761" cy="2424302"/>
          </a:xfrm>
        </p:grpSpPr>
        <p:grpSp>
          <p:nvGrpSpPr>
            <p:cNvPr id="5" name="Group 56">
              <a:extLst>
                <a:ext uri="{FF2B5EF4-FFF2-40B4-BE49-F238E27FC236}">
                  <a16:creationId xmlns:a16="http://schemas.microsoft.com/office/drawing/2014/main" id="{D5E35B2B-93E2-A6F6-CA1F-20E640C56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1825" y="3870095"/>
              <a:ext cx="2206625" cy="1925638"/>
              <a:chOff x="1020" y="2791"/>
              <a:chExt cx="1390" cy="1213"/>
            </a:xfrm>
          </p:grpSpPr>
          <p:sp>
            <p:nvSpPr>
              <p:cNvPr id="13" name="Arc 25">
                <a:extLst>
                  <a:ext uri="{FF2B5EF4-FFF2-40B4-BE49-F238E27FC236}">
                    <a16:creationId xmlns:a16="http://schemas.microsoft.com/office/drawing/2014/main" id="{97D60176-A960-C25B-BE4C-5FF0BFC68B4C}"/>
                  </a:ext>
                </a:extLst>
              </p:cNvPr>
              <p:cNvSpPr>
                <a:spLocks/>
              </p:cNvSpPr>
              <p:nvPr/>
            </p:nvSpPr>
            <p:spPr bwMode="auto">
              <a:xfrm rot="4163643" flipH="1">
                <a:off x="1015" y="3748"/>
                <a:ext cx="240" cy="22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7">
                <a:extLst>
                  <a:ext uri="{FF2B5EF4-FFF2-40B4-BE49-F238E27FC236}">
                    <a16:creationId xmlns:a16="http://schemas.microsoft.com/office/drawing/2014/main" id="{E9F21EDD-48F0-D5DB-9E1E-8D1AB01AB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" y="3059"/>
                <a:ext cx="440" cy="796"/>
              </a:xfrm>
              <a:custGeom>
                <a:avLst/>
                <a:gdLst>
                  <a:gd name="T0" fmla="*/ 1 w 10227"/>
                  <a:gd name="T1" fmla="*/ 0 h 10448"/>
                  <a:gd name="T2" fmla="*/ 1 w 10227"/>
                  <a:gd name="T3" fmla="*/ 2 h 10448"/>
                  <a:gd name="T4" fmla="*/ 0 w 10227"/>
                  <a:gd name="T5" fmla="*/ 5 h 1044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227" h="10448">
                    <a:moveTo>
                      <a:pt x="10227" y="0"/>
                    </a:moveTo>
                    <a:cubicBezTo>
                      <a:pt x="10227" y="0"/>
                      <a:pt x="9379" y="2931"/>
                      <a:pt x="7580" y="4626"/>
                    </a:cubicBezTo>
                    <a:cubicBezTo>
                      <a:pt x="5781" y="6322"/>
                      <a:pt x="1533" y="9327"/>
                      <a:pt x="0" y="1044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8">
                <a:extLst>
                  <a:ext uri="{FF2B5EF4-FFF2-40B4-BE49-F238E27FC236}">
                    <a16:creationId xmlns:a16="http://schemas.microsoft.com/office/drawing/2014/main" id="{74321641-5047-7571-BD30-564AF85C2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" y="3054"/>
                <a:ext cx="443" cy="758"/>
              </a:xfrm>
              <a:custGeom>
                <a:avLst/>
                <a:gdLst>
                  <a:gd name="T0" fmla="*/ 0 w 10000"/>
                  <a:gd name="T1" fmla="*/ 4 h 10000"/>
                  <a:gd name="T2" fmla="*/ 0 w 10000"/>
                  <a:gd name="T3" fmla="*/ 2 h 10000"/>
                  <a:gd name="T4" fmla="*/ 1 w 10000"/>
                  <a:gd name="T5" fmla="*/ 0 h 100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000" h="10000">
                    <a:moveTo>
                      <a:pt x="0" y="10000"/>
                    </a:moveTo>
                    <a:cubicBezTo>
                      <a:pt x="600" y="9018"/>
                      <a:pt x="1900" y="5789"/>
                      <a:pt x="3571" y="4128"/>
                    </a:cubicBezTo>
                    <a:cubicBezTo>
                      <a:pt x="5243" y="2468"/>
                      <a:pt x="8657" y="862"/>
                      <a:pt x="1000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Arc 29">
                <a:extLst>
                  <a:ext uri="{FF2B5EF4-FFF2-40B4-BE49-F238E27FC236}">
                    <a16:creationId xmlns:a16="http://schemas.microsoft.com/office/drawing/2014/main" id="{B678620E-3D12-5798-3A4E-9A0B3BEAFE1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1620" y="2791"/>
                <a:ext cx="231" cy="240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Text Box 30">
                <a:extLst>
                  <a:ext uri="{FF2B5EF4-FFF2-40B4-BE49-F238E27FC236}">
                    <a16:creationId xmlns:a16="http://schemas.microsoft.com/office/drawing/2014/main" id="{3C7F79AD-CFB9-254F-1934-3F7AA9922E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2" y="2865"/>
                <a:ext cx="13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25" name="Text Box 31">
                <a:extLst>
                  <a:ext uri="{FF2B5EF4-FFF2-40B4-BE49-F238E27FC236}">
                    <a16:creationId xmlns:a16="http://schemas.microsoft.com/office/drawing/2014/main" id="{58EB316B-13DF-D445-FA6C-B88980AF4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3756"/>
                <a:ext cx="12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6" name="Arc 32">
                <a:extLst>
                  <a:ext uri="{FF2B5EF4-FFF2-40B4-BE49-F238E27FC236}">
                    <a16:creationId xmlns:a16="http://schemas.microsoft.com/office/drawing/2014/main" id="{2DC64F2E-1976-C6D6-AE3A-0C72D486877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179309" flipH="1">
                <a:off x="2176" y="3769"/>
                <a:ext cx="240" cy="229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006"/>
                      <a:pt x="6327" y="3562"/>
                      <a:pt x="15535" y="868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6">
                <a:extLst>
                  <a:ext uri="{FF2B5EF4-FFF2-40B4-BE49-F238E27FC236}">
                    <a16:creationId xmlns:a16="http://schemas.microsoft.com/office/drawing/2014/main" id="{5F3C7839-402D-0B66-66E5-5B5E96314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" y="3875"/>
                <a:ext cx="894" cy="74"/>
              </a:xfrm>
              <a:custGeom>
                <a:avLst/>
                <a:gdLst>
                  <a:gd name="T0" fmla="*/ 0 w 9683"/>
                  <a:gd name="T1" fmla="*/ 0 h 12747"/>
                  <a:gd name="T2" fmla="*/ 3 w 9683"/>
                  <a:gd name="T3" fmla="*/ 0 h 12747"/>
                  <a:gd name="T4" fmla="*/ 8 w 9683"/>
                  <a:gd name="T5" fmla="*/ 0 h 127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83" h="12747">
                    <a:moveTo>
                      <a:pt x="0" y="0"/>
                    </a:moveTo>
                    <a:cubicBezTo>
                      <a:pt x="788" y="1463"/>
                      <a:pt x="2690" y="12988"/>
                      <a:pt x="4355" y="12744"/>
                    </a:cubicBezTo>
                    <a:cubicBezTo>
                      <a:pt x="6019" y="12500"/>
                      <a:pt x="8574" y="5061"/>
                      <a:pt x="9683" y="29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8C196A4B-534D-B0BC-9E5D-D6FD3B3B3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6" y="3764"/>
                <a:ext cx="928" cy="100"/>
              </a:xfrm>
              <a:custGeom>
                <a:avLst/>
                <a:gdLst>
                  <a:gd name="T0" fmla="*/ 5 w 1377"/>
                  <a:gd name="T1" fmla="*/ 1 h 142"/>
                  <a:gd name="T2" fmla="*/ 3 w 1377"/>
                  <a:gd name="T3" fmla="*/ 1 h 142"/>
                  <a:gd name="T4" fmla="*/ 0 w 1377"/>
                  <a:gd name="T5" fmla="*/ 1 h 142"/>
                  <a:gd name="T6" fmla="*/ 0 60000 65536"/>
                  <a:gd name="T7" fmla="*/ 0 60000 65536"/>
                  <a:gd name="T8" fmla="*/ 0 60000 65536"/>
                  <a:gd name="T9" fmla="*/ 0 w 1377"/>
                  <a:gd name="T10" fmla="*/ 0 h 142"/>
                  <a:gd name="T11" fmla="*/ 1377 w 1377"/>
                  <a:gd name="T12" fmla="*/ 142 h 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77" h="142">
                    <a:moveTo>
                      <a:pt x="1377" y="132"/>
                    </a:moveTo>
                    <a:cubicBezTo>
                      <a:pt x="1279" y="110"/>
                      <a:pt x="1016" y="0"/>
                      <a:pt x="787" y="2"/>
                    </a:cubicBezTo>
                    <a:cubicBezTo>
                      <a:pt x="560" y="0"/>
                      <a:pt x="164" y="113"/>
                      <a:pt x="0" y="14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Text Box 38">
                <a:extLst>
                  <a:ext uri="{FF2B5EF4-FFF2-40B4-BE49-F238E27FC236}">
                    <a16:creationId xmlns:a16="http://schemas.microsoft.com/office/drawing/2014/main" id="{64872631-DC54-AAFA-C919-7577E2261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3" y="3779"/>
                <a:ext cx="10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30" name="Oval 26">
                <a:extLst>
                  <a:ext uri="{FF2B5EF4-FFF2-40B4-BE49-F238E27FC236}">
                    <a16:creationId xmlns:a16="http://schemas.microsoft.com/office/drawing/2014/main" id="{D5C43841-31F7-495F-9E04-3C6D26B19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300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</p:txBody>
          </p:sp>
          <p:sp>
            <p:nvSpPr>
              <p:cNvPr id="31" name="Oval 33">
                <a:extLst>
                  <a:ext uri="{FF2B5EF4-FFF2-40B4-BE49-F238E27FC236}">
                    <a16:creationId xmlns:a16="http://schemas.microsoft.com/office/drawing/2014/main" id="{71355D36-8896-F359-D822-B8F9ADEAB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5" y="384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</p:txBody>
          </p:sp>
          <p:sp>
            <p:nvSpPr>
              <p:cNvPr id="260096" name="Oval 39">
                <a:extLst>
                  <a:ext uri="{FF2B5EF4-FFF2-40B4-BE49-F238E27FC236}">
                    <a16:creationId xmlns:a16="http://schemas.microsoft.com/office/drawing/2014/main" id="{EA6DC538-E04D-1456-B4C9-951FBBECC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6" y="3823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8575" algn="ctr">
                <a:solidFill>
                  <a:srgbClr val="0000FF"/>
                </a:solidFill>
                <a:round/>
                <a:headEnd/>
                <a:tailEnd type="none" w="sm" len="med"/>
              </a:ln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20000"/>
                  </a:lnSpc>
                  <a:buClr>
                    <a:srgbClr val="00FF00"/>
                  </a:buClr>
                  <a:buFont typeface="Wingdings" panose="05000000000000000000" pitchFamily="2" charset="2"/>
                  <a:buAutoNum type="arabicPeriod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0000"/>
                  </a:lnSpc>
                  <a:buClr>
                    <a:srgbClr val="00FF00"/>
                  </a:buClr>
                  <a:buAutoNum type="arabicParenR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FontTx/>
                  <a:buNone/>
                </a:pPr>
                <a:endParaRPr lang="zh-CN" altLang="en-US" sz="3200" b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</p:txBody>
          </p:sp>
        </p:grpSp>
        <p:sp>
          <p:nvSpPr>
            <p:cNvPr id="6" name="Text Box 30">
              <a:extLst>
                <a:ext uri="{FF2B5EF4-FFF2-40B4-BE49-F238E27FC236}">
                  <a16:creationId xmlns:a16="http://schemas.microsoft.com/office/drawing/2014/main" id="{451690FC-C524-BFC0-379C-804C66EA0EE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929731" y="3488688"/>
              <a:ext cx="215900" cy="346890"/>
            </a:xfrm>
            <a:prstGeom prst="rect">
              <a:avLst/>
            </a:prstGeom>
            <a:blipFill>
              <a:blip r:embed="rId7"/>
              <a:stretch>
                <a:fillRect t="-1754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7" name="Text Box 30">
              <a:extLst>
                <a:ext uri="{FF2B5EF4-FFF2-40B4-BE49-F238E27FC236}">
                  <a16:creationId xmlns:a16="http://schemas.microsoft.com/office/drawing/2014/main" id="{B9550324-9330-60C2-5B39-1BFEE9C83802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318100" y="4453394"/>
              <a:ext cx="215900" cy="346890"/>
            </a:xfrm>
            <a:prstGeom prst="rect">
              <a:avLst/>
            </a:prstGeom>
            <a:blipFill>
              <a:blip r:embed="rId8"/>
              <a:stretch>
                <a:fillRect t="-3509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8" name="Text Box 30">
              <a:extLst>
                <a:ext uri="{FF2B5EF4-FFF2-40B4-BE49-F238E27FC236}">
                  <a16:creationId xmlns:a16="http://schemas.microsoft.com/office/drawing/2014/main" id="{67B13BFD-6619-8C32-D481-96538B3F6F7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754998" y="4775064"/>
              <a:ext cx="215900" cy="346890"/>
            </a:xfrm>
            <a:prstGeom prst="rect">
              <a:avLst/>
            </a:prstGeom>
            <a:blipFill>
              <a:blip r:embed="rId9"/>
              <a:stretch>
                <a:fillRect t="-1754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9" name="Text Box 30">
              <a:extLst>
                <a:ext uri="{FF2B5EF4-FFF2-40B4-BE49-F238E27FC236}">
                  <a16:creationId xmlns:a16="http://schemas.microsoft.com/office/drawing/2014/main" id="{F5CC8B60-75E1-55AF-6589-A9CA392C5F9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695127" y="5430993"/>
              <a:ext cx="215900" cy="350673"/>
            </a:xfrm>
            <a:prstGeom prst="rect">
              <a:avLst/>
            </a:prstGeom>
            <a:blipFill>
              <a:blip r:embed="rId10"/>
              <a:stretch>
                <a:fillRect t="-3448" b="-13793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0" name="Text Box 30">
              <a:extLst>
                <a:ext uri="{FF2B5EF4-FFF2-40B4-BE49-F238E27FC236}">
                  <a16:creationId xmlns:a16="http://schemas.microsoft.com/office/drawing/2014/main" id="{8833E10D-119A-E601-734D-E18BAAB5F57E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888549" y="5566100"/>
              <a:ext cx="215900" cy="346890"/>
            </a:xfrm>
            <a:prstGeom prst="rect">
              <a:avLst/>
            </a:prstGeom>
            <a:blipFill>
              <a:blip r:embed="rId11"/>
              <a:stretch>
                <a:fillRect t="-3509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64E4CE8F-096B-432B-F275-820160312DF5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951906" y="5256458"/>
              <a:ext cx="414300" cy="346890"/>
            </a:xfrm>
            <a:prstGeom prst="rect">
              <a:avLst/>
            </a:prstGeom>
            <a:blipFill>
              <a:blip r:embed="rId12"/>
              <a:stretch>
                <a:fillRect t="-1754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2" name="Text Box 30">
              <a:extLst>
                <a:ext uri="{FF2B5EF4-FFF2-40B4-BE49-F238E27FC236}">
                  <a16:creationId xmlns:a16="http://schemas.microsoft.com/office/drawing/2014/main" id="{039CC6E7-3A10-F86D-FDF9-12E756CCC91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084988" y="5361530"/>
              <a:ext cx="215900" cy="346890"/>
            </a:xfrm>
            <a:prstGeom prst="rect">
              <a:avLst/>
            </a:prstGeom>
            <a:blipFill>
              <a:blip r:embed="rId13"/>
              <a:stretch>
                <a:fillRect t="-3509" b="-1403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返回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75" y="1064483"/>
            <a:ext cx="7164458" cy="4271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当</a:t>
            </a:r>
            <a:r>
              <a:rPr lang="en-US" altLang="zh-CN" dirty="0"/>
              <a:t>j</a:t>
            </a:r>
            <a:r>
              <a:rPr lang="zh-CN" altLang="en-US" dirty="0"/>
              <a:t>＝</a:t>
            </a:r>
            <a:r>
              <a:rPr lang="en-US" altLang="zh-CN" dirty="0" err="1"/>
              <a:t>i</a:t>
            </a:r>
            <a:r>
              <a:rPr lang="zh-CN" altLang="en-US" dirty="0"/>
              <a:t>时</a:t>
            </a: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897779" y="1488932"/>
            <a:ext cx="9849596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+mn-ea"/>
                <a:ea typeface="+mn-ea"/>
              </a:rPr>
              <a:t>T</a:t>
            </a:r>
            <a:r>
              <a:rPr lang="en-US" altLang="zh-CN" sz="2400" baseline="-25000" dirty="0" err="1">
                <a:latin typeface="+mn-ea"/>
                <a:ea typeface="+mn-ea"/>
              </a:rPr>
              <a:t>ii</a:t>
            </a:r>
            <a:r>
              <a:rPr lang="zh-CN" altLang="en-US" sz="2400" dirty="0">
                <a:latin typeface="+mn-ea"/>
                <a:ea typeface="+mn-ea"/>
              </a:rPr>
              <a:t>：表示从状态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出发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首次返回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的时刻；</a:t>
            </a: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ii</a:t>
            </a:r>
            <a:r>
              <a:rPr lang="en-US" altLang="zh-CN" sz="2400" dirty="0">
                <a:latin typeface="+mn-ea"/>
                <a:ea typeface="+mn-ea"/>
              </a:rPr>
              <a:t>(n)</a:t>
            </a:r>
            <a:r>
              <a:rPr lang="zh-CN" altLang="en-US" sz="2400" dirty="0">
                <a:latin typeface="+mn-ea"/>
                <a:ea typeface="+mn-ea"/>
              </a:rPr>
              <a:t>：表示从状态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出发经过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步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首次返回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的概率；</a:t>
            </a: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ii</a:t>
            </a:r>
            <a:r>
              <a:rPr lang="zh-CN" altLang="en-US" sz="2400" dirty="0">
                <a:latin typeface="+mn-ea"/>
                <a:ea typeface="+mn-ea"/>
              </a:rPr>
              <a:t>：表示从状态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出发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迟早返回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的概率。</a:t>
            </a:r>
          </a:p>
        </p:txBody>
      </p:sp>
      <p:graphicFrame>
        <p:nvGraphicFramePr>
          <p:cNvPr id="281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105182"/>
              </p:ext>
            </p:extLst>
          </p:nvPr>
        </p:nvGraphicFramePr>
        <p:xfrm>
          <a:off x="438560" y="4316982"/>
          <a:ext cx="2590800" cy="765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59866" imgH="431613" progId="Equation.3">
                  <p:embed/>
                </p:oleObj>
              </mc:Choice>
              <mc:Fallback>
                <p:oleObj name="Equation" r:id="rId2" imgW="1459866" imgH="431613" progId="Equation.3">
                  <p:embed/>
                  <p:pic>
                    <p:nvPicPr>
                      <p:cNvPr id="281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560" y="4316982"/>
                        <a:ext cx="2590800" cy="765931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3098755" y="4343176"/>
            <a:ext cx="7572419" cy="49795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称为自状态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出发首次到达</a:t>
            </a:r>
            <a:r>
              <a:rPr lang="en-US" altLang="zh-CN" sz="2400" dirty="0">
                <a:latin typeface="+mn-ea"/>
                <a:ea typeface="+mn-ea"/>
              </a:rPr>
              <a:t>j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平均时间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平均步数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；</a:t>
            </a:r>
          </a:p>
        </p:txBody>
      </p:sp>
      <p:graphicFrame>
        <p:nvGraphicFramePr>
          <p:cNvPr id="2816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444322"/>
              </p:ext>
            </p:extLst>
          </p:nvPr>
        </p:nvGraphicFramePr>
        <p:xfrm>
          <a:off x="430849" y="5405400"/>
          <a:ext cx="3047894" cy="746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300" imgH="431800" progId="Equation.3">
                  <p:embed/>
                </p:oleObj>
              </mc:Choice>
              <mc:Fallback>
                <p:oleObj name="Equation" r:id="rId4" imgW="1765300" imgH="431800" progId="Equation.3">
                  <p:embed/>
                  <p:pic>
                    <p:nvPicPr>
                      <p:cNvPr id="2816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9" y="5405400"/>
                        <a:ext cx="3047894" cy="746099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13" name="Rectangle 13"/>
          <p:cNvSpPr>
            <a:spLocks noChangeArrowheads="1"/>
          </p:cNvSpPr>
          <p:nvPr/>
        </p:nvSpPr>
        <p:spPr bwMode="auto">
          <a:xfrm>
            <a:off x="3660775" y="5370656"/>
            <a:ext cx="8382000" cy="802338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称为自状态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出发首次到达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平均返回时间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平均返回步数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；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348868"/>
              </p:ext>
            </p:extLst>
          </p:nvPr>
        </p:nvGraphicFramePr>
        <p:xfrm>
          <a:off x="2060575" y="3206776"/>
          <a:ext cx="6353058" cy="76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98900" imgH="469900" progId="Equation.DSMT4">
                  <p:embed/>
                </p:oleObj>
              </mc:Choice>
              <mc:Fallback>
                <p:oleObj name="Equation" r:id="rId6" imgW="3898900" imgH="469900" progId="Equation.DSMT4">
                  <p:embed/>
                  <p:pic>
                    <p:nvPicPr>
                      <p:cNvPr id="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206776"/>
                        <a:ext cx="6353058" cy="76535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1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7" grpId="0" build="p" autoUpdateAnimBg="0"/>
      <p:bldP spid="281610" grpId="0" animBg="1" autoUpdateAnimBg="0"/>
      <p:bldP spid="28161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49297"/>
            <a:ext cx="7469329" cy="61609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可达与互通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765139" y="1067594"/>
            <a:ext cx="10820436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      </a:t>
            </a:r>
            <a:r>
              <a:rPr lang="zh-CN" altLang="en-US" sz="2400" dirty="0">
                <a:latin typeface="+mn-ea"/>
                <a:ea typeface="+mn-ea"/>
              </a:rPr>
              <a:t>如果存在某一个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≥0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，使得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(n)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＞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，则称从状态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可到达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状态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，记为</a:t>
            </a:r>
            <a:r>
              <a:rPr lang="en-US" altLang="zh-CN" sz="2400" dirty="0" err="1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i→j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；否则称状态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不能到达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状态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，记为</a:t>
            </a:r>
            <a:r>
              <a:rPr lang="en-US" altLang="zh-CN" sz="2400" dirty="0" err="1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i→j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，此时对一切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，均有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(n)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59077" name="Line 5"/>
          <p:cNvSpPr>
            <a:spLocks noChangeShapeType="1"/>
          </p:cNvSpPr>
          <p:nvPr/>
        </p:nvSpPr>
        <p:spPr bwMode="auto">
          <a:xfrm>
            <a:off x="6861175" y="1829594"/>
            <a:ext cx="179429" cy="252470"/>
          </a:xfrm>
          <a:prstGeom prst="line">
            <a:avLst/>
          </a:prstGeom>
          <a:noFill/>
          <a:ln w="3175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765139" y="2591594"/>
            <a:ext cx="10450739" cy="279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如果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i→j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且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j→i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，则称状态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互通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，或称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相通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，记为</a:t>
            </a:r>
            <a:r>
              <a:rPr lang="en-US" altLang="zh-CN" sz="2400" dirty="0" err="1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i↔j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    容易证明，互通关系具有以下三个性质：</a:t>
            </a:r>
          </a:p>
          <a:p>
            <a:pPr lvl="1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FF00"/>
                </a:solidFill>
                <a:latin typeface="+mn-ea"/>
                <a:ea typeface="+mn-ea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自反性：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i↔i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；</a:t>
            </a:r>
          </a:p>
          <a:p>
            <a:pPr lvl="1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FF00"/>
                </a:solidFill>
                <a:latin typeface="+mn-ea"/>
                <a:ea typeface="+mn-ea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(2)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对称性：若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i↔j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则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j↔i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；</a:t>
            </a:r>
          </a:p>
          <a:p>
            <a:pPr lvl="1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FF00"/>
                </a:solidFill>
                <a:latin typeface="+mn-ea"/>
                <a:ea typeface="+mn-ea"/>
                <a:sym typeface="Symbol" panose="05050102010706020507" pitchFamily="18" charset="2"/>
              </a:rPr>
              <a:t>	</a:t>
            </a:r>
            <a:r>
              <a:rPr lang="en-US" altLang="zh-CN" sz="2400" dirty="0">
                <a:solidFill>
                  <a:srgbClr val="6600CC"/>
                </a:solidFill>
                <a:latin typeface="+mn-ea"/>
                <a:ea typeface="+mn-ea"/>
                <a:sym typeface="Symbol" panose="05050102010706020507" pitchFamily="18" charset="2"/>
              </a:rPr>
              <a:t>(3)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传递性：若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i↔j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且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j↔k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，则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i↔k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59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59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59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59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59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build="p" autoUpdateAnimBg="0"/>
      <p:bldP spid="259078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3029</Words>
  <Application>Microsoft Office PowerPoint</Application>
  <PresentationFormat>自定义</PresentationFormat>
  <Paragraphs>383</Paragraphs>
  <Slides>42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 Unicode MS</vt:lpstr>
      <vt:lpstr>等线</vt:lpstr>
      <vt:lpstr>黑体</vt:lpstr>
      <vt:lpstr>华文行楷</vt:lpstr>
      <vt:lpstr>微软雅黑</vt:lpstr>
      <vt:lpstr>Arial</vt:lpstr>
      <vt:lpstr>Times New Roman</vt:lpstr>
      <vt:lpstr>Wingdings</vt:lpstr>
      <vt:lpstr>Office Theme</vt:lpstr>
      <vt:lpstr>Equation</vt:lpstr>
      <vt:lpstr>MathType 6.0 Equation</vt:lpstr>
      <vt:lpstr>公式</vt:lpstr>
      <vt:lpstr>PowerPoint 演示文稿</vt:lpstr>
      <vt:lpstr>上一讲内容回顾</vt:lpstr>
      <vt:lpstr>本讲主要内容</vt:lpstr>
      <vt:lpstr>PowerPoint 演示文稿</vt:lpstr>
      <vt:lpstr>问题引入</vt:lpstr>
      <vt:lpstr>首达</vt:lpstr>
      <vt:lpstr>首达</vt:lpstr>
      <vt:lpstr>返回</vt:lpstr>
      <vt:lpstr>可达与互通</vt:lpstr>
      <vt:lpstr>定理1  首达分解定理</vt:lpstr>
      <vt:lpstr>定理2</vt:lpstr>
      <vt:lpstr>推论</vt:lpstr>
      <vt:lpstr>二、常返</vt:lpstr>
      <vt:lpstr>返回的次数</vt:lpstr>
      <vt:lpstr>正常返与零常返</vt:lpstr>
      <vt:lpstr>定理5和定理6</vt:lpstr>
      <vt:lpstr>例1  两个吸收壁的随机游动</vt:lpstr>
      <vt:lpstr>例1(续)</vt:lpstr>
      <vt:lpstr>三、状态空间分解</vt:lpstr>
      <vt:lpstr>例1(续)</vt:lpstr>
      <vt:lpstr>例子</vt:lpstr>
      <vt:lpstr>不可约马氏链</vt:lpstr>
      <vt:lpstr>四、有限马尔可夫链</vt:lpstr>
      <vt:lpstr>五、状态的周期性</vt:lpstr>
      <vt:lpstr>周期性示例</vt:lpstr>
      <vt:lpstr>五、状态的周期性</vt:lpstr>
      <vt:lpstr>结论1的证明</vt:lpstr>
      <vt:lpstr>六、极限定理</vt:lpstr>
      <vt:lpstr>例2</vt:lpstr>
      <vt:lpstr>例2(续1)</vt:lpstr>
      <vt:lpstr>例2(续2)</vt:lpstr>
      <vt:lpstr>例3</vt:lpstr>
      <vt:lpstr>例3(续1)</vt:lpstr>
      <vt:lpstr>例3(续2)</vt:lpstr>
      <vt:lpstr>例4</vt:lpstr>
      <vt:lpstr>例4(续)</vt:lpstr>
      <vt:lpstr>例5</vt:lpstr>
      <vt:lpstr>例5(续)</vt:lpstr>
      <vt:lpstr>本讲主要内容</vt:lpstr>
      <vt:lpstr>下一讲内容预告</vt:lpstr>
      <vt:lpstr>习　题　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明生 尚</cp:lastModifiedBy>
  <cp:revision>1283</cp:revision>
  <cp:lastPrinted>2022-01-15T12:13:00Z</cp:lastPrinted>
  <dcterms:created xsi:type="dcterms:W3CDTF">2006-08-16T00:00:00Z</dcterms:created>
  <dcterms:modified xsi:type="dcterms:W3CDTF">2023-12-24T06:11:15Z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E98F3E2A8F6D4B7EBE46F1C3936A5CEF</vt:lpwstr>
  </property>
  <property fmtid="{D5CDD505-2E9C-101B-9397-08002B2CF9AE}" pid="3" name="KSOProductBuildVer">
    <vt:lpwstr>2052-11.1.0.11579</vt:lpwstr>
  </property>
</Properties>
</file>