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7"/>
  </p:notesMasterIdLst>
  <p:sldIdLst>
    <p:sldId id="256" r:id="rId2"/>
    <p:sldId id="288" r:id="rId3"/>
    <p:sldId id="293" r:id="rId4"/>
    <p:sldId id="314" r:id="rId5"/>
    <p:sldId id="315" r:id="rId6"/>
    <p:sldId id="316" r:id="rId7"/>
    <p:sldId id="317" r:id="rId8"/>
    <p:sldId id="330" r:id="rId9"/>
    <p:sldId id="331" r:id="rId10"/>
    <p:sldId id="340" r:id="rId11"/>
    <p:sldId id="341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5" r:id="rId22"/>
    <p:sldId id="290" r:id="rId23"/>
    <p:sldId id="259" r:id="rId24"/>
    <p:sldId id="313" r:id="rId25"/>
    <p:sldId id="268" r:id="rId26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FF"/>
    <a:srgbClr val="0000CC"/>
    <a:srgbClr val="990033"/>
    <a:srgbClr val="92D050"/>
    <a:srgbClr val="BD9B53"/>
    <a:srgbClr val="009900"/>
    <a:srgbClr val="F4FA12"/>
    <a:srgbClr val="1157A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2526" autoAdjust="0"/>
  </p:normalViewPr>
  <p:slideViewPr>
    <p:cSldViewPr>
      <p:cViewPr>
        <p:scale>
          <a:sx n="75" d="100"/>
          <a:sy n="75" d="100"/>
        </p:scale>
        <p:origin x="614" y="151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" Type="http://schemas.openxmlformats.org/officeDocument/2006/relationships/slide" Target="slides/slide3.xml"/><Relationship Id="rId16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5" Type="http://schemas.openxmlformats.org/officeDocument/2006/relationships/slide" Target="slides/slide20.xml"/><Relationship Id="rId10" Type="http://schemas.openxmlformats.org/officeDocument/2006/relationships/slide" Target="slides/slide15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8A782F2-7CF8-976D-819D-8C793D51A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3466C2-4545-46AE-8D11-786BFCB67957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BEBEE12-E731-EC80-6399-DE1A10A34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BE29FE5-B416-22B7-0304-4A9EC7865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8CF621D-E772-77A9-E31D-AE6A2DEB5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434461-9898-4615-97D1-E9367FD6C1BA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E90BC6B-900D-9BCD-9F76-A4666FDBF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1299292-6439-E130-28EA-8AE12193D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5C415DE-8A66-3579-58EC-24574CE70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8F3624-5FBD-4D0E-83E6-E510345F7C5B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6EE0386-E1C5-14A7-A171-72201B043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880579B-2E4C-7CB9-BB85-0D3A993D0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2A8359A-F465-95DC-1783-BD207FBDE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AA348E-A3F6-45E3-B7B0-5C621D90D13D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598056E-89BE-E6DB-F2F5-3206DD33D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C27E130-1D88-19A4-1B08-BE7FC22ED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63CC3E4-DFED-0F4A-4899-FB8871ACC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1326E1-5C9E-4434-90B4-B244DF554B71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27F7030-79AB-712B-1A28-77D4CABD0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41FF0D4-8B26-9AD2-1269-2B0227A2B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15EE1B9-3C8D-40B0-5E3A-23A4CC452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EE8CC6-4D18-4AF8-B055-3BFF6EF3F034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BBBBC8C-F60A-0DD0-69BE-47B85C5ED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96FA6B-29D6-1127-CE74-D43A3D320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2E05437-BC7E-6CFA-BBC0-17AE63060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241224-EAA3-471B-A66B-48ADDCDF7C02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BD408D8-78F5-267F-8E90-85F0FA972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33A4F5F-7B04-1CA5-1986-190AACFBA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380F80E-BBAB-3B08-1824-A0F10A56EC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8477AE-67CC-4183-9F6E-93D6D95841D2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B6DDDC3-5E48-E5F8-7BDB-545E7F71A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CDA71FF-EA00-8759-D50A-A3F36756D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A725439-C45D-7D84-A3D0-F2AF64455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0361DE-1C9D-4FA8-B9A2-7D0085FDCDC8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350F3E4-B64C-05E6-894E-FEC10C9D1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B8B5CDF-5C49-44F7-0841-D6DE44DED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9F5D867-224A-35C7-F022-A726A6D1C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9DB8CE-892E-4643-A1FD-129F7148E9BE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8993393-D980-EB1F-EBDD-8BC4F4418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EF202A1-E576-9859-6865-6CA5CBDA7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8B9B2DE-7593-8933-35FE-E3EDAE55F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977FAA-916C-4690-B5A5-E37A6D918765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B80EA4F-0936-BC48-DB5E-675E223A0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7FCBE9A-D269-BEC0-E568-EA66627CD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078308A-330C-8156-605E-93E96F8EF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444E59-157D-40CF-912A-85783049E2B1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BF52EEA-AB52-6D1B-C198-B83C0AFEB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A43EB1D-1A3C-54EB-9B37-C81CF4E8B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6350C06-904C-4407-5AD5-42E845EDC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DD6324-E5B8-4909-9A49-5A764F1A1F30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1EBBE08-000F-D9A7-A74F-69D392A1E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A6A8FE6-5A63-7177-7CE7-80625D18D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9.wmf"/><Relationship Id="rId18" Type="http://schemas.openxmlformats.org/officeDocument/2006/relationships/image" Target="../media/image20.wmf"/><Relationship Id="rId3" Type="http://schemas.openxmlformats.org/officeDocument/2006/relationships/image" Target="../media/image14.wmf"/><Relationship Id="rId21" Type="http://schemas.openxmlformats.org/officeDocument/2006/relationships/oleObject" Target="../embeddings/oleObject27.bin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5.bin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6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3.bin"/><Relationship Id="rId22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6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7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马尔可夫过程（四）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AA9F0A98-4A5E-1152-33A3-BAD4D1E95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5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ABD0DF6C-17C4-8C4D-F72F-F739D4037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743" y="916995"/>
            <a:ext cx="9335715" cy="1124210"/>
          </a:xfrm>
        </p:spPr>
        <p:txBody>
          <a:bodyPr>
            <a:normAutofit/>
          </a:bodyPr>
          <a:lstStyle/>
          <a:p>
            <a:pPr marL="0" indent="719282">
              <a:buNone/>
            </a:pPr>
            <a:r>
              <a:rPr lang="zh-CN" altLang="en-US" sz="2601" dirty="0"/>
              <a:t>设齐次马氏链的状态空间</a:t>
            </a:r>
            <a:r>
              <a:rPr lang="en-US" altLang="zh-CN" sz="2601" dirty="0"/>
              <a:t>E</a:t>
            </a:r>
            <a:r>
              <a:rPr lang="zh-CN" altLang="en-US" sz="2601" dirty="0"/>
              <a:t>＝</a:t>
            </a:r>
            <a:r>
              <a:rPr lang="en-US" altLang="zh-CN" sz="2601" dirty="0"/>
              <a:t>{0, 1, 2, …}</a:t>
            </a:r>
            <a:r>
              <a:rPr lang="zh-CN" altLang="en-US" sz="2601" dirty="0"/>
              <a:t>，转移概率为</a:t>
            </a:r>
          </a:p>
        </p:txBody>
      </p:sp>
      <p:graphicFrame>
        <p:nvGraphicFramePr>
          <p:cNvPr id="295936" name="Object 0">
            <a:extLst>
              <a:ext uri="{FF2B5EF4-FFF2-40B4-BE49-F238E27FC236}">
                <a16:creationId xmlns:a16="http://schemas.microsoft.com/office/drawing/2014/main" id="{1F4CC82C-3A26-2A07-FF81-6E3FAF6FF851}"/>
              </a:ext>
            </a:extLst>
          </p:cNvPr>
          <p:cNvGraphicFramePr>
            <a:graphicFrameLocks/>
          </p:cNvGraphicFramePr>
          <p:nvPr/>
        </p:nvGraphicFramePr>
        <p:xfrm>
          <a:off x="4182619" y="3814058"/>
          <a:ext cx="3861694" cy="282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1879600" progId="Equation.DSMT4">
                  <p:embed/>
                </p:oleObj>
              </mc:Choice>
              <mc:Fallback>
                <p:oleObj name="Equation" r:id="rId2" imgW="1930400" imgH="1879600" progId="Equation.DSMT4">
                  <p:embed/>
                  <p:pic>
                    <p:nvPicPr>
                      <p:cNvPr id="295936" name="Object 0">
                        <a:extLst>
                          <a:ext uri="{FF2B5EF4-FFF2-40B4-BE49-F238E27FC236}">
                            <a16:creationId xmlns:a16="http://schemas.microsoft.com/office/drawing/2014/main" id="{1F4CC82C-3A26-2A07-FF81-6E3FAF6FF8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619" y="3814058"/>
                        <a:ext cx="3861694" cy="282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>
            <a:extLst>
              <a:ext uri="{FF2B5EF4-FFF2-40B4-BE49-F238E27FC236}">
                <a16:creationId xmlns:a16="http://schemas.microsoft.com/office/drawing/2014/main" id="{5B497D6E-D2BB-3CB9-7870-CE874E526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108" y="2770202"/>
            <a:ext cx="2242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状态转移图</a:t>
            </a:r>
          </a:p>
        </p:txBody>
      </p:sp>
      <p:sp>
        <p:nvSpPr>
          <p:cNvPr id="276487" name="Rectangle 7">
            <a:extLst>
              <a:ext uri="{FF2B5EF4-FFF2-40B4-BE49-F238E27FC236}">
                <a16:creationId xmlns:a16="http://schemas.microsoft.com/office/drawing/2014/main" id="{C21BAAAB-5A92-CA86-BE76-AC07A33F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853" y="4732426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转移矩阵</a:t>
            </a:r>
          </a:p>
        </p:txBody>
      </p:sp>
      <p:graphicFrame>
        <p:nvGraphicFramePr>
          <p:cNvPr id="28681" name="Object 1">
            <a:extLst>
              <a:ext uri="{FF2B5EF4-FFF2-40B4-BE49-F238E27FC236}">
                <a16:creationId xmlns:a16="http://schemas.microsoft.com/office/drawing/2014/main" id="{C48E795C-AFE1-723D-517E-9EACCDCDF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54093"/>
              </p:ext>
            </p:extLst>
          </p:nvPr>
        </p:nvGraphicFramePr>
        <p:xfrm>
          <a:off x="2135859" y="1639346"/>
          <a:ext cx="6699212" cy="83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38500" imgH="406400" progId="Equation.DSMT4">
                  <p:embed/>
                </p:oleObj>
              </mc:Choice>
              <mc:Fallback>
                <p:oleObj name="Equation" r:id="rId4" imgW="3238500" imgH="406400" progId="Equation.DSMT4">
                  <p:embed/>
                  <p:pic>
                    <p:nvPicPr>
                      <p:cNvPr id="28681" name="Object 1">
                        <a:extLst>
                          <a:ext uri="{FF2B5EF4-FFF2-40B4-BE49-F238E27FC236}">
                            <a16:creationId xmlns:a16="http://schemas.microsoft.com/office/drawing/2014/main" id="{C48E795C-AFE1-723D-517E-9EACCDCDF5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859" y="1639346"/>
                        <a:ext cx="6699212" cy="839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>
            <a:extLst>
              <a:ext uri="{FF2B5EF4-FFF2-40B4-BE49-F238E27FC236}">
                <a16:creationId xmlns:a16="http://schemas.microsoft.com/office/drawing/2014/main" id="{24C70AF0-53C0-2EAE-6A55-3A592BBAB552}"/>
              </a:ext>
            </a:extLst>
          </p:cNvPr>
          <p:cNvGrpSpPr>
            <a:grpSpLocks/>
          </p:cNvGrpSpPr>
          <p:nvPr/>
        </p:nvGrpSpPr>
        <p:grpSpPr bwMode="auto">
          <a:xfrm>
            <a:off x="5305242" y="2986779"/>
            <a:ext cx="360446" cy="457306"/>
            <a:chOff x="2380" y="1964"/>
            <a:chExt cx="227" cy="288"/>
          </a:xfrm>
        </p:grpSpPr>
        <p:sp>
          <p:nvSpPr>
            <p:cNvPr id="28721" name="Oval 9">
              <a:extLst>
                <a:ext uri="{FF2B5EF4-FFF2-40B4-BE49-F238E27FC236}">
                  <a16:creationId xmlns:a16="http://schemas.microsoft.com/office/drawing/2014/main" id="{19541662-460F-2E0F-512C-35A6F7A13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8722" name="Rectangle 10">
              <a:extLst>
                <a:ext uri="{FF2B5EF4-FFF2-40B4-BE49-F238E27FC236}">
                  <a16:creationId xmlns:a16="http://schemas.microsoft.com/office/drawing/2014/main" id="{57C14FA5-D76F-9FD4-F9A7-61F2825BA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159CABEA-61B9-79A4-4E4F-7A81C25BBF6A}"/>
              </a:ext>
            </a:extLst>
          </p:cNvPr>
          <p:cNvGrpSpPr>
            <a:grpSpLocks/>
          </p:cNvGrpSpPr>
          <p:nvPr/>
        </p:nvGrpSpPr>
        <p:grpSpPr bwMode="auto">
          <a:xfrm>
            <a:off x="6429452" y="2986779"/>
            <a:ext cx="360446" cy="457306"/>
            <a:chOff x="3088" y="1964"/>
            <a:chExt cx="227" cy="288"/>
          </a:xfrm>
        </p:grpSpPr>
        <p:sp>
          <p:nvSpPr>
            <p:cNvPr id="28719" name="Oval 11">
              <a:extLst>
                <a:ext uri="{FF2B5EF4-FFF2-40B4-BE49-F238E27FC236}">
                  <a16:creationId xmlns:a16="http://schemas.microsoft.com/office/drawing/2014/main" id="{8B47FC6C-32E0-252A-D76D-4377D570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8720" name="Rectangle 12">
              <a:extLst>
                <a:ext uri="{FF2B5EF4-FFF2-40B4-BE49-F238E27FC236}">
                  <a16:creationId xmlns:a16="http://schemas.microsoft.com/office/drawing/2014/main" id="{4A2FB15B-0251-D56B-43EA-D1DBEB8B0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4" name="Group 43">
            <a:extLst>
              <a:ext uri="{FF2B5EF4-FFF2-40B4-BE49-F238E27FC236}">
                <a16:creationId xmlns:a16="http://schemas.microsoft.com/office/drawing/2014/main" id="{B2943AC5-90B6-D24D-5E94-AF7583E28487}"/>
              </a:ext>
            </a:extLst>
          </p:cNvPr>
          <p:cNvGrpSpPr>
            <a:grpSpLocks/>
          </p:cNvGrpSpPr>
          <p:nvPr/>
        </p:nvGrpSpPr>
        <p:grpSpPr bwMode="auto">
          <a:xfrm>
            <a:off x="7553662" y="2986779"/>
            <a:ext cx="360446" cy="457306"/>
            <a:chOff x="3796" y="1964"/>
            <a:chExt cx="227" cy="288"/>
          </a:xfrm>
        </p:grpSpPr>
        <p:sp>
          <p:nvSpPr>
            <p:cNvPr id="28717" name="Oval 13">
              <a:extLst>
                <a:ext uri="{FF2B5EF4-FFF2-40B4-BE49-F238E27FC236}">
                  <a16:creationId xmlns:a16="http://schemas.microsoft.com/office/drawing/2014/main" id="{E9E437AC-5377-1089-ED75-4896504D2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8718" name="Rectangle 14">
              <a:extLst>
                <a:ext uri="{FF2B5EF4-FFF2-40B4-BE49-F238E27FC236}">
                  <a16:creationId xmlns:a16="http://schemas.microsoft.com/office/drawing/2014/main" id="{CECA8015-46C0-96E5-1189-05DAB956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/>
                <a:t>2</a:t>
              </a:r>
            </a:p>
          </p:txBody>
        </p: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0DB6FAB1-F51F-FF39-7C06-DCA8BEC9E40F}"/>
              </a:ext>
            </a:extLst>
          </p:cNvPr>
          <p:cNvGrpSpPr>
            <a:grpSpLocks/>
          </p:cNvGrpSpPr>
          <p:nvPr/>
        </p:nvGrpSpPr>
        <p:grpSpPr bwMode="auto">
          <a:xfrm>
            <a:off x="8679460" y="2986779"/>
            <a:ext cx="360445" cy="457306"/>
            <a:chOff x="4505" y="1964"/>
            <a:chExt cx="227" cy="288"/>
          </a:xfrm>
        </p:grpSpPr>
        <p:sp>
          <p:nvSpPr>
            <p:cNvPr id="28715" name="Oval 15">
              <a:extLst>
                <a:ext uri="{FF2B5EF4-FFF2-40B4-BE49-F238E27FC236}">
                  <a16:creationId xmlns:a16="http://schemas.microsoft.com/office/drawing/2014/main" id="{4A08552F-B286-D9C8-AEF0-B3F32A2A1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8716" name="Rectangle 16">
              <a:extLst>
                <a:ext uri="{FF2B5EF4-FFF2-40B4-BE49-F238E27FC236}">
                  <a16:creationId xmlns:a16="http://schemas.microsoft.com/office/drawing/2014/main" id="{EE5CDA05-E90F-B83E-D0A0-73FB951F0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sp>
        <p:nvSpPr>
          <p:cNvPr id="276504" name="Rectangle 24">
            <a:extLst>
              <a:ext uri="{FF2B5EF4-FFF2-40B4-BE49-F238E27FC236}">
                <a16:creationId xmlns:a16="http://schemas.microsoft.com/office/drawing/2014/main" id="{1E2CE939-FAE2-8351-B4C6-76561F902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082" y="2972488"/>
            <a:ext cx="48906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…</a:t>
            </a:r>
          </a:p>
        </p:txBody>
      </p:sp>
      <p:grpSp>
        <p:nvGrpSpPr>
          <p:cNvPr id="6" name="Group 51">
            <a:extLst>
              <a:ext uri="{FF2B5EF4-FFF2-40B4-BE49-F238E27FC236}">
                <a16:creationId xmlns:a16="http://schemas.microsoft.com/office/drawing/2014/main" id="{485B120E-DC6D-86EC-6780-3574B3FE43BE}"/>
              </a:ext>
            </a:extLst>
          </p:cNvPr>
          <p:cNvGrpSpPr>
            <a:grpSpLocks/>
          </p:cNvGrpSpPr>
          <p:nvPr/>
        </p:nvGrpSpPr>
        <p:grpSpPr bwMode="auto">
          <a:xfrm>
            <a:off x="5686330" y="2891508"/>
            <a:ext cx="762176" cy="630383"/>
            <a:chOff x="2620" y="1904"/>
            <a:chExt cx="480" cy="397"/>
          </a:xfrm>
        </p:grpSpPr>
        <p:sp>
          <p:nvSpPr>
            <p:cNvPr id="28713" name="Arc 17">
              <a:extLst>
                <a:ext uri="{FF2B5EF4-FFF2-40B4-BE49-F238E27FC236}">
                  <a16:creationId xmlns:a16="http://schemas.microsoft.com/office/drawing/2014/main" id="{C51EEE98-D181-3C53-72AB-7144A4D2C19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620" y="2138"/>
              <a:ext cx="480" cy="144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714" name="Object 10">
              <a:extLst>
                <a:ext uri="{FF2B5EF4-FFF2-40B4-BE49-F238E27FC236}">
                  <a16:creationId xmlns:a16="http://schemas.microsoft.com/office/drawing/2014/main" id="{67A70220-A87D-70B3-EA68-AF6201456E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4" y="1904"/>
            <a:ext cx="15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334" imgH="393529" progId="Equation.DSMT4">
                    <p:embed/>
                  </p:oleObj>
                </mc:Choice>
                <mc:Fallback>
                  <p:oleObj name="Equation" r:id="rId6" imgW="152334" imgH="393529" progId="Equation.DSMT4">
                    <p:embed/>
                    <p:pic>
                      <p:nvPicPr>
                        <p:cNvPr id="28714" name="Object 10">
                          <a:extLst>
                            <a:ext uri="{FF2B5EF4-FFF2-40B4-BE49-F238E27FC236}">
                              <a16:creationId xmlns:a16="http://schemas.microsoft.com/office/drawing/2014/main" id="{67A70220-A87D-70B3-EA68-AF6201456E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904"/>
                          <a:ext cx="15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>
            <a:extLst>
              <a:ext uri="{FF2B5EF4-FFF2-40B4-BE49-F238E27FC236}">
                <a16:creationId xmlns:a16="http://schemas.microsoft.com/office/drawing/2014/main" id="{D20F77D5-9CFD-9404-0F33-1FCE369A223B}"/>
              </a:ext>
            </a:extLst>
          </p:cNvPr>
          <p:cNvGrpSpPr>
            <a:grpSpLocks/>
          </p:cNvGrpSpPr>
          <p:nvPr/>
        </p:nvGrpSpPr>
        <p:grpSpPr bwMode="auto">
          <a:xfrm>
            <a:off x="5605348" y="2891507"/>
            <a:ext cx="2132506" cy="711365"/>
            <a:chOff x="2545" y="1904"/>
            <a:chExt cx="1343" cy="448"/>
          </a:xfrm>
        </p:grpSpPr>
        <p:sp>
          <p:nvSpPr>
            <p:cNvPr id="28711" name="Arc 18">
              <a:extLst>
                <a:ext uri="{FF2B5EF4-FFF2-40B4-BE49-F238E27FC236}">
                  <a16:creationId xmlns:a16="http://schemas.microsoft.com/office/drawing/2014/main" id="{36FB3EA5-1A74-CAE2-BF6C-158A7DE8223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545" y="2208"/>
              <a:ext cx="1343" cy="144"/>
            </a:xfrm>
            <a:custGeom>
              <a:avLst/>
              <a:gdLst>
                <a:gd name="T0" fmla="*/ 0 w 42274"/>
                <a:gd name="T1" fmla="*/ 0 h 21600"/>
                <a:gd name="T2" fmla="*/ 0 w 42274"/>
                <a:gd name="T3" fmla="*/ 0 h 21600"/>
                <a:gd name="T4" fmla="*/ 0 w 4227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74"/>
                <a:gd name="T10" fmla="*/ 0 h 21600"/>
                <a:gd name="T11" fmla="*/ 42274 w 422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74" h="21600" fill="none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</a:path>
                <a:path w="42274" h="21600" stroke="0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  <a:lnTo>
                    <a:pt x="20674" y="21600"/>
                  </a:lnTo>
                  <a:lnTo>
                    <a:pt x="0" y="153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712" name="Object 9">
              <a:extLst>
                <a:ext uri="{FF2B5EF4-FFF2-40B4-BE49-F238E27FC236}">
                  <a16:creationId xmlns:a16="http://schemas.microsoft.com/office/drawing/2014/main" id="{0BCE758B-E916-3354-2AB6-5A58353144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0" y="190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39" imgH="393529" progId="Equation.DSMT4">
                    <p:embed/>
                  </p:oleObj>
                </mc:Choice>
                <mc:Fallback>
                  <p:oleObj name="Equation" r:id="rId8" imgW="139639" imgH="393529" progId="Equation.DSMT4">
                    <p:embed/>
                    <p:pic>
                      <p:nvPicPr>
                        <p:cNvPr id="28712" name="Object 9">
                          <a:extLst>
                            <a:ext uri="{FF2B5EF4-FFF2-40B4-BE49-F238E27FC236}">
                              <a16:creationId xmlns:a16="http://schemas.microsoft.com/office/drawing/2014/main" id="{0BCE758B-E916-3354-2AB6-5A58353144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" y="190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id="{7B6D06D2-C00E-F487-8737-AF624E49D89A}"/>
              </a:ext>
            </a:extLst>
          </p:cNvPr>
          <p:cNvGrpSpPr>
            <a:grpSpLocks/>
          </p:cNvGrpSpPr>
          <p:nvPr/>
        </p:nvGrpSpPr>
        <p:grpSpPr bwMode="auto">
          <a:xfrm>
            <a:off x="5532307" y="3002658"/>
            <a:ext cx="3348812" cy="773291"/>
            <a:chOff x="2523" y="1974"/>
            <a:chExt cx="2109" cy="487"/>
          </a:xfrm>
        </p:grpSpPr>
        <p:sp>
          <p:nvSpPr>
            <p:cNvPr id="28709" name="Arc 32">
              <a:extLst>
                <a:ext uri="{FF2B5EF4-FFF2-40B4-BE49-F238E27FC236}">
                  <a16:creationId xmlns:a16="http://schemas.microsoft.com/office/drawing/2014/main" id="{E37CABF5-93C3-6783-2D9D-8E807E5C1B6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523" y="2220"/>
              <a:ext cx="2109" cy="241"/>
            </a:xfrm>
            <a:custGeom>
              <a:avLst/>
              <a:gdLst>
                <a:gd name="T0" fmla="*/ 0 w 43200"/>
                <a:gd name="T1" fmla="*/ 0 h 21692"/>
                <a:gd name="T2" fmla="*/ 0 w 43200"/>
                <a:gd name="T3" fmla="*/ 0 h 21692"/>
                <a:gd name="T4" fmla="*/ 0 w 43200"/>
                <a:gd name="T5" fmla="*/ 0 h 216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92"/>
                <a:gd name="T11" fmla="*/ 43200 w 43200"/>
                <a:gd name="T12" fmla="*/ 21692 h 21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92" fill="none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2" stroke="0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710" name="Object 8">
              <a:extLst>
                <a:ext uri="{FF2B5EF4-FFF2-40B4-BE49-F238E27FC236}">
                  <a16:creationId xmlns:a16="http://schemas.microsoft.com/office/drawing/2014/main" id="{480D6AB5-2839-FE0B-4A2D-2CB7434902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4" y="197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39" imgH="393529" progId="Equation.DSMT4">
                    <p:embed/>
                  </p:oleObj>
                </mc:Choice>
                <mc:Fallback>
                  <p:oleObj name="Equation" r:id="rId10" imgW="139639" imgH="393529" progId="Equation.DSMT4">
                    <p:embed/>
                    <p:pic>
                      <p:nvPicPr>
                        <p:cNvPr id="28710" name="Object 8">
                          <a:extLst>
                            <a:ext uri="{FF2B5EF4-FFF2-40B4-BE49-F238E27FC236}">
                              <a16:creationId xmlns:a16="http://schemas.microsoft.com/office/drawing/2014/main" id="{480D6AB5-2839-FE0B-4A2D-2CB7434902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97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>
            <a:extLst>
              <a:ext uri="{FF2B5EF4-FFF2-40B4-BE49-F238E27FC236}">
                <a16:creationId xmlns:a16="http://schemas.microsoft.com/office/drawing/2014/main" id="{0D1C6689-D9F8-B9AC-6AE3-01CC334F782C}"/>
              </a:ext>
            </a:extLst>
          </p:cNvPr>
          <p:cNvGrpSpPr>
            <a:grpSpLocks/>
          </p:cNvGrpSpPr>
          <p:nvPr/>
        </p:nvGrpSpPr>
        <p:grpSpPr bwMode="auto">
          <a:xfrm>
            <a:off x="5489434" y="3043943"/>
            <a:ext cx="4344405" cy="790758"/>
            <a:chOff x="2496" y="2000"/>
            <a:chExt cx="2736" cy="498"/>
          </a:xfrm>
        </p:grpSpPr>
        <p:sp>
          <p:nvSpPr>
            <p:cNvPr id="28707" name="Arc 37">
              <a:extLst>
                <a:ext uri="{FF2B5EF4-FFF2-40B4-BE49-F238E27FC236}">
                  <a16:creationId xmlns:a16="http://schemas.microsoft.com/office/drawing/2014/main" id="{C00D107E-D6D7-43DF-2D23-65B35CE60CB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96" y="2258"/>
              <a:ext cx="2736" cy="240"/>
            </a:xfrm>
            <a:custGeom>
              <a:avLst/>
              <a:gdLst>
                <a:gd name="T0" fmla="*/ 0 w 43200"/>
                <a:gd name="T1" fmla="*/ 0 h 21601"/>
                <a:gd name="T2" fmla="*/ 0 w 43200"/>
                <a:gd name="T3" fmla="*/ 0 h 21601"/>
                <a:gd name="T4" fmla="*/ 0 w 43200"/>
                <a:gd name="T5" fmla="*/ 0 h 216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1"/>
                <a:gd name="T11" fmla="*/ 43200 w 43200"/>
                <a:gd name="T12" fmla="*/ 21601 h 21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1" fill="none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01" stroke="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708" name="Object 7">
              <a:extLst>
                <a:ext uri="{FF2B5EF4-FFF2-40B4-BE49-F238E27FC236}">
                  <a16:creationId xmlns:a16="http://schemas.microsoft.com/office/drawing/2014/main" id="{B78B82EA-1011-1D8C-E598-668768488E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0" y="2000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39" imgH="393529" progId="Equation.DSMT4">
                    <p:embed/>
                  </p:oleObj>
                </mc:Choice>
                <mc:Fallback>
                  <p:oleObj name="Equation" r:id="rId12" imgW="139639" imgH="393529" progId="Equation.DSMT4">
                    <p:embed/>
                    <p:pic>
                      <p:nvPicPr>
                        <p:cNvPr id="28708" name="Object 7">
                          <a:extLst>
                            <a:ext uri="{FF2B5EF4-FFF2-40B4-BE49-F238E27FC236}">
                              <a16:creationId xmlns:a16="http://schemas.microsoft.com/office/drawing/2014/main" id="{B78B82EA-1011-1D8C-E598-668768488E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" y="2000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>
            <a:extLst>
              <a:ext uri="{FF2B5EF4-FFF2-40B4-BE49-F238E27FC236}">
                <a16:creationId xmlns:a16="http://schemas.microsoft.com/office/drawing/2014/main" id="{6825E0F9-E215-ABCE-D397-66C338C45CB2}"/>
              </a:ext>
            </a:extLst>
          </p:cNvPr>
          <p:cNvGrpSpPr>
            <a:grpSpLocks/>
          </p:cNvGrpSpPr>
          <p:nvPr/>
        </p:nvGrpSpPr>
        <p:grpSpPr bwMode="auto">
          <a:xfrm>
            <a:off x="4771718" y="2748600"/>
            <a:ext cx="601802" cy="651026"/>
            <a:chOff x="2044" y="1814"/>
            <a:chExt cx="379" cy="410"/>
          </a:xfrm>
        </p:grpSpPr>
        <p:graphicFrame>
          <p:nvGraphicFramePr>
            <p:cNvPr id="28705" name="Object 6">
              <a:extLst>
                <a:ext uri="{FF2B5EF4-FFF2-40B4-BE49-F238E27FC236}">
                  <a16:creationId xmlns:a16="http://schemas.microsoft.com/office/drawing/2014/main" id="{8191A859-D847-6B90-20BB-685B68E3EA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4" y="181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68" imgH="406048" progId="Equation.3">
                    <p:embed/>
                  </p:oleObj>
                </mc:Choice>
                <mc:Fallback>
                  <p:oleObj name="Equation" r:id="rId14" imgW="152268" imgH="406048" progId="Equation.3">
                    <p:embed/>
                    <p:pic>
                      <p:nvPicPr>
                        <p:cNvPr id="28705" name="Object 6">
                          <a:extLst>
                            <a:ext uri="{FF2B5EF4-FFF2-40B4-BE49-F238E27FC236}">
                              <a16:creationId xmlns:a16="http://schemas.microsoft.com/office/drawing/2014/main" id="{8191A859-D847-6B90-20BB-685B68E3EA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81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6" name="Arc 39">
              <a:extLst>
                <a:ext uri="{FF2B5EF4-FFF2-40B4-BE49-F238E27FC236}">
                  <a16:creationId xmlns:a16="http://schemas.microsoft.com/office/drawing/2014/main" id="{1C5BDD4C-CE1A-90D4-47F2-CD8AD202E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96" y="1908"/>
              <a:ext cx="227" cy="227"/>
            </a:xfrm>
            <a:custGeom>
              <a:avLst/>
              <a:gdLst>
                <a:gd name="T0" fmla="*/ 0 w 42555"/>
                <a:gd name="T1" fmla="*/ 0 h 43200"/>
                <a:gd name="T2" fmla="*/ 0 w 42555"/>
                <a:gd name="T3" fmla="*/ 0 h 43200"/>
                <a:gd name="T4" fmla="*/ 0 w 425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555"/>
                <a:gd name="T10" fmla="*/ 0 h 43200"/>
                <a:gd name="T11" fmla="*/ 42555 w 425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55" h="43200" fill="none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</a:path>
                <a:path w="42555" h="43200" stroke="0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  <a:lnTo>
                    <a:pt x="20955" y="21600"/>
                  </a:lnTo>
                  <a:lnTo>
                    <a:pt x="0" y="1636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7">
            <a:extLst>
              <a:ext uri="{FF2B5EF4-FFF2-40B4-BE49-F238E27FC236}">
                <a16:creationId xmlns:a16="http://schemas.microsoft.com/office/drawing/2014/main" id="{EC09C6F9-7061-496F-DD20-EAAC0F3D0B51}"/>
              </a:ext>
            </a:extLst>
          </p:cNvPr>
          <p:cNvGrpSpPr>
            <a:grpSpLocks/>
          </p:cNvGrpSpPr>
          <p:nvPr/>
        </p:nvGrpSpPr>
        <p:grpSpPr bwMode="auto">
          <a:xfrm>
            <a:off x="5510077" y="2230955"/>
            <a:ext cx="1011471" cy="827278"/>
            <a:chOff x="2509" y="1488"/>
            <a:chExt cx="637" cy="521"/>
          </a:xfrm>
        </p:grpSpPr>
        <p:graphicFrame>
          <p:nvGraphicFramePr>
            <p:cNvPr id="28703" name="Object 5">
              <a:extLst>
                <a:ext uri="{FF2B5EF4-FFF2-40B4-BE49-F238E27FC236}">
                  <a16:creationId xmlns:a16="http://schemas.microsoft.com/office/drawing/2014/main" id="{EF4105CA-89CF-01E7-F512-E72584C27B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68" imgH="406048" progId="Equation.3">
                    <p:embed/>
                  </p:oleObj>
                </mc:Choice>
                <mc:Fallback>
                  <p:oleObj name="Equation" r:id="rId16" imgW="152268" imgH="406048" progId="Equation.3">
                    <p:embed/>
                    <p:pic>
                      <p:nvPicPr>
                        <p:cNvPr id="28703" name="Object 5">
                          <a:extLst>
                            <a:ext uri="{FF2B5EF4-FFF2-40B4-BE49-F238E27FC236}">
                              <a16:creationId xmlns:a16="http://schemas.microsoft.com/office/drawing/2014/main" id="{EF4105CA-89CF-01E7-F512-E72584C27B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4" name="Arc 46">
              <a:extLst>
                <a:ext uri="{FF2B5EF4-FFF2-40B4-BE49-F238E27FC236}">
                  <a16:creationId xmlns:a16="http://schemas.microsoft.com/office/drawing/2014/main" id="{C27CCB22-22F0-BF1D-C686-02BF2D170E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8">
            <a:extLst>
              <a:ext uri="{FF2B5EF4-FFF2-40B4-BE49-F238E27FC236}">
                <a16:creationId xmlns:a16="http://schemas.microsoft.com/office/drawing/2014/main" id="{25C02070-03A4-A108-77F2-F9270C1A9C08}"/>
              </a:ext>
            </a:extLst>
          </p:cNvPr>
          <p:cNvGrpSpPr>
            <a:grpSpLocks/>
          </p:cNvGrpSpPr>
          <p:nvPr/>
        </p:nvGrpSpPr>
        <p:grpSpPr bwMode="auto">
          <a:xfrm>
            <a:off x="6651753" y="2240482"/>
            <a:ext cx="1011472" cy="817751"/>
            <a:chOff x="2509" y="1494"/>
            <a:chExt cx="637" cy="515"/>
          </a:xfrm>
        </p:grpSpPr>
        <p:graphicFrame>
          <p:nvGraphicFramePr>
            <p:cNvPr id="28701" name="Object 4">
              <a:extLst>
                <a:ext uri="{FF2B5EF4-FFF2-40B4-BE49-F238E27FC236}">
                  <a16:creationId xmlns:a16="http://schemas.microsoft.com/office/drawing/2014/main" id="{CBDAAD74-F76C-B454-ACC9-97A6D3CA3D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4" y="1494"/>
            <a:ext cx="15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52334" imgH="393529" progId="Equation.DSMT4">
                    <p:embed/>
                  </p:oleObj>
                </mc:Choice>
                <mc:Fallback>
                  <p:oleObj name="Equation" r:id="rId17" imgW="152334" imgH="393529" progId="Equation.DSMT4">
                    <p:embed/>
                    <p:pic>
                      <p:nvPicPr>
                        <p:cNvPr id="28701" name="Object 4">
                          <a:extLst>
                            <a:ext uri="{FF2B5EF4-FFF2-40B4-BE49-F238E27FC236}">
                              <a16:creationId xmlns:a16="http://schemas.microsoft.com/office/drawing/2014/main" id="{CBDAAD74-F76C-B454-ACC9-97A6D3CA3D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94"/>
                          <a:ext cx="15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2" name="Arc 50">
              <a:extLst>
                <a:ext uri="{FF2B5EF4-FFF2-40B4-BE49-F238E27FC236}">
                  <a16:creationId xmlns:a16="http://schemas.microsoft.com/office/drawing/2014/main" id="{0505F955-D4B6-9146-656C-A3180AD26C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2">
            <a:extLst>
              <a:ext uri="{FF2B5EF4-FFF2-40B4-BE49-F238E27FC236}">
                <a16:creationId xmlns:a16="http://schemas.microsoft.com/office/drawing/2014/main" id="{6FF2CFD2-B023-C3CC-8403-26730BF7A1F5}"/>
              </a:ext>
            </a:extLst>
          </p:cNvPr>
          <p:cNvGrpSpPr>
            <a:grpSpLocks/>
          </p:cNvGrpSpPr>
          <p:nvPr/>
        </p:nvGrpSpPr>
        <p:grpSpPr bwMode="auto">
          <a:xfrm>
            <a:off x="7756909" y="2221427"/>
            <a:ext cx="1011472" cy="817751"/>
            <a:chOff x="2509" y="1494"/>
            <a:chExt cx="637" cy="515"/>
          </a:xfrm>
        </p:grpSpPr>
        <p:graphicFrame>
          <p:nvGraphicFramePr>
            <p:cNvPr id="28699" name="Object 3">
              <a:extLst>
                <a:ext uri="{FF2B5EF4-FFF2-40B4-BE49-F238E27FC236}">
                  <a16:creationId xmlns:a16="http://schemas.microsoft.com/office/drawing/2014/main" id="{4B2AB631-5C90-5EA0-4999-66125894E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4" y="1494"/>
            <a:ext cx="15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2334" imgH="393529" progId="Equation.DSMT4">
                    <p:embed/>
                  </p:oleObj>
                </mc:Choice>
                <mc:Fallback>
                  <p:oleObj name="Equation" r:id="rId19" imgW="152334" imgH="393529" progId="Equation.DSMT4">
                    <p:embed/>
                    <p:pic>
                      <p:nvPicPr>
                        <p:cNvPr id="28699" name="Object 3">
                          <a:extLst>
                            <a:ext uri="{FF2B5EF4-FFF2-40B4-BE49-F238E27FC236}">
                              <a16:creationId xmlns:a16="http://schemas.microsoft.com/office/drawing/2014/main" id="{4B2AB631-5C90-5EA0-4999-66125894EB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94"/>
                          <a:ext cx="158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0" name="Arc 54">
              <a:extLst>
                <a:ext uri="{FF2B5EF4-FFF2-40B4-BE49-F238E27FC236}">
                  <a16:creationId xmlns:a16="http://schemas.microsoft.com/office/drawing/2014/main" id="{D0203774-B750-1CFD-18EF-596C9ECB68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56">
            <a:extLst>
              <a:ext uri="{FF2B5EF4-FFF2-40B4-BE49-F238E27FC236}">
                <a16:creationId xmlns:a16="http://schemas.microsoft.com/office/drawing/2014/main" id="{9E3642DF-5585-A89D-BC61-858F1C475698}"/>
              </a:ext>
            </a:extLst>
          </p:cNvPr>
          <p:cNvGrpSpPr>
            <a:grpSpLocks/>
          </p:cNvGrpSpPr>
          <p:nvPr/>
        </p:nvGrpSpPr>
        <p:grpSpPr bwMode="auto">
          <a:xfrm>
            <a:off x="8900173" y="2240482"/>
            <a:ext cx="1011472" cy="817751"/>
            <a:chOff x="2509" y="1494"/>
            <a:chExt cx="637" cy="515"/>
          </a:xfrm>
        </p:grpSpPr>
        <p:graphicFrame>
          <p:nvGraphicFramePr>
            <p:cNvPr id="28697" name="Object 2">
              <a:extLst>
                <a:ext uri="{FF2B5EF4-FFF2-40B4-BE49-F238E27FC236}">
                  <a16:creationId xmlns:a16="http://schemas.microsoft.com/office/drawing/2014/main" id="{B1FFCA36-F877-F21D-FFF0-6776214FE9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0" y="1494"/>
            <a:ext cx="14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9639" imgH="393529" progId="Equation.DSMT4">
                    <p:embed/>
                  </p:oleObj>
                </mc:Choice>
                <mc:Fallback>
                  <p:oleObj name="Equation" r:id="rId21" imgW="139639" imgH="393529" progId="Equation.DSMT4">
                    <p:embed/>
                    <p:pic>
                      <p:nvPicPr>
                        <p:cNvPr id="28697" name="Object 2">
                          <a:extLst>
                            <a:ext uri="{FF2B5EF4-FFF2-40B4-BE49-F238E27FC236}">
                              <a16:creationId xmlns:a16="http://schemas.microsoft.com/office/drawing/2014/main" id="{B1FFCA36-F877-F21D-FFF0-6776214FE9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1494"/>
                          <a:ext cx="145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8" name="Arc 58">
              <a:extLst>
                <a:ext uri="{FF2B5EF4-FFF2-40B4-BE49-F238E27FC236}">
                  <a16:creationId xmlns:a16="http://schemas.microsoft.com/office/drawing/2014/main" id="{9FE77F8F-EA43-82C6-0F86-D0DE04B6D4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76487" grpId="0" autoUpdateAnimBg="0"/>
      <p:bldP spid="27650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9F4465D7-A539-F0DD-AD4E-3A48BE15E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5(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7DD8469A-B667-AA22-9540-5AFCE295F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986073"/>
            <a:ext cx="7850382" cy="64308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对状态</a:t>
            </a:r>
            <a:r>
              <a:rPr lang="en-US" altLang="zh-CN"/>
              <a:t>0</a:t>
            </a:r>
          </a:p>
        </p:txBody>
      </p:sp>
      <p:graphicFrame>
        <p:nvGraphicFramePr>
          <p:cNvPr id="296960" name="Object 0">
            <a:extLst>
              <a:ext uri="{FF2B5EF4-FFF2-40B4-BE49-F238E27FC236}">
                <a16:creationId xmlns:a16="http://schemas.microsoft.com/office/drawing/2014/main" id="{E98545A7-B165-801E-ED14-94E77CA6E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1692" y="1816521"/>
          <a:ext cx="1243301" cy="7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700" progId="Equation.DSMT4">
                  <p:embed/>
                </p:oleObj>
              </mc:Choice>
              <mc:Fallback>
                <p:oleObj name="Equation" r:id="rId2" imgW="685800" imgH="393700" progId="Equation.DSMT4">
                  <p:embed/>
                  <p:pic>
                    <p:nvPicPr>
                      <p:cNvPr id="296960" name="Object 0">
                        <a:extLst>
                          <a:ext uri="{FF2B5EF4-FFF2-40B4-BE49-F238E27FC236}">
                            <a16:creationId xmlns:a16="http://schemas.microsoft.com/office/drawing/2014/main" id="{E98545A7-B165-801E-ED14-94E77CA6E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692" y="1816521"/>
                        <a:ext cx="1243301" cy="71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1" name="Object 1">
            <a:extLst>
              <a:ext uri="{FF2B5EF4-FFF2-40B4-BE49-F238E27FC236}">
                <a16:creationId xmlns:a16="http://schemas.microsoft.com/office/drawing/2014/main" id="{9B00AC13-FA93-61D3-A364-6659C1275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1692" y="3802943"/>
          <a:ext cx="4585761" cy="881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495300" progId="Equation.DSMT4">
                  <p:embed/>
                </p:oleObj>
              </mc:Choice>
              <mc:Fallback>
                <p:oleObj name="Equation" r:id="rId4" imgW="2578100" imgH="495300" progId="Equation.DSMT4">
                  <p:embed/>
                  <p:pic>
                    <p:nvPicPr>
                      <p:cNvPr id="296961" name="Object 1">
                        <a:extLst>
                          <a:ext uri="{FF2B5EF4-FFF2-40B4-BE49-F238E27FC236}">
                            <a16:creationId xmlns:a16="http://schemas.microsoft.com/office/drawing/2014/main" id="{9B00AC13-FA93-61D3-A364-6659C1275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692" y="3802943"/>
                        <a:ext cx="4585761" cy="881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Rectangle 8">
            <a:extLst>
              <a:ext uri="{FF2B5EF4-FFF2-40B4-BE49-F238E27FC236}">
                <a16:creationId xmlns:a16="http://schemas.microsoft.com/office/drawing/2014/main" id="{791E7754-473A-FA29-0614-594035CE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979" y="5029994"/>
            <a:ext cx="8991600" cy="10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为非常返状态。又因状态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 = 0, 1, 2, …</a:t>
            </a:r>
            <a:r>
              <a:rPr lang="zh-CN" altLang="en-US" sz="2400" dirty="0">
                <a:latin typeface="+mn-ea"/>
                <a:ea typeface="+mn-ea"/>
              </a:rPr>
              <a:t>）与状态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互通，故状态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 = 1, 2, 3, …</a:t>
            </a:r>
            <a:r>
              <a:rPr lang="zh-CN" altLang="en-US" sz="2400" dirty="0">
                <a:latin typeface="+mn-ea"/>
                <a:ea typeface="+mn-ea"/>
              </a:rPr>
              <a:t>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有相同的状态性质，都是非常返状态。</a:t>
            </a:r>
          </a:p>
        </p:txBody>
      </p:sp>
      <p:graphicFrame>
        <p:nvGraphicFramePr>
          <p:cNvPr id="13" name="Object 0">
            <a:extLst>
              <a:ext uri="{FF2B5EF4-FFF2-40B4-BE49-F238E27FC236}">
                <a16:creationId xmlns:a16="http://schemas.microsoft.com/office/drawing/2014/main" id="{14073BAD-F324-4588-5803-572FD236E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1691" y="2716842"/>
          <a:ext cx="2510419" cy="89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300" imgH="495300" progId="Equation.DSMT4">
                  <p:embed/>
                </p:oleObj>
              </mc:Choice>
              <mc:Fallback>
                <p:oleObj name="Equation" r:id="rId6" imgW="1384300" imgH="495300" progId="Equation.DSMT4">
                  <p:embed/>
                  <p:pic>
                    <p:nvPicPr>
                      <p:cNvPr id="13" name="Object 0">
                        <a:extLst>
                          <a:ext uri="{FF2B5EF4-FFF2-40B4-BE49-F238E27FC236}">
                            <a16:creationId xmlns:a16="http://schemas.microsoft.com/office/drawing/2014/main" id="{14073BAD-F324-4588-5803-572FD236EB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691" y="2716842"/>
                        <a:ext cx="2510419" cy="89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0">
            <a:extLst>
              <a:ext uri="{FF2B5EF4-FFF2-40B4-BE49-F238E27FC236}">
                <a16:creationId xmlns:a16="http://schemas.microsoft.com/office/drawing/2014/main" id="{586CDF7A-D69F-B539-CDFE-9C3CED248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0407" y="1816521"/>
          <a:ext cx="1657734" cy="7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14" name="Object 0">
                        <a:extLst>
                          <a:ext uri="{FF2B5EF4-FFF2-40B4-BE49-F238E27FC236}">
                            <a16:creationId xmlns:a16="http://schemas.microsoft.com/office/drawing/2014/main" id="{586CDF7A-D69F-B539-CDFE-9C3CED248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407" y="1816521"/>
                        <a:ext cx="1657734" cy="71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0">
            <a:extLst>
              <a:ext uri="{FF2B5EF4-FFF2-40B4-BE49-F238E27FC236}">
                <a16:creationId xmlns:a16="http://schemas.microsoft.com/office/drawing/2014/main" id="{5C828C00-B990-F6F4-C209-ECEFE2F56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967" y="1816521"/>
          <a:ext cx="2694612" cy="71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900" imgH="393700" progId="Equation.DSMT4">
                  <p:embed/>
                </p:oleObj>
              </mc:Choice>
              <mc:Fallback>
                <p:oleObj name="Equation" r:id="rId10" imgW="1485900" imgH="393700" progId="Equation.DSMT4">
                  <p:embed/>
                  <p:pic>
                    <p:nvPicPr>
                      <p:cNvPr id="15" name="Object 0">
                        <a:extLst>
                          <a:ext uri="{FF2B5EF4-FFF2-40B4-BE49-F238E27FC236}">
                            <a16:creationId xmlns:a16="http://schemas.microsoft.com/office/drawing/2014/main" id="{5C828C00-B990-F6F4-C209-ECEFE2F56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967" y="1816521"/>
                        <a:ext cx="2694612" cy="714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 advAuto="0"/>
      <p:bldP spid="2775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5723108-9FD2-ECD1-FCBE-591194626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§4.4 </a:t>
            </a:r>
            <a:r>
              <a:rPr lang="zh-CN" altLang="en-US"/>
              <a:t>连续参数马尔可夫链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B3C9CC5F-D274-ACB5-EC93-4964A650F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0375" y="1167084"/>
            <a:ext cx="10896600" cy="119591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类似离散参数马氏链，只是把离散的时间参数改为连续的时间参数，便可得到类似的结果。</a:t>
            </a:r>
          </a:p>
        </p:txBody>
      </p:sp>
      <p:sp>
        <p:nvSpPr>
          <p:cNvPr id="259076" name="Rectangle 4">
            <a:extLst>
              <a:ext uri="{FF2B5EF4-FFF2-40B4-BE49-F238E27FC236}">
                <a16:creationId xmlns:a16="http://schemas.microsoft.com/office/drawing/2014/main" id="{D7B22A7C-7C81-4B09-D19F-87173982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6" y="2362994"/>
            <a:ext cx="11353800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随机过程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{X(t), t0}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，状态空间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E={0, 1, 2, …}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。若对于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0&lt;t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&lt;…&lt;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&lt;t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n+1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及非负整数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 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 …i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 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n+1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，有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259077" name="Rectangle 5">
            <a:extLst>
              <a:ext uri="{FF2B5EF4-FFF2-40B4-BE49-F238E27FC236}">
                <a16:creationId xmlns:a16="http://schemas.microsoft.com/office/drawing/2014/main" id="{508B4CAD-2CD1-6FCC-04C9-83DE451A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3886994"/>
            <a:ext cx="10896600" cy="11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n+1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n+1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 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 …, 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P{X(t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n+1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n+1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|X(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)=i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即马尔可夫性成立，则称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{X(t), t0}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连续参数马尔可夫链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 advAuto="0"/>
      <p:bldP spid="259076" grpId="0" build="p" autoUpdateAnimBg="0"/>
      <p:bldP spid="259077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A94E3B8-AD7E-F92C-EAA6-1C0B6D157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转移概率函数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D319B5BB-FF9B-4B51-B1CB-D8D63A7BD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0375" y="1125799"/>
            <a:ext cx="11125200" cy="2303995"/>
          </a:xfrm>
        </p:spPr>
        <p:txBody>
          <a:bodyPr>
            <a:normAutofit/>
          </a:bodyPr>
          <a:lstStyle/>
          <a:p>
            <a:pPr marL="0" indent="720144" algn="just">
              <a:buNone/>
              <a:defRPr/>
            </a:pPr>
            <a:r>
              <a:rPr lang="zh-CN" altLang="en-US" dirty="0"/>
              <a:t>设</a:t>
            </a:r>
            <a:r>
              <a:rPr lang="en-US" altLang="zh-CN" dirty="0"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ym typeface="Symbol" panose="05050102010706020507" pitchFamily="18" charset="2"/>
              </a:rPr>
              <a:t>为连续参数马氏链，对任意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jE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{0, 1, 2, …}</a:t>
            </a:r>
            <a:r>
              <a:rPr lang="zh-CN" altLang="en-US" dirty="0">
                <a:sym typeface="Symbol" panose="05050102010706020507" pitchFamily="18" charset="2"/>
              </a:rPr>
              <a:t>，任意非负实数</a:t>
            </a:r>
            <a:r>
              <a:rPr lang="en-US" altLang="zh-CN" dirty="0">
                <a:sym typeface="Symbol" panose="05050102010706020507" pitchFamily="18" charset="2"/>
              </a:rPr>
              <a:t>s, t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dirty="0"/>
              <a:t>条件概率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ij</a:t>
            </a:r>
            <a:r>
              <a:rPr lang="en-US" altLang="zh-CN" dirty="0"/>
              <a:t>(s, t)</a:t>
            </a:r>
            <a:r>
              <a:rPr lang="zh-CN" altLang="en-US" dirty="0"/>
              <a:t>＝</a:t>
            </a:r>
            <a:r>
              <a:rPr lang="en-US" altLang="zh-CN" dirty="0"/>
              <a:t>P{X(</a:t>
            </a:r>
            <a:r>
              <a:rPr lang="en-US" altLang="zh-CN" dirty="0" err="1"/>
              <a:t>t+s</a:t>
            </a:r>
            <a:r>
              <a:rPr lang="en-US" altLang="zh-CN" dirty="0"/>
              <a:t>)=</a:t>
            </a:r>
            <a:r>
              <a:rPr lang="en-US" altLang="zh-CN" dirty="0" err="1"/>
              <a:t>j|X</a:t>
            </a:r>
            <a:r>
              <a:rPr lang="en-US" altLang="zh-CN" dirty="0"/>
              <a:t>(s)=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</a:p>
          <a:p>
            <a:pPr marL="0" indent="0" algn="just">
              <a:spcBef>
                <a:spcPts val="600"/>
              </a:spcBef>
              <a:buNone/>
              <a:defRPr/>
            </a:pPr>
            <a:r>
              <a:rPr lang="zh-CN" altLang="en-US" dirty="0"/>
              <a:t>称为此马氏链</a:t>
            </a:r>
            <a:r>
              <a:rPr lang="en-US" altLang="zh-CN" dirty="0"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CC00CC"/>
                </a:solidFill>
              </a:rPr>
              <a:t>转移概率函数</a:t>
            </a:r>
            <a:r>
              <a:rPr lang="zh-CN" altLang="en-US" dirty="0"/>
              <a:t>，显然</a:t>
            </a:r>
          </a:p>
        </p:txBody>
      </p:sp>
      <p:graphicFrame>
        <p:nvGraphicFramePr>
          <p:cNvPr id="260100" name="Object 4">
            <a:extLst>
              <a:ext uri="{FF2B5EF4-FFF2-40B4-BE49-F238E27FC236}">
                <a16:creationId xmlns:a16="http://schemas.microsoft.com/office/drawing/2014/main" id="{2714A4D6-5DB8-9D29-1053-F49508FDB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0086" y="3069349"/>
          <a:ext cx="4109401" cy="805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5312" imgH="355446" progId="Equation.3">
                  <p:embed/>
                </p:oleObj>
              </mc:Choice>
              <mc:Fallback>
                <p:oleObj name="Equation" r:id="rId3" imgW="1815312" imgH="355446" progId="Equation.3">
                  <p:embed/>
                  <p:pic>
                    <p:nvPicPr>
                      <p:cNvPr id="260100" name="Object 4">
                        <a:extLst>
                          <a:ext uri="{FF2B5EF4-FFF2-40B4-BE49-F238E27FC236}">
                            <a16:creationId xmlns:a16="http://schemas.microsoft.com/office/drawing/2014/main" id="{2714A4D6-5DB8-9D29-1053-F49508FDB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086" y="3069349"/>
                        <a:ext cx="4109401" cy="805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1" name="Rectangle 5">
            <a:extLst>
              <a:ext uri="{FF2B5EF4-FFF2-40B4-BE49-F238E27FC236}">
                <a16:creationId xmlns:a16="http://schemas.microsoft.com/office/drawing/2014/main" id="{3AC86155-E0A5-4337-F23A-6EF7EF8AB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3840991"/>
            <a:ext cx="9402135" cy="12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我们称</a:t>
            </a:r>
          </a:p>
          <a:p>
            <a:pPr algn="ctr"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P(s, t)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(s, t))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endParaRPr lang="en-US" altLang="zh-CN" sz="2400" baseline="-25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为此马氏链的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转移矩阵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260102" name="Rectangle 6">
            <a:extLst>
              <a:ext uri="{FF2B5EF4-FFF2-40B4-BE49-F238E27FC236}">
                <a16:creationId xmlns:a16="http://schemas.microsoft.com/office/drawing/2014/main" id="{4E7064AD-51C2-7A63-A398-E3F571BC9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36" y="5487194"/>
            <a:ext cx="1088253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这里，</a:t>
            </a:r>
            <a:r>
              <a:rPr lang="en-US" altLang="zh-CN" sz="2400" dirty="0" err="1">
                <a:solidFill>
                  <a:srgbClr val="C00000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+mn-ea"/>
                <a:ea typeface="+mn-ea"/>
              </a:rPr>
              <a:t>ij</a:t>
            </a:r>
            <a:r>
              <a:rPr lang="en-US" altLang="zh-CN" sz="2400" dirty="0">
                <a:solidFill>
                  <a:srgbClr val="C00000"/>
                </a:solidFill>
                <a:latin typeface="+mn-ea"/>
                <a:ea typeface="+mn-ea"/>
              </a:rPr>
              <a:t>(s, t)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直观意义是：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系统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或质点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在时刻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时处于状态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，再经过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时间转到状态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的条件概率。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  <p:bldP spid="260101" grpId="0" autoUpdateAnimBg="0"/>
      <p:bldP spid="26010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25A6A76-E83C-3540-179F-893BD9724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连续参数齐次马氏链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CDBB599C-5CBD-4906-8964-95F4B7F13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8975" y="1112385"/>
            <a:ext cx="10591800" cy="3612810"/>
          </a:xfrm>
        </p:spPr>
        <p:txBody>
          <a:bodyPr/>
          <a:lstStyle/>
          <a:p>
            <a:pPr marL="0" indent="612122" algn="just">
              <a:buNone/>
              <a:defRPr/>
            </a:pPr>
            <a:r>
              <a:rPr lang="zh-CN" altLang="en-US" dirty="0"/>
              <a:t>若</a:t>
            </a:r>
            <a:r>
              <a:rPr lang="en-US" altLang="zh-CN" dirty="0"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ym typeface="Symbol" panose="05050102010706020507" pitchFamily="18" charset="2"/>
              </a:rPr>
              <a:t>为连续参数马氏链的转移概率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en-US" altLang="zh-CN" dirty="0">
                <a:sym typeface="Symbol" panose="05050102010706020507" pitchFamily="18" charset="2"/>
              </a:rPr>
              <a:t>(s, t)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时间起点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无关，即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(s, t)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P{X(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s+t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)=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j|X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(s)=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(t)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则称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CC00CC"/>
                </a:solidFill>
              </a:rPr>
              <a:t>连续参数齐次马氏链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类似地，  </a:t>
            </a:r>
            <a:r>
              <a:rPr lang="en-US" altLang="zh-CN" dirty="0">
                <a:solidFill>
                  <a:srgbClr val="000000"/>
                </a:solidFill>
              </a:rPr>
              <a:t>P(t)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(t)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</a:rPr>
              <a:t>, 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E</a:t>
            </a:r>
            <a:endParaRPr lang="en-US" altLang="zh-CN" baseline="-250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称为此齐次马氏链的</a:t>
            </a:r>
            <a:r>
              <a:rPr lang="zh-CN" altLang="en-US" dirty="0">
                <a:solidFill>
                  <a:srgbClr val="CC00CC"/>
                </a:solidFill>
              </a:rPr>
              <a:t>转移矩阵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		0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p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(t)1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</a:p>
          <a:p>
            <a:pPr marL="0" indent="0">
              <a:buNone/>
              <a:defRPr/>
            </a:pP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zh-CN" altLang="en-US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61125" name="Object 5">
            <a:extLst>
              <a:ext uri="{FF2B5EF4-FFF2-40B4-BE49-F238E27FC236}">
                <a16:creationId xmlns:a16="http://schemas.microsoft.com/office/drawing/2014/main" id="{60A8E473-D79F-DA84-6E9B-B25CEF1AF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506942"/>
              </p:ext>
            </p:extLst>
          </p:nvPr>
        </p:nvGraphicFramePr>
        <p:xfrm>
          <a:off x="5032375" y="3907024"/>
          <a:ext cx="1511650" cy="65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447" imgH="355446" progId="Equation.3">
                  <p:embed/>
                </p:oleObj>
              </mc:Choice>
              <mc:Fallback>
                <p:oleObj name="Equation" r:id="rId3" imgW="812447" imgH="355446" progId="Equation.3">
                  <p:embed/>
                  <p:pic>
                    <p:nvPicPr>
                      <p:cNvPr id="261125" name="Object 5">
                        <a:extLst>
                          <a:ext uri="{FF2B5EF4-FFF2-40B4-BE49-F238E27FC236}">
                            <a16:creationId xmlns:a16="http://schemas.microsoft.com/office/drawing/2014/main" id="{60A8E473-D79F-DA84-6E9B-B25CEF1AF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907024"/>
                        <a:ext cx="1511650" cy="65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6">
            <a:extLst>
              <a:ext uri="{FF2B5EF4-FFF2-40B4-BE49-F238E27FC236}">
                <a16:creationId xmlns:a16="http://schemas.microsoft.com/office/drawing/2014/main" id="{070EB493-3B60-D1E9-DE28-9B1874B3C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44" y="2878093"/>
            <a:ext cx="7697982" cy="45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</a:t>
            </a:r>
            <a:endParaRPr lang="zh-CN" altLang="en-US" sz="24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61127" name="Rectangle 7">
            <a:extLst>
              <a:ext uri="{FF2B5EF4-FFF2-40B4-BE49-F238E27FC236}">
                <a16:creationId xmlns:a16="http://schemas.microsoft.com/office/drawing/2014/main" id="{0872BFE5-BBCA-6E07-41AD-38F1B974F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62" y="4581192"/>
            <a:ext cx="10201275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1118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一般地，我们要求齐次马氏链的转移概率函数满足如下的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连续性条件</a:t>
            </a:r>
            <a:r>
              <a:rPr lang="zh-CN" altLang="en-US" sz="2400" dirty="0">
                <a:latin typeface="+mn-ea"/>
                <a:ea typeface="+mn-ea"/>
              </a:rPr>
              <a:t>（或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正则性条件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261128" name="Object 8">
            <a:extLst>
              <a:ext uri="{FF2B5EF4-FFF2-40B4-BE49-F238E27FC236}">
                <a16:creationId xmlns:a16="http://schemas.microsoft.com/office/drawing/2014/main" id="{A74068C0-4555-2580-4F89-FA88D6CD8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700993"/>
              </p:ext>
            </p:extLst>
          </p:nvPr>
        </p:nvGraphicFramePr>
        <p:xfrm>
          <a:off x="2776442" y="5694204"/>
          <a:ext cx="3353576" cy="940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76400" imgH="469900" progId="Equation.3">
                  <p:embed/>
                </p:oleObj>
              </mc:Choice>
              <mc:Fallback>
                <p:oleObj name="Equation" r:id="rId5" imgW="1676400" imgH="469900" progId="Equation.3">
                  <p:embed/>
                  <p:pic>
                    <p:nvPicPr>
                      <p:cNvPr id="261128" name="Object 8">
                        <a:extLst>
                          <a:ext uri="{FF2B5EF4-FFF2-40B4-BE49-F238E27FC236}">
                            <a16:creationId xmlns:a16="http://schemas.microsoft.com/office/drawing/2014/main" id="{A74068C0-4555-2580-4F89-FA88D6CD8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442" y="5694204"/>
                        <a:ext cx="3353576" cy="940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86ADB2B2-7C79-B53A-5B6D-F2D488778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418" y="2115264"/>
            <a:ext cx="4957358" cy="2437094"/>
          </a:xfrm>
          <a:prstGeom prst="wedgeRoundRectCallout">
            <a:avLst>
              <a:gd name="adj1" fmla="val 2111"/>
              <a:gd name="adj2" fmla="val 62260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  <a:ea typeface="+mn-ea"/>
              </a:rPr>
              <a:t>正则性条件说明，过程刚进入某状态不可能立即又跳跃到另一状态。这正好说明一个物理系统要在有限时间内发生无限多次跳跃，从而消耗无穷多的能量这是不可能的。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7" grpId="0" build="p" autoUpdateAnimBg="0"/>
      <p:bldP spid="2" grpId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290463CC-0C48-B546-8D7C-7BB5AC22F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绝对分布、遍历性、平稳分布</a:t>
            </a:r>
          </a:p>
        </p:txBody>
      </p:sp>
      <p:sp>
        <p:nvSpPr>
          <p:cNvPr id="262147" name="Rectangle 1027">
            <a:extLst>
              <a:ext uri="{FF2B5EF4-FFF2-40B4-BE49-F238E27FC236}">
                <a16:creationId xmlns:a16="http://schemas.microsoft.com/office/drawing/2014/main" id="{033E8FB7-E22C-3C08-38D5-95BE58C44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891406"/>
            <a:ext cx="8143875" cy="544909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{X(t), t0}</a:t>
            </a:r>
            <a:r>
              <a:rPr lang="zh-CN" altLang="en-US" dirty="0">
                <a:sym typeface="Symbol" panose="05050102010706020507" pitchFamily="18" charset="2"/>
              </a:rPr>
              <a:t>为连续参数齐次马氏链</a:t>
            </a:r>
          </a:p>
        </p:txBody>
      </p:sp>
      <p:sp>
        <p:nvSpPr>
          <p:cNvPr id="262150" name="Rectangle 1030">
            <a:extLst>
              <a:ext uri="{FF2B5EF4-FFF2-40B4-BE49-F238E27FC236}">
                <a16:creationId xmlns:a16="http://schemas.microsoft.com/office/drawing/2014/main" id="{3C120EBE-64DB-44D8-75EB-48AB56F6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5867350"/>
            <a:ext cx="7260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为齐次马氏链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{X(t), t0}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平稳分布</a:t>
            </a:r>
            <a:r>
              <a:rPr lang="zh-CN" altLang="en-US" sz="2400" b="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62151" name="Object 1031">
            <a:extLst>
              <a:ext uri="{FF2B5EF4-FFF2-40B4-BE49-F238E27FC236}">
                <a16:creationId xmlns:a16="http://schemas.microsoft.com/office/drawing/2014/main" id="{89E125A4-6792-3FFE-18DD-6ADE8855E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40222"/>
              </p:ext>
            </p:extLst>
          </p:nvPr>
        </p:nvGraphicFramePr>
        <p:xfrm>
          <a:off x="3736975" y="4647930"/>
          <a:ext cx="1911792" cy="122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726" imgH="698197" progId="Equation.DSMT4">
                  <p:embed/>
                </p:oleObj>
              </mc:Choice>
              <mc:Fallback>
                <p:oleObj name="Equation" r:id="rId3" imgW="1091726" imgH="698197" progId="Equation.DSMT4">
                  <p:embed/>
                  <p:pic>
                    <p:nvPicPr>
                      <p:cNvPr id="262151" name="Object 1031">
                        <a:extLst>
                          <a:ext uri="{FF2B5EF4-FFF2-40B4-BE49-F238E27FC236}">
                            <a16:creationId xmlns:a16="http://schemas.microsoft.com/office/drawing/2014/main" id="{89E125A4-6792-3FFE-18DD-6ADE8855E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4647930"/>
                        <a:ext cx="1911792" cy="1222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2" name="Rectangle 1032">
            <a:extLst>
              <a:ext uri="{FF2B5EF4-FFF2-40B4-BE49-F238E27FC236}">
                <a16:creationId xmlns:a16="http://schemas.microsoft.com/office/drawing/2014/main" id="{251F8C84-D0E7-0C30-9003-09FA738F1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23" y="1407733"/>
            <a:ext cx="10685452" cy="215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6600CC"/>
              </a:buClr>
              <a:buFont typeface="Wingdings" panose="05000000000000000000" pitchFamily="2" charset="2"/>
              <a:buAutoNum type="arabicParenR"/>
            </a:pP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(0)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P{X(0)=j}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为该马氏链的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初始分布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Clr>
                <a:srgbClr val="6600CC"/>
              </a:buClr>
              <a:buFont typeface="Wingdings" panose="05000000000000000000" pitchFamily="2" charset="2"/>
              <a:buAutoNum type="arabicParenR"/>
            </a:pP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(t)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P{X(t)=j}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(t),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为该马氏链的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绝对分布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7030A0"/>
                </a:solidFill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+mn-ea"/>
                <a:ea typeface="+mn-ea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如果转移概率极限存在，                                   且与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无关则称此连续参数齐次马氏链为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遍历的马氏链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，此时，我们说该链具有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遍历性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2155" name="Rectangle 1035">
            <a:extLst>
              <a:ext uri="{FF2B5EF4-FFF2-40B4-BE49-F238E27FC236}">
                <a16:creationId xmlns:a16="http://schemas.microsoft.com/office/drawing/2014/main" id="{3497B362-0B13-128C-48A6-8A746517C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23" y="3966267"/>
            <a:ext cx="11142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6600CC"/>
              </a:buClr>
              <a:buFont typeface="Wingdings" panose="05000000000000000000" pitchFamily="2" charset="2"/>
              <a:buAutoNum type="arabicParenR" startAt="4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若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&gt;0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           ，则称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{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为齐次马氏链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{X(t), t0}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极限分布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62156" name="Rectangle 1036">
            <a:extLst>
              <a:ext uri="{FF2B5EF4-FFF2-40B4-BE49-F238E27FC236}">
                <a16:creationId xmlns:a16="http://schemas.microsoft.com/office/drawing/2014/main" id="{AB35959A-23FB-1B75-E80A-BDBFF802B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5045427"/>
            <a:ext cx="3217851" cy="36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6600CC"/>
              </a:buClr>
              <a:buFont typeface="Wingdings" panose="05000000000000000000" pitchFamily="2" charset="2"/>
              <a:buAutoNum type="arabicParenR" startAt="5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满足</a:t>
            </a:r>
          </a:p>
        </p:txBody>
      </p:sp>
      <p:graphicFrame>
        <p:nvGraphicFramePr>
          <p:cNvPr id="262149" name="Object 1029">
            <a:extLst>
              <a:ext uri="{FF2B5EF4-FFF2-40B4-BE49-F238E27FC236}">
                <a16:creationId xmlns:a16="http://schemas.microsoft.com/office/drawing/2014/main" id="{46F55677-F9B1-CA62-5602-9A0D7F93D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224757"/>
              </p:ext>
            </p:extLst>
          </p:nvPr>
        </p:nvGraphicFramePr>
        <p:xfrm>
          <a:off x="2584710" y="3900844"/>
          <a:ext cx="838394" cy="50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641" imgH="355446" progId="Equation.DSMT4">
                  <p:embed/>
                </p:oleObj>
              </mc:Choice>
              <mc:Fallback>
                <p:oleObj name="Equation" r:id="rId5" imgW="596641" imgH="355446" progId="Equation.DSMT4">
                  <p:embed/>
                  <p:pic>
                    <p:nvPicPr>
                      <p:cNvPr id="262149" name="Object 1029">
                        <a:extLst>
                          <a:ext uri="{FF2B5EF4-FFF2-40B4-BE49-F238E27FC236}">
                            <a16:creationId xmlns:a16="http://schemas.microsoft.com/office/drawing/2014/main" id="{46F55677-F9B1-CA62-5602-9A0D7F93DD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710" y="3900844"/>
                        <a:ext cx="838394" cy="500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8" name="Object 1028">
            <a:extLst>
              <a:ext uri="{FF2B5EF4-FFF2-40B4-BE49-F238E27FC236}">
                <a16:creationId xmlns:a16="http://schemas.microsoft.com/office/drawing/2014/main" id="{6306151C-575F-698E-D2A9-C87EA7B6F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751374"/>
              </p:ext>
            </p:extLst>
          </p:nvPr>
        </p:nvGraphicFramePr>
        <p:xfrm>
          <a:off x="4581957" y="2572093"/>
          <a:ext cx="3169383" cy="51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500" imgH="279400" progId="Equation.3">
                  <p:embed/>
                </p:oleObj>
              </mc:Choice>
              <mc:Fallback>
                <p:oleObj name="Equation" r:id="rId7" imgW="1714500" imgH="279400" progId="Equation.3">
                  <p:embed/>
                  <p:pic>
                    <p:nvPicPr>
                      <p:cNvPr id="262148" name="Object 1028">
                        <a:extLst>
                          <a:ext uri="{FF2B5EF4-FFF2-40B4-BE49-F238E27FC236}">
                            <a16:creationId xmlns:a16="http://schemas.microsoft.com/office/drawing/2014/main" id="{6306151C-575F-698E-D2A9-C87EA7B6F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957" y="2572093"/>
                        <a:ext cx="3169383" cy="517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2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 advAuto="0"/>
      <p:bldP spid="262150" grpId="0" autoUpdateAnimBg="0"/>
      <p:bldP spid="262152" grpId="0" build="p" autoUpdateAnimBg="0" advAuto="0"/>
      <p:bldP spid="262155" grpId="0" autoUpdateAnimBg="0"/>
      <p:bldP spid="262156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717737D-520A-F7CD-BB9C-EFA0EA1D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转移概率函数的性质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564E359E-D662-C62E-B32C-FF3C616A0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775" y="1132147"/>
            <a:ext cx="8192109" cy="710982"/>
          </a:xfrm>
        </p:spPr>
        <p:txBody>
          <a:bodyPr>
            <a:normAutofit/>
          </a:bodyPr>
          <a:lstStyle/>
          <a:p>
            <a:pPr eaLnBrk="1" hangingPunct="1">
              <a:buClr>
                <a:srgbClr val="6600CC"/>
              </a:buClr>
              <a:buFont typeface="+mj-lt"/>
              <a:buAutoNum type="arabicPeriod"/>
            </a:pPr>
            <a:r>
              <a:rPr lang="en-US" altLang="zh-CN" dirty="0"/>
              <a:t>0</a:t>
            </a:r>
            <a:r>
              <a:rPr lang="en-US" altLang="zh-CN" dirty="0">
                <a:latin typeface="黑体" panose="02010609060101010101" pitchFamily="49" charset="-122"/>
                <a:sym typeface="Symbol" panose="05050102010706020507" pitchFamily="18" charset="2"/>
              </a:rPr>
              <a:t>≤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ij</a:t>
            </a:r>
            <a:r>
              <a:rPr lang="en-US" altLang="zh-CN" dirty="0">
                <a:sym typeface="Symbol" panose="05050102010706020507" pitchFamily="18" charset="2"/>
              </a:rPr>
              <a:t>(t)</a:t>
            </a:r>
            <a:r>
              <a:rPr lang="en-US" altLang="zh-CN" dirty="0">
                <a:latin typeface="黑体" panose="02010609060101010101" pitchFamily="49" charset="-122"/>
                <a:sym typeface="Symbol" panose="05050102010706020507" pitchFamily="18" charset="2"/>
              </a:rPr>
              <a:t>≤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jE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</p:txBody>
      </p:sp>
      <p:graphicFrame>
        <p:nvGraphicFramePr>
          <p:cNvPr id="263172" name="Object 4">
            <a:extLst>
              <a:ext uri="{FF2B5EF4-FFF2-40B4-BE49-F238E27FC236}">
                <a16:creationId xmlns:a16="http://schemas.microsoft.com/office/drawing/2014/main" id="{BE1BDC58-220C-286E-69FE-2F2050052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72382"/>
              </p:ext>
            </p:extLst>
          </p:nvPr>
        </p:nvGraphicFramePr>
        <p:xfrm>
          <a:off x="4194175" y="1164930"/>
          <a:ext cx="1511650" cy="65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447" imgH="355446" progId="Equation.3">
                  <p:embed/>
                </p:oleObj>
              </mc:Choice>
              <mc:Fallback>
                <p:oleObj name="Equation" r:id="rId3" imgW="812447" imgH="355446" progId="Equation.3">
                  <p:embed/>
                  <p:pic>
                    <p:nvPicPr>
                      <p:cNvPr id="263172" name="Object 4">
                        <a:extLst>
                          <a:ext uri="{FF2B5EF4-FFF2-40B4-BE49-F238E27FC236}">
                            <a16:creationId xmlns:a16="http://schemas.microsoft.com/office/drawing/2014/main" id="{BE1BDC58-220C-286E-69FE-2F2050052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1164930"/>
                        <a:ext cx="1511650" cy="65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3" name="Rectangle 5">
            <a:extLst>
              <a:ext uri="{FF2B5EF4-FFF2-40B4-BE49-F238E27FC236}">
                <a16:creationId xmlns:a16="http://schemas.microsoft.com/office/drawing/2014/main" id="{FB12BA78-EF1F-7D94-0EF1-5FA82035A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234849"/>
            <a:ext cx="202294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连续性条件：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263174" name="Object 6">
            <a:extLst>
              <a:ext uri="{FF2B5EF4-FFF2-40B4-BE49-F238E27FC236}">
                <a16:creationId xmlns:a16="http://schemas.microsoft.com/office/drawing/2014/main" id="{A87EFA6E-3845-1563-9D32-492304179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062131"/>
              </p:ext>
            </p:extLst>
          </p:nvPr>
        </p:nvGraphicFramePr>
        <p:xfrm>
          <a:off x="7905009" y="959686"/>
          <a:ext cx="3048706" cy="940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4000" imgH="469900" progId="Equation.3">
                  <p:embed/>
                </p:oleObj>
              </mc:Choice>
              <mc:Fallback>
                <p:oleObj name="Equation" r:id="rId5" imgW="1524000" imgH="469900" progId="Equation.3">
                  <p:embed/>
                  <p:pic>
                    <p:nvPicPr>
                      <p:cNvPr id="263174" name="Object 6">
                        <a:extLst>
                          <a:ext uri="{FF2B5EF4-FFF2-40B4-BE49-F238E27FC236}">
                            <a16:creationId xmlns:a16="http://schemas.microsoft.com/office/drawing/2014/main" id="{A87EFA6E-3845-1563-9D32-492304179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009" y="959686"/>
                        <a:ext cx="3048706" cy="940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5" name="Rectangle 7">
            <a:extLst>
              <a:ext uri="{FF2B5EF4-FFF2-40B4-BE49-F238E27FC236}">
                <a16:creationId xmlns:a16="http://schemas.microsoft.com/office/drawing/2014/main" id="{DD7E4780-896B-6C29-45FB-09CF4B9E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518255"/>
            <a:ext cx="7850417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6600CC"/>
              </a:buClr>
              <a:buFont typeface="Wingdings" panose="05000000000000000000" pitchFamily="2" charset="2"/>
              <a:buAutoNum type="arabicPeriod" startAt="2"/>
            </a:pP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(t)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满足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C-K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方程</a:t>
            </a:r>
          </a:p>
        </p:txBody>
      </p:sp>
      <p:graphicFrame>
        <p:nvGraphicFramePr>
          <p:cNvPr id="263176" name="Object 8">
            <a:extLst>
              <a:ext uri="{FF2B5EF4-FFF2-40B4-BE49-F238E27FC236}">
                <a16:creationId xmlns:a16="http://schemas.microsoft.com/office/drawing/2014/main" id="{A88D5552-9470-6D81-5745-D3021FF0B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36486"/>
              </p:ext>
            </p:extLst>
          </p:nvPr>
        </p:nvGraphicFramePr>
        <p:xfrm>
          <a:off x="4166938" y="2518255"/>
          <a:ext cx="27368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46040" imgH="291960" progId="Equation.DSMT4">
                  <p:embed/>
                </p:oleObj>
              </mc:Choice>
              <mc:Fallback>
                <p:oleObj name="Equation" r:id="rId7" imgW="1346040" imgH="291960" progId="Equation.DSMT4">
                  <p:embed/>
                  <p:pic>
                    <p:nvPicPr>
                      <p:cNvPr id="263176" name="Object 8">
                        <a:extLst>
                          <a:ext uri="{FF2B5EF4-FFF2-40B4-BE49-F238E27FC236}">
                            <a16:creationId xmlns:a16="http://schemas.microsoft.com/office/drawing/2014/main" id="{A88D5552-9470-6D81-5745-D3021FF0B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938" y="2518255"/>
                        <a:ext cx="27368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7" name="Rectangle 9">
            <a:extLst>
              <a:ext uri="{FF2B5EF4-FFF2-40B4-BE49-F238E27FC236}">
                <a16:creationId xmlns:a16="http://schemas.microsoft.com/office/drawing/2014/main" id="{B7953B4E-E520-1B22-ECF6-6208D7C3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97" y="3407340"/>
            <a:ext cx="5065059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矩阵形式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:	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P(t + s)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＝ 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P(t)P(s)</a:t>
            </a:r>
          </a:p>
        </p:txBody>
      </p:sp>
      <p:sp>
        <p:nvSpPr>
          <p:cNvPr id="263178" name="Rectangle 10">
            <a:extLst>
              <a:ext uri="{FF2B5EF4-FFF2-40B4-BE49-F238E27FC236}">
                <a16:creationId xmlns:a16="http://schemas.microsoft.com/office/drawing/2014/main" id="{D79D77BA-4797-A3AF-6ABA-C6FA0DAF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99" y="4329135"/>
            <a:ext cx="7850417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6600CC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绝对概率满足</a:t>
            </a:r>
          </a:p>
        </p:txBody>
      </p:sp>
      <p:graphicFrame>
        <p:nvGraphicFramePr>
          <p:cNvPr id="263179" name="Object 11">
            <a:extLst>
              <a:ext uri="{FF2B5EF4-FFF2-40B4-BE49-F238E27FC236}">
                <a16:creationId xmlns:a16="http://schemas.microsoft.com/office/drawing/2014/main" id="{57CE1BEB-1227-95BD-86E8-70DA82A4E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02331"/>
              </p:ext>
            </p:extLst>
          </p:nvPr>
        </p:nvGraphicFramePr>
        <p:xfrm>
          <a:off x="3481371" y="4252037"/>
          <a:ext cx="2685084" cy="69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20227" imgH="342751" progId="Equation.DSMT4">
                  <p:embed/>
                </p:oleObj>
              </mc:Choice>
              <mc:Fallback>
                <p:oleObj name="Equation" r:id="rId9" imgW="1320227" imgH="342751" progId="Equation.DSMT4">
                  <p:embed/>
                  <p:pic>
                    <p:nvPicPr>
                      <p:cNvPr id="263179" name="Object 11">
                        <a:extLst>
                          <a:ext uri="{FF2B5EF4-FFF2-40B4-BE49-F238E27FC236}">
                            <a16:creationId xmlns:a16="http://schemas.microsoft.com/office/drawing/2014/main" id="{57CE1BEB-1227-95BD-86E8-70DA82A4E9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71" y="4252037"/>
                        <a:ext cx="2685084" cy="697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0" name="Rectangle 12">
            <a:extLst>
              <a:ext uri="{FF2B5EF4-FFF2-40B4-BE49-F238E27FC236}">
                <a16:creationId xmlns:a16="http://schemas.microsoft.com/office/drawing/2014/main" id="{90A1E40C-1B85-0857-729E-6513A10C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90" y="5163463"/>
            <a:ext cx="6290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如果齐次马氏链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{X(t), t0}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是遍历马氏链，则</a:t>
            </a:r>
          </a:p>
        </p:txBody>
      </p:sp>
      <p:graphicFrame>
        <p:nvGraphicFramePr>
          <p:cNvPr id="263181" name="Object 13">
            <a:extLst>
              <a:ext uri="{FF2B5EF4-FFF2-40B4-BE49-F238E27FC236}">
                <a16:creationId xmlns:a16="http://schemas.microsoft.com/office/drawing/2014/main" id="{EF9EE3C5-7D8C-0FD6-F362-8267F0E21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99904"/>
              </p:ext>
            </p:extLst>
          </p:nvPr>
        </p:nvGraphicFramePr>
        <p:xfrm>
          <a:off x="1298575" y="6054237"/>
          <a:ext cx="4623870" cy="55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11400" imgH="279400" progId="Equation.DSMT4">
                  <p:embed/>
                </p:oleObj>
              </mc:Choice>
              <mc:Fallback>
                <p:oleObj name="Equation" r:id="rId11" imgW="2311400" imgH="279400" progId="Equation.DSMT4">
                  <p:embed/>
                  <p:pic>
                    <p:nvPicPr>
                      <p:cNvPr id="263181" name="Object 13">
                        <a:extLst>
                          <a:ext uri="{FF2B5EF4-FFF2-40B4-BE49-F238E27FC236}">
                            <a16:creationId xmlns:a16="http://schemas.microsoft.com/office/drawing/2014/main" id="{EF9EE3C5-7D8C-0FD6-F362-8267F0E21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6054237"/>
                        <a:ext cx="4623870" cy="558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  <p:bldP spid="263173" grpId="0"/>
      <p:bldP spid="263175" grpId="0" autoUpdateAnimBg="0"/>
      <p:bldP spid="263177" grpId="0" autoUpdateAnimBg="0"/>
      <p:bldP spid="263178" grpId="0" autoUpdateAnimBg="0"/>
      <p:bldP spid="26318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690050B-1955-7991-BE01-A01FCA666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转移概率函数的性质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90D64FAA-DACD-3325-96EA-6FF1C2B72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0375" y="867809"/>
            <a:ext cx="11353800" cy="1884842"/>
          </a:xfrm>
        </p:spPr>
        <p:txBody>
          <a:bodyPr>
            <a:noAutofit/>
          </a:bodyPr>
          <a:lstStyle/>
          <a:p>
            <a:pPr eaLnBrk="1" hangingPunct="1">
              <a:buClr>
                <a:srgbClr val="6600CC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dirty="0"/>
              <a:t>设齐次马氏链</a:t>
            </a:r>
            <a:r>
              <a:rPr lang="en-US" altLang="zh-CN" dirty="0"/>
              <a:t>{X(t), 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≥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en-US" altLang="zh-CN" dirty="0"/>
              <a:t>}</a:t>
            </a:r>
            <a:r>
              <a:rPr lang="zh-CN" altLang="en-US" dirty="0"/>
              <a:t>的状态有限，</a:t>
            </a:r>
            <a:r>
              <a:rPr lang="en-US" altLang="zh-CN" dirty="0"/>
              <a:t>E={0, 1, 2, …, s}</a:t>
            </a:r>
            <a:r>
              <a:rPr lang="zh-CN" altLang="en-US" dirty="0"/>
              <a:t>，如果存在</a:t>
            </a:r>
            <a:r>
              <a:rPr lang="en-US" altLang="zh-CN" dirty="0"/>
              <a:t>t</a:t>
            </a:r>
            <a:r>
              <a:rPr lang="en-US" altLang="zh-CN" baseline="-25000" dirty="0"/>
              <a:t>0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＞</a:t>
            </a:r>
            <a:r>
              <a:rPr lang="en-US" altLang="zh-CN" dirty="0"/>
              <a:t>0</a:t>
            </a:r>
            <a:r>
              <a:rPr lang="zh-CN" altLang="en-US" dirty="0"/>
              <a:t>，使得对任意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j</a:t>
            </a:r>
            <a:r>
              <a:rPr lang="en-US" altLang="zh-CN" dirty="0" err="1">
                <a:sym typeface="Symbol" panose="05050102010706020507" pitchFamily="18" charset="2"/>
              </a:rPr>
              <a:t>E</a:t>
            </a:r>
            <a:r>
              <a:rPr lang="zh-CN" altLang="en-US" dirty="0">
                <a:sym typeface="Symbol" panose="05050102010706020507" pitchFamily="18" charset="2"/>
              </a:rPr>
              <a:t>，都有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ij</a:t>
            </a:r>
            <a:r>
              <a:rPr lang="en-US" altLang="zh-CN" dirty="0">
                <a:sym typeface="Symbol" panose="05050102010706020507" pitchFamily="18" charset="2"/>
              </a:rPr>
              <a:t>(t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＞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buClr>
                <a:srgbClr val="6600CC"/>
              </a:buClr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则此齐次马氏链</a:t>
            </a:r>
            <a:r>
              <a:rPr lang="en-US" altLang="zh-CN" dirty="0"/>
              <a:t>{X(t), t</a:t>
            </a:r>
            <a:r>
              <a:rPr lang="en-US" altLang="zh-CN" dirty="0">
                <a:sym typeface="Symbol" panose="05050102010706020507" pitchFamily="18" charset="2"/>
              </a:rPr>
              <a:t>0</a:t>
            </a:r>
            <a:r>
              <a:rPr lang="en-US" altLang="zh-CN" dirty="0"/>
              <a:t>}</a:t>
            </a:r>
            <a:r>
              <a:rPr lang="zh-CN" altLang="en-US" dirty="0">
                <a:sym typeface="Symbol" panose="05050102010706020507" pitchFamily="18" charset="2"/>
              </a:rPr>
              <a:t>为遍历的齐次马氏链。即</a:t>
            </a:r>
          </a:p>
        </p:txBody>
      </p:sp>
      <p:graphicFrame>
        <p:nvGraphicFramePr>
          <p:cNvPr id="264196" name="Object 4">
            <a:extLst>
              <a:ext uri="{FF2B5EF4-FFF2-40B4-BE49-F238E27FC236}">
                <a16:creationId xmlns:a16="http://schemas.microsoft.com/office/drawing/2014/main" id="{87EC4577-1C28-3F8A-54D6-BE48FEA83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531217"/>
              </p:ext>
            </p:extLst>
          </p:nvPr>
        </p:nvGraphicFramePr>
        <p:xfrm>
          <a:off x="5489575" y="1515307"/>
          <a:ext cx="3383746" cy="5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500" imgH="279400" progId="Equation.3">
                  <p:embed/>
                </p:oleObj>
              </mc:Choice>
              <mc:Fallback>
                <p:oleObj name="Equation" r:id="rId3" imgW="1587500" imgH="279400" progId="Equation.3">
                  <p:embed/>
                  <p:pic>
                    <p:nvPicPr>
                      <p:cNvPr id="264196" name="Object 4">
                        <a:extLst>
                          <a:ext uri="{FF2B5EF4-FFF2-40B4-BE49-F238E27FC236}">
                            <a16:creationId xmlns:a16="http://schemas.microsoft.com/office/drawing/2014/main" id="{87EC4577-1C28-3F8A-54D6-BE48FEA83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1515307"/>
                        <a:ext cx="3383746" cy="5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7" name="Rectangle 5">
            <a:extLst>
              <a:ext uri="{FF2B5EF4-FFF2-40B4-BE49-F238E27FC236}">
                <a16:creationId xmlns:a16="http://schemas.microsoft.com/office/drawing/2014/main" id="{572FDC6C-4A6E-A028-42DC-BCAC4398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02" y="2675826"/>
            <a:ext cx="9697269" cy="4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存在且与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无关，并且极限分布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{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</a:rPr>
              <a:t>j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E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是唯一的平稳分布：</a:t>
            </a:r>
          </a:p>
        </p:txBody>
      </p:sp>
      <p:graphicFrame>
        <p:nvGraphicFramePr>
          <p:cNvPr id="264198" name="Object 6">
            <a:extLst>
              <a:ext uri="{FF2B5EF4-FFF2-40B4-BE49-F238E27FC236}">
                <a16:creationId xmlns:a16="http://schemas.microsoft.com/office/drawing/2014/main" id="{31EB41E6-D7D2-AAD6-9D4D-CFCC0F936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84396"/>
              </p:ext>
            </p:extLst>
          </p:nvPr>
        </p:nvGraphicFramePr>
        <p:xfrm>
          <a:off x="2441575" y="3193757"/>
          <a:ext cx="4912862" cy="65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41600" imgH="355600" progId="Equation.3">
                  <p:embed/>
                </p:oleObj>
              </mc:Choice>
              <mc:Fallback>
                <p:oleObj name="Equation" r:id="rId5" imgW="2641600" imgH="355600" progId="Equation.3">
                  <p:embed/>
                  <p:pic>
                    <p:nvPicPr>
                      <p:cNvPr id="264198" name="Object 6">
                        <a:extLst>
                          <a:ext uri="{FF2B5EF4-FFF2-40B4-BE49-F238E27FC236}">
                            <a16:creationId xmlns:a16="http://schemas.microsoft.com/office/drawing/2014/main" id="{31EB41E6-D7D2-AAD6-9D4D-CFCC0F936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193757"/>
                        <a:ext cx="4912862" cy="65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9" name="Rectangle 7">
            <a:extLst>
              <a:ext uri="{FF2B5EF4-FFF2-40B4-BE49-F238E27FC236}">
                <a16:creationId xmlns:a16="http://schemas.microsoft.com/office/drawing/2014/main" id="{657D1884-05C3-9FF0-7F96-AD4E6930D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18" y="3923857"/>
            <a:ext cx="7850417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5"/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对固定的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i, j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，函数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>
                <a:solidFill>
                  <a:srgbClr val="000000"/>
                </a:solidFill>
                <a:latin typeface="+mn-ea"/>
                <a:ea typeface="+mn-ea"/>
              </a:rPr>
              <a:t>ij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(t)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</a:rPr>
              <a:t>t&gt;0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</a:rPr>
              <a:t>的一致连续函数。</a:t>
            </a:r>
          </a:p>
        </p:txBody>
      </p:sp>
      <p:sp>
        <p:nvSpPr>
          <p:cNvPr id="264200" name="Rectangle 8">
            <a:extLst>
              <a:ext uri="{FF2B5EF4-FFF2-40B4-BE49-F238E27FC236}">
                <a16:creationId xmlns:a16="http://schemas.microsoft.com/office/drawing/2014/main" id="{7FFF4CE4-7C65-7880-140E-2DB93090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18" y="4515128"/>
            <a:ext cx="10147300" cy="37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6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满足连续性条件的连续参数齐次马氏链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 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0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存在下列极限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264201" name="Object 9">
            <a:extLst>
              <a:ext uri="{FF2B5EF4-FFF2-40B4-BE49-F238E27FC236}">
                <a16:creationId xmlns:a16="http://schemas.microsoft.com/office/drawing/2014/main" id="{D245A9C5-36F4-E042-CE84-CE8F08599B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31618"/>
              </p:ext>
            </p:extLst>
          </p:nvPr>
        </p:nvGraphicFramePr>
        <p:xfrm>
          <a:off x="1755775" y="4973513"/>
          <a:ext cx="6491202" cy="74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670300" imgH="419100" progId="Equation.3">
                  <p:embed/>
                </p:oleObj>
              </mc:Choice>
              <mc:Fallback>
                <p:oleObj name="公式" r:id="rId7" imgW="3670300" imgH="419100" progId="Equation.3">
                  <p:embed/>
                  <p:pic>
                    <p:nvPicPr>
                      <p:cNvPr id="264201" name="Object 9">
                        <a:extLst>
                          <a:ext uri="{FF2B5EF4-FFF2-40B4-BE49-F238E27FC236}">
                            <a16:creationId xmlns:a16="http://schemas.microsoft.com/office/drawing/2014/main" id="{D245A9C5-36F4-E042-CE84-CE8F08599B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973513"/>
                        <a:ext cx="6491202" cy="74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2" name="Rectangle 10">
            <a:extLst>
              <a:ext uri="{FF2B5EF4-FFF2-40B4-BE49-F238E27FC236}">
                <a16:creationId xmlns:a16="http://schemas.microsoft.com/office/drawing/2014/main" id="{75FB5A08-0E73-63F4-9F77-7E854685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18" y="5672054"/>
            <a:ext cx="1053546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其中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表示通过状态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通过速度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或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通过强度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；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表示从状态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转移到状态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速度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或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强度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统称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转移速度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4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4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  <p:bldP spid="264197" grpId="0"/>
      <p:bldP spid="264199" grpId="0" autoUpdateAnimBg="0"/>
      <p:bldP spid="264200" grpId="0" autoUpdateAnimBg="0"/>
      <p:bldP spid="26420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3BDF413-F27C-3D52-C22F-32011E07C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状态转移速度矩阵</a:t>
            </a:r>
            <a:endParaRPr lang="zh-CN" altLang="en-US"/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C38E3169-09B2-17A1-60B8-E129F780E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204" y="1119907"/>
            <a:ext cx="11963400" cy="549553"/>
          </a:xfrm>
        </p:spPr>
        <p:txBody>
          <a:bodyPr>
            <a:noAutofit/>
          </a:bodyPr>
          <a:lstStyle/>
          <a:p>
            <a:pPr marL="0" indent="611310">
              <a:lnSpc>
                <a:spcPct val="100000"/>
              </a:lnSpc>
              <a:buNone/>
            </a:pPr>
            <a:r>
              <a:rPr lang="zh-CN" altLang="en-US" dirty="0"/>
              <a:t>设连续参数齐次马氏链</a:t>
            </a:r>
            <a:r>
              <a:rPr lang="en-US" altLang="zh-CN" dirty="0"/>
              <a:t>{X(t), t</a:t>
            </a:r>
            <a:r>
              <a:rPr lang="en-US" altLang="zh-CN" dirty="0">
                <a:sym typeface="Symbol" panose="05050102010706020507" pitchFamily="18" charset="2"/>
              </a:rPr>
              <a:t>0</a:t>
            </a:r>
            <a:r>
              <a:rPr lang="en-US" altLang="zh-CN" dirty="0"/>
              <a:t>}</a:t>
            </a:r>
            <a:r>
              <a:rPr lang="zh-CN" altLang="en-US" dirty="0"/>
              <a:t>，状态空间</a:t>
            </a:r>
            <a:r>
              <a:rPr lang="en-US" altLang="zh-CN" dirty="0"/>
              <a:t>E={0, 1, 2, …, s}</a:t>
            </a:r>
            <a:r>
              <a:rPr lang="zh-CN" altLang="en-US" dirty="0"/>
              <a:t>，下面</a:t>
            </a:r>
            <a:r>
              <a:rPr lang="en-US" altLang="zh-CN" dirty="0"/>
              <a:t>s+1</a:t>
            </a:r>
            <a:r>
              <a:rPr lang="zh-CN" altLang="en-US" dirty="0"/>
              <a:t>阶方阵：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65220" name="Object 4">
            <a:extLst>
              <a:ext uri="{FF2B5EF4-FFF2-40B4-BE49-F238E27FC236}">
                <a16:creationId xmlns:a16="http://schemas.microsoft.com/office/drawing/2014/main" id="{8131030C-7E18-232A-9730-9A1AB03F51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52324"/>
              </p:ext>
            </p:extLst>
          </p:nvPr>
        </p:nvGraphicFramePr>
        <p:xfrm>
          <a:off x="4193734" y="1773649"/>
          <a:ext cx="4496841" cy="221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900" imgH="1168400" progId="Equation.DSMT4">
                  <p:embed/>
                </p:oleObj>
              </mc:Choice>
              <mc:Fallback>
                <p:oleObj name="Equation" r:id="rId3" imgW="2374900" imgH="1168400" progId="Equation.DSMT4">
                  <p:embed/>
                  <p:pic>
                    <p:nvPicPr>
                      <p:cNvPr id="265220" name="Object 4">
                        <a:extLst>
                          <a:ext uri="{FF2B5EF4-FFF2-40B4-BE49-F238E27FC236}">
                            <a16:creationId xmlns:a16="http://schemas.microsoft.com/office/drawing/2014/main" id="{8131030C-7E18-232A-9730-9A1AB03F51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734" y="1773649"/>
                        <a:ext cx="4496841" cy="2211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1" name="Rectangle 5">
            <a:extLst>
              <a:ext uri="{FF2B5EF4-FFF2-40B4-BE49-F238E27FC236}">
                <a16:creationId xmlns:a16="http://schemas.microsoft.com/office/drawing/2014/main" id="{76C4A4D9-DB3F-D9AA-28CC-6DE6F597A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61" y="4042711"/>
            <a:ext cx="9958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称为齐次马氏链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 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0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状态转移速度矩阵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，简称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Q-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矩阵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65222" name="Object 6">
            <a:extLst>
              <a:ext uri="{FF2B5EF4-FFF2-40B4-BE49-F238E27FC236}">
                <a16:creationId xmlns:a16="http://schemas.microsoft.com/office/drawing/2014/main" id="{11C20FCA-8421-263D-14AC-62E4FFED39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118609"/>
              </p:ext>
            </p:extLst>
          </p:nvPr>
        </p:nvGraphicFramePr>
        <p:xfrm>
          <a:off x="6013904" y="4690219"/>
          <a:ext cx="2740659" cy="91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200" imgH="495300" progId="Equation.3">
                  <p:embed/>
                </p:oleObj>
              </mc:Choice>
              <mc:Fallback>
                <p:oleObj name="Equation" r:id="rId5" imgW="1473200" imgH="495300" progId="Equation.3">
                  <p:embed/>
                  <p:pic>
                    <p:nvPicPr>
                      <p:cNvPr id="265222" name="Object 6">
                        <a:extLst>
                          <a:ext uri="{FF2B5EF4-FFF2-40B4-BE49-F238E27FC236}">
                            <a16:creationId xmlns:a16="http://schemas.microsoft.com/office/drawing/2014/main" id="{11C20FCA-8421-263D-14AC-62E4FFED3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904" y="4690219"/>
                        <a:ext cx="2740659" cy="913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3" name="Rectangle 7">
            <a:extLst>
              <a:ext uri="{FF2B5EF4-FFF2-40B4-BE49-F238E27FC236}">
                <a16:creationId xmlns:a16="http://schemas.microsoft.com/office/drawing/2014/main" id="{DE8B6A85-E5AD-C9CC-9289-2A25C0678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914108"/>
            <a:ext cx="7561425" cy="4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1118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由连续性条件和导数的定义，显然有</a:t>
            </a:r>
          </a:p>
        </p:txBody>
      </p:sp>
      <p:sp>
        <p:nvSpPr>
          <p:cNvPr id="265224" name="Rectangle 8">
            <a:extLst>
              <a:ext uri="{FF2B5EF4-FFF2-40B4-BE49-F238E27FC236}">
                <a16:creationId xmlns:a16="http://schemas.microsoft.com/office/drawing/2014/main" id="{2285AE83-0C24-03A0-5530-CCE9FD8D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5827132"/>
            <a:ext cx="7561425" cy="46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即			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P’(+0)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  <p:bldP spid="265221" grpId="0"/>
      <p:bldP spid="265223" grpId="0" autoUpdateAnimBg="0"/>
      <p:bldP spid="2652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86F89E1-02FA-9185-A899-207022B4D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转移概率函数的性质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F7DF7C3C-8343-17AF-76B5-52E1CD7A62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775" y="1067594"/>
            <a:ext cx="10515600" cy="8129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7"/>
            </a:pPr>
            <a:r>
              <a:rPr lang="zh-CN" altLang="en-US" dirty="0"/>
              <a:t>设齐次马氏链</a:t>
            </a:r>
            <a:r>
              <a:rPr lang="en-US" altLang="zh-CN" dirty="0"/>
              <a:t>{X(t), t</a:t>
            </a:r>
            <a:r>
              <a:rPr lang="en-US" altLang="zh-CN" dirty="0">
                <a:sym typeface="Symbol" panose="05050102010706020507" pitchFamily="18" charset="2"/>
              </a:rPr>
              <a:t>0</a:t>
            </a:r>
            <a:r>
              <a:rPr lang="en-US" altLang="zh-CN" dirty="0"/>
              <a:t>}</a:t>
            </a:r>
            <a:r>
              <a:rPr lang="zh-CN" altLang="en-US" dirty="0"/>
              <a:t>，状态空间</a:t>
            </a:r>
            <a:r>
              <a:rPr lang="en-US" altLang="zh-CN" dirty="0"/>
              <a:t>E={0, 1, 2, …, s}</a:t>
            </a:r>
            <a:r>
              <a:rPr lang="zh-CN" altLang="en-US" dirty="0"/>
              <a:t>，其转移速度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66244" name="Object 4">
            <a:extLst>
              <a:ext uri="{FF2B5EF4-FFF2-40B4-BE49-F238E27FC236}">
                <a16:creationId xmlns:a16="http://schemas.microsoft.com/office/drawing/2014/main" id="{FB13F25D-66C5-4848-4D64-794059191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17770"/>
              </p:ext>
            </p:extLst>
          </p:nvPr>
        </p:nvGraphicFramePr>
        <p:xfrm>
          <a:off x="2648791" y="1633669"/>
          <a:ext cx="3221784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355600" progId="Equation.3">
                  <p:embed/>
                </p:oleObj>
              </mc:Choice>
              <mc:Fallback>
                <p:oleObj name="Equation" r:id="rId3" imgW="1511300" imgH="355600" progId="Equation.3">
                  <p:embed/>
                  <p:pic>
                    <p:nvPicPr>
                      <p:cNvPr id="266244" name="Object 4">
                        <a:extLst>
                          <a:ext uri="{FF2B5EF4-FFF2-40B4-BE49-F238E27FC236}">
                            <a16:creationId xmlns:a16="http://schemas.microsoft.com/office/drawing/2014/main" id="{FB13F25D-66C5-4848-4D64-794059191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791" y="1633669"/>
                        <a:ext cx="3221784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Rectangle 5">
            <a:extLst>
              <a:ext uri="{FF2B5EF4-FFF2-40B4-BE49-F238E27FC236}">
                <a16:creationId xmlns:a16="http://schemas.microsoft.com/office/drawing/2014/main" id="{56E1CDD0-4612-2E8A-953D-DB07A1A6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378531"/>
            <a:ext cx="10972800" cy="13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8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 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0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为连续参数齐次马氏链，当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&lt;+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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，         ＝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i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时，满足柯尔莫哥洛夫后退微分方程</a:t>
            </a:r>
          </a:p>
        </p:txBody>
      </p:sp>
      <p:graphicFrame>
        <p:nvGraphicFramePr>
          <p:cNvPr id="266246" name="Object 6">
            <a:extLst>
              <a:ext uri="{FF2B5EF4-FFF2-40B4-BE49-F238E27FC236}">
                <a16:creationId xmlns:a16="http://schemas.microsoft.com/office/drawing/2014/main" id="{60221DF7-CF88-E6BF-8D4A-5B7F2AE01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18519"/>
              </p:ext>
            </p:extLst>
          </p:nvPr>
        </p:nvGraphicFramePr>
        <p:xfrm>
          <a:off x="8043258" y="2563342"/>
          <a:ext cx="782819" cy="60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002" imgH="355446" progId="Equation.3">
                  <p:embed/>
                </p:oleObj>
              </mc:Choice>
              <mc:Fallback>
                <p:oleObj name="Equation" r:id="rId5" imgW="457002" imgH="355446" progId="Equation.3">
                  <p:embed/>
                  <p:pic>
                    <p:nvPicPr>
                      <p:cNvPr id="266246" name="Object 6">
                        <a:extLst>
                          <a:ext uri="{FF2B5EF4-FFF2-40B4-BE49-F238E27FC236}">
                            <a16:creationId xmlns:a16="http://schemas.microsoft.com/office/drawing/2014/main" id="{60221DF7-CF88-E6BF-8D4A-5B7F2AE01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258" y="2563342"/>
                        <a:ext cx="782819" cy="608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7" name="Object 7">
            <a:extLst>
              <a:ext uri="{FF2B5EF4-FFF2-40B4-BE49-F238E27FC236}">
                <a16:creationId xmlns:a16="http://schemas.microsoft.com/office/drawing/2014/main" id="{92EA4D88-162A-E883-F7FC-2B1AFEFD95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921639"/>
              </p:ext>
            </p:extLst>
          </p:nvPr>
        </p:nvGraphicFramePr>
        <p:xfrm>
          <a:off x="4359406" y="3074385"/>
          <a:ext cx="4466671" cy="9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95500" imgH="457200" progId="Equation.3">
                  <p:embed/>
                </p:oleObj>
              </mc:Choice>
              <mc:Fallback>
                <p:oleObj name="Equation" r:id="rId7" imgW="2095500" imgH="457200" progId="Equation.3">
                  <p:embed/>
                  <p:pic>
                    <p:nvPicPr>
                      <p:cNvPr id="266247" name="Object 7">
                        <a:extLst>
                          <a:ext uri="{FF2B5EF4-FFF2-40B4-BE49-F238E27FC236}">
                            <a16:creationId xmlns:a16="http://schemas.microsoft.com/office/drawing/2014/main" id="{92EA4D88-162A-E883-F7FC-2B1AFEFD9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406" y="3074385"/>
                        <a:ext cx="4466671" cy="9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8" name="Rectangle 8">
            <a:extLst>
              <a:ext uri="{FF2B5EF4-FFF2-40B4-BE49-F238E27FC236}">
                <a16:creationId xmlns:a16="http://schemas.microsoft.com/office/drawing/2014/main" id="{2E743C88-56B4-B854-888E-9FC97B43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81" y="4097246"/>
            <a:ext cx="21355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P’(t)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QP(t)</a:t>
            </a:r>
          </a:p>
        </p:txBody>
      </p:sp>
      <p:sp>
        <p:nvSpPr>
          <p:cNvPr id="266249" name="Rectangle 9">
            <a:extLst>
              <a:ext uri="{FF2B5EF4-FFF2-40B4-BE49-F238E27FC236}">
                <a16:creationId xmlns:a16="http://schemas.microsoft.com/office/drawing/2014/main" id="{F2A00788-DC85-FE3D-684F-0F0E2D7E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707321"/>
            <a:ext cx="11134725" cy="13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9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 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0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为连续参数齐次马氏链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q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&lt;+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,             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q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ri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时，则有柯尔莫哥洛夫前进微分方程</a:t>
            </a:r>
          </a:p>
        </p:txBody>
      </p:sp>
      <p:graphicFrame>
        <p:nvGraphicFramePr>
          <p:cNvPr id="266250" name="Object 10">
            <a:extLst>
              <a:ext uri="{FF2B5EF4-FFF2-40B4-BE49-F238E27FC236}">
                <a16:creationId xmlns:a16="http://schemas.microsoft.com/office/drawing/2014/main" id="{45A2A7AD-A3FD-F060-E70B-5CF9C0760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36363"/>
              </p:ext>
            </p:extLst>
          </p:nvPr>
        </p:nvGraphicFramePr>
        <p:xfrm>
          <a:off x="7679579" y="4769135"/>
          <a:ext cx="1087689" cy="71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4725" imgH="418918" progId="Equation.3">
                  <p:embed/>
                </p:oleObj>
              </mc:Choice>
              <mc:Fallback>
                <p:oleObj name="Equation" r:id="rId9" imgW="634725" imgH="418918" progId="Equation.3">
                  <p:embed/>
                  <p:pic>
                    <p:nvPicPr>
                      <p:cNvPr id="266250" name="Object 10">
                        <a:extLst>
                          <a:ext uri="{FF2B5EF4-FFF2-40B4-BE49-F238E27FC236}">
                            <a16:creationId xmlns:a16="http://schemas.microsoft.com/office/drawing/2014/main" id="{45A2A7AD-A3FD-F060-E70B-5CF9C0760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579" y="4769135"/>
                        <a:ext cx="1087689" cy="717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1" name="Object 11">
            <a:extLst>
              <a:ext uri="{FF2B5EF4-FFF2-40B4-BE49-F238E27FC236}">
                <a16:creationId xmlns:a16="http://schemas.microsoft.com/office/drawing/2014/main" id="{80F7B526-1933-6C8C-8AC3-69963876F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75546"/>
              </p:ext>
            </p:extLst>
          </p:nvPr>
        </p:nvGraphicFramePr>
        <p:xfrm>
          <a:off x="4027764" y="5481067"/>
          <a:ext cx="4466671" cy="9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95500" imgH="457200" progId="Equation.3">
                  <p:embed/>
                </p:oleObj>
              </mc:Choice>
              <mc:Fallback>
                <p:oleObj name="Equation" r:id="rId11" imgW="2095500" imgH="457200" progId="Equation.3">
                  <p:embed/>
                  <p:pic>
                    <p:nvPicPr>
                      <p:cNvPr id="266251" name="Object 11">
                        <a:extLst>
                          <a:ext uri="{FF2B5EF4-FFF2-40B4-BE49-F238E27FC236}">
                            <a16:creationId xmlns:a16="http://schemas.microsoft.com/office/drawing/2014/main" id="{80F7B526-1933-6C8C-8AC3-69963876F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764" y="5481067"/>
                        <a:ext cx="4466671" cy="9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52" name="Rectangle 12">
            <a:extLst>
              <a:ext uri="{FF2B5EF4-FFF2-40B4-BE49-F238E27FC236}">
                <a16:creationId xmlns:a16="http://schemas.microsoft.com/office/drawing/2014/main" id="{6BC68B5A-A5F4-1941-E6BC-06FE8515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520" y="6397816"/>
            <a:ext cx="21355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P’(t)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P(t)Q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/>
      <p:bldP spid="266245" grpId="0" autoUpdateAnimBg="0"/>
      <p:bldP spid="266248" grpId="0" autoUpdateAnimBg="0"/>
      <p:bldP spid="266249" grpId="0" autoUpdateAnimBg="0"/>
      <p:bldP spid="26625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735611C7-2626-14E4-7406-A036EDF86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上一讲内容回顾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800B816B-5AE7-22BE-FEB4-8CFDF12DD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1237032"/>
            <a:ext cx="7110471" cy="527013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齐次马氏链状态的分类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互通  首达</a:t>
            </a:r>
            <a:endParaRPr lang="zh-CN" altLang="en-US" dirty="0">
              <a:solidFill>
                <a:srgbClr val="CC00CC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常返与非常返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正常返与零常返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状态空间分解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不可约马氏链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状态的周期性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71C1001-8847-DDF6-FBC7-12D1F28F3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转移概率函数的性质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3)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D6B9B648-091C-98DE-22D1-68DDD22C3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1067594"/>
            <a:ext cx="8155217" cy="630331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10"/>
            </a:pPr>
            <a:r>
              <a:rPr lang="zh-CN" altLang="en-US" dirty="0"/>
              <a:t>绝对概率满足（福克</a:t>
            </a:r>
            <a:r>
              <a:rPr lang="en-US" altLang="zh-CN" dirty="0"/>
              <a:t>-</a:t>
            </a:r>
            <a:r>
              <a:rPr lang="zh-CN" altLang="en-US" dirty="0"/>
              <a:t>普朗克方程）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67268" name="Object 4">
            <a:extLst>
              <a:ext uri="{FF2B5EF4-FFF2-40B4-BE49-F238E27FC236}">
                <a16:creationId xmlns:a16="http://schemas.microsoft.com/office/drawing/2014/main" id="{9F9A4A4C-A923-B6A8-C945-B3AEBA31A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191325"/>
              </p:ext>
            </p:extLst>
          </p:nvPr>
        </p:nvGraphicFramePr>
        <p:xfrm>
          <a:off x="1538484" y="1701972"/>
          <a:ext cx="4358697" cy="78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700" imgH="368300" progId="Equation.DSMT4">
                  <p:embed/>
                </p:oleObj>
              </mc:Choice>
              <mc:Fallback>
                <p:oleObj name="Equation" r:id="rId3" imgW="2044700" imgH="368300" progId="Equation.DSMT4">
                  <p:embed/>
                  <p:pic>
                    <p:nvPicPr>
                      <p:cNvPr id="267268" name="Object 4">
                        <a:extLst>
                          <a:ext uri="{FF2B5EF4-FFF2-40B4-BE49-F238E27FC236}">
                            <a16:creationId xmlns:a16="http://schemas.microsoft.com/office/drawing/2014/main" id="{9F9A4A4C-A923-B6A8-C945-B3AEBA31A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484" y="1701972"/>
                        <a:ext cx="4358697" cy="784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9" name="Rectangle 5">
            <a:extLst>
              <a:ext uri="{FF2B5EF4-FFF2-40B4-BE49-F238E27FC236}">
                <a16:creationId xmlns:a16="http://schemas.microsoft.com/office/drawing/2014/main" id="{1E3E0988-4712-576F-F1B2-7DEC6967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822812"/>
            <a:ext cx="11125200" cy="43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6600CC"/>
              </a:buClr>
              <a:buFont typeface="Wingdings" panose="05000000000000000000" pitchFamily="2" charset="2"/>
              <a:buAutoNum type="arabicPeriod" startAt="11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齐次不可约连续参数马氏链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{X(t), t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0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存在极限分布，即为平稳分布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{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}</a:t>
            </a:r>
          </a:p>
        </p:txBody>
      </p:sp>
      <p:graphicFrame>
        <p:nvGraphicFramePr>
          <p:cNvPr id="267270" name="Object 6">
            <a:extLst>
              <a:ext uri="{FF2B5EF4-FFF2-40B4-BE49-F238E27FC236}">
                <a16:creationId xmlns:a16="http://schemas.microsoft.com/office/drawing/2014/main" id="{CF4101C8-8F0E-2827-B70D-9E440FD91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051716"/>
              </p:ext>
            </p:extLst>
          </p:nvPr>
        </p:nvGraphicFramePr>
        <p:xfrm>
          <a:off x="3054898" y="3827255"/>
          <a:ext cx="2842283" cy="7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33500" imgH="355600" progId="Equation.DSMT4">
                  <p:embed/>
                </p:oleObj>
              </mc:Choice>
              <mc:Fallback>
                <p:oleObj name="Equation" r:id="rId5" imgW="1333500" imgH="355600" progId="Equation.DSMT4">
                  <p:embed/>
                  <p:pic>
                    <p:nvPicPr>
                      <p:cNvPr id="267270" name="Object 6">
                        <a:extLst>
                          <a:ext uri="{FF2B5EF4-FFF2-40B4-BE49-F238E27FC236}">
                            <a16:creationId xmlns:a16="http://schemas.microsoft.com/office/drawing/2014/main" id="{CF4101C8-8F0E-2827-B70D-9E440FD91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898" y="3827255"/>
                        <a:ext cx="2842283" cy="7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Rectangle 7">
            <a:extLst>
              <a:ext uri="{FF2B5EF4-FFF2-40B4-BE49-F238E27FC236}">
                <a16:creationId xmlns:a16="http://schemas.microsoft.com/office/drawing/2014/main" id="{6474700C-436B-E28E-3B5B-06E56854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28" y="5106194"/>
            <a:ext cx="5135608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即		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+mn-ea"/>
                <a:ea typeface="+mn-ea"/>
                <a:sym typeface="Symbol" panose="05050102010706020507" pitchFamily="18" charset="2"/>
              </a:rPr>
              <a:t>（零向量）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  <p:bldP spid="267269" grpId="0" autoUpdateAnimBg="0"/>
      <p:bldP spid="26727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E625235-FDE8-C55C-0861-04B43C272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69309"/>
            <a:ext cx="7469329" cy="609741"/>
          </a:xfrm>
        </p:spPr>
        <p:txBody>
          <a:bodyPr/>
          <a:lstStyle/>
          <a:p>
            <a:pPr eaLnBrk="1" hangingPunct="1"/>
            <a:r>
              <a:rPr lang="zh-CN" altLang="en-US" dirty="0"/>
              <a:t>本讲主要内容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AB356CF6-D15A-9E5A-91FA-2BE7F041D8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775" y="1219995"/>
            <a:ext cx="7247027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齐次马氏链状态的分类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连续参数马尔可夫链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转移概率函数、转移矩阵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连续参数齐次马氏链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初始分布、绝对分布、遍历性、平稳分布</a:t>
            </a:r>
            <a:endParaRPr lang="zh-CN" altLang="en-US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转移概率函数的性质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状态转移速度矩阵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EF1459AE-DAB7-D5E7-A8A4-D6981B751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下一讲内容预告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C7029B38-C55E-3C01-960A-4A02CE934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1677194"/>
            <a:ext cx="6697625" cy="685959"/>
          </a:xfrm>
        </p:spPr>
        <p:txBody>
          <a:bodyPr>
            <a:normAutofit/>
          </a:bodyPr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生灭过程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6FF93AE-706E-2D62-DE38-C2AEB3D6C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775" y="991394"/>
            <a:ext cx="3960141" cy="14735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P155</a:t>
            </a:r>
            <a:endParaRPr lang="en-US" altLang="zh-CN" dirty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23.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A03D5531-1755-5B89-FE10-ACC5DD9B9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305594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dirty="0"/>
              <a:t>习　题　</a:t>
            </a:r>
          </a:p>
        </p:txBody>
      </p:sp>
      <p:pic>
        <p:nvPicPr>
          <p:cNvPr id="53254" name="Picture 7">
            <a:extLst>
              <a:ext uri="{FF2B5EF4-FFF2-40B4-BE49-F238E27FC236}">
                <a16:creationId xmlns:a16="http://schemas.microsoft.com/office/drawing/2014/main" id="{2C170747-240C-9532-D059-62C860F76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286794"/>
            <a:ext cx="9738587" cy="379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16BA4DE5-9655-10EF-B39B-F8FF286D6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课堂练习（下课交）</a:t>
            </a: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A939E7F9-83A5-8138-EF8F-82E7BAD10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9381" y="1143265"/>
            <a:ext cx="7697982" cy="46048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zh-CN"/>
              <a:t>设齐次马氏链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{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), </a:t>
            </a:r>
            <a:r>
              <a:rPr lang="en-US" altLang="zh-CN" i="1"/>
              <a:t>n</a:t>
            </a:r>
            <a:r>
              <a:rPr lang="en-US" altLang="zh-CN"/>
              <a:t> = 0, 1, 2, … }</a:t>
            </a:r>
          </a:p>
          <a:p>
            <a:pPr marL="0" indent="0">
              <a:buNone/>
            </a:pPr>
            <a:r>
              <a:rPr lang="zh-CN" altLang="zh-CN"/>
              <a:t>的状态空间</a:t>
            </a:r>
            <a:r>
              <a:rPr lang="en-US" altLang="zh-CN" i="1"/>
              <a:t>E</a:t>
            </a:r>
            <a:r>
              <a:rPr lang="en-US" altLang="zh-CN"/>
              <a:t> = {1, 2, 3, 4, 5}</a:t>
            </a:r>
            <a:r>
              <a:rPr lang="zh-CN" altLang="zh-CN"/>
              <a:t>，</a:t>
            </a:r>
            <a:endParaRPr lang="en-US" altLang="zh-CN"/>
          </a:p>
          <a:p>
            <a:pPr marL="0" indent="0">
              <a:buNone/>
            </a:pPr>
            <a:r>
              <a:rPr lang="zh-CN" altLang="zh-CN"/>
              <a:t>一步状态转移矩阵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zh-CN"/>
          </a:p>
          <a:p>
            <a:pPr marL="0" indent="0">
              <a:buNone/>
            </a:pPr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）画出状态转移图；</a:t>
            </a:r>
          </a:p>
          <a:p>
            <a:pPr marL="0" indent="0">
              <a:buNone/>
            </a:pPr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）讨论各状态性质；</a:t>
            </a:r>
          </a:p>
          <a:p>
            <a:pPr marL="0" indent="0">
              <a:buNone/>
            </a:pPr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）分解状态空间。</a:t>
            </a:r>
            <a:endParaRPr lang="zh-CN" altLang="en-US"/>
          </a:p>
        </p:txBody>
      </p:sp>
      <p:graphicFrame>
        <p:nvGraphicFramePr>
          <p:cNvPr id="54278" name="对象 7">
            <a:extLst>
              <a:ext uri="{FF2B5EF4-FFF2-40B4-BE49-F238E27FC236}">
                <a16:creationId xmlns:a16="http://schemas.microsoft.com/office/drawing/2014/main" id="{E0870311-B0CE-B1B8-031C-591142A5F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0004" y="1606922"/>
          <a:ext cx="3048706" cy="4141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0" imgH="2070100" progId="Equation.DSMT4">
                  <p:embed/>
                </p:oleObj>
              </mc:Choice>
              <mc:Fallback>
                <p:oleObj name="Equation" r:id="rId2" imgW="1524000" imgH="2070100" progId="Equation.DSMT4">
                  <p:embed/>
                  <p:pic>
                    <p:nvPicPr>
                      <p:cNvPr id="54278" name="对象 7">
                        <a:extLst>
                          <a:ext uri="{FF2B5EF4-FFF2-40B4-BE49-F238E27FC236}">
                            <a16:creationId xmlns:a16="http://schemas.microsoft.com/office/drawing/2014/main" id="{E0870311-B0CE-B1B8-031C-591142A5F7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004" y="1606922"/>
                        <a:ext cx="3048706" cy="4141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96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B610889-3DC8-67CC-0E59-856374DBB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58422"/>
            <a:ext cx="7469329" cy="609741"/>
          </a:xfrm>
        </p:spPr>
        <p:txBody>
          <a:bodyPr/>
          <a:lstStyle/>
          <a:p>
            <a:pPr eaLnBrk="1" hangingPunct="1"/>
            <a:r>
              <a:rPr lang="zh-CN" altLang="en-US" dirty="0"/>
              <a:t>本讲主要内容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1BF7E70B-DBDD-70D4-A9DF-00025114C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8975" y="1296194"/>
            <a:ext cx="7247027" cy="448254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连续参数马尔可夫链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转移概率函数、转移矩阵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连续参数齐次马氏链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初始分布、绝对分布、遍历性、平稳分布</a:t>
            </a:r>
            <a:endParaRPr lang="zh-CN" altLang="en-US" dirty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</a:rPr>
              <a:t>转移概率函数的性质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状态转移速度矩阵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584BA39-F802-ABB3-F23D-515E8F649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70" name="图片 7">
            <a:extLst>
              <a:ext uri="{FF2B5EF4-FFF2-40B4-BE49-F238E27FC236}">
                <a16:creationId xmlns:a16="http://schemas.microsoft.com/office/drawing/2014/main" id="{67B3E3A4-632A-68E6-CB6C-7D1A816C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600994"/>
            <a:ext cx="1076367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C3AC8CDA-99AB-6A59-A7B9-7BFAF2C4E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5" name="图片 7">
            <a:extLst>
              <a:ext uri="{FF2B5EF4-FFF2-40B4-BE49-F238E27FC236}">
                <a16:creationId xmlns:a16="http://schemas.microsoft.com/office/drawing/2014/main" id="{67A8B289-C0D1-8C49-3CCC-47D68991B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219994"/>
            <a:ext cx="8686800" cy="510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0E1B4AAE-2AF1-EEBF-50CD-BE8E3D8A7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9381" y="1143265"/>
            <a:ext cx="7697982" cy="22166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3319" name="图片 6">
            <a:extLst>
              <a:ext uri="{FF2B5EF4-FFF2-40B4-BE49-F238E27FC236}">
                <a16:creationId xmlns:a16="http://schemas.microsoft.com/office/drawing/2014/main" id="{1E1E2075-91D7-AE77-2201-96CF2F51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17" y="49225"/>
            <a:ext cx="9146117" cy="676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图片 6">
            <a:extLst>
              <a:ext uri="{FF2B5EF4-FFF2-40B4-BE49-F238E27FC236}">
                <a16:creationId xmlns:a16="http://schemas.microsoft.com/office/drawing/2014/main" id="{A7DCE144-8F45-38CE-5EF9-986983FC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9" y="1216306"/>
            <a:ext cx="9045237" cy="529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0C4C343C-6F90-82F2-5CD4-1DF9DF7CC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4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E93D3E9-C0B0-8D88-CE4B-09DFE164C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016237"/>
            <a:ext cx="10134600" cy="1136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sz="2601" dirty="0"/>
              <a:t>设齐次马氏链的状态空间</a:t>
            </a:r>
            <a:r>
              <a:rPr lang="en-US" altLang="zh-CN" sz="2601" dirty="0"/>
              <a:t>E</a:t>
            </a:r>
            <a:r>
              <a:rPr lang="zh-CN" altLang="en-US" sz="2601" dirty="0"/>
              <a:t>＝</a:t>
            </a:r>
            <a:r>
              <a:rPr lang="en-US" altLang="zh-CN" sz="2601" dirty="0"/>
              <a:t>{0, 1, 2, …}</a:t>
            </a:r>
            <a:r>
              <a:rPr lang="zh-CN" altLang="en-US" sz="2601" dirty="0"/>
              <a:t>，转移概率为</a:t>
            </a:r>
          </a:p>
        </p:txBody>
      </p:sp>
      <p:graphicFrame>
        <p:nvGraphicFramePr>
          <p:cNvPr id="295936" name="Object 0">
            <a:extLst>
              <a:ext uri="{FF2B5EF4-FFF2-40B4-BE49-F238E27FC236}">
                <a16:creationId xmlns:a16="http://schemas.microsoft.com/office/drawing/2014/main" id="{B996BD45-C15F-E4CE-8757-666A6F571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6169" y="3804531"/>
          <a:ext cx="3240838" cy="279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1676400" progId="Equation.3">
                  <p:embed/>
                </p:oleObj>
              </mc:Choice>
              <mc:Fallback>
                <p:oleObj name="Equation" r:id="rId2" imgW="1943100" imgH="1676400" progId="Equation.3">
                  <p:embed/>
                  <p:pic>
                    <p:nvPicPr>
                      <p:cNvPr id="295936" name="Object 0">
                        <a:extLst>
                          <a:ext uri="{FF2B5EF4-FFF2-40B4-BE49-F238E27FC236}">
                            <a16:creationId xmlns:a16="http://schemas.microsoft.com/office/drawing/2014/main" id="{B996BD45-C15F-E4CE-8757-666A6F571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169" y="3804531"/>
                        <a:ext cx="3240838" cy="2794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>
            <a:extLst>
              <a:ext uri="{FF2B5EF4-FFF2-40B4-BE49-F238E27FC236}">
                <a16:creationId xmlns:a16="http://schemas.microsoft.com/office/drawing/2014/main" id="{0E9DBDBE-76B7-84AE-E91F-567A62171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35" y="2858162"/>
            <a:ext cx="2242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状态转移图</a:t>
            </a:r>
          </a:p>
        </p:txBody>
      </p:sp>
      <p:sp>
        <p:nvSpPr>
          <p:cNvPr id="276487" name="Rectangle 7">
            <a:extLst>
              <a:ext uri="{FF2B5EF4-FFF2-40B4-BE49-F238E27FC236}">
                <a16:creationId xmlns:a16="http://schemas.microsoft.com/office/drawing/2014/main" id="{BD246855-AA44-F0D0-C3C6-227DFF5E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487759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转移矩阵</a:t>
            </a:r>
          </a:p>
        </p:txBody>
      </p:sp>
      <p:graphicFrame>
        <p:nvGraphicFramePr>
          <p:cNvPr id="26633" name="Object 1">
            <a:extLst>
              <a:ext uri="{FF2B5EF4-FFF2-40B4-BE49-F238E27FC236}">
                <a16:creationId xmlns:a16="http://schemas.microsoft.com/office/drawing/2014/main" id="{EAB14F78-F303-6CD8-0807-144E053FC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339624"/>
              </p:ext>
            </p:extLst>
          </p:nvPr>
        </p:nvGraphicFramePr>
        <p:xfrm>
          <a:off x="3498248" y="1641062"/>
          <a:ext cx="3048706" cy="83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406400" progId="Equation.3">
                  <p:embed/>
                </p:oleObj>
              </mc:Choice>
              <mc:Fallback>
                <p:oleObj name="Equation" r:id="rId4" imgW="1473200" imgH="406400" progId="Equation.3">
                  <p:embed/>
                  <p:pic>
                    <p:nvPicPr>
                      <p:cNvPr id="26633" name="Object 1">
                        <a:extLst>
                          <a:ext uri="{FF2B5EF4-FFF2-40B4-BE49-F238E27FC236}">
                            <a16:creationId xmlns:a16="http://schemas.microsoft.com/office/drawing/2014/main" id="{EAB14F78-F303-6CD8-0807-144E053FC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248" y="1641062"/>
                        <a:ext cx="3048706" cy="839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>
            <a:extLst>
              <a:ext uri="{FF2B5EF4-FFF2-40B4-BE49-F238E27FC236}">
                <a16:creationId xmlns:a16="http://schemas.microsoft.com/office/drawing/2014/main" id="{8D59CB09-EA33-62CD-0D59-FE05189904A9}"/>
              </a:ext>
            </a:extLst>
          </p:cNvPr>
          <p:cNvGrpSpPr>
            <a:grpSpLocks/>
          </p:cNvGrpSpPr>
          <p:nvPr/>
        </p:nvGrpSpPr>
        <p:grpSpPr bwMode="auto">
          <a:xfrm>
            <a:off x="5305242" y="2986779"/>
            <a:ext cx="360446" cy="457306"/>
            <a:chOff x="2380" y="1964"/>
            <a:chExt cx="227" cy="288"/>
          </a:xfrm>
        </p:grpSpPr>
        <p:sp>
          <p:nvSpPr>
            <p:cNvPr id="26673" name="Oval 9">
              <a:extLst>
                <a:ext uri="{FF2B5EF4-FFF2-40B4-BE49-F238E27FC236}">
                  <a16:creationId xmlns:a16="http://schemas.microsoft.com/office/drawing/2014/main" id="{7B28FF1A-6B37-85C7-6C2E-1AE4B1FED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6674" name="Rectangle 10">
              <a:extLst>
                <a:ext uri="{FF2B5EF4-FFF2-40B4-BE49-F238E27FC236}">
                  <a16:creationId xmlns:a16="http://schemas.microsoft.com/office/drawing/2014/main" id="{7420C68A-0BB6-3DFC-CE31-9ED558F1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9308A267-CD27-E779-65DE-6119A4B33B4A}"/>
              </a:ext>
            </a:extLst>
          </p:cNvPr>
          <p:cNvGrpSpPr>
            <a:grpSpLocks/>
          </p:cNvGrpSpPr>
          <p:nvPr/>
        </p:nvGrpSpPr>
        <p:grpSpPr bwMode="auto">
          <a:xfrm>
            <a:off x="6429452" y="2986779"/>
            <a:ext cx="360446" cy="457306"/>
            <a:chOff x="3088" y="1964"/>
            <a:chExt cx="227" cy="288"/>
          </a:xfrm>
        </p:grpSpPr>
        <p:sp>
          <p:nvSpPr>
            <p:cNvPr id="26671" name="Oval 11">
              <a:extLst>
                <a:ext uri="{FF2B5EF4-FFF2-40B4-BE49-F238E27FC236}">
                  <a16:creationId xmlns:a16="http://schemas.microsoft.com/office/drawing/2014/main" id="{A13D53B3-61F3-EE0F-D3D7-B535EBB8A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6672" name="Rectangle 12">
              <a:extLst>
                <a:ext uri="{FF2B5EF4-FFF2-40B4-BE49-F238E27FC236}">
                  <a16:creationId xmlns:a16="http://schemas.microsoft.com/office/drawing/2014/main" id="{84095A06-99D0-F302-38FA-0EF7E504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</p:grpSp>
      <p:grpSp>
        <p:nvGrpSpPr>
          <p:cNvPr id="4" name="Group 43">
            <a:extLst>
              <a:ext uri="{FF2B5EF4-FFF2-40B4-BE49-F238E27FC236}">
                <a16:creationId xmlns:a16="http://schemas.microsoft.com/office/drawing/2014/main" id="{61F28BB1-1919-9480-7254-5FD2DD8B4138}"/>
              </a:ext>
            </a:extLst>
          </p:cNvPr>
          <p:cNvGrpSpPr>
            <a:grpSpLocks/>
          </p:cNvGrpSpPr>
          <p:nvPr/>
        </p:nvGrpSpPr>
        <p:grpSpPr bwMode="auto">
          <a:xfrm>
            <a:off x="7553662" y="2986779"/>
            <a:ext cx="360446" cy="457306"/>
            <a:chOff x="3796" y="1964"/>
            <a:chExt cx="227" cy="288"/>
          </a:xfrm>
        </p:grpSpPr>
        <p:sp>
          <p:nvSpPr>
            <p:cNvPr id="26669" name="Oval 13">
              <a:extLst>
                <a:ext uri="{FF2B5EF4-FFF2-40B4-BE49-F238E27FC236}">
                  <a16:creationId xmlns:a16="http://schemas.microsoft.com/office/drawing/2014/main" id="{89F93C77-BCD4-8560-C05C-B71385E4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6670" name="Rectangle 14">
              <a:extLst>
                <a:ext uri="{FF2B5EF4-FFF2-40B4-BE49-F238E27FC236}">
                  <a16:creationId xmlns:a16="http://schemas.microsoft.com/office/drawing/2014/main" id="{A3A4005E-E316-462F-16BE-E6B6F4EE8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394835EB-FD87-AAD8-D7A2-00B9C608BA88}"/>
              </a:ext>
            </a:extLst>
          </p:cNvPr>
          <p:cNvGrpSpPr>
            <a:grpSpLocks/>
          </p:cNvGrpSpPr>
          <p:nvPr/>
        </p:nvGrpSpPr>
        <p:grpSpPr bwMode="auto">
          <a:xfrm>
            <a:off x="8679460" y="2986779"/>
            <a:ext cx="360445" cy="457306"/>
            <a:chOff x="4505" y="1964"/>
            <a:chExt cx="227" cy="288"/>
          </a:xfrm>
        </p:grpSpPr>
        <p:sp>
          <p:nvSpPr>
            <p:cNvPr id="26667" name="Oval 15">
              <a:extLst>
                <a:ext uri="{FF2B5EF4-FFF2-40B4-BE49-F238E27FC236}">
                  <a16:creationId xmlns:a16="http://schemas.microsoft.com/office/drawing/2014/main" id="{F96C92A8-D7F7-7DB4-52F5-68857EE25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1994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  <p:sp>
          <p:nvSpPr>
            <p:cNvPr id="26668" name="Rectangle 16">
              <a:extLst>
                <a:ext uri="{FF2B5EF4-FFF2-40B4-BE49-F238E27FC236}">
                  <a16:creationId xmlns:a16="http://schemas.microsoft.com/office/drawing/2014/main" id="{1246498D-BE89-9C1D-814A-1A0678D88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9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/>
                <a:t>3</a:t>
              </a:r>
            </a:p>
          </p:txBody>
        </p:sp>
      </p:grpSp>
      <p:sp>
        <p:nvSpPr>
          <p:cNvPr id="276504" name="Rectangle 24">
            <a:extLst>
              <a:ext uri="{FF2B5EF4-FFF2-40B4-BE49-F238E27FC236}">
                <a16:creationId xmlns:a16="http://schemas.microsoft.com/office/drawing/2014/main" id="{91C04298-2A08-1230-3A11-013D5A4A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082" y="2972488"/>
            <a:ext cx="48906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/>
              <a:t>…</a:t>
            </a:r>
          </a:p>
        </p:txBody>
      </p:sp>
      <p:grpSp>
        <p:nvGrpSpPr>
          <p:cNvPr id="6" name="Group 51">
            <a:extLst>
              <a:ext uri="{FF2B5EF4-FFF2-40B4-BE49-F238E27FC236}">
                <a16:creationId xmlns:a16="http://schemas.microsoft.com/office/drawing/2014/main" id="{F6313DB2-F85C-E11E-591F-CA158DC9C895}"/>
              </a:ext>
            </a:extLst>
          </p:cNvPr>
          <p:cNvGrpSpPr>
            <a:grpSpLocks/>
          </p:cNvGrpSpPr>
          <p:nvPr/>
        </p:nvGrpSpPr>
        <p:grpSpPr bwMode="auto">
          <a:xfrm>
            <a:off x="5686330" y="2881981"/>
            <a:ext cx="762176" cy="651026"/>
            <a:chOff x="2620" y="1898"/>
            <a:chExt cx="480" cy="410"/>
          </a:xfrm>
        </p:grpSpPr>
        <p:sp>
          <p:nvSpPr>
            <p:cNvPr id="26665" name="Arc 17">
              <a:extLst>
                <a:ext uri="{FF2B5EF4-FFF2-40B4-BE49-F238E27FC236}">
                  <a16:creationId xmlns:a16="http://schemas.microsoft.com/office/drawing/2014/main" id="{6C3B4330-7001-3CDE-6196-7AFD745EF44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620" y="2138"/>
              <a:ext cx="480" cy="144"/>
            </a:xfrm>
            <a:custGeom>
              <a:avLst/>
              <a:gdLst>
                <a:gd name="T0" fmla="*/ 0 w 42764"/>
                <a:gd name="T1" fmla="*/ 0 h 21600"/>
                <a:gd name="T2" fmla="*/ 0 w 42764"/>
                <a:gd name="T3" fmla="*/ 0 h 21600"/>
                <a:gd name="T4" fmla="*/ 0 w 42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64"/>
                <a:gd name="T10" fmla="*/ 0 h 21600"/>
                <a:gd name="T11" fmla="*/ 42764 w 42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64" h="21600" fill="none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</a:path>
                <a:path w="42764" h="21600" stroke="0" extrusionOk="0">
                  <a:moveTo>
                    <a:pt x="-1" y="17283"/>
                  </a:moveTo>
                  <a:cubicBezTo>
                    <a:pt x="2050" y="7225"/>
                    <a:pt x="10898" y="-1"/>
                    <a:pt x="21164" y="0"/>
                  </a:cubicBezTo>
                  <a:cubicBezTo>
                    <a:pt x="33093" y="0"/>
                    <a:pt x="42764" y="9670"/>
                    <a:pt x="42764" y="21600"/>
                  </a:cubicBezTo>
                  <a:lnTo>
                    <a:pt x="21164" y="21600"/>
                  </a:lnTo>
                  <a:lnTo>
                    <a:pt x="-1" y="1728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66" name="Object 10">
              <a:extLst>
                <a:ext uri="{FF2B5EF4-FFF2-40B4-BE49-F238E27FC236}">
                  <a16:creationId xmlns:a16="http://schemas.microsoft.com/office/drawing/2014/main" id="{0E5589D6-B046-5CBC-BDA8-0D874AB315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4" y="189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68" imgH="406048" progId="Equation.3">
                    <p:embed/>
                  </p:oleObj>
                </mc:Choice>
                <mc:Fallback>
                  <p:oleObj name="Equation" r:id="rId6" imgW="152268" imgH="406048" progId="Equation.3">
                    <p:embed/>
                    <p:pic>
                      <p:nvPicPr>
                        <p:cNvPr id="26666" name="Object 10">
                          <a:extLst>
                            <a:ext uri="{FF2B5EF4-FFF2-40B4-BE49-F238E27FC236}">
                              <a16:creationId xmlns:a16="http://schemas.microsoft.com/office/drawing/2014/main" id="{0E5589D6-B046-5CBC-BDA8-0D874AB315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89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>
            <a:extLst>
              <a:ext uri="{FF2B5EF4-FFF2-40B4-BE49-F238E27FC236}">
                <a16:creationId xmlns:a16="http://schemas.microsoft.com/office/drawing/2014/main" id="{61C9E51B-837F-27AA-2EAA-B64AF724015B}"/>
              </a:ext>
            </a:extLst>
          </p:cNvPr>
          <p:cNvGrpSpPr>
            <a:grpSpLocks/>
          </p:cNvGrpSpPr>
          <p:nvPr/>
        </p:nvGrpSpPr>
        <p:grpSpPr bwMode="auto">
          <a:xfrm>
            <a:off x="5605348" y="2881981"/>
            <a:ext cx="2132506" cy="720892"/>
            <a:chOff x="2545" y="1898"/>
            <a:chExt cx="1343" cy="454"/>
          </a:xfrm>
        </p:grpSpPr>
        <p:sp>
          <p:nvSpPr>
            <p:cNvPr id="26663" name="Arc 18">
              <a:extLst>
                <a:ext uri="{FF2B5EF4-FFF2-40B4-BE49-F238E27FC236}">
                  <a16:creationId xmlns:a16="http://schemas.microsoft.com/office/drawing/2014/main" id="{C7C78AEB-0589-A90A-1591-504CF1CB93F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545" y="2208"/>
              <a:ext cx="1343" cy="144"/>
            </a:xfrm>
            <a:custGeom>
              <a:avLst/>
              <a:gdLst>
                <a:gd name="T0" fmla="*/ 0 w 42274"/>
                <a:gd name="T1" fmla="*/ 0 h 21600"/>
                <a:gd name="T2" fmla="*/ 0 w 42274"/>
                <a:gd name="T3" fmla="*/ 0 h 21600"/>
                <a:gd name="T4" fmla="*/ 0 w 4227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74"/>
                <a:gd name="T10" fmla="*/ 0 h 21600"/>
                <a:gd name="T11" fmla="*/ 42274 w 4227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74" h="21600" fill="none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</a:path>
                <a:path w="42274" h="21600" stroke="0" extrusionOk="0">
                  <a:moveTo>
                    <a:pt x="0" y="15343"/>
                  </a:moveTo>
                  <a:cubicBezTo>
                    <a:pt x="2757" y="6231"/>
                    <a:pt x="11154" y="-1"/>
                    <a:pt x="20674" y="0"/>
                  </a:cubicBezTo>
                  <a:cubicBezTo>
                    <a:pt x="32603" y="0"/>
                    <a:pt x="42274" y="9670"/>
                    <a:pt x="42274" y="21600"/>
                  </a:cubicBezTo>
                  <a:lnTo>
                    <a:pt x="20674" y="21600"/>
                  </a:lnTo>
                  <a:lnTo>
                    <a:pt x="0" y="153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64" name="Object 9">
              <a:extLst>
                <a:ext uri="{FF2B5EF4-FFF2-40B4-BE49-F238E27FC236}">
                  <a16:creationId xmlns:a16="http://schemas.microsoft.com/office/drawing/2014/main" id="{3C761539-49CD-AB56-709D-6728558A22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4" y="189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68" imgH="406048" progId="Equation.3">
                    <p:embed/>
                  </p:oleObj>
                </mc:Choice>
                <mc:Fallback>
                  <p:oleObj name="Equation" r:id="rId8" imgW="152268" imgH="406048" progId="Equation.3">
                    <p:embed/>
                    <p:pic>
                      <p:nvPicPr>
                        <p:cNvPr id="26664" name="Object 9">
                          <a:extLst>
                            <a:ext uri="{FF2B5EF4-FFF2-40B4-BE49-F238E27FC236}">
                              <a16:creationId xmlns:a16="http://schemas.microsoft.com/office/drawing/2014/main" id="{3C761539-49CD-AB56-709D-6728558A22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189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id="{98097AA6-6378-B54B-B00A-5A36E0B08A86}"/>
              </a:ext>
            </a:extLst>
          </p:cNvPr>
          <p:cNvGrpSpPr>
            <a:grpSpLocks/>
          </p:cNvGrpSpPr>
          <p:nvPr/>
        </p:nvGrpSpPr>
        <p:grpSpPr bwMode="auto">
          <a:xfrm>
            <a:off x="5532307" y="2993132"/>
            <a:ext cx="3348812" cy="782818"/>
            <a:chOff x="2523" y="1968"/>
            <a:chExt cx="2109" cy="493"/>
          </a:xfrm>
        </p:grpSpPr>
        <p:sp>
          <p:nvSpPr>
            <p:cNvPr id="26661" name="Arc 32">
              <a:extLst>
                <a:ext uri="{FF2B5EF4-FFF2-40B4-BE49-F238E27FC236}">
                  <a16:creationId xmlns:a16="http://schemas.microsoft.com/office/drawing/2014/main" id="{0BE64A80-FD2C-C079-65BE-12BCABA2A7F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523" y="2220"/>
              <a:ext cx="2109" cy="241"/>
            </a:xfrm>
            <a:custGeom>
              <a:avLst/>
              <a:gdLst>
                <a:gd name="T0" fmla="*/ 0 w 43200"/>
                <a:gd name="T1" fmla="*/ 0 h 21692"/>
                <a:gd name="T2" fmla="*/ 0 w 43200"/>
                <a:gd name="T3" fmla="*/ 0 h 21692"/>
                <a:gd name="T4" fmla="*/ 0 w 43200"/>
                <a:gd name="T5" fmla="*/ 0 h 216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92"/>
                <a:gd name="T11" fmla="*/ 43200 w 43200"/>
                <a:gd name="T12" fmla="*/ 21692 h 21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92" fill="none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92" stroke="0" extrusionOk="0">
                  <a:moveTo>
                    <a:pt x="0" y="21691"/>
                  </a:moveTo>
                  <a:cubicBezTo>
                    <a:pt x="0" y="21661"/>
                    <a:pt x="0" y="2163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9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62" name="Object 8">
              <a:extLst>
                <a:ext uri="{FF2B5EF4-FFF2-40B4-BE49-F238E27FC236}">
                  <a16:creationId xmlns:a16="http://schemas.microsoft.com/office/drawing/2014/main" id="{C523E71A-1261-F4E6-683C-39DF98FBFD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8" y="196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68" imgH="406048" progId="Equation.3">
                    <p:embed/>
                  </p:oleObj>
                </mc:Choice>
                <mc:Fallback>
                  <p:oleObj name="Equation" r:id="rId9" imgW="152268" imgH="406048" progId="Equation.3">
                    <p:embed/>
                    <p:pic>
                      <p:nvPicPr>
                        <p:cNvPr id="26662" name="Object 8">
                          <a:extLst>
                            <a:ext uri="{FF2B5EF4-FFF2-40B4-BE49-F238E27FC236}">
                              <a16:creationId xmlns:a16="http://schemas.microsoft.com/office/drawing/2014/main" id="{C523E71A-1261-F4E6-683C-39DF98FBFD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196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0">
            <a:extLst>
              <a:ext uri="{FF2B5EF4-FFF2-40B4-BE49-F238E27FC236}">
                <a16:creationId xmlns:a16="http://schemas.microsoft.com/office/drawing/2014/main" id="{7C7C8647-BDEE-D1D3-2B56-77CC56469E2F}"/>
              </a:ext>
            </a:extLst>
          </p:cNvPr>
          <p:cNvGrpSpPr>
            <a:grpSpLocks/>
          </p:cNvGrpSpPr>
          <p:nvPr/>
        </p:nvGrpSpPr>
        <p:grpSpPr bwMode="auto">
          <a:xfrm>
            <a:off x="5489434" y="3034416"/>
            <a:ext cx="4344405" cy="800285"/>
            <a:chOff x="2496" y="1994"/>
            <a:chExt cx="2736" cy="504"/>
          </a:xfrm>
        </p:grpSpPr>
        <p:sp>
          <p:nvSpPr>
            <p:cNvPr id="26659" name="Arc 37">
              <a:extLst>
                <a:ext uri="{FF2B5EF4-FFF2-40B4-BE49-F238E27FC236}">
                  <a16:creationId xmlns:a16="http://schemas.microsoft.com/office/drawing/2014/main" id="{C8FB5F6A-C8BB-CE5E-F105-6CDA70760E7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96" y="2258"/>
              <a:ext cx="2736" cy="240"/>
            </a:xfrm>
            <a:custGeom>
              <a:avLst/>
              <a:gdLst>
                <a:gd name="T0" fmla="*/ 0 w 43200"/>
                <a:gd name="T1" fmla="*/ 0 h 21601"/>
                <a:gd name="T2" fmla="*/ 0 w 43200"/>
                <a:gd name="T3" fmla="*/ 0 h 21601"/>
                <a:gd name="T4" fmla="*/ 0 w 43200"/>
                <a:gd name="T5" fmla="*/ 0 h 2160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1"/>
                <a:gd name="T11" fmla="*/ 43200 w 43200"/>
                <a:gd name="T12" fmla="*/ 21601 h 21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1" fill="none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01" stroke="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60" name="Object 7">
              <a:extLst>
                <a:ext uri="{FF2B5EF4-FFF2-40B4-BE49-F238E27FC236}">
                  <a16:creationId xmlns:a16="http://schemas.microsoft.com/office/drawing/2014/main" id="{BEA8665F-6E36-44C3-65E8-24268465B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199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68" imgH="406048" progId="Equation.3">
                    <p:embed/>
                  </p:oleObj>
                </mc:Choice>
                <mc:Fallback>
                  <p:oleObj name="Equation" r:id="rId10" imgW="152268" imgH="406048" progId="Equation.3">
                    <p:embed/>
                    <p:pic>
                      <p:nvPicPr>
                        <p:cNvPr id="26660" name="Object 7">
                          <a:extLst>
                            <a:ext uri="{FF2B5EF4-FFF2-40B4-BE49-F238E27FC236}">
                              <a16:creationId xmlns:a16="http://schemas.microsoft.com/office/drawing/2014/main" id="{BEA8665F-6E36-44C3-65E8-24268465B0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99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5">
            <a:extLst>
              <a:ext uri="{FF2B5EF4-FFF2-40B4-BE49-F238E27FC236}">
                <a16:creationId xmlns:a16="http://schemas.microsoft.com/office/drawing/2014/main" id="{C6212BB6-38AF-D0F8-7A0E-DC5312752EAD}"/>
              </a:ext>
            </a:extLst>
          </p:cNvPr>
          <p:cNvGrpSpPr>
            <a:grpSpLocks/>
          </p:cNvGrpSpPr>
          <p:nvPr/>
        </p:nvGrpSpPr>
        <p:grpSpPr bwMode="auto">
          <a:xfrm>
            <a:off x="4771718" y="2748600"/>
            <a:ext cx="601802" cy="651026"/>
            <a:chOff x="2044" y="1814"/>
            <a:chExt cx="379" cy="410"/>
          </a:xfrm>
        </p:grpSpPr>
        <p:graphicFrame>
          <p:nvGraphicFramePr>
            <p:cNvPr id="26657" name="Object 6">
              <a:extLst>
                <a:ext uri="{FF2B5EF4-FFF2-40B4-BE49-F238E27FC236}">
                  <a16:creationId xmlns:a16="http://schemas.microsoft.com/office/drawing/2014/main" id="{5AF110AA-FA98-4876-EB2C-D00BC70B41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4" y="1814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268" imgH="406048" progId="Equation.3">
                    <p:embed/>
                  </p:oleObj>
                </mc:Choice>
                <mc:Fallback>
                  <p:oleObj name="Equation" r:id="rId11" imgW="152268" imgH="406048" progId="Equation.3">
                    <p:embed/>
                    <p:pic>
                      <p:nvPicPr>
                        <p:cNvPr id="26657" name="Object 6">
                          <a:extLst>
                            <a:ext uri="{FF2B5EF4-FFF2-40B4-BE49-F238E27FC236}">
                              <a16:creationId xmlns:a16="http://schemas.microsoft.com/office/drawing/2014/main" id="{5AF110AA-FA98-4876-EB2C-D00BC70B41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814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8" name="Arc 39">
              <a:extLst>
                <a:ext uri="{FF2B5EF4-FFF2-40B4-BE49-F238E27FC236}">
                  <a16:creationId xmlns:a16="http://schemas.microsoft.com/office/drawing/2014/main" id="{363503E5-5D5F-C73F-3B91-31669A499A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96" y="1908"/>
              <a:ext cx="227" cy="227"/>
            </a:xfrm>
            <a:custGeom>
              <a:avLst/>
              <a:gdLst>
                <a:gd name="T0" fmla="*/ 0 w 42555"/>
                <a:gd name="T1" fmla="*/ 0 h 43200"/>
                <a:gd name="T2" fmla="*/ 0 w 42555"/>
                <a:gd name="T3" fmla="*/ 0 h 43200"/>
                <a:gd name="T4" fmla="*/ 0 w 425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555"/>
                <a:gd name="T10" fmla="*/ 0 h 43200"/>
                <a:gd name="T11" fmla="*/ 42555 w 425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55" h="43200" fill="none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</a:path>
                <a:path w="42555" h="43200" stroke="0" extrusionOk="0">
                  <a:moveTo>
                    <a:pt x="0" y="16360"/>
                  </a:moveTo>
                  <a:cubicBezTo>
                    <a:pt x="2404" y="6745"/>
                    <a:pt x="11043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cubicBezTo>
                    <a:pt x="42555" y="33529"/>
                    <a:pt x="32884" y="43200"/>
                    <a:pt x="20955" y="43200"/>
                  </a:cubicBezTo>
                  <a:cubicBezTo>
                    <a:pt x="16615" y="43200"/>
                    <a:pt x="12375" y="41892"/>
                    <a:pt x="8789" y="39448"/>
                  </a:cubicBezTo>
                  <a:lnTo>
                    <a:pt x="20955" y="21600"/>
                  </a:lnTo>
                  <a:lnTo>
                    <a:pt x="0" y="1636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7">
            <a:extLst>
              <a:ext uri="{FF2B5EF4-FFF2-40B4-BE49-F238E27FC236}">
                <a16:creationId xmlns:a16="http://schemas.microsoft.com/office/drawing/2014/main" id="{45204EE2-A991-8B77-D74F-71AE3EB067D8}"/>
              </a:ext>
            </a:extLst>
          </p:cNvPr>
          <p:cNvGrpSpPr>
            <a:grpSpLocks/>
          </p:cNvGrpSpPr>
          <p:nvPr/>
        </p:nvGrpSpPr>
        <p:grpSpPr bwMode="auto">
          <a:xfrm>
            <a:off x="5510077" y="2230955"/>
            <a:ext cx="1011471" cy="827278"/>
            <a:chOff x="2509" y="1488"/>
            <a:chExt cx="637" cy="521"/>
          </a:xfrm>
        </p:grpSpPr>
        <p:graphicFrame>
          <p:nvGraphicFramePr>
            <p:cNvPr id="26655" name="Object 5">
              <a:extLst>
                <a:ext uri="{FF2B5EF4-FFF2-40B4-BE49-F238E27FC236}">
                  <a16:creationId xmlns:a16="http://schemas.microsoft.com/office/drawing/2014/main" id="{A657C444-F888-5524-0B69-EC992DC5B4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68" imgH="406048" progId="Equation.3">
                    <p:embed/>
                  </p:oleObj>
                </mc:Choice>
                <mc:Fallback>
                  <p:oleObj name="Equation" r:id="rId12" imgW="152268" imgH="406048" progId="Equation.3">
                    <p:embed/>
                    <p:pic>
                      <p:nvPicPr>
                        <p:cNvPr id="26655" name="Object 5">
                          <a:extLst>
                            <a:ext uri="{FF2B5EF4-FFF2-40B4-BE49-F238E27FC236}">
                              <a16:creationId xmlns:a16="http://schemas.microsoft.com/office/drawing/2014/main" id="{A657C444-F888-5524-0B69-EC992DC5B4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6" name="Arc 46">
              <a:extLst>
                <a:ext uri="{FF2B5EF4-FFF2-40B4-BE49-F238E27FC236}">
                  <a16:creationId xmlns:a16="http://schemas.microsoft.com/office/drawing/2014/main" id="{48BBCA20-098E-A2AF-BAAB-0C692904A7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8">
            <a:extLst>
              <a:ext uri="{FF2B5EF4-FFF2-40B4-BE49-F238E27FC236}">
                <a16:creationId xmlns:a16="http://schemas.microsoft.com/office/drawing/2014/main" id="{EA6F9E4B-5AD6-90DF-E5C8-072E7E83BD2B}"/>
              </a:ext>
            </a:extLst>
          </p:cNvPr>
          <p:cNvGrpSpPr>
            <a:grpSpLocks/>
          </p:cNvGrpSpPr>
          <p:nvPr/>
        </p:nvGrpSpPr>
        <p:grpSpPr bwMode="auto">
          <a:xfrm>
            <a:off x="6651753" y="2230955"/>
            <a:ext cx="1011472" cy="827278"/>
            <a:chOff x="2509" y="1488"/>
            <a:chExt cx="637" cy="521"/>
          </a:xfrm>
        </p:grpSpPr>
        <p:graphicFrame>
          <p:nvGraphicFramePr>
            <p:cNvPr id="26653" name="Object 4">
              <a:extLst>
                <a:ext uri="{FF2B5EF4-FFF2-40B4-BE49-F238E27FC236}">
                  <a16:creationId xmlns:a16="http://schemas.microsoft.com/office/drawing/2014/main" id="{4FACC12E-F0EC-4538-6C23-9762F7B0C6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268" imgH="406048" progId="Equation.3">
                    <p:embed/>
                  </p:oleObj>
                </mc:Choice>
                <mc:Fallback>
                  <p:oleObj name="Equation" r:id="rId13" imgW="152268" imgH="406048" progId="Equation.3">
                    <p:embed/>
                    <p:pic>
                      <p:nvPicPr>
                        <p:cNvPr id="26653" name="Object 4">
                          <a:extLst>
                            <a:ext uri="{FF2B5EF4-FFF2-40B4-BE49-F238E27FC236}">
                              <a16:creationId xmlns:a16="http://schemas.microsoft.com/office/drawing/2014/main" id="{4FACC12E-F0EC-4538-6C23-9762F7B0C6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4" name="Arc 50">
              <a:extLst>
                <a:ext uri="{FF2B5EF4-FFF2-40B4-BE49-F238E27FC236}">
                  <a16:creationId xmlns:a16="http://schemas.microsoft.com/office/drawing/2014/main" id="{DF4800C6-E4CA-77CA-FAD9-A1BB126AD5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2">
            <a:extLst>
              <a:ext uri="{FF2B5EF4-FFF2-40B4-BE49-F238E27FC236}">
                <a16:creationId xmlns:a16="http://schemas.microsoft.com/office/drawing/2014/main" id="{90F896D4-E060-D15A-E84C-5C2ED32A72C0}"/>
              </a:ext>
            </a:extLst>
          </p:cNvPr>
          <p:cNvGrpSpPr>
            <a:grpSpLocks/>
          </p:cNvGrpSpPr>
          <p:nvPr/>
        </p:nvGrpSpPr>
        <p:grpSpPr bwMode="auto">
          <a:xfrm>
            <a:off x="7756909" y="2211901"/>
            <a:ext cx="1011472" cy="827278"/>
            <a:chOff x="2509" y="1488"/>
            <a:chExt cx="637" cy="521"/>
          </a:xfrm>
        </p:grpSpPr>
        <p:graphicFrame>
          <p:nvGraphicFramePr>
            <p:cNvPr id="26651" name="Object 3">
              <a:extLst>
                <a:ext uri="{FF2B5EF4-FFF2-40B4-BE49-F238E27FC236}">
                  <a16:creationId xmlns:a16="http://schemas.microsoft.com/office/drawing/2014/main" id="{EEE39892-2E57-1120-62BA-97F98F9339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68" imgH="406048" progId="Equation.3">
                    <p:embed/>
                  </p:oleObj>
                </mc:Choice>
                <mc:Fallback>
                  <p:oleObj name="Equation" r:id="rId14" imgW="152268" imgH="406048" progId="Equation.3">
                    <p:embed/>
                    <p:pic>
                      <p:nvPicPr>
                        <p:cNvPr id="26651" name="Object 3">
                          <a:extLst>
                            <a:ext uri="{FF2B5EF4-FFF2-40B4-BE49-F238E27FC236}">
                              <a16:creationId xmlns:a16="http://schemas.microsoft.com/office/drawing/2014/main" id="{EEE39892-2E57-1120-62BA-97F98F9339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Arc 54">
              <a:extLst>
                <a:ext uri="{FF2B5EF4-FFF2-40B4-BE49-F238E27FC236}">
                  <a16:creationId xmlns:a16="http://schemas.microsoft.com/office/drawing/2014/main" id="{F81B42FD-24D6-ACB3-F2C4-64F0913844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56">
            <a:extLst>
              <a:ext uri="{FF2B5EF4-FFF2-40B4-BE49-F238E27FC236}">
                <a16:creationId xmlns:a16="http://schemas.microsoft.com/office/drawing/2014/main" id="{24177E66-BC30-A520-49DE-95771F00A833}"/>
              </a:ext>
            </a:extLst>
          </p:cNvPr>
          <p:cNvGrpSpPr>
            <a:grpSpLocks/>
          </p:cNvGrpSpPr>
          <p:nvPr/>
        </p:nvGrpSpPr>
        <p:grpSpPr bwMode="auto">
          <a:xfrm>
            <a:off x="8900173" y="2230955"/>
            <a:ext cx="1011472" cy="827278"/>
            <a:chOff x="2509" y="1488"/>
            <a:chExt cx="637" cy="521"/>
          </a:xfrm>
        </p:grpSpPr>
        <p:graphicFrame>
          <p:nvGraphicFramePr>
            <p:cNvPr id="26649" name="Object 2">
              <a:extLst>
                <a:ext uri="{FF2B5EF4-FFF2-40B4-BE49-F238E27FC236}">
                  <a16:creationId xmlns:a16="http://schemas.microsoft.com/office/drawing/2014/main" id="{E7A8E98B-28FB-1CBC-08F6-A7666873F7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4" y="1488"/>
            <a:ext cx="15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2268" imgH="406048" progId="Equation.3">
                    <p:embed/>
                  </p:oleObj>
                </mc:Choice>
                <mc:Fallback>
                  <p:oleObj name="Equation" r:id="rId15" imgW="152268" imgH="406048" progId="Equation.3">
                    <p:embed/>
                    <p:pic>
                      <p:nvPicPr>
                        <p:cNvPr id="26649" name="Object 2">
                          <a:extLst>
                            <a:ext uri="{FF2B5EF4-FFF2-40B4-BE49-F238E27FC236}">
                              <a16:creationId xmlns:a16="http://schemas.microsoft.com/office/drawing/2014/main" id="{E7A8E98B-28FB-1CBC-08F6-A7666873F7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1488"/>
                          <a:ext cx="15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0" name="Arc 58">
              <a:extLst>
                <a:ext uri="{FF2B5EF4-FFF2-40B4-BE49-F238E27FC236}">
                  <a16:creationId xmlns:a16="http://schemas.microsoft.com/office/drawing/2014/main" id="{A8644C95-7C90-646A-A944-FF52B1BD9E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9" y="1895"/>
              <a:ext cx="637" cy="114"/>
            </a:xfrm>
            <a:custGeom>
              <a:avLst/>
              <a:gdLst>
                <a:gd name="T0" fmla="*/ 0 w 43200"/>
                <a:gd name="T1" fmla="*/ 0 h 24039"/>
                <a:gd name="T2" fmla="*/ 0 w 43200"/>
                <a:gd name="T3" fmla="*/ 0 h 24039"/>
                <a:gd name="T4" fmla="*/ 0 w 43200"/>
                <a:gd name="T5" fmla="*/ 0 h 2403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039"/>
                <a:gd name="T11" fmla="*/ 43200 w 43200"/>
                <a:gd name="T12" fmla="*/ 24039 h 24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039" fill="none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4039" stroke="0" extrusionOk="0">
                  <a:moveTo>
                    <a:pt x="138" y="24038"/>
                  </a:moveTo>
                  <a:cubicBezTo>
                    <a:pt x="46" y="23229"/>
                    <a:pt x="0" y="224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38" y="240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76487" grpId="0" autoUpdateAnimBg="0"/>
      <p:bldP spid="27650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921BEC2F-31DD-4C46-4DF0-F0F8F4BB5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4(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224B81E9-8851-CAF6-BEC2-D0D5AD6CA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965241"/>
            <a:ext cx="7917057" cy="7685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对状态</a:t>
            </a:r>
            <a:r>
              <a:rPr lang="en-US" altLang="zh-CN" dirty="0"/>
              <a:t>0</a:t>
            </a:r>
          </a:p>
        </p:txBody>
      </p:sp>
      <p:graphicFrame>
        <p:nvGraphicFramePr>
          <p:cNvPr id="296960" name="Object 0">
            <a:extLst>
              <a:ext uri="{FF2B5EF4-FFF2-40B4-BE49-F238E27FC236}">
                <a16:creationId xmlns:a16="http://schemas.microsoft.com/office/drawing/2014/main" id="{14972C08-FC8E-A907-4897-0F0528301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032210"/>
              </p:ext>
            </p:extLst>
          </p:nvPr>
        </p:nvGraphicFramePr>
        <p:xfrm>
          <a:off x="1722218" y="1548781"/>
          <a:ext cx="4580998" cy="73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300" imgH="406400" progId="Equation.3">
                  <p:embed/>
                </p:oleObj>
              </mc:Choice>
              <mc:Fallback>
                <p:oleObj name="Equation" r:id="rId2" imgW="2527300" imgH="406400" progId="Equation.3">
                  <p:embed/>
                  <p:pic>
                    <p:nvPicPr>
                      <p:cNvPr id="296960" name="Object 0">
                        <a:extLst>
                          <a:ext uri="{FF2B5EF4-FFF2-40B4-BE49-F238E27FC236}">
                            <a16:creationId xmlns:a16="http://schemas.microsoft.com/office/drawing/2014/main" id="{14972C08-FC8E-A907-4897-0F0528301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218" y="1548781"/>
                        <a:ext cx="4580998" cy="736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1" name="Object 1">
            <a:extLst>
              <a:ext uri="{FF2B5EF4-FFF2-40B4-BE49-F238E27FC236}">
                <a16:creationId xmlns:a16="http://schemas.microsoft.com/office/drawing/2014/main" id="{B9F5BA12-477F-0B2E-8276-F5D74FBC3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46368"/>
              </p:ext>
            </p:extLst>
          </p:nvPr>
        </p:nvGraphicFramePr>
        <p:xfrm>
          <a:off x="6556375" y="1595765"/>
          <a:ext cx="2913736" cy="76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7589" imgH="431613" progId="Equation.3">
                  <p:embed/>
                </p:oleObj>
              </mc:Choice>
              <mc:Fallback>
                <p:oleObj name="Equation" r:id="rId4" imgW="1637589" imgH="431613" progId="Equation.3">
                  <p:embed/>
                  <p:pic>
                    <p:nvPicPr>
                      <p:cNvPr id="296961" name="Object 1">
                        <a:extLst>
                          <a:ext uri="{FF2B5EF4-FFF2-40B4-BE49-F238E27FC236}">
                            <a16:creationId xmlns:a16="http://schemas.microsoft.com/office/drawing/2014/main" id="{B9F5BA12-477F-0B2E-8276-F5D74FBC3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1595765"/>
                        <a:ext cx="2913736" cy="76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2" name="Object 2">
            <a:extLst>
              <a:ext uri="{FF2B5EF4-FFF2-40B4-BE49-F238E27FC236}">
                <a16:creationId xmlns:a16="http://schemas.microsoft.com/office/drawing/2014/main" id="{05572CCA-A7A8-5931-5D6B-067132925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828863"/>
              </p:ext>
            </p:extLst>
          </p:nvPr>
        </p:nvGraphicFramePr>
        <p:xfrm>
          <a:off x="1771061" y="2192051"/>
          <a:ext cx="5924334" cy="156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600" imgH="762000" progId="Equation.DSMT4">
                  <p:embed/>
                </p:oleObj>
              </mc:Choice>
              <mc:Fallback>
                <p:oleObj name="Equation" r:id="rId6" imgW="2895600" imgH="762000" progId="Equation.DSMT4">
                  <p:embed/>
                  <p:pic>
                    <p:nvPicPr>
                      <p:cNvPr id="296962" name="Object 2">
                        <a:extLst>
                          <a:ext uri="{FF2B5EF4-FFF2-40B4-BE49-F238E27FC236}">
                            <a16:creationId xmlns:a16="http://schemas.microsoft.com/office/drawing/2014/main" id="{05572CCA-A7A8-5931-5D6B-0671329258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061" y="2192051"/>
                        <a:ext cx="5924334" cy="1560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>
            <a:extLst>
              <a:ext uri="{FF2B5EF4-FFF2-40B4-BE49-F238E27FC236}">
                <a16:creationId xmlns:a16="http://schemas.microsoft.com/office/drawing/2014/main" id="{26C543BF-11AD-A016-5422-B38D28F99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49212"/>
              </p:ext>
            </p:extLst>
          </p:nvPr>
        </p:nvGraphicFramePr>
        <p:xfrm>
          <a:off x="1802405" y="3611116"/>
          <a:ext cx="2210312" cy="72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060" imgH="406224" progId="Equation.3">
                  <p:embed/>
                </p:oleObj>
              </mc:Choice>
              <mc:Fallback>
                <p:oleObj name="Equation" r:id="rId8" imgW="1244060" imgH="406224" progId="Equation.3">
                  <p:embed/>
                  <p:pic>
                    <p:nvPicPr>
                      <p:cNvPr id="296963" name="Object 3">
                        <a:extLst>
                          <a:ext uri="{FF2B5EF4-FFF2-40B4-BE49-F238E27FC236}">
                            <a16:creationId xmlns:a16="http://schemas.microsoft.com/office/drawing/2014/main" id="{26C543BF-11AD-A016-5422-B38D28F99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405" y="3611116"/>
                        <a:ext cx="2210312" cy="722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2" name="Rectangle 8">
            <a:extLst>
              <a:ext uri="{FF2B5EF4-FFF2-40B4-BE49-F238E27FC236}">
                <a16:creationId xmlns:a16="http://schemas.microsoft.com/office/drawing/2014/main" id="{E4FD6100-BFDF-4366-3AC9-C71631848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16" y="4602880"/>
            <a:ext cx="10972800" cy="225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为非周期、正常返、遍历状态。又因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</a:rPr>
              <a:t>i0</a:t>
            </a:r>
            <a:r>
              <a:rPr lang="en-US" altLang="zh-CN" sz="2400" dirty="0">
                <a:latin typeface="+mn-ea"/>
                <a:ea typeface="+mn-ea"/>
              </a:rPr>
              <a:t>=  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+mn-ea"/>
                <a:ea typeface="+mn-ea"/>
              </a:rPr>
              <a:t>E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{0, 1, 2, …}</a:t>
            </a:r>
            <a:r>
              <a:rPr lang="zh-CN" altLang="en-US" sz="2400" dirty="0">
                <a:latin typeface="+mn-ea"/>
                <a:ea typeface="+mn-ea"/>
              </a:rPr>
              <a:t>，从而状态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=0, 1, 2, …</a:t>
            </a:r>
            <a:r>
              <a:rPr lang="zh-CN" altLang="en-US" sz="2400" dirty="0">
                <a:latin typeface="+mn-ea"/>
                <a:ea typeface="+mn-ea"/>
              </a:rPr>
              <a:t>）与状态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互通，故状态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=1, 2, 3, …</a:t>
            </a:r>
            <a:r>
              <a:rPr lang="zh-CN" altLang="en-US" sz="2400" dirty="0">
                <a:latin typeface="+mn-ea"/>
                <a:ea typeface="+mn-ea"/>
              </a:rPr>
              <a:t>与状态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有相同的状态性质，都是非周期、正常返、遍历状态。因此该马氏链为不可约遍历的齐次马氏链。所有状态均为非周期、正常返、遍历状态。</a:t>
            </a:r>
          </a:p>
        </p:txBody>
      </p:sp>
      <p:graphicFrame>
        <p:nvGraphicFramePr>
          <p:cNvPr id="296964" name="Object 4">
            <a:extLst>
              <a:ext uri="{FF2B5EF4-FFF2-40B4-BE49-F238E27FC236}">
                <a16:creationId xmlns:a16="http://schemas.microsoft.com/office/drawing/2014/main" id="{2EA2C482-B481-6B8C-2A71-753F7FF7C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119321"/>
              </p:ext>
            </p:extLst>
          </p:nvPr>
        </p:nvGraphicFramePr>
        <p:xfrm>
          <a:off x="7347954" y="4532879"/>
          <a:ext cx="276289" cy="73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68" imgH="406048" progId="Equation.3">
                  <p:embed/>
                </p:oleObj>
              </mc:Choice>
              <mc:Fallback>
                <p:oleObj name="Equation" r:id="rId10" imgW="152268" imgH="406048" progId="Equation.3">
                  <p:embed/>
                  <p:pic>
                    <p:nvPicPr>
                      <p:cNvPr id="296964" name="Object 4">
                        <a:extLst>
                          <a:ext uri="{FF2B5EF4-FFF2-40B4-BE49-F238E27FC236}">
                            <a16:creationId xmlns:a16="http://schemas.microsoft.com/office/drawing/2014/main" id="{2EA2C482-B481-6B8C-2A71-753F7FF7C6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954" y="4532879"/>
                        <a:ext cx="276289" cy="736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 advAuto="0"/>
      <p:bldP spid="27751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1663</Words>
  <Application>Microsoft Office PowerPoint</Application>
  <PresentationFormat>自定义</PresentationFormat>
  <Paragraphs>144</Paragraphs>
  <Slides>25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 Unicode MS</vt:lpstr>
      <vt:lpstr>等线</vt:lpstr>
      <vt:lpstr>黑体</vt:lpstr>
      <vt:lpstr>华文行楷</vt:lpstr>
      <vt:lpstr>宋体</vt:lpstr>
      <vt:lpstr>微软雅黑</vt:lpstr>
      <vt:lpstr>Arial</vt:lpstr>
      <vt:lpstr>Times New Roman</vt:lpstr>
      <vt:lpstr>Wingdings</vt:lpstr>
      <vt:lpstr>Office Theme</vt:lpstr>
      <vt:lpstr>Equation</vt:lpstr>
      <vt:lpstr>MathType 6.0 Equation</vt:lpstr>
      <vt:lpstr>公式</vt:lpstr>
      <vt:lpstr>PowerPoint 演示文稿</vt:lpstr>
      <vt:lpstr>上一讲内容回顾</vt:lpstr>
      <vt:lpstr>本讲主要内容</vt:lpstr>
      <vt:lpstr>PowerPoint 演示文稿</vt:lpstr>
      <vt:lpstr>PowerPoint 演示文稿</vt:lpstr>
      <vt:lpstr>PowerPoint 演示文稿</vt:lpstr>
      <vt:lpstr>PowerPoint 演示文稿</vt:lpstr>
      <vt:lpstr>例4</vt:lpstr>
      <vt:lpstr>例4(续)</vt:lpstr>
      <vt:lpstr>例5</vt:lpstr>
      <vt:lpstr>例5(续)</vt:lpstr>
      <vt:lpstr>§4.4 连续参数马尔可夫链</vt:lpstr>
      <vt:lpstr>转移概率函数</vt:lpstr>
      <vt:lpstr>连续参数齐次马氏链</vt:lpstr>
      <vt:lpstr>绝对分布、遍历性、平稳分布</vt:lpstr>
      <vt:lpstr>转移概率函数的性质</vt:lpstr>
      <vt:lpstr>转移概率函数的性质(续1)</vt:lpstr>
      <vt:lpstr>状态转移速度矩阵</vt:lpstr>
      <vt:lpstr>转移概率函数的性质(续2)</vt:lpstr>
      <vt:lpstr>转移概率函数的性质(续3)</vt:lpstr>
      <vt:lpstr>本讲主要内容</vt:lpstr>
      <vt:lpstr>下一讲内容预告</vt:lpstr>
      <vt:lpstr>习　题　</vt:lpstr>
      <vt:lpstr>课堂练习（下课交）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明生 尚</cp:lastModifiedBy>
  <cp:revision>1286</cp:revision>
  <cp:lastPrinted>2022-01-15T12:13:00Z</cp:lastPrinted>
  <dcterms:created xsi:type="dcterms:W3CDTF">2006-08-16T00:00:00Z</dcterms:created>
  <dcterms:modified xsi:type="dcterms:W3CDTF">2023-12-24T06:45:48Z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