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33"/>
  </p:notesMasterIdLst>
  <p:sldIdLst>
    <p:sldId id="256" r:id="rId2"/>
    <p:sldId id="299" r:id="rId3"/>
    <p:sldId id="297" r:id="rId4"/>
    <p:sldId id="271" r:id="rId5"/>
    <p:sldId id="272" r:id="rId6"/>
    <p:sldId id="273" r:id="rId7"/>
    <p:sldId id="292" r:id="rId8"/>
    <p:sldId id="303" r:id="rId9"/>
    <p:sldId id="305" r:id="rId10"/>
    <p:sldId id="306" r:id="rId11"/>
    <p:sldId id="276" r:id="rId12"/>
    <p:sldId id="277" r:id="rId13"/>
    <p:sldId id="278" r:id="rId14"/>
    <p:sldId id="279" r:id="rId15"/>
    <p:sldId id="289" r:id="rId16"/>
    <p:sldId id="290" r:id="rId17"/>
    <p:sldId id="291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5" r:id="rId28"/>
    <p:sldId id="296" r:id="rId29"/>
    <p:sldId id="259" r:id="rId30"/>
    <p:sldId id="298" r:id="rId31"/>
    <p:sldId id="268" r:id="rId32"/>
  </p:sldIdLst>
  <p:sldSz cx="12198350" cy="6859588"/>
  <p:notesSz cx="9144000" cy="6858000"/>
  <p:defaultTextStyle>
    <a:defPPr>
      <a:defRPr lang="en-US"/>
    </a:defPPr>
    <a:lvl1pPr marL="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  <p15:guide id="3" orient="horz" pos="2878">
          <p15:clr>
            <a:srgbClr val="A4A3A4"/>
          </p15:clr>
        </p15:guide>
        <p15:guide id="4" pos="38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CC"/>
    <a:srgbClr val="990033"/>
    <a:srgbClr val="0000FF"/>
    <a:srgbClr val="92D050"/>
    <a:srgbClr val="BD9B53"/>
    <a:srgbClr val="009900"/>
    <a:srgbClr val="F4FA12"/>
    <a:srgbClr val="1157AB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37" autoAdjust="0"/>
    <p:restoredTop sz="92526" autoAdjust="0"/>
  </p:normalViewPr>
  <p:slideViewPr>
    <p:cSldViewPr>
      <p:cViewPr varScale="1">
        <p:scale>
          <a:sx n="76" d="100"/>
          <a:sy n="76" d="100"/>
        </p:scale>
        <p:origin x="65" y="137"/>
      </p:cViewPr>
      <p:guideLst>
        <p:guide orient="horz" pos="2160"/>
        <p:guide pos="2822"/>
        <p:guide orient="horz" pos="2878"/>
        <p:guide pos="38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4042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18.xml"/><Relationship Id="rId18" Type="http://schemas.openxmlformats.org/officeDocument/2006/relationships/slide" Target="slides/slide23.xml"/><Relationship Id="rId3" Type="http://schemas.openxmlformats.org/officeDocument/2006/relationships/slide" Target="slides/slide4.xml"/><Relationship Id="rId21" Type="http://schemas.openxmlformats.org/officeDocument/2006/relationships/slide" Target="slides/slide26.xml"/><Relationship Id="rId7" Type="http://schemas.openxmlformats.org/officeDocument/2006/relationships/slide" Target="slides/slide12.xml"/><Relationship Id="rId12" Type="http://schemas.openxmlformats.org/officeDocument/2006/relationships/slide" Target="slides/slide17.xml"/><Relationship Id="rId17" Type="http://schemas.openxmlformats.org/officeDocument/2006/relationships/slide" Target="slides/slide22.xml"/><Relationship Id="rId25" Type="http://schemas.openxmlformats.org/officeDocument/2006/relationships/slide" Target="slides/slide30.xml"/><Relationship Id="rId2" Type="http://schemas.openxmlformats.org/officeDocument/2006/relationships/slide" Target="slides/slide3.xml"/><Relationship Id="rId16" Type="http://schemas.openxmlformats.org/officeDocument/2006/relationships/slide" Target="slides/slide21.xml"/><Relationship Id="rId20" Type="http://schemas.openxmlformats.org/officeDocument/2006/relationships/slide" Target="slides/slide25.xml"/><Relationship Id="rId1" Type="http://schemas.openxmlformats.org/officeDocument/2006/relationships/slide" Target="slides/slide2.xml"/><Relationship Id="rId6" Type="http://schemas.openxmlformats.org/officeDocument/2006/relationships/slide" Target="slides/slide11.xml"/><Relationship Id="rId11" Type="http://schemas.openxmlformats.org/officeDocument/2006/relationships/slide" Target="slides/slide16.xml"/><Relationship Id="rId24" Type="http://schemas.openxmlformats.org/officeDocument/2006/relationships/slide" Target="slides/slide29.xml"/><Relationship Id="rId5" Type="http://schemas.openxmlformats.org/officeDocument/2006/relationships/slide" Target="slides/slide6.xml"/><Relationship Id="rId15" Type="http://schemas.openxmlformats.org/officeDocument/2006/relationships/slide" Target="slides/slide20.xml"/><Relationship Id="rId23" Type="http://schemas.openxmlformats.org/officeDocument/2006/relationships/slide" Target="slides/slide28.xml"/><Relationship Id="rId10" Type="http://schemas.openxmlformats.org/officeDocument/2006/relationships/slide" Target="slides/slide15.xml"/><Relationship Id="rId19" Type="http://schemas.openxmlformats.org/officeDocument/2006/relationships/slide" Target="slides/slide24.xml"/><Relationship Id="rId4" Type="http://schemas.openxmlformats.org/officeDocument/2006/relationships/slide" Target="slides/slide5.xml"/><Relationship Id="rId9" Type="http://schemas.openxmlformats.org/officeDocument/2006/relationships/slide" Target="slides/slide14.xml"/><Relationship Id="rId14" Type="http://schemas.openxmlformats.org/officeDocument/2006/relationships/slide" Target="slides/slide19.xml"/><Relationship Id="rId22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81824-7EDF-4B1D-9D44-4D7461D95900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2A367-4377-4BC9-85D6-558F91AD7B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71D3AB39-7BF8-4165-8475-BF71B56CC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48EA141-F230-4BBC-85FA-C7C29CC8EF60}" type="slidenum">
              <a:rPr lang="en-US" altLang="zh-CN" smtClean="0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C0C563C0-E87A-48AA-8A9A-F77D2248F3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C286BEE1-FC10-4B9B-954D-AF895440C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B232E74B-95E7-45FE-A5E2-9A82330010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A00A5E8-EFCA-402E-A2C4-C2C628D4DB64}" type="slidenum">
              <a:rPr lang="en-US" altLang="zh-CN" smtClean="0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A9B450F-152A-4C90-AC27-0A3B320F1A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C1CFCF4-C046-4D90-A43E-B1A07D9A9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4D18B04D-6F10-4907-98E7-F4C3EA67E7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13B1292-6BDB-46CD-925E-76AC377B5280}" type="slidenum">
              <a:rPr lang="en-US" altLang="zh-CN" smtClean="0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A752086-D19E-4277-A0ED-AAB0B2BD2A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336A5C5-AE57-4DBD-9B14-45C69E6208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DBFB7E8-C10F-40F3-B055-0478A15BEE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94EDDF8-B8E9-429C-A506-F64C729ECA93}" type="slidenum">
              <a:rPr lang="en-US" altLang="zh-CN" smtClean="0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3EEC8CE-FF1B-4F26-A9AE-0C9E3946E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050FD0FE-8355-482D-9167-0E03A38EFC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2CED7756-5D6A-42F9-B873-DAD39E0878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658E39C-47EF-4BED-A298-8188A1A7A8C5}" type="slidenum">
              <a:rPr lang="en-US" altLang="zh-CN" smtClean="0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C4BA41AB-D3C2-483C-9239-D58B73DEF8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DF01E68E-01BE-4DF5-B2D0-4C91E4686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179C03FC-2878-495F-83DC-F22EBC5F5A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B83B710-4D73-4016-BD1A-549960A83B1A}" type="slidenum">
              <a:rPr lang="en-US" altLang="zh-CN" smtClean="0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B149CB9-A381-4B40-8551-C8FB9AE1AD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4159EFF-49A1-4041-BF0A-A2ACCF503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336253BC-66EF-4757-9060-EE0D03BF0A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B6502EC-0572-4EAB-A600-B8DBEE884398}" type="slidenum">
              <a:rPr lang="en-US" altLang="zh-CN" smtClean="0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1D90DA5F-0AD7-4DB7-A0DD-59F9E3B386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02B9784-F03B-47B1-8055-A43E7C3A3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EA27350B-695D-454D-935F-A7DCD70D00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45C4648-1396-46A2-8F5B-A4FE834F3240}" type="slidenum">
              <a:rPr lang="en-US" altLang="zh-CN" smtClean="0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1FE17AB-5171-49BD-8774-85F2C6049B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044AB32-D4C1-4562-AF35-0F47DEABC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98F9156C-A8FA-4910-BF44-92C7214D79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F26DA8F-24AA-4A7E-9226-141292CE0B90}" type="slidenum">
              <a:rPr lang="en-US" altLang="zh-CN" smtClean="0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AE0C714B-D23A-4B1E-B7D0-97C7D926C2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CF82222-AA04-4005-8C25-CBB79420C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56BE789F-8816-4DA4-A1CE-CE8E046596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19F9654-2AEF-4780-ADE6-A00E4CD6A705}" type="slidenum">
              <a:rPr lang="en-US" altLang="zh-CN" smtClean="0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AA17C38F-AAD1-41F1-A8B1-100D771172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D82A5308-AD14-4D16-A532-1B5F03629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D42E0B3F-6FB9-4146-8A0B-4555223193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1C25A33-65DF-4669-8440-AC1DABA90A58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8CC98C6-A68D-4625-AF25-E106188E99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D722858-B07E-417F-B19E-35D25C9D1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CDA2BFB2-B40A-4BDD-9393-4EB62FEEA7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1084DC-27A0-4BD1-8266-BB37B51313CF}" type="slidenum">
              <a:rPr lang="en-US" altLang="zh-CN" smtClean="0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53D9C879-079D-449B-B8CA-EA5AB109AB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1E124755-5592-4C39-A86B-E5340C3D1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7B4D62F0-074E-4605-9206-4B5406D282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D0CED33-8BE0-4F0A-9259-06704EED4CA4}" type="slidenum">
              <a:rPr lang="en-US" altLang="zh-CN" smtClean="0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8DBD7224-6763-416C-8AE7-859B9EAE68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4ED0F70A-78FD-485F-8DC0-9C007A7AA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B1A121D-8F56-41D4-A29B-E95EE7D2C7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7F35C0C-7B13-4E2A-A9BC-8F6CA570BFC3}" type="slidenum">
              <a:rPr lang="en-US" altLang="zh-CN" smtClean="0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AD6D451C-172A-4511-B1F5-8BCBAB8FE5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4665121C-808D-4255-8920-0DB025DAA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9C5EE6F0-1B39-4F54-82AD-E9154B93C2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51E8D1-6A4D-4AAF-9AA7-206E6F0B4265}" type="slidenum">
              <a:rPr lang="en-US" altLang="zh-CN" smtClean="0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38AA15E7-6CAA-4B4D-933C-3E64FFC128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64919D70-A810-4EDE-864A-B570FAD889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B2EA1447-54D0-40CE-8C9B-05663F5790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E1DFCB7-1EF5-4F45-966A-0524AC8E8447}" type="slidenum">
              <a:rPr lang="en-US" altLang="zh-CN" smtClean="0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A7C61AA-946F-4CD7-BC2D-FDBFF07BC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9459644E-6DD0-40B4-9F4D-1E321E54D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E59962E1-0E81-4F63-AF30-69A4F1BAE2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D1860AD-E4C5-4A08-AC84-996C39C29029}" type="slidenum">
              <a:rPr lang="en-US" altLang="zh-CN" smtClean="0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BFDE61D9-E638-4C36-97FF-BAA37E1B48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A6983BF0-A2B0-4DDA-9C6C-CF4C1FE2F4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FE626365-D678-454F-A417-F266C7E244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CCC2B51-7EEF-43B5-94F8-10F32FFF99E3}" type="slidenum">
              <a:rPr lang="en-US" altLang="zh-CN" smtClean="0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B3F6314-7597-4782-B4AC-21B59C8F0A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2CB5103D-3D1B-42C7-B0C8-093FACFF2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86279DE3-6F96-476D-90C9-BDE30F381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BBD921-5333-4B81-9711-EEABBBD550E4}" type="slidenum">
              <a:rPr lang="en-US" altLang="zh-CN" smtClean="0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C38D719E-E70C-45F5-B939-21F846CEFD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DD7C41E0-ED50-4B2F-BD6C-0EB840EB9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68B567D9-6C5A-40F8-81AD-B200185C59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8DCDE0C-76B8-47B3-AFE5-82B8C358E546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58FD7D9-7A0D-415C-BA6C-BA2F06A828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506A1E73-7585-46CD-9898-D6600F3FB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C7319F58-43D9-4FE9-B772-A1D9060231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07E1D17-26F4-4311-B9B1-14D218C179C6}" type="slidenum">
              <a:rPr lang="en-US" altLang="zh-CN" smtClean="0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89F311A-7974-4485-AC01-A019CFED26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69847A7E-673E-42FC-B242-8E99BDF2DC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FC2DF27B-A79E-4106-83C0-CE5D95418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0ADABE8-A73E-492F-AB37-99197E917564}" type="slidenum">
              <a:rPr lang="en-US" altLang="zh-CN" smtClean="0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F165C15-ABA8-459B-9349-0AE77BBFBB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1C8C89D-33ED-4882-A280-EB4EF9570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9B1DD46C-5BF6-403A-A958-38742D026F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81F6D95-99DD-4222-9E31-1EECCD890CC2}" type="slidenum">
              <a:rPr lang="en-US" altLang="zh-CN" smtClean="0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7FDCE652-4831-4F70-88CA-AE37DA6C0F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DECF0155-BEC1-487B-8135-CD08EBAED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45F8D35-E07E-4C8B-8778-CCC9BDE74D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7098EE-6236-4FD2-A6CE-E1FF8252FE75}" type="slidenum">
              <a:rPr lang="en-US" altLang="zh-CN" smtClean="0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A739E1A-5A6D-4388-8AF8-3B5A195694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E2397D0-0B09-4C8C-8EB4-D5CD5C95E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05F9AA0E-159C-4F5E-8DBB-DB1DBED075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EDF67C-94FD-4CF4-83D2-D606BA8943FC}" type="slidenum">
              <a:rPr lang="en-US" altLang="zh-CN" smtClean="0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C4479C0-91F2-4C78-9BD9-A106D98699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0EC82E9-32DA-45EE-9A5C-F61C98D4D1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D40AD1C6-3F3E-45A3-B3D0-A90A212C1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8D29397-F4FF-4E18-93A7-FE7B3B14E886}" type="slidenum">
              <a:rPr lang="en-US" altLang="zh-CN" smtClean="0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5B8A8EE-E03D-406C-9477-C9584E9922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053CB9A-9FC8-43BF-BB27-0DA79F5A2C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+mn-ea"/>
                <a:ea typeface="+mn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30000"/>
              </a:lnSpc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 userDrawn="1"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8030581" y="332656"/>
            <a:ext cx="3173994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ctr"/>
          <a:lstStyle/>
          <a:p>
            <a:pPr marL="0" marR="0" lvl="0" indent="0" algn="ct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马尔可夫过程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 userDrawn="1"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 userDrawn="1"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 userDrawn="1"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835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835" rtl="0" eaLnBrk="1" latinLnBrk="0" hangingPunct="1">
        <a:lnSpc>
          <a:spcPct val="150000"/>
        </a:lnSpc>
        <a:spcBef>
          <a:spcPct val="20000"/>
        </a:spcBef>
        <a:buSzPct val="80000"/>
        <a:buFont typeface="Wingdings" panose="05000000000000000000" pitchFamily="2" charset="2"/>
        <a:buChar char="l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991235" indent="-3810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2pPr>
      <a:lvl3pPr marL="1524635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3pPr>
      <a:lvl4pPr marL="2134235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4pPr>
      <a:lvl5pPr marL="2744470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»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5pPr>
      <a:lvl6pPr marL="33540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8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50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01096" y="2310557"/>
            <a:ext cx="456027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          《</a:t>
            </a:r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随机过程与排队论</a:t>
            </a:r>
            <a:r>
              <a:rPr lang="en-US" altLang="zh-CN" sz="2000" dirty="0">
                <a:solidFill>
                  <a:schemeClr val="bg1"/>
                </a:solidFill>
              </a:rPr>
              <a:t>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7975" y="1116654"/>
            <a:ext cx="2076056" cy="861817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第</a:t>
            </a:r>
            <a:r>
              <a:rPr lang="en-US" altLang="zh-CN" sz="4800" dirty="0">
                <a:solidFill>
                  <a:schemeClr val="bg1"/>
                </a:solidFill>
              </a:rPr>
              <a:t>7</a:t>
            </a:r>
            <a:r>
              <a:rPr lang="zh-CN" altLang="en-US" sz="4800" dirty="0">
                <a:solidFill>
                  <a:schemeClr val="bg1"/>
                </a:solidFill>
              </a:rPr>
              <a:t>章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54536" y="1368889"/>
            <a:ext cx="4057469" cy="6155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马尔可夫过程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21135" y="3519164"/>
            <a:ext cx="4854640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ea typeface="华文行楷" panose="02010800040101010101" pitchFamily="2" charset="-122"/>
              </a:rPr>
              <a:t>Email</a:t>
            </a:r>
            <a:r>
              <a:rPr lang="zh-CN" altLang="en-US" sz="2000" dirty="0">
                <a:solidFill>
                  <a:schemeClr val="bg1"/>
                </a:solidFill>
                <a:ea typeface="华文行楷" panose="02010800040101010101" pitchFamily="2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ea typeface="华文行楷" panose="02010800040101010101" pitchFamily="2" charset="-122"/>
              </a:rPr>
              <a:t>qxwang@uestc.edu.cn</a:t>
            </a:r>
          </a:p>
        </p:txBody>
      </p:sp>
      <p:sp>
        <p:nvSpPr>
          <p:cNvPr id="22" name="矩形 21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94375" y="2900778"/>
            <a:ext cx="175430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王庆先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8775" y="2900930"/>
            <a:ext cx="3078481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</a:p>
        </p:txBody>
      </p:sp>
      <p:sp>
        <p:nvSpPr>
          <p:cNvPr id="2" name="矩形 1"/>
          <p:cNvSpPr/>
          <p:nvPr/>
        </p:nvSpPr>
        <p:spPr>
          <a:xfrm>
            <a:off x="5748656" y="2975515"/>
            <a:ext cx="45719" cy="3217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0684F-EE2F-5FEE-1463-1969DA63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福克－普朗克方程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61EBC78-8342-5531-F73B-36780DDBDB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042667"/>
              </p:ext>
            </p:extLst>
          </p:nvPr>
        </p:nvGraphicFramePr>
        <p:xfrm>
          <a:off x="787845" y="1531205"/>
          <a:ext cx="6057715" cy="1689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98800" imgH="863600" progId="Equation.3">
                  <p:embed/>
                </p:oleObj>
              </mc:Choice>
              <mc:Fallback>
                <p:oleObj name="Equation" r:id="rId2" imgW="3098800" imgH="863600" progId="Equation.3">
                  <p:embed/>
                  <p:pic>
                    <p:nvPicPr>
                      <p:cNvPr id="272387" name="Object 3">
                        <a:extLst>
                          <a:ext uri="{FF2B5EF4-FFF2-40B4-BE49-F238E27FC236}">
                            <a16:creationId xmlns:a16="http://schemas.microsoft.com/office/drawing/2014/main" id="{85F7362A-30A3-49A4-838C-126F28F4EC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845" y="1531205"/>
                        <a:ext cx="6057715" cy="1689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241184F-D964-EE9E-7136-004EADCA7EF3}"/>
              </a:ext>
            </a:extLst>
          </p:cNvPr>
          <p:cNvSpPr txBox="1">
            <a:spLocks noChangeArrowheads="1"/>
          </p:cNvSpPr>
          <p:nvPr/>
        </p:nvSpPr>
        <p:spPr>
          <a:xfrm>
            <a:off x="669288" y="833292"/>
            <a:ext cx="7697982" cy="615230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»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绝对概率满足福克－普朗克方程</a:t>
            </a:r>
            <a:r>
              <a:rPr lang="zh-CN" altLang="en-US" dirty="0">
                <a:sym typeface="Symbol" panose="05050102010706020507" pitchFamily="18" charset="2"/>
              </a:rPr>
              <a:t>：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D88F71-02EE-938F-99ED-012CA1B0E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9287" y="2293282"/>
            <a:ext cx="6097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58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F082DB0-0256-28AD-2049-4FFF1A08E6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016301"/>
              </p:ext>
            </p:extLst>
          </p:nvPr>
        </p:nvGraphicFramePr>
        <p:xfrm>
          <a:off x="1053483" y="3824970"/>
          <a:ext cx="6057715" cy="1365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98800" imgH="698500" progId="Equation.3">
                  <p:embed/>
                </p:oleObj>
              </mc:Choice>
              <mc:Fallback>
                <p:oleObj name="Equation" r:id="rId4" imgW="3098800" imgH="698500" progId="Equation.3">
                  <p:embed/>
                  <p:pic>
                    <p:nvPicPr>
                      <p:cNvPr id="272390" name="Object 6">
                        <a:extLst>
                          <a:ext uri="{FF2B5EF4-FFF2-40B4-BE49-F238E27FC236}">
                            <a16:creationId xmlns:a16="http://schemas.microsoft.com/office/drawing/2014/main" id="{35D4423F-3338-4CCE-8E0D-1D1BD2F78F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483" y="3824970"/>
                        <a:ext cx="6057715" cy="1365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B12C0FC-8AF0-37B2-9ECF-34C42B22C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45" y="3347108"/>
            <a:ext cx="6326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58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推广到无限状态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E{0, 1, 2, …, n, …}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为：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BB1EBD-760C-3F52-1373-99E6E1A1A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272" y="4438306"/>
            <a:ext cx="6097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58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(2)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0A21CB5-0697-145A-D52C-D7AF91E30D68}"/>
              </a:ext>
            </a:extLst>
          </p:cNvPr>
          <p:cNvGrpSpPr>
            <a:grpSpLocks/>
          </p:cNvGrpSpPr>
          <p:nvPr/>
        </p:nvGrpSpPr>
        <p:grpSpPr bwMode="auto">
          <a:xfrm>
            <a:off x="781436" y="5227879"/>
            <a:ext cx="7774200" cy="1312126"/>
            <a:chOff x="1066800" y="1066829"/>
            <a:chExt cx="7847903" cy="1312834"/>
          </a:xfrm>
          <a:solidFill>
            <a:srgbClr val="92D050"/>
          </a:solidFill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FA4D376-C75E-18EF-7277-D36FB70250A4}"/>
                </a:ext>
              </a:extLst>
            </p:cNvPr>
            <p:cNvSpPr txBox="1"/>
            <p:nvPr/>
          </p:nvSpPr>
          <p:spPr>
            <a:xfrm>
              <a:off x="1161898" y="1066829"/>
              <a:ext cx="7556572" cy="12009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defTabSz="91458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defTabSz="91458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defTabSz="91458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07E68318-2B02-0AD6-ACFD-73FB050C6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800" y="1066829"/>
              <a:ext cx="7847903" cy="3733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533400" indent="-5334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990600" indent="-5334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371600" indent="-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7526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2098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667000" indent="-3810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124200" indent="-3810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581400" indent="-3810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038600" indent="-3810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533507" indent="-533507" defTabSz="914583" eaLnBrk="1" hangingPunct="1">
                <a:lnSpc>
                  <a:spcPct val="110000"/>
                </a:lnSpc>
                <a:buClr>
                  <a:srgbClr val="6600CC"/>
                </a:buClr>
                <a:buFont typeface="Wingdings" panose="05000000000000000000" pitchFamily="2" charset="2"/>
                <a:buAutoNum type="arabicPeriod" startAt="10"/>
                <a:defRPr/>
              </a:pPr>
              <a:r>
                <a:rPr lang="zh-CN" altLang="en-US" sz="2400" kern="0" dirty="0">
                  <a:solidFill>
                    <a:srgbClr val="000000"/>
                  </a:solidFill>
                </a:rPr>
                <a:t>绝对概率满足（福克</a:t>
              </a:r>
              <a:r>
                <a:rPr lang="en-US" altLang="zh-CN" sz="2400" kern="0" dirty="0">
                  <a:solidFill>
                    <a:srgbClr val="000000"/>
                  </a:solidFill>
                </a:rPr>
                <a:t>-</a:t>
              </a:r>
              <a:r>
                <a:rPr lang="zh-CN" altLang="en-US" sz="2400" kern="0" dirty="0">
                  <a:solidFill>
                    <a:srgbClr val="000000"/>
                  </a:solidFill>
                </a:rPr>
                <a:t>普朗克方程）</a:t>
              </a:r>
              <a:endParaRPr lang="zh-CN" altLang="en-US" sz="2400" kern="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graphicFrame>
          <p:nvGraphicFramePr>
            <p:cNvPr id="13" name="Object 4">
              <a:extLst>
                <a:ext uri="{FF2B5EF4-FFF2-40B4-BE49-F238E27FC236}">
                  <a16:creationId xmlns:a16="http://schemas.microsoft.com/office/drawing/2014/main" id="{204A7630-E26D-6BD9-17AD-244B98A305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62200" y="1595438"/>
            <a:ext cx="4357688" cy="784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44700" imgH="368300" progId="Equation.DSMT4">
                    <p:embed/>
                  </p:oleObj>
                </mc:Choice>
                <mc:Fallback>
                  <p:oleObj name="Equation" r:id="rId6" imgW="2044700" imgH="368300" progId="Equation.DSMT4">
                    <p:embed/>
                    <p:pic>
                      <p:nvPicPr>
                        <p:cNvPr id="21519" name="Object 4">
                          <a:extLst>
                            <a:ext uri="{FF2B5EF4-FFF2-40B4-BE49-F238E27FC236}">
                              <a16:creationId xmlns:a16="http://schemas.microsoft.com/office/drawing/2014/main" id="{6A6A9784-E4EC-42C7-BE66-3E7BB970FD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0" y="1595438"/>
                          <a:ext cx="4357688" cy="784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0848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utoUpdateAnimBg="0"/>
      <p:bldP spid="8" grpId="0" autoUpdateAnimBg="0"/>
      <p:bldP spid="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>
            <a:extLst>
              <a:ext uri="{FF2B5EF4-FFF2-40B4-BE49-F238E27FC236}">
                <a16:creationId xmlns:a16="http://schemas.microsoft.com/office/drawing/2014/main" id="{7C9C4207-FACB-4DD8-B7F8-01248D3D5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福克－普朗克方程解的存在性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2A6EF877-92D8-46CE-A4AC-5F9326644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3775" y="1067594"/>
            <a:ext cx="10820400" cy="1212549"/>
          </a:xfrm>
        </p:spPr>
        <p:txBody>
          <a:bodyPr>
            <a:normAutofit/>
          </a:bodyPr>
          <a:lstStyle/>
          <a:p>
            <a:pPr eaLnBrk="1" hangingPunct="1"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dirty="0">
                <a:sym typeface="Symbol" panose="05050102010706020507" pitchFamily="18" charset="2"/>
              </a:rPr>
              <a:t>对有限状态</a:t>
            </a:r>
            <a:r>
              <a:rPr lang="en-US" altLang="zh-CN" dirty="0">
                <a:sym typeface="Symbol" panose="05050102010706020507" pitchFamily="18" charset="2"/>
              </a:rPr>
              <a:t>E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>
                <a:sym typeface="Symbol" panose="05050102010706020507" pitchFamily="18" charset="2"/>
              </a:rPr>
              <a:t>{0, 1, 2, …, N}</a:t>
            </a:r>
            <a:r>
              <a:rPr lang="zh-CN" altLang="en-US" dirty="0">
                <a:sym typeface="Symbol" panose="05050102010706020507" pitchFamily="18" charset="2"/>
              </a:rPr>
              <a:t>的生灭过程，若满足</a:t>
            </a:r>
            <a:r>
              <a:rPr lang="en-US" altLang="zh-CN" dirty="0" err="1"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ym typeface="Symbol" panose="05050102010706020507" pitchFamily="18" charset="2"/>
              </a:rPr>
              <a:t>j</a:t>
            </a:r>
            <a:r>
              <a:rPr lang="en-US" altLang="zh-CN" dirty="0">
                <a:sym typeface="Symbol" panose="05050102010706020507" pitchFamily="18" charset="2"/>
              </a:rPr>
              <a:t>(t)0</a:t>
            </a:r>
            <a:r>
              <a:rPr lang="zh-CN" altLang="en-US" dirty="0">
                <a:sym typeface="Symbol" panose="05050102010706020507" pitchFamily="18" charset="2"/>
              </a:rPr>
              <a:t>，                   ，   </a:t>
            </a:r>
          </a:p>
        </p:txBody>
      </p:sp>
      <p:sp>
        <p:nvSpPr>
          <p:cNvPr id="273412" name="Rectangle 4">
            <a:extLst>
              <a:ext uri="{FF2B5EF4-FFF2-40B4-BE49-F238E27FC236}">
                <a16:creationId xmlns:a16="http://schemas.microsoft.com/office/drawing/2014/main" id="{4628C692-2608-47A2-91B0-4CF5E2F78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474" y="1882075"/>
            <a:ext cx="5596487" cy="36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则对任给的初始条件，方程组</a:t>
            </a:r>
          </a:p>
        </p:txBody>
      </p:sp>
      <p:graphicFrame>
        <p:nvGraphicFramePr>
          <p:cNvPr id="273413" name="Object 5">
            <a:extLst>
              <a:ext uri="{FF2B5EF4-FFF2-40B4-BE49-F238E27FC236}">
                <a16:creationId xmlns:a16="http://schemas.microsoft.com/office/drawing/2014/main" id="{145115E3-3225-470D-B343-144DF281DA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312104"/>
              </p:ext>
            </p:extLst>
          </p:nvPr>
        </p:nvGraphicFramePr>
        <p:xfrm>
          <a:off x="9832975" y="965803"/>
          <a:ext cx="1559677" cy="988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280" imgH="444307" progId="Equation.3">
                  <p:embed/>
                </p:oleObj>
              </mc:Choice>
              <mc:Fallback>
                <p:oleObj name="Equation" r:id="rId3" imgW="736280" imgH="444307" progId="Equation.3">
                  <p:embed/>
                  <p:pic>
                    <p:nvPicPr>
                      <p:cNvPr id="273413" name="Object 5">
                        <a:extLst>
                          <a:ext uri="{FF2B5EF4-FFF2-40B4-BE49-F238E27FC236}">
                            <a16:creationId xmlns:a16="http://schemas.microsoft.com/office/drawing/2014/main" id="{145115E3-3225-470D-B343-144DF281DA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2975" y="965803"/>
                        <a:ext cx="1559677" cy="988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4" name="Rectangle 6">
            <a:extLst>
              <a:ext uri="{FF2B5EF4-FFF2-40B4-BE49-F238E27FC236}">
                <a16:creationId xmlns:a16="http://schemas.microsoft.com/office/drawing/2014/main" id="{E78DA0B2-41CD-4AA5-93DB-DAE410C4E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7891" y="1847670"/>
            <a:ext cx="4338806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(1)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的解存在、唯一，而且</a:t>
            </a:r>
          </a:p>
        </p:txBody>
      </p:sp>
      <p:graphicFrame>
        <p:nvGraphicFramePr>
          <p:cNvPr id="273415" name="Object 7">
            <a:extLst>
              <a:ext uri="{FF2B5EF4-FFF2-40B4-BE49-F238E27FC236}">
                <a16:creationId xmlns:a16="http://schemas.microsoft.com/office/drawing/2014/main" id="{9C78784B-5B8D-4DEB-B43F-DF9100910F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26698"/>
              </p:ext>
            </p:extLst>
          </p:nvPr>
        </p:nvGraphicFramePr>
        <p:xfrm>
          <a:off x="3889974" y="2494844"/>
          <a:ext cx="4579638" cy="949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47900" imgH="444500" progId="Equation.3">
                  <p:embed/>
                </p:oleObj>
              </mc:Choice>
              <mc:Fallback>
                <p:oleObj name="Equation" r:id="rId5" imgW="2247900" imgH="444500" progId="Equation.3">
                  <p:embed/>
                  <p:pic>
                    <p:nvPicPr>
                      <p:cNvPr id="273415" name="Object 7">
                        <a:extLst>
                          <a:ext uri="{FF2B5EF4-FFF2-40B4-BE49-F238E27FC236}">
                            <a16:creationId xmlns:a16="http://schemas.microsoft.com/office/drawing/2014/main" id="{9C78784B-5B8D-4DEB-B43F-DF9100910F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974" y="2494844"/>
                        <a:ext cx="4579638" cy="949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6" name="Rectangle 8">
            <a:extLst>
              <a:ext uri="{FF2B5EF4-FFF2-40B4-BE49-F238E27FC236}">
                <a16:creationId xmlns:a16="http://schemas.microsoft.com/office/drawing/2014/main" id="{C23D4FDE-AA36-4DFA-BE50-7EF1DCDB5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3378565"/>
            <a:ext cx="9449806" cy="400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00CC"/>
              </a:buClr>
              <a:buFont typeface="Wingdings" panose="05000000000000000000" pitchFamily="2" charset="2"/>
              <a:buAutoNum type="arabicParenR" startAt="2"/>
            </a:pP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对可列无限状态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{0, 1, 2, …, n, …}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的生灭过程，若</a:t>
            </a:r>
          </a:p>
        </p:txBody>
      </p:sp>
      <p:graphicFrame>
        <p:nvGraphicFramePr>
          <p:cNvPr id="273417" name="Object 9">
            <a:extLst>
              <a:ext uri="{FF2B5EF4-FFF2-40B4-BE49-F238E27FC236}">
                <a16:creationId xmlns:a16="http://schemas.microsoft.com/office/drawing/2014/main" id="{497C4B4E-6AC5-4ED8-A1E1-B641EDAEF3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874026"/>
              </p:ext>
            </p:extLst>
          </p:nvPr>
        </p:nvGraphicFramePr>
        <p:xfrm>
          <a:off x="5688985" y="5735207"/>
          <a:ext cx="4579638" cy="949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247900" imgH="444500" progId="Equation.3">
                  <p:embed/>
                </p:oleObj>
              </mc:Choice>
              <mc:Fallback>
                <p:oleObj name="公式" r:id="rId7" imgW="2247900" imgH="444500" progId="Equation.3">
                  <p:embed/>
                  <p:pic>
                    <p:nvPicPr>
                      <p:cNvPr id="273417" name="Object 9">
                        <a:extLst>
                          <a:ext uri="{FF2B5EF4-FFF2-40B4-BE49-F238E27FC236}">
                            <a16:creationId xmlns:a16="http://schemas.microsoft.com/office/drawing/2014/main" id="{497C4B4E-6AC5-4ED8-A1E1-B641EDAEF3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985" y="5735207"/>
                        <a:ext cx="4579638" cy="949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8" name="Object 10">
            <a:extLst>
              <a:ext uri="{FF2B5EF4-FFF2-40B4-BE49-F238E27FC236}">
                <a16:creationId xmlns:a16="http://schemas.microsoft.com/office/drawing/2014/main" id="{5F5DF00D-B70D-4176-8698-56E798A0F3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655660"/>
              </p:ext>
            </p:extLst>
          </p:nvPr>
        </p:nvGraphicFramePr>
        <p:xfrm>
          <a:off x="3353797" y="3881722"/>
          <a:ext cx="5412996" cy="100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730500" imgH="482600" progId="Equation.3">
                  <p:embed/>
                </p:oleObj>
              </mc:Choice>
              <mc:Fallback>
                <p:oleObj name="Equation" r:id="rId9" imgW="2730500" imgH="482600" progId="Equation.3">
                  <p:embed/>
                  <p:pic>
                    <p:nvPicPr>
                      <p:cNvPr id="273418" name="Object 10">
                        <a:extLst>
                          <a:ext uri="{FF2B5EF4-FFF2-40B4-BE49-F238E27FC236}">
                            <a16:creationId xmlns:a16="http://schemas.microsoft.com/office/drawing/2014/main" id="{5F5DF00D-B70D-4176-8698-56E798A0F3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797" y="3881722"/>
                        <a:ext cx="5412996" cy="100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9" name="Rectangle 11">
            <a:extLst>
              <a:ext uri="{FF2B5EF4-FFF2-40B4-BE49-F238E27FC236}">
                <a16:creationId xmlns:a16="http://schemas.microsoft.com/office/drawing/2014/main" id="{AE11B129-7593-4D85-841E-4E99312DE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631" y="4997981"/>
            <a:ext cx="32302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而且满足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(t)0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</p:txBody>
      </p:sp>
      <p:graphicFrame>
        <p:nvGraphicFramePr>
          <p:cNvPr id="273420" name="Object 12">
            <a:extLst>
              <a:ext uri="{FF2B5EF4-FFF2-40B4-BE49-F238E27FC236}">
                <a16:creationId xmlns:a16="http://schemas.microsoft.com/office/drawing/2014/main" id="{B28DEA25-B066-4926-A333-7E8111474D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691824"/>
              </p:ext>
            </p:extLst>
          </p:nvPr>
        </p:nvGraphicFramePr>
        <p:xfrm>
          <a:off x="4129308" y="4772697"/>
          <a:ext cx="1559677" cy="1018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36600" imgH="457200" progId="Equation.DSMT4">
                  <p:embed/>
                </p:oleObj>
              </mc:Choice>
              <mc:Fallback>
                <p:oleObj name="Equation" r:id="rId11" imgW="736600" imgH="457200" progId="Equation.DSMT4">
                  <p:embed/>
                  <p:pic>
                    <p:nvPicPr>
                      <p:cNvPr id="273420" name="Object 12">
                        <a:extLst>
                          <a:ext uri="{FF2B5EF4-FFF2-40B4-BE49-F238E27FC236}">
                            <a16:creationId xmlns:a16="http://schemas.microsoft.com/office/drawing/2014/main" id="{B28DEA25-B066-4926-A333-7E8111474D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308" y="4772697"/>
                        <a:ext cx="1559677" cy="1018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21" name="Rectangle 13">
            <a:extLst>
              <a:ext uri="{FF2B5EF4-FFF2-40B4-BE49-F238E27FC236}">
                <a16:creationId xmlns:a16="http://schemas.microsoft.com/office/drawing/2014/main" id="{FAC3E1D2-588D-44D8-BFAA-6DFB1CF57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678" y="5103845"/>
            <a:ext cx="4312047" cy="36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，则对任给的初始条件，</a:t>
            </a:r>
          </a:p>
        </p:txBody>
      </p:sp>
      <p:sp>
        <p:nvSpPr>
          <p:cNvPr id="273422" name="Rectangle 14">
            <a:extLst>
              <a:ext uri="{FF2B5EF4-FFF2-40B4-BE49-F238E27FC236}">
                <a16:creationId xmlns:a16="http://schemas.microsoft.com/office/drawing/2014/main" id="{49E8AB2C-9C88-4B1D-8541-837746E0F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474" y="5981553"/>
            <a:ext cx="5581196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方程组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的解存在、唯一，且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 autoUpdateAnimBg="0" advAuto="0"/>
      <p:bldP spid="273412" grpId="0" autoUpdateAnimBg="0"/>
      <p:bldP spid="273414" grpId="0" autoUpdateAnimBg="0"/>
      <p:bldP spid="273416" grpId="0" autoUpdateAnimBg="0"/>
      <p:bldP spid="273419" grpId="0" autoUpdateAnimBg="0"/>
      <p:bldP spid="273421" grpId="0" autoUpdateAnimBg="0"/>
      <p:bldP spid="27342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A05F620E-BCAB-4AA7-AC5A-51BBD9B34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极限定理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367B5EA2-8333-4778-8FA4-A7AABEC7C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9213" y="1610824"/>
            <a:ext cx="11031162" cy="443016"/>
          </a:xfrm>
        </p:spPr>
        <p:txBody>
          <a:bodyPr>
            <a:noAutofit/>
          </a:bodyPr>
          <a:lstStyle/>
          <a:p>
            <a:pPr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dirty="0">
                <a:sym typeface="Symbol" panose="05050102010706020507" pitchFamily="18" charset="2"/>
              </a:rPr>
              <a:t>对有限状态</a:t>
            </a:r>
            <a:r>
              <a:rPr lang="en-US" altLang="zh-CN" dirty="0">
                <a:sym typeface="Symbol" panose="05050102010706020507" pitchFamily="18" charset="2"/>
              </a:rPr>
              <a:t>E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>
                <a:sym typeface="Symbol" panose="05050102010706020507" pitchFamily="18" charset="2"/>
              </a:rPr>
              <a:t>{0, 1, 2, …, N}</a:t>
            </a:r>
            <a:r>
              <a:rPr lang="zh-CN" altLang="en-US" dirty="0">
                <a:sym typeface="Symbol" panose="05050102010706020507" pitchFamily="18" charset="2"/>
              </a:rPr>
              <a:t>的生灭过程，</a:t>
            </a:r>
            <a:r>
              <a:rPr lang="en-US" altLang="zh-CN" dirty="0">
                <a:sym typeface="Symbol" panose="05050102010706020507" pitchFamily="18" charset="2"/>
              </a:rPr>
              <a:t>{</a:t>
            </a:r>
            <a:r>
              <a:rPr lang="en-US" altLang="zh-CN" baseline="-25000" dirty="0">
                <a:sym typeface="Symbol" panose="05050102010706020507" pitchFamily="18" charset="2"/>
              </a:rPr>
              <a:t>j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j=0, 1, 2, …, N}</a:t>
            </a:r>
            <a:r>
              <a:rPr lang="zh-CN" altLang="en-US" dirty="0">
                <a:sym typeface="Symbol" panose="05050102010706020507" pitchFamily="18" charset="2"/>
              </a:rPr>
              <a:t>存在，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74436" name="Rectangle 4">
            <a:extLst>
              <a:ext uri="{FF2B5EF4-FFF2-40B4-BE49-F238E27FC236}">
                <a16:creationId xmlns:a16="http://schemas.microsoft.com/office/drawing/2014/main" id="{A62A3CE4-2B0C-4BD7-B325-40D1F14BB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789" y="2335302"/>
            <a:ext cx="739311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与初始条件无关，且</a:t>
            </a:r>
          </a:p>
        </p:txBody>
      </p:sp>
      <p:sp>
        <p:nvSpPr>
          <p:cNvPr id="274437" name="Rectangle 5">
            <a:extLst>
              <a:ext uri="{FF2B5EF4-FFF2-40B4-BE49-F238E27FC236}">
                <a16:creationId xmlns:a16="http://schemas.microsoft.com/office/drawing/2014/main" id="{5BCAD350-B8D0-41F2-92D0-479955BC6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579" y="3382157"/>
            <a:ext cx="4919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即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{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j=0, 1, …, N}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为平稳分布。</a:t>
            </a:r>
          </a:p>
        </p:txBody>
      </p:sp>
      <p:graphicFrame>
        <p:nvGraphicFramePr>
          <p:cNvPr id="334848" name="Object 0">
            <a:extLst>
              <a:ext uri="{FF2B5EF4-FFF2-40B4-BE49-F238E27FC236}">
                <a16:creationId xmlns:a16="http://schemas.microsoft.com/office/drawing/2014/main" id="{D95B91CB-0574-46EF-A0C6-FC2BAB0B2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356811"/>
              </p:ext>
            </p:extLst>
          </p:nvPr>
        </p:nvGraphicFramePr>
        <p:xfrm>
          <a:off x="5805419" y="2683331"/>
          <a:ext cx="979556" cy="730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96641" imgH="444307" progId="Equation.3">
                  <p:embed/>
                </p:oleObj>
              </mc:Choice>
              <mc:Fallback>
                <p:oleObj name="Equation" r:id="rId3" imgW="596641" imgH="444307" progId="Equation.3">
                  <p:embed/>
                  <p:pic>
                    <p:nvPicPr>
                      <p:cNvPr id="334848" name="Object 0">
                        <a:extLst>
                          <a:ext uri="{FF2B5EF4-FFF2-40B4-BE49-F238E27FC236}">
                            <a16:creationId xmlns:a16="http://schemas.microsoft.com/office/drawing/2014/main" id="{D95B91CB-0574-46EF-A0C6-FC2BAB0B2F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419" y="2683331"/>
                        <a:ext cx="979556" cy="730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9" name="Rectangle 7">
            <a:extLst>
              <a:ext uri="{FF2B5EF4-FFF2-40B4-BE49-F238E27FC236}">
                <a16:creationId xmlns:a16="http://schemas.microsoft.com/office/drawing/2014/main" id="{28178BAA-EA15-43C8-B143-A20DC605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799" y="3999750"/>
            <a:ext cx="10212776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00CC"/>
              </a:buClr>
              <a:buFont typeface="Wingdings" panose="05000000000000000000" pitchFamily="2" charset="2"/>
              <a:buAutoNum type="arabicParenR" startAt="2"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对可列无限状态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E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{0, 1, 2, …, n, …}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的生灭过程，若有条件</a:t>
            </a:r>
          </a:p>
        </p:txBody>
      </p:sp>
      <p:graphicFrame>
        <p:nvGraphicFramePr>
          <p:cNvPr id="334849" name="Object 1">
            <a:extLst>
              <a:ext uri="{FF2B5EF4-FFF2-40B4-BE49-F238E27FC236}">
                <a16:creationId xmlns:a16="http://schemas.microsoft.com/office/drawing/2014/main" id="{8AF0E649-D504-4FBA-A740-5840835169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457068"/>
              </p:ext>
            </p:extLst>
          </p:nvPr>
        </p:nvGraphicFramePr>
        <p:xfrm>
          <a:off x="3465432" y="4520949"/>
          <a:ext cx="2364334" cy="773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35100" imgH="469900" progId="Equation.DSMT4">
                  <p:embed/>
                </p:oleObj>
              </mc:Choice>
              <mc:Fallback>
                <p:oleObj name="Equation" r:id="rId5" imgW="1435100" imgH="469900" progId="Equation.DSMT4">
                  <p:embed/>
                  <p:pic>
                    <p:nvPicPr>
                      <p:cNvPr id="334849" name="Object 1">
                        <a:extLst>
                          <a:ext uri="{FF2B5EF4-FFF2-40B4-BE49-F238E27FC236}">
                            <a16:creationId xmlns:a16="http://schemas.microsoft.com/office/drawing/2014/main" id="{8AF0E649-D504-4FBA-A740-5840835169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432" y="4520949"/>
                        <a:ext cx="2364334" cy="773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1" name="Rectangle 9">
            <a:extLst>
              <a:ext uri="{FF2B5EF4-FFF2-40B4-BE49-F238E27FC236}">
                <a16:creationId xmlns:a16="http://schemas.microsoft.com/office/drawing/2014/main" id="{2DADA558-7A2D-4439-BF8B-8EE9B2665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789" y="5469015"/>
            <a:ext cx="76177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成立，则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{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j=0, 1, 2, …}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存在，与初始条件无关，且</a:t>
            </a:r>
          </a:p>
        </p:txBody>
      </p:sp>
      <p:graphicFrame>
        <p:nvGraphicFramePr>
          <p:cNvPr id="334850" name="Object 2">
            <a:extLst>
              <a:ext uri="{FF2B5EF4-FFF2-40B4-BE49-F238E27FC236}">
                <a16:creationId xmlns:a16="http://schemas.microsoft.com/office/drawing/2014/main" id="{C32E4C75-4758-4E9A-AB04-A52E573680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761630"/>
              </p:ext>
            </p:extLst>
          </p:nvPr>
        </p:nvGraphicFramePr>
        <p:xfrm>
          <a:off x="1278409" y="970240"/>
          <a:ext cx="2629509" cy="571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82700" imgH="279400" progId="Equation.3">
                  <p:embed/>
                </p:oleObj>
              </mc:Choice>
              <mc:Fallback>
                <p:oleObj name="Equation" r:id="rId7" imgW="1282700" imgH="279400" progId="Equation.3">
                  <p:embed/>
                  <p:pic>
                    <p:nvPicPr>
                      <p:cNvPr id="334850" name="Object 2">
                        <a:extLst>
                          <a:ext uri="{FF2B5EF4-FFF2-40B4-BE49-F238E27FC236}">
                            <a16:creationId xmlns:a16="http://schemas.microsoft.com/office/drawing/2014/main" id="{C32E4C75-4758-4E9A-AB04-A52E573680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409" y="970240"/>
                        <a:ext cx="2629509" cy="571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3" name="Rectangle 11">
            <a:extLst>
              <a:ext uri="{FF2B5EF4-FFF2-40B4-BE49-F238E27FC236}">
                <a16:creationId xmlns:a16="http://schemas.microsoft.com/office/drawing/2014/main" id="{8C426C90-8429-4CBB-B3F5-5075B7141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213" y="970240"/>
            <a:ext cx="492239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令</a:t>
            </a:r>
          </a:p>
        </p:txBody>
      </p:sp>
      <p:sp>
        <p:nvSpPr>
          <p:cNvPr id="274444" name="Rectangle 12">
            <a:extLst>
              <a:ext uri="{FF2B5EF4-FFF2-40B4-BE49-F238E27FC236}">
                <a16:creationId xmlns:a16="http://schemas.microsoft.com/office/drawing/2014/main" id="{47BC016A-7D83-4176-82C9-F21ADF1E5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110" y="2764564"/>
            <a:ext cx="11464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&gt;0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</a:p>
        </p:txBody>
      </p:sp>
      <p:sp>
        <p:nvSpPr>
          <p:cNvPr id="274445" name="Rectangle 13">
            <a:extLst>
              <a:ext uri="{FF2B5EF4-FFF2-40B4-BE49-F238E27FC236}">
                <a16:creationId xmlns:a16="http://schemas.microsoft.com/office/drawing/2014/main" id="{DFA24A87-B01C-4D98-B641-EB57C4081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437" y="4685104"/>
            <a:ext cx="4573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及</a:t>
            </a:r>
          </a:p>
        </p:txBody>
      </p:sp>
      <p:graphicFrame>
        <p:nvGraphicFramePr>
          <p:cNvPr id="334851" name="Object 3">
            <a:extLst>
              <a:ext uri="{FF2B5EF4-FFF2-40B4-BE49-F238E27FC236}">
                <a16:creationId xmlns:a16="http://schemas.microsoft.com/office/drawing/2014/main" id="{8CF0E1CF-5C4C-41E0-9920-0B2392277B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040864"/>
              </p:ext>
            </p:extLst>
          </p:nvPr>
        </p:nvGraphicFramePr>
        <p:xfrm>
          <a:off x="6368586" y="4414388"/>
          <a:ext cx="3410739" cy="898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70100" imgH="546100" progId="Equation.DSMT4">
                  <p:embed/>
                </p:oleObj>
              </mc:Choice>
              <mc:Fallback>
                <p:oleObj name="Equation" r:id="rId9" imgW="2070100" imgH="546100" progId="Equation.DSMT4">
                  <p:embed/>
                  <p:pic>
                    <p:nvPicPr>
                      <p:cNvPr id="334851" name="Object 3">
                        <a:extLst>
                          <a:ext uri="{FF2B5EF4-FFF2-40B4-BE49-F238E27FC236}">
                            <a16:creationId xmlns:a16="http://schemas.microsoft.com/office/drawing/2014/main" id="{8CF0E1CF-5C4C-41E0-9920-0B2392277B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8586" y="4414388"/>
                        <a:ext cx="3410739" cy="898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7" name="Rectangle 15">
            <a:extLst>
              <a:ext uri="{FF2B5EF4-FFF2-40B4-BE49-F238E27FC236}">
                <a16:creationId xmlns:a16="http://schemas.microsoft.com/office/drawing/2014/main" id="{71789F99-9F0A-4AE5-9D20-3580087AD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464" y="6247437"/>
            <a:ext cx="53335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即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{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j=0, 1, …, n, …}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为平稳分布。</a:t>
            </a:r>
          </a:p>
        </p:txBody>
      </p:sp>
      <p:graphicFrame>
        <p:nvGraphicFramePr>
          <p:cNvPr id="334852" name="Object 4">
            <a:extLst>
              <a:ext uri="{FF2B5EF4-FFF2-40B4-BE49-F238E27FC236}">
                <a16:creationId xmlns:a16="http://schemas.microsoft.com/office/drawing/2014/main" id="{8CA7BD28-1EB2-47B9-BF9B-AE27032941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7778"/>
              </p:ext>
            </p:extLst>
          </p:nvPr>
        </p:nvGraphicFramePr>
        <p:xfrm>
          <a:off x="9891002" y="5322136"/>
          <a:ext cx="1013059" cy="752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596641" imgH="444307" progId="Equation.3">
                  <p:embed/>
                </p:oleObj>
              </mc:Choice>
              <mc:Fallback>
                <p:oleObj name="公式" r:id="rId11" imgW="596641" imgH="444307" progId="Equation.3">
                  <p:embed/>
                  <p:pic>
                    <p:nvPicPr>
                      <p:cNvPr id="334852" name="Object 4">
                        <a:extLst>
                          <a:ext uri="{FF2B5EF4-FFF2-40B4-BE49-F238E27FC236}">
                            <a16:creationId xmlns:a16="http://schemas.microsoft.com/office/drawing/2014/main" id="{8CA7BD28-1EB2-47B9-BF9B-AE27032941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1002" y="5322136"/>
                        <a:ext cx="1013059" cy="752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9" name="Rectangle 17">
            <a:extLst>
              <a:ext uri="{FF2B5EF4-FFF2-40B4-BE49-F238E27FC236}">
                <a16:creationId xmlns:a16="http://schemas.microsoft.com/office/drawing/2014/main" id="{A6E8340F-C5D3-4A5A-8278-579FF0300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104" y="5440274"/>
            <a:ext cx="25506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&gt;0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            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4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4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4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4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4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4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 autoUpdateAnimBg="0" advAuto="0"/>
      <p:bldP spid="274436" grpId="0" autoUpdateAnimBg="0"/>
      <p:bldP spid="274437" grpId="0" autoUpdateAnimBg="0"/>
      <p:bldP spid="274439" grpId="0" autoUpdateAnimBg="0"/>
      <p:bldP spid="274441" grpId="0" autoUpdateAnimBg="0"/>
      <p:bldP spid="274443" grpId="0"/>
      <p:bldP spid="274444" grpId="0" autoUpdateAnimBg="0"/>
      <p:bldP spid="274445" grpId="0" autoUpdateAnimBg="0"/>
      <p:bldP spid="274447" grpId="0" autoUpdateAnimBg="0"/>
      <p:bldP spid="27444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>
            <a:extLst>
              <a:ext uri="{FF2B5EF4-FFF2-40B4-BE49-F238E27FC236}">
                <a16:creationId xmlns:a16="http://schemas.microsoft.com/office/drawing/2014/main" id="{3F067CF8-79E2-464B-ABA7-FC5343235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有限状态</a:t>
            </a:r>
            <a:r>
              <a:rPr lang="zh-CN" altLang="en-US">
                <a:latin typeface="Times New Roman" panose="02020603050405020304" pitchFamily="18" charset="0"/>
              </a:rPr>
              <a:t>生灭过程的平稳分布</a:t>
            </a:r>
          </a:p>
        </p:txBody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4A357C7E-ADCC-4602-BF75-A4BBA82D4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174" y="1143265"/>
            <a:ext cx="11353801" cy="2586637"/>
          </a:xfrm>
        </p:spPr>
        <p:txBody>
          <a:bodyPr>
            <a:normAutofit/>
          </a:bodyPr>
          <a:lstStyle/>
          <a:p>
            <a:pPr marL="0" indent="720144" algn="just">
              <a:buNone/>
              <a:defRPr/>
            </a:pPr>
            <a:r>
              <a:rPr lang="zh-CN" altLang="en-US" dirty="0">
                <a:sym typeface="Symbol" panose="05050102010706020507" pitchFamily="18" charset="2"/>
              </a:rPr>
              <a:t>有限状态</a:t>
            </a:r>
            <a:r>
              <a:rPr lang="en-US" altLang="zh-CN" dirty="0">
                <a:sym typeface="Symbol" panose="05050102010706020507" pitchFamily="18" charset="2"/>
              </a:rPr>
              <a:t>E={0, 1, 2, …, N}</a:t>
            </a:r>
            <a:r>
              <a:rPr lang="zh-CN" altLang="en-US" dirty="0">
                <a:sym typeface="Symbol" panose="05050102010706020507" pitchFamily="18" charset="2"/>
              </a:rPr>
              <a:t>的生灭过程</a:t>
            </a:r>
            <a:r>
              <a:rPr lang="en-US" altLang="zh-CN" dirty="0">
                <a:sym typeface="Symbol" panose="05050102010706020507" pitchFamily="18" charset="2"/>
              </a:rPr>
              <a:t>{X(t), t0}</a:t>
            </a:r>
            <a:r>
              <a:rPr lang="zh-CN" altLang="en-US" dirty="0">
                <a:sym typeface="Symbol" panose="05050102010706020507" pitchFamily="18" charset="2"/>
              </a:rPr>
              <a:t>是遍历的齐次连续参数马氏链。生灭过程存在极限分布即为平稳分布＝</a:t>
            </a:r>
            <a:r>
              <a:rPr lang="en-US" altLang="zh-CN" dirty="0"/>
              <a:t>{</a:t>
            </a:r>
            <a:r>
              <a:rPr lang="en-US" altLang="zh-CN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>
                <a:sym typeface="Symbol" panose="05050102010706020507" pitchFamily="18" charset="2"/>
              </a:rPr>
              <a:t>j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ym typeface="Symbol" panose="05050102010706020507" pitchFamily="18" charset="2"/>
              </a:rPr>
              <a:t>jE</a:t>
            </a:r>
            <a:r>
              <a:rPr lang="en-US" altLang="zh-CN" dirty="0"/>
              <a:t>}</a:t>
            </a:r>
            <a:r>
              <a:rPr lang="zh-CN" altLang="en-US" dirty="0"/>
              <a:t>。</a:t>
            </a:r>
          </a:p>
          <a:p>
            <a:pPr marL="0" indent="0" algn="ctr">
              <a:buNone/>
              <a:defRPr/>
            </a:pPr>
            <a:r>
              <a:rPr lang="zh-CN" altLang="en-US" dirty="0">
                <a:sym typeface="Symbol" panose="05050102010706020507" pitchFamily="18" charset="2"/>
              </a:rPr>
              <a:t></a:t>
            </a:r>
            <a:r>
              <a:rPr lang="en-US" altLang="zh-CN" dirty="0">
                <a:sym typeface="Symbol" panose="05050102010706020507" pitchFamily="18" charset="2"/>
              </a:rPr>
              <a:t>Q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>
                <a:sym typeface="Symbol" panose="05050102010706020507" pitchFamily="18" charset="2"/>
              </a:rPr>
              <a:t>0</a:t>
            </a:r>
          </a:p>
          <a:p>
            <a:pPr marL="0" indent="0" algn="just">
              <a:buNone/>
              <a:defRPr/>
            </a:pPr>
            <a:r>
              <a:rPr lang="zh-CN" altLang="en-US" dirty="0">
                <a:sym typeface="Symbol" panose="05050102010706020507" pitchFamily="18" charset="2"/>
              </a:rPr>
              <a:t>        即</a:t>
            </a:r>
          </a:p>
        </p:txBody>
      </p:sp>
      <p:graphicFrame>
        <p:nvGraphicFramePr>
          <p:cNvPr id="335872" name="Object 0">
            <a:extLst>
              <a:ext uri="{FF2B5EF4-FFF2-40B4-BE49-F238E27FC236}">
                <a16:creationId xmlns:a16="http://schemas.microsoft.com/office/drawing/2014/main" id="{1CE21E9E-5EEA-4DE4-8809-A4CA9EF30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309850"/>
              </p:ext>
            </p:extLst>
          </p:nvPr>
        </p:nvGraphicFramePr>
        <p:xfrm>
          <a:off x="1450975" y="3945752"/>
          <a:ext cx="8382000" cy="2835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035300" imgH="1066800" progId="Equation.3">
                  <p:embed/>
                </p:oleObj>
              </mc:Choice>
              <mc:Fallback>
                <p:oleObj name="公式" r:id="rId3" imgW="3035300" imgH="1066800" progId="Equation.3">
                  <p:embed/>
                  <p:pic>
                    <p:nvPicPr>
                      <p:cNvPr id="335872" name="Object 0">
                        <a:extLst>
                          <a:ext uri="{FF2B5EF4-FFF2-40B4-BE49-F238E27FC236}">
                            <a16:creationId xmlns:a16="http://schemas.microsoft.com/office/drawing/2014/main" id="{1CE21E9E-5EEA-4DE4-8809-A4CA9EF30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3945752"/>
                        <a:ext cx="8382000" cy="2835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5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5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>
            <a:extLst>
              <a:ext uri="{FF2B5EF4-FFF2-40B4-BE49-F238E27FC236}">
                <a16:creationId xmlns:a16="http://schemas.microsoft.com/office/drawing/2014/main" id="{63BBBF8C-B57F-4290-8077-62E393A7C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175" y="119091"/>
            <a:ext cx="7739266" cy="876503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有限状态</a:t>
            </a:r>
            <a:r>
              <a:rPr lang="zh-CN" altLang="en-US" dirty="0">
                <a:latin typeface="Times New Roman" panose="02020603050405020304" pitchFamily="18" charset="0"/>
              </a:rPr>
              <a:t>生灭过程的平稳分布的解</a:t>
            </a:r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4A357D67-B4E0-4DBA-ACF3-EB7D9F65A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175" y="1052757"/>
            <a:ext cx="10439399" cy="9844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sym typeface="Symbol" panose="05050102010706020507" pitchFamily="18" charset="2"/>
              </a:rPr>
              <a:t>解得生灭过程</a:t>
            </a:r>
            <a:r>
              <a:rPr lang="en-US" altLang="zh-CN" dirty="0">
                <a:sym typeface="Symbol" panose="05050102010706020507" pitchFamily="18" charset="2"/>
              </a:rPr>
              <a:t>{X(t), t0}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E={0, 1, 2, …, N}</a:t>
            </a:r>
            <a:r>
              <a:rPr lang="zh-CN" altLang="en-US" dirty="0">
                <a:sym typeface="Symbol" panose="05050102010706020507" pitchFamily="18" charset="2"/>
              </a:rPr>
              <a:t>的平稳分布＝</a:t>
            </a:r>
            <a:r>
              <a:rPr lang="en-US" altLang="zh-CN" dirty="0"/>
              <a:t>{</a:t>
            </a:r>
            <a:r>
              <a:rPr lang="en-US" altLang="zh-CN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>
                <a:sym typeface="Symbol" panose="05050102010706020507" pitchFamily="18" charset="2"/>
              </a:rPr>
              <a:t>j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ym typeface="Symbol" panose="05050102010706020507" pitchFamily="18" charset="2"/>
              </a:rPr>
              <a:t>jE</a:t>
            </a:r>
            <a:r>
              <a:rPr lang="en-US" altLang="zh-CN" dirty="0"/>
              <a:t>}</a:t>
            </a:r>
            <a:r>
              <a:rPr lang="zh-CN" altLang="en-US" dirty="0"/>
              <a:t>为：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336896" name="Object 0">
            <a:extLst>
              <a:ext uri="{FF2B5EF4-FFF2-40B4-BE49-F238E27FC236}">
                <a16:creationId xmlns:a16="http://schemas.microsoft.com/office/drawing/2014/main" id="{946C0B4F-E64D-4A19-9984-609B69FD54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550651"/>
              </p:ext>
            </p:extLst>
          </p:nvPr>
        </p:nvGraphicFramePr>
        <p:xfrm>
          <a:off x="2254595" y="1784942"/>
          <a:ext cx="6249846" cy="2685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5851800" imgH="2476440" progId="Equation.3">
                  <p:embed/>
                </p:oleObj>
              </mc:Choice>
              <mc:Fallback>
                <p:oleObj name="公式" r:id="rId3" imgW="5851800" imgH="2476440" progId="Equation.3">
                  <p:embed/>
                  <p:pic>
                    <p:nvPicPr>
                      <p:cNvPr id="336896" name="Object 0">
                        <a:extLst>
                          <a:ext uri="{FF2B5EF4-FFF2-40B4-BE49-F238E27FC236}">
                            <a16:creationId xmlns:a16="http://schemas.microsoft.com/office/drawing/2014/main" id="{946C0B4F-E64D-4A19-9984-609B69FD54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595" y="1784942"/>
                        <a:ext cx="6249846" cy="2685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6" name="Rectangle 6">
            <a:extLst>
              <a:ext uri="{FF2B5EF4-FFF2-40B4-BE49-F238E27FC236}">
                <a16:creationId xmlns:a16="http://schemas.microsoft.com/office/drawing/2014/main" id="{E184D29E-2682-48C1-BC92-9D98C3077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309" y="4470025"/>
            <a:ext cx="4746209" cy="195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80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当</a:t>
            </a:r>
            <a:r>
              <a:rPr lang="en-US" altLang="zh-CN" sz="2801" baseline="-25000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80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 </a:t>
            </a:r>
            <a:r>
              <a:rPr lang="en-US" altLang="zh-CN" sz="2801" baseline="-25000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 </a:t>
            </a:r>
            <a:r>
              <a:rPr lang="en-US" altLang="zh-CN" sz="280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80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＝</a:t>
            </a:r>
            <a:r>
              <a:rPr lang="en-US" altLang="zh-CN" sz="2801" baseline="-25000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N-1</a:t>
            </a:r>
            <a:r>
              <a:rPr lang="zh-CN" altLang="en-US" sz="280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 ，</a:t>
            </a:r>
            <a:endParaRPr lang="en-US" altLang="zh-CN" sz="2801" dirty="0">
              <a:solidFill>
                <a:srgbClr val="6600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80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801" baseline="-25000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 </a:t>
            </a:r>
            <a:r>
              <a:rPr lang="en-US" altLang="zh-CN" sz="2801" baseline="-25000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80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80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 </a:t>
            </a:r>
            <a:r>
              <a:rPr lang="en-US" altLang="zh-CN" sz="2801" baseline="-25000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 </a:t>
            </a:r>
            <a:endParaRPr lang="en-US" altLang="zh-CN" sz="2801" dirty="0">
              <a:solidFill>
                <a:srgbClr val="6600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80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时，有</a:t>
            </a:r>
          </a:p>
        </p:txBody>
      </p:sp>
      <p:graphicFrame>
        <p:nvGraphicFramePr>
          <p:cNvPr id="336897" name="Object 1">
            <a:extLst>
              <a:ext uri="{FF2B5EF4-FFF2-40B4-BE49-F238E27FC236}">
                <a16:creationId xmlns:a16="http://schemas.microsoft.com/office/drawing/2014/main" id="{1704CEEE-E981-4F77-B78E-CDCAFE338E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64887"/>
              </p:ext>
            </p:extLst>
          </p:nvPr>
        </p:nvGraphicFramePr>
        <p:xfrm>
          <a:off x="5136486" y="4267696"/>
          <a:ext cx="4226903" cy="2354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76360" imgH="2298600" progId="Equation.DSMT4">
                  <p:embed/>
                </p:oleObj>
              </mc:Choice>
              <mc:Fallback>
                <p:oleObj name="Equation" r:id="rId5" imgW="4176360" imgH="2298600" progId="Equation.DSMT4">
                  <p:embed/>
                  <p:pic>
                    <p:nvPicPr>
                      <p:cNvPr id="336897" name="Object 1">
                        <a:extLst>
                          <a:ext uri="{FF2B5EF4-FFF2-40B4-BE49-F238E27FC236}">
                            <a16:creationId xmlns:a16="http://schemas.microsoft.com/office/drawing/2014/main" id="{1704CEEE-E981-4F77-B78E-CDCAFE338E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6486" y="4267696"/>
                        <a:ext cx="4226903" cy="2354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6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6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6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6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  <p:bldP spid="27648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>
            <a:extLst>
              <a:ext uri="{FF2B5EF4-FFF2-40B4-BE49-F238E27FC236}">
                <a16:creationId xmlns:a16="http://schemas.microsoft.com/office/drawing/2014/main" id="{77FB2F53-1DB4-445B-8C92-4730D8D8B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无限状态</a:t>
            </a:r>
            <a:r>
              <a:rPr lang="zh-CN" altLang="en-US">
                <a:latin typeface="Times New Roman" panose="02020603050405020304" pitchFamily="18" charset="0"/>
              </a:rPr>
              <a:t>生灭过程的平稳分布</a:t>
            </a:r>
          </a:p>
        </p:txBody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000EE312-CF60-404E-94A1-7101C12F3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9387" y="997282"/>
            <a:ext cx="10029387" cy="443016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无限状态</a:t>
            </a:r>
            <a:r>
              <a:rPr lang="en-US" altLang="zh-CN" dirty="0">
                <a:sym typeface="Symbol" panose="05050102010706020507" pitchFamily="18" charset="2"/>
              </a:rPr>
              <a:t>E={0, 1, 2, …, }</a:t>
            </a:r>
            <a:r>
              <a:rPr lang="zh-CN" altLang="en-US" dirty="0">
                <a:sym typeface="Symbol" panose="05050102010706020507" pitchFamily="18" charset="2"/>
              </a:rPr>
              <a:t>的生灭过程</a:t>
            </a:r>
            <a:r>
              <a:rPr lang="en-US" altLang="zh-CN" dirty="0">
                <a:sym typeface="Symbol" panose="05050102010706020507" pitchFamily="18" charset="2"/>
              </a:rPr>
              <a:t>{X(t), t0}</a:t>
            </a:r>
            <a:r>
              <a:rPr lang="zh-CN" altLang="en-US" dirty="0">
                <a:sym typeface="Symbol" panose="05050102010706020507" pitchFamily="18" charset="2"/>
              </a:rPr>
              <a:t>若满足</a:t>
            </a:r>
          </a:p>
        </p:txBody>
      </p:sp>
      <p:graphicFrame>
        <p:nvGraphicFramePr>
          <p:cNvPr id="286724" name="Object 4">
            <a:extLst>
              <a:ext uri="{FF2B5EF4-FFF2-40B4-BE49-F238E27FC236}">
                <a16:creationId xmlns:a16="http://schemas.microsoft.com/office/drawing/2014/main" id="{2E631700-4589-4756-B366-DF61E525A6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1897" y="4026832"/>
          <a:ext cx="6145047" cy="2572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730500" imgH="1143000" progId="Equation.3">
                  <p:embed/>
                </p:oleObj>
              </mc:Choice>
              <mc:Fallback>
                <p:oleObj name="公式" r:id="rId3" imgW="2730500" imgH="1143000" progId="Equation.3">
                  <p:embed/>
                  <p:pic>
                    <p:nvPicPr>
                      <p:cNvPr id="286724" name="Object 4">
                        <a:extLst>
                          <a:ext uri="{FF2B5EF4-FFF2-40B4-BE49-F238E27FC236}">
                            <a16:creationId xmlns:a16="http://schemas.microsoft.com/office/drawing/2014/main" id="{2E631700-4589-4756-B366-DF61E525A6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97" y="4026832"/>
                        <a:ext cx="6145047" cy="2572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5" name="Rectangle 5">
            <a:extLst>
              <a:ext uri="{FF2B5EF4-FFF2-40B4-BE49-F238E27FC236}">
                <a16:creationId xmlns:a16="http://schemas.microsoft.com/office/drawing/2014/main" id="{A19E2B8C-49A9-4199-A8E1-7ABCA14D2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87" y="2832756"/>
            <a:ext cx="11400988" cy="138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是遍历的齐次连续参数马氏链。生灭过程存在极限分布即为平稳分布＝</a:t>
            </a:r>
            <a:r>
              <a:rPr lang="en-US" altLang="zh-CN" sz="2400" dirty="0">
                <a:latin typeface="+mn-ea"/>
                <a:ea typeface="+mn-ea"/>
              </a:rPr>
              <a:t>{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jE</a:t>
            </a:r>
            <a:r>
              <a:rPr lang="en-US" altLang="zh-CN" sz="2400" dirty="0">
                <a:latin typeface="+mn-ea"/>
                <a:ea typeface="+mn-ea"/>
              </a:rPr>
              <a:t>}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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即</a:t>
            </a:r>
          </a:p>
        </p:txBody>
      </p:sp>
      <p:graphicFrame>
        <p:nvGraphicFramePr>
          <p:cNvPr id="286726" name="Object 6">
            <a:extLst>
              <a:ext uri="{FF2B5EF4-FFF2-40B4-BE49-F238E27FC236}">
                <a16:creationId xmlns:a16="http://schemas.microsoft.com/office/drawing/2014/main" id="{78348162-DDFE-4557-BA5D-BF447DBC32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722226"/>
              </p:ext>
            </p:extLst>
          </p:nvPr>
        </p:nvGraphicFramePr>
        <p:xfrm>
          <a:off x="3144403" y="1794611"/>
          <a:ext cx="2364334" cy="773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35100" imgH="469900" progId="Equation.3">
                  <p:embed/>
                </p:oleObj>
              </mc:Choice>
              <mc:Fallback>
                <p:oleObj name="Equation" r:id="rId5" imgW="1435100" imgH="469900" progId="Equation.3">
                  <p:embed/>
                  <p:pic>
                    <p:nvPicPr>
                      <p:cNvPr id="286726" name="Object 6">
                        <a:extLst>
                          <a:ext uri="{FF2B5EF4-FFF2-40B4-BE49-F238E27FC236}">
                            <a16:creationId xmlns:a16="http://schemas.microsoft.com/office/drawing/2014/main" id="{78348162-DDFE-4557-BA5D-BF447DBC32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403" y="1794611"/>
                        <a:ext cx="2364334" cy="773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7" name="Rectangle 7">
            <a:extLst>
              <a:ext uri="{FF2B5EF4-FFF2-40B4-BE49-F238E27FC236}">
                <a16:creationId xmlns:a16="http://schemas.microsoft.com/office/drawing/2014/main" id="{46DBF0A8-EA81-4EF4-BAFC-46C1EC05D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482" y="1951810"/>
            <a:ext cx="492239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及</a:t>
            </a:r>
          </a:p>
        </p:txBody>
      </p:sp>
      <p:graphicFrame>
        <p:nvGraphicFramePr>
          <p:cNvPr id="286728" name="Object 8">
            <a:extLst>
              <a:ext uri="{FF2B5EF4-FFF2-40B4-BE49-F238E27FC236}">
                <a16:creationId xmlns:a16="http://schemas.microsoft.com/office/drawing/2014/main" id="{6F1A5C7C-4955-43CF-844B-AFEA1997EE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601695"/>
              </p:ext>
            </p:extLst>
          </p:nvPr>
        </p:nvGraphicFramePr>
        <p:xfrm>
          <a:off x="6132769" y="1731097"/>
          <a:ext cx="3410739" cy="898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70100" imgH="546100" progId="Equation.3">
                  <p:embed/>
                </p:oleObj>
              </mc:Choice>
              <mc:Fallback>
                <p:oleObj name="Equation" r:id="rId7" imgW="2070100" imgH="546100" progId="Equation.3">
                  <p:embed/>
                  <p:pic>
                    <p:nvPicPr>
                      <p:cNvPr id="286728" name="Object 8">
                        <a:extLst>
                          <a:ext uri="{FF2B5EF4-FFF2-40B4-BE49-F238E27FC236}">
                            <a16:creationId xmlns:a16="http://schemas.microsoft.com/office/drawing/2014/main" id="{6F1A5C7C-4955-43CF-844B-AFEA1997EE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769" y="1731097"/>
                        <a:ext cx="3410739" cy="898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6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6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6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/>
      <p:bldP spid="286725" grpId="0" build="p"/>
      <p:bldP spid="28672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97BB9B98-15DC-4D92-A669-85A5C9D20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175" y="115404"/>
            <a:ext cx="7739266" cy="876503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无限状态</a:t>
            </a:r>
            <a:r>
              <a:rPr lang="zh-CN" altLang="en-US" dirty="0">
                <a:latin typeface="Times New Roman" panose="02020603050405020304" pitchFamily="18" charset="0"/>
              </a:rPr>
              <a:t>生灭过程的平稳分布的解</a:t>
            </a:r>
          </a:p>
        </p:txBody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7DCA741F-7F94-4F0B-9BBA-75A91459C2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225425" y="1014109"/>
            <a:ext cx="10683561" cy="1033702"/>
          </a:xfrm>
        </p:spPr>
        <p:txBody>
          <a:bodyPr>
            <a:normAutofit/>
          </a:bodyPr>
          <a:lstStyle/>
          <a:p>
            <a:pPr marL="0" indent="719282">
              <a:buNone/>
            </a:pPr>
            <a:r>
              <a:rPr lang="zh-CN" altLang="en-US" dirty="0">
                <a:sym typeface="Symbol" panose="05050102010706020507" pitchFamily="18" charset="2"/>
              </a:rPr>
              <a:t>解得生灭过程</a:t>
            </a:r>
            <a:r>
              <a:rPr lang="en-US" altLang="zh-CN" dirty="0">
                <a:sym typeface="Symbol" panose="05050102010706020507" pitchFamily="18" charset="2"/>
              </a:rPr>
              <a:t>{X(t), t0}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E={0, 1, 2, …, }</a:t>
            </a:r>
            <a:r>
              <a:rPr lang="zh-CN" altLang="en-US" dirty="0">
                <a:sym typeface="Symbol" panose="05050102010706020507" pitchFamily="18" charset="2"/>
              </a:rPr>
              <a:t>的平稳分布＝</a:t>
            </a:r>
            <a:r>
              <a:rPr lang="en-US" altLang="zh-CN" dirty="0"/>
              <a:t>{</a:t>
            </a:r>
            <a:r>
              <a:rPr lang="en-US" altLang="zh-CN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>
                <a:sym typeface="Symbol" panose="05050102010706020507" pitchFamily="18" charset="2"/>
              </a:rPr>
              <a:t>j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ym typeface="Symbol" panose="05050102010706020507" pitchFamily="18" charset="2"/>
              </a:rPr>
              <a:t>jE</a:t>
            </a:r>
            <a:r>
              <a:rPr lang="en-US" altLang="zh-CN" dirty="0"/>
              <a:t>}</a:t>
            </a:r>
            <a:r>
              <a:rPr lang="zh-CN" altLang="en-US" dirty="0"/>
              <a:t>为：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287748" name="Object 4">
            <a:extLst>
              <a:ext uri="{FF2B5EF4-FFF2-40B4-BE49-F238E27FC236}">
                <a16:creationId xmlns:a16="http://schemas.microsoft.com/office/drawing/2014/main" id="{2FDDD673-593E-4BB8-91CB-CA48BBD0D7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690131"/>
              </p:ext>
            </p:extLst>
          </p:nvPr>
        </p:nvGraphicFramePr>
        <p:xfrm>
          <a:off x="2640078" y="1723629"/>
          <a:ext cx="6787444" cy="227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5699520" imgH="1866960" progId="Equation.3">
                  <p:embed/>
                </p:oleObj>
              </mc:Choice>
              <mc:Fallback>
                <p:oleObj name="公式" r:id="rId3" imgW="5699520" imgH="1866960" progId="Equation.3">
                  <p:embed/>
                  <p:pic>
                    <p:nvPicPr>
                      <p:cNvPr id="287748" name="Object 4">
                        <a:extLst>
                          <a:ext uri="{FF2B5EF4-FFF2-40B4-BE49-F238E27FC236}">
                            <a16:creationId xmlns:a16="http://schemas.microsoft.com/office/drawing/2014/main" id="{2FDDD673-593E-4BB8-91CB-CA48BBD0D7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78" y="1723629"/>
                        <a:ext cx="6787444" cy="2273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0" name="Rectangle 6">
            <a:extLst>
              <a:ext uri="{FF2B5EF4-FFF2-40B4-BE49-F238E27FC236}">
                <a16:creationId xmlns:a16="http://schemas.microsoft.com/office/drawing/2014/main" id="{A6A99816-7F4C-4A84-B7CD-B86C5C98A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6" y="3996945"/>
            <a:ext cx="10683560" cy="113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特别，当</a:t>
            </a:r>
            <a:r>
              <a:rPr lang="en-US" altLang="zh-CN" sz="2400" baseline="-250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＝ </a:t>
            </a:r>
            <a:r>
              <a:rPr lang="en-US" altLang="zh-CN" sz="2400" baseline="-250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</a:t>
            </a:r>
            <a:r>
              <a:rPr lang="en-US" altLang="zh-CN" sz="2400" baseline="-250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2 </a:t>
            </a:r>
            <a:r>
              <a:rPr lang="zh-CN" altLang="en-US" sz="24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＝ </a:t>
            </a:r>
            <a:r>
              <a:rPr lang="en-US" altLang="zh-CN" sz="24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＝ ，</a:t>
            </a:r>
            <a:r>
              <a:rPr lang="en-US" altLang="zh-CN" sz="2400" baseline="-250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＝ </a:t>
            </a:r>
            <a:r>
              <a:rPr lang="en-US" altLang="zh-CN" sz="2400" baseline="-250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＝ </a:t>
            </a:r>
            <a:r>
              <a:rPr lang="en-US" altLang="zh-CN" sz="2400" baseline="-250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＝ </a:t>
            </a:r>
            <a:r>
              <a:rPr lang="en-US" altLang="zh-CN" sz="24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＝ 时，只要</a:t>
            </a:r>
            <a:r>
              <a:rPr lang="en-US" altLang="zh-CN" sz="24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/</a:t>
            </a:r>
            <a:r>
              <a:rPr lang="zh-CN" altLang="en-US" sz="24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＜</a:t>
            </a:r>
            <a:r>
              <a:rPr lang="en-US" altLang="zh-CN" sz="24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，则</a:t>
            </a:r>
            <a:r>
              <a:rPr lang="en-US" altLang="zh-CN" sz="2400" dirty="0">
                <a:solidFill>
                  <a:srgbClr val="6600CC"/>
                </a:solidFill>
                <a:latin typeface="+mn-ea"/>
                <a:ea typeface="+mn-ea"/>
              </a:rPr>
              <a:t>{</a:t>
            </a:r>
            <a:r>
              <a:rPr lang="en-US" altLang="zh-CN" sz="24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jE</a:t>
            </a:r>
            <a:r>
              <a:rPr lang="en-US" altLang="zh-CN" sz="2400" dirty="0">
                <a:solidFill>
                  <a:srgbClr val="6600CC"/>
                </a:solidFill>
                <a:latin typeface="+mn-ea"/>
                <a:ea typeface="+mn-ea"/>
              </a:rPr>
              <a:t>}</a:t>
            </a:r>
            <a:r>
              <a:rPr lang="zh-CN" altLang="en-US" sz="2400" dirty="0">
                <a:solidFill>
                  <a:srgbClr val="6600CC"/>
                </a:solidFill>
                <a:latin typeface="+mn-ea"/>
                <a:ea typeface="+mn-ea"/>
              </a:rPr>
              <a:t>存在，且</a:t>
            </a:r>
            <a:r>
              <a:rPr lang="zh-CN" altLang="en-US" sz="24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有</a:t>
            </a:r>
          </a:p>
        </p:txBody>
      </p:sp>
      <p:graphicFrame>
        <p:nvGraphicFramePr>
          <p:cNvPr id="287751" name="Object 7">
            <a:extLst>
              <a:ext uri="{FF2B5EF4-FFF2-40B4-BE49-F238E27FC236}">
                <a16:creationId xmlns:a16="http://schemas.microsoft.com/office/drawing/2014/main" id="{D1AE7313-025F-4B68-8F22-C825BADAE5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647924"/>
              </p:ext>
            </p:extLst>
          </p:nvPr>
        </p:nvGraphicFramePr>
        <p:xfrm>
          <a:off x="2987818" y="5515994"/>
          <a:ext cx="4257073" cy="1086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820680" imgH="927000" progId="Equation.3">
                  <p:embed/>
                </p:oleObj>
              </mc:Choice>
              <mc:Fallback>
                <p:oleObj name="公式" r:id="rId5" imgW="3820680" imgH="927000" progId="Equation.3">
                  <p:embed/>
                  <p:pic>
                    <p:nvPicPr>
                      <p:cNvPr id="287751" name="Object 7">
                        <a:extLst>
                          <a:ext uri="{FF2B5EF4-FFF2-40B4-BE49-F238E27FC236}">
                            <a16:creationId xmlns:a16="http://schemas.microsoft.com/office/drawing/2014/main" id="{D1AE7313-025F-4B68-8F22-C825BADAE5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18" y="5515994"/>
                        <a:ext cx="4257073" cy="1086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build="p"/>
      <p:bldP spid="28775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6C375173-582C-4F24-94D9-BD7459331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375" y="137690"/>
            <a:ext cx="7739266" cy="876503"/>
          </a:xfrm>
        </p:spPr>
        <p:txBody>
          <a:bodyPr/>
          <a:lstStyle/>
          <a:p>
            <a:pPr algn="just" eaLnBrk="1" hangingPunct="1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注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1E597186-8EF8-4FC6-856F-9C9A4E0ED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0375" y="1003744"/>
            <a:ext cx="11049000" cy="2578450"/>
          </a:xfrm>
        </p:spPr>
        <p:txBody>
          <a:bodyPr>
            <a:normAutofit/>
          </a:bodyPr>
          <a:lstStyle/>
          <a:p>
            <a:pPr algn="just" eaLnBrk="1" hangingPunct="1">
              <a:buClr>
                <a:srgbClr val="CC00CC"/>
              </a:buClr>
            </a:pPr>
            <a:r>
              <a:rPr lang="zh-CN" altLang="en-US" dirty="0">
                <a:sym typeface="Symbol" panose="05050102010706020507" pitchFamily="18" charset="2"/>
              </a:rPr>
              <a:t>由生灭过程</a:t>
            </a:r>
            <a:r>
              <a:rPr lang="en-US" altLang="zh-CN" dirty="0">
                <a:sym typeface="Symbol" panose="05050102010706020507" pitchFamily="18" charset="2"/>
              </a:rPr>
              <a:t>{X(t), t0} </a:t>
            </a:r>
            <a:r>
              <a:rPr lang="zh-CN" altLang="en-US" dirty="0">
                <a:sym typeface="Symbol" panose="05050102010706020507" pitchFamily="18" charset="2"/>
              </a:rPr>
              <a:t>的平稳分布可得</a:t>
            </a:r>
            <a:r>
              <a:rPr lang="zh-CN" altLang="en-US" dirty="0"/>
              <a:t>：</a:t>
            </a:r>
          </a:p>
          <a:p>
            <a:pPr algn="ctr" eaLnBrk="1" hangingPunct="1"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</a:t>
            </a:r>
            <a:r>
              <a:rPr lang="en-US" altLang="zh-CN" baseline="-25000" dirty="0" err="1">
                <a:sym typeface="Symbol" panose="05050102010706020507" pitchFamily="18" charset="2"/>
              </a:rPr>
              <a:t>j</a:t>
            </a:r>
            <a:r>
              <a:rPr lang="en-US" altLang="zh-CN" dirty="0" err="1">
                <a:sym typeface="Symbol" panose="05050102010706020507" pitchFamily="18" charset="2"/>
              </a:rPr>
              <a:t></a:t>
            </a:r>
            <a:r>
              <a:rPr lang="en-US" altLang="zh-CN" baseline="-25000" dirty="0" err="1">
                <a:sym typeface="Symbol" panose="05050102010706020507" pitchFamily="18" charset="2"/>
              </a:rPr>
              <a:t>j</a:t>
            </a:r>
            <a:r>
              <a:rPr lang="zh-CN" altLang="en-US" dirty="0">
                <a:sym typeface="Symbol" panose="05050102010706020507" pitchFamily="18" charset="2"/>
              </a:rPr>
              <a:t>＝</a:t>
            </a:r>
            <a:r>
              <a:rPr lang="en-US" altLang="zh-CN" baseline="-25000" dirty="0">
                <a:sym typeface="Symbol" panose="05050102010706020507" pitchFamily="18" charset="2"/>
              </a:rPr>
              <a:t>j-1</a:t>
            </a:r>
            <a:r>
              <a:rPr lang="en-US" altLang="zh-CN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>
                <a:sym typeface="Symbol" panose="05050102010706020507" pitchFamily="18" charset="2"/>
              </a:rPr>
              <a:t>j-1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zh-CN" altLang="en-US" dirty="0">
                <a:sym typeface="Symbol" panose="05050102010706020507" pitchFamily="18" charset="2"/>
              </a:rPr>
              <a:t>此式的概率解释为：当群体大小</a:t>
            </a:r>
            <a:r>
              <a:rPr lang="en-US" altLang="zh-CN" dirty="0">
                <a:sym typeface="Symbol" panose="05050102010706020507" pitchFamily="18" charset="2"/>
              </a:rPr>
              <a:t>X(t)</a:t>
            </a:r>
            <a:r>
              <a:rPr lang="zh-CN" altLang="en-US" dirty="0">
                <a:sym typeface="Symbol" panose="05050102010706020507" pitchFamily="18" charset="2"/>
              </a:rPr>
              <a:t>处于统计平衡时，在一个很小的时间区间</a:t>
            </a:r>
            <a:r>
              <a:rPr lang="en-US" altLang="zh-CN" dirty="0">
                <a:sym typeface="Symbol" panose="05050102010706020507" pitchFamily="18" charset="2"/>
              </a:rPr>
              <a:t>t</a:t>
            </a:r>
            <a:r>
              <a:rPr lang="zh-CN" altLang="en-US" dirty="0">
                <a:sym typeface="Symbol" panose="05050102010706020507" pitchFamily="18" charset="2"/>
              </a:rPr>
              <a:t>时，群体大小增加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的概率</a:t>
            </a:r>
            <a:r>
              <a:rPr lang="en-US" altLang="zh-CN" dirty="0">
                <a:sym typeface="Symbol" panose="05050102010706020507" pitchFamily="18" charset="2"/>
              </a:rPr>
              <a:t>(</a:t>
            </a:r>
            <a:r>
              <a:rPr lang="en-US" altLang="zh-CN" baseline="-25000" dirty="0">
                <a:sym typeface="Symbol" panose="05050102010706020507" pitchFamily="18" charset="2"/>
              </a:rPr>
              <a:t>j-1</a:t>
            </a:r>
            <a:r>
              <a:rPr lang="en-US" altLang="zh-CN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>
                <a:sym typeface="Symbol" panose="05050102010706020507" pitchFamily="18" charset="2"/>
              </a:rPr>
              <a:t>j-1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等于群体大小减少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的概率</a:t>
            </a:r>
            <a:r>
              <a:rPr lang="en-US" altLang="zh-CN" dirty="0">
                <a:sym typeface="Symbol" panose="05050102010706020507" pitchFamily="18" charset="2"/>
              </a:rPr>
              <a:t>(</a:t>
            </a:r>
            <a:r>
              <a:rPr lang="en-US" altLang="zh-CN" baseline="-25000" dirty="0" err="1">
                <a:sym typeface="Symbol" panose="05050102010706020507" pitchFamily="18" charset="2"/>
              </a:rPr>
              <a:t>j</a:t>
            </a:r>
            <a:r>
              <a:rPr lang="en-US" altLang="zh-CN" dirty="0" err="1">
                <a:sym typeface="Symbol" panose="05050102010706020507" pitchFamily="18" charset="2"/>
              </a:rPr>
              <a:t></a:t>
            </a:r>
            <a:r>
              <a:rPr lang="en-US" altLang="zh-CN" baseline="-25000" dirty="0" err="1">
                <a:sym typeface="Symbol" panose="05050102010706020507" pitchFamily="18" charset="2"/>
              </a:rPr>
              <a:t>j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88773" name="Rectangle 5">
            <a:extLst>
              <a:ext uri="{FF2B5EF4-FFF2-40B4-BE49-F238E27FC236}">
                <a16:creationId xmlns:a16="http://schemas.microsoft.com/office/drawing/2014/main" id="{1E1BA17E-DF98-49E0-AD08-5DCB82102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42" y="3810794"/>
            <a:ext cx="11049000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Tx/>
              <a:buAutoNum type="arabicPeriod" startAt="2"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当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=0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时，生灭过程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{X(t), t0}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纯生过程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，即“灭”是不可能的；当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=0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时，生灭过程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{X(t), t0}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纯灭过程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，即“生”是不可能的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/>
      <p:bldP spid="28877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>
            <a:extLst>
              <a:ext uri="{FF2B5EF4-FFF2-40B4-BE49-F238E27FC236}">
                <a16:creationId xmlns:a16="http://schemas.microsoft.com/office/drawing/2014/main" id="{C064FD2F-BA41-4972-8C58-0BA5F3445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362AF02F-47C0-47D9-88C3-EE7290AC1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5914" y="979646"/>
            <a:ext cx="7175573" cy="443016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泊松过程</a:t>
            </a:r>
            <a:r>
              <a:rPr lang="en-US" altLang="zh-CN" dirty="0">
                <a:solidFill>
                  <a:srgbClr val="0000FF"/>
                </a:solidFill>
              </a:rPr>
              <a:t>{N(t), t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0</a:t>
            </a:r>
            <a:r>
              <a:rPr lang="en-US" altLang="zh-CN" dirty="0">
                <a:solidFill>
                  <a:srgbClr val="0000FF"/>
                </a:solidFill>
              </a:rPr>
              <a:t>}</a:t>
            </a:r>
            <a:r>
              <a:rPr lang="zh-CN" altLang="en-US" dirty="0">
                <a:solidFill>
                  <a:srgbClr val="0000FF"/>
                </a:solidFill>
              </a:rPr>
              <a:t>是生率为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的纯生过程。</a:t>
            </a:r>
          </a:p>
        </p:txBody>
      </p:sp>
      <p:sp>
        <p:nvSpPr>
          <p:cNvPr id="277508" name="Rectangle 4">
            <a:extLst>
              <a:ext uri="{FF2B5EF4-FFF2-40B4-BE49-F238E27FC236}">
                <a16:creationId xmlns:a16="http://schemas.microsoft.com/office/drawing/2014/main" id="{42B25A00-F466-4F29-97D9-539C3B367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524" y="1740251"/>
            <a:ext cx="3353576" cy="84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状态空间</a:t>
            </a:r>
            <a:r>
              <a:rPr lang="en-US" altLang="zh-CN" sz="2400">
                <a:latin typeface="+mn-ea"/>
                <a:ea typeface="+mn-ea"/>
              </a:rPr>
              <a:t>E</a:t>
            </a:r>
            <a:r>
              <a:rPr lang="zh-CN" altLang="en-US" sz="2400">
                <a:latin typeface="+mn-ea"/>
                <a:ea typeface="+mn-ea"/>
              </a:rPr>
              <a:t>＝</a:t>
            </a:r>
            <a:r>
              <a:rPr lang="en-US" altLang="zh-CN" sz="2400">
                <a:latin typeface="+mn-ea"/>
                <a:ea typeface="+mn-ea"/>
              </a:rPr>
              <a:t>{0, 1, 2, …}</a:t>
            </a:r>
          </a:p>
          <a:p>
            <a:pPr eaLnBrk="1" hangingPunct="1"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状态转移速度图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0505C6CF-6902-4246-AB17-4D9A4118E75D}"/>
              </a:ext>
            </a:extLst>
          </p:cNvPr>
          <p:cNvGrpSpPr>
            <a:grpSpLocks/>
          </p:cNvGrpSpPr>
          <p:nvPr/>
        </p:nvGrpSpPr>
        <p:grpSpPr bwMode="auto">
          <a:xfrm>
            <a:off x="2669381" y="2591400"/>
            <a:ext cx="7521729" cy="1613273"/>
            <a:chOff x="720" y="1672"/>
            <a:chExt cx="4737" cy="1016"/>
          </a:xfrm>
        </p:grpSpPr>
        <p:sp>
          <p:nvSpPr>
            <p:cNvPr id="37899" name="Oval 6">
              <a:extLst>
                <a:ext uri="{FF2B5EF4-FFF2-40B4-BE49-F238E27FC236}">
                  <a16:creationId xmlns:a16="http://schemas.microsoft.com/office/drawing/2014/main" id="{48A95D5E-1EFC-43AE-88F0-4BC0E540B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055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7900" name="Rectangle 7">
              <a:extLst>
                <a:ext uri="{FF2B5EF4-FFF2-40B4-BE49-F238E27FC236}">
                  <a16:creationId xmlns:a16="http://schemas.microsoft.com/office/drawing/2014/main" id="{693D91CB-BDF4-45B4-BABB-5F94C1444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0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901" name="Oval 8">
              <a:extLst>
                <a:ext uri="{FF2B5EF4-FFF2-40B4-BE49-F238E27FC236}">
                  <a16:creationId xmlns:a16="http://schemas.microsoft.com/office/drawing/2014/main" id="{27826E7A-3189-4E28-9D13-040C4C912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2055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7902" name="Rectangle 9">
              <a:extLst>
                <a:ext uri="{FF2B5EF4-FFF2-40B4-BE49-F238E27FC236}">
                  <a16:creationId xmlns:a16="http://schemas.microsoft.com/office/drawing/2014/main" id="{32532740-9A63-4BA7-AFEF-F4343CAF7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20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903" name="Oval 10">
              <a:extLst>
                <a:ext uri="{FF2B5EF4-FFF2-40B4-BE49-F238E27FC236}">
                  <a16:creationId xmlns:a16="http://schemas.microsoft.com/office/drawing/2014/main" id="{002615FD-6C6B-4D4A-B006-F36A1FC41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2055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7904" name="Rectangle 11">
              <a:extLst>
                <a:ext uri="{FF2B5EF4-FFF2-40B4-BE49-F238E27FC236}">
                  <a16:creationId xmlns:a16="http://schemas.microsoft.com/office/drawing/2014/main" id="{22451E43-2744-405B-BCB6-72339510B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20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7905" name="Oval 12">
              <a:extLst>
                <a:ext uri="{FF2B5EF4-FFF2-40B4-BE49-F238E27FC236}">
                  <a16:creationId xmlns:a16="http://schemas.microsoft.com/office/drawing/2014/main" id="{CD414EEE-A3C6-4558-A2DF-356E34BF2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" y="2055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7906" name="Rectangle 13">
              <a:extLst>
                <a:ext uri="{FF2B5EF4-FFF2-40B4-BE49-F238E27FC236}">
                  <a16:creationId xmlns:a16="http://schemas.microsoft.com/office/drawing/2014/main" id="{489FFFB1-BB8D-444B-BCDB-56E084ED5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" y="20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7907" name="Arc 14">
              <a:extLst>
                <a:ext uri="{FF2B5EF4-FFF2-40B4-BE49-F238E27FC236}">
                  <a16:creationId xmlns:a16="http://schemas.microsoft.com/office/drawing/2014/main" id="{24D9CC27-9E82-4677-BAE0-0A10DC8B3BC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36" y="22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8" name="Arc 15">
              <a:extLst>
                <a:ext uri="{FF2B5EF4-FFF2-40B4-BE49-F238E27FC236}">
                  <a16:creationId xmlns:a16="http://schemas.microsoft.com/office/drawing/2014/main" id="{E15E882D-237E-4D28-9E36-46C5BA394E2E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64" y="22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Rectangle 16">
              <a:extLst>
                <a:ext uri="{FF2B5EF4-FFF2-40B4-BE49-F238E27FC236}">
                  <a16:creationId xmlns:a16="http://schemas.microsoft.com/office/drawing/2014/main" id="{FDF57B23-A540-441D-9C8F-CCD1E726C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4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910" name="Arc 17">
              <a:extLst>
                <a:ext uri="{FF2B5EF4-FFF2-40B4-BE49-F238E27FC236}">
                  <a16:creationId xmlns:a16="http://schemas.microsoft.com/office/drawing/2014/main" id="{AC1EBA29-1EEA-4B7F-93EA-24E0F4B5D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" y="19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1" name="Arc 18">
              <a:extLst>
                <a:ext uri="{FF2B5EF4-FFF2-40B4-BE49-F238E27FC236}">
                  <a16:creationId xmlns:a16="http://schemas.microsoft.com/office/drawing/2014/main" id="{D7E21986-2AAE-421D-B498-DC8E412F4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64" y="19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2" name="Rectangle 19">
              <a:extLst>
                <a:ext uri="{FF2B5EF4-FFF2-40B4-BE49-F238E27FC236}">
                  <a16:creationId xmlns:a16="http://schemas.microsoft.com/office/drawing/2014/main" id="{E12E9B3A-C1C1-444E-AD2E-DB8A2DF81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" y="167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</a:p>
          </p:txBody>
        </p:sp>
        <p:sp>
          <p:nvSpPr>
            <p:cNvPr id="37913" name="Rectangle 20">
              <a:extLst>
                <a:ext uri="{FF2B5EF4-FFF2-40B4-BE49-F238E27FC236}">
                  <a16:creationId xmlns:a16="http://schemas.microsoft.com/office/drawing/2014/main" id="{D7432608-6FB0-4173-80EE-8CB33D020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" y="196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7914" name="Oval 21">
              <a:extLst>
                <a:ext uri="{FF2B5EF4-FFF2-40B4-BE49-F238E27FC236}">
                  <a16:creationId xmlns:a16="http://schemas.microsoft.com/office/drawing/2014/main" id="{AD55AAEE-F7A7-463E-83FD-5C058EA50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7" y="2046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7915" name="Rectangle 22">
              <a:extLst>
                <a:ext uri="{FF2B5EF4-FFF2-40B4-BE49-F238E27FC236}">
                  <a16:creationId xmlns:a16="http://schemas.microsoft.com/office/drawing/2014/main" id="{308E7524-9CC5-40FD-B314-D6A5AA114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" y="2029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n-1</a:t>
              </a:r>
            </a:p>
          </p:txBody>
        </p:sp>
        <p:sp>
          <p:nvSpPr>
            <p:cNvPr id="37916" name="Oval 23">
              <a:extLst>
                <a:ext uri="{FF2B5EF4-FFF2-40B4-BE49-F238E27FC236}">
                  <a16:creationId xmlns:a16="http://schemas.microsoft.com/office/drawing/2014/main" id="{8569B9C0-754C-4F44-8CA8-90EA3784F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2046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7917" name="Rectangle 24">
              <a:extLst>
                <a:ext uri="{FF2B5EF4-FFF2-40B4-BE49-F238E27FC236}">
                  <a16:creationId xmlns:a16="http://schemas.microsoft.com/office/drawing/2014/main" id="{051CCADD-2860-47AA-8B20-23BD138C5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" y="201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7918" name="Rectangle 25">
              <a:extLst>
                <a:ext uri="{FF2B5EF4-FFF2-40B4-BE49-F238E27FC236}">
                  <a16:creationId xmlns:a16="http://schemas.microsoft.com/office/drawing/2014/main" id="{EC79A20D-653A-42BD-9A1A-D977046DD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" y="196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7919" name="Arc 26">
              <a:extLst>
                <a:ext uri="{FF2B5EF4-FFF2-40B4-BE49-F238E27FC236}">
                  <a16:creationId xmlns:a16="http://schemas.microsoft.com/office/drawing/2014/main" id="{0D79FAB9-01FD-4DFC-9A26-F60201F118B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792" y="22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0" name="Arc 27">
              <a:extLst>
                <a:ext uri="{FF2B5EF4-FFF2-40B4-BE49-F238E27FC236}">
                  <a16:creationId xmlns:a16="http://schemas.microsoft.com/office/drawing/2014/main" id="{67277231-4ED9-4FFA-9F26-E813D6E7540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520" y="22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1" name="Rectangle 28">
              <a:extLst>
                <a:ext uri="{FF2B5EF4-FFF2-40B4-BE49-F238E27FC236}">
                  <a16:creationId xmlns:a16="http://schemas.microsoft.com/office/drawing/2014/main" id="{7AAA12AB-D23A-4742-8241-6B621FB39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" y="24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922" name="Arc 29">
              <a:extLst>
                <a:ext uri="{FF2B5EF4-FFF2-40B4-BE49-F238E27FC236}">
                  <a16:creationId xmlns:a16="http://schemas.microsoft.com/office/drawing/2014/main" id="{05A28A6C-05ED-4643-90F6-9E52445B456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432" y="22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3" name="Arc 30">
              <a:extLst>
                <a:ext uri="{FF2B5EF4-FFF2-40B4-BE49-F238E27FC236}">
                  <a16:creationId xmlns:a16="http://schemas.microsoft.com/office/drawing/2014/main" id="{DB9AD464-6B52-493B-A11F-B540F77A982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160" y="22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4" name="Rectangle 31">
              <a:extLst>
                <a:ext uri="{FF2B5EF4-FFF2-40B4-BE49-F238E27FC236}">
                  <a16:creationId xmlns:a16="http://schemas.microsoft.com/office/drawing/2014/main" id="{119DF28A-60DB-422D-BEBB-225D33E3E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4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925" name="Arc 32">
              <a:extLst>
                <a:ext uri="{FF2B5EF4-FFF2-40B4-BE49-F238E27FC236}">
                  <a16:creationId xmlns:a16="http://schemas.microsoft.com/office/drawing/2014/main" id="{2C2AEA42-E60C-48CB-B29F-7FCDBA9CECD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040" y="22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6" name="Arc 33">
              <a:extLst>
                <a:ext uri="{FF2B5EF4-FFF2-40B4-BE49-F238E27FC236}">
                  <a16:creationId xmlns:a16="http://schemas.microsoft.com/office/drawing/2014/main" id="{C688AA4B-FA31-4BC3-AA81-054E73F71E4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768" y="22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7" name="Rectangle 34">
              <a:extLst>
                <a:ext uri="{FF2B5EF4-FFF2-40B4-BE49-F238E27FC236}">
                  <a16:creationId xmlns:a16="http://schemas.microsoft.com/office/drawing/2014/main" id="{4CCA13A2-47F3-454E-86C5-57B8AC7DB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24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928" name="Arc 35">
              <a:extLst>
                <a:ext uri="{FF2B5EF4-FFF2-40B4-BE49-F238E27FC236}">
                  <a16:creationId xmlns:a16="http://schemas.microsoft.com/office/drawing/2014/main" id="{2CB3AF18-6B57-4558-BCCE-6CE09D0D156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696" y="22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9" name="Arc 36">
              <a:extLst>
                <a:ext uri="{FF2B5EF4-FFF2-40B4-BE49-F238E27FC236}">
                  <a16:creationId xmlns:a16="http://schemas.microsoft.com/office/drawing/2014/main" id="{8DE0C72B-3796-4B16-9A39-420BC2C6A3AA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424" y="22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0" name="Rectangle 37">
              <a:extLst>
                <a:ext uri="{FF2B5EF4-FFF2-40B4-BE49-F238E27FC236}">
                  <a16:creationId xmlns:a16="http://schemas.microsoft.com/office/drawing/2014/main" id="{C4B4E008-7D68-49F0-A882-174626036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" y="24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931" name="Arc 38">
              <a:extLst>
                <a:ext uri="{FF2B5EF4-FFF2-40B4-BE49-F238E27FC236}">
                  <a16:creationId xmlns:a16="http://schemas.microsoft.com/office/drawing/2014/main" id="{9E50628D-EE20-4494-9464-FF0804CCED8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336" y="22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2" name="Arc 39">
              <a:extLst>
                <a:ext uri="{FF2B5EF4-FFF2-40B4-BE49-F238E27FC236}">
                  <a16:creationId xmlns:a16="http://schemas.microsoft.com/office/drawing/2014/main" id="{9DA2A3A2-8755-4E2B-96EE-CCA0AD8CCC4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064" y="22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3" name="Rectangle 40">
              <a:extLst>
                <a:ext uri="{FF2B5EF4-FFF2-40B4-BE49-F238E27FC236}">
                  <a16:creationId xmlns:a16="http://schemas.microsoft.com/office/drawing/2014/main" id="{FBB2C428-F196-4B27-9874-CE4EB01FE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4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934" name="Arc 41">
              <a:extLst>
                <a:ext uri="{FF2B5EF4-FFF2-40B4-BE49-F238E27FC236}">
                  <a16:creationId xmlns:a16="http://schemas.microsoft.com/office/drawing/2014/main" id="{29DDFC97-CB47-4FE7-9169-AD7783203EB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960" y="22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5" name="Arc 42">
              <a:extLst>
                <a:ext uri="{FF2B5EF4-FFF2-40B4-BE49-F238E27FC236}">
                  <a16:creationId xmlns:a16="http://schemas.microsoft.com/office/drawing/2014/main" id="{01036B73-DDAF-4D20-9008-78ADD2BF4C7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688" y="22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6" name="Rectangle 43">
              <a:extLst>
                <a:ext uri="{FF2B5EF4-FFF2-40B4-BE49-F238E27FC236}">
                  <a16:creationId xmlns:a16="http://schemas.microsoft.com/office/drawing/2014/main" id="{5F956C30-05AC-4FCA-B840-01450BD08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2" y="24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937" name="Arc 44">
              <a:extLst>
                <a:ext uri="{FF2B5EF4-FFF2-40B4-BE49-F238E27FC236}">
                  <a16:creationId xmlns:a16="http://schemas.microsoft.com/office/drawing/2014/main" id="{CB018CAF-9D21-494D-B0DE-E49449546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" y="19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8" name="Arc 45">
              <a:extLst>
                <a:ext uri="{FF2B5EF4-FFF2-40B4-BE49-F238E27FC236}">
                  <a16:creationId xmlns:a16="http://schemas.microsoft.com/office/drawing/2014/main" id="{3D49FA12-EB0F-476A-9BE6-F4C1D6A44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4" y="19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9" name="Rectangle 46">
              <a:extLst>
                <a:ext uri="{FF2B5EF4-FFF2-40B4-BE49-F238E27FC236}">
                  <a16:creationId xmlns:a16="http://schemas.microsoft.com/office/drawing/2014/main" id="{7AB45E32-D917-433C-9103-35993C88F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67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</a:p>
          </p:txBody>
        </p:sp>
        <p:sp>
          <p:nvSpPr>
            <p:cNvPr id="37940" name="Arc 47">
              <a:extLst>
                <a:ext uri="{FF2B5EF4-FFF2-40B4-BE49-F238E27FC236}">
                  <a16:creationId xmlns:a16="http://schemas.microsoft.com/office/drawing/2014/main" id="{0B494D24-216F-40F3-91CA-ABCDD5711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" y="19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1" name="Arc 48">
              <a:extLst>
                <a:ext uri="{FF2B5EF4-FFF2-40B4-BE49-F238E27FC236}">
                  <a16:creationId xmlns:a16="http://schemas.microsoft.com/office/drawing/2014/main" id="{09308976-0A39-428E-942E-D328A49063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04" y="19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2" name="Rectangle 49">
              <a:extLst>
                <a:ext uri="{FF2B5EF4-FFF2-40B4-BE49-F238E27FC236}">
                  <a16:creationId xmlns:a16="http://schemas.microsoft.com/office/drawing/2014/main" id="{1B262A7A-44AD-4602-A851-3D9B23419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0" y="167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</a:p>
          </p:txBody>
        </p:sp>
        <p:sp>
          <p:nvSpPr>
            <p:cNvPr id="37943" name="Arc 50">
              <a:extLst>
                <a:ext uri="{FF2B5EF4-FFF2-40B4-BE49-F238E27FC236}">
                  <a16:creationId xmlns:a16="http://schemas.microsoft.com/office/drawing/2014/main" id="{D58C04FE-0727-42E3-9160-D096703F9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" y="19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4" name="Arc 51">
              <a:extLst>
                <a:ext uri="{FF2B5EF4-FFF2-40B4-BE49-F238E27FC236}">
                  <a16:creationId xmlns:a16="http://schemas.microsoft.com/office/drawing/2014/main" id="{3A8E5EC8-8344-468F-9C20-105DE261AB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24" y="19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5" name="Rectangle 52">
              <a:extLst>
                <a:ext uri="{FF2B5EF4-FFF2-40B4-BE49-F238E27FC236}">
                  <a16:creationId xmlns:a16="http://schemas.microsoft.com/office/drawing/2014/main" id="{AB540E40-5611-44AB-A167-E3150B8EA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67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</a:p>
          </p:txBody>
        </p:sp>
        <p:sp>
          <p:nvSpPr>
            <p:cNvPr id="37946" name="Arc 53">
              <a:extLst>
                <a:ext uri="{FF2B5EF4-FFF2-40B4-BE49-F238E27FC236}">
                  <a16:creationId xmlns:a16="http://schemas.microsoft.com/office/drawing/2014/main" id="{4F07B60F-75A4-4A71-87A4-F79C11E58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" y="19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7" name="Arc 54">
              <a:extLst>
                <a:ext uri="{FF2B5EF4-FFF2-40B4-BE49-F238E27FC236}">
                  <a16:creationId xmlns:a16="http://schemas.microsoft.com/office/drawing/2014/main" id="{53CDD8AE-A0B8-43CB-A8A5-DB58712BDF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64" y="19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8" name="Rectangle 55">
              <a:extLst>
                <a:ext uri="{FF2B5EF4-FFF2-40B4-BE49-F238E27FC236}">
                  <a16:creationId xmlns:a16="http://schemas.microsoft.com/office/drawing/2014/main" id="{22B07425-DB32-4049-AA88-70053C63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167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</a:p>
          </p:txBody>
        </p:sp>
        <p:sp>
          <p:nvSpPr>
            <p:cNvPr id="37949" name="Arc 56">
              <a:extLst>
                <a:ext uri="{FF2B5EF4-FFF2-40B4-BE49-F238E27FC236}">
                  <a16:creationId xmlns:a16="http://schemas.microsoft.com/office/drawing/2014/main" id="{8280288E-6465-49A1-AA85-7E0219322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" y="19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0" name="Arc 57">
              <a:extLst>
                <a:ext uri="{FF2B5EF4-FFF2-40B4-BE49-F238E27FC236}">
                  <a16:creationId xmlns:a16="http://schemas.microsoft.com/office/drawing/2014/main" id="{7EDEB13B-774A-4D52-8BDE-612C0B3331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44" y="19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1" name="Rectangle 58">
              <a:extLst>
                <a:ext uri="{FF2B5EF4-FFF2-40B4-BE49-F238E27FC236}">
                  <a16:creationId xmlns:a16="http://schemas.microsoft.com/office/drawing/2014/main" id="{16A07E9E-C497-4791-8496-B0BAE6BA5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167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</a:p>
          </p:txBody>
        </p:sp>
        <p:sp>
          <p:nvSpPr>
            <p:cNvPr id="37952" name="Arc 59">
              <a:extLst>
                <a:ext uri="{FF2B5EF4-FFF2-40B4-BE49-F238E27FC236}">
                  <a16:creationId xmlns:a16="http://schemas.microsoft.com/office/drawing/2014/main" id="{6DA624BC-FC53-4698-AAC3-E23E4FE80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3" y="19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3" name="Arc 60">
              <a:extLst>
                <a:ext uri="{FF2B5EF4-FFF2-40B4-BE49-F238E27FC236}">
                  <a16:creationId xmlns:a16="http://schemas.microsoft.com/office/drawing/2014/main" id="{C6175D4B-944E-440C-AA4A-366B3BFDF8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84" y="19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4" name="Rectangle 61">
              <a:extLst>
                <a:ext uri="{FF2B5EF4-FFF2-40B4-BE49-F238E27FC236}">
                  <a16:creationId xmlns:a16="http://schemas.microsoft.com/office/drawing/2014/main" id="{AD1AA69C-A10A-4AB9-9538-14CA84DC8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" y="167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</a:p>
          </p:txBody>
        </p:sp>
      </p:grpSp>
      <p:sp>
        <p:nvSpPr>
          <p:cNvPr id="277566" name="Rectangle 62">
            <a:extLst>
              <a:ext uri="{FF2B5EF4-FFF2-40B4-BE49-F238E27FC236}">
                <a16:creationId xmlns:a16="http://schemas.microsoft.com/office/drawing/2014/main" id="{4D3E1004-392F-4CE4-BFE3-98199927D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524" y="4293543"/>
            <a:ext cx="3353576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状态转移速度矩阵</a:t>
            </a:r>
          </a:p>
        </p:txBody>
      </p:sp>
      <p:sp>
        <p:nvSpPr>
          <p:cNvPr id="67" name="Rectangle 3">
            <a:extLst>
              <a:ext uri="{FF2B5EF4-FFF2-40B4-BE49-F238E27FC236}">
                <a16:creationId xmlns:a16="http://schemas.microsoft.com/office/drawing/2014/main" id="{3B97617D-AE3F-4A70-B49C-E4AC0F202DA7}"/>
              </a:ext>
            </a:extLst>
          </p:cNvPr>
          <p:cNvSpPr txBox="1">
            <a:spLocks noChangeArrowheads="1"/>
          </p:cNvSpPr>
          <p:nvPr/>
        </p:nvSpPr>
        <p:spPr>
          <a:xfrm>
            <a:off x="419011" y="1767754"/>
            <a:ext cx="10591800" cy="3657600"/>
          </a:xfrm>
          <a:prstGeom prst="rect">
            <a:avLst/>
          </a:prstGeom>
          <a:solidFill>
            <a:schemeClr val="bg1"/>
          </a:solidFill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»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如果取非负整数值得计数过程</a:t>
            </a:r>
            <a:r>
              <a:rPr lang="en-US" altLang="zh-CN" dirty="0">
                <a:sym typeface="Symbol" panose="05050102010706020507" pitchFamily="18" charset="2"/>
              </a:rPr>
              <a:t>{N(t), t0}</a:t>
            </a:r>
            <a:r>
              <a:rPr lang="zh-CN" altLang="en-US" dirty="0">
                <a:sym typeface="Symbol" panose="05050102010706020507" pitchFamily="18" charset="2"/>
              </a:rPr>
              <a:t>满足下列条件：</a:t>
            </a:r>
          </a:p>
          <a:p>
            <a:pPr marL="990798" lvl="1" indent="-533507">
              <a:buFontTx/>
              <a:buAutoNum type="alphaLcParenR"/>
            </a:pPr>
            <a:r>
              <a:rPr lang="en-US" altLang="zh-CN" dirty="0">
                <a:sym typeface="Symbol" panose="05050102010706020507" pitchFamily="18" charset="2"/>
              </a:rPr>
              <a:t>N(0)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；</a:t>
            </a:r>
          </a:p>
          <a:p>
            <a:pPr marL="990798" lvl="1" indent="-533507">
              <a:buFontTx/>
              <a:buAutoNum type="alphaLcParenR"/>
            </a:pPr>
            <a:r>
              <a:rPr lang="zh-CN" altLang="en-US" dirty="0">
                <a:sym typeface="Symbol" panose="05050102010706020507" pitchFamily="18" charset="2"/>
              </a:rPr>
              <a:t>具有平稳独立增量；</a:t>
            </a:r>
          </a:p>
          <a:p>
            <a:pPr marL="990798" lvl="1" indent="-533507">
              <a:buFontTx/>
              <a:buAutoNum type="alphaLcParenR"/>
            </a:pPr>
            <a:r>
              <a:rPr lang="en-US" altLang="zh-CN" dirty="0">
                <a:sym typeface="Symbol" panose="05050102010706020507" pitchFamily="18" charset="2"/>
              </a:rPr>
              <a:t>P{N(h)=1}</a:t>
            </a:r>
            <a:r>
              <a:rPr lang="zh-CN" altLang="en-US" dirty="0">
                <a:sym typeface="Symbol" panose="05050102010706020507" pitchFamily="18" charset="2"/>
              </a:rPr>
              <a:t>＝</a:t>
            </a:r>
            <a:r>
              <a:rPr lang="en-US" altLang="zh-CN" dirty="0" err="1">
                <a:sym typeface="Symbol" panose="05050102010706020507" pitchFamily="18" charset="2"/>
              </a:rPr>
              <a:t>h+o</a:t>
            </a:r>
            <a:r>
              <a:rPr lang="en-US" altLang="zh-CN" dirty="0">
                <a:sym typeface="Symbol" panose="05050102010706020507" pitchFamily="18" charset="2"/>
              </a:rPr>
              <a:t>(h)</a:t>
            </a:r>
            <a:r>
              <a:rPr lang="zh-CN" altLang="en-US" dirty="0">
                <a:sym typeface="Symbol" panose="05050102010706020507" pitchFamily="18" charset="2"/>
              </a:rPr>
              <a:t>；</a:t>
            </a:r>
          </a:p>
          <a:p>
            <a:pPr marL="990798" lvl="1" indent="-533507">
              <a:buFontTx/>
              <a:buAutoNum type="alphaLcParenR"/>
            </a:pPr>
            <a:r>
              <a:rPr lang="en-US" altLang="zh-CN" dirty="0">
                <a:sym typeface="Symbol" panose="05050102010706020507" pitchFamily="18" charset="2"/>
              </a:rPr>
              <a:t>P{N(h)2}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>
                <a:sym typeface="Symbol" panose="05050102010706020507" pitchFamily="18" charset="2"/>
              </a:rPr>
              <a:t>o(h)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则称</a:t>
            </a:r>
            <a:r>
              <a:rPr lang="en-US" altLang="zh-CN" dirty="0">
                <a:sym typeface="Symbol" panose="05050102010706020507" pitchFamily="18" charset="2"/>
              </a:rPr>
              <a:t>{N(t), t0}</a:t>
            </a:r>
            <a:r>
              <a:rPr lang="zh-CN" altLang="en-US" dirty="0">
                <a:sym typeface="Symbol" panose="05050102010706020507" pitchFamily="18" charset="2"/>
              </a:rPr>
              <a:t>为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参数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(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或平均率、强度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为的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齐次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泊松过程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277567" name="Object 63">
            <a:extLst>
              <a:ext uri="{FF2B5EF4-FFF2-40B4-BE49-F238E27FC236}">
                <a16:creationId xmlns:a16="http://schemas.microsoft.com/office/drawing/2014/main" id="{EFBC24D8-AD24-40F9-9141-3D168AC532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50725"/>
              </p:ext>
            </p:extLst>
          </p:nvPr>
        </p:nvGraphicFramePr>
        <p:xfrm>
          <a:off x="4238299" y="5090704"/>
          <a:ext cx="3658447" cy="1768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69920" imgH="1790640" progId="Equation.3">
                  <p:embed/>
                </p:oleObj>
              </mc:Choice>
              <mc:Fallback>
                <p:oleObj name="Equation" r:id="rId3" imgW="3769920" imgH="1790640" progId="Equation.3">
                  <p:embed/>
                  <p:pic>
                    <p:nvPicPr>
                      <p:cNvPr id="277567" name="Object 63">
                        <a:extLst>
                          <a:ext uri="{FF2B5EF4-FFF2-40B4-BE49-F238E27FC236}">
                            <a16:creationId xmlns:a16="http://schemas.microsoft.com/office/drawing/2014/main" id="{EFBC24D8-AD24-40F9-9141-3D168AC532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299" y="5090704"/>
                        <a:ext cx="3658447" cy="1768884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5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1" dur="500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27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277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27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27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  <p:bldP spid="277508" grpId="0" build="p" autoUpdateAnimBg="0"/>
      <p:bldP spid="277566" grpId="0" autoUpdateAnimBg="0"/>
      <p:bldP spid="67" grpId="0" build="p" bldLvl="2" animBg="1"/>
      <p:bldP spid="67" grpI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>
            <a:extLst>
              <a:ext uri="{FF2B5EF4-FFF2-40B4-BE49-F238E27FC236}">
                <a16:creationId xmlns:a16="http://schemas.microsoft.com/office/drawing/2014/main" id="{AD944124-4082-4047-B126-1968DFD53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1(</a:t>
            </a:r>
            <a:r>
              <a:rPr lang="zh-CN" altLang="en-US">
                <a:latin typeface="Times New Roman" panose="02020603050405020304" pitchFamily="18" charset="0"/>
              </a:rPr>
              <a:t>续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7630B7D7-CBC7-4618-BA9B-7C5A782E3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3439" y="1006791"/>
            <a:ext cx="7315201" cy="876503"/>
          </a:xfrm>
        </p:spPr>
        <p:txBody>
          <a:bodyPr>
            <a:noAutofit/>
          </a:bodyPr>
          <a:lstStyle/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前进方程：</a:t>
            </a:r>
            <a:r>
              <a:rPr lang="en-US" altLang="zh-CN" dirty="0"/>
              <a:t>P’(t)</a:t>
            </a:r>
            <a:r>
              <a:rPr lang="zh-CN" altLang="en-US" dirty="0"/>
              <a:t>＝</a:t>
            </a:r>
            <a:r>
              <a:rPr lang="en-US" altLang="zh-CN" dirty="0"/>
              <a:t>P(t)Q</a:t>
            </a:r>
            <a:r>
              <a:rPr lang="zh-CN" altLang="en-US" dirty="0"/>
              <a:t>，</a:t>
            </a:r>
            <a:r>
              <a:rPr lang="en-US" altLang="zh-CN" dirty="0"/>
              <a:t>P(+0)=I      </a:t>
            </a:r>
            <a:r>
              <a:rPr lang="zh-CN" altLang="en-US" dirty="0"/>
              <a:t>即</a:t>
            </a:r>
          </a:p>
        </p:txBody>
      </p:sp>
      <p:graphicFrame>
        <p:nvGraphicFramePr>
          <p:cNvPr id="278532" name="Object 4">
            <a:extLst>
              <a:ext uri="{FF2B5EF4-FFF2-40B4-BE49-F238E27FC236}">
                <a16:creationId xmlns:a16="http://schemas.microsoft.com/office/drawing/2014/main" id="{9DC938B9-52BF-421E-9D4C-51FFBFBE86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841685"/>
              </p:ext>
            </p:extLst>
          </p:nvPr>
        </p:nvGraphicFramePr>
        <p:xfrm>
          <a:off x="6734288" y="1099063"/>
          <a:ext cx="5182799" cy="156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38400" imgH="736600" progId="Equation.3">
                  <p:embed/>
                </p:oleObj>
              </mc:Choice>
              <mc:Fallback>
                <p:oleObj name="Equation" r:id="rId3" imgW="2438400" imgH="736600" progId="Equation.3">
                  <p:embed/>
                  <p:pic>
                    <p:nvPicPr>
                      <p:cNvPr id="278532" name="Object 4">
                        <a:extLst>
                          <a:ext uri="{FF2B5EF4-FFF2-40B4-BE49-F238E27FC236}">
                            <a16:creationId xmlns:a16="http://schemas.microsoft.com/office/drawing/2014/main" id="{9DC938B9-52BF-421E-9D4C-51FFBFBE86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288" y="1099063"/>
                        <a:ext cx="5182799" cy="156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3" name="Rectangle 5">
            <a:extLst>
              <a:ext uri="{FF2B5EF4-FFF2-40B4-BE49-F238E27FC236}">
                <a16:creationId xmlns:a16="http://schemas.microsoft.com/office/drawing/2014/main" id="{CD79D7BC-BD25-4E66-9CBE-9C3971AA9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89" y="2752738"/>
            <a:ext cx="1981659" cy="36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解得转移概率</a:t>
            </a:r>
          </a:p>
        </p:txBody>
      </p:sp>
      <p:graphicFrame>
        <p:nvGraphicFramePr>
          <p:cNvPr id="278534" name="Object 6">
            <a:extLst>
              <a:ext uri="{FF2B5EF4-FFF2-40B4-BE49-F238E27FC236}">
                <a16:creationId xmlns:a16="http://schemas.microsoft.com/office/drawing/2014/main" id="{EA734DEB-A31F-4A69-89BB-6C6B42FACD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673872"/>
              </p:ext>
            </p:extLst>
          </p:nvPr>
        </p:nvGraphicFramePr>
        <p:xfrm>
          <a:off x="2605033" y="2281857"/>
          <a:ext cx="4344405" cy="1313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84400" imgH="660400" progId="Equation.3">
                  <p:embed/>
                </p:oleObj>
              </mc:Choice>
              <mc:Fallback>
                <p:oleObj name="Equation" r:id="rId5" imgW="2184400" imgH="660400" progId="Equation.3">
                  <p:embed/>
                  <p:pic>
                    <p:nvPicPr>
                      <p:cNvPr id="278534" name="Object 6">
                        <a:extLst>
                          <a:ext uri="{FF2B5EF4-FFF2-40B4-BE49-F238E27FC236}">
                            <a16:creationId xmlns:a16="http://schemas.microsoft.com/office/drawing/2014/main" id="{EA734DEB-A31F-4A69-89BB-6C6B42FACD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33" y="2281857"/>
                        <a:ext cx="4344405" cy="1313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5" name="Rectangle 7">
            <a:extLst>
              <a:ext uri="{FF2B5EF4-FFF2-40B4-BE49-F238E27FC236}">
                <a16:creationId xmlns:a16="http://schemas.microsoft.com/office/drawing/2014/main" id="{869712B5-D3D6-471D-9EFC-88D807039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89" y="3738958"/>
            <a:ext cx="94498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也可直接按转移概率的定义来求</a:t>
            </a:r>
            <a:r>
              <a:rPr lang="en-US" altLang="zh-CN" sz="2400" dirty="0" err="1">
                <a:latin typeface="+mn-ea"/>
                <a:ea typeface="+mn-ea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</a:rPr>
              <a:t>ij</a:t>
            </a:r>
            <a:r>
              <a:rPr lang="en-US" altLang="zh-CN" sz="2400" dirty="0">
                <a:latin typeface="+mn-ea"/>
                <a:ea typeface="+mn-ea"/>
              </a:rPr>
              <a:t>(t)</a:t>
            </a:r>
            <a:r>
              <a:rPr lang="zh-CN" altLang="en-US" sz="2400" dirty="0">
                <a:latin typeface="+mn-ea"/>
                <a:ea typeface="+mn-ea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平稳独立增量过程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278536" name="Object 8">
            <a:extLst>
              <a:ext uri="{FF2B5EF4-FFF2-40B4-BE49-F238E27FC236}">
                <a16:creationId xmlns:a16="http://schemas.microsoft.com/office/drawing/2014/main" id="{A514AB42-D636-4436-8878-4366F2A4EE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440894"/>
              </p:ext>
            </p:extLst>
          </p:nvPr>
        </p:nvGraphicFramePr>
        <p:xfrm>
          <a:off x="3431558" y="5495610"/>
          <a:ext cx="2362747" cy="113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46200" imgH="647700" progId="Equation.3">
                  <p:embed/>
                </p:oleObj>
              </mc:Choice>
              <mc:Fallback>
                <p:oleObj name="Equation" r:id="rId7" imgW="1346200" imgH="647700" progId="Equation.3">
                  <p:embed/>
                  <p:pic>
                    <p:nvPicPr>
                      <p:cNvPr id="278536" name="Object 8">
                        <a:extLst>
                          <a:ext uri="{FF2B5EF4-FFF2-40B4-BE49-F238E27FC236}">
                            <a16:creationId xmlns:a16="http://schemas.microsoft.com/office/drawing/2014/main" id="{A514AB42-D636-4436-8878-4366F2A4EE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558" y="5495610"/>
                        <a:ext cx="2362747" cy="113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7" name="Rectangle 9">
            <a:extLst>
              <a:ext uri="{FF2B5EF4-FFF2-40B4-BE49-F238E27FC236}">
                <a16:creationId xmlns:a16="http://schemas.microsoft.com/office/drawing/2014/main" id="{FE58B6B6-064C-42C7-8D97-EF0F101E4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5599" y="4330116"/>
            <a:ext cx="7774199" cy="36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 dirty="0" err="1">
                <a:latin typeface="+mn-ea"/>
                <a:ea typeface="+mn-ea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</a:rPr>
              <a:t>ij</a:t>
            </a:r>
            <a:r>
              <a:rPr lang="en-US" altLang="zh-CN" sz="2400" dirty="0">
                <a:latin typeface="+mn-ea"/>
                <a:ea typeface="+mn-ea"/>
              </a:rPr>
              <a:t>(t)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P{N(</a:t>
            </a:r>
            <a:r>
              <a:rPr lang="en-US" altLang="zh-CN" sz="2400" dirty="0" err="1">
                <a:latin typeface="+mn-ea"/>
                <a:ea typeface="+mn-ea"/>
              </a:rPr>
              <a:t>t+s</a:t>
            </a:r>
            <a:r>
              <a:rPr lang="en-US" altLang="zh-CN" sz="2400" dirty="0">
                <a:latin typeface="+mn-ea"/>
                <a:ea typeface="+mn-ea"/>
              </a:rPr>
              <a:t>)=</a:t>
            </a:r>
            <a:r>
              <a:rPr lang="en-US" altLang="zh-CN" sz="2400" dirty="0" err="1">
                <a:latin typeface="+mn-ea"/>
                <a:ea typeface="+mn-ea"/>
              </a:rPr>
              <a:t>j|N</a:t>
            </a:r>
            <a:r>
              <a:rPr lang="en-US" altLang="zh-CN" sz="2400" dirty="0">
                <a:latin typeface="+mn-ea"/>
                <a:ea typeface="+mn-ea"/>
              </a:rPr>
              <a:t>(s)=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}</a:t>
            </a:r>
          </a:p>
        </p:txBody>
      </p:sp>
      <p:sp>
        <p:nvSpPr>
          <p:cNvPr id="278538" name="Rectangle 10">
            <a:extLst>
              <a:ext uri="{FF2B5EF4-FFF2-40B4-BE49-F238E27FC236}">
                <a16:creationId xmlns:a16="http://schemas.microsoft.com/office/drawing/2014/main" id="{816B3873-DF51-48A0-AC1D-42C4B5F37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830" y="4787421"/>
            <a:ext cx="6461033" cy="73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P{N(</a:t>
            </a:r>
            <a:r>
              <a:rPr lang="en-US" altLang="zh-CN" sz="2400" dirty="0" err="1">
                <a:latin typeface="+mn-ea"/>
                <a:ea typeface="+mn-ea"/>
              </a:rPr>
              <a:t>t+s</a:t>
            </a:r>
            <a:r>
              <a:rPr lang="en-US" altLang="zh-CN" sz="2400" dirty="0">
                <a:latin typeface="+mn-ea"/>
                <a:ea typeface="+mn-ea"/>
              </a:rPr>
              <a:t>)-N(s)=</a:t>
            </a:r>
            <a:r>
              <a:rPr lang="en-US" altLang="zh-CN" sz="2400" dirty="0" err="1">
                <a:latin typeface="+mn-ea"/>
                <a:ea typeface="+mn-ea"/>
              </a:rPr>
              <a:t>j-i|N</a:t>
            </a:r>
            <a:r>
              <a:rPr lang="en-US" altLang="zh-CN" sz="2400" dirty="0">
                <a:latin typeface="+mn-ea"/>
                <a:ea typeface="+mn-ea"/>
              </a:rPr>
              <a:t>(s)-N(0)=i-0}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 b="0" dirty="0">
                <a:latin typeface="+mn-ea"/>
                <a:ea typeface="+mn-ea"/>
              </a:rPr>
              <a:t> 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P{N(</a:t>
            </a:r>
            <a:r>
              <a:rPr lang="en-US" altLang="zh-CN" sz="2400" dirty="0" err="1">
                <a:latin typeface="+mn-ea"/>
                <a:ea typeface="+mn-ea"/>
              </a:rPr>
              <a:t>t+s</a:t>
            </a:r>
            <a:r>
              <a:rPr lang="en-US" altLang="zh-CN" sz="2400" dirty="0">
                <a:latin typeface="+mn-ea"/>
                <a:ea typeface="+mn-ea"/>
              </a:rPr>
              <a:t>)-N(s)=j-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}</a:t>
            </a:r>
          </a:p>
        </p:txBody>
      </p:sp>
      <p:sp>
        <p:nvSpPr>
          <p:cNvPr id="278539" name="Rectangle 11">
            <a:extLst>
              <a:ext uri="{FF2B5EF4-FFF2-40B4-BE49-F238E27FC236}">
                <a16:creationId xmlns:a16="http://schemas.microsoft.com/office/drawing/2014/main" id="{F64E6D6B-4B50-43D1-92BF-D59FC05A0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349" y="5172050"/>
            <a:ext cx="2210312" cy="73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P{N(t)=j-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}	</a:t>
            </a:r>
          </a:p>
        </p:txBody>
      </p:sp>
      <p:sp>
        <p:nvSpPr>
          <p:cNvPr id="278540" name="AutoShape 12">
            <a:extLst>
              <a:ext uri="{FF2B5EF4-FFF2-40B4-BE49-F238E27FC236}">
                <a16:creationId xmlns:a16="http://schemas.microsoft.com/office/drawing/2014/main" id="{0149AEF9-2812-4967-9AE3-FF73A53D1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471" y="4315466"/>
            <a:ext cx="2040409" cy="649438"/>
          </a:xfrm>
          <a:prstGeom prst="wedgeEllipseCallout">
            <a:avLst>
              <a:gd name="adj1" fmla="val 131892"/>
              <a:gd name="adj2" fmla="val 107592"/>
            </a:avLst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独立增量</a:t>
            </a:r>
          </a:p>
        </p:txBody>
      </p:sp>
      <p:sp>
        <p:nvSpPr>
          <p:cNvPr id="278541" name="AutoShape 13">
            <a:extLst>
              <a:ext uri="{FF2B5EF4-FFF2-40B4-BE49-F238E27FC236}">
                <a16:creationId xmlns:a16="http://schemas.microsoft.com/office/drawing/2014/main" id="{88315B8F-8E75-44B2-9E03-48BC45F17D3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848661" y="3976680"/>
            <a:ext cx="2881980" cy="647850"/>
          </a:xfrm>
          <a:prstGeom prst="wedgeEllipseCallout">
            <a:avLst>
              <a:gd name="adj1" fmla="val 76960"/>
              <a:gd name="adj2" fmla="val 169748"/>
            </a:avLst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增量的平稳性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7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8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8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8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8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/>
      <p:bldP spid="278533" grpId="0" autoUpdateAnimBg="0"/>
      <p:bldP spid="278535" grpId="0" autoUpdateAnimBg="0"/>
      <p:bldP spid="278537" grpId="0" autoUpdateAnimBg="0"/>
      <p:bldP spid="278538" grpId="0" build="p" autoUpdateAnimBg="0"/>
      <p:bldP spid="278539" grpId="0" autoUpdateAnimBg="0"/>
      <p:bldP spid="278540" grpId="0" animBg="1" autoUpdateAnimBg="0"/>
      <p:bldP spid="27854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8E943EB-0C60-4890-9C10-924B4E2427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4227" y="264774"/>
            <a:ext cx="7469329" cy="609741"/>
          </a:xfrm>
        </p:spPr>
        <p:txBody>
          <a:bodyPr/>
          <a:lstStyle/>
          <a:p>
            <a:pPr eaLnBrk="1" hangingPunct="1"/>
            <a:r>
              <a:rPr lang="zh-CN" altLang="en-US" sz="2200" dirty="0"/>
              <a:t>上一讲主要内容</a:t>
            </a:r>
          </a:p>
        </p:txBody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78AD9E0F-43F1-48CE-B4E6-4E35B161EE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4256" y="1067594"/>
            <a:ext cx="11346119" cy="525425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齐次马氏链状态的分类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连续参数马尔可夫链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转移概率函数、转移矩阵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连续参数齐次马氏链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初始分布、绝对分布、遍历性、平稳分布</a:t>
            </a:r>
            <a:endParaRPr lang="zh-CN" altLang="en-US" dirty="0">
              <a:solidFill>
                <a:srgbClr val="CC00CC"/>
              </a:solidFill>
            </a:endParaRP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转移概率函数的性质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状态转移速度矩阵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>
            <a:extLst>
              <a:ext uri="{FF2B5EF4-FFF2-40B4-BE49-F238E27FC236}">
                <a16:creationId xmlns:a16="http://schemas.microsoft.com/office/drawing/2014/main" id="{8E83A5CA-4AFB-4091-AB17-6C59389D18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2  </a:t>
            </a:r>
            <a:r>
              <a:rPr lang="zh-CN" altLang="en-US">
                <a:latin typeface="Times New Roman" panose="02020603050405020304" pitchFamily="18" charset="0"/>
              </a:rPr>
              <a:t>机器维修问题</a:t>
            </a:r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985B2257-EE2D-4B1E-BD98-CC39EDF343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660" y="871593"/>
            <a:ext cx="11779841" cy="1856364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一部机器正常工作时间服从参数为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的负指数分布，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若出故障，维修时间服从参数为的负指数分布，二者独立。令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X(t)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表示时刻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出故障的机器数，则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{X(t), t0}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是一个状态空间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{0, 1}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的生灭过程。</a:t>
            </a:r>
          </a:p>
          <a:p>
            <a:pPr indent="0" eaLnBrk="1" hangingPunct="1"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279557" name="Rectangle 5">
            <a:extLst>
              <a:ext uri="{FF2B5EF4-FFF2-40B4-BE49-F238E27FC236}">
                <a16:creationId xmlns:a16="http://schemas.microsoft.com/office/drawing/2014/main" id="{1AA19AA4-ACA3-41C0-A6A6-BBE2E4CA6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42" y="3169001"/>
            <a:ext cx="2210312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状态转移速度图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F10CF0B7-52F8-45C6-8C3B-A6B53F3B83F2}"/>
              </a:ext>
            </a:extLst>
          </p:cNvPr>
          <p:cNvGrpSpPr>
            <a:grpSpLocks/>
          </p:cNvGrpSpPr>
          <p:nvPr/>
        </p:nvGrpSpPr>
        <p:grpSpPr bwMode="auto">
          <a:xfrm>
            <a:off x="3426208" y="2615669"/>
            <a:ext cx="1375093" cy="1530704"/>
            <a:chOff x="1248" y="2060"/>
            <a:chExt cx="866" cy="964"/>
          </a:xfrm>
        </p:grpSpPr>
        <p:sp>
          <p:nvSpPr>
            <p:cNvPr id="41998" name="Oval 7">
              <a:extLst>
                <a:ext uri="{FF2B5EF4-FFF2-40B4-BE49-F238E27FC236}">
                  <a16:creationId xmlns:a16="http://schemas.microsoft.com/office/drawing/2014/main" id="{F429C0DC-F242-47BA-A9B2-5B2A51742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4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1999" name="Rectangle 8">
              <a:extLst>
                <a:ext uri="{FF2B5EF4-FFF2-40B4-BE49-F238E27FC236}">
                  <a16:creationId xmlns:a16="http://schemas.microsoft.com/office/drawing/2014/main" id="{D1C4CEA7-CB13-4D7A-A0AA-2F0BF8655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00" name="Oval 9">
              <a:extLst>
                <a:ext uri="{FF2B5EF4-FFF2-40B4-BE49-F238E27FC236}">
                  <a16:creationId xmlns:a16="http://schemas.microsoft.com/office/drawing/2014/main" id="{A91E6817-0691-4A7A-A7E9-504E6F05B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" y="244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2001" name="Rectangle 10">
              <a:extLst>
                <a:ext uri="{FF2B5EF4-FFF2-40B4-BE49-F238E27FC236}">
                  <a16:creationId xmlns:a16="http://schemas.microsoft.com/office/drawing/2014/main" id="{DC8C0827-7F2F-4353-96C5-8E1D8B6F8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" y="24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02" name="Arc 11">
              <a:extLst>
                <a:ext uri="{FF2B5EF4-FFF2-40B4-BE49-F238E27FC236}">
                  <a16:creationId xmlns:a16="http://schemas.microsoft.com/office/drawing/2014/main" id="{ACD2DBAD-AA2E-4737-B28D-4A48324668D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664" y="2644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3" name="Arc 12">
              <a:extLst>
                <a:ext uri="{FF2B5EF4-FFF2-40B4-BE49-F238E27FC236}">
                  <a16:creationId xmlns:a16="http://schemas.microsoft.com/office/drawing/2014/main" id="{63C9196A-162F-4131-971A-14494BBF97A1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392" y="2644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4" name="Rectangle 13">
              <a:extLst>
                <a:ext uri="{FF2B5EF4-FFF2-40B4-BE49-F238E27FC236}">
                  <a16:creationId xmlns:a16="http://schemas.microsoft.com/office/drawing/2014/main" id="{6FEE0F62-734D-4200-9247-F111A3505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" y="273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</a:p>
          </p:txBody>
        </p:sp>
        <p:sp>
          <p:nvSpPr>
            <p:cNvPr id="42005" name="Arc 14">
              <a:extLst>
                <a:ext uri="{FF2B5EF4-FFF2-40B4-BE49-F238E27FC236}">
                  <a16:creationId xmlns:a16="http://schemas.microsoft.com/office/drawing/2014/main" id="{0EFB32AD-975A-4A77-99ED-0FE2DEF9D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" y="2295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6" name="Arc 15">
              <a:extLst>
                <a:ext uri="{FF2B5EF4-FFF2-40B4-BE49-F238E27FC236}">
                  <a16:creationId xmlns:a16="http://schemas.microsoft.com/office/drawing/2014/main" id="{FDF85014-7F24-43D5-A2BE-B32826744A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2" y="2295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7" name="Rectangle 16">
              <a:extLst>
                <a:ext uri="{FF2B5EF4-FFF2-40B4-BE49-F238E27FC236}">
                  <a16:creationId xmlns:a16="http://schemas.microsoft.com/office/drawing/2014/main" id="{4CB75CFB-8734-4D60-B7D4-6992BAA29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2060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</a:p>
          </p:txBody>
        </p:sp>
      </p:grpSp>
      <p:sp>
        <p:nvSpPr>
          <p:cNvPr id="279569" name="Rectangle 17">
            <a:extLst>
              <a:ext uri="{FF2B5EF4-FFF2-40B4-BE49-F238E27FC236}">
                <a16:creationId xmlns:a16="http://schemas.microsoft.com/office/drawing/2014/main" id="{01924755-C5BF-4D3E-8E10-C28822414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450" y="3180567"/>
            <a:ext cx="2591400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状态转移速度矩阵</a:t>
            </a:r>
          </a:p>
        </p:txBody>
      </p:sp>
      <p:graphicFrame>
        <p:nvGraphicFramePr>
          <p:cNvPr id="337920" name="Object 0">
            <a:extLst>
              <a:ext uri="{FF2B5EF4-FFF2-40B4-BE49-F238E27FC236}">
                <a16:creationId xmlns:a16="http://schemas.microsoft.com/office/drawing/2014/main" id="{2092BF19-14F5-4620-B2BA-40A5A2EFB7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234081"/>
              </p:ext>
            </p:extLst>
          </p:nvPr>
        </p:nvGraphicFramePr>
        <p:xfrm>
          <a:off x="9170904" y="2920882"/>
          <a:ext cx="1962604" cy="89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80360" imgH="876240" progId="Equation.3">
                  <p:embed/>
                </p:oleObj>
              </mc:Choice>
              <mc:Fallback>
                <p:oleObj name="Equation" r:id="rId3" imgW="1980360" imgH="876240" progId="Equation.3">
                  <p:embed/>
                  <p:pic>
                    <p:nvPicPr>
                      <p:cNvPr id="337920" name="Object 0">
                        <a:extLst>
                          <a:ext uri="{FF2B5EF4-FFF2-40B4-BE49-F238E27FC236}">
                            <a16:creationId xmlns:a16="http://schemas.microsoft.com/office/drawing/2014/main" id="{2092BF19-14F5-4620-B2BA-40A5A2EFB7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0904" y="2920882"/>
                        <a:ext cx="1962604" cy="897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71" name="Rectangle 19">
            <a:extLst>
              <a:ext uri="{FF2B5EF4-FFF2-40B4-BE49-F238E27FC236}">
                <a16:creationId xmlns:a16="http://schemas.microsoft.com/office/drawing/2014/main" id="{0D7A9243-3B21-44D6-9595-A82600C1F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60" y="4282743"/>
            <a:ext cx="7850417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前进方程：	</a:t>
            </a:r>
            <a:r>
              <a:rPr lang="en-US" altLang="zh-CN" sz="2400" dirty="0">
                <a:latin typeface="+mn-ea"/>
                <a:ea typeface="+mn-ea"/>
              </a:rPr>
              <a:t>P’(t)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P(t)Q</a:t>
            </a:r>
            <a:r>
              <a:rPr lang="zh-CN" altLang="en-US" sz="2400" dirty="0">
                <a:latin typeface="+mn-ea"/>
                <a:ea typeface="+mn-ea"/>
              </a:rPr>
              <a:t>，	</a:t>
            </a:r>
            <a:r>
              <a:rPr lang="en-US" altLang="zh-CN" sz="2400" dirty="0">
                <a:latin typeface="+mn-ea"/>
                <a:ea typeface="+mn-ea"/>
              </a:rPr>
              <a:t>P(+0)=I</a:t>
            </a:r>
          </a:p>
        </p:txBody>
      </p:sp>
      <p:graphicFrame>
        <p:nvGraphicFramePr>
          <p:cNvPr id="337921" name="Object 1">
            <a:extLst>
              <a:ext uri="{FF2B5EF4-FFF2-40B4-BE49-F238E27FC236}">
                <a16:creationId xmlns:a16="http://schemas.microsoft.com/office/drawing/2014/main" id="{799C0FEA-37A5-4B28-B5B3-F7F8C334C2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89280"/>
              </p:ext>
            </p:extLst>
          </p:nvPr>
        </p:nvGraphicFramePr>
        <p:xfrm>
          <a:off x="1445135" y="4859207"/>
          <a:ext cx="6559481" cy="199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86100" imgH="939800" progId="Equation.3">
                  <p:embed/>
                </p:oleObj>
              </mc:Choice>
              <mc:Fallback>
                <p:oleObj name="Equation" r:id="rId5" imgW="3086100" imgH="939800" progId="Equation.3">
                  <p:embed/>
                  <p:pic>
                    <p:nvPicPr>
                      <p:cNvPr id="337921" name="Object 1">
                        <a:extLst>
                          <a:ext uri="{FF2B5EF4-FFF2-40B4-BE49-F238E27FC236}">
                            <a16:creationId xmlns:a16="http://schemas.microsoft.com/office/drawing/2014/main" id="{799C0FEA-37A5-4B28-B5B3-F7F8C334C2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135" y="4859207"/>
                        <a:ext cx="6559481" cy="199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9">
            <a:extLst>
              <a:ext uri="{FF2B5EF4-FFF2-40B4-BE49-F238E27FC236}">
                <a16:creationId xmlns:a16="http://schemas.microsoft.com/office/drawing/2014/main" id="{DD0689D4-1603-4A47-829B-A4386B2A5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191" y="5611575"/>
            <a:ext cx="687141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	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7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7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  <p:bldP spid="279557" grpId="0" autoUpdateAnimBg="0"/>
      <p:bldP spid="279569" grpId="0" autoUpdateAnimBg="0"/>
      <p:bldP spid="279571" grpId="0" autoUpdateAnimBg="0"/>
      <p:bldP spid="2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>
            <a:extLst>
              <a:ext uri="{FF2B5EF4-FFF2-40B4-BE49-F238E27FC236}">
                <a16:creationId xmlns:a16="http://schemas.microsoft.com/office/drawing/2014/main" id="{D74301E4-B9F2-4C1A-9628-863F1DE29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2(</a:t>
            </a:r>
            <a:r>
              <a:rPr lang="zh-CN" altLang="en-US">
                <a:latin typeface="Times New Roman" panose="02020603050405020304" pitchFamily="18" charset="0"/>
              </a:rPr>
              <a:t>续</a:t>
            </a:r>
            <a:r>
              <a:rPr lang="en-US" altLang="zh-CN">
                <a:latin typeface="Times New Roman" panose="02020603050405020304" pitchFamily="18" charset="0"/>
              </a:rPr>
              <a:t>1)</a:t>
            </a:r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69C6AB5D-28CC-47E6-A418-084577985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50470" y="2535825"/>
            <a:ext cx="762176" cy="512881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解得</a:t>
            </a:r>
          </a:p>
        </p:txBody>
      </p:sp>
      <p:graphicFrame>
        <p:nvGraphicFramePr>
          <p:cNvPr id="338944" name="Object 0">
            <a:extLst>
              <a:ext uri="{FF2B5EF4-FFF2-40B4-BE49-F238E27FC236}">
                <a16:creationId xmlns:a16="http://schemas.microsoft.com/office/drawing/2014/main" id="{2704C0BD-D366-46CC-8D07-967F2E46DA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77785" y="1067047"/>
          <a:ext cx="4049062" cy="345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5000" imgH="1625600" progId="Equation.3">
                  <p:embed/>
                </p:oleObj>
              </mc:Choice>
              <mc:Fallback>
                <p:oleObj name="Equation" r:id="rId3" imgW="1905000" imgH="1625600" progId="Equation.3">
                  <p:embed/>
                  <p:pic>
                    <p:nvPicPr>
                      <p:cNvPr id="338944" name="Object 0">
                        <a:extLst>
                          <a:ext uri="{FF2B5EF4-FFF2-40B4-BE49-F238E27FC236}">
                            <a16:creationId xmlns:a16="http://schemas.microsoft.com/office/drawing/2014/main" id="{2704C0BD-D366-46CC-8D07-967F2E46DA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785" y="1067047"/>
                        <a:ext cx="4049062" cy="345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1" name="Rectangle 5">
            <a:extLst>
              <a:ext uri="{FF2B5EF4-FFF2-40B4-BE49-F238E27FC236}">
                <a16:creationId xmlns:a16="http://schemas.microsoft.com/office/drawing/2014/main" id="{023771B8-BE6A-4012-B37C-77D06F922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817" y="5279661"/>
            <a:ext cx="1448135" cy="467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1">
                <a:latin typeface="Times New Roman" panose="02020603050405020304" pitchFamily="18" charset="0"/>
              </a:rPr>
              <a:t>极限分布</a:t>
            </a:r>
          </a:p>
        </p:txBody>
      </p:sp>
      <p:graphicFrame>
        <p:nvGraphicFramePr>
          <p:cNvPr id="338945" name="Object 1">
            <a:extLst>
              <a:ext uri="{FF2B5EF4-FFF2-40B4-BE49-F238E27FC236}">
                <a16:creationId xmlns:a16="http://schemas.microsoft.com/office/drawing/2014/main" id="{A9BA2818-4925-4401-8204-EBC0F522AD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6000" y="4725495"/>
          <a:ext cx="4831880" cy="178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73300" imgH="838200" progId="Equation.3">
                  <p:embed/>
                </p:oleObj>
              </mc:Choice>
              <mc:Fallback>
                <p:oleObj name="Equation" r:id="rId5" imgW="2273300" imgH="838200" progId="Equation.3">
                  <p:embed/>
                  <p:pic>
                    <p:nvPicPr>
                      <p:cNvPr id="338945" name="Object 1">
                        <a:extLst>
                          <a:ext uri="{FF2B5EF4-FFF2-40B4-BE49-F238E27FC236}">
                            <a16:creationId xmlns:a16="http://schemas.microsoft.com/office/drawing/2014/main" id="{A9BA2818-4925-4401-8204-EBC0F522AD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000" y="4725495"/>
                        <a:ext cx="4831880" cy="178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8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8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8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8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8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8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8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8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/>
      <p:bldP spid="28058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>
            <a:extLst>
              <a:ext uri="{FF2B5EF4-FFF2-40B4-BE49-F238E27FC236}">
                <a16:creationId xmlns:a16="http://schemas.microsoft.com/office/drawing/2014/main" id="{F7A8174D-FD61-44DD-8731-5393DCA88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2(</a:t>
            </a:r>
            <a:r>
              <a:rPr lang="zh-CN" altLang="en-US">
                <a:latin typeface="Times New Roman" panose="02020603050405020304" pitchFamily="18" charset="0"/>
              </a:rPr>
              <a:t>续</a:t>
            </a:r>
            <a:r>
              <a:rPr lang="en-US" altLang="zh-CN">
                <a:latin typeface="Times New Roman" panose="02020603050405020304" pitchFamily="18" charset="0"/>
              </a:rPr>
              <a:t>2)</a:t>
            </a:r>
          </a:p>
        </p:txBody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F5496BA5-285E-42D4-9784-D7C740D68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280" y="1302463"/>
            <a:ext cx="4191970" cy="512882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平稳分布</a:t>
            </a:r>
            <a:r>
              <a:rPr lang="en-US" altLang="zh-CN" dirty="0"/>
              <a:t>(</a:t>
            </a:r>
            <a:r>
              <a:rPr lang="zh-CN" altLang="en-US" dirty="0"/>
              <a:t>等于极限分布</a:t>
            </a:r>
            <a:r>
              <a:rPr lang="en-US" altLang="zh-CN" dirty="0"/>
              <a:t>)</a:t>
            </a:r>
          </a:p>
        </p:txBody>
      </p:sp>
      <p:graphicFrame>
        <p:nvGraphicFramePr>
          <p:cNvPr id="339968" name="Object 0">
            <a:extLst>
              <a:ext uri="{FF2B5EF4-FFF2-40B4-BE49-F238E27FC236}">
                <a16:creationId xmlns:a16="http://schemas.microsoft.com/office/drawing/2014/main" id="{A4893A5B-B031-4E7B-9AD0-B4F0B6E559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540397"/>
              </p:ext>
            </p:extLst>
          </p:nvPr>
        </p:nvGraphicFramePr>
        <p:xfrm>
          <a:off x="1498150" y="2360906"/>
          <a:ext cx="3887100" cy="998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28800" imgH="469900" progId="Equation.3">
                  <p:embed/>
                </p:oleObj>
              </mc:Choice>
              <mc:Fallback>
                <p:oleObj name="Equation" r:id="rId3" imgW="1828800" imgH="469900" progId="Equation.3">
                  <p:embed/>
                  <p:pic>
                    <p:nvPicPr>
                      <p:cNvPr id="339968" name="Object 0">
                        <a:extLst>
                          <a:ext uri="{FF2B5EF4-FFF2-40B4-BE49-F238E27FC236}">
                            <a16:creationId xmlns:a16="http://schemas.microsoft.com/office/drawing/2014/main" id="{A4893A5B-B031-4E7B-9AD0-B4F0B6E559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150" y="2360906"/>
                        <a:ext cx="3887100" cy="998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69" name="Object 1">
            <a:extLst>
              <a:ext uri="{FF2B5EF4-FFF2-40B4-BE49-F238E27FC236}">
                <a16:creationId xmlns:a16="http://schemas.microsoft.com/office/drawing/2014/main" id="{DB795ECF-5F17-4D23-9022-C71630DF00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767293"/>
              </p:ext>
            </p:extLst>
          </p:nvPr>
        </p:nvGraphicFramePr>
        <p:xfrm>
          <a:off x="1222375" y="3734594"/>
          <a:ext cx="5182799" cy="178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38400" imgH="838200" progId="Equation.3">
                  <p:embed/>
                </p:oleObj>
              </mc:Choice>
              <mc:Fallback>
                <p:oleObj name="Equation" r:id="rId5" imgW="2438400" imgH="838200" progId="Equation.3">
                  <p:embed/>
                  <p:pic>
                    <p:nvPicPr>
                      <p:cNvPr id="339969" name="Object 1">
                        <a:extLst>
                          <a:ext uri="{FF2B5EF4-FFF2-40B4-BE49-F238E27FC236}">
                            <a16:creationId xmlns:a16="http://schemas.microsoft.com/office/drawing/2014/main" id="{DB795ECF-5F17-4D23-9022-C71630DF00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3734594"/>
                        <a:ext cx="5182799" cy="178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9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9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9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9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9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9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9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9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>
            <a:extLst>
              <a:ext uri="{FF2B5EF4-FFF2-40B4-BE49-F238E27FC236}">
                <a16:creationId xmlns:a16="http://schemas.microsoft.com/office/drawing/2014/main" id="{1604FB4A-2647-4E03-BCAE-D83825748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3  </a:t>
            </a:r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29AAA041-E867-488E-B683-649183E198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35" y="843129"/>
            <a:ext cx="11430000" cy="2240481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设有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个通信通道，每个通道正常工作时间服从参数为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的负指数分布。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个通道出故障是统计独立的，若通道出故障，由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个维修人员独立维修。修理的时间服从参数为的负指数分布。假设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个通道在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t=0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时正常工作，设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X(t)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表示时刻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时出故障的通道数，则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{X(t), t0}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是状态空间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{0, 1, 2}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的生灭过程。</a:t>
            </a:r>
          </a:p>
          <a:p>
            <a:pPr indent="0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82629" name="Rectangle 5">
            <a:extLst>
              <a:ext uri="{FF2B5EF4-FFF2-40B4-BE49-F238E27FC236}">
                <a16:creationId xmlns:a16="http://schemas.microsoft.com/office/drawing/2014/main" id="{2EA6FD12-AFA3-4B3D-B8DC-73A03B59A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916" y="3629978"/>
            <a:ext cx="2210312" cy="400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状态转移速度图</a:t>
            </a:r>
          </a:p>
        </p:txBody>
      </p:sp>
      <p:sp>
        <p:nvSpPr>
          <p:cNvPr id="282630" name="Rectangle 6">
            <a:extLst>
              <a:ext uri="{FF2B5EF4-FFF2-40B4-BE49-F238E27FC236}">
                <a16:creationId xmlns:a16="http://schemas.microsoft.com/office/drawing/2014/main" id="{B27E4CA7-3D99-46AF-A4BD-FF1EF0862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175" y="3645031"/>
            <a:ext cx="2591400" cy="400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状态转移速度矩阵</a:t>
            </a:r>
          </a:p>
        </p:txBody>
      </p:sp>
      <p:graphicFrame>
        <p:nvGraphicFramePr>
          <p:cNvPr id="340992" name="Object 0">
            <a:extLst>
              <a:ext uri="{FF2B5EF4-FFF2-40B4-BE49-F238E27FC236}">
                <a16:creationId xmlns:a16="http://schemas.microsoft.com/office/drawing/2014/main" id="{B3D48D2B-FA1B-4BE4-85D4-48CA336741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358408"/>
              </p:ext>
            </p:extLst>
          </p:nvPr>
        </p:nvGraphicFramePr>
        <p:xfrm>
          <a:off x="5233081" y="4467303"/>
          <a:ext cx="3561587" cy="1333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68400" imgH="1333440" progId="Equation.3">
                  <p:embed/>
                </p:oleObj>
              </mc:Choice>
              <mc:Fallback>
                <p:oleObj name="Equation" r:id="rId3" imgW="3668400" imgH="1333440" progId="Equation.3">
                  <p:embed/>
                  <p:pic>
                    <p:nvPicPr>
                      <p:cNvPr id="340992" name="Object 0">
                        <a:extLst>
                          <a:ext uri="{FF2B5EF4-FFF2-40B4-BE49-F238E27FC236}">
                            <a16:creationId xmlns:a16="http://schemas.microsoft.com/office/drawing/2014/main" id="{B3D48D2B-FA1B-4BE4-85D4-48CA336741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081" y="4467303"/>
                        <a:ext cx="3561587" cy="1333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>
            <a:extLst>
              <a:ext uri="{FF2B5EF4-FFF2-40B4-BE49-F238E27FC236}">
                <a16:creationId xmlns:a16="http://schemas.microsoft.com/office/drawing/2014/main" id="{835B6AE3-B365-413C-8237-37713D2C6DE7}"/>
              </a:ext>
            </a:extLst>
          </p:cNvPr>
          <p:cNvGrpSpPr>
            <a:grpSpLocks/>
          </p:cNvGrpSpPr>
          <p:nvPr/>
        </p:nvGrpSpPr>
        <p:grpSpPr bwMode="auto">
          <a:xfrm>
            <a:off x="1067288" y="4447752"/>
            <a:ext cx="2391328" cy="1600570"/>
            <a:chOff x="2496" y="1728"/>
            <a:chExt cx="1506" cy="1008"/>
          </a:xfrm>
        </p:grpSpPr>
        <p:sp>
          <p:nvSpPr>
            <p:cNvPr id="48140" name="Oval 9">
              <a:extLst>
                <a:ext uri="{FF2B5EF4-FFF2-40B4-BE49-F238E27FC236}">
                  <a16:creationId xmlns:a16="http://schemas.microsoft.com/office/drawing/2014/main" id="{E9D32B8C-4244-4851-ACEE-9897F1E11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111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8141" name="Rectangle 10">
              <a:extLst>
                <a:ext uri="{FF2B5EF4-FFF2-40B4-BE49-F238E27FC236}">
                  <a16:creationId xmlns:a16="http://schemas.microsoft.com/office/drawing/2014/main" id="{21FC9A9A-CFE1-461F-855F-547D14BBD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08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8142" name="Oval 11">
              <a:extLst>
                <a:ext uri="{FF2B5EF4-FFF2-40B4-BE49-F238E27FC236}">
                  <a16:creationId xmlns:a16="http://schemas.microsoft.com/office/drawing/2014/main" id="{41534CF0-C9A9-44F4-A392-BF66C045C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" y="2111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8143" name="Rectangle 12">
              <a:extLst>
                <a:ext uri="{FF2B5EF4-FFF2-40B4-BE49-F238E27FC236}">
                  <a16:creationId xmlns:a16="http://schemas.microsoft.com/office/drawing/2014/main" id="{161479D0-450A-4AE7-BC7A-E54CE9111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" y="208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8144" name="Oval 13">
              <a:extLst>
                <a:ext uri="{FF2B5EF4-FFF2-40B4-BE49-F238E27FC236}">
                  <a16:creationId xmlns:a16="http://schemas.microsoft.com/office/drawing/2014/main" id="{C3A365E5-2F8E-4D6E-8450-CDBC71C82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" y="2111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8145" name="Rectangle 14">
              <a:extLst>
                <a:ext uri="{FF2B5EF4-FFF2-40B4-BE49-F238E27FC236}">
                  <a16:creationId xmlns:a16="http://schemas.microsoft.com/office/drawing/2014/main" id="{74819516-0A67-455B-A94A-95FDD7790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" y="208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8146" name="Arc 15">
              <a:extLst>
                <a:ext uri="{FF2B5EF4-FFF2-40B4-BE49-F238E27FC236}">
                  <a16:creationId xmlns:a16="http://schemas.microsoft.com/office/drawing/2014/main" id="{E1EECB32-9A0C-479D-8913-610641A347B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912" y="2312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7" name="Arc 16">
              <a:extLst>
                <a:ext uri="{FF2B5EF4-FFF2-40B4-BE49-F238E27FC236}">
                  <a16:creationId xmlns:a16="http://schemas.microsoft.com/office/drawing/2014/main" id="{860F303B-EE8C-4CC1-B0C3-AD4E1E95FEF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640" y="2312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8" name="Rectangle 17">
              <a:extLst>
                <a:ext uri="{FF2B5EF4-FFF2-40B4-BE49-F238E27FC236}">
                  <a16:creationId xmlns:a16="http://schemas.microsoft.com/office/drawing/2014/main" id="{18CFFB52-33F3-4732-842F-0A20729A2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" y="2448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</a:p>
          </p:txBody>
        </p:sp>
        <p:sp>
          <p:nvSpPr>
            <p:cNvPr id="48149" name="Arc 18">
              <a:extLst>
                <a:ext uri="{FF2B5EF4-FFF2-40B4-BE49-F238E27FC236}">
                  <a16:creationId xmlns:a16="http://schemas.microsoft.com/office/drawing/2014/main" id="{9E8E89E7-8487-4A55-93AE-AB8B501DE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1963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0" name="Arc 19">
              <a:extLst>
                <a:ext uri="{FF2B5EF4-FFF2-40B4-BE49-F238E27FC236}">
                  <a16:creationId xmlns:a16="http://schemas.microsoft.com/office/drawing/2014/main" id="{E3DAAC68-F194-45B1-92D8-189ECCFEEF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40" y="1963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1" name="Rectangle 20">
              <a:extLst>
                <a:ext uri="{FF2B5EF4-FFF2-40B4-BE49-F238E27FC236}">
                  <a16:creationId xmlns:a16="http://schemas.microsoft.com/office/drawing/2014/main" id="{67C13E78-541E-4FB0-A6EB-301BF8E25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" y="1728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2</a:t>
              </a:r>
            </a:p>
          </p:txBody>
        </p:sp>
        <p:sp>
          <p:nvSpPr>
            <p:cNvPr id="48152" name="Arc 21">
              <a:extLst>
                <a:ext uri="{FF2B5EF4-FFF2-40B4-BE49-F238E27FC236}">
                  <a16:creationId xmlns:a16="http://schemas.microsoft.com/office/drawing/2014/main" id="{D1EAD3F5-903A-42DA-B6AD-D7A7421F334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568" y="2312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3" name="Arc 22">
              <a:extLst>
                <a:ext uri="{FF2B5EF4-FFF2-40B4-BE49-F238E27FC236}">
                  <a16:creationId xmlns:a16="http://schemas.microsoft.com/office/drawing/2014/main" id="{69B6A56E-DB05-4E1C-8803-55FEA4E4BA5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296" y="2312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4" name="Rectangle 23">
              <a:extLst>
                <a:ext uri="{FF2B5EF4-FFF2-40B4-BE49-F238E27FC236}">
                  <a16:creationId xmlns:a16="http://schemas.microsoft.com/office/drawing/2014/main" id="{BE2603F0-2DD6-49FA-AFAD-79160F333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" y="2448"/>
              <a:ext cx="3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2</a:t>
              </a:r>
            </a:p>
          </p:txBody>
        </p:sp>
        <p:sp>
          <p:nvSpPr>
            <p:cNvPr id="48155" name="Arc 24">
              <a:extLst>
                <a:ext uri="{FF2B5EF4-FFF2-40B4-BE49-F238E27FC236}">
                  <a16:creationId xmlns:a16="http://schemas.microsoft.com/office/drawing/2014/main" id="{B21650D9-E1BA-40A3-8F4C-33C5D6B3D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" y="1963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6" name="Arc 25">
              <a:extLst>
                <a:ext uri="{FF2B5EF4-FFF2-40B4-BE49-F238E27FC236}">
                  <a16:creationId xmlns:a16="http://schemas.microsoft.com/office/drawing/2014/main" id="{93A47CD6-AB4B-46D9-B9CC-A7395CC44C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80" y="1963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7" name="Rectangle 26">
              <a:extLst>
                <a:ext uri="{FF2B5EF4-FFF2-40B4-BE49-F238E27FC236}">
                  <a16:creationId xmlns:a16="http://schemas.microsoft.com/office/drawing/2014/main" id="{AFD34646-130D-45FA-B3BB-290413254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728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/>
      <p:bldP spid="282629" grpId="0" autoUpdateAnimBg="0"/>
      <p:bldP spid="28263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>
            <a:extLst>
              <a:ext uri="{FF2B5EF4-FFF2-40B4-BE49-F238E27FC236}">
                <a16:creationId xmlns:a16="http://schemas.microsoft.com/office/drawing/2014/main" id="{A288AA57-AAE0-4048-ABB0-820F43433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3(</a:t>
            </a:r>
            <a:r>
              <a:rPr lang="zh-CN" altLang="en-US">
                <a:latin typeface="Times New Roman" panose="02020603050405020304" pitchFamily="18" charset="0"/>
              </a:rPr>
              <a:t>续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934D5B54-95E1-4BCF-95A0-AAC3E1229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2852" y="1097565"/>
            <a:ext cx="4268188" cy="512882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平稳分布		</a:t>
            </a:r>
            <a:r>
              <a:rPr lang="zh-CN" altLang="en-US" dirty="0">
                <a:sym typeface="Symbol" panose="05050102010706020507" pitchFamily="18" charset="2"/>
              </a:rPr>
              <a:t></a:t>
            </a:r>
            <a:r>
              <a:rPr lang="en-US" altLang="zh-CN" dirty="0"/>
              <a:t>Q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</a:p>
        </p:txBody>
      </p:sp>
      <p:graphicFrame>
        <p:nvGraphicFramePr>
          <p:cNvPr id="342016" name="Object 0">
            <a:extLst>
              <a:ext uri="{FF2B5EF4-FFF2-40B4-BE49-F238E27FC236}">
                <a16:creationId xmlns:a16="http://schemas.microsoft.com/office/drawing/2014/main" id="{DDFB46CD-C230-4538-89BF-3C97FB2FFD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455314"/>
              </p:ext>
            </p:extLst>
          </p:nvPr>
        </p:nvGraphicFramePr>
        <p:xfrm>
          <a:off x="4516865" y="1179131"/>
          <a:ext cx="1268706" cy="7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96641" imgH="355446" progId="Equation.3">
                  <p:embed/>
                </p:oleObj>
              </mc:Choice>
              <mc:Fallback>
                <p:oleObj name="Equation" r:id="rId3" imgW="596641" imgH="355446" progId="Equation.3">
                  <p:embed/>
                  <p:pic>
                    <p:nvPicPr>
                      <p:cNvPr id="342016" name="Object 0">
                        <a:extLst>
                          <a:ext uri="{FF2B5EF4-FFF2-40B4-BE49-F238E27FC236}">
                            <a16:creationId xmlns:a16="http://schemas.microsoft.com/office/drawing/2014/main" id="{DDFB46CD-C230-4538-89BF-3C97FB2FFD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6865" y="1179131"/>
                        <a:ext cx="1268706" cy="7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3" name="Rectangle 5">
            <a:extLst>
              <a:ext uri="{FF2B5EF4-FFF2-40B4-BE49-F238E27FC236}">
                <a16:creationId xmlns:a16="http://schemas.microsoft.com/office/drawing/2014/main" id="{006751CF-D609-4FB5-852C-0CAA77216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12" y="2799704"/>
            <a:ext cx="494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即</a:t>
            </a:r>
          </a:p>
        </p:txBody>
      </p:sp>
      <p:graphicFrame>
        <p:nvGraphicFramePr>
          <p:cNvPr id="342017" name="Object 1">
            <a:extLst>
              <a:ext uri="{FF2B5EF4-FFF2-40B4-BE49-F238E27FC236}">
                <a16:creationId xmlns:a16="http://schemas.microsoft.com/office/drawing/2014/main" id="{B5812E24-EA83-45CB-97D3-3FC37E29C6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644945"/>
              </p:ext>
            </p:extLst>
          </p:nvPr>
        </p:nvGraphicFramePr>
        <p:xfrm>
          <a:off x="943860" y="2153068"/>
          <a:ext cx="3914094" cy="199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41500" imgH="939800" progId="Equation.3">
                  <p:embed/>
                </p:oleObj>
              </mc:Choice>
              <mc:Fallback>
                <p:oleObj name="Equation" r:id="rId5" imgW="1841500" imgH="939800" progId="Equation.3">
                  <p:embed/>
                  <p:pic>
                    <p:nvPicPr>
                      <p:cNvPr id="342017" name="Object 1">
                        <a:extLst>
                          <a:ext uri="{FF2B5EF4-FFF2-40B4-BE49-F238E27FC236}">
                            <a16:creationId xmlns:a16="http://schemas.microsoft.com/office/drawing/2014/main" id="{B5812E24-EA83-45CB-97D3-3FC37E29C6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860" y="2153068"/>
                        <a:ext cx="3914094" cy="199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5" name="Rectangle 7">
            <a:extLst>
              <a:ext uri="{FF2B5EF4-FFF2-40B4-BE49-F238E27FC236}">
                <a16:creationId xmlns:a16="http://schemas.microsoft.com/office/drawing/2014/main" id="{1D4F608A-83A4-4CB6-9F1E-4C94C68AC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775" y="2968129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解得</a:t>
            </a:r>
          </a:p>
        </p:txBody>
      </p:sp>
      <p:graphicFrame>
        <p:nvGraphicFramePr>
          <p:cNvPr id="342018" name="Object 2">
            <a:extLst>
              <a:ext uri="{FF2B5EF4-FFF2-40B4-BE49-F238E27FC236}">
                <a16:creationId xmlns:a16="http://schemas.microsoft.com/office/drawing/2014/main" id="{835E047A-B753-476B-983F-16BE66313D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184887"/>
              </p:ext>
            </p:extLst>
          </p:nvPr>
        </p:nvGraphicFramePr>
        <p:xfrm>
          <a:off x="6410502" y="1883616"/>
          <a:ext cx="1975307" cy="2685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52500" imgH="1295400" progId="Equation.3">
                  <p:embed/>
                </p:oleObj>
              </mc:Choice>
              <mc:Fallback>
                <p:oleObj name="Equation" r:id="rId7" imgW="952500" imgH="1295400" progId="Equation.3">
                  <p:embed/>
                  <p:pic>
                    <p:nvPicPr>
                      <p:cNvPr id="342018" name="Object 2">
                        <a:extLst>
                          <a:ext uri="{FF2B5EF4-FFF2-40B4-BE49-F238E27FC236}">
                            <a16:creationId xmlns:a16="http://schemas.microsoft.com/office/drawing/2014/main" id="{835E047A-B753-476B-983F-16BE66313D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502" y="1883616"/>
                        <a:ext cx="1975307" cy="2685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7" name="Rectangle 9">
            <a:extLst>
              <a:ext uri="{FF2B5EF4-FFF2-40B4-BE49-F238E27FC236}">
                <a16:creationId xmlns:a16="http://schemas.microsoft.com/office/drawing/2014/main" id="{76DD31EF-B0F5-474D-BD0E-8B5DFC66C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299" y="4963675"/>
            <a:ext cx="3999839" cy="52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801" dirty="0">
                <a:latin typeface="Times New Roman" panose="02020603050405020304" pitchFamily="18" charset="0"/>
              </a:rPr>
              <a:t>即平稳分布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zh-CN" altLang="en-US" sz="2801" dirty="0">
                <a:latin typeface="Times New Roman" panose="02020603050405020304" pitchFamily="18" charset="0"/>
              </a:rPr>
              <a:t>＝</a:t>
            </a:r>
            <a:r>
              <a:rPr lang="en-US" altLang="zh-CN" sz="2801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1" dirty="0">
                <a:latin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1" dirty="0">
                <a:latin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1" dirty="0"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342019" name="Object 3">
            <a:extLst>
              <a:ext uri="{FF2B5EF4-FFF2-40B4-BE49-F238E27FC236}">
                <a16:creationId xmlns:a16="http://schemas.microsoft.com/office/drawing/2014/main" id="{D9A60A74-0C2F-4398-991C-2C00E49461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901254"/>
              </p:ext>
            </p:extLst>
          </p:nvPr>
        </p:nvGraphicFramePr>
        <p:xfrm>
          <a:off x="2306615" y="5681728"/>
          <a:ext cx="4187206" cy="1000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19300" imgH="482600" progId="Equation.3">
                  <p:embed/>
                </p:oleObj>
              </mc:Choice>
              <mc:Fallback>
                <p:oleObj name="Equation" r:id="rId9" imgW="2019300" imgH="482600" progId="Equation.3">
                  <p:embed/>
                  <p:pic>
                    <p:nvPicPr>
                      <p:cNvPr id="342019" name="Object 3">
                        <a:extLst>
                          <a:ext uri="{FF2B5EF4-FFF2-40B4-BE49-F238E27FC236}">
                            <a16:creationId xmlns:a16="http://schemas.microsoft.com/office/drawing/2014/main" id="{D9A60A74-0C2F-4398-991C-2C00E49461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15" y="5681728"/>
                        <a:ext cx="4187206" cy="1000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2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2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8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8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  <p:bldP spid="283653" grpId="0" autoUpdateAnimBg="0"/>
      <p:bldP spid="283655" grpId="0" autoUpdateAnimBg="0"/>
      <p:bldP spid="28365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>
            <a:extLst>
              <a:ext uri="{FF2B5EF4-FFF2-40B4-BE49-F238E27FC236}">
                <a16:creationId xmlns:a16="http://schemas.microsoft.com/office/drawing/2014/main" id="{0F4ACB61-8671-436B-AC58-E0461CB0E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4  </a:t>
            </a:r>
            <a:r>
              <a:rPr lang="zh-CN" altLang="en-US">
                <a:latin typeface="Times New Roman" panose="02020603050405020304" pitchFamily="18" charset="0"/>
              </a:rPr>
              <a:t>电话问题</a:t>
            </a:r>
          </a:p>
        </p:txBody>
      </p:sp>
      <p:sp>
        <p:nvSpPr>
          <p:cNvPr id="284676" name="Rectangle 4">
            <a:extLst>
              <a:ext uri="{FF2B5EF4-FFF2-40B4-BE49-F238E27FC236}">
                <a16:creationId xmlns:a16="http://schemas.microsoft.com/office/drawing/2014/main" id="{93A64EC7-5D75-4DA3-82D9-88BAE5D1C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099" y="1005669"/>
            <a:ext cx="11359075" cy="159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考虑有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条线路的电话交换台。呼唤次数是参数为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的泊松过程；通话时间服从参数为的负指数分布，二者相互独立。用户不等待。设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X(t)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表示时刻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时通话线路数，则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{X(t)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t0}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是状态空间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E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{0, 1, 2, 3}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的生灭过程。</a:t>
            </a:r>
          </a:p>
        </p:txBody>
      </p:sp>
      <p:sp>
        <p:nvSpPr>
          <p:cNvPr id="284677" name="Rectangle 5">
            <a:extLst>
              <a:ext uri="{FF2B5EF4-FFF2-40B4-BE49-F238E27FC236}">
                <a16:creationId xmlns:a16="http://schemas.microsoft.com/office/drawing/2014/main" id="{09B73DF2-7609-45A5-9A7C-802B5B4FC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291" y="3169001"/>
            <a:ext cx="2210312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状态转移速度图</a:t>
            </a:r>
          </a:p>
        </p:txBody>
      </p:sp>
      <p:sp>
        <p:nvSpPr>
          <p:cNvPr id="284678" name="Rectangle 6">
            <a:extLst>
              <a:ext uri="{FF2B5EF4-FFF2-40B4-BE49-F238E27FC236}">
                <a16:creationId xmlns:a16="http://schemas.microsoft.com/office/drawing/2014/main" id="{DD89690F-D7CB-452E-9492-758F094FB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975" y="3169001"/>
            <a:ext cx="2591400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状态转移速度矩阵</a:t>
            </a:r>
          </a:p>
        </p:txBody>
      </p:sp>
      <p:graphicFrame>
        <p:nvGraphicFramePr>
          <p:cNvPr id="343040" name="Object 0">
            <a:extLst>
              <a:ext uri="{FF2B5EF4-FFF2-40B4-BE49-F238E27FC236}">
                <a16:creationId xmlns:a16="http://schemas.microsoft.com/office/drawing/2014/main" id="{3CDA876F-0932-405A-99E9-782F5E3276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679156"/>
              </p:ext>
            </p:extLst>
          </p:nvPr>
        </p:nvGraphicFramePr>
        <p:xfrm>
          <a:off x="5870575" y="4333848"/>
          <a:ext cx="4846172" cy="1770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14080" imgH="1790640" progId="Equation.3">
                  <p:embed/>
                </p:oleObj>
              </mc:Choice>
              <mc:Fallback>
                <p:oleObj name="Equation" r:id="rId3" imgW="5014080" imgH="1790640" progId="Equation.3">
                  <p:embed/>
                  <p:pic>
                    <p:nvPicPr>
                      <p:cNvPr id="343040" name="Object 0">
                        <a:extLst>
                          <a:ext uri="{FF2B5EF4-FFF2-40B4-BE49-F238E27FC236}">
                            <a16:creationId xmlns:a16="http://schemas.microsoft.com/office/drawing/2014/main" id="{3CDA876F-0932-405A-99E9-782F5E3276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575" y="4333848"/>
                        <a:ext cx="4846172" cy="1770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>
            <a:extLst>
              <a:ext uri="{FF2B5EF4-FFF2-40B4-BE49-F238E27FC236}">
                <a16:creationId xmlns:a16="http://schemas.microsoft.com/office/drawing/2014/main" id="{89781353-0AEC-43D9-B272-7BD532501955}"/>
              </a:ext>
            </a:extLst>
          </p:cNvPr>
          <p:cNvGrpSpPr>
            <a:grpSpLocks/>
          </p:cNvGrpSpPr>
          <p:nvPr/>
        </p:nvGrpSpPr>
        <p:grpSpPr bwMode="auto">
          <a:xfrm>
            <a:off x="670459" y="4333848"/>
            <a:ext cx="3405976" cy="1524353"/>
            <a:chOff x="720" y="1872"/>
            <a:chExt cx="2145" cy="960"/>
          </a:xfrm>
        </p:grpSpPr>
        <p:sp>
          <p:nvSpPr>
            <p:cNvPr id="52236" name="Oval 9">
              <a:extLst>
                <a:ext uri="{FF2B5EF4-FFF2-40B4-BE49-F238E27FC236}">
                  <a16:creationId xmlns:a16="http://schemas.microsoft.com/office/drawing/2014/main" id="{26CA3335-76F0-4818-8F38-CAA63C4F5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255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2237" name="Rectangle 10">
              <a:extLst>
                <a:ext uri="{FF2B5EF4-FFF2-40B4-BE49-F238E27FC236}">
                  <a16:creationId xmlns:a16="http://schemas.microsoft.com/office/drawing/2014/main" id="{A277A19D-4CD8-41AC-B3F7-D444C44B6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2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8" name="Oval 11">
              <a:extLst>
                <a:ext uri="{FF2B5EF4-FFF2-40B4-BE49-F238E27FC236}">
                  <a16:creationId xmlns:a16="http://schemas.microsoft.com/office/drawing/2014/main" id="{6E2DCDEC-D740-4131-B5B2-56244EC52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2255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2239" name="Rectangle 12">
              <a:extLst>
                <a:ext uri="{FF2B5EF4-FFF2-40B4-BE49-F238E27FC236}">
                  <a16:creationId xmlns:a16="http://schemas.microsoft.com/office/drawing/2014/main" id="{2BEE0D4D-9001-4C98-B943-29550EB28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22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2240" name="Oval 13">
              <a:extLst>
                <a:ext uri="{FF2B5EF4-FFF2-40B4-BE49-F238E27FC236}">
                  <a16:creationId xmlns:a16="http://schemas.microsoft.com/office/drawing/2014/main" id="{62B6171D-1AC4-4631-9496-097E20F38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2255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2241" name="Rectangle 14">
              <a:extLst>
                <a:ext uri="{FF2B5EF4-FFF2-40B4-BE49-F238E27FC236}">
                  <a16:creationId xmlns:a16="http://schemas.microsoft.com/office/drawing/2014/main" id="{9191FBE6-07FB-48BC-860E-858577373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22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2242" name="Oval 15">
              <a:extLst>
                <a:ext uri="{FF2B5EF4-FFF2-40B4-BE49-F238E27FC236}">
                  <a16:creationId xmlns:a16="http://schemas.microsoft.com/office/drawing/2014/main" id="{A3A632CC-808E-4A25-A547-59480BDAA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" y="2255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2243" name="Rectangle 16">
              <a:extLst>
                <a:ext uri="{FF2B5EF4-FFF2-40B4-BE49-F238E27FC236}">
                  <a16:creationId xmlns:a16="http://schemas.microsoft.com/office/drawing/2014/main" id="{AC1FC399-BF63-4E00-BBA6-55F50D58B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" y="22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2244" name="Arc 17">
              <a:extLst>
                <a:ext uri="{FF2B5EF4-FFF2-40B4-BE49-F238E27FC236}">
                  <a16:creationId xmlns:a16="http://schemas.microsoft.com/office/drawing/2014/main" id="{F660066A-17F9-4A25-BF47-33AE1FC9167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36" y="24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5" name="Arc 18">
              <a:extLst>
                <a:ext uri="{FF2B5EF4-FFF2-40B4-BE49-F238E27FC236}">
                  <a16:creationId xmlns:a16="http://schemas.microsoft.com/office/drawing/2014/main" id="{1F765969-DCB7-4303-901B-4ADA00478B2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64" y="24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6" name="Rectangle 19">
              <a:extLst>
                <a:ext uri="{FF2B5EF4-FFF2-40B4-BE49-F238E27FC236}">
                  <a16:creationId xmlns:a16="http://schemas.microsoft.com/office/drawing/2014/main" id="{5DE41739-09BF-4027-8031-9EC5CD0EC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544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</a:p>
          </p:txBody>
        </p:sp>
        <p:sp>
          <p:nvSpPr>
            <p:cNvPr id="52247" name="Arc 20">
              <a:extLst>
                <a:ext uri="{FF2B5EF4-FFF2-40B4-BE49-F238E27FC236}">
                  <a16:creationId xmlns:a16="http://schemas.microsoft.com/office/drawing/2014/main" id="{05F61AD8-3A2C-4172-8E0B-9E0419B39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" y="21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8" name="Arc 21">
              <a:extLst>
                <a:ext uri="{FF2B5EF4-FFF2-40B4-BE49-F238E27FC236}">
                  <a16:creationId xmlns:a16="http://schemas.microsoft.com/office/drawing/2014/main" id="{DD08E432-964E-4028-B7BF-AAE70D05D6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64" y="21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Rectangle 22">
              <a:extLst>
                <a:ext uri="{FF2B5EF4-FFF2-40B4-BE49-F238E27FC236}">
                  <a16:creationId xmlns:a16="http://schemas.microsoft.com/office/drawing/2014/main" id="{D36DA169-9C1D-435F-B4BA-0ACC81156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" y="187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</a:p>
          </p:txBody>
        </p:sp>
        <p:sp>
          <p:nvSpPr>
            <p:cNvPr id="52250" name="Arc 23">
              <a:extLst>
                <a:ext uri="{FF2B5EF4-FFF2-40B4-BE49-F238E27FC236}">
                  <a16:creationId xmlns:a16="http://schemas.microsoft.com/office/drawing/2014/main" id="{2B78DB2C-611B-4FF5-870B-EF40FD1C198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792" y="24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1" name="Arc 24">
              <a:extLst>
                <a:ext uri="{FF2B5EF4-FFF2-40B4-BE49-F238E27FC236}">
                  <a16:creationId xmlns:a16="http://schemas.microsoft.com/office/drawing/2014/main" id="{CC8991B4-AAB9-4D8D-8B94-096820F4D16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520" y="24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2" name="Rectangle 25">
              <a:extLst>
                <a:ext uri="{FF2B5EF4-FFF2-40B4-BE49-F238E27FC236}">
                  <a16:creationId xmlns:a16="http://schemas.microsoft.com/office/drawing/2014/main" id="{3C06F709-D643-4E3C-BF50-5BBABB3CE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" y="2544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2</a:t>
              </a:r>
            </a:p>
          </p:txBody>
        </p:sp>
        <p:sp>
          <p:nvSpPr>
            <p:cNvPr id="52253" name="Arc 26">
              <a:extLst>
                <a:ext uri="{FF2B5EF4-FFF2-40B4-BE49-F238E27FC236}">
                  <a16:creationId xmlns:a16="http://schemas.microsoft.com/office/drawing/2014/main" id="{6D25359F-4DF3-43A1-8B00-A6ADB56141A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432" y="24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4" name="Arc 27">
              <a:extLst>
                <a:ext uri="{FF2B5EF4-FFF2-40B4-BE49-F238E27FC236}">
                  <a16:creationId xmlns:a16="http://schemas.microsoft.com/office/drawing/2014/main" id="{6840E161-D023-43C1-9D09-249EAE6BEA5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160" y="2456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5" name="Rectangle 28">
              <a:extLst>
                <a:ext uri="{FF2B5EF4-FFF2-40B4-BE49-F238E27FC236}">
                  <a16:creationId xmlns:a16="http://schemas.microsoft.com/office/drawing/2014/main" id="{7550BAFD-5841-45CC-886F-30ED50DE2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2544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3</a:t>
              </a:r>
            </a:p>
          </p:txBody>
        </p:sp>
        <p:sp>
          <p:nvSpPr>
            <p:cNvPr id="52256" name="Arc 29">
              <a:extLst>
                <a:ext uri="{FF2B5EF4-FFF2-40B4-BE49-F238E27FC236}">
                  <a16:creationId xmlns:a16="http://schemas.microsoft.com/office/drawing/2014/main" id="{7017B498-4166-4AE5-88FB-7A63E810B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" y="21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7" name="Arc 30">
              <a:extLst>
                <a:ext uri="{FF2B5EF4-FFF2-40B4-BE49-F238E27FC236}">
                  <a16:creationId xmlns:a16="http://schemas.microsoft.com/office/drawing/2014/main" id="{7142EA4B-3F7D-4234-9FF7-15B29183BE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4" y="21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8" name="Rectangle 31">
              <a:extLst>
                <a:ext uri="{FF2B5EF4-FFF2-40B4-BE49-F238E27FC236}">
                  <a16:creationId xmlns:a16="http://schemas.microsoft.com/office/drawing/2014/main" id="{0315E1DC-AACC-4639-AFF1-146585F30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87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</a:p>
          </p:txBody>
        </p:sp>
        <p:sp>
          <p:nvSpPr>
            <p:cNvPr id="52259" name="Arc 32">
              <a:extLst>
                <a:ext uri="{FF2B5EF4-FFF2-40B4-BE49-F238E27FC236}">
                  <a16:creationId xmlns:a16="http://schemas.microsoft.com/office/drawing/2014/main" id="{3E8E6B03-CCDB-46E2-88BD-884AF89C5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" y="21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0" name="Arc 33">
              <a:extLst>
                <a:ext uri="{FF2B5EF4-FFF2-40B4-BE49-F238E27FC236}">
                  <a16:creationId xmlns:a16="http://schemas.microsoft.com/office/drawing/2014/main" id="{CA4A60A0-9267-467D-A7F4-B723F0259B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44" y="2107"/>
              <a:ext cx="272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1" name="Rectangle 34">
              <a:extLst>
                <a:ext uri="{FF2B5EF4-FFF2-40B4-BE49-F238E27FC236}">
                  <a16:creationId xmlns:a16="http://schemas.microsoft.com/office/drawing/2014/main" id="{B348C83E-0520-4B3C-8068-0E2BB2F48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187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/>
      <p:bldP spid="284677" grpId="0" autoUpdateAnimBg="0"/>
      <p:bldP spid="28467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>
            <a:extLst>
              <a:ext uri="{FF2B5EF4-FFF2-40B4-BE49-F238E27FC236}">
                <a16:creationId xmlns:a16="http://schemas.microsoft.com/office/drawing/2014/main" id="{D0652C08-CFCC-46B4-9E79-74E241F2CB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4(</a:t>
            </a:r>
            <a:r>
              <a:rPr lang="zh-CN" altLang="en-US">
                <a:latin typeface="Times New Roman" panose="02020603050405020304" pitchFamily="18" charset="0"/>
              </a:rPr>
              <a:t>续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8C59EF6B-96EB-4A23-AEA9-436068D22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5287" y="1129999"/>
            <a:ext cx="4268188" cy="512882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平稳分布		</a:t>
            </a:r>
            <a:r>
              <a:rPr lang="zh-CN" altLang="en-US" dirty="0">
                <a:sym typeface="Symbol" panose="05050102010706020507" pitchFamily="18" charset="2"/>
              </a:rPr>
              <a:t></a:t>
            </a:r>
            <a:r>
              <a:rPr lang="en-US" altLang="zh-CN" dirty="0"/>
              <a:t>Q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</a:p>
        </p:txBody>
      </p:sp>
      <p:graphicFrame>
        <p:nvGraphicFramePr>
          <p:cNvPr id="344064" name="Object 0">
            <a:extLst>
              <a:ext uri="{FF2B5EF4-FFF2-40B4-BE49-F238E27FC236}">
                <a16:creationId xmlns:a16="http://schemas.microsoft.com/office/drawing/2014/main" id="{DF881A6C-FFC9-43E6-9706-C51954C78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423374"/>
              </p:ext>
            </p:extLst>
          </p:nvPr>
        </p:nvGraphicFramePr>
        <p:xfrm>
          <a:off x="4311236" y="1120746"/>
          <a:ext cx="1268706" cy="7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96641" imgH="355446" progId="Equation.3">
                  <p:embed/>
                </p:oleObj>
              </mc:Choice>
              <mc:Fallback>
                <p:oleObj name="Equation" r:id="rId3" imgW="596641" imgH="355446" progId="Equation.3">
                  <p:embed/>
                  <p:pic>
                    <p:nvPicPr>
                      <p:cNvPr id="344064" name="Object 0">
                        <a:extLst>
                          <a:ext uri="{FF2B5EF4-FFF2-40B4-BE49-F238E27FC236}">
                            <a16:creationId xmlns:a16="http://schemas.microsoft.com/office/drawing/2014/main" id="{DF881A6C-FFC9-43E6-9706-C51954C785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236" y="1120746"/>
                        <a:ext cx="1268706" cy="7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1" name="Rectangle 5">
            <a:extLst>
              <a:ext uri="{FF2B5EF4-FFF2-40B4-BE49-F238E27FC236}">
                <a16:creationId xmlns:a16="http://schemas.microsoft.com/office/drawing/2014/main" id="{4EDAF816-4C07-4B22-B315-86AAC4C99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71" y="1892176"/>
            <a:ext cx="494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即</a:t>
            </a:r>
          </a:p>
        </p:txBody>
      </p:sp>
      <p:graphicFrame>
        <p:nvGraphicFramePr>
          <p:cNvPr id="344065" name="Object 1">
            <a:extLst>
              <a:ext uri="{FF2B5EF4-FFF2-40B4-BE49-F238E27FC236}">
                <a16:creationId xmlns:a16="http://schemas.microsoft.com/office/drawing/2014/main" id="{C4980142-6192-4BAA-8305-308685C1C1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652752"/>
              </p:ext>
            </p:extLst>
          </p:nvPr>
        </p:nvGraphicFramePr>
        <p:xfrm>
          <a:off x="1168838" y="1808018"/>
          <a:ext cx="3941087" cy="248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54200" imgH="1168400" progId="Equation.3">
                  <p:embed/>
                </p:oleObj>
              </mc:Choice>
              <mc:Fallback>
                <p:oleObj name="Equation" r:id="rId5" imgW="1854200" imgH="1168400" progId="Equation.3">
                  <p:embed/>
                  <p:pic>
                    <p:nvPicPr>
                      <p:cNvPr id="344065" name="Object 1">
                        <a:extLst>
                          <a:ext uri="{FF2B5EF4-FFF2-40B4-BE49-F238E27FC236}">
                            <a16:creationId xmlns:a16="http://schemas.microsoft.com/office/drawing/2014/main" id="{C4980142-6192-4BAA-8305-308685C1C1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838" y="1808018"/>
                        <a:ext cx="3941087" cy="248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3" name="Rectangle 7">
            <a:extLst>
              <a:ext uri="{FF2B5EF4-FFF2-40B4-BE49-F238E27FC236}">
                <a16:creationId xmlns:a16="http://schemas.microsoft.com/office/drawing/2014/main" id="{EF561463-D908-4145-96DF-3174CE6C1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891" y="2787327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解得</a:t>
            </a:r>
          </a:p>
        </p:txBody>
      </p:sp>
      <p:graphicFrame>
        <p:nvGraphicFramePr>
          <p:cNvPr id="344066" name="Object 2">
            <a:extLst>
              <a:ext uri="{FF2B5EF4-FFF2-40B4-BE49-F238E27FC236}">
                <a16:creationId xmlns:a16="http://schemas.microsoft.com/office/drawing/2014/main" id="{B6CBE438-B1C5-481B-9E03-933F5271E7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055247"/>
              </p:ext>
            </p:extLst>
          </p:nvPr>
        </p:nvGraphicFramePr>
        <p:xfrm>
          <a:off x="7046316" y="1642881"/>
          <a:ext cx="2264299" cy="2896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92200" imgH="1397000" progId="Equation.3">
                  <p:embed/>
                </p:oleObj>
              </mc:Choice>
              <mc:Fallback>
                <p:oleObj name="Equation" r:id="rId7" imgW="1092200" imgH="1397000" progId="Equation.3">
                  <p:embed/>
                  <p:pic>
                    <p:nvPicPr>
                      <p:cNvPr id="344066" name="Object 2">
                        <a:extLst>
                          <a:ext uri="{FF2B5EF4-FFF2-40B4-BE49-F238E27FC236}">
                            <a16:creationId xmlns:a16="http://schemas.microsoft.com/office/drawing/2014/main" id="{B6CBE438-B1C5-481B-9E03-933F5271E7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316" y="1642881"/>
                        <a:ext cx="2264299" cy="2896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5" name="Rectangle 9">
            <a:extLst>
              <a:ext uri="{FF2B5EF4-FFF2-40B4-BE49-F238E27FC236}">
                <a16:creationId xmlns:a16="http://schemas.microsoft.com/office/drawing/2014/main" id="{45A7CDC3-FC50-4140-93AC-E20142DBC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069" y="4726520"/>
            <a:ext cx="5150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即平稳分布</a:t>
            </a:r>
            <a:r>
              <a:rPr lang="zh-CN" altLang="en-US" sz="2400">
                <a:latin typeface="+mn-ea"/>
                <a:ea typeface="+mn-ea"/>
                <a:sym typeface="Symbol" panose="05050102010706020507" pitchFamily="18" charset="2"/>
              </a:rPr>
              <a:t></a:t>
            </a:r>
            <a:r>
              <a:rPr lang="zh-CN" altLang="en-US" sz="2400">
                <a:latin typeface="+mn-ea"/>
                <a:ea typeface="+mn-ea"/>
              </a:rPr>
              <a:t>＝</a:t>
            </a:r>
            <a:r>
              <a:rPr lang="en-US" altLang="zh-CN" sz="2400">
                <a:latin typeface="+mn-ea"/>
                <a:ea typeface="+mn-ea"/>
              </a:rPr>
              <a:t>(</a:t>
            </a:r>
            <a:r>
              <a:rPr lang="en-US" altLang="zh-CN" sz="2400">
                <a:latin typeface="+mn-ea"/>
                <a:ea typeface="+mn-ea"/>
                <a:sym typeface="Symbol" panose="05050102010706020507" pitchFamily="18" charset="2"/>
              </a:rPr>
              <a:t></a:t>
            </a:r>
            <a:r>
              <a:rPr lang="en-US" altLang="zh-CN" sz="2400" baseline="-25000">
                <a:latin typeface="+mn-ea"/>
                <a:ea typeface="+mn-ea"/>
                <a:sym typeface="Symbol" panose="05050102010706020507" pitchFamily="18" charset="2"/>
              </a:rPr>
              <a:t>0</a:t>
            </a:r>
            <a:r>
              <a:rPr lang="en-US" altLang="zh-CN" sz="2400">
                <a:latin typeface="+mn-ea"/>
                <a:ea typeface="+mn-ea"/>
              </a:rPr>
              <a:t>, </a:t>
            </a:r>
            <a:r>
              <a:rPr lang="en-US" altLang="zh-CN" sz="2400">
                <a:latin typeface="+mn-ea"/>
                <a:ea typeface="+mn-ea"/>
                <a:sym typeface="Symbol" panose="05050102010706020507" pitchFamily="18" charset="2"/>
              </a:rPr>
              <a:t></a:t>
            </a:r>
            <a:r>
              <a:rPr lang="en-US" altLang="zh-CN" sz="2400" baseline="-25000"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>
                <a:latin typeface="+mn-ea"/>
                <a:ea typeface="+mn-ea"/>
              </a:rPr>
              <a:t>, </a:t>
            </a:r>
            <a:r>
              <a:rPr lang="en-US" altLang="zh-CN" sz="2400">
                <a:latin typeface="+mn-ea"/>
                <a:ea typeface="+mn-ea"/>
                <a:sym typeface="Symbol" panose="05050102010706020507" pitchFamily="18" charset="2"/>
              </a:rPr>
              <a:t></a:t>
            </a:r>
            <a:r>
              <a:rPr lang="en-US" altLang="zh-CN" sz="2400" baseline="-25000"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>
                <a:latin typeface="+mn-ea"/>
                <a:ea typeface="+mn-ea"/>
              </a:rPr>
              <a:t>, </a:t>
            </a:r>
            <a:r>
              <a:rPr lang="en-US" altLang="zh-CN" sz="2400">
                <a:latin typeface="+mn-ea"/>
                <a:ea typeface="+mn-ea"/>
                <a:sym typeface="Symbol" panose="05050102010706020507" pitchFamily="18" charset="2"/>
              </a:rPr>
              <a:t></a:t>
            </a:r>
            <a:r>
              <a:rPr lang="en-US" altLang="zh-CN" sz="2400" baseline="-25000">
                <a:latin typeface="+mn-ea"/>
                <a:ea typeface="+mn-ea"/>
                <a:sym typeface="Symbol" panose="05050102010706020507" pitchFamily="18" charset="2"/>
              </a:rPr>
              <a:t>3</a:t>
            </a:r>
            <a:r>
              <a:rPr lang="en-US" altLang="zh-CN" sz="2400">
                <a:latin typeface="+mn-ea"/>
                <a:ea typeface="+mn-ea"/>
              </a:rPr>
              <a:t>)</a:t>
            </a:r>
            <a:r>
              <a:rPr lang="zh-CN" altLang="en-US" sz="2400">
                <a:latin typeface="+mn-ea"/>
                <a:ea typeface="+mn-ea"/>
              </a:rPr>
              <a:t>，其中</a:t>
            </a:r>
          </a:p>
        </p:txBody>
      </p:sp>
      <p:graphicFrame>
        <p:nvGraphicFramePr>
          <p:cNvPr id="344067" name="Object 3">
            <a:extLst>
              <a:ext uri="{FF2B5EF4-FFF2-40B4-BE49-F238E27FC236}">
                <a16:creationId xmlns:a16="http://schemas.microsoft.com/office/drawing/2014/main" id="{C5066FEE-025B-4B4B-9297-70C9AADD87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50335"/>
              </p:ext>
            </p:extLst>
          </p:nvPr>
        </p:nvGraphicFramePr>
        <p:xfrm>
          <a:off x="954619" y="5498727"/>
          <a:ext cx="7774199" cy="1200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784600" imgH="584200" progId="Equation.3">
                  <p:embed/>
                </p:oleObj>
              </mc:Choice>
              <mc:Fallback>
                <p:oleObj name="Equation" r:id="rId9" imgW="3784600" imgH="584200" progId="Equation.3">
                  <p:embed/>
                  <p:pic>
                    <p:nvPicPr>
                      <p:cNvPr id="344067" name="Object 3">
                        <a:extLst>
                          <a:ext uri="{FF2B5EF4-FFF2-40B4-BE49-F238E27FC236}">
                            <a16:creationId xmlns:a16="http://schemas.microsoft.com/office/drawing/2014/main" id="{C5066FEE-025B-4B4B-9297-70C9AADD87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619" y="5498727"/>
                        <a:ext cx="7774199" cy="1200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4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4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8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/>
      <p:bldP spid="285701" grpId="0" autoUpdateAnimBg="0"/>
      <p:bldP spid="285703" grpId="0" autoUpdateAnimBg="0"/>
      <p:bldP spid="28570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>
            <a:extLst>
              <a:ext uri="{FF2B5EF4-FFF2-40B4-BE49-F238E27FC236}">
                <a16:creationId xmlns:a16="http://schemas.microsoft.com/office/drawing/2014/main" id="{F7509BEC-1C4A-4B8C-BBE7-667E9E300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本讲主要内容</a:t>
            </a:r>
          </a:p>
        </p:txBody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4821A02C-E042-456C-80E3-224135020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4700" y="1448594"/>
            <a:ext cx="7110471" cy="719304"/>
          </a:xfrm>
        </p:spPr>
        <p:txBody>
          <a:bodyPr>
            <a:normAutofit/>
          </a:bodyPr>
          <a:lstStyle/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生灭过程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>
            <a:extLst>
              <a:ext uri="{FF2B5EF4-FFF2-40B4-BE49-F238E27FC236}">
                <a16:creationId xmlns:a16="http://schemas.microsoft.com/office/drawing/2014/main" id="{A8A3FE98-71AE-4196-8E78-9C17007E9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下一讲内容预告</a:t>
            </a:r>
          </a:p>
        </p:txBody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0959DF71-897D-4B61-998A-497428F42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4700" y="991394"/>
            <a:ext cx="7563012" cy="5247903"/>
          </a:xfrm>
        </p:spPr>
        <p:txBody>
          <a:bodyPr>
            <a:normAutofit/>
          </a:bodyPr>
          <a:lstStyle/>
          <a:p>
            <a:pPr eaLnBrk="1" hangingPunct="1"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排队论简介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排队的概念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基本的排队系统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排队系统的基本组成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经典排队系统的符号表示方法</a:t>
            </a:r>
          </a:p>
          <a:p>
            <a:pPr eaLnBrk="1" hangingPunct="1">
              <a:spcBef>
                <a:spcPct val="30000"/>
              </a:spcBef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无限源的简单排队系统</a:t>
            </a:r>
            <a:r>
              <a:rPr lang="en-US" altLang="zh-CN" dirty="0">
                <a:solidFill>
                  <a:srgbClr val="0000FF"/>
                </a:solidFill>
              </a:rPr>
              <a:t>——M/M/1/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D57029A-1964-4950-AFBE-AFBA70D44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0631" y="1175022"/>
            <a:ext cx="3829936" cy="294708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P156-157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28.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31.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33.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69C1F766-3E18-41CB-951C-4E53B70BB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3006" y="327212"/>
            <a:ext cx="7469329" cy="516056"/>
          </a:xfrm>
        </p:spPr>
        <p:txBody>
          <a:bodyPr/>
          <a:lstStyle/>
          <a:p>
            <a:pPr eaLnBrk="1" hangingPunct="1"/>
            <a:r>
              <a:rPr lang="zh-CN" altLang="en-US" sz="2200" dirty="0">
                <a:latin typeface="Times New Roman" panose="02020603050405020304" pitchFamily="18" charset="0"/>
              </a:rPr>
              <a:t>习  题  </a:t>
            </a:r>
          </a:p>
        </p:txBody>
      </p:sp>
      <p:pic>
        <p:nvPicPr>
          <p:cNvPr id="60422" name="Picture 7">
            <a:extLst>
              <a:ext uri="{FF2B5EF4-FFF2-40B4-BE49-F238E27FC236}">
                <a16:creationId xmlns:a16="http://schemas.microsoft.com/office/drawing/2014/main" id="{6DBDC579-43B0-44B6-980B-4679D98AD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4122104"/>
            <a:ext cx="11048999" cy="233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5AC4F261-E8F3-47E8-B12D-1B5F168C5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本讲主要内容</a:t>
            </a:r>
          </a:p>
        </p:txBody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0EEEA1A2-C0CD-4A7C-9E3D-D123A0483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2475" y="1219994"/>
            <a:ext cx="7110471" cy="685959"/>
          </a:xfrm>
        </p:spPr>
        <p:txBody>
          <a:bodyPr>
            <a:normAutofit/>
          </a:bodyPr>
          <a:lstStyle/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生灭过程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>
            <a:extLst>
              <a:ext uri="{FF2B5EF4-FFF2-40B4-BE49-F238E27FC236}">
                <a16:creationId xmlns:a16="http://schemas.microsoft.com/office/drawing/2014/main" id="{D741C542-EB8A-4662-979E-FB6B056CD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7575" y="317673"/>
            <a:ext cx="7469329" cy="516056"/>
          </a:xfrm>
        </p:spPr>
        <p:txBody>
          <a:bodyPr/>
          <a:lstStyle/>
          <a:p>
            <a:pPr eaLnBrk="1" hangingPunct="1"/>
            <a:r>
              <a:rPr lang="zh-CN" altLang="en-US" sz="2200" dirty="0">
                <a:latin typeface="Times New Roman" panose="02020603050405020304" pitchFamily="18" charset="0"/>
              </a:rPr>
              <a:t>习  题  四（续）</a:t>
            </a:r>
          </a:p>
        </p:txBody>
      </p:sp>
      <p:pic>
        <p:nvPicPr>
          <p:cNvPr id="62469" name="Picture 2">
            <a:extLst>
              <a:ext uri="{FF2B5EF4-FFF2-40B4-BE49-F238E27FC236}">
                <a16:creationId xmlns:a16="http://schemas.microsoft.com/office/drawing/2014/main" id="{CFD2FB95-C511-482B-9684-D56E39520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991394"/>
            <a:ext cx="102108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3">
            <a:extLst>
              <a:ext uri="{FF2B5EF4-FFF2-40B4-BE49-F238E27FC236}">
                <a16:creationId xmlns:a16="http://schemas.microsoft.com/office/drawing/2014/main" id="{85181852-657C-499F-A955-399735A39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4115593"/>
            <a:ext cx="1021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332BCAA9-5E13-426C-9F86-198883157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§7.5  </a:t>
            </a:r>
            <a:r>
              <a:rPr lang="zh-CN" altLang="en-US" dirty="0">
                <a:latin typeface="Times New Roman" panose="02020603050405020304" pitchFamily="18" charset="0"/>
              </a:rPr>
              <a:t>生灭过程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C44849F4-EC66-49FB-9EB7-F0C88870C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2475" y="1110261"/>
            <a:ext cx="10833100" cy="1738714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dirty="0"/>
              <a:t>设</a:t>
            </a:r>
            <a:r>
              <a:rPr lang="en-US" altLang="zh-CN" dirty="0">
                <a:sym typeface="Symbol" panose="05050102010706020507" pitchFamily="18" charset="2"/>
              </a:rPr>
              <a:t>{X(t), t0}</a:t>
            </a:r>
            <a:r>
              <a:rPr lang="zh-CN" altLang="en-US" dirty="0"/>
              <a:t>是连续参数齐次马氏链，状态空间</a:t>
            </a:r>
            <a:r>
              <a:rPr lang="en-US" altLang="zh-CN" dirty="0"/>
              <a:t>E</a:t>
            </a:r>
            <a:r>
              <a:rPr lang="zh-CN" altLang="en-US" dirty="0"/>
              <a:t>＝</a:t>
            </a:r>
            <a:r>
              <a:rPr lang="en-US" altLang="zh-CN" dirty="0"/>
              <a:t>{0, 1, 2, …, N}</a:t>
            </a:r>
            <a:r>
              <a:rPr lang="zh-CN" altLang="en-US" dirty="0"/>
              <a:t>，如果它的状态转移速度矩阵为</a:t>
            </a:r>
          </a:p>
        </p:txBody>
      </p:sp>
      <p:graphicFrame>
        <p:nvGraphicFramePr>
          <p:cNvPr id="268292" name="Object 4">
            <a:extLst>
              <a:ext uri="{FF2B5EF4-FFF2-40B4-BE49-F238E27FC236}">
                <a16:creationId xmlns:a16="http://schemas.microsoft.com/office/drawing/2014/main" id="{1E2FC815-B569-4E2B-B86D-E19294A03F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823071"/>
              </p:ext>
            </p:extLst>
          </p:nvPr>
        </p:nvGraphicFramePr>
        <p:xfrm>
          <a:off x="1831975" y="2518374"/>
          <a:ext cx="7696200" cy="300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9609120" imgH="2730600" progId="Equation.3">
                  <p:embed/>
                </p:oleObj>
              </mc:Choice>
              <mc:Fallback>
                <p:oleObj name="公式" r:id="rId3" imgW="9609120" imgH="2730600" progId="Equation.3">
                  <p:embed/>
                  <p:pic>
                    <p:nvPicPr>
                      <p:cNvPr id="268292" name="Object 4">
                        <a:extLst>
                          <a:ext uri="{FF2B5EF4-FFF2-40B4-BE49-F238E27FC236}">
                            <a16:creationId xmlns:a16="http://schemas.microsoft.com/office/drawing/2014/main" id="{1E2FC815-B569-4E2B-B86D-E19294A03F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2518374"/>
                        <a:ext cx="7696200" cy="300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3" name="Rectangle 5">
            <a:extLst>
              <a:ext uri="{FF2B5EF4-FFF2-40B4-BE49-F238E27FC236}">
                <a16:creationId xmlns:a16="http://schemas.microsoft.com/office/drawing/2014/main" id="{C84CB314-8DD7-4433-8C3E-CB2FAB51E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46" y="6089331"/>
            <a:ext cx="395140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则称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{X(t), t0}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为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生灭过程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/>
      <p:bldP spid="2682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36964F-820E-43AE-B81D-6C7F54D80278}"/>
              </a:ext>
            </a:extLst>
          </p:cNvPr>
          <p:cNvSpPr/>
          <p:nvPr/>
        </p:nvSpPr>
        <p:spPr>
          <a:xfrm>
            <a:off x="844243" y="938297"/>
            <a:ext cx="10909907" cy="2359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76B89F61-1847-4A61-892B-14FFA21A4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生灭过程的转移概率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7D647928-35FF-4DD2-B322-1FC349C66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4200" y="3297551"/>
            <a:ext cx="10058400" cy="703703"/>
          </a:xfrm>
        </p:spPr>
        <p:txBody>
          <a:bodyPr/>
          <a:lstStyle/>
          <a:p>
            <a:pPr marL="0" indent="719282">
              <a:lnSpc>
                <a:spcPct val="13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上述生灭过程</a:t>
            </a:r>
            <a:r>
              <a:rPr lang="en-US" altLang="zh-CN" dirty="0">
                <a:sym typeface="Symbol" panose="05050102010706020507" pitchFamily="18" charset="2"/>
              </a:rPr>
              <a:t>{X(t), t0}</a:t>
            </a:r>
            <a:r>
              <a:rPr lang="zh-CN" altLang="en-US" dirty="0">
                <a:sym typeface="Symbol" panose="05050102010706020507" pitchFamily="18" charset="2"/>
              </a:rPr>
              <a:t>的定义可等价地用转移概率</a:t>
            </a:r>
            <a:r>
              <a:rPr lang="en-US" altLang="zh-CN" dirty="0" err="1"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ym typeface="Symbol" panose="05050102010706020507" pitchFamily="18" charset="2"/>
              </a:rPr>
              <a:t>ij</a:t>
            </a:r>
            <a:r>
              <a:rPr lang="en-US" altLang="zh-CN" dirty="0">
                <a:sym typeface="Symbol" panose="05050102010706020507" pitchFamily="18" charset="2"/>
              </a:rPr>
              <a:t>(t)</a:t>
            </a:r>
            <a:r>
              <a:rPr lang="zh-CN" altLang="en-US" dirty="0">
                <a:sym typeface="Symbol" panose="05050102010706020507" pitchFamily="18" charset="2"/>
              </a:rPr>
              <a:t>表示为：</a:t>
            </a:r>
          </a:p>
        </p:txBody>
      </p:sp>
      <p:graphicFrame>
        <p:nvGraphicFramePr>
          <p:cNvPr id="269316" name="Object 4">
            <a:extLst>
              <a:ext uri="{FF2B5EF4-FFF2-40B4-BE49-F238E27FC236}">
                <a16:creationId xmlns:a16="http://schemas.microsoft.com/office/drawing/2014/main" id="{31D3D7E1-1559-403A-9CBE-3BE8EEE06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603349"/>
              </p:ext>
            </p:extLst>
          </p:nvPr>
        </p:nvGraphicFramePr>
        <p:xfrm>
          <a:off x="1421493" y="3976584"/>
          <a:ext cx="7621764" cy="2223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98900" imgH="952500" progId="Equation.DSMT4">
                  <p:embed/>
                </p:oleObj>
              </mc:Choice>
              <mc:Fallback>
                <p:oleObj name="Equation" r:id="rId3" imgW="3898900" imgH="952500" progId="Equation.DSMT4">
                  <p:embed/>
                  <p:pic>
                    <p:nvPicPr>
                      <p:cNvPr id="269316" name="Object 4">
                        <a:extLst>
                          <a:ext uri="{FF2B5EF4-FFF2-40B4-BE49-F238E27FC236}">
                            <a16:creationId xmlns:a16="http://schemas.microsoft.com/office/drawing/2014/main" id="{31D3D7E1-1559-403A-9CBE-3BE8EEE068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493" y="3976584"/>
                        <a:ext cx="7621764" cy="22230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17" name="Rectangle 5">
            <a:extLst>
              <a:ext uri="{FF2B5EF4-FFF2-40B4-BE49-F238E27FC236}">
                <a16:creationId xmlns:a16="http://schemas.microsoft.com/office/drawing/2014/main" id="{200D8006-9611-4C30-8AF4-1A4314371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6199598"/>
            <a:ext cx="10734675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19138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Tx/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生灭过程的状态空间可以推广到可数无穷多个状态的情形。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02A76FA-C135-4D47-B629-DF60A8F9DB56}"/>
              </a:ext>
            </a:extLst>
          </p:cNvPr>
          <p:cNvGrpSpPr>
            <a:grpSpLocks/>
          </p:cNvGrpSpPr>
          <p:nvPr/>
        </p:nvGrpSpPr>
        <p:grpSpPr bwMode="auto">
          <a:xfrm>
            <a:off x="853314" y="938297"/>
            <a:ext cx="10884661" cy="2284754"/>
            <a:chOff x="1165415" y="3964979"/>
            <a:chExt cx="7978585" cy="225385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E4F3530-6B79-4534-A9DD-0E41F658754A}"/>
                </a:ext>
              </a:extLst>
            </p:cNvPr>
            <p:cNvSpPr txBox="1"/>
            <p:nvPr/>
          </p:nvSpPr>
          <p:spPr>
            <a:xfrm>
              <a:off x="1181100" y="3964979"/>
              <a:ext cx="7962900" cy="455527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3323" name="Rectangle 8">
              <a:extLst>
                <a:ext uri="{FF2B5EF4-FFF2-40B4-BE49-F238E27FC236}">
                  <a16:creationId xmlns:a16="http://schemas.microsoft.com/office/drawing/2014/main" id="{F0FA82C3-E7FC-4BCF-945E-39682C149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081" y="3981450"/>
              <a:ext cx="7668619" cy="3680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Clr>
                  <a:srgbClr val="6600CC"/>
                </a:buClr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满足连续性条件的连续参数齐次马氏链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{X(t), t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0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存在下列极限</a:t>
              </a:r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13324" name="Object 9">
              <a:extLst>
                <a:ext uri="{FF2B5EF4-FFF2-40B4-BE49-F238E27FC236}">
                  <a16:creationId xmlns:a16="http://schemas.microsoft.com/office/drawing/2014/main" id="{8C008349-17A7-4993-BDFE-F51FBB387A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8338" y="4648200"/>
            <a:ext cx="6489700" cy="741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3670300" imgH="419100" progId="Equation.3">
                    <p:embed/>
                  </p:oleObj>
                </mc:Choice>
                <mc:Fallback>
                  <p:oleObj name="公式" r:id="rId5" imgW="3670300" imgH="419100" progId="Equation.3">
                    <p:embed/>
                    <p:pic>
                      <p:nvPicPr>
                        <p:cNvPr id="13324" name="Object 9">
                          <a:extLst>
                            <a:ext uri="{FF2B5EF4-FFF2-40B4-BE49-F238E27FC236}">
                              <a16:creationId xmlns:a16="http://schemas.microsoft.com/office/drawing/2014/main" id="{8C008349-17A7-4993-BDFE-F51FBB387A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8338" y="4648200"/>
                          <a:ext cx="6489700" cy="741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5" name="Rectangle 10">
              <a:extLst>
                <a:ext uri="{FF2B5EF4-FFF2-40B4-BE49-F238E27FC236}">
                  <a16:creationId xmlns:a16="http://schemas.microsoft.com/office/drawing/2014/main" id="{FC2ABFA6-C2DD-4952-9655-4D7D87ED9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415" y="5347295"/>
              <a:ext cx="7962900" cy="8715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buClrTx/>
                <a:buFontTx/>
                <a:buNone/>
              </a:pP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其中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q</a:t>
              </a:r>
              <a:r>
                <a:rPr lang="en-US" altLang="zh-CN" sz="24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表示通过状态</a:t>
              </a:r>
              <a:r>
                <a:rPr lang="en-US" altLang="zh-CN" sz="24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的</a:t>
              </a:r>
              <a:r>
                <a:rPr lang="zh-CN" altLang="en-US" sz="2400" dirty="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通过速度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或</a:t>
              </a:r>
              <a:r>
                <a:rPr lang="zh-CN" altLang="en-US" sz="2400" dirty="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通过强度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；</a:t>
              </a:r>
              <a:r>
                <a:rPr lang="en-US" altLang="zh-CN" sz="24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q</a:t>
              </a:r>
              <a:r>
                <a:rPr lang="en-US" altLang="zh-CN" sz="2400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ij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表示从状态</a:t>
              </a:r>
              <a:r>
                <a:rPr lang="en-US" altLang="zh-CN" sz="24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转移到状态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j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的</a:t>
              </a:r>
              <a:r>
                <a:rPr lang="zh-CN" altLang="en-US" sz="2400" dirty="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速度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或</a:t>
              </a:r>
              <a:r>
                <a:rPr lang="zh-CN" altLang="en-US" sz="2400" dirty="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强度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，</a:t>
              </a:r>
              <a:r>
                <a:rPr lang="en-US" altLang="zh-CN" sz="24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q</a:t>
              </a:r>
              <a:r>
                <a:rPr lang="en-US" altLang="zh-CN" sz="2400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ij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统称</a:t>
              </a:r>
              <a:r>
                <a:rPr lang="zh-CN" altLang="en-US" sz="2400" dirty="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转移速度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  <p:bldP spid="26931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>
            <a:extLst>
              <a:ext uri="{FF2B5EF4-FFF2-40B4-BE49-F238E27FC236}">
                <a16:creationId xmlns:a16="http://schemas.microsoft.com/office/drawing/2014/main" id="{AB982C28-CCD6-40D9-8298-2AD8119F1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生灭过程的概率意义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A53EE20E-8F58-4450-B8CF-40ADB9156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4700" y="931813"/>
            <a:ext cx="11649074" cy="4266600"/>
          </a:xfrm>
        </p:spPr>
        <p:txBody>
          <a:bodyPr>
            <a:noAutofit/>
          </a:bodyPr>
          <a:lstStyle/>
          <a:p>
            <a:pPr marL="0" indent="720144">
              <a:buNone/>
              <a:defRPr/>
            </a:pPr>
            <a:r>
              <a:rPr lang="zh-CN" altLang="en-US" dirty="0">
                <a:sym typeface="Symbol" pitchFamily="18" charset="2"/>
              </a:rPr>
              <a:t>设</a:t>
            </a:r>
            <a:r>
              <a:rPr lang="en-US" altLang="zh-CN" dirty="0">
                <a:sym typeface="Symbol" pitchFamily="18" charset="2"/>
              </a:rPr>
              <a:t>X(t)</a:t>
            </a:r>
            <a:r>
              <a:rPr lang="zh-CN" altLang="en-US" dirty="0">
                <a:sym typeface="Symbol" pitchFamily="18" charset="2"/>
              </a:rPr>
              <a:t>表示时刻</a:t>
            </a:r>
            <a:r>
              <a:rPr lang="en-US" altLang="zh-CN" dirty="0">
                <a:sym typeface="Symbol" pitchFamily="18" charset="2"/>
              </a:rPr>
              <a:t>t</a:t>
            </a:r>
            <a:r>
              <a:rPr lang="zh-CN" altLang="en-US" dirty="0">
                <a:sym typeface="Symbol" pitchFamily="18" charset="2"/>
              </a:rPr>
              <a:t>时某生物群体的个数，</a:t>
            </a:r>
            <a:r>
              <a:rPr lang="en-US" altLang="zh-CN" dirty="0">
                <a:sym typeface="Symbol" pitchFamily="18" charset="2"/>
              </a:rPr>
              <a:t>{X(t), t0}</a:t>
            </a:r>
            <a:r>
              <a:rPr lang="zh-CN" altLang="en-US" dirty="0">
                <a:sym typeface="Symbol" pitchFamily="18" charset="2"/>
              </a:rPr>
              <a:t>为生灭过程，由上式可见，在长度为</a:t>
            </a:r>
            <a:r>
              <a:rPr lang="en-US" altLang="zh-CN" dirty="0">
                <a:sym typeface="Symbol" pitchFamily="18" charset="2"/>
              </a:rPr>
              <a:t>t</a:t>
            </a:r>
            <a:r>
              <a:rPr lang="zh-CN" altLang="en-US" dirty="0">
                <a:sym typeface="Symbol" pitchFamily="18" charset="2"/>
              </a:rPr>
              <a:t>的一小段时间内，如果忽略</a:t>
            </a:r>
            <a:r>
              <a:rPr lang="en-US" altLang="zh-CN" dirty="0">
                <a:sym typeface="Symbol" pitchFamily="18" charset="2"/>
              </a:rPr>
              <a:t>t</a:t>
            </a:r>
            <a:r>
              <a:rPr lang="zh-CN" altLang="en-US" dirty="0">
                <a:sym typeface="Symbol" pitchFamily="18" charset="2"/>
              </a:rPr>
              <a:t>的高阶无穷小量</a:t>
            </a:r>
            <a:r>
              <a:rPr lang="en-US" altLang="zh-CN" dirty="0">
                <a:sym typeface="Symbol" pitchFamily="18" charset="2"/>
              </a:rPr>
              <a:t>o(t)</a:t>
            </a:r>
            <a:r>
              <a:rPr lang="zh-CN" altLang="en-US" dirty="0">
                <a:sym typeface="Symbol" pitchFamily="18" charset="2"/>
              </a:rPr>
              <a:t>后，生灭过程的状态变化只有</a:t>
            </a:r>
            <a:r>
              <a:rPr lang="en-US" altLang="zh-CN" dirty="0">
                <a:sym typeface="Symbol" pitchFamily="18" charset="2"/>
              </a:rPr>
              <a:t>3</a:t>
            </a:r>
            <a:r>
              <a:rPr lang="zh-CN" altLang="en-US" dirty="0">
                <a:sym typeface="Symbol" pitchFamily="18" charset="2"/>
              </a:rPr>
              <a:t>种情况：</a:t>
            </a:r>
          </a:p>
          <a:p>
            <a:pPr marL="540108" indent="-540108">
              <a:buClr>
                <a:srgbClr val="CC00CC"/>
              </a:buClr>
              <a:buFont typeface="Wingdings" panose="05000000000000000000" pitchFamily="2" charset="2"/>
              <a:buAutoNum type="arabicParenR"/>
              <a:defRPr/>
            </a:pP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i→i+1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，状态增加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，可理解为“生”了一个个体，其概率为</a:t>
            </a:r>
            <a:r>
              <a:rPr lang="en-US" altLang="zh-CN" baseline="-25000" dirty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t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，其生长率为</a:t>
            </a:r>
            <a:r>
              <a:rPr lang="en-US" altLang="zh-CN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；</a:t>
            </a:r>
          </a:p>
          <a:p>
            <a:pPr marL="540108" indent="-540108">
              <a:buClr>
                <a:srgbClr val="CC00CC"/>
              </a:buClr>
              <a:buFont typeface="Wingdings" panose="05000000000000000000" pitchFamily="2" charset="2"/>
              <a:buAutoNum type="arabicParenR"/>
              <a:defRPr/>
            </a:pP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i→i-1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，状态减少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，可理解为“死”了一个个体，其概率为</a:t>
            </a:r>
            <a:r>
              <a:rPr lang="en-US" altLang="zh-CN" baseline="-25000" dirty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t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，其死亡率为</a:t>
            </a:r>
            <a:r>
              <a:rPr lang="en-US" altLang="zh-CN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；</a:t>
            </a:r>
          </a:p>
          <a:p>
            <a:pPr marL="540108" indent="-540108">
              <a:buClr>
                <a:srgbClr val="CC00CC"/>
              </a:buClr>
              <a:buFont typeface="Wingdings" panose="05000000000000000000" pitchFamily="2" charset="2"/>
              <a:buAutoNum type="arabicParenR"/>
              <a:defRPr/>
            </a:pPr>
            <a:r>
              <a:rPr lang="en-US" altLang="zh-CN" dirty="0" err="1">
                <a:solidFill>
                  <a:srgbClr val="0000FF"/>
                </a:solidFill>
                <a:sym typeface="Symbol" pitchFamily="18" charset="2"/>
              </a:rPr>
              <a:t>i→i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，状态不增不减，群体个数不变，其概率为</a:t>
            </a:r>
            <a:endParaRPr lang="en-US" altLang="zh-CN" dirty="0">
              <a:solidFill>
                <a:srgbClr val="0000FF"/>
              </a:solidFill>
              <a:sym typeface="Symbol" pitchFamily="18" charset="2"/>
            </a:endParaRPr>
          </a:p>
          <a:p>
            <a:pPr marL="0" indent="0">
              <a:buClr>
                <a:srgbClr val="CC00CC"/>
              </a:buClr>
              <a:buNone/>
              <a:defRPr/>
            </a:pP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       1-(</a:t>
            </a:r>
            <a:r>
              <a:rPr lang="en-US" altLang="zh-CN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+</a:t>
            </a:r>
            <a:r>
              <a:rPr lang="en-US" altLang="zh-CN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)t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；</a:t>
            </a:r>
          </a:p>
          <a:p>
            <a:pPr eaLnBrk="1" hangingPunct="1">
              <a:buClr>
                <a:srgbClr val="CC00CC"/>
              </a:buClr>
              <a:buFont typeface="Wingdings" panose="05000000000000000000" pitchFamily="2" charset="2"/>
              <a:buAutoNum type="arabicParenR" startAt="4"/>
              <a:defRPr/>
            </a:pP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状态增加或减少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2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个或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2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个以上的概率为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0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。</a:t>
            </a:r>
          </a:p>
        </p:txBody>
      </p:sp>
      <p:sp>
        <p:nvSpPr>
          <p:cNvPr id="270340" name="Rectangle 4">
            <a:extLst>
              <a:ext uri="{FF2B5EF4-FFF2-40B4-BE49-F238E27FC236}">
                <a16:creationId xmlns:a16="http://schemas.microsoft.com/office/drawing/2014/main" id="{405EDF55-AFC5-4994-8E40-76EB7D0F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5515112"/>
            <a:ext cx="11203214" cy="104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indent="719138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生灭过程的所有状态都是互通的，但在有限短时间内，只能在相邻两个状态内变化，或者“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生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”一个，或者“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死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”一个，或者状态无变化，故称之为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生灭过程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  <p:bldP spid="27034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34642982-EBA1-400D-970F-4E89D2E66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生灭过程的状态转移速度图</a:t>
            </a:r>
          </a:p>
        </p:txBody>
      </p:sp>
      <p:grpSp>
        <p:nvGrpSpPr>
          <p:cNvPr id="2" name="Group 70">
            <a:extLst>
              <a:ext uri="{FF2B5EF4-FFF2-40B4-BE49-F238E27FC236}">
                <a16:creationId xmlns:a16="http://schemas.microsoft.com/office/drawing/2014/main" id="{6FACBD8D-5A2B-4E16-A9C0-40CCB939CDE2}"/>
              </a:ext>
            </a:extLst>
          </p:cNvPr>
          <p:cNvGrpSpPr>
            <a:grpSpLocks/>
          </p:cNvGrpSpPr>
          <p:nvPr/>
        </p:nvGrpSpPr>
        <p:grpSpPr bwMode="auto">
          <a:xfrm>
            <a:off x="2667794" y="3151918"/>
            <a:ext cx="362034" cy="462069"/>
            <a:chOff x="719" y="1985"/>
            <a:chExt cx="228" cy="291"/>
          </a:xfrm>
        </p:grpSpPr>
        <p:sp>
          <p:nvSpPr>
            <p:cNvPr id="17461" name="Oval 5">
              <a:extLst>
                <a:ext uri="{FF2B5EF4-FFF2-40B4-BE49-F238E27FC236}">
                  <a16:creationId xmlns:a16="http://schemas.microsoft.com/office/drawing/2014/main" id="{AFB631BB-5F52-4631-A702-FCB19CCBF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015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62" name="Rectangle 6">
              <a:extLst>
                <a:ext uri="{FF2B5EF4-FFF2-40B4-BE49-F238E27FC236}">
                  <a16:creationId xmlns:a16="http://schemas.microsoft.com/office/drawing/2014/main" id="{6FBC4592-4D7D-483A-9E22-1E9E6F3A1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" y="1985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3" name="Group 72">
            <a:extLst>
              <a:ext uri="{FF2B5EF4-FFF2-40B4-BE49-F238E27FC236}">
                <a16:creationId xmlns:a16="http://schemas.microsoft.com/office/drawing/2014/main" id="{9FDD7613-488C-401F-83C3-CDB4C9097542}"/>
              </a:ext>
            </a:extLst>
          </p:cNvPr>
          <p:cNvGrpSpPr>
            <a:grpSpLocks/>
          </p:cNvGrpSpPr>
          <p:nvPr/>
        </p:nvGrpSpPr>
        <p:grpSpPr bwMode="auto">
          <a:xfrm>
            <a:off x="3682441" y="3151918"/>
            <a:ext cx="362034" cy="462069"/>
            <a:chOff x="1358" y="1985"/>
            <a:chExt cx="228" cy="291"/>
          </a:xfrm>
        </p:grpSpPr>
        <p:sp>
          <p:nvSpPr>
            <p:cNvPr id="17459" name="Oval 7">
              <a:extLst>
                <a:ext uri="{FF2B5EF4-FFF2-40B4-BE49-F238E27FC236}">
                  <a16:creationId xmlns:a16="http://schemas.microsoft.com/office/drawing/2014/main" id="{701A5E51-40B6-43B4-8C3B-C46EFE209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2015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60" name="Rectangle 8">
              <a:extLst>
                <a:ext uri="{FF2B5EF4-FFF2-40B4-BE49-F238E27FC236}">
                  <a16:creationId xmlns:a16="http://schemas.microsoft.com/office/drawing/2014/main" id="{AE17DF8C-93A1-44D1-A88A-8252A2EAB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1985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4" name="Group 73">
            <a:extLst>
              <a:ext uri="{FF2B5EF4-FFF2-40B4-BE49-F238E27FC236}">
                <a16:creationId xmlns:a16="http://schemas.microsoft.com/office/drawing/2014/main" id="{1D11E9DE-0BB0-464F-B37E-6D3AF0D057E1}"/>
              </a:ext>
            </a:extLst>
          </p:cNvPr>
          <p:cNvGrpSpPr>
            <a:grpSpLocks/>
          </p:cNvGrpSpPr>
          <p:nvPr/>
        </p:nvGrpSpPr>
        <p:grpSpPr bwMode="auto">
          <a:xfrm>
            <a:off x="4698676" y="3151918"/>
            <a:ext cx="362034" cy="462069"/>
            <a:chOff x="1998" y="1985"/>
            <a:chExt cx="228" cy="291"/>
          </a:xfrm>
        </p:grpSpPr>
        <p:sp>
          <p:nvSpPr>
            <p:cNvPr id="17457" name="Oval 9">
              <a:extLst>
                <a:ext uri="{FF2B5EF4-FFF2-40B4-BE49-F238E27FC236}">
                  <a16:creationId xmlns:a16="http://schemas.microsoft.com/office/drawing/2014/main" id="{F3D29A03-0F9B-44C6-A095-6C662CF81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2015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58" name="Rectangle 10">
              <a:extLst>
                <a:ext uri="{FF2B5EF4-FFF2-40B4-BE49-F238E27FC236}">
                  <a16:creationId xmlns:a16="http://schemas.microsoft.com/office/drawing/2014/main" id="{6DC8094D-C434-4D07-B41E-1F66EEBB9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1985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5" name="Group 74">
            <a:extLst>
              <a:ext uri="{FF2B5EF4-FFF2-40B4-BE49-F238E27FC236}">
                <a16:creationId xmlns:a16="http://schemas.microsoft.com/office/drawing/2014/main" id="{291FB0D1-375D-4667-9966-C78CAE199DF2}"/>
              </a:ext>
            </a:extLst>
          </p:cNvPr>
          <p:cNvGrpSpPr>
            <a:grpSpLocks/>
          </p:cNvGrpSpPr>
          <p:nvPr/>
        </p:nvGrpSpPr>
        <p:grpSpPr bwMode="auto">
          <a:xfrm>
            <a:off x="5713324" y="3151918"/>
            <a:ext cx="362034" cy="462069"/>
            <a:chOff x="2637" y="1985"/>
            <a:chExt cx="228" cy="291"/>
          </a:xfrm>
        </p:grpSpPr>
        <p:sp>
          <p:nvSpPr>
            <p:cNvPr id="17455" name="Oval 11">
              <a:extLst>
                <a:ext uri="{FF2B5EF4-FFF2-40B4-BE49-F238E27FC236}">
                  <a16:creationId xmlns:a16="http://schemas.microsoft.com/office/drawing/2014/main" id="{96E6FC7D-55F2-45E1-9FD9-E8BCC4E21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" y="2015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56" name="Rectangle 12">
              <a:extLst>
                <a:ext uri="{FF2B5EF4-FFF2-40B4-BE49-F238E27FC236}">
                  <a16:creationId xmlns:a16="http://schemas.microsoft.com/office/drawing/2014/main" id="{191B678F-EC78-45C2-9736-7F574B2B2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7" y="1985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6" name="Group 75">
            <a:extLst>
              <a:ext uri="{FF2B5EF4-FFF2-40B4-BE49-F238E27FC236}">
                <a16:creationId xmlns:a16="http://schemas.microsoft.com/office/drawing/2014/main" id="{62C0CEBF-C0F9-4C38-9093-0687697F06C7}"/>
              </a:ext>
            </a:extLst>
          </p:cNvPr>
          <p:cNvGrpSpPr>
            <a:grpSpLocks/>
          </p:cNvGrpSpPr>
          <p:nvPr/>
        </p:nvGrpSpPr>
        <p:grpSpPr bwMode="auto">
          <a:xfrm>
            <a:off x="7612413" y="3140802"/>
            <a:ext cx="671667" cy="404907"/>
            <a:chOff x="3833" y="1978"/>
            <a:chExt cx="423" cy="255"/>
          </a:xfrm>
        </p:grpSpPr>
        <p:sp>
          <p:nvSpPr>
            <p:cNvPr id="17453" name="Oval 20">
              <a:extLst>
                <a:ext uri="{FF2B5EF4-FFF2-40B4-BE49-F238E27FC236}">
                  <a16:creationId xmlns:a16="http://schemas.microsoft.com/office/drawing/2014/main" id="{C07D8DD9-CB70-4426-8C4E-F079A8096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7" y="2006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54" name="Rectangle 21">
              <a:extLst>
                <a:ext uri="{FF2B5EF4-FFF2-40B4-BE49-F238E27FC236}">
                  <a16:creationId xmlns:a16="http://schemas.microsoft.com/office/drawing/2014/main" id="{2A8B13E9-E862-49C8-9F4D-62917A561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978"/>
              <a:ext cx="4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n-1</a:t>
              </a:r>
            </a:p>
          </p:txBody>
        </p:sp>
      </p:grpSp>
      <p:grpSp>
        <p:nvGrpSpPr>
          <p:cNvPr id="7" name="Group 66">
            <a:extLst>
              <a:ext uri="{FF2B5EF4-FFF2-40B4-BE49-F238E27FC236}">
                <a16:creationId xmlns:a16="http://schemas.microsoft.com/office/drawing/2014/main" id="{E90268CD-C697-44B2-99B4-FFC61A2E282B}"/>
              </a:ext>
            </a:extLst>
          </p:cNvPr>
          <p:cNvGrpSpPr>
            <a:grpSpLocks/>
          </p:cNvGrpSpPr>
          <p:nvPr/>
        </p:nvGrpSpPr>
        <p:grpSpPr bwMode="auto">
          <a:xfrm>
            <a:off x="8752502" y="3137627"/>
            <a:ext cx="369973" cy="462070"/>
            <a:chOff x="4551" y="1976"/>
            <a:chExt cx="233" cy="291"/>
          </a:xfrm>
        </p:grpSpPr>
        <p:sp>
          <p:nvSpPr>
            <p:cNvPr id="17451" name="Oval 22">
              <a:extLst>
                <a:ext uri="{FF2B5EF4-FFF2-40B4-BE49-F238E27FC236}">
                  <a16:creationId xmlns:a16="http://schemas.microsoft.com/office/drawing/2014/main" id="{C0449DAA-828F-4754-AC6C-882BB2961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2006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52" name="Rectangle 23">
              <a:extLst>
                <a:ext uri="{FF2B5EF4-FFF2-40B4-BE49-F238E27FC236}">
                  <a16:creationId xmlns:a16="http://schemas.microsoft.com/office/drawing/2014/main" id="{D4F30E4C-B3D6-4565-89C3-9631BB8B9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1976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</p:grpSp>
      <p:sp>
        <p:nvSpPr>
          <p:cNvPr id="289806" name="Arc 14">
            <a:extLst>
              <a:ext uri="{FF2B5EF4-FFF2-40B4-BE49-F238E27FC236}">
                <a16:creationId xmlns:a16="http://schemas.microsoft.com/office/drawing/2014/main" id="{67D10740-FEFB-4FA9-85CE-936BA91DF5C3}"/>
              </a:ext>
            </a:extLst>
          </p:cNvPr>
          <p:cNvSpPr>
            <a:spLocks/>
          </p:cNvSpPr>
          <p:nvPr/>
        </p:nvSpPr>
        <p:spPr bwMode="auto">
          <a:xfrm flipH="1" flipV="1">
            <a:off x="2898034" y="3515539"/>
            <a:ext cx="863800" cy="293756"/>
          </a:xfrm>
          <a:custGeom>
            <a:avLst/>
            <a:gdLst>
              <a:gd name="T0" fmla="*/ 2147483646 w 43200"/>
              <a:gd name="T1" fmla="*/ 2147483646 h 25135"/>
              <a:gd name="T2" fmla="*/ 2147483646 w 43200"/>
              <a:gd name="T3" fmla="*/ 2147483646 h 25135"/>
              <a:gd name="T4" fmla="*/ 2147483646 w 43200"/>
              <a:gd name="T5" fmla="*/ 2147483646 h 25135"/>
              <a:gd name="T6" fmla="*/ 0 60000 65536"/>
              <a:gd name="T7" fmla="*/ 0 60000 65536"/>
              <a:gd name="T8" fmla="*/ 0 60000 65536"/>
              <a:gd name="T9" fmla="*/ 0 w 43200"/>
              <a:gd name="T10" fmla="*/ 0 h 25135"/>
              <a:gd name="T11" fmla="*/ 43200 w 43200"/>
              <a:gd name="T12" fmla="*/ 25135 h 25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5135" fill="none" extrusionOk="0">
                <a:moveTo>
                  <a:pt x="291" y="25134"/>
                </a:moveTo>
                <a:cubicBezTo>
                  <a:pt x="97" y="23966"/>
                  <a:pt x="0" y="2278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5135" stroke="0" extrusionOk="0">
                <a:moveTo>
                  <a:pt x="291" y="25134"/>
                </a:moveTo>
                <a:cubicBezTo>
                  <a:pt x="97" y="23966"/>
                  <a:pt x="0" y="2278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291" y="251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07" name="Rectangle 15">
            <a:extLst>
              <a:ext uri="{FF2B5EF4-FFF2-40B4-BE49-F238E27FC236}">
                <a16:creationId xmlns:a16="http://schemas.microsoft.com/office/drawing/2014/main" id="{E564664E-9B76-4AFF-AA5F-D35CDB105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688" y="3741016"/>
            <a:ext cx="468421" cy="46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89808" name="Arc 16">
            <a:extLst>
              <a:ext uri="{FF2B5EF4-FFF2-40B4-BE49-F238E27FC236}">
                <a16:creationId xmlns:a16="http://schemas.microsoft.com/office/drawing/2014/main" id="{E9EE64A4-A2D0-4378-8EF3-7CEF346F3BA3}"/>
              </a:ext>
            </a:extLst>
          </p:cNvPr>
          <p:cNvSpPr>
            <a:spLocks/>
          </p:cNvSpPr>
          <p:nvPr/>
        </p:nvSpPr>
        <p:spPr bwMode="auto">
          <a:xfrm>
            <a:off x="2910737" y="2964550"/>
            <a:ext cx="862213" cy="252470"/>
          </a:xfrm>
          <a:custGeom>
            <a:avLst/>
            <a:gdLst>
              <a:gd name="T0" fmla="*/ 0 w 43165"/>
              <a:gd name="T1" fmla="*/ 2147483646 h 21600"/>
              <a:gd name="T2" fmla="*/ 2147483646 w 43165"/>
              <a:gd name="T3" fmla="*/ 2147483646 h 21600"/>
              <a:gd name="T4" fmla="*/ 2147483646 w 43165"/>
              <a:gd name="T5" fmla="*/ 2147483646 h 21600"/>
              <a:gd name="T6" fmla="*/ 0 60000 65536"/>
              <a:gd name="T7" fmla="*/ 0 60000 65536"/>
              <a:gd name="T8" fmla="*/ 0 60000 65536"/>
              <a:gd name="T9" fmla="*/ 0 w 43165"/>
              <a:gd name="T10" fmla="*/ 0 h 21600"/>
              <a:gd name="T11" fmla="*/ 43165 w 431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65" h="21600" fill="none" extrusionOk="0">
                <a:moveTo>
                  <a:pt x="0" y="20362"/>
                </a:moveTo>
                <a:cubicBezTo>
                  <a:pt x="656" y="8932"/>
                  <a:pt x="10116" y="-1"/>
                  <a:pt x="21565" y="0"/>
                </a:cubicBezTo>
                <a:cubicBezTo>
                  <a:pt x="33494" y="0"/>
                  <a:pt x="43165" y="9670"/>
                  <a:pt x="43165" y="21600"/>
                </a:cubicBezTo>
              </a:path>
              <a:path w="43165" h="21600" stroke="0" extrusionOk="0">
                <a:moveTo>
                  <a:pt x="0" y="20362"/>
                </a:moveTo>
                <a:cubicBezTo>
                  <a:pt x="656" y="8932"/>
                  <a:pt x="10116" y="-1"/>
                  <a:pt x="21565" y="0"/>
                </a:cubicBezTo>
                <a:cubicBezTo>
                  <a:pt x="33494" y="0"/>
                  <a:pt x="43165" y="9670"/>
                  <a:pt x="43165" y="21600"/>
                </a:cubicBezTo>
                <a:lnTo>
                  <a:pt x="21565" y="21600"/>
                </a:lnTo>
                <a:lnTo>
                  <a:pt x="0" y="2036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10" name="Rectangle 18">
            <a:extLst>
              <a:ext uri="{FF2B5EF4-FFF2-40B4-BE49-F238E27FC236}">
                <a16:creationId xmlns:a16="http://schemas.microsoft.com/office/drawing/2014/main" id="{5E157A8B-88E9-414C-AFA3-8402A17CB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173" y="2492952"/>
            <a:ext cx="595451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89811" name="Rectangle 19">
            <a:extLst>
              <a:ext uri="{FF2B5EF4-FFF2-40B4-BE49-F238E27FC236}">
                <a16:creationId xmlns:a16="http://schemas.microsoft.com/office/drawing/2014/main" id="{C05651BF-2367-4712-9762-86BA7525C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753" y="3061409"/>
            <a:ext cx="495415" cy="46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89816" name="Rectangle 24">
            <a:extLst>
              <a:ext uri="{FF2B5EF4-FFF2-40B4-BE49-F238E27FC236}">
                <a16:creationId xmlns:a16="http://schemas.microsoft.com/office/drawing/2014/main" id="{DE574F84-063F-450E-A478-221E63141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8871" y="3061409"/>
            <a:ext cx="495415" cy="46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89818" name="Arc 26">
            <a:extLst>
              <a:ext uri="{FF2B5EF4-FFF2-40B4-BE49-F238E27FC236}">
                <a16:creationId xmlns:a16="http://schemas.microsoft.com/office/drawing/2014/main" id="{81AA8503-9EC8-4E4E-B912-A865D7B68932}"/>
              </a:ext>
            </a:extLst>
          </p:cNvPr>
          <p:cNvSpPr>
            <a:spLocks/>
          </p:cNvSpPr>
          <p:nvPr/>
        </p:nvSpPr>
        <p:spPr bwMode="auto">
          <a:xfrm flipH="1" flipV="1">
            <a:off x="3939675" y="3544121"/>
            <a:ext cx="859037" cy="252471"/>
          </a:xfrm>
          <a:custGeom>
            <a:avLst/>
            <a:gdLst>
              <a:gd name="T0" fmla="*/ 0 w 42985"/>
              <a:gd name="T1" fmla="*/ 2147483646 h 21600"/>
              <a:gd name="T2" fmla="*/ 2147483646 w 42985"/>
              <a:gd name="T3" fmla="*/ 2147483646 h 21600"/>
              <a:gd name="T4" fmla="*/ 2147483646 w 42985"/>
              <a:gd name="T5" fmla="*/ 2147483646 h 21600"/>
              <a:gd name="T6" fmla="*/ 0 60000 65536"/>
              <a:gd name="T7" fmla="*/ 0 60000 65536"/>
              <a:gd name="T8" fmla="*/ 0 60000 65536"/>
              <a:gd name="T9" fmla="*/ 0 w 42985"/>
              <a:gd name="T10" fmla="*/ 0 h 21600"/>
              <a:gd name="T11" fmla="*/ 42985 w 4298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985" h="21600" fill="none" extrusionOk="0">
                <a:moveTo>
                  <a:pt x="-1" y="18560"/>
                </a:moveTo>
                <a:cubicBezTo>
                  <a:pt x="1513" y="7912"/>
                  <a:pt x="10629" y="-1"/>
                  <a:pt x="21385" y="0"/>
                </a:cubicBezTo>
                <a:cubicBezTo>
                  <a:pt x="33314" y="0"/>
                  <a:pt x="42985" y="9670"/>
                  <a:pt x="42985" y="21600"/>
                </a:cubicBezTo>
              </a:path>
              <a:path w="42985" h="21600" stroke="0" extrusionOk="0">
                <a:moveTo>
                  <a:pt x="-1" y="18560"/>
                </a:moveTo>
                <a:cubicBezTo>
                  <a:pt x="1513" y="7912"/>
                  <a:pt x="10629" y="-1"/>
                  <a:pt x="21385" y="0"/>
                </a:cubicBezTo>
                <a:cubicBezTo>
                  <a:pt x="33314" y="0"/>
                  <a:pt x="42985" y="9670"/>
                  <a:pt x="42985" y="21600"/>
                </a:cubicBezTo>
                <a:lnTo>
                  <a:pt x="21385" y="21600"/>
                </a:lnTo>
                <a:lnTo>
                  <a:pt x="-1" y="1856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19" name="Rectangle 27">
            <a:extLst>
              <a:ext uri="{FF2B5EF4-FFF2-40B4-BE49-F238E27FC236}">
                <a16:creationId xmlns:a16="http://schemas.microsoft.com/office/drawing/2014/main" id="{2D0B9074-DC18-4CF3-A5E3-8624FBD2B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396" y="3741016"/>
            <a:ext cx="468421" cy="46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89821" name="Arc 29">
            <a:extLst>
              <a:ext uri="{FF2B5EF4-FFF2-40B4-BE49-F238E27FC236}">
                <a16:creationId xmlns:a16="http://schemas.microsoft.com/office/drawing/2014/main" id="{C4DDED0B-E40C-4BC4-B304-10B32ED7A449}"/>
              </a:ext>
            </a:extLst>
          </p:cNvPr>
          <p:cNvSpPr>
            <a:spLocks/>
          </p:cNvSpPr>
          <p:nvPr/>
        </p:nvSpPr>
        <p:spPr bwMode="auto">
          <a:xfrm flipH="1" flipV="1">
            <a:off x="4957499" y="3544121"/>
            <a:ext cx="857448" cy="252471"/>
          </a:xfrm>
          <a:custGeom>
            <a:avLst/>
            <a:gdLst>
              <a:gd name="T0" fmla="*/ 0 w 42892"/>
              <a:gd name="T1" fmla="*/ 2147483646 h 21600"/>
              <a:gd name="T2" fmla="*/ 2147483646 w 42892"/>
              <a:gd name="T3" fmla="*/ 2147483646 h 21600"/>
              <a:gd name="T4" fmla="*/ 2147483646 w 42892"/>
              <a:gd name="T5" fmla="*/ 2147483646 h 21600"/>
              <a:gd name="T6" fmla="*/ 0 60000 65536"/>
              <a:gd name="T7" fmla="*/ 0 60000 65536"/>
              <a:gd name="T8" fmla="*/ 0 60000 65536"/>
              <a:gd name="T9" fmla="*/ 0 w 42892"/>
              <a:gd name="T10" fmla="*/ 0 h 21600"/>
              <a:gd name="T11" fmla="*/ 42892 w 4289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892" h="21600" fill="none" extrusionOk="0">
                <a:moveTo>
                  <a:pt x="-1" y="17967"/>
                </a:moveTo>
                <a:cubicBezTo>
                  <a:pt x="1769" y="7589"/>
                  <a:pt x="10764" y="-1"/>
                  <a:pt x="21292" y="0"/>
                </a:cubicBezTo>
                <a:cubicBezTo>
                  <a:pt x="33221" y="0"/>
                  <a:pt x="42892" y="9670"/>
                  <a:pt x="42892" y="21600"/>
                </a:cubicBezTo>
              </a:path>
              <a:path w="42892" h="21600" stroke="0" extrusionOk="0">
                <a:moveTo>
                  <a:pt x="-1" y="17967"/>
                </a:moveTo>
                <a:cubicBezTo>
                  <a:pt x="1769" y="7589"/>
                  <a:pt x="10764" y="-1"/>
                  <a:pt x="21292" y="0"/>
                </a:cubicBezTo>
                <a:cubicBezTo>
                  <a:pt x="33221" y="0"/>
                  <a:pt x="42892" y="9670"/>
                  <a:pt x="42892" y="21600"/>
                </a:cubicBezTo>
                <a:lnTo>
                  <a:pt x="21292" y="21600"/>
                </a:lnTo>
                <a:lnTo>
                  <a:pt x="-1" y="1796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22" name="Rectangle 30">
            <a:extLst>
              <a:ext uri="{FF2B5EF4-FFF2-40B4-BE49-F238E27FC236}">
                <a16:creationId xmlns:a16="http://schemas.microsoft.com/office/drawing/2014/main" id="{BBAF2D44-61B2-4EBE-BF2A-C68616D6B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28" y="3741016"/>
            <a:ext cx="468421" cy="46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89824" name="Arc 32">
            <a:extLst>
              <a:ext uri="{FF2B5EF4-FFF2-40B4-BE49-F238E27FC236}">
                <a16:creationId xmlns:a16="http://schemas.microsoft.com/office/drawing/2014/main" id="{5313A994-91DA-4AC7-B0FF-B8C29FC24668}"/>
              </a:ext>
            </a:extLst>
          </p:cNvPr>
          <p:cNvSpPr>
            <a:spLocks/>
          </p:cNvSpPr>
          <p:nvPr/>
        </p:nvSpPr>
        <p:spPr bwMode="auto">
          <a:xfrm flipH="1" flipV="1">
            <a:off x="5959443" y="3544121"/>
            <a:ext cx="863800" cy="252471"/>
          </a:xfrm>
          <a:custGeom>
            <a:avLst/>
            <a:gdLst>
              <a:gd name="T0" fmla="*/ 0 w 43200"/>
              <a:gd name="T1" fmla="*/ 2147483646 h 21600"/>
              <a:gd name="T2" fmla="*/ 2147483646 w 43200"/>
              <a:gd name="T3" fmla="*/ 2147483646 h 21600"/>
              <a:gd name="T4" fmla="*/ 2147483646 w 43200"/>
              <a:gd name="T5" fmla="*/ 2147483646 h 21600"/>
              <a:gd name="T6" fmla="*/ 0 60000 65536"/>
              <a:gd name="T7" fmla="*/ 0 60000 65536"/>
              <a:gd name="T8" fmla="*/ 0 60000 65536"/>
              <a:gd name="T9" fmla="*/ 0 w 43200"/>
              <a:gd name="T10" fmla="*/ 0 h 21600"/>
              <a:gd name="T11" fmla="*/ 43200 w 432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1600" fill="none" extrusionOk="0">
                <a:moveTo>
                  <a:pt x="0" y="21516"/>
                </a:moveTo>
                <a:cubicBezTo>
                  <a:pt x="46" y="9619"/>
                  <a:pt x="9703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516"/>
                </a:moveTo>
                <a:cubicBezTo>
                  <a:pt x="46" y="9619"/>
                  <a:pt x="9703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51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25" name="Rectangle 33">
            <a:extLst>
              <a:ext uri="{FF2B5EF4-FFF2-40B4-BE49-F238E27FC236}">
                <a16:creationId xmlns:a16="http://schemas.microsoft.com/office/drawing/2014/main" id="{4F466C48-4710-4A71-A130-5EAEC38C6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527" y="3741016"/>
            <a:ext cx="468421" cy="46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289827" name="Arc 35">
            <a:extLst>
              <a:ext uri="{FF2B5EF4-FFF2-40B4-BE49-F238E27FC236}">
                <a16:creationId xmlns:a16="http://schemas.microsoft.com/office/drawing/2014/main" id="{92E55BE8-2256-42E3-B9E0-1F686D6BE71D}"/>
              </a:ext>
            </a:extLst>
          </p:cNvPr>
          <p:cNvSpPr>
            <a:spLocks/>
          </p:cNvSpPr>
          <p:nvPr/>
        </p:nvSpPr>
        <p:spPr bwMode="auto">
          <a:xfrm flipH="1" flipV="1">
            <a:off x="6962975" y="3513951"/>
            <a:ext cx="863800" cy="258822"/>
          </a:xfrm>
          <a:custGeom>
            <a:avLst/>
            <a:gdLst>
              <a:gd name="T0" fmla="*/ 2147483646 w 43200"/>
              <a:gd name="T1" fmla="*/ 2147483646 h 22116"/>
              <a:gd name="T2" fmla="*/ 2147483646 w 43200"/>
              <a:gd name="T3" fmla="*/ 2147483646 h 22116"/>
              <a:gd name="T4" fmla="*/ 2147483646 w 43200"/>
              <a:gd name="T5" fmla="*/ 2147483646 h 22116"/>
              <a:gd name="T6" fmla="*/ 0 60000 65536"/>
              <a:gd name="T7" fmla="*/ 0 60000 65536"/>
              <a:gd name="T8" fmla="*/ 0 60000 65536"/>
              <a:gd name="T9" fmla="*/ 0 w 43200"/>
              <a:gd name="T10" fmla="*/ 0 h 22116"/>
              <a:gd name="T11" fmla="*/ 43200 w 43200"/>
              <a:gd name="T12" fmla="*/ 22116 h 221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2116" fill="none" extrusionOk="0">
                <a:moveTo>
                  <a:pt x="6" y="22115"/>
                </a:moveTo>
                <a:cubicBezTo>
                  <a:pt x="2" y="21944"/>
                  <a:pt x="0" y="2177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116" stroke="0" extrusionOk="0">
                <a:moveTo>
                  <a:pt x="6" y="22115"/>
                </a:moveTo>
                <a:cubicBezTo>
                  <a:pt x="2" y="21944"/>
                  <a:pt x="0" y="2177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6" y="2211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28" name="Rectangle 36">
            <a:extLst>
              <a:ext uri="{FF2B5EF4-FFF2-40B4-BE49-F238E27FC236}">
                <a16:creationId xmlns:a16="http://schemas.microsoft.com/office/drawing/2014/main" id="{843022D5-7B82-4A73-B0CD-94CB1D0AF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992" y="3741016"/>
            <a:ext cx="649438" cy="46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</a:p>
        </p:txBody>
      </p:sp>
      <p:sp>
        <p:nvSpPr>
          <p:cNvPr id="289830" name="Arc 38">
            <a:extLst>
              <a:ext uri="{FF2B5EF4-FFF2-40B4-BE49-F238E27FC236}">
                <a16:creationId xmlns:a16="http://schemas.microsoft.com/office/drawing/2014/main" id="{A2A4E1DA-DEFE-4980-BFDC-63E4E0628699}"/>
              </a:ext>
            </a:extLst>
          </p:cNvPr>
          <p:cNvSpPr>
            <a:spLocks/>
          </p:cNvSpPr>
          <p:nvPr/>
        </p:nvSpPr>
        <p:spPr bwMode="auto">
          <a:xfrm flipH="1" flipV="1">
            <a:off x="7979210" y="3544121"/>
            <a:ext cx="863800" cy="252471"/>
          </a:xfrm>
          <a:custGeom>
            <a:avLst/>
            <a:gdLst>
              <a:gd name="T0" fmla="*/ 0 w 43183"/>
              <a:gd name="T1" fmla="*/ 2147483646 h 21600"/>
              <a:gd name="T2" fmla="*/ 2147483646 w 43183"/>
              <a:gd name="T3" fmla="*/ 2147483646 h 21600"/>
              <a:gd name="T4" fmla="*/ 2147483646 w 43183"/>
              <a:gd name="T5" fmla="*/ 2147483646 h 21600"/>
              <a:gd name="T6" fmla="*/ 0 60000 65536"/>
              <a:gd name="T7" fmla="*/ 0 60000 65536"/>
              <a:gd name="T8" fmla="*/ 0 60000 65536"/>
              <a:gd name="T9" fmla="*/ 0 w 43183"/>
              <a:gd name="T10" fmla="*/ 0 h 21600"/>
              <a:gd name="T11" fmla="*/ 43183 w 4318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83" h="21600" fill="none" extrusionOk="0">
                <a:moveTo>
                  <a:pt x="0" y="20731"/>
                </a:moveTo>
                <a:cubicBezTo>
                  <a:pt x="466" y="9149"/>
                  <a:pt x="9991" y="-1"/>
                  <a:pt x="21583" y="0"/>
                </a:cubicBezTo>
                <a:cubicBezTo>
                  <a:pt x="33512" y="0"/>
                  <a:pt x="43183" y="9670"/>
                  <a:pt x="43183" y="21600"/>
                </a:cubicBezTo>
              </a:path>
              <a:path w="43183" h="21600" stroke="0" extrusionOk="0">
                <a:moveTo>
                  <a:pt x="0" y="20731"/>
                </a:moveTo>
                <a:cubicBezTo>
                  <a:pt x="466" y="9149"/>
                  <a:pt x="9991" y="-1"/>
                  <a:pt x="21583" y="0"/>
                </a:cubicBezTo>
                <a:cubicBezTo>
                  <a:pt x="33512" y="0"/>
                  <a:pt x="43183" y="9670"/>
                  <a:pt x="43183" y="21600"/>
                </a:cubicBezTo>
                <a:lnTo>
                  <a:pt x="21583" y="21600"/>
                </a:lnTo>
                <a:lnTo>
                  <a:pt x="0" y="2073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31" name="Rectangle 39">
            <a:extLst>
              <a:ext uri="{FF2B5EF4-FFF2-40B4-BE49-F238E27FC236}">
                <a16:creationId xmlns:a16="http://schemas.microsoft.com/office/drawing/2014/main" id="{48D3ED0A-9141-4533-9FA4-A4833A732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791" y="3741016"/>
            <a:ext cx="473185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</p:txBody>
      </p:sp>
      <p:sp>
        <p:nvSpPr>
          <p:cNvPr id="289833" name="Arc 41">
            <a:extLst>
              <a:ext uri="{FF2B5EF4-FFF2-40B4-BE49-F238E27FC236}">
                <a16:creationId xmlns:a16="http://schemas.microsoft.com/office/drawing/2014/main" id="{3D1FE50D-B8AD-4E21-B3EE-690DCED51FA4}"/>
              </a:ext>
            </a:extLst>
          </p:cNvPr>
          <p:cNvSpPr>
            <a:spLocks/>
          </p:cNvSpPr>
          <p:nvPr/>
        </p:nvSpPr>
        <p:spPr bwMode="auto">
          <a:xfrm flipH="1" flipV="1">
            <a:off x="8970039" y="3544121"/>
            <a:ext cx="863800" cy="252471"/>
          </a:xfrm>
          <a:custGeom>
            <a:avLst/>
            <a:gdLst>
              <a:gd name="T0" fmla="*/ 0 w 43199"/>
              <a:gd name="T1" fmla="*/ 2147483646 h 21600"/>
              <a:gd name="T2" fmla="*/ 2147483646 w 43199"/>
              <a:gd name="T3" fmla="*/ 2147483646 h 21600"/>
              <a:gd name="T4" fmla="*/ 2147483646 w 43199"/>
              <a:gd name="T5" fmla="*/ 2147483646 h 21600"/>
              <a:gd name="T6" fmla="*/ 0 60000 65536"/>
              <a:gd name="T7" fmla="*/ 0 60000 65536"/>
              <a:gd name="T8" fmla="*/ 0 60000 65536"/>
              <a:gd name="T9" fmla="*/ 0 w 43199"/>
              <a:gd name="T10" fmla="*/ 0 h 21600"/>
              <a:gd name="T11" fmla="*/ 43199 w 4319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9" h="21600" fill="none" extrusionOk="0">
                <a:moveTo>
                  <a:pt x="0" y="21373"/>
                </a:moveTo>
                <a:cubicBezTo>
                  <a:pt x="124" y="9532"/>
                  <a:pt x="9758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</a:path>
              <a:path w="43199" h="21600" stroke="0" extrusionOk="0">
                <a:moveTo>
                  <a:pt x="0" y="21373"/>
                </a:moveTo>
                <a:cubicBezTo>
                  <a:pt x="124" y="9532"/>
                  <a:pt x="9758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lnTo>
                  <a:pt x="21599" y="21600"/>
                </a:lnTo>
                <a:lnTo>
                  <a:pt x="0" y="2137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34" name="Rectangle 42">
            <a:extLst>
              <a:ext uri="{FF2B5EF4-FFF2-40B4-BE49-F238E27FC236}">
                <a16:creationId xmlns:a16="http://schemas.microsoft.com/office/drawing/2014/main" id="{815D8231-C15D-44FB-B0AC-0A457215F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7542" y="3741016"/>
            <a:ext cx="690723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n+1</a:t>
            </a:r>
          </a:p>
        </p:txBody>
      </p:sp>
      <p:sp>
        <p:nvSpPr>
          <p:cNvPr id="289835" name="Arc 43">
            <a:extLst>
              <a:ext uri="{FF2B5EF4-FFF2-40B4-BE49-F238E27FC236}">
                <a16:creationId xmlns:a16="http://schemas.microsoft.com/office/drawing/2014/main" id="{BF5A3F80-2D9F-42EB-92F8-21E9F7EF76C3}"/>
              </a:ext>
            </a:extLst>
          </p:cNvPr>
          <p:cNvSpPr>
            <a:spLocks/>
          </p:cNvSpPr>
          <p:nvPr/>
        </p:nvSpPr>
        <p:spPr bwMode="auto">
          <a:xfrm>
            <a:off x="3926973" y="2964550"/>
            <a:ext cx="862213" cy="252470"/>
          </a:xfrm>
          <a:custGeom>
            <a:avLst/>
            <a:gdLst>
              <a:gd name="T0" fmla="*/ 0 w 43136"/>
              <a:gd name="T1" fmla="*/ 2147483646 h 21600"/>
              <a:gd name="T2" fmla="*/ 2147483646 w 43136"/>
              <a:gd name="T3" fmla="*/ 2147483646 h 21600"/>
              <a:gd name="T4" fmla="*/ 2147483646 w 43136"/>
              <a:gd name="T5" fmla="*/ 2147483646 h 21600"/>
              <a:gd name="T6" fmla="*/ 0 60000 65536"/>
              <a:gd name="T7" fmla="*/ 0 60000 65536"/>
              <a:gd name="T8" fmla="*/ 0 60000 65536"/>
              <a:gd name="T9" fmla="*/ 0 w 43136"/>
              <a:gd name="T10" fmla="*/ 0 h 21600"/>
              <a:gd name="T11" fmla="*/ 43136 w 4313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36" h="21600" fill="none" extrusionOk="0">
                <a:moveTo>
                  <a:pt x="-1" y="19941"/>
                </a:moveTo>
                <a:cubicBezTo>
                  <a:pt x="866" y="8689"/>
                  <a:pt x="10249" y="-1"/>
                  <a:pt x="21536" y="0"/>
                </a:cubicBezTo>
                <a:cubicBezTo>
                  <a:pt x="33465" y="0"/>
                  <a:pt x="43136" y="9670"/>
                  <a:pt x="43136" y="21600"/>
                </a:cubicBezTo>
              </a:path>
              <a:path w="43136" h="21600" stroke="0" extrusionOk="0">
                <a:moveTo>
                  <a:pt x="-1" y="19941"/>
                </a:moveTo>
                <a:cubicBezTo>
                  <a:pt x="866" y="8689"/>
                  <a:pt x="10249" y="-1"/>
                  <a:pt x="21536" y="0"/>
                </a:cubicBezTo>
                <a:cubicBezTo>
                  <a:pt x="33465" y="0"/>
                  <a:pt x="43136" y="9670"/>
                  <a:pt x="43136" y="21600"/>
                </a:cubicBezTo>
                <a:lnTo>
                  <a:pt x="21536" y="21600"/>
                </a:lnTo>
                <a:lnTo>
                  <a:pt x="-1" y="1994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37" name="Rectangle 45">
            <a:extLst>
              <a:ext uri="{FF2B5EF4-FFF2-40B4-BE49-F238E27FC236}">
                <a16:creationId xmlns:a16="http://schemas.microsoft.com/office/drawing/2014/main" id="{90B66DCD-74E0-4115-9113-1ABD79434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4645" y="2492952"/>
            <a:ext cx="584335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89838" name="Arc 46">
            <a:extLst>
              <a:ext uri="{FF2B5EF4-FFF2-40B4-BE49-F238E27FC236}">
                <a16:creationId xmlns:a16="http://schemas.microsoft.com/office/drawing/2014/main" id="{7EA29560-E52C-48D8-AD43-2F70589754F7}"/>
              </a:ext>
            </a:extLst>
          </p:cNvPr>
          <p:cNvSpPr>
            <a:spLocks/>
          </p:cNvSpPr>
          <p:nvPr/>
        </p:nvSpPr>
        <p:spPr bwMode="auto">
          <a:xfrm>
            <a:off x="9008148" y="2964550"/>
            <a:ext cx="862213" cy="252470"/>
          </a:xfrm>
          <a:custGeom>
            <a:avLst/>
            <a:gdLst>
              <a:gd name="T0" fmla="*/ 0 w 43156"/>
              <a:gd name="T1" fmla="*/ 2147483646 h 21600"/>
              <a:gd name="T2" fmla="*/ 2147483646 w 43156"/>
              <a:gd name="T3" fmla="*/ 2147483646 h 21600"/>
              <a:gd name="T4" fmla="*/ 2147483646 w 43156"/>
              <a:gd name="T5" fmla="*/ 2147483646 h 21600"/>
              <a:gd name="T6" fmla="*/ 0 60000 65536"/>
              <a:gd name="T7" fmla="*/ 0 60000 65536"/>
              <a:gd name="T8" fmla="*/ 0 60000 65536"/>
              <a:gd name="T9" fmla="*/ 0 w 43156"/>
              <a:gd name="T10" fmla="*/ 0 h 21600"/>
              <a:gd name="T11" fmla="*/ 43156 w 4315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56" h="21600" fill="none" extrusionOk="0">
                <a:moveTo>
                  <a:pt x="-1" y="20227"/>
                </a:moveTo>
                <a:cubicBezTo>
                  <a:pt x="723" y="8854"/>
                  <a:pt x="10159" y="-1"/>
                  <a:pt x="21556" y="0"/>
                </a:cubicBezTo>
                <a:cubicBezTo>
                  <a:pt x="33485" y="0"/>
                  <a:pt x="43156" y="9670"/>
                  <a:pt x="43156" y="21600"/>
                </a:cubicBezTo>
              </a:path>
              <a:path w="43156" h="21600" stroke="0" extrusionOk="0">
                <a:moveTo>
                  <a:pt x="-1" y="20227"/>
                </a:moveTo>
                <a:cubicBezTo>
                  <a:pt x="723" y="8854"/>
                  <a:pt x="10159" y="-1"/>
                  <a:pt x="21556" y="0"/>
                </a:cubicBezTo>
                <a:cubicBezTo>
                  <a:pt x="33485" y="0"/>
                  <a:pt x="43156" y="9670"/>
                  <a:pt x="43156" y="21600"/>
                </a:cubicBezTo>
                <a:lnTo>
                  <a:pt x="21556" y="21600"/>
                </a:lnTo>
                <a:lnTo>
                  <a:pt x="-1" y="2022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40" name="Rectangle 48">
            <a:extLst>
              <a:ext uri="{FF2B5EF4-FFF2-40B4-BE49-F238E27FC236}">
                <a16:creationId xmlns:a16="http://schemas.microsoft.com/office/drawing/2014/main" id="{4BAD5749-EB59-4DFB-A9B4-D4E3A66A3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4063" y="2492952"/>
            <a:ext cx="620856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</p:txBody>
      </p:sp>
      <p:sp>
        <p:nvSpPr>
          <p:cNvPr id="289841" name="Arc 49">
            <a:extLst>
              <a:ext uri="{FF2B5EF4-FFF2-40B4-BE49-F238E27FC236}">
                <a16:creationId xmlns:a16="http://schemas.microsoft.com/office/drawing/2014/main" id="{F597DFB9-C317-47E0-8F65-BBA5271C8B55}"/>
              </a:ext>
            </a:extLst>
          </p:cNvPr>
          <p:cNvSpPr>
            <a:spLocks/>
          </p:cNvSpPr>
          <p:nvPr/>
        </p:nvSpPr>
        <p:spPr bwMode="auto">
          <a:xfrm>
            <a:off x="6975678" y="2964550"/>
            <a:ext cx="862213" cy="252470"/>
          </a:xfrm>
          <a:custGeom>
            <a:avLst/>
            <a:gdLst>
              <a:gd name="T0" fmla="*/ 0 w 43153"/>
              <a:gd name="T1" fmla="*/ 2147483646 h 21600"/>
              <a:gd name="T2" fmla="*/ 2147483646 w 43153"/>
              <a:gd name="T3" fmla="*/ 2147483646 h 21600"/>
              <a:gd name="T4" fmla="*/ 2147483646 w 43153"/>
              <a:gd name="T5" fmla="*/ 2147483646 h 21600"/>
              <a:gd name="T6" fmla="*/ 0 60000 65536"/>
              <a:gd name="T7" fmla="*/ 0 60000 65536"/>
              <a:gd name="T8" fmla="*/ 0 60000 65536"/>
              <a:gd name="T9" fmla="*/ 0 w 43153"/>
              <a:gd name="T10" fmla="*/ 0 h 21600"/>
              <a:gd name="T11" fmla="*/ 43153 w 431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53" h="21600" fill="none" extrusionOk="0">
                <a:moveTo>
                  <a:pt x="-1" y="20181"/>
                </a:moveTo>
                <a:cubicBezTo>
                  <a:pt x="746" y="8827"/>
                  <a:pt x="10174" y="-1"/>
                  <a:pt x="21553" y="0"/>
                </a:cubicBezTo>
                <a:cubicBezTo>
                  <a:pt x="33482" y="0"/>
                  <a:pt x="43153" y="9670"/>
                  <a:pt x="43153" y="21600"/>
                </a:cubicBezTo>
              </a:path>
              <a:path w="43153" h="21600" stroke="0" extrusionOk="0">
                <a:moveTo>
                  <a:pt x="-1" y="20181"/>
                </a:moveTo>
                <a:cubicBezTo>
                  <a:pt x="746" y="8827"/>
                  <a:pt x="10174" y="-1"/>
                  <a:pt x="21553" y="0"/>
                </a:cubicBezTo>
                <a:cubicBezTo>
                  <a:pt x="33482" y="0"/>
                  <a:pt x="43153" y="9670"/>
                  <a:pt x="43153" y="21600"/>
                </a:cubicBezTo>
                <a:lnTo>
                  <a:pt x="21553" y="21600"/>
                </a:lnTo>
                <a:lnTo>
                  <a:pt x="-1" y="2018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43" name="Rectangle 51">
            <a:extLst>
              <a:ext uri="{FF2B5EF4-FFF2-40B4-BE49-F238E27FC236}">
                <a16:creationId xmlns:a16="http://schemas.microsoft.com/office/drawing/2014/main" id="{941247B1-F1E3-4953-AACA-D19D02AB5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599" y="2492952"/>
            <a:ext cx="809812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n-2</a:t>
            </a:r>
          </a:p>
        </p:txBody>
      </p:sp>
      <p:sp>
        <p:nvSpPr>
          <p:cNvPr id="289844" name="Arc 52">
            <a:extLst>
              <a:ext uri="{FF2B5EF4-FFF2-40B4-BE49-F238E27FC236}">
                <a16:creationId xmlns:a16="http://schemas.microsoft.com/office/drawing/2014/main" id="{BEFF5B3B-1234-41DF-BBF3-FD2F3FB18EF1}"/>
              </a:ext>
            </a:extLst>
          </p:cNvPr>
          <p:cNvSpPr>
            <a:spLocks/>
          </p:cNvSpPr>
          <p:nvPr/>
        </p:nvSpPr>
        <p:spPr bwMode="auto">
          <a:xfrm>
            <a:off x="7993501" y="2964550"/>
            <a:ext cx="863800" cy="252470"/>
          </a:xfrm>
          <a:custGeom>
            <a:avLst/>
            <a:gdLst>
              <a:gd name="T0" fmla="*/ 0 w 43150"/>
              <a:gd name="T1" fmla="*/ 2147483646 h 21600"/>
              <a:gd name="T2" fmla="*/ 2147483646 w 43150"/>
              <a:gd name="T3" fmla="*/ 2147483646 h 21600"/>
              <a:gd name="T4" fmla="*/ 2147483646 w 43150"/>
              <a:gd name="T5" fmla="*/ 2147483646 h 21600"/>
              <a:gd name="T6" fmla="*/ 0 60000 65536"/>
              <a:gd name="T7" fmla="*/ 0 60000 65536"/>
              <a:gd name="T8" fmla="*/ 0 60000 65536"/>
              <a:gd name="T9" fmla="*/ 0 w 43150"/>
              <a:gd name="T10" fmla="*/ 0 h 21600"/>
              <a:gd name="T11" fmla="*/ 43150 w 431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50" h="21600" fill="none" extrusionOk="0">
                <a:moveTo>
                  <a:pt x="-1" y="20134"/>
                </a:moveTo>
                <a:cubicBezTo>
                  <a:pt x="770" y="8800"/>
                  <a:pt x="10189" y="-1"/>
                  <a:pt x="21550" y="0"/>
                </a:cubicBezTo>
                <a:cubicBezTo>
                  <a:pt x="33479" y="0"/>
                  <a:pt x="43150" y="9670"/>
                  <a:pt x="43150" y="21600"/>
                </a:cubicBezTo>
              </a:path>
              <a:path w="43150" h="21600" stroke="0" extrusionOk="0">
                <a:moveTo>
                  <a:pt x="-1" y="20134"/>
                </a:moveTo>
                <a:cubicBezTo>
                  <a:pt x="770" y="8800"/>
                  <a:pt x="10189" y="-1"/>
                  <a:pt x="21550" y="0"/>
                </a:cubicBezTo>
                <a:cubicBezTo>
                  <a:pt x="33479" y="0"/>
                  <a:pt x="43150" y="9670"/>
                  <a:pt x="43150" y="21600"/>
                </a:cubicBezTo>
                <a:lnTo>
                  <a:pt x="21550" y="21600"/>
                </a:lnTo>
                <a:lnTo>
                  <a:pt x="-1" y="201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46" name="Rectangle 54">
            <a:extLst>
              <a:ext uri="{FF2B5EF4-FFF2-40B4-BE49-F238E27FC236}">
                <a16:creationId xmlns:a16="http://schemas.microsoft.com/office/drawing/2014/main" id="{4B4D500E-88D3-48E9-8BB4-717A01DF8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6239" y="2492952"/>
            <a:ext cx="801874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</a:p>
        </p:txBody>
      </p:sp>
      <p:sp>
        <p:nvSpPr>
          <p:cNvPr id="289847" name="Arc 55">
            <a:extLst>
              <a:ext uri="{FF2B5EF4-FFF2-40B4-BE49-F238E27FC236}">
                <a16:creationId xmlns:a16="http://schemas.microsoft.com/office/drawing/2014/main" id="{814D655E-BC88-499A-A3C8-85625A094907}"/>
              </a:ext>
            </a:extLst>
          </p:cNvPr>
          <p:cNvSpPr>
            <a:spLocks/>
          </p:cNvSpPr>
          <p:nvPr/>
        </p:nvSpPr>
        <p:spPr bwMode="auto">
          <a:xfrm>
            <a:off x="4943207" y="2964550"/>
            <a:ext cx="863800" cy="252470"/>
          </a:xfrm>
          <a:custGeom>
            <a:avLst/>
            <a:gdLst>
              <a:gd name="T0" fmla="*/ 0 w 43199"/>
              <a:gd name="T1" fmla="*/ 2147483646 h 21600"/>
              <a:gd name="T2" fmla="*/ 2147483646 w 43199"/>
              <a:gd name="T3" fmla="*/ 2147483646 h 21600"/>
              <a:gd name="T4" fmla="*/ 2147483646 w 43199"/>
              <a:gd name="T5" fmla="*/ 2147483646 h 21600"/>
              <a:gd name="T6" fmla="*/ 0 60000 65536"/>
              <a:gd name="T7" fmla="*/ 0 60000 65536"/>
              <a:gd name="T8" fmla="*/ 0 60000 65536"/>
              <a:gd name="T9" fmla="*/ 0 w 43199"/>
              <a:gd name="T10" fmla="*/ 0 h 21600"/>
              <a:gd name="T11" fmla="*/ 43199 w 4319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9" h="21600" fill="none" extrusionOk="0">
                <a:moveTo>
                  <a:pt x="-1" y="21441"/>
                </a:moveTo>
                <a:cubicBezTo>
                  <a:pt x="86" y="9574"/>
                  <a:pt x="9731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</a:path>
              <a:path w="43199" h="21600" stroke="0" extrusionOk="0">
                <a:moveTo>
                  <a:pt x="-1" y="21441"/>
                </a:moveTo>
                <a:cubicBezTo>
                  <a:pt x="86" y="9574"/>
                  <a:pt x="9731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lnTo>
                  <a:pt x="21599" y="21600"/>
                </a:lnTo>
                <a:lnTo>
                  <a:pt x="-1" y="2144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49" name="Rectangle 57">
            <a:extLst>
              <a:ext uri="{FF2B5EF4-FFF2-40B4-BE49-F238E27FC236}">
                <a16:creationId xmlns:a16="http://schemas.microsoft.com/office/drawing/2014/main" id="{414775E4-16BB-4F9A-B0D9-890978425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002" y="2492952"/>
            <a:ext cx="592274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89850" name="Arc 58">
            <a:extLst>
              <a:ext uri="{FF2B5EF4-FFF2-40B4-BE49-F238E27FC236}">
                <a16:creationId xmlns:a16="http://schemas.microsoft.com/office/drawing/2014/main" id="{588224F0-3BC8-4C2C-996C-140878A1AFA7}"/>
              </a:ext>
            </a:extLst>
          </p:cNvPr>
          <p:cNvSpPr>
            <a:spLocks/>
          </p:cNvSpPr>
          <p:nvPr/>
        </p:nvSpPr>
        <p:spPr bwMode="auto">
          <a:xfrm>
            <a:off x="5959443" y="2964550"/>
            <a:ext cx="862213" cy="252470"/>
          </a:xfrm>
          <a:custGeom>
            <a:avLst/>
            <a:gdLst>
              <a:gd name="T0" fmla="*/ 0 w 43167"/>
              <a:gd name="T1" fmla="*/ 2147483646 h 21600"/>
              <a:gd name="T2" fmla="*/ 2147483646 w 43167"/>
              <a:gd name="T3" fmla="*/ 2147483646 h 21600"/>
              <a:gd name="T4" fmla="*/ 2147483646 w 43167"/>
              <a:gd name="T5" fmla="*/ 2147483646 h 21600"/>
              <a:gd name="T6" fmla="*/ 0 60000 65536"/>
              <a:gd name="T7" fmla="*/ 0 60000 65536"/>
              <a:gd name="T8" fmla="*/ 0 60000 65536"/>
              <a:gd name="T9" fmla="*/ 0 w 43167"/>
              <a:gd name="T10" fmla="*/ 0 h 21600"/>
              <a:gd name="T11" fmla="*/ 43167 w 4316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67" h="21600" fill="none" extrusionOk="0">
                <a:moveTo>
                  <a:pt x="0" y="20398"/>
                </a:moveTo>
                <a:cubicBezTo>
                  <a:pt x="638" y="8953"/>
                  <a:pt x="10104" y="-1"/>
                  <a:pt x="21567" y="0"/>
                </a:cubicBezTo>
                <a:cubicBezTo>
                  <a:pt x="33496" y="0"/>
                  <a:pt x="43167" y="9670"/>
                  <a:pt x="43167" y="21600"/>
                </a:cubicBezTo>
              </a:path>
              <a:path w="43167" h="21600" stroke="0" extrusionOk="0">
                <a:moveTo>
                  <a:pt x="0" y="20398"/>
                </a:moveTo>
                <a:cubicBezTo>
                  <a:pt x="638" y="8953"/>
                  <a:pt x="10104" y="-1"/>
                  <a:pt x="21567" y="0"/>
                </a:cubicBezTo>
                <a:cubicBezTo>
                  <a:pt x="33496" y="0"/>
                  <a:pt x="43167" y="9670"/>
                  <a:pt x="43167" y="21600"/>
                </a:cubicBezTo>
                <a:lnTo>
                  <a:pt x="21567" y="21600"/>
                </a:lnTo>
                <a:lnTo>
                  <a:pt x="0" y="2039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52" name="Rectangle 60">
            <a:extLst>
              <a:ext uri="{FF2B5EF4-FFF2-40B4-BE49-F238E27FC236}">
                <a16:creationId xmlns:a16="http://schemas.microsoft.com/office/drawing/2014/main" id="{390C4659-A411-4D89-AC0E-54B31FC68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25" y="2492952"/>
            <a:ext cx="600214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8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8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8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8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8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8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8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8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8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28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8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8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28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8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28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8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07" grpId="0"/>
      <p:bldP spid="289810" grpId="0"/>
      <p:bldP spid="289811" grpId="0"/>
      <p:bldP spid="289816" grpId="0"/>
      <p:bldP spid="289819" grpId="0"/>
      <p:bldP spid="289822" grpId="0"/>
      <p:bldP spid="289825" grpId="0"/>
      <p:bldP spid="289828" grpId="0"/>
      <p:bldP spid="289831" grpId="0"/>
      <p:bldP spid="289834" grpId="0"/>
      <p:bldP spid="289837" grpId="0"/>
      <p:bldP spid="289840" grpId="0"/>
      <p:bldP spid="289843" grpId="0"/>
      <p:bldP spid="289846" grpId="0"/>
      <p:bldP spid="289849" grpId="0"/>
      <p:bldP spid="2898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0E38B04-5045-EA37-3863-4FA955DA9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175" y="229394"/>
            <a:ext cx="7774199" cy="609741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生灭过程满足的柯尔莫哥洛夫方程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CECA40A-3F59-8B0B-DD7A-7D91CC0A114A}"/>
              </a:ext>
            </a:extLst>
          </p:cNvPr>
          <p:cNvGrpSpPr>
            <a:grpSpLocks/>
          </p:cNvGrpSpPr>
          <p:nvPr/>
        </p:nvGrpSpPr>
        <p:grpSpPr bwMode="auto">
          <a:xfrm>
            <a:off x="688975" y="3887100"/>
            <a:ext cx="11049000" cy="2683495"/>
            <a:chOff x="1216026" y="3885767"/>
            <a:chExt cx="7739725" cy="2684105"/>
          </a:xfrm>
        </p:grpSpPr>
        <p:grpSp>
          <p:nvGrpSpPr>
            <p:cNvPr id="25" name="组合 2">
              <a:extLst>
                <a:ext uri="{FF2B5EF4-FFF2-40B4-BE49-F238E27FC236}">
                  <a16:creationId xmlns:a16="http://schemas.microsoft.com/office/drawing/2014/main" id="{5B3514FD-AC0D-B241-E8FD-AC70AE4CF5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6026" y="3885767"/>
              <a:ext cx="7739725" cy="2684105"/>
              <a:chOff x="845573" y="2357384"/>
              <a:chExt cx="8153610" cy="2357811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C20BB2A-E5A3-E1EF-2B5E-536DA37BC458}"/>
                  </a:ext>
                </a:extLst>
              </p:cNvPr>
              <p:cNvSpPr txBox="1"/>
              <p:nvPr/>
            </p:nvSpPr>
            <p:spPr>
              <a:xfrm>
                <a:off x="845573" y="2357384"/>
                <a:ext cx="8153610" cy="2357811"/>
              </a:xfrm>
              <a:prstGeom prst="rect">
                <a:avLst/>
              </a:prstGeom>
              <a:solidFill>
                <a:srgbClr val="00CC99">
                  <a:lumMod val="40000"/>
                  <a:lumOff val="60000"/>
                </a:srgbClr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defTabSz="914583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B37432BC-8047-1837-C675-6CC252F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586" y="2471787"/>
                <a:ext cx="7470192" cy="9119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533400" indent="-533400"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marL="533507" marR="0" lvl="0" indent="-533507" defTabSz="914583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6600CC"/>
                  </a:buClr>
                  <a:buSzTx/>
                  <a:buFont typeface="Wingdings" panose="05000000000000000000" pitchFamily="2" charset="2"/>
                  <a:buAutoNum type="arabicPeriod" startAt="8"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{X(t), t</a:t>
                </a: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0</a:t>
                </a: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}</a:t>
                </a: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为连续参数齐次马氏链，当</a:t>
                </a: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kumimoji="1" lang="en-US" altLang="zh-CN" sz="240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&lt;+</a:t>
                </a: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</a:t>
                </a: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，   </a:t>
                </a: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</a:t>
                </a: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＝</a:t>
                </a: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kumimoji="1" lang="en-US" altLang="zh-CN" sz="240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i </a:t>
                </a: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时，满足</a:t>
                </a: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柯尔莫哥洛夫后退微分方程</a:t>
                </a:r>
              </a:p>
            </p:txBody>
          </p:sp>
          <p:graphicFrame>
            <p:nvGraphicFramePr>
              <p:cNvPr id="29" name="Object 7">
                <a:extLst>
                  <a:ext uri="{FF2B5EF4-FFF2-40B4-BE49-F238E27FC236}">
                    <a16:creationId xmlns:a16="http://schemas.microsoft.com/office/drawing/2014/main" id="{AC8D54E9-E054-10D8-E36C-A5929D01265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14677" y="3419354"/>
              <a:ext cx="4465637" cy="7819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2095500" imgH="457200" progId="Equation.3">
                      <p:embed/>
                    </p:oleObj>
                  </mc:Choice>
                  <mc:Fallback>
                    <p:oleObj name="Equation" r:id="rId2" imgW="2095500" imgH="457200" progId="Equation.3">
                      <p:embed/>
                      <p:pic>
                        <p:nvPicPr>
                          <p:cNvPr id="19472" name="Object 7">
                            <a:extLst>
                              <a:ext uri="{FF2B5EF4-FFF2-40B4-BE49-F238E27FC236}">
                                <a16:creationId xmlns:a16="http://schemas.microsoft.com/office/drawing/2014/main" id="{1B025A77-5A13-44CC-B84C-3F8C9F4938C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14677" y="3419354"/>
                            <a:ext cx="4465637" cy="7819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Rectangle 8">
                <a:extLst>
                  <a:ext uri="{FF2B5EF4-FFF2-40B4-BE49-F238E27FC236}">
                    <a16:creationId xmlns:a16="http://schemas.microsoft.com/office/drawing/2014/main" id="{8C9D4DC3-AF5E-C5EC-08CB-850CA3599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8938" y="4248230"/>
                <a:ext cx="4733574" cy="4057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58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即			</a:t>
                </a: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P’(t)</a:t>
                </a: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＝</a:t>
                </a: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QP(t)</a:t>
                </a:r>
              </a:p>
            </p:txBody>
          </p:sp>
        </p:grpSp>
        <p:graphicFrame>
          <p:nvGraphicFramePr>
            <p:cNvPr id="26" name="Object 6">
              <a:extLst>
                <a:ext uri="{FF2B5EF4-FFF2-40B4-BE49-F238E27FC236}">
                  <a16:creationId xmlns:a16="http://schemas.microsoft.com/office/drawing/2014/main" id="{A5D6240C-F82F-5214-ED13-A425E5AB0C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7994298"/>
                </p:ext>
              </p:extLst>
            </p:nvPr>
          </p:nvGraphicFramePr>
          <p:xfrm>
            <a:off x="6414950" y="4050464"/>
            <a:ext cx="782638" cy="608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57002" imgH="355446" progId="Equation.3">
                    <p:embed/>
                  </p:oleObj>
                </mc:Choice>
                <mc:Fallback>
                  <p:oleObj name="Equation" r:id="rId4" imgW="457002" imgH="355446" progId="Equation.3">
                    <p:embed/>
                    <p:pic>
                      <p:nvPicPr>
                        <p:cNvPr id="19469" name="Object 6">
                          <a:extLst>
                            <a:ext uri="{FF2B5EF4-FFF2-40B4-BE49-F238E27FC236}">
                              <a16:creationId xmlns:a16="http://schemas.microsoft.com/office/drawing/2014/main" id="{878E4DDD-FCF3-487F-8BE8-FB5A9EEA79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4950" y="4050464"/>
                          <a:ext cx="782638" cy="608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Rectangle 3">
            <a:extLst>
              <a:ext uri="{FF2B5EF4-FFF2-40B4-BE49-F238E27FC236}">
                <a16:creationId xmlns:a16="http://schemas.microsoft.com/office/drawing/2014/main" id="{180985D2-56DD-4857-363F-3B8E32400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975" y="1049597"/>
            <a:ext cx="8686800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533507" indent="-533507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1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990798" indent="-533507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AutoNum type="arabicParenR"/>
              <a:defRPr kumimoji="1" sz="2801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371874" indent="-4572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752951" indent="-381076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210242" indent="-38107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667533" indent="-381076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124825" indent="-381076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582116" indent="-381076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039408" indent="-381076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33507" marR="0" lvl="0" indent="-533507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柯尔莫哥洛夫后退方程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P’(t)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QP(t)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P(+0)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单位阵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32" name="Object 4">
            <a:extLst>
              <a:ext uri="{FF2B5EF4-FFF2-40B4-BE49-F238E27FC236}">
                <a16:creationId xmlns:a16="http://schemas.microsoft.com/office/drawing/2014/main" id="{D6D80E36-BD70-1E25-A7FB-1EE7849737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179758"/>
              </p:ext>
            </p:extLst>
          </p:nvPr>
        </p:nvGraphicFramePr>
        <p:xfrm>
          <a:off x="993775" y="1570732"/>
          <a:ext cx="8431118" cy="2127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73400" imgH="952500" progId="Equation.3">
                  <p:embed/>
                </p:oleObj>
              </mc:Choice>
              <mc:Fallback>
                <p:oleObj name="Equation" r:id="rId6" imgW="3073400" imgH="952500" progId="Equation.3">
                  <p:embed/>
                  <p:pic>
                    <p:nvPicPr>
                      <p:cNvPr id="24" name="Object 4">
                        <a:extLst>
                          <a:ext uri="{FF2B5EF4-FFF2-40B4-BE49-F238E27FC236}">
                            <a16:creationId xmlns:a16="http://schemas.microsoft.com/office/drawing/2014/main" id="{53F16B5B-4B0B-F576-2C14-936BDA68BC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1570732"/>
                        <a:ext cx="8431118" cy="2127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003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0E38B04-5045-EA37-3863-4FA955DA9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175" y="229394"/>
            <a:ext cx="7774199" cy="609741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生灭过程满足的柯尔莫哥洛夫方程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62903F-C6BE-2CD8-96CB-3D57792A442F}"/>
              </a:ext>
            </a:extLst>
          </p:cNvPr>
          <p:cNvGrpSpPr>
            <a:grpSpLocks/>
          </p:cNvGrpSpPr>
          <p:nvPr/>
        </p:nvGrpSpPr>
        <p:grpSpPr bwMode="auto">
          <a:xfrm>
            <a:off x="688975" y="929447"/>
            <a:ext cx="11049000" cy="2960833"/>
            <a:chOff x="1216025" y="919701"/>
            <a:chExt cx="7699375" cy="2959712"/>
          </a:xfrm>
          <a:solidFill>
            <a:srgbClr val="92D050"/>
          </a:solidFill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2C5ABA4-C909-0903-A37F-C878B497A85E}"/>
                </a:ext>
              </a:extLst>
            </p:cNvPr>
            <p:cNvSpPr txBox="1"/>
            <p:nvPr/>
          </p:nvSpPr>
          <p:spPr>
            <a:xfrm>
              <a:off x="1216025" y="1142962"/>
              <a:ext cx="7699375" cy="273645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marR="0" lvl="0" indent="0" defTabSz="91458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607E0597-46DD-37C2-4CFB-174A63266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025" y="919701"/>
              <a:ext cx="7699375" cy="10375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533400" indent="-533400"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533507" marR="0" lvl="0" indent="-533507" defTabSz="914583" eaLnBrk="1" fontAlgn="base" latinLnBrk="0" hangingPunct="1">
                <a:lnSpc>
                  <a:spcPct val="150000"/>
                </a:lnSpc>
                <a:spcAft>
                  <a:spcPct val="0"/>
                </a:spcAft>
                <a:buClr>
                  <a:srgbClr val="6600CC"/>
                </a:buClr>
                <a:buSzTx/>
                <a:buFont typeface="Wingdings" panose="05000000000000000000" pitchFamily="2" charset="2"/>
                <a:buAutoNum type="arabicPeriod" startAt="9"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设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{X(t), t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0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}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为连续参数齐次马氏链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当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&lt;+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,                      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＝</a:t>
              </a:r>
              <a:r>
                <a:rPr kumimoji="1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q</a:t>
              </a:r>
              <a:r>
                <a:rPr kumimoji="1" lang="en-US" altLang="zh-CN" sz="2400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ri</a:t>
              </a:r>
              <a:r>
                <a:rPr kumimoji="1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时，则有柯尔莫哥洛夫前进微分方程</a:t>
              </a:r>
            </a:p>
          </p:txBody>
        </p:sp>
        <p:graphicFrame>
          <p:nvGraphicFramePr>
            <p:cNvPr id="21" name="Object 11">
              <a:extLst>
                <a:ext uri="{FF2B5EF4-FFF2-40B4-BE49-F238E27FC236}">
                  <a16:creationId xmlns:a16="http://schemas.microsoft.com/office/drawing/2014/main" id="{1F228AAB-BE87-E6DE-E675-7D462ED12B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7824" y="2174925"/>
            <a:ext cx="4388712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95500" imgH="457200" progId="Equation.3">
                    <p:embed/>
                  </p:oleObj>
                </mc:Choice>
                <mc:Fallback>
                  <p:oleObj name="Equation" r:id="rId2" imgW="2095500" imgH="457200" progId="Equation.3">
                    <p:embed/>
                    <p:pic>
                      <p:nvPicPr>
                        <p:cNvPr id="21" name="Object 11">
                          <a:extLst>
                            <a:ext uri="{FF2B5EF4-FFF2-40B4-BE49-F238E27FC236}">
                              <a16:creationId xmlns:a16="http://schemas.microsoft.com/office/drawing/2014/main" id="{1F228AAB-BE87-E6DE-E675-7D462ED12B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824" y="2174925"/>
                          <a:ext cx="4388712" cy="973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6950EE84-E875-6061-74B5-0C63D9A9A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282" y="3174220"/>
              <a:ext cx="5801564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58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即			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P’(t)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＝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P(t)Q</a:t>
              </a:r>
            </a:p>
          </p:txBody>
        </p:sp>
        <p:graphicFrame>
          <p:nvGraphicFramePr>
            <p:cNvPr id="23" name="Object 10">
              <a:extLst>
                <a:ext uri="{FF2B5EF4-FFF2-40B4-BE49-F238E27FC236}">
                  <a16:creationId xmlns:a16="http://schemas.microsoft.com/office/drawing/2014/main" id="{90C546A8-E457-3455-EB23-8CB7B1DCAF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94947" y="926704"/>
            <a:ext cx="1087437" cy="717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34725" imgH="418918" progId="Equation.3">
                    <p:embed/>
                  </p:oleObj>
                </mc:Choice>
                <mc:Fallback>
                  <p:oleObj name="Equation" r:id="rId4" imgW="634725" imgH="418918" progId="Equation.3">
                    <p:embed/>
                    <p:pic>
                      <p:nvPicPr>
                        <p:cNvPr id="23" name="Object 10">
                          <a:extLst>
                            <a:ext uri="{FF2B5EF4-FFF2-40B4-BE49-F238E27FC236}">
                              <a16:creationId xmlns:a16="http://schemas.microsoft.com/office/drawing/2014/main" id="{90C546A8-E457-3455-EB23-8CB7B1DCAF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4947" y="926704"/>
                          <a:ext cx="1087437" cy="717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941401FE-A578-CC86-25C7-EA569E49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950" y="4219592"/>
            <a:ext cx="7850417" cy="400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69" indent="-342969" defTabSz="91458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C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柯尔莫哥洛夫前进方程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	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P’(t)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P(t)Q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P(+0)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</a:p>
        </p:txBody>
      </p:sp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F396988B-E9A0-FEA5-539C-C3BB7526A4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124753"/>
              </p:ext>
            </p:extLst>
          </p:nvPr>
        </p:nvGraphicFramePr>
        <p:xfrm>
          <a:off x="688975" y="4861040"/>
          <a:ext cx="10286999" cy="1886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51200" imgH="939800" progId="Equation.3">
                  <p:embed/>
                </p:oleObj>
              </mc:Choice>
              <mc:Fallback>
                <p:oleObj name="Equation" r:id="rId6" imgW="3251200" imgH="939800" progId="Equation.3">
                  <p:embed/>
                  <p:pic>
                    <p:nvPicPr>
                      <p:cNvPr id="26" name="Object 6">
                        <a:extLst>
                          <a:ext uri="{FF2B5EF4-FFF2-40B4-BE49-F238E27FC236}">
                            <a16:creationId xmlns:a16="http://schemas.microsoft.com/office/drawing/2014/main" id="{FDC647BA-4C84-F6D9-0628-0A8FBF062B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4861040"/>
                        <a:ext cx="10286999" cy="1886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74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</TotalTime>
  <Words>2133</Words>
  <Application>Microsoft Office PowerPoint</Application>
  <PresentationFormat>自定义</PresentationFormat>
  <Paragraphs>248</Paragraphs>
  <Slides>31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 Unicode MS</vt:lpstr>
      <vt:lpstr>等线</vt:lpstr>
      <vt:lpstr>黑体</vt:lpstr>
      <vt:lpstr>华文行楷</vt:lpstr>
      <vt:lpstr>微软雅黑</vt:lpstr>
      <vt:lpstr>Arial</vt:lpstr>
      <vt:lpstr>Symbol</vt:lpstr>
      <vt:lpstr>Times New Roman</vt:lpstr>
      <vt:lpstr>Wingdings</vt:lpstr>
      <vt:lpstr>Office Theme</vt:lpstr>
      <vt:lpstr>公式</vt:lpstr>
      <vt:lpstr>Equation</vt:lpstr>
      <vt:lpstr>PowerPoint 演示文稿</vt:lpstr>
      <vt:lpstr>上一讲主要内容</vt:lpstr>
      <vt:lpstr>本讲主要内容</vt:lpstr>
      <vt:lpstr>§7.5  生灭过程</vt:lpstr>
      <vt:lpstr>生灭过程的转移概率</vt:lpstr>
      <vt:lpstr>生灭过程的概率意义</vt:lpstr>
      <vt:lpstr>生灭过程的状态转移速度图</vt:lpstr>
      <vt:lpstr>生灭过程满足的柯尔莫哥洛夫方程</vt:lpstr>
      <vt:lpstr>生灭过程满足的柯尔莫哥洛夫方程</vt:lpstr>
      <vt:lpstr>福克－普朗克方程</vt:lpstr>
      <vt:lpstr>福克－普朗克方程解的存在性</vt:lpstr>
      <vt:lpstr>极限定理</vt:lpstr>
      <vt:lpstr>有限状态生灭过程的平稳分布</vt:lpstr>
      <vt:lpstr>有限状态生灭过程的平稳分布的解</vt:lpstr>
      <vt:lpstr>无限状态生灭过程的平稳分布</vt:lpstr>
      <vt:lpstr>无限状态生灭过程的平稳分布的解</vt:lpstr>
      <vt:lpstr>注</vt:lpstr>
      <vt:lpstr>例1</vt:lpstr>
      <vt:lpstr>例1(续)</vt:lpstr>
      <vt:lpstr>例2  机器维修问题</vt:lpstr>
      <vt:lpstr>例2(续1)</vt:lpstr>
      <vt:lpstr>例2(续2)</vt:lpstr>
      <vt:lpstr>例3  </vt:lpstr>
      <vt:lpstr>例3(续)</vt:lpstr>
      <vt:lpstr>例4  电话问题</vt:lpstr>
      <vt:lpstr>例4(续)</vt:lpstr>
      <vt:lpstr>本讲主要内容</vt:lpstr>
      <vt:lpstr>下一讲内容预告</vt:lpstr>
      <vt:lpstr>习  题  </vt:lpstr>
      <vt:lpstr>习  题  四（续）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明生 尚</cp:lastModifiedBy>
  <cp:revision>1289</cp:revision>
  <cp:lastPrinted>2022-01-15T12:13:00Z</cp:lastPrinted>
  <dcterms:created xsi:type="dcterms:W3CDTF">2006-08-16T00:00:00Z</dcterms:created>
  <dcterms:modified xsi:type="dcterms:W3CDTF">2024-10-16T02:20:54Z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E98F3E2A8F6D4B7EBE46F1C3936A5CEF</vt:lpwstr>
  </property>
  <property fmtid="{D5CDD505-2E9C-101B-9397-08002B2CF9AE}" pid="3" name="KSOProductBuildVer">
    <vt:lpwstr>2052-11.1.0.11579</vt:lpwstr>
  </property>
</Properties>
</file>