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31"/>
  </p:notesMasterIdLst>
  <p:sldIdLst>
    <p:sldId id="256" r:id="rId2"/>
    <p:sldId id="272" r:id="rId3"/>
    <p:sldId id="371" r:id="rId4"/>
    <p:sldId id="262" r:id="rId5"/>
    <p:sldId id="263" r:id="rId6"/>
    <p:sldId id="264" r:id="rId7"/>
    <p:sldId id="265" r:id="rId8"/>
    <p:sldId id="266" r:id="rId9"/>
    <p:sldId id="267" r:id="rId10"/>
    <p:sldId id="372" r:id="rId11"/>
    <p:sldId id="269" r:id="rId12"/>
    <p:sldId id="379" r:id="rId13"/>
    <p:sldId id="270" r:id="rId14"/>
    <p:sldId id="271" r:id="rId15"/>
    <p:sldId id="381" r:id="rId16"/>
    <p:sldId id="380" r:id="rId17"/>
    <p:sldId id="361" r:id="rId18"/>
    <p:sldId id="362" r:id="rId19"/>
    <p:sldId id="363" r:id="rId20"/>
    <p:sldId id="364" r:id="rId21"/>
    <p:sldId id="365" r:id="rId22"/>
    <p:sldId id="366" r:id="rId23"/>
    <p:sldId id="367" r:id="rId24"/>
    <p:sldId id="368" r:id="rId25"/>
    <p:sldId id="369" r:id="rId26"/>
    <p:sldId id="370" r:id="rId27"/>
    <p:sldId id="378" r:id="rId28"/>
    <p:sldId id="332" r:id="rId29"/>
    <p:sldId id="268" r:id="rId30"/>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0000FF"/>
    <a:srgbClr val="92D050"/>
    <a:srgbClr val="CC00CC"/>
    <a:srgbClr val="BD9B53"/>
    <a:srgbClr val="009900"/>
    <a:srgbClr val="F4FA12"/>
    <a:srgbClr val="1157AB"/>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62" autoAdjust="0"/>
    <p:restoredTop sz="92526" autoAdjust="0"/>
  </p:normalViewPr>
  <p:slideViewPr>
    <p:cSldViewPr>
      <p:cViewPr varScale="1">
        <p:scale>
          <a:sx n="79" d="100"/>
          <a:sy n="79" d="100"/>
        </p:scale>
        <p:origin x="509" y="82"/>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2024-12-02</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D886AE8-A06E-B6EE-4258-A011934F2C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D3CD37-70CF-48E7-A799-F54DB94868FF}" type="slidenum">
              <a:rPr lang="en-US" altLang="zh-CN"/>
              <a:pPr>
                <a:spcBef>
                  <a:spcPct val="0"/>
                </a:spcBef>
              </a:pPr>
              <a:t>10</a:t>
            </a:fld>
            <a:endParaRPr lang="en-US" altLang="zh-CN"/>
          </a:p>
        </p:txBody>
      </p:sp>
      <p:sp>
        <p:nvSpPr>
          <p:cNvPr id="25603" name="Rectangle 2">
            <a:extLst>
              <a:ext uri="{FF2B5EF4-FFF2-40B4-BE49-F238E27FC236}">
                <a16:creationId xmlns:a16="http://schemas.microsoft.com/office/drawing/2014/main" id="{BC216F6F-FB72-A337-5187-439F82366B8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D9591C6-98E4-131E-ECEE-985A0D8498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1CB8B5F-65AE-22BE-2366-A8D607CBFA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3981B1-7EFF-4E39-AD20-805F369819D5}" type="slidenum">
              <a:rPr lang="en-US" altLang="zh-CN"/>
              <a:pPr>
                <a:spcBef>
                  <a:spcPct val="0"/>
                </a:spcBef>
              </a:pPr>
              <a:t>11</a:t>
            </a:fld>
            <a:endParaRPr lang="en-US" altLang="zh-CN"/>
          </a:p>
        </p:txBody>
      </p:sp>
      <p:sp>
        <p:nvSpPr>
          <p:cNvPr id="27651" name="Rectangle 2">
            <a:extLst>
              <a:ext uri="{FF2B5EF4-FFF2-40B4-BE49-F238E27FC236}">
                <a16:creationId xmlns:a16="http://schemas.microsoft.com/office/drawing/2014/main" id="{B86DD6B9-6C92-ADFF-9B8A-E88C6440B3DE}"/>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511EB66C-9624-E84F-E74E-992DB2A1A9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58E0656-DADC-F142-C2E1-740E87FFF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936931-D012-47F1-86FB-06E53A341CBA}" type="slidenum">
              <a:rPr lang="en-US" altLang="zh-CN"/>
              <a:pPr>
                <a:spcBef>
                  <a:spcPct val="0"/>
                </a:spcBef>
              </a:pPr>
              <a:t>12</a:t>
            </a:fld>
            <a:endParaRPr lang="en-US" altLang="zh-CN"/>
          </a:p>
        </p:txBody>
      </p:sp>
      <p:sp>
        <p:nvSpPr>
          <p:cNvPr id="29699" name="Rectangle 2">
            <a:extLst>
              <a:ext uri="{FF2B5EF4-FFF2-40B4-BE49-F238E27FC236}">
                <a16:creationId xmlns:a16="http://schemas.microsoft.com/office/drawing/2014/main" id="{26EE78E6-B90B-90D0-BDDE-945F864E2921}"/>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A461D84-C697-A816-2446-AECA3C7D9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456E707-B988-28F8-E57C-81FF9C02C0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21D3F4-4901-4A97-8D28-B9CF8DE96F41}" type="slidenum">
              <a:rPr lang="en-US" altLang="zh-CN"/>
              <a:pPr>
                <a:spcBef>
                  <a:spcPct val="0"/>
                </a:spcBef>
              </a:pPr>
              <a:t>13</a:t>
            </a:fld>
            <a:endParaRPr lang="en-US" altLang="zh-CN"/>
          </a:p>
        </p:txBody>
      </p:sp>
      <p:sp>
        <p:nvSpPr>
          <p:cNvPr id="31747" name="Rectangle 2">
            <a:extLst>
              <a:ext uri="{FF2B5EF4-FFF2-40B4-BE49-F238E27FC236}">
                <a16:creationId xmlns:a16="http://schemas.microsoft.com/office/drawing/2014/main" id="{112E939C-4D05-0FF3-D720-9E560D18D74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0C39839-4E57-6E05-40ED-94B9B25DA0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153F7C9-C58C-362E-D039-68659CB027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C8615A-1CFC-42F8-8A83-47AFAE882C6F}" type="slidenum">
              <a:rPr lang="en-US" altLang="zh-CN"/>
              <a:pPr>
                <a:spcBef>
                  <a:spcPct val="0"/>
                </a:spcBef>
              </a:pPr>
              <a:t>14</a:t>
            </a:fld>
            <a:endParaRPr lang="en-US" altLang="zh-CN"/>
          </a:p>
        </p:txBody>
      </p:sp>
      <p:sp>
        <p:nvSpPr>
          <p:cNvPr id="33795" name="Rectangle 2">
            <a:extLst>
              <a:ext uri="{FF2B5EF4-FFF2-40B4-BE49-F238E27FC236}">
                <a16:creationId xmlns:a16="http://schemas.microsoft.com/office/drawing/2014/main" id="{019C1102-BB55-4443-F47B-BBDD29BE622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22B6D2D-F813-6156-4B9E-7F557D70E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153F7C9-C58C-362E-D039-68659CB027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C8615A-1CFC-42F8-8A83-47AFAE882C6F}" type="slidenum">
              <a:rPr lang="en-US" altLang="zh-CN"/>
              <a:pPr>
                <a:spcBef>
                  <a:spcPct val="0"/>
                </a:spcBef>
              </a:pPr>
              <a:t>15</a:t>
            </a:fld>
            <a:endParaRPr lang="en-US" altLang="zh-CN"/>
          </a:p>
        </p:txBody>
      </p:sp>
      <p:sp>
        <p:nvSpPr>
          <p:cNvPr id="33795" name="Rectangle 2">
            <a:extLst>
              <a:ext uri="{FF2B5EF4-FFF2-40B4-BE49-F238E27FC236}">
                <a16:creationId xmlns:a16="http://schemas.microsoft.com/office/drawing/2014/main" id="{019C1102-BB55-4443-F47B-BBDD29BE622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22B6D2D-F813-6156-4B9E-7F557D70E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7710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C616643-97E8-B7AC-1B3B-900DFE8F4B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37E5067-7DE3-4FF9-95C5-79F7157A91EE}" type="slidenum">
              <a:rPr lang="en-US" altLang="zh-CN">
                <a:solidFill>
                  <a:srgbClr val="000000"/>
                </a:solidFill>
              </a:rPr>
              <a:pPr>
                <a:spcBef>
                  <a:spcPct val="0"/>
                </a:spcBef>
              </a:pPr>
              <a:t>16</a:t>
            </a:fld>
            <a:endParaRPr lang="en-US" altLang="zh-CN">
              <a:solidFill>
                <a:srgbClr val="000000"/>
              </a:solidFill>
            </a:endParaRPr>
          </a:p>
        </p:txBody>
      </p:sp>
      <p:sp>
        <p:nvSpPr>
          <p:cNvPr id="35843" name="Rectangle 2">
            <a:extLst>
              <a:ext uri="{FF2B5EF4-FFF2-40B4-BE49-F238E27FC236}">
                <a16:creationId xmlns:a16="http://schemas.microsoft.com/office/drawing/2014/main" id="{01E59B24-7200-E293-9FEC-F35085FE2D5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E49CBBB-5BC4-EB73-E590-466C9C449A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6648C4C-617B-24FC-F7E1-C337AC3CBB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7804360-6E12-455B-BA8C-87FFA7B5136A}" type="slidenum">
              <a:rPr lang="en-US" altLang="zh-CN">
                <a:solidFill>
                  <a:srgbClr val="000000"/>
                </a:solidFill>
              </a:rPr>
              <a:pPr>
                <a:spcBef>
                  <a:spcPct val="0"/>
                </a:spcBef>
              </a:pPr>
              <a:t>17</a:t>
            </a:fld>
            <a:endParaRPr lang="en-US" altLang="zh-CN">
              <a:solidFill>
                <a:srgbClr val="000000"/>
              </a:solidFill>
            </a:endParaRPr>
          </a:p>
        </p:txBody>
      </p:sp>
      <p:sp>
        <p:nvSpPr>
          <p:cNvPr id="37891" name="Rectangle 2">
            <a:extLst>
              <a:ext uri="{FF2B5EF4-FFF2-40B4-BE49-F238E27FC236}">
                <a16:creationId xmlns:a16="http://schemas.microsoft.com/office/drawing/2014/main" id="{D2580AAE-608F-C654-9B62-1F5C5B36DB6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E7ADA9E8-7BC5-4FC8-16DF-DA5EA220F6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99AFFD7-4333-9FBF-CC07-4818331C55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16C052F-832B-48FF-A55C-26C5D0E13AFF}" type="slidenum">
              <a:rPr lang="en-US" altLang="zh-CN">
                <a:solidFill>
                  <a:srgbClr val="000000"/>
                </a:solidFill>
              </a:rPr>
              <a:pPr>
                <a:spcBef>
                  <a:spcPct val="0"/>
                </a:spcBef>
              </a:pPr>
              <a:t>18</a:t>
            </a:fld>
            <a:endParaRPr lang="en-US" altLang="zh-CN">
              <a:solidFill>
                <a:srgbClr val="000000"/>
              </a:solidFill>
            </a:endParaRPr>
          </a:p>
        </p:txBody>
      </p:sp>
      <p:sp>
        <p:nvSpPr>
          <p:cNvPr id="39939" name="Rectangle 2">
            <a:extLst>
              <a:ext uri="{FF2B5EF4-FFF2-40B4-BE49-F238E27FC236}">
                <a16:creationId xmlns:a16="http://schemas.microsoft.com/office/drawing/2014/main" id="{6FFF01E5-1C44-0005-8890-0DB00B104E73}"/>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2DAEE70-8279-1E16-CE3D-5EDF28D445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DB8FDD5-971E-A5F4-CD22-384A51F34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61513C4-9BD5-4465-80EE-B334598469BE}" type="slidenum">
              <a:rPr lang="en-US" altLang="zh-CN">
                <a:solidFill>
                  <a:srgbClr val="000000"/>
                </a:solidFill>
              </a:rPr>
              <a:pPr>
                <a:spcBef>
                  <a:spcPct val="0"/>
                </a:spcBef>
              </a:pPr>
              <a:t>19</a:t>
            </a:fld>
            <a:endParaRPr lang="en-US" altLang="zh-CN">
              <a:solidFill>
                <a:srgbClr val="000000"/>
              </a:solidFill>
            </a:endParaRPr>
          </a:p>
        </p:txBody>
      </p:sp>
      <p:sp>
        <p:nvSpPr>
          <p:cNvPr id="41987" name="Rectangle 2">
            <a:extLst>
              <a:ext uri="{FF2B5EF4-FFF2-40B4-BE49-F238E27FC236}">
                <a16:creationId xmlns:a16="http://schemas.microsoft.com/office/drawing/2014/main" id="{870BCEB4-79D9-36D2-B30A-D912D411CE6E}"/>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536D729-7B74-D186-B77D-6619DAA28F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1CDC727-0C61-35F1-E4C5-657B52118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D28F56C-7218-4E11-8DAF-A2A3FDE76C4A}" type="slidenum">
              <a:rPr lang="en-US" altLang="zh-CN"/>
              <a:pPr>
                <a:spcBef>
                  <a:spcPct val="0"/>
                </a:spcBef>
              </a:pPr>
              <a:t>2</a:t>
            </a:fld>
            <a:endParaRPr lang="en-US" altLang="zh-CN"/>
          </a:p>
        </p:txBody>
      </p:sp>
      <p:sp>
        <p:nvSpPr>
          <p:cNvPr id="9219" name="Rectangle 2">
            <a:extLst>
              <a:ext uri="{FF2B5EF4-FFF2-40B4-BE49-F238E27FC236}">
                <a16:creationId xmlns:a16="http://schemas.microsoft.com/office/drawing/2014/main" id="{CCAFCBBD-6E59-DC3D-1ED1-45102171992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AA8C341A-6D6C-6B0E-4D2A-C3FCE08F4B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AFB93CF-8B78-6E1E-40EB-4A359D12C0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8C3A10-2847-4785-B29B-87C2B46138A2}" type="slidenum">
              <a:rPr lang="en-US" altLang="zh-CN">
                <a:solidFill>
                  <a:srgbClr val="000000"/>
                </a:solidFill>
              </a:rPr>
              <a:pPr>
                <a:spcBef>
                  <a:spcPct val="0"/>
                </a:spcBef>
              </a:pPr>
              <a:t>20</a:t>
            </a:fld>
            <a:endParaRPr lang="en-US" altLang="zh-CN">
              <a:solidFill>
                <a:srgbClr val="000000"/>
              </a:solidFill>
            </a:endParaRPr>
          </a:p>
        </p:txBody>
      </p:sp>
      <p:sp>
        <p:nvSpPr>
          <p:cNvPr id="44035" name="Rectangle 2">
            <a:extLst>
              <a:ext uri="{FF2B5EF4-FFF2-40B4-BE49-F238E27FC236}">
                <a16:creationId xmlns:a16="http://schemas.microsoft.com/office/drawing/2014/main" id="{E4D253EB-BE64-3C60-C8B3-3FBABC90BE7D}"/>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AB5E7B2-28EB-6596-00AC-EDDDBE68D0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83FF6636-C091-F370-5B8B-61A19AB1F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4327635-2157-49DB-B85F-AAAC7FBACFB7}" type="slidenum">
              <a:rPr lang="en-US" altLang="zh-CN">
                <a:solidFill>
                  <a:srgbClr val="000000"/>
                </a:solidFill>
              </a:rPr>
              <a:pPr>
                <a:spcBef>
                  <a:spcPct val="0"/>
                </a:spcBef>
              </a:pPr>
              <a:t>21</a:t>
            </a:fld>
            <a:endParaRPr lang="en-US" altLang="zh-CN">
              <a:solidFill>
                <a:srgbClr val="000000"/>
              </a:solidFill>
            </a:endParaRPr>
          </a:p>
        </p:txBody>
      </p:sp>
      <p:sp>
        <p:nvSpPr>
          <p:cNvPr id="46083" name="Rectangle 2">
            <a:extLst>
              <a:ext uri="{FF2B5EF4-FFF2-40B4-BE49-F238E27FC236}">
                <a16:creationId xmlns:a16="http://schemas.microsoft.com/office/drawing/2014/main" id="{C62C2723-18A0-21C0-F2B4-73E8D46713B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3325D7B-46B0-9D89-15CF-446FCB2606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9155CF8B-B506-DBCC-4B0D-E9D17F03F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DFD8F2-C2EA-497A-87C8-BC22F050B0D3}" type="slidenum">
              <a:rPr lang="en-US" altLang="zh-CN">
                <a:solidFill>
                  <a:srgbClr val="000000"/>
                </a:solidFill>
              </a:rPr>
              <a:pPr>
                <a:spcBef>
                  <a:spcPct val="0"/>
                </a:spcBef>
              </a:pPr>
              <a:t>22</a:t>
            </a:fld>
            <a:endParaRPr lang="en-US" altLang="zh-CN">
              <a:solidFill>
                <a:srgbClr val="000000"/>
              </a:solidFill>
            </a:endParaRPr>
          </a:p>
        </p:txBody>
      </p:sp>
      <p:sp>
        <p:nvSpPr>
          <p:cNvPr id="48131" name="Rectangle 2">
            <a:extLst>
              <a:ext uri="{FF2B5EF4-FFF2-40B4-BE49-F238E27FC236}">
                <a16:creationId xmlns:a16="http://schemas.microsoft.com/office/drawing/2014/main" id="{F6DDBC38-8DFF-517F-5A57-44931AC670A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72E59C55-5845-98EA-8251-8445473EC2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49B057BC-59BE-CABB-3782-C04BE1AD51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EC7C14-1B24-40D9-B70B-1CC0F3DEC5A8}" type="slidenum">
              <a:rPr lang="en-US" altLang="zh-CN">
                <a:solidFill>
                  <a:srgbClr val="000000"/>
                </a:solidFill>
              </a:rPr>
              <a:pPr>
                <a:spcBef>
                  <a:spcPct val="0"/>
                </a:spcBef>
              </a:pPr>
              <a:t>23</a:t>
            </a:fld>
            <a:endParaRPr lang="en-US" altLang="zh-CN">
              <a:solidFill>
                <a:srgbClr val="000000"/>
              </a:solidFill>
            </a:endParaRPr>
          </a:p>
        </p:txBody>
      </p:sp>
      <p:sp>
        <p:nvSpPr>
          <p:cNvPr id="50179" name="Rectangle 2">
            <a:extLst>
              <a:ext uri="{FF2B5EF4-FFF2-40B4-BE49-F238E27FC236}">
                <a16:creationId xmlns:a16="http://schemas.microsoft.com/office/drawing/2014/main" id="{A9C04EF4-07FB-EC6C-3DE5-B110436F4EC3}"/>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CD14F20-336A-56C1-CD12-DB12F22378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E507ACE-0B5B-4D2C-655E-E797A6C99F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9E12E8-9E82-4137-A661-D9C589DD4FE9}" type="slidenum">
              <a:rPr lang="en-US" altLang="zh-CN">
                <a:solidFill>
                  <a:srgbClr val="000000"/>
                </a:solidFill>
              </a:rPr>
              <a:pPr>
                <a:spcBef>
                  <a:spcPct val="0"/>
                </a:spcBef>
              </a:pPr>
              <a:t>24</a:t>
            </a:fld>
            <a:endParaRPr lang="en-US" altLang="zh-CN">
              <a:solidFill>
                <a:srgbClr val="000000"/>
              </a:solidFill>
            </a:endParaRPr>
          </a:p>
        </p:txBody>
      </p:sp>
      <p:sp>
        <p:nvSpPr>
          <p:cNvPr id="52227" name="Rectangle 2">
            <a:extLst>
              <a:ext uri="{FF2B5EF4-FFF2-40B4-BE49-F238E27FC236}">
                <a16:creationId xmlns:a16="http://schemas.microsoft.com/office/drawing/2014/main" id="{EFF3B8B1-3676-CE20-CAAB-2ADED61C754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77AB02F2-B3DC-E1E4-1A51-F3082ECCC6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ED59BEA-453A-D0D2-726A-5EF7F9E75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EF2A10-8EFD-42CC-ABBF-FC0BA80480E9}" type="slidenum">
              <a:rPr lang="en-US" altLang="zh-CN">
                <a:solidFill>
                  <a:srgbClr val="000000"/>
                </a:solidFill>
              </a:rPr>
              <a:pPr>
                <a:spcBef>
                  <a:spcPct val="0"/>
                </a:spcBef>
              </a:pPr>
              <a:t>25</a:t>
            </a:fld>
            <a:endParaRPr lang="en-US" altLang="zh-CN">
              <a:solidFill>
                <a:srgbClr val="000000"/>
              </a:solidFill>
            </a:endParaRPr>
          </a:p>
        </p:txBody>
      </p:sp>
      <p:sp>
        <p:nvSpPr>
          <p:cNvPr id="54275" name="Rectangle 2">
            <a:extLst>
              <a:ext uri="{FF2B5EF4-FFF2-40B4-BE49-F238E27FC236}">
                <a16:creationId xmlns:a16="http://schemas.microsoft.com/office/drawing/2014/main" id="{D6D5F3CA-B67B-72FA-2B6C-AEDB7AE611D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62D118B-D508-4B5A-673A-A3F43151FE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E3655C32-6E6A-241F-3317-C50718481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68C055C-5091-416A-8C48-C7E90792B085}" type="slidenum">
              <a:rPr lang="en-US" altLang="zh-CN">
                <a:solidFill>
                  <a:srgbClr val="000000"/>
                </a:solidFill>
              </a:rPr>
              <a:pPr>
                <a:spcBef>
                  <a:spcPct val="0"/>
                </a:spcBef>
              </a:pPr>
              <a:t>26</a:t>
            </a:fld>
            <a:endParaRPr lang="en-US" altLang="zh-CN">
              <a:solidFill>
                <a:srgbClr val="000000"/>
              </a:solidFill>
            </a:endParaRPr>
          </a:p>
        </p:txBody>
      </p:sp>
      <p:sp>
        <p:nvSpPr>
          <p:cNvPr id="56323" name="Rectangle 2">
            <a:extLst>
              <a:ext uri="{FF2B5EF4-FFF2-40B4-BE49-F238E27FC236}">
                <a16:creationId xmlns:a16="http://schemas.microsoft.com/office/drawing/2014/main" id="{7A8B9E9B-15DD-6860-B62A-EC80179E056F}"/>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377D4FC9-AD4C-D996-30F0-B7B9CB15D2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3A7D1A3B-CBFC-9BB8-A66A-5426C79E8F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AA044B6-9655-428B-AFE7-F1544FB1735A}" type="slidenum">
              <a:rPr lang="en-US" altLang="zh-CN">
                <a:solidFill>
                  <a:srgbClr val="000000"/>
                </a:solidFill>
              </a:rPr>
              <a:pPr>
                <a:spcBef>
                  <a:spcPct val="0"/>
                </a:spcBef>
              </a:pPr>
              <a:t>27</a:t>
            </a:fld>
            <a:endParaRPr lang="en-US" altLang="zh-CN">
              <a:solidFill>
                <a:srgbClr val="000000"/>
              </a:solidFill>
            </a:endParaRPr>
          </a:p>
        </p:txBody>
      </p:sp>
      <p:sp>
        <p:nvSpPr>
          <p:cNvPr id="58371" name="Rectangle 2">
            <a:extLst>
              <a:ext uri="{FF2B5EF4-FFF2-40B4-BE49-F238E27FC236}">
                <a16:creationId xmlns:a16="http://schemas.microsoft.com/office/drawing/2014/main" id="{06CE62AD-BA6B-8378-28AA-A21510F5E30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F3B593EE-37E5-C151-3097-745FAD4CA0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56AE0CB-3881-7253-C9B4-846D615522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1BB08D7-5FB8-4355-A017-12D966CB43F7}" type="slidenum">
              <a:rPr lang="en-US" altLang="zh-CN"/>
              <a:pPr>
                <a:spcBef>
                  <a:spcPct val="0"/>
                </a:spcBef>
              </a:pPr>
              <a:t>28</a:t>
            </a:fld>
            <a:endParaRPr lang="en-US" altLang="zh-CN"/>
          </a:p>
        </p:txBody>
      </p:sp>
      <p:sp>
        <p:nvSpPr>
          <p:cNvPr id="60419" name="Rectangle 2">
            <a:extLst>
              <a:ext uri="{FF2B5EF4-FFF2-40B4-BE49-F238E27FC236}">
                <a16:creationId xmlns:a16="http://schemas.microsoft.com/office/drawing/2014/main" id="{2BE44E7B-34D8-51D5-3C27-A4A81F1B0184}"/>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B7074C9-B4DC-C3AC-EBDF-B8BF5EE97C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CB5D67C-BCE7-1993-2884-FCC8141B27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ACD981-F5EC-4E4B-986E-691071BA62B1}" type="slidenum">
              <a:rPr lang="en-US" altLang="zh-CN">
                <a:solidFill>
                  <a:srgbClr val="000000"/>
                </a:solidFill>
              </a:rPr>
              <a:pPr>
                <a:spcBef>
                  <a:spcPct val="0"/>
                </a:spcBef>
              </a:pPr>
              <a:t>3</a:t>
            </a:fld>
            <a:endParaRPr lang="en-US" altLang="zh-CN">
              <a:solidFill>
                <a:srgbClr val="000000"/>
              </a:solidFill>
            </a:endParaRPr>
          </a:p>
        </p:txBody>
      </p:sp>
      <p:sp>
        <p:nvSpPr>
          <p:cNvPr id="11267" name="Rectangle 2">
            <a:extLst>
              <a:ext uri="{FF2B5EF4-FFF2-40B4-BE49-F238E27FC236}">
                <a16:creationId xmlns:a16="http://schemas.microsoft.com/office/drawing/2014/main" id="{ED234269-AA6C-8D76-1C07-C4891AC1922E}"/>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816E2C8-D0A1-54A8-E0D5-1953F4F611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F99C777-533B-908B-06F2-A506E3A12C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FAA150-9048-4F94-8762-CE034F81C736}" type="slidenum">
              <a:rPr lang="en-US" altLang="zh-CN"/>
              <a:pPr>
                <a:spcBef>
                  <a:spcPct val="0"/>
                </a:spcBef>
              </a:pPr>
              <a:t>4</a:t>
            </a:fld>
            <a:endParaRPr lang="en-US" altLang="zh-CN"/>
          </a:p>
        </p:txBody>
      </p:sp>
      <p:sp>
        <p:nvSpPr>
          <p:cNvPr id="13315" name="Rectangle 2">
            <a:extLst>
              <a:ext uri="{FF2B5EF4-FFF2-40B4-BE49-F238E27FC236}">
                <a16:creationId xmlns:a16="http://schemas.microsoft.com/office/drawing/2014/main" id="{ABD1C8E0-1E46-574F-4FAD-D87649B02AE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9F0045D4-8747-1DA5-4900-6DE63F97AD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18A86BF-F070-4B70-276C-62BD7CB4ED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C611FA1-338B-43E3-9AFB-748C8C684A7E}" type="slidenum">
              <a:rPr lang="en-US" altLang="zh-CN"/>
              <a:pPr>
                <a:spcBef>
                  <a:spcPct val="0"/>
                </a:spcBef>
              </a:pPr>
              <a:t>5</a:t>
            </a:fld>
            <a:endParaRPr lang="en-US" altLang="zh-CN"/>
          </a:p>
        </p:txBody>
      </p:sp>
      <p:sp>
        <p:nvSpPr>
          <p:cNvPr id="15363" name="Rectangle 2">
            <a:extLst>
              <a:ext uri="{FF2B5EF4-FFF2-40B4-BE49-F238E27FC236}">
                <a16:creationId xmlns:a16="http://schemas.microsoft.com/office/drawing/2014/main" id="{0CDDB740-7B58-95EB-2405-57614F1F2FA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2BE34084-7745-409E-96AE-6AA651F46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AFCD5CE-7940-11D1-A2DD-D8BFAA1087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FC5C34B-9120-46B8-B7E4-C18863F987C2}" type="slidenum">
              <a:rPr lang="en-US" altLang="zh-CN"/>
              <a:pPr>
                <a:spcBef>
                  <a:spcPct val="0"/>
                </a:spcBef>
              </a:pPr>
              <a:t>6</a:t>
            </a:fld>
            <a:endParaRPr lang="en-US" altLang="zh-CN"/>
          </a:p>
        </p:txBody>
      </p:sp>
      <p:sp>
        <p:nvSpPr>
          <p:cNvPr id="17411" name="Rectangle 2">
            <a:extLst>
              <a:ext uri="{FF2B5EF4-FFF2-40B4-BE49-F238E27FC236}">
                <a16:creationId xmlns:a16="http://schemas.microsoft.com/office/drawing/2014/main" id="{F2FC4FA9-3DF4-B8B7-DA9C-AB3B6646B97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172657E-3D15-1332-D49C-325F342BA9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8943499-7C66-C0A6-8EDB-63A39961D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5F6CABD-778E-43D3-9AD4-3DB97C413917}" type="slidenum">
              <a:rPr lang="en-US" altLang="zh-CN"/>
              <a:pPr>
                <a:spcBef>
                  <a:spcPct val="0"/>
                </a:spcBef>
              </a:pPr>
              <a:t>7</a:t>
            </a:fld>
            <a:endParaRPr lang="en-US" altLang="zh-CN"/>
          </a:p>
        </p:txBody>
      </p:sp>
      <p:sp>
        <p:nvSpPr>
          <p:cNvPr id="19459" name="Rectangle 2">
            <a:extLst>
              <a:ext uri="{FF2B5EF4-FFF2-40B4-BE49-F238E27FC236}">
                <a16:creationId xmlns:a16="http://schemas.microsoft.com/office/drawing/2014/main" id="{10285DB5-B30E-8C44-6368-FAC4790CF7B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55B92FBC-22FF-A99D-4966-5BA710475B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6198983-9F81-51C5-B5FF-B65ED8AA6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8671EC-A017-4B40-AFFD-F7CE98C886CD}" type="slidenum">
              <a:rPr lang="en-US" altLang="zh-CN"/>
              <a:pPr>
                <a:spcBef>
                  <a:spcPct val="0"/>
                </a:spcBef>
              </a:pPr>
              <a:t>8</a:t>
            </a:fld>
            <a:endParaRPr lang="en-US" altLang="zh-CN"/>
          </a:p>
        </p:txBody>
      </p:sp>
      <p:sp>
        <p:nvSpPr>
          <p:cNvPr id="21507" name="Rectangle 2">
            <a:extLst>
              <a:ext uri="{FF2B5EF4-FFF2-40B4-BE49-F238E27FC236}">
                <a16:creationId xmlns:a16="http://schemas.microsoft.com/office/drawing/2014/main" id="{3F33D351-FA5C-B361-1B76-856322F53DE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FF63A23F-BDA6-72C0-81E6-E957DE00EF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408A17E-4D5C-6180-2A6D-C7063BDE22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C3D5B77-452C-4D95-9C6F-E756423BBDA1}" type="slidenum">
              <a:rPr lang="en-US" altLang="zh-CN"/>
              <a:pPr>
                <a:spcBef>
                  <a:spcPct val="0"/>
                </a:spcBef>
              </a:pPr>
              <a:t>9</a:t>
            </a:fld>
            <a:endParaRPr lang="en-US" altLang="zh-CN"/>
          </a:p>
        </p:txBody>
      </p:sp>
      <p:sp>
        <p:nvSpPr>
          <p:cNvPr id="23555" name="Rectangle 2">
            <a:extLst>
              <a:ext uri="{FF2B5EF4-FFF2-40B4-BE49-F238E27FC236}">
                <a16:creationId xmlns:a16="http://schemas.microsoft.com/office/drawing/2014/main" id="{0C5FD5A9-6C79-9D60-8F89-19D149E14CCB}"/>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A80CA603-0109-884E-A160-9CE79B0BF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12/2/2024</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8</a:t>
            </a:r>
            <a:r>
              <a:rPr lang="zh-CN" altLang="en-US" sz="1800" b="0" dirty="0">
                <a:latin typeface="微软雅黑" panose="020B0503020204020204" pitchFamily="34" charset="-122"/>
                <a:ea typeface="微软雅黑" panose="020B0503020204020204" pitchFamily="34" charset="-122"/>
              </a:rPr>
              <a:t>章</a:t>
            </a:r>
            <a:r>
              <a:rPr lang="zh-CN" altLang="en-US" sz="1800" dirty="0">
                <a:solidFill>
                  <a:schemeClr val="bg1"/>
                </a:solidFill>
                <a:latin typeface="黑体" panose="02010609060101010101" pitchFamily="49" charset="-122"/>
                <a:ea typeface="黑体" panose="02010609060101010101" pitchFamily="49" charset="-122"/>
              </a:rPr>
              <a:t>排队论</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2.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9.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8</a:t>
            </a:r>
            <a:r>
              <a:rPr lang="zh-CN" altLang="en-US" sz="4800" dirty="0">
                <a:solidFill>
                  <a:schemeClr val="bg1"/>
                </a:solidFill>
              </a:rPr>
              <a:t>章 </a:t>
            </a:r>
          </a:p>
        </p:txBody>
      </p:sp>
      <p:sp>
        <p:nvSpPr>
          <p:cNvPr id="19" name="TextBox 18"/>
          <p:cNvSpPr txBox="1"/>
          <p:nvPr/>
        </p:nvSpPr>
        <p:spPr>
          <a:xfrm>
            <a:off x="6254536" y="1368889"/>
            <a:ext cx="40574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anose="02010609060101010101" pitchFamily="49" charset="-122"/>
                <a:ea typeface="黑体" panose="02010609060101010101" pitchFamily="49" charset="-122"/>
              </a:rPr>
              <a:t>排队论</a:t>
            </a: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89E9BA1-A9E8-8A7B-8BE4-2681E6329A6B}"/>
              </a:ext>
            </a:extLst>
          </p:cNvPr>
          <p:cNvSpPr>
            <a:spLocks noGrp="1" noChangeArrowheads="1"/>
          </p:cNvSpPr>
          <p:nvPr>
            <p:ph type="title"/>
          </p:nvPr>
        </p:nvSpPr>
        <p:spPr/>
        <p:txBody>
          <a:bodyPr/>
          <a:lstStyle/>
          <a:p>
            <a:pPr eaLnBrk="1" hangingPunct="1"/>
            <a:r>
              <a:rPr lang="zh-CN" altLang="en-US" dirty="0">
                <a:latin typeface="+mn-ea"/>
                <a:ea typeface="+mn-ea"/>
              </a:rPr>
              <a:t>服务机构</a:t>
            </a:r>
          </a:p>
        </p:txBody>
      </p:sp>
      <p:sp>
        <p:nvSpPr>
          <p:cNvPr id="265219" name="Rectangle 3">
            <a:extLst>
              <a:ext uri="{FF2B5EF4-FFF2-40B4-BE49-F238E27FC236}">
                <a16:creationId xmlns:a16="http://schemas.microsoft.com/office/drawing/2014/main" id="{380012BD-0FC4-33E4-A8E4-A43DA497841E}"/>
              </a:ext>
            </a:extLst>
          </p:cNvPr>
          <p:cNvSpPr>
            <a:spLocks noGrp="1" noChangeArrowheads="1"/>
          </p:cNvSpPr>
          <p:nvPr>
            <p:ph idx="1"/>
          </p:nvPr>
        </p:nvSpPr>
        <p:spPr>
          <a:xfrm>
            <a:off x="460375" y="1219994"/>
            <a:ext cx="11125200" cy="4648200"/>
          </a:xfrm>
        </p:spPr>
        <p:txBody>
          <a:bodyPr>
            <a:normAutofit/>
          </a:bodyPr>
          <a:lstStyle/>
          <a:p>
            <a:pPr eaLnBrk="1" hangingPunct="1">
              <a:spcBef>
                <a:spcPct val="20000"/>
              </a:spcBef>
              <a:buClr>
                <a:srgbClr val="CC00CC"/>
              </a:buClr>
              <a:buFont typeface="Wingdings" panose="05000000000000000000" pitchFamily="2" charset="2"/>
              <a:buAutoNum type="arabicParenR"/>
            </a:pPr>
            <a:r>
              <a:rPr lang="zh-CN" altLang="en-US" dirty="0">
                <a:solidFill>
                  <a:srgbClr val="0000FF"/>
                </a:solidFill>
              </a:rPr>
              <a:t>服务台的数目  </a:t>
            </a:r>
          </a:p>
          <a:p>
            <a:pPr lvl="1" eaLnBrk="1" hangingPunct="1">
              <a:buFont typeface="Wingdings" panose="05000000000000000000" pitchFamily="2" charset="2"/>
              <a:buNone/>
            </a:pPr>
            <a:r>
              <a:rPr lang="zh-CN" altLang="en-US" dirty="0"/>
              <a:t>在多个服务台的情况下，是串联或是并联</a:t>
            </a:r>
          </a:p>
          <a:p>
            <a:pPr eaLnBrk="1" hangingPunct="1">
              <a:spcBef>
                <a:spcPct val="20000"/>
              </a:spcBef>
              <a:buClr>
                <a:srgbClr val="CC00CC"/>
              </a:buClr>
              <a:buFont typeface="Wingdings" panose="05000000000000000000" pitchFamily="2" charset="2"/>
              <a:buAutoNum type="arabicParenR"/>
            </a:pPr>
            <a:r>
              <a:rPr lang="zh-CN" altLang="en-US" dirty="0">
                <a:solidFill>
                  <a:srgbClr val="0000FF"/>
                </a:solidFill>
              </a:rPr>
              <a:t>顾客所需的服务时间服从什么概率分布，每个顾客所需的服务时间是否相互独立，是成批服务或是单个服务</a:t>
            </a:r>
            <a:endParaRPr lang="zh-CN" altLang="en-US"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5219">
                                            <p:txEl>
                                              <p:pRg st="1" end="1"/>
                                            </p:txEl>
                                          </p:spTgt>
                                        </p:tgtEl>
                                        <p:attrNameLst>
                                          <p:attrName>style.visibility</p:attrName>
                                        </p:attrNameLst>
                                      </p:cBhvr>
                                      <p:to>
                                        <p:strVal val="visible"/>
                                      </p:to>
                                    </p:set>
                                    <p:anim calcmode="lin" valueType="num">
                                      <p:cBhvr additive="base">
                                        <p:cTn id="11" dur="500" fill="hold"/>
                                        <p:tgtEl>
                                          <p:spTgt spid="2652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5219">
                                            <p:txEl>
                                              <p:pRg st="2" end="2"/>
                                            </p:txEl>
                                          </p:spTgt>
                                        </p:tgtEl>
                                        <p:attrNameLst>
                                          <p:attrName>style.visibility</p:attrName>
                                        </p:attrNameLst>
                                      </p:cBhvr>
                                      <p:to>
                                        <p:strVal val="visible"/>
                                      </p:to>
                                    </p:set>
                                    <p:anim calcmode="lin" valueType="num">
                                      <p:cBhvr additive="base">
                                        <p:cTn id="17" dur="500" fill="hold"/>
                                        <p:tgtEl>
                                          <p:spTgt spid="265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8DEF4F5-12CD-A333-10EE-28F108D83283}"/>
              </a:ext>
            </a:extLst>
          </p:cNvPr>
          <p:cNvSpPr>
            <a:spLocks noGrp="1" noChangeArrowheads="1"/>
          </p:cNvSpPr>
          <p:nvPr>
            <p:ph type="title"/>
          </p:nvPr>
        </p:nvSpPr>
        <p:spPr/>
        <p:txBody>
          <a:bodyPr/>
          <a:lstStyle/>
          <a:p>
            <a:pPr eaLnBrk="1" hangingPunct="1"/>
            <a:r>
              <a:rPr lang="zh-CN" altLang="en-US" dirty="0">
                <a:latin typeface="+mn-ea"/>
                <a:ea typeface="+mn-ea"/>
              </a:rPr>
              <a:t>经典排队系统的符号表示方法</a:t>
            </a:r>
          </a:p>
        </p:txBody>
      </p:sp>
      <p:sp>
        <p:nvSpPr>
          <p:cNvPr id="26627" name="Rectangle 3">
            <a:extLst>
              <a:ext uri="{FF2B5EF4-FFF2-40B4-BE49-F238E27FC236}">
                <a16:creationId xmlns:a16="http://schemas.microsoft.com/office/drawing/2014/main" id="{23C0152F-2410-DC1B-D6C5-EDB3A59E6481}"/>
              </a:ext>
            </a:extLst>
          </p:cNvPr>
          <p:cNvSpPr>
            <a:spLocks noGrp="1" noChangeArrowheads="1"/>
          </p:cNvSpPr>
          <p:nvPr>
            <p:ph idx="1"/>
          </p:nvPr>
        </p:nvSpPr>
        <p:spPr>
          <a:xfrm>
            <a:off x="231775" y="1067594"/>
            <a:ext cx="11125200" cy="1949901"/>
          </a:xfrm>
        </p:spPr>
        <p:txBody>
          <a:bodyPr>
            <a:normAutofit/>
          </a:bodyPr>
          <a:lstStyle/>
          <a:p>
            <a:pPr eaLnBrk="1" hangingPunct="1">
              <a:buFont typeface="Wingdings" panose="05000000000000000000" pitchFamily="2" charset="2"/>
              <a:buNone/>
            </a:pPr>
            <a:r>
              <a:rPr lang="en-US" altLang="zh-CN" dirty="0"/>
              <a:t>	    </a:t>
            </a:r>
            <a:r>
              <a:rPr lang="zh-CN" altLang="en-US" dirty="0"/>
              <a:t>一个排队系统是由许多条件决定的，为简明起见，在经典的排队系统中，常采用</a:t>
            </a:r>
            <a:r>
              <a:rPr lang="en-US" altLang="zh-CN" dirty="0">
                <a:solidFill>
                  <a:srgbClr val="0000FF"/>
                </a:solidFill>
              </a:rPr>
              <a:t>3</a:t>
            </a:r>
            <a:r>
              <a:rPr lang="zh-CN" altLang="en-US" dirty="0">
                <a:solidFill>
                  <a:srgbClr val="0000FF"/>
                </a:solidFill>
              </a:rPr>
              <a:t>～</a:t>
            </a:r>
            <a:r>
              <a:rPr lang="en-US" altLang="zh-CN" dirty="0">
                <a:solidFill>
                  <a:srgbClr val="0000FF"/>
                </a:solidFill>
              </a:rPr>
              <a:t>5</a:t>
            </a:r>
            <a:r>
              <a:rPr lang="zh-CN" altLang="en-US" dirty="0">
                <a:solidFill>
                  <a:srgbClr val="0000FF"/>
                </a:solidFill>
              </a:rPr>
              <a:t>个英文字母</a:t>
            </a:r>
            <a:r>
              <a:rPr lang="zh-CN" altLang="en-US" dirty="0"/>
              <a:t>表示一个排队系统，字母之间用斜线隔开：</a:t>
            </a:r>
          </a:p>
        </p:txBody>
      </p:sp>
      <p:sp>
        <p:nvSpPr>
          <p:cNvPr id="266244" name="Rectangle 4">
            <a:extLst>
              <a:ext uri="{FF2B5EF4-FFF2-40B4-BE49-F238E27FC236}">
                <a16:creationId xmlns:a16="http://schemas.microsoft.com/office/drawing/2014/main" id="{A0F3F88F-ED5A-E993-9A96-82DD8E7D5929}"/>
              </a:ext>
            </a:extLst>
          </p:cNvPr>
          <p:cNvSpPr>
            <a:spLocks noChangeArrowheads="1"/>
          </p:cNvSpPr>
          <p:nvPr/>
        </p:nvSpPr>
        <p:spPr bwMode="auto">
          <a:xfrm>
            <a:off x="1222375" y="2482878"/>
            <a:ext cx="7393111" cy="300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第一个字母</a:t>
            </a:r>
            <a:r>
              <a:rPr lang="zh-CN" altLang="en-US" sz="2400" dirty="0">
                <a:latin typeface="+mn-ea"/>
                <a:ea typeface="+mn-ea"/>
              </a:rPr>
              <a:t>表示</a:t>
            </a:r>
            <a:r>
              <a:rPr lang="zh-CN" altLang="en-US" sz="2400" dirty="0">
                <a:solidFill>
                  <a:srgbClr val="CC00CC"/>
                </a:solidFill>
                <a:latin typeface="+mn-ea"/>
                <a:ea typeface="+mn-ea"/>
              </a:rPr>
              <a:t>输入的分布类型</a:t>
            </a:r>
          </a:p>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第二个字母</a:t>
            </a:r>
            <a:r>
              <a:rPr lang="zh-CN" altLang="en-US" sz="2400" dirty="0">
                <a:latin typeface="+mn-ea"/>
                <a:ea typeface="+mn-ea"/>
              </a:rPr>
              <a:t>表示</a:t>
            </a:r>
            <a:r>
              <a:rPr lang="zh-CN" altLang="en-US" sz="2400" dirty="0">
                <a:solidFill>
                  <a:srgbClr val="CC00CC"/>
                </a:solidFill>
                <a:latin typeface="+mn-ea"/>
                <a:ea typeface="+mn-ea"/>
              </a:rPr>
              <a:t>服务时间的分布类型</a:t>
            </a:r>
          </a:p>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第三个字母</a:t>
            </a:r>
            <a:r>
              <a:rPr lang="zh-CN" altLang="en-US" sz="2400" dirty="0">
                <a:latin typeface="+mn-ea"/>
                <a:ea typeface="+mn-ea"/>
              </a:rPr>
              <a:t>表示</a:t>
            </a:r>
            <a:r>
              <a:rPr lang="zh-CN" altLang="en-US" sz="2400" dirty="0">
                <a:solidFill>
                  <a:srgbClr val="CC00CC"/>
                </a:solidFill>
                <a:latin typeface="+mn-ea"/>
                <a:ea typeface="+mn-ea"/>
              </a:rPr>
              <a:t>服务台的数目</a:t>
            </a:r>
          </a:p>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第四个字母</a:t>
            </a:r>
            <a:r>
              <a:rPr lang="zh-CN" altLang="en-US" sz="2400" dirty="0">
                <a:latin typeface="+mn-ea"/>
                <a:ea typeface="+mn-ea"/>
              </a:rPr>
              <a:t>表示</a:t>
            </a:r>
            <a:r>
              <a:rPr lang="zh-CN" altLang="en-US" sz="2400" dirty="0">
                <a:solidFill>
                  <a:srgbClr val="CC00CC"/>
                </a:solidFill>
                <a:latin typeface="+mn-ea"/>
                <a:ea typeface="+mn-ea"/>
              </a:rPr>
              <a:t>系统的容量</a:t>
            </a:r>
          </a:p>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第五个字母</a:t>
            </a:r>
            <a:r>
              <a:rPr lang="zh-CN" altLang="en-US" sz="2400" dirty="0">
                <a:latin typeface="+mn-ea"/>
                <a:ea typeface="+mn-ea"/>
              </a:rPr>
              <a:t>表示</a:t>
            </a:r>
            <a:r>
              <a:rPr lang="zh-CN" altLang="en-US" sz="2400" dirty="0">
                <a:solidFill>
                  <a:srgbClr val="CC00CC"/>
                </a:solidFill>
                <a:latin typeface="+mn-ea"/>
                <a:ea typeface="+mn-ea"/>
              </a:rPr>
              <a:t>顾客源中的顾客数目</a:t>
            </a:r>
            <a:r>
              <a:rPr lang="zh-CN" altLang="en-US" sz="24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44">
                                            <p:txEl>
                                              <p:pRg st="0" end="0"/>
                                            </p:txEl>
                                          </p:spTgt>
                                        </p:tgtEl>
                                        <p:attrNameLst>
                                          <p:attrName>style.visibility</p:attrName>
                                        </p:attrNameLst>
                                      </p:cBhvr>
                                      <p:to>
                                        <p:strVal val="visible"/>
                                      </p:to>
                                    </p:set>
                                    <p:anim calcmode="lin" valueType="num">
                                      <p:cBhvr additive="base">
                                        <p:cTn id="7" dur="500" fill="hold"/>
                                        <p:tgtEl>
                                          <p:spTgt spid="266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44">
                                            <p:txEl>
                                              <p:pRg st="1" end="1"/>
                                            </p:txEl>
                                          </p:spTgt>
                                        </p:tgtEl>
                                        <p:attrNameLst>
                                          <p:attrName>style.visibility</p:attrName>
                                        </p:attrNameLst>
                                      </p:cBhvr>
                                      <p:to>
                                        <p:strVal val="visible"/>
                                      </p:to>
                                    </p:set>
                                    <p:anim calcmode="lin" valueType="num">
                                      <p:cBhvr additive="base">
                                        <p:cTn id="13" dur="500" fill="hold"/>
                                        <p:tgtEl>
                                          <p:spTgt spid="2662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44">
                                            <p:txEl>
                                              <p:pRg st="2" end="2"/>
                                            </p:txEl>
                                          </p:spTgt>
                                        </p:tgtEl>
                                        <p:attrNameLst>
                                          <p:attrName>style.visibility</p:attrName>
                                        </p:attrNameLst>
                                      </p:cBhvr>
                                      <p:to>
                                        <p:strVal val="visible"/>
                                      </p:to>
                                    </p:set>
                                    <p:anim calcmode="lin" valueType="num">
                                      <p:cBhvr additive="base">
                                        <p:cTn id="19" dur="500" fill="hold"/>
                                        <p:tgtEl>
                                          <p:spTgt spid="2662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244">
                                            <p:txEl>
                                              <p:pRg st="3" end="3"/>
                                            </p:txEl>
                                          </p:spTgt>
                                        </p:tgtEl>
                                        <p:attrNameLst>
                                          <p:attrName>style.visibility</p:attrName>
                                        </p:attrNameLst>
                                      </p:cBhvr>
                                      <p:to>
                                        <p:strVal val="visible"/>
                                      </p:to>
                                    </p:set>
                                    <p:anim calcmode="lin" valueType="num">
                                      <p:cBhvr additive="base">
                                        <p:cTn id="25" dur="500" fill="hold"/>
                                        <p:tgtEl>
                                          <p:spTgt spid="26624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244">
                                            <p:txEl>
                                              <p:pRg st="4" end="4"/>
                                            </p:txEl>
                                          </p:spTgt>
                                        </p:tgtEl>
                                        <p:attrNameLst>
                                          <p:attrName>style.visibility</p:attrName>
                                        </p:attrNameLst>
                                      </p:cBhvr>
                                      <p:to>
                                        <p:strVal val="visible"/>
                                      </p:to>
                                    </p:set>
                                    <p:anim calcmode="lin" valueType="num">
                                      <p:cBhvr additive="base">
                                        <p:cTn id="31" dur="500" fill="hold"/>
                                        <p:tgtEl>
                                          <p:spTgt spid="26624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F741A52-7DB5-E5A7-7D49-83A720D2F43D}"/>
              </a:ext>
            </a:extLst>
          </p:cNvPr>
          <p:cNvSpPr>
            <a:spLocks noGrp="1" noChangeArrowheads="1"/>
          </p:cNvSpPr>
          <p:nvPr>
            <p:ph type="title"/>
          </p:nvPr>
        </p:nvSpPr>
        <p:spPr/>
        <p:txBody>
          <a:bodyPr/>
          <a:lstStyle/>
          <a:p>
            <a:pPr eaLnBrk="1" hangingPunct="1"/>
            <a:r>
              <a:rPr lang="zh-CN" altLang="en-US" dirty="0">
                <a:latin typeface="+mn-ea"/>
                <a:ea typeface="+mn-ea"/>
              </a:rPr>
              <a:t>几个经典排队系统的符号表示</a:t>
            </a:r>
          </a:p>
        </p:txBody>
      </p:sp>
      <p:sp>
        <p:nvSpPr>
          <p:cNvPr id="267267" name="Rectangle 3">
            <a:extLst>
              <a:ext uri="{FF2B5EF4-FFF2-40B4-BE49-F238E27FC236}">
                <a16:creationId xmlns:a16="http://schemas.microsoft.com/office/drawing/2014/main" id="{F527D6DC-6EAC-1938-E4A7-B39CEB441069}"/>
              </a:ext>
            </a:extLst>
          </p:cNvPr>
          <p:cNvSpPr>
            <a:spLocks noGrp="1" noChangeArrowheads="1"/>
          </p:cNvSpPr>
          <p:nvPr>
            <p:ph idx="1"/>
          </p:nvPr>
        </p:nvSpPr>
        <p:spPr>
          <a:xfrm>
            <a:off x="688975" y="4344194"/>
            <a:ext cx="11277600" cy="2394293"/>
          </a:xfrm>
        </p:spPr>
        <p:txBody>
          <a:bodyPr>
            <a:normAutofit lnSpcReduction="10000"/>
          </a:bodyPr>
          <a:lstStyle/>
          <a:p>
            <a:pPr marL="144029" indent="0">
              <a:spcBef>
                <a:spcPts val="1000"/>
              </a:spcBef>
              <a:buClr>
                <a:srgbClr val="0000FF"/>
              </a:buClr>
              <a:buFont typeface="Wingdings" panose="05000000000000000000" pitchFamily="2" charset="2"/>
              <a:buChar char="v"/>
              <a:defRPr/>
            </a:pPr>
            <a:r>
              <a:rPr lang="en-US" altLang="zh-CN" dirty="0">
                <a:solidFill>
                  <a:srgbClr val="CC00CC"/>
                </a:solidFill>
              </a:rPr>
              <a:t>M/M/c/</a:t>
            </a:r>
            <a:r>
              <a:rPr lang="en-US" altLang="zh-CN" dirty="0">
                <a:solidFill>
                  <a:srgbClr val="CC00CC"/>
                </a:solidFill>
                <a:sym typeface="Symbol" panose="05050102010706020507" pitchFamily="18" charset="2"/>
              </a:rPr>
              <a:t></a:t>
            </a:r>
            <a:r>
              <a:rPr lang="zh-CN" altLang="en-US" dirty="0">
                <a:sym typeface="Symbol" panose="05050102010706020507" pitchFamily="18" charset="2"/>
              </a:rPr>
              <a:t>：输入过程是泊松流，服务时间服从负指数分布，有</a:t>
            </a:r>
            <a:r>
              <a:rPr lang="en-US" altLang="zh-CN" dirty="0">
                <a:sym typeface="Symbol" panose="05050102010706020507" pitchFamily="18" charset="2"/>
              </a:rPr>
              <a:t>c</a:t>
            </a:r>
            <a:r>
              <a:rPr lang="zh-CN" altLang="en-US" dirty="0">
                <a:sym typeface="Symbol" panose="05050102010706020507" pitchFamily="18" charset="2"/>
              </a:rPr>
              <a:t>个服务台平行服务</a:t>
            </a:r>
            <a:r>
              <a:rPr lang="en-US" altLang="zh-CN" dirty="0">
                <a:sym typeface="Symbol" panose="05050102010706020507" pitchFamily="18" charset="2"/>
              </a:rPr>
              <a:t>(0&lt;c)</a:t>
            </a:r>
            <a:r>
              <a:rPr lang="zh-CN" altLang="en-US" dirty="0">
                <a:sym typeface="Symbol" panose="05050102010706020507" pitchFamily="18" charset="2"/>
              </a:rPr>
              <a:t>，容量为无穷的等待制系统</a:t>
            </a:r>
            <a:endParaRPr lang="en-US" altLang="zh-CN" dirty="0">
              <a:sym typeface="Symbol" panose="05050102010706020507" pitchFamily="18" charset="2"/>
            </a:endParaRPr>
          </a:p>
          <a:p>
            <a:pPr marL="0" indent="0">
              <a:spcBef>
                <a:spcPts val="1000"/>
              </a:spcBef>
              <a:buClr>
                <a:srgbClr val="0000FF"/>
              </a:buClr>
              <a:buFont typeface="Wingdings" panose="05000000000000000000" pitchFamily="2" charset="2"/>
              <a:buChar char="v"/>
              <a:defRPr/>
            </a:pPr>
            <a:r>
              <a:rPr lang="en-US" altLang="zh-CN" dirty="0">
                <a:solidFill>
                  <a:srgbClr val="CC00CC"/>
                </a:solidFill>
              </a:rPr>
              <a:t>M/G/1/</a:t>
            </a:r>
            <a:r>
              <a:rPr lang="en-US" altLang="zh-CN" dirty="0">
                <a:solidFill>
                  <a:srgbClr val="CC00CC"/>
                </a:solidFill>
                <a:sym typeface="Symbol" panose="05050102010706020507" pitchFamily="18" charset="2"/>
              </a:rPr>
              <a:t></a:t>
            </a:r>
            <a:r>
              <a:rPr lang="zh-CN" altLang="en-US" dirty="0">
                <a:sym typeface="Symbol" panose="05050102010706020507" pitchFamily="18" charset="2"/>
              </a:rPr>
              <a:t>：</a:t>
            </a:r>
            <a:r>
              <a:rPr lang="zh-CN" altLang="en-US" dirty="0">
                <a:solidFill>
                  <a:srgbClr val="CC00CC"/>
                </a:solidFill>
                <a:sym typeface="Symbol" panose="05050102010706020507" pitchFamily="18" charset="2"/>
              </a:rPr>
              <a:t>输入过程</a:t>
            </a:r>
            <a:r>
              <a:rPr lang="zh-CN" altLang="en-US" dirty="0">
                <a:sym typeface="Symbol" panose="05050102010706020507" pitchFamily="18" charset="2"/>
              </a:rPr>
              <a:t>是泊松流，服务时间独立、服从一般概率分布，只有</a:t>
            </a:r>
            <a:r>
              <a:rPr lang="en-US" altLang="zh-CN" dirty="0">
                <a:sym typeface="Symbol" panose="05050102010706020507" pitchFamily="18" charset="2"/>
              </a:rPr>
              <a:t>1</a:t>
            </a:r>
            <a:r>
              <a:rPr lang="zh-CN" altLang="en-US" dirty="0">
                <a:sym typeface="Symbol" panose="05050102010706020507" pitchFamily="18" charset="2"/>
              </a:rPr>
              <a:t>个服务台，容量为无穷的等待制系统</a:t>
            </a:r>
          </a:p>
          <a:p>
            <a:pPr>
              <a:spcBef>
                <a:spcPts val="1000"/>
              </a:spcBef>
              <a:buClr>
                <a:srgbClr val="0000FF"/>
              </a:buClr>
              <a:buFont typeface="Wingdings" panose="05000000000000000000" pitchFamily="2" charset="2"/>
              <a:buChar char="v"/>
              <a:defRPr/>
            </a:pPr>
            <a:endParaRPr lang="zh-CN" altLang="en-US" dirty="0">
              <a:sym typeface="Symbol" panose="05050102010706020507" pitchFamily="18" charset="2"/>
            </a:endParaRPr>
          </a:p>
        </p:txBody>
      </p:sp>
      <p:sp>
        <p:nvSpPr>
          <p:cNvPr id="28679" name="矩形 1">
            <a:extLst>
              <a:ext uri="{FF2B5EF4-FFF2-40B4-BE49-F238E27FC236}">
                <a16:creationId xmlns:a16="http://schemas.microsoft.com/office/drawing/2014/main" id="{E86C1F58-50CE-21F8-9071-596A249FF250}"/>
              </a:ext>
            </a:extLst>
          </p:cNvPr>
          <p:cNvSpPr>
            <a:spLocks noChangeArrowheads="1"/>
          </p:cNvSpPr>
          <p:nvPr/>
        </p:nvSpPr>
        <p:spPr bwMode="auto">
          <a:xfrm>
            <a:off x="774699" y="1067594"/>
            <a:ext cx="9744075" cy="30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第一个字母</a:t>
            </a:r>
            <a:r>
              <a:rPr lang="zh-CN" altLang="en-US" b="1" dirty="0">
                <a:latin typeface="+mn-ea"/>
                <a:ea typeface="+mn-ea"/>
              </a:rPr>
              <a:t>表示</a:t>
            </a:r>
            <a:r>
              <a:rPr lang="zh-CN" altLang="en-US" b="1" dirty="0">
                <a:solidFill>
                  <a:srgbClr val="CC00CC"/>
                </a:solidFill>
                <a:latin typeface="+mn-ea"/>
                <a:ea typeface="+mn-ea"/>
              </a:rPr>
              <a:t>输入的分布类型</a:t>
            </a:r>
          </a:p>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第二个字母</a:t>
            </a:r>
            <a:r>
              <a:rPr lang="zh-CN" altLang="en-US" b="1" dirty="0">
                <a:latin typeface="+mn-ea"/>
                <a:ea typeface="+mn-ea"/>
              </a:rPr>
              <a:t>表示</a:t>
            </a:r>
            <a:r>
              <a:rPr lang="zh-CN" altLang="en-US" b="1" dirty="0">
                <a:solidFill>
                  <a:srgbClr val="CC00CC"/>
                </a:solidFill>
                <a:latin typeface="+mn-ea"/>
                <a:ea typeface="+mn-ea"/>
              </a:rPr>
              <a:t>服务时间的分布类型</a:t>
            </a:r>
          </a:p>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第三个字母</a:t>
            </a:r>
            <a:r>
              <a:rPr lang="zh-CN" altLang="en-US" b="1" dirty="0">
                <a:latin typeface="+mn-ea"/>
                <a:ea typeface="+mn-ea"/>
              </a:rPr>
              <a:t>表示</a:t>
            </a:r>
            <a:r>
              <a:rPr lang="zh-CN" altLang="en-US" b="1" dirty="0">
                <a:solidFill>
                  <a:srgbClr val="CC00CC"/>
                </a:solidFill>
                <a:latin typeface="+mn-ea"/>
                <a:ea typeface="+mn-ea"/>
              </a:rPr>
              <a:t>服务台的数目</a:t>
            </a:r>
          </a:p>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第四个字母</a:t>
            </a:r>
            <a:r>
              <a:rPr lang="zh-CN" altLang="en-US" b="1" dirty="0">
                <a:latin typeface="+mn-ea"/>
                <a:ea typeface="+mn-ea"/>
              </a:rPr>
              <a:t>表示</a:t>
            </a:r>
            <a:r>
              <a:rPr lang="zh-CN" altLang="en-US" b="1" dirty="0">
                <a:solidFill>
                  <a:srgbClr val="CC00CC"/>
                </a:solidFill>
                <a:latin typeface="+mn-ea"/>
                <a:ea typeface="+mn-ea"/>
              </a:rPr>
              <a:t>系统的容量，为∞时则不需考虑第</a:t>
            </a:r>
            <a:r>
              <a:rPr lang="en-US" altLang="zh-CN" b="1" dirty="0">
                <a:solidFill>
                  <a:srgbClr val="CC00CC"/>
                </a:solidFill>
                <a:latin typeface="+mn-ea"/>
                <a:ea typeface="+mn-ea"/>
              </a:rPr>
              <a:t>5</a:t>
            </a:r>
            <a:r>
              <a:rPr lang="zh-CN" altLang="en-US" b="1" dirty="0">
                <a:solidFill>
                  <a:srgbClr val="CC00CC"/>
                </a:solidFill>
                <a:latin typeface="+mn-ea"/>
                <a:ea typeface="+mn-ea"/>
              </a:rPr>
              <a:t>个参数</a:t>
            </a:r>
          </a:p>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第五个字母</a:t>
            </a:r>
            <a:r>
              <a:rPr lang="zh-CN" altLang="en-US" b="1" dirty="0">
                <a:latin typeface="+mn-ea"/>
                <a:ea typeface="+mn-ea"/>
              </a:rPr>
              <a:t>表示</a:t>
            </a:r>
            <a:r>
              <a:rPr lang="zh-CN" altLang="en-US" b="1" dirty="0">
                <a:solidFill>
                  <a:srgbClr val="CC00CC"/>
                </a:solidFill>
                <a:latin typeface="+mn-ea"/>
                <a:ea typeface="+mn-ea"/>
              </a:rPr>
              <a:t>顾客源中的顾客数目</a:t>
            </a:r>
            <a:r>
              <a:rPr lang="zh-CN" altLang="en-US" b="1"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7F8CB18-123B-328A-8C33-845A2ABC145F}"/>
              </a:ext>
            </a:extLst>
          </p:cNvPr>
          <p:cNvSpPr>
            <a:spLocks noGrp="1" noChangeArrowheads="1"/>
          </p:cNvSpPr>
          <p:nvPr>
            <p:ph type="title"/>
          </p:nvPr>
        </p:nvSpPr>
        <p:spPr/>
        <p:txBody>
          <a:bodyPr/>
          <a:lstStyle/>
          <a:p>
            <a:pPr eaLnBrk="1" hangingPunct="1"/>
            <a:r>
              <a:rPr lang="zh-CN" altLang="en-US" dirty="0">
                <a:latin typeface="+mn-ea"/>
                <a:ea typeface="+mn-ea"/>
              </a:rPr>
              <a:t>几个经典排队系统的符号表示</a:t>
            </a:r>
          </a:p>
        </p:txBody>
      </p:sp>
      <p:sp>
        <p:nvSpPr>
          <p:cNvPr id="267267" name="Rectangle 3">
            <a:extLst>
              <a:ext uri="{FF2B5EF4-FFF2-40B4-BE49-F238E27FC236}">
                <a16:creationId xmlns:a16="http://schemas.microsoft.com/office/drawing/2014/main" id="{1FF071FF-FC5B-91CC-1951-424453314558}"/>
              </a:ext>
            </a:extLst>
          </p:cNvPr>
          <p:cNvSpPr>
            <a:spLocks noGrp="1" noChangeArrowheads="1"/>
          </p:cNvSpPr>
          <p:nvPr>
            <p:ph idx="1"/>
          </p:nvPr>
        </p:nvSpPr>
        <p:spPr>
          <a:xfrm>
            <a:off x="307975" y="1104362"/>
            <a:ext cx="11658600" cy="5755226"/>
          </a:xfrm>
        </p:spPr>
        <p:txBody>
          <a:bodyPr>
            <a:noAutofit/>
          </a:bodyPr>
          <a:lstStyle/>
          <a:p>
            <a:pPr eaLnBrk="1" hangingPunct="1">
              <a:spcBef>
                <a:spcPct val="10000"/>
              </a:spcBef>
              <a:buClr>
                <a:srgbClr val="0000FF"/>
              </a:buClr>
              <a:buFont typeface="Wingdings" panose="05000000000000000000" pitchFamily="2" charset="2"/>
              <a:buChar char="v"/>
            </a:pPr>
            <a:r>
              <a:rPr lang="en-US" altLang="zh-CN" dirty="0">
                <a:solidFill>
                  <a:srgbClr val="CC00CC"/>
                </a:solidFill>
              </a:rPr>
              <a:t>E</a:t>
            </a:r>
            <a:r>
              <a:rPr lang="en-US" altLang="zh-CN" baseline="-25000" dirty="0">
                <a:solidFill>
                  <a:srgbClr val="CC00CC"/>
                </a:solidFill>
              </a:rPr>
              <a:t>k</a:t>
            </a:r>
            <a:r>
              <a:rPr lang="en-US" altLang="zh-CN" dirty="0">
                <a:solidFill>
                  <a:srgbClr val="CC00CC"/>
                </a:solidFill>
              </a:rPr>
              <a:t>/G/1/</a:t>
            </a:r>
            <a:r>
              <a:rPr lang="en-US" altLang="zh-CN" dirty="0">
                <a:solidFill>
                  <a:srgbClr val="CC00CC"/>
                </a:solidFill>
                <a:sym typeface="Symbol" panose="05050102010706020507" pitchFamily="18" charset="2"/>
              </a:rPr>
              <a:t>K</a:t>
            </a:r>
            <a:r>
              <a:rPr lang="zh-CN" altLang="en-US" dirty="0">
                <a:sym typeface="Symbol" panose="05050102010706020507" pitchFamily="18" charset="2"/>
              </a:rPr>
              <a:t>：相继到达的间隔时间独立、服从</a:t>
            </a:r>
            <a:r>
              <a:rPr lang="en-US" altLang="zh-CN" dirty="0">
                <a:sym typeface="Symbol" panose="05050102010706020507" pitchFamily="18" charset="2"/>
              </a:rPr>
              <a:t>k</a:t>
            </a:r>
            <a:r>
              <a:rPr lang="zh-CN" altLang="en-US" dirty="0">
                <a:sym typeface="Symbol" panose="05050102010706020507" pitchFamily="18" charset="2"/>
              </a:rPr>
              <a:t>阶爱尔朗分布，服务时间独立、服从一般概率分布，只有</a:t>
            </a:r>
            <a:r>
              <a:rPr lang="en-US" altLang="zh-CN" dirty="0">
                <a:sym typeface="Symbol" panose="05050102010706020507" pitchFamily="18" charset="2"/>
              </a:rPr>
              <a:t>1</a:t>
            </a:r>
            <a:r>
              <a:rPr lang="zh-CN" altLang="en-US" dirty="0">
                <a:sym typeface="Symbol" panose="05050102010706020507" pitchFamily="18" charset="2"/>
              </a:rPr>
              <a:t>个服务台，容量为</a:t>
            </a:r>
            <a:r>
              <a:rPr lang="en-US" altLang="zh-CN" dirty="0">
                <a:sym typeface="Symbol" panose="05050102010706020507" pitchFamily="18" charset="2"/>
              </a:rPr>
              <a:t>k(0k&lt;)</a:t>
            </a:r>
            <a:r>
              <a:rPr lang="zh-CN" altLang="en-US" dirty="0">
                <a:sym typeface="Symbol" panose="05050102010706020507" pitchFamily="18" charset="2"/>
              </a:rPr>
              <a:t>的混合制系统</a:t>
            </a:r>
          </a:p>
          <a:p>
            <a:pPr eaLnBrk="1" hangingPunct="1">
              <a:spcBef>
                <a:spcPct val="10000"/>
              </a:spcBef>
              <a:buClr>
                <a:srgbClr val="0000FF"/>
              </a:buClr>
              <a:buFont typeface="Wingdings" panose="05000000000000000000" pitchFamily="2" charset="2"/>
              <a:buChar char="v"/>
            </a:pPr>
            <a:r>
              <a:rPr lang="en-US" altLang="zh-CN" dirty="0">
                <a:solidFill>
                  <a:srgbClr val="CC00CC"/>
                </a:solidFill>
              </a:rPr>
              <a:t>D/M/c/</a:t>
            </a:r>
            <a:r>
              <a:rPr lang="en-US" altLang="zh-CN" dirty="0">
                <a:solidFill>
                  <a:srgbClr val="CC00CC"/>
                </a:solidFill>
                <a:sym typeface="Symbol" panose="05050102010706020507" pitchFamily="18" charset="2"/>
              </a:rPr>
              <a:t>K</a:t>
            </a:r>
            <a:r>
              <a:rPr lang="zh-CN" altLang="en-US" dirty="0">
                <a:sym typeface="Symbol" panose="05050102010706020507" pitchFamily="18" charset="2"/>
              </a:rPr>
              <a:t>：相继到达的间隔时间独立、服从定长分布，服务时间独立、服从负指数分布，有</a:t>
            </a:r>
            <a:r>
              <a:rPr lang="en-US" altLang="zh-CN" dirty="0">
                <a:sym typeface="Symbol" panose="05050102010706020507" pitchFamily="18" charset="2"/>
              </a:rPr>
              <a:t>c</a:t>
            </a:r>
            <a:r>
              <a:rPr lang="zh-CN" altLang="en-US" dirty="0">
                <a:sym typeface="Symbol" panose="05050102010706020507" pitchFamily="18" charset="2"/>
              </a:rPr>
              <a:t>个服务台平行服务，容量为</a:t>
            </a:r>
            <a:r>
              <a:rPr lang="en-US" altLang="zh-CN" dirty="0">
                <a:sym typeface="Symbol" panose="05050102010706020507" pitchFamily="18" charset="2"/>
              </a:rPr>
              <a:t>k(</a:t>
            </a:r>
            <a:r>
              <a:rPr lang="en-US" altLang="zh-CN" dirty="0" err="1">
                <a:sym typeface="Symbol" panose="05050102010706020507" pitchFamily="18" charset="2"/>
              </a:rPr>
              <a:t>ck</a:t>
            </a:r>
            <a:r>
              <a:rPr lang="en-US" altLang="zh-CN" dirty="0">
                <a:sym typeface="Symbol" panose="05050102010706020507" pitchFamily="18" charset="2"/>
              </a:rPr>
              <a:t>&lt;)</a:t>
            </a:r>
            <a:r>
              <a:rPr lang="zh-CN" altLang="en-US" dirty="0">
                <a:sym typeface="Symbol" panose="05050102010706020507" pitchFamily="18" charset="2"/>
              </a:rPr>
              <a:t>的混合制系统</a:t>
            </a:r>
          </a:p>
          <a:p>
            <a:pPr eaLnBrk="1" hangingPunct="1">
              <a:spcBef>
                <a:spcPct val="10000"/>
              </a:spcBef>
              <a:buClr>
                <a:srgbClr val="0000FF"/>
              </a:buClr>
              <a:buFont typeface="Wingdings" panose="05000000000000000000" pitchFamily="2" charset="2"/>
              <a:buChar char="v"/>
            </a:pPr>
            <a:r>
              <a:rPr lang="en-US" altLang="zh-CN" dirty="0" err="1">
                <a:solidFill>
                  <a:srgbClr val="CC00CC"/>
                </a:solidFill>
              </a:rPr>
              <a:t>M</a:t>
            </a:r>
            <a:r>
              <a:rPr lang="en-US" altLang="zh-CN" baseline="30000" dirty="0" err="1">
                <a:solidFill>
                  <a:srgbClr val="CC00CC"/>
                </a:solidFill>
              </a:rPr>
              <a:t>r</a:t>
            </a:r>
            <a:r>
              <a:rPr lang="en-US" altLang="zh-CN" dirty="0">
                <a:solidFill>
                  <a:srgbClr val="CC00CC"/>
                </a:solidFill>
              </a:rPr>
              <a:t>/M/1/</a:t>
            </a:r>
            <a:r>
              <a:rPr lang="en-US" altLang="zh-CN" dirty="0">
                <a:solidFill>
                  <a:srgbClr val="CC00CC"/>
                </a:solidFill>
                <a:sym typeface="Symbol" panose="05050102010706020507" pitchFamily="18" charset="2"/>
              </a:rPr>
              <a:t></a:t>
            </a:r>
            <a:r>
              <a:rPr lang="zh-CN" altLang="en-US" dirty="0">
                <a:sym typeface="Symbol" panose="05050102010706020507" pitchFamily="18" charset="2"/>
              </a:rPr>
              <a:t>：顾客以每批为固定的</a:t>
            </a:r>
            <a:r>
              <a:rPr lang="en-US" altLang="zh-CN" dirty="0">
                <a:sym typeface="Symbol" panose="05050102010706020507" pitchFamily="18" charset="2"/>
              </a:rPr>
              <a:t>r</a:t>
            </a:r>
            <a:r>
              <a:rPr lang="zh-CN" altLang="en-US" dirty="0">
                <a:sym typeface="Symbol" panose="05050102010706020507" pitchFamily="18" charset="2"/>
              </a:rPr>
              <a:t>个成批到达，批与批的到达间隔时间独立、服从负指数分布，服务时间独立、服从负指数分布，有</a:t>
            </a:r>
            <a:r>
              <a:rPr lang="en-US" altLang="zh-CN" dirty="0">
                <a:sym typeface="Symbol" panose="05050102010706020507" pitchFamily="18" charset="2"/>
              </a:rPr>
              <a:t>1</a:t>
            </a:r>
            <a:r>
              <a:rPr lang="zh-CN" altLang="en-US" dirty="0">
                <a:sym typeface="Symbol" panose="05050102010706020507" pitchFamily="18" charset="2"/>
              </a:rPr>
              <a:t>个服务台，容量为无穷的等待制系统</a:t>
            </a:r>
          </a:p>
          <a:p>
            <a:pPr eaLnBrk="1" hangingPunct="1">
              <a:spcBef>
                <a:spcPct val="10000"/>
              </a:spcBef>
              <a:buClr>
                <a:srgbClr val="0000FF"/>
              </a:buClr>
              <a:buFont typeface="Wingdings" panose="05000000000000000000" pitchFamily="2" charset="2"/>
              <a:buChar char="v"/>
            </a:pPr>
            <a:r>
              <a:rPr lang="en-US" altLang="zh-CN" dirty="0">
                <a:solidFill>
                  <a:srgbClr val="CC00CC"/>
                </a:solidFill>
              </a:rPr>
              <a:t>M</a:t>
            </a:r>
            <a:r>
              <a:rPr lang="en-US" altLang="zh-CN" baseline="30000" dirty="0">
                <a:solidFill>
                  <a:srgbClr val="CC00CC"/>
                </a:solidFill>
              </a:rPr>
              <a:t>X</a:t>
            </a:r>
            <a:r>
              <a:rPr lang="en-US" altLang="zh-CN" dirty="0">
                <a:solidFill>
                  <a:srgbClr val="CC00CC"/>
                </a:solidFill>
              </a:rPr>
              <a:t>/</a:t>
            </a:r>
            <a:r>
              <a:rPr lang="en-US" altLang="zh-CN" dirty="0" err="1">
                <a:solidFill>
                  <a:srgbClr val="CC00CC"/>
                </a:solidFill>
              </a:rPr>
              <a:t>M</a:t>
            </a:r>
            <a:r>
              <a:rPr lang="en-US" altLang="zh-CN" baseline="30000" dirty="0" err="1">
                <a:solidFill>
                  <a:srgbClr val="CC00CC"/>
                </a:solidFill>
              </a:rPr>
              <a:t>r</a:t>
            </a:r>
            <a:r>
              <a:rPr lang="en-US" altLang="zh-CN" dirty="0">
                <a:solidFill>
                  <a:srgbClr val="CC00CC"/>
                </a:solidFill>
              </a:rPr>
              <a:t>/1/</a:t>
            </a:r>
            <a:r>
              <a:rPr lang="en-US" altLang="zh-CN" dirty="0">
                <a:solidFill>
                  <a:srgbClr val="CC00CC"/>
                </a:solidFill>
                <a:sym typeface="Symbol" panose="05050102010706020507" pitchFamily="18" charset="2"/>
              </a:rPr>
              <a:t></a:t>
            </a:r>
            <a:r>
              <a:rPr lang="zh-CN" altLang="en-US" dirty="0">
                <a:sym typeface="Symbol" panose="05050102010706020507" pitchFamily="18" charset="2"/>
              </a:rPr>
              <a:t>：</a:t>
            </a:r>
            <a:r>
              <a:rPr lang="zh-CN" altLang="en-US" spc="-100" dirty="0">
                <a:sym typeface="Symbol" panose="05050102010706020507" pitchFamily="18" charset="2"/>
              </a:rPr>
              <a:t>顾客成批到达，每批到达的数量</a:t>
            </a:r>
            <a:r>
              <a:rPr lang="en-US" altLang="zh-CN" spc="-100" dirty="0">
                <a:sym typeface="Symbol" panose="05050102010706020507" pitchFamily="18" charset="2"/>
              </a:rPr>
              <a:t>X</a:t>
            </a:r>
            <a:r>
              <a:rPr lang="zh-CN" altLang="en-US" spc="-100" dirty="0">
                <a:sym typeface="Symbol" panose="05050102010706020507" pitchFamily="18" charset="2"/>
              </a:rPr>
              <a:t>是具有某个离散型概率分布律的随机变量，批与批的到达间隔时间独立、服从负指数分布；顾客成批服务、每批为</a:t>
            </a:r>
            <a:r>
              <a:rPr lang="en-US" altLang="zh-CN" spc="-100" dirty="0">
                <a:sym typeface="Symbol" panose="05050102010706020507" pitchFamily="18" charset="2"/>
              </a:rPr>
              <a:t>r</a:t>
            </a:r>
            <a:r>
              <a:rPr lang="zh-CN" altLang="en-US" spc="-100" dirty="0">
                <a:sym typeface="Symbol" panose="05050102010706020507" pitchFamily="18" charset="2"/>
              </a:rPr>
              <a:t>个顾客，且服务时间独立、服从负指数分布；有</a:t>
            </a:r>
            <a:r>
              <a:rPr lang="en-US" altLang="zh-CN" spc="-100" dirty="0">
                <a:sym typeface="Symbol" panose="05050102010706020507" pitchFamily="18" charset="2"/>
              </a:rPr>
              <a:t>1</a:t>
            </a:r>
            <a:r>
              <a:rPr lang="zh-CN" altLang="en-US" spc="-100" dirty="0">
                <a:sym typeface="Symbol" panose="05050102010706020507" pitchFamily="18" charset="2"/>
              </a:rPr>
              <a:t>个服务台；容量为无穷的等待制系统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7267">
                                            <p:txEl>
                                              <p:pRg st="2" end="2"/>
                                            </p:txEl>
                                          </p:spTgt>
                                        </p:tgtEl>
                                        <p:attrNameLst>
                                          <p:attrName>style.visibility</p:attrName>
                                        </p:attrNameLst>
                                      </p:cBhvr>
                                      <p:to>
                                        <p:strVal val="visible"/>
                                      </p:to>
                                    </p:set>
                                    <p:anim calcmode="lin" valueType="num">
                                      <p:cBhvr additive="base">
                                        <p:cTn id="19" dur="500" fill="hold"/>
                                        <p:tgtEl>
                                          <p:spTgt spid="267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7267">
                                            <p:txEl>
                                              <p:pRg st="3" end="3"/>
                                            </p:txEl>
                                          </p:spTgt>
                                        </p:tgtEl>
                                        <p:attrNameLst>
                                          <p:attrName>style.visibility</p:attrName>
                                        </p:attrNameLst>
                                      </p:cBhvr>
                                      <p:to>
                                        <p:strVal val="visible"/>
                                      </p:to>
                                    </p:set>
                                    <p:anim calcmode="lin" valueType="num">
                                      <p:cBhvr additive="base">
                                        <p:cTn id="25" dur="500" fill="hold"/>
                                        <p:tgtEl>
                                          <p:spTgt spid="267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72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05CEB8CE-8F8E-D24C-8082-50756E78F71F}"/>
              </a:ext>
            </a:extLst>
          </p:cNvPr>
          <p:cNvSpPr>
            <a:spLocks noGrp="1" noChangeArrowheads="1"/>
          </p:cNvSpPr>
          <p:nvPr>
            <p:ph type="title"/>
          </p:nvPr>
        </p:nvSpPr>
        <p:spPr/>
        <p:txBody>
          <a:bodyPr/>
          <a:lstStyle/>
          <a:p>
            <a:pPr eaLnBrk="1" hangingPunct="1"/>
            <a:r>
              <a:rPr lang="zh-CN" altLang="en-US" dirty="0">
                <a:latin typeface="+mn-ea"/>
                <a:ea typeface="+mn-ea"/>
              </a:rPr>
              <a:t>描述排队系统的主要数量指标</a:t>
            </a:r>
          </a:p>
        </p:txBody>
      </p:sp>
      <p:sp>
        <p:nvSpPr>
          <p:cNvPr id="268292" name="Rectangle 4">
            <a:extLst>
              <a:ext uri="{FF2B5EF4-FFF2-40B4-BE49-F238E27FC236}">
                <a16:creationId xmlns:a16="http://schemas.microsoft.com/office/drawing/2014/main" id="{F8BC18FE-6380-21E6-A62D-579082DFCE51}"/>
              </a:ext>
            </a:extLst>
          </p:cNvPr>
          <p:cNvSpPr>
            <a:spLocks noGrp="1" noChangeArrowheads="1"/>
          </p:cNvSpPr>
          <p:nvPr>
            <p:ph idx="1"/>
          </p:nvPr>
        </p:nvSpPr>
        <p:spPr>
          <a:xfrm>
            <a:off x="382587" y="872577"/>
            <a:ext cx="11737975" cy="1129354"/>
          </a:xfrm>
        </p:spPr>
        <p:txBody>
          <a:bodyPr>
            <a:noAutofit/>
          </a:bodyPr>
          <a:lstStyle/>
          <a:p>
            <a:pPr eaLnBrk="1" hangingPunct="1">
              <a:buFont typeface="Wingdings" panose="05000000000000000000" pitchFamily="2" charset="2"/>
              <a:buChar char="§"/>
            </a:pPr>
            <a:r>
              <a:rPr lang="zh-CN" altLang="en-US" dirty="0">
                <a:solidFill>
                  <a:srgbClr val="CC00CC"/>
                </a:solidFill>
              </a:rPr>
              <a:t>队长</a:t>
            </a:r>
            <a:r>
              <a:rPr lang="zh-CN" altLang="en-US" dirty="0"/>
              <a:t>：系统中的顾客数</a:t>
            </a:r>
            <a:r>
              <a:rPr lang="en-US" altLang="zh-CN" dirty="0"/>
              <a:t>(</a:t>
            </a:r>
            <a:r>
              <a:rPr lang="zh-CN" altLang="en-US" dirty="0"/>
              <a:t>包括正在接受服务的顾客</a:t>
            </a:r>
            <a:r>
              <a:rPr lang="en-US" altLang="zh-CN" dirty="0"/>
              <a:t>)</a:t>
            </a:r>
          </a:p>
          <a:p>
            <a:pPr eaLnBrk="1" hangingPunct="1">
              <a:buFont typeface="Wingdings" panose="05000000000000000000" pitchFamily="2" charset="2"/>
              <a:buChar char="§"/>
            </a:pPr>
            <a:r>
              <a:rPr lang="zh-CN" altLang="en-US" dirty="0">
                <a:solidFill>
                  <a:srgbClr val="CC00CC"/>
                </a:solidFill>
              </a:rPr>
              <a:t>等待队长</a:t>
            </a:r>
            <a:r>
              <a:rPr lang="zh-CN" altLang="en-US" dirty="0"/>
              <a:t>：系统中的排队等待的顾客数</a:t>
            </a:r>
          </a:p>
        </p:txBody>
      </p:sp>
      <p:sp>
        <p:nvSpPr>
          <p:cNvPr id="268290" name="Rectangle 2">
            <a:extLst>
              <a:ext uri="{FF2B5EF4-FFF2-40B4-BE49-F238E27FC236}">
                <a16:creationId xmlns:a16="http://schemas.microsoft.com/office/drawing/2014/main" id="{7A98F706-5FB1-B5CD-E341-EB6EA5893F80}"/>
              </a:ext>
            </a:extLst>
          </p:cNvPr>
          <p:cNvSpPr>
            <a:spLocks noChangeArrowheads="1"/>
          </p:cNvSpPr>
          <p:nvPr/>
        </p:nvSpPr>
        <p:spPr bwMode="auto">
          <a:xfrm>
            <a:off x="510737" y="3429794"/>
            <a:ext cx="11582400" cy="104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等待时间</a:t>
            </a:r>
            <a:r>
              <a:rPr lang="zh-CN" altLang="en-US" sz="2400" dirty="0">
                <a:latin typeface="+mn-ea"/>
                <a:ea typeface="+mn-ea"/>
              </a:rPr>
              <a:t>：顾客进入系统的时刻起到开始接受服务止这段时间</a:t>
            </a:r>
          </a:p>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逗留时间</a:t>
            </a:r>
            <a:r>
              <a:rPr lang="zh-CN" altLang="en-US" sz="2400" dirty="0">
                <a:latin typeface="+mn-ea"/>
                <a:ea typeface="+mn-ea"/>
              </a:rPr>
              <a:t>：顾客在系统中的等待时间与服务时间之和</a:t>
            </a:r>
          </a:p>
        </p:txBody>
      </p:sp>
      <p:sp>
        <p:nvSpPr>
          <p:cNvPr id="268293" name="AutoShape 5">
            <a:extLst>
              <a:ext uri="{FF2B5EF4-FFF2-40B4-BE49-F238E27FC236}">
                <a16:creationId xmlns:a16="http://schemas.microsoft.com/office/drawing/2014/main" id="{9F7B6AB7-3321-62C8-70E6-0518CF83EAD0}"/>
              </a:ext>
            </a:extLst>
          </p:cNvPr>
          <p:cNvSpPr>
            <a:spLocks/>
          </p:cNvSpPr>
          <p:nvPr/>
        </p:nvSpPr>
        <p:spPr bwMode="auto">
          <a:xfrm>
            <a:off x="7242175" y="1753394"/>
            <a:ext cx="4441762" cy="1403340"/>
          </a:xfrm>
          <a:prstGeom prst="borderCallout1">
            <a:avLst>
              <a:gd name="adj1" fmla="val 9704"/>
              <a:gd name="adj2" fmla="val -1537"/>
              <a:gd name="adj3" fmla="val -2063"/>
              <a:gd name="adj4" fmla="val -23985"/>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000" dirty="0">
                <a:solidFill>
                  <a:srgbClr val="0000FF"/>
                </a:solidFill>
                <a:latin typeface="+mn-ea"/>
                <a:ea typeface="+mn-ea"/>
              </a:rPr>
              <a:t>它们都是随机变量，是顾客和服务机构双方都十分关心的数量指标，应确定它们的分布及有关矩。</a:t>
            </a:r>
          </a:p>
        </p:txBody>
      </p:sp>
      <p:sp>
        <p:nvSpPr>
          <p:cNvPr id="2" name="AutoShape 8">
            <a:extLst>
              <a:ext uri="{FF2B5EF4-FFF2-40B4-BE49-F238E27FC236}">
                <a16:creationId xmlns:a16="http://schemas.microsoft.com/office/drawing/2014/main" id="{333885FB-E484-405B-EC5C-B29259F1191D}"/>
              </a:ext>
            </a:extLst>
          </p:cNvPr>
          <p:cNvSpPr>
            <a:spLocks/>
          </p:cNvSpPr>
          <p:nvPr/>
        </p:nvSpPr>
        <p:spPr bwMode="auto">
          <a:xfrm>
            <a:off x="5049000" y="4584597"/>
            <a:ext cx="6634937" cy="2223436"/>
          </a:xfrm>
          <a:prstGeom prst="borderCallout1">
            <a:avLst>
              <a:gd name="adj1" fmla="val 9704"/>
              <a:gd name="adj2" fmla="val -1537"/>
              <a:gd name="adj3" fmla="val -13375"/>
              <a:gd name="adj4" fmla="val -8998"/>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400" dirty="0">
                <a:solidFill>
                  <a:srgbClr val="0000FF"/>
                </a:solidFill>
                <a:latin typeface="+mn-ea"/>
                <a:ea typeface="+mn-ea"/>
              </a:rPr>
              <a:t>在假定到达与服务是彼此独立的条件下，等待时间与服务时间是相互独立的。它们是顾客最关心的数量指标，应用中关心的是统计平衡下它们的分布及期望值。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8292">
                                            <p:txEl>
                                              <p:pRg st="0" end="0"/>
                                            </p:txEl>
                                          </p:spTgt>
                                        </p:tgtEl>
                                        <p:attrNameLst>
                                          <p:attrName>style.visibility</p:attrName>
                                        </p:attrNameLst>
                                      </p:cBhvr>
                                      <p:to>
                                        <p:strVal val="visible"/>
                                      </p:to>
                                    </p:set>
                                    <p:anim calcmode="lin" valueType="num">
                                      <p:cBhvr additive="base">
                                        <p:cTn id="7" dur="500" fill="hold"/>
                                        <p:tgtEl>
                                          <p:spTgt spid="268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8292">
                                            <p:txEl>
                                              <p:pRg st="1" end="1"/>
                                            </p:txEl>
                                          </p:spTgt>
                                        </p:tgtEl>
                                        <p:attrNameLst>
                                          <p:attrName>style.visibility</p:attrName>
                                        </p:attrNameLst>
                                      </p:cBhvr>
                                      <p:to>
                                        <p:strVal val="visible"/>
                                      </p:to>
                                    </p:set>
                                    <p:anim calcmode="lin" valueType="num">
                                      <p:cBhvr additive="base">
                                        <p:cTn id="12" dur="500" fill="hold"/>
                                        <p:tgtEl>
                                          <p:spTgt spid="26829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82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68293"/>
                                        </p:tgtEl>
                                        <p:attrNameLst>
                                          <p:attrName>style.visibility</p:attrName>
                                        </p:attrNameLst>
                                      </p:cBhvr>
                                      <p:to>
                                        <p:strVal val="visible"/>
                                      </p:to>
                                    </p:set>
                                  </p:childTnLst>
                                  <p:subTnLst>
                                    <p:set>
                                      <p:cBhvr override="childStyle">
                                        <p:cTn dur="1" fill="hold" display="0" masterRel="nextClick" afterEffect="1"/>
                                        <p:tgtEl>
                                          <p:spTgt spid="26829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68290">
                                            <p:txEl>
                                              <p:pRg st="0" end="0"/>
                                            </p:txEl>
                                          </p:spTgt>
                                        </p:tgtEl>
                                        <p:attrNameLst>
                                          <p:attrName>style.visibility</p:attrName>
                                        </p:attrNameLst>
                                      </p:cBhvr>
                                      <p:to>
                                        <p:strVal val="visible"/>
                                      </p:to>
                                    </p:set>
                                    <p:anim calcmode="lin" valueType="num">
                                      <p:cBhvr additive="base">
                                        <p:cTn id="22" dur="500" fill="hold"/>
                                        <p:tgtEl>
                                          <p:spTgt spid="26829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8290">
                                            <p:txEl>
                                              <p:pRg st="0" end="0"/>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4" fill="hold" nodeType="afterEffect">
                                  <p:stCondLst>
                                    <p:cond delay="0"/>
                                  </p:stCondLst>
                                  <p:childTnLst>
                                    <p:set>
                                      <p:cBhvr>
                                        <p:cTn id="26" dur="1" fill="hold">
                                          <p:stCondLst>
                                            <p:cond delay="0"/>
                                          </p:stCondLst>
                                        </p:cTn>
                                        <p:tgtEl>
                                          <p:spTgt spid="268290">
                                            <p:txEl>
                                              <p:pRg st="1" end="1"/>
                                            </p:txEl>
                                          </p:spTgt>
                                        </p:tgtEl>
                                        <p:attrNameLst>
                                          <p:attrName>style.visibility</p:attrName>
                                        </p:attrNameLst>
                                      </p:cBhvr>
                                      <p:to>
                                        <p:strVal val="visible"/>
                                      </p:to>
                                    </p:set>
                                    <p:anim calcmode="lin" valueType="num">
                                      <p:cBhvr additive="base">
                                        <p:cTn id="27" dur="500" fill="hold"/>
                                        <p:tgtEl>
                                          <p:spTgt spid="26829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8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build="p" autoUpdateAnimBg="0" advAuto="0"/>
      <p:bldP spid="268290" grpId="0" build="p" autoUpdateAnimBg="0"/>
      <p:bldP spid="268293" grpId="0" animBg="1" autoUpdateAnimBg="0"/>
      <p:bldP spid="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05CEB8CE-8F8E-D24C-8082-50756E78F71F}"/>
              </a:ext>
            </a:extLst>
          </p:cNvPr>
          <p:cNvSpPr>
            <a:spLocks noGrp="1" noChangeArrowheads="1"/>
          </p:cNvSpPr>
          <p:nvPr>
            <p:ph type="title"/>
          </p:nvPr>
        </p:nvSpPr>
        <p:spPr/>
        <p:txBody>
          <a:bodyPr/>
          <a:lstStyle/>
          <a:p>
            <a:pPr eaLnBrk="1" hangingPunct="1"/>
            <a:r>
              <a:rPr lang="zh-CN" altLang="en-US" dirty="0">
                <a:latin typeface="+mn-ea"/>
                <a:ea typeface="+mn-ea"/>
              </a:rPr>
              <a:t>描述排队系统的主要数量指标</a:t>
            </a:r>
          </a:p>
        </p:txBody>
      </p:sp>
      <p:sp>
        <p:nvSpPr>
          <p:cNvPr id="268294" name="Rectangle 6">
            <a:extLst>
              <a:ext uri="{FF2B5EF4-FFF2-40B4-BE49-F238E27FC236}">
                <a16:creationId xmlns:a16="http://schemas.microsoft.com/office/drawing/2014/main" id="{25759562-9859-10B9-B533-198DBA60898E}"/>
              </a:ext>
            </a:extLst>
          </p:cNvPr>
          <p:cNvSpPr>
            <a:spLocks noChangeArrowheads="1"/>
          </p:cNvSpPr>
          <p:nvPr/>
        </p:nvSpPr>
        <p:spPr bwMode="auto">
          <a:xfrm>
            <a:off x="432949" y="991394"/>
            <a:ext cx="11582400" cy="215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系统的忙期</a:t>
            </a:r>
            <a:r>
              <a:rPr lang="zh-CN" altLang="en-US" sz="2400" dirty="0">
                <a:latin typeface="+mn-ea"/>
                <a:ea typeface="+mn-ea"/>
              </a:rPr>
              <a:t>：从顾客到达空闲的系统，服务立即开始，直到系统再次变为空闲的这段系统连续繁忙的时间</a:t>
            </a:r>
          </a:p>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系统的闲期</a:t>
            </a:r>
            <a:r>
              <a:rPr lang="zh-CN" altLang="en-US" sz="2400" dirty="0">
                <a:latin typeface="+mn-ea"/>
                <a:ea typeface="+mn-ea"/>
              </a:rPr>
              <a:t>：系统连续保持空闲的时间</a:t>
            </a:r>
          </a:p>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忙期循环</a:t>
            </a:r>
            <a:r>
              <a:rPr lang="zh-CN" altLang="en-US" sz="2400" dirty="0">
                <a:latin typeface="+mn-ea"/>
                <a:ea typeface="+mn-ea"/>
              </a:rPr>
              <a:t>：相邻两次忙期开始的时间间隔</a:t>
            </a:r>
          </a:p>
        </p:txBody>
      </p:sp>
      <p:sp>
        <p:nvSpPr>
          <p:cNvPr id="268295" name="Rectangle 7">
            <a:extLst>
              <a:ext uri="{FF2B5EF4-FFF2-40B4-BE49-F238E27FC236}">
                <a16:creationId xmlns:a16="http://schemas.microsoft.com/office/drawing/2014/main" id="{DF1321C5-057F-3595-4F98-2F0A8E7B00FD}"/>
              </a:ext>
            </a:extLst>
          </p:cNvPr>
          <p:cNvSpPr>
            <a:spLocks noChangeArrowheads="1"/>
          </p:cNvSpPr>
          <p:nvPr/>
        </p:nvSpPr>
        <p:spPr bwMode="auto">
          <a:xfrm>
            <a:off x="460374" y="4501386"/>
            <a:ext cx="11582400"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输出过程</a:t>
            </a:r>
            <a:r>
              <a:rPr lang="zh-CN" altLang="en-US" sz="2400" dirty="0">
                <a:latin typeface="+mn-ea"/>
                <a:ea typeface="+mn-ea"/>
              </a:rPr>
              <a:t>：也称</a:t>
            </a:r>
            <a:r>
              <a:rPr lang="zh-CN" altLang="en-US" sz="2400" dirty="0">
                <a:solidFill>
                  <a:srgbClr val="CC00CC"/>
                </a:solidFill>
                <a:latin typeface="+mn-ea"/>
                <a:ea typeface="+mn-ea"/>
              </a:rPr>
              <a:t>离去过程</a:t>
            </a:r>
            <a:r>
              <a:rPr lang="zh-CN" altLang="en-US" sz="2400" dirty="0">
                <a:latin typeface="+mn-ea"/>
                <a:ea typeface="+mn-ea"/>
              </a:rPr>
              <a:t>，指接受服务完毕的顾客相继离开系统的过程。</a:t>
            </a:r>
          </a:p>
        </p:txBody>
      </p:sp>
      <p:sp>
        <p:nvSpPr>
          <p:cNvPr id="268297" name="AutoShape 9">
            <a:extLst>
              <a:ext uri="{FF2B5EF4-FFF2-40B4-BE49-F238E27FC236}">
                <a16:creationId xmlns:a16="http://schemas.microsoft.com/office/drawing/2014/main" id="{FC6BA107-FE95-F5DA-16A0-F50B18D866D3}"/>
              </a:ext>
            </a:extLst>
          </p:cNvPr>
          <p:cNvSpPr>
            <a:spLocks/>
          </p:cNvSpPr>
          <p:nvPr/>
        </p:nvSpPr>
        <p:spPr bwMode="auto">
          <a:xfrm>
            <a:off x="5413375" y="3201194"/>
            <a:ext cx="6477000" cy="1115441"/>
          </a:xfrm>
          <a:prstGeom prst="borderCallout1">
            <a:avLst>
              <a:gd name="adj1" fmla="val 9704"/>
              <a:gd name="adj2" fmla="val -1588"/>
              <a:gd name="adj3" fmla="val -64988"/>
              <a:gd name="adj4" fmla="val -5804"/>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400" dirty="0">
                <a:solidFill>
                  <a:srgbClr val="0000FF"/>
                </a:solidFill>
                <a:latin typeface="+mn-ea"/>
                <a:ea typeface="+mn-ea"/>
              </a:rPr>
              <a:t>忙期反映了系统中服务员的工作强度。在排队系统中，统计平衡下忙期与闲期是交替出现的。</a:t>
            </a:r>
          </a:p>
        </p:txBody>
      </p:sp>
      <p:sp>
        <p:nvSpPr>
          <p:cNvPr id="268298" name="AutoShape 10">
            <a:extLst>
              <a:ext uri="{FF2B5EF4-FFF2-40B4-BE49-F238E27FC236}">
                <a16:creationId xmlns:a16="http://schemas.microsoft.com/office/drawing/2014/main" id="{858F97E8-F00F-7CA8-96AB-6033262DCE72}"/>
              </a:ext>
            </a:extLst>
          </p:cNvPr>
          <p:cNvSpPr>
            <a:spLocks/>
          </p:cNvSpPr>
          <p:nvPr/>
        </p:nvSpPr>
        <p:spPr bwMode="auto">
          <a:xfrm>
            <a:off x="2974974" y="5174862"/>
            <a:ext cx="9067800" cy="1115441"/>
          </a:xfrm>
          <a:prstGeom prst="borderCallout1">
            <a:avLst>
              <a:gd name="adj1" fmla="val 5991"/>
              <a:gd name="adj2" fmla="val -1537"/>
              <a:gd name="adj3" fmla="val -30066"/>
              <a:gd name="adj4" fmla="val -5504"/>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400" dirty="0">
                <a:solidFill>
                  <a:srgbClr val="0000FF"/>
                </a:solidFill>
                <a:latin typeface="+mn-ea"/>
                <a:ea typeface="+mn-ea"/>
              </a:rPr>
              <a:t>刻画输出过程的主要指标是相继离去的间隔时间和在一段已知时间内离去顾客的数目，这些指标从一个侧面反映了系统的工作效率。</a:t>
            </a:r>
          </a:p>
        </p:txBody>
      </p:sp>
    </p:spTree>
    <p:extLst>
      <p:ext uri="{BB962C8B-B14F-4D97-AF65-F5344CB8AC3E}">
        <p14:creationId xmlns:p14="http://schemas.microsoft.com/office/powerpoint/2010/main" val="1941123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8294">
                                            <p:txEl>
                                              <p:pRg st="0" end="0"/>
                                            </p:txEl>
                                          </p:spTgt>
                                        </p:tgtEl>
                                        <p:attrNameLst>
                                          <p:attrName>style.visibility</p:attrName>
                                        </p:attrNameLst>
                                      </p:cBhvr>
                                      <p:to>
                                        <p:strVal val="visible"/>
                                      </p:to>
                                    </p:set>
                                    <p:anim calcmode="lin" valueType="num">
                                      <p:cBhvr additive="base">
                                        <p:cTn id="7" dur="500" fill="hold"/>
                                        <p:tgtEl>
                                          <p:spTgt spid="2682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8294">
                                            <p:txEl>
                                              <p:pRg st="1" end="1"/>
                                            </p:txEl>
                                          </p:spTgt>
                                        </p:tgtEl>
                                        <p:attrNameLst>
                                          <p:attrName>style.visibility</p:attrName>
                                        </p:attrNameLst>
                                      </p:cBhvr>
                                      <p:to>
                                        <p:strVal val="visible"/>
                                      </p:to>
                                    </p:set>
                                    <p:anim calcmode="lin" valueType="num">
                                      <p:cBhvr additive="base">
                                        <p:cTn id="12" dur="500" fill="hold"/>
                                        <p:tgtEl>
                                          <p:spTgt spid="26829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8294">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8294">
                                            <p:txEl>
                                              <p:pRg st="2" end="2"/>
                                            </p:txEl>
                                          </p:spTgt>
                                        </p:tgtEl>
                                        <p:attrNameLst>
                                          <p:attrName>style.visibility</p:attrName>
                                        </p:attrNameLst>
                                      </p:cBhvr>
                                      <p:to>
                                        <p:strVal val="visible"/>
                                      </p:to>
                                    </p:set>
                                    <p:anim calcmode="lin" valueType="num">
                                      <p:cBhvr additive="base">
                                        <p:cTn id="17" dur="500" fill="hold"/>
                                        <p:tgtEl>
                                          <p:spTgt spid="26829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82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68297"/>
                                        </p:tgtEl>
                                        <p:attrNameLst>
                                          <p:attrName>style.visibility</p:attrName>
                                        </p:attrNameLst>
                                      </p:cBhvr>
                                      <p:to>
                                        <p:strVal val="visible"/>
                                      </p:to>
                                    </p:set>
                                  </p:childTnLst>
                                  <p:subTnLst>
                                    <p:set>
                                      <p:cBhvr override="childStyle">
                                        <p:cTn dur="1" fill="hold" display="0" masterRel="nextClick" afterEffect="1"/>
                                        <p:tgtEl>
                                          <p:spTgt spid="2682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295"/>
                                        </p:tgtEl>
                                        <p:attrNameLst>
                                          <p:attrName>style.visibility</p:attrName>
                                        </p:attrNameLst>
                                      </p:cBhvr>
                                      <p:to>
                                        <p:strVal val="visible"/>
                                      </p:to>
                                    </p:set>
                                    <p:anim calcmode="lin" valueType="num">
                                      <p:cBhvr additive="base">
                                        <p:cTn id="27" dur="500" fill="hold"/>
                                        <p:tgtEl>
                                          <p:spTgt spid="268295"/>
                                        </p:tgtEl>
                                        <p:attrNameLst>
                                          <p:attrName>ppt_x</p:attrName>
                                        </p:attrNameLst>
                                      </p:cBhvr>
                                      <p:tavLst>
                                        <p:tav tm="0">
                                          <p:val>
                                            <p:strVal val="#ppt_x"/>
                                          </p:val>
                                        </p:tav>
                                        <p:tav tm="100000">
                                          <p:val>
                                            <p:strVal val="#ppt_x"/>
                                          </p:val>
                                        </p:tav>
                                      </p:tavLst>
                                    </p:anim>
                                    <p:anim calcmode="lin" valueType="num">
                                      <p:cBhvr additive="base">
                                        <p:cTn id="28" dur="500" fill="hold"/>
                                        <p:tgtEl>
                                          <p:spTgt spid="26829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68298"/>
                                        </p:tgtEl>
                                        <p:attrNameLst>
                                          <p:attrName>style.visibility</p:attrName>
                                        </p:attrNameLst>
                                      </p:cBhvr>
                                      <p:to>
                                        <p:strVal val="visible"/>
                                      </p:to>
                                    </p:set>
                                  </p:childTnLst>
                                  <p:subTnLst>
                                    <p:set>
                                      <p:cBhvr override="childStyle">
                                        <p:cTn dur="1" fill="hold" display="0" masterRel="nextClick" afterEffect="1"/>
                                        <p:tgtEl>
                                          <p:spTgt spid="2682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4" grpId="0" build="p" autoUpdateAnimBg="0"/>
      <p:bldP spid="268295" grpId="0" autoUpdateAnimBg="0"/>
      <p:bldP spid="268297" grpId="0" animBg="1" autoUpdateAnimBg="0"/>
      <p:bldP spid="26829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6DAB6FAA-00C3-9763-1CE9-3E4714F6024E}"/>
              </a:ext>
            </a:extLst>
          </p:cNvPr>
          <p:cNvSpPr>
            <a:spLocks noGrp="1" noChangeArrowheads="1"/>
          </p:cNvSpPr>
          <p:nvPr>
            <p:ph type="title"/>
          </p:nvPr>
        </p:nvSpPr>
        <p:spPr/>
        <p:txBody>
          <a:bodyPr/>
          <a:lstStyle/>
          <a:p>
            <a:pPr eaLnBrk="1" hangingPunct="1"/>
            <a:r>
              <a:rPr lang="zh-CN" altLang="en-US" dirty="0">
                <a:latin typeface="+mn-ea"/>
                <a:ea typeface="+mn-ea"/>
              </a:rPr>
              <a:t>无限源的简单排队系统</a:t>
            </a:r>
          </a:p>
        </p:txBody>
      </p:sp>
      <p:sp>
        <p:nvSpPr>
          <p:cNvPr id="260099" name="Rectangle 3">
            <a:extLst>
              <a:ext uri="{FF2B5EF4-FFF2-40B4-BE49-F238E27FC236}">
                <a16:creationId xmlns:a16="http://schemas.microsoft.com/office/drawing/2014/main" id="{06888712-719F-A3AE-BD11-93D627252866}"/>
              </a:ext>
            </a:extLst>
          </p:cNvPr>
          <p:cNvSpPr>
            <a:spLocks noGrp="1" noChangeArrowheads="1"/>
          </p:cNvSpPr>
          <p:nvPr>
            <p:ph type="body" idx="1"/>
          </p:nvPr>
        </p:nvSpPr>
        <p:spPr>
          <a:xfrm>
            <a:off x="917575" y="1296194"/>
            <a:ext cx="6303834" cy="3537769"/>
          </a:xfrm>
        </p:spPr>
        <p:txBody>
          <a:bodyPr>
            <a:normAutofit/>
          </a:bodyPr>
          <a:lstStyle/>
          <a:p>
            <a:pPr eaLnBrk="1" hangingPunct="1">
              <a:spcBef>
                <a:spcPct val="50000"/>
              </a:spcBef>
              <a:buClr>
                <a:srgbClr val="FF0000"/>
              </a:buClr>
              <a:buFont typeface="Wingdings" panose="05000000000000000000" pitchFamily="2" charset="2"/>
              <a:buChar char="v"/>
            </a:pPr>
            <a:r>
              <a:rPr lang="zh-CN" altLang="en-US" dirty="0">
                <a:solidFill>
                  <a:srgbClr val="0000FF"/>
                </a:solidFill>
              </a:rPr>
              <a:t>顾客总体是无限的</a:t>
            </a:r>
          </a:p>
          <a:p>
            <a:pPr eaLnBrk="1" hangingPunct="1">
              <a:spcBef>
                <a:spcPct val="50000"/>
              </a:spcBef>
              <a:buClr>
                <a:srgbClr val="FF0000"/>
              </a:buClr>
              <a:buFont typeface="Wingdings" panose="05000000000000000000" pitchFamily="2" charset="2"/>
              <a:buChar char="v"/>
            </a:pPr>
            <a:r>
              <a:rPr lang="zh-CN" altLang="en-US" dirty="0">
                <a:solidFill>
                  <a:srgbClr val="0000FF"/>
                </a:solidFill>
              </a:rPr>
              <a:t>输入过程是简单流</a:t>
            </a:r>
          </a:p>
          <a:p>
            <a:pPr eaLnBrk="1" hangingPunct="1">
              <a:spcBef>
                <a:spcPct val="50000"/>
              </a:spcBef>
              <a:buClr>
                <a:srgbClr val="FF0000"/>
              </a:buClr>
              <a:buFont typeface="Wingdings" panose="05000000000000000000" pitchFamily="2" charset="2"/>
              <a:buChar char="v"/>
            </a:pPr>
            <a:r>
              <a:rPr lang="zh-CN" altLang="en-US" dirty="0">
                <a:solidFill>
                  <a:srgbClr val="0000FF"/>
                </a:solidFill>
              </a:rPr>
              <a:t>服务时间服从负指数分布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BCF22F8-5CEA-5320-E01C-FB55E3033098}"/>
              </a:ext>
            </a:extLst>
          </p:cNvPr>
          <p:cNvSpPr>
            <a:spLocks noGrp="1" noChangeArrowheads="1"/>
          </p:cNvSpPr>
          <p:nvPr>
            <p:ph type="title"/>
          </p:nvPr>
        </p:nvSpPr>
        <p:spPr/>
        <p:txBody>
          <a:bodyPr/>
          <a:lstStyle/>
          <a:p>
            <a:pPr eaLnBrk="1" hangingPunct="1"/>
            <a:r>
              <a:rPr lang="en-US" altLang="zh-CN" dirty="0">
                <a:ea typeface="黑体" panose="02010609060101010101" pitchFamily="49" charset="-122"/>
              </a:rPr>
              <a:t>§8.1  M/M/1/</a:t>
            </a:r>
            <a:r>
              <a:rPr lang="en-US" altLang="zh-CN" dirty="0">
                <a:ea typeface="黑体" panose="02010609060101010101" pitchFamily="49" charset="-122"/>
                <a:sym typeface="Symbol" panose="05050102010706020507" pitchFamily="18" charset="2"/>
              </a:rPr>
              <a:t></a:t>
            </a:r>
          </a:p>
        </p:txBody>
      </p:sp>
      <p:sp>
        <p:nvSpPr>
          <p:cNvPr id="344067" name="Rectangle 3">
            <a:extLst>
              <a:ext uri="{FF2B5EF4-FFF2-40B4-BE49-F238E27FC236}">
                <a16:creationId xmlns:a16="http://schemas.microsoft.com/office/drawing/2014/main" id="{4FC013E6-6F27-CF2A-2C9C-4652F6078574}"/>
              </a:ext>
            </a:extLst>
          </p:cNvPr>
          <p:cNvSpPr>
            <a:spLocks noGrp="1" noChangeArrowheads="1"/>
          </p:cNvSpPr>
          <p:nvPr>
            <p:ph idx="1"/>
          </p:nvPr>
        </p:nvSpPr>
        <p:spPr>
          <a:xfrm>
            <a:off x="612775" y="1119530"/>
            <a:ext cx="10896600" cy="5387634"/>
          </a:xfrm>
        </p:spPr>
        <p:txBody>
          <a:bodyPr/>
          <a:lstStyle/>
          <a:p>
            <a:pPr algn="just" eaLnBrk="1" hangingPunct="1">
              <a:buClr>
                <a:srgbClr val="0000FF"/>
              </a:buClr>
            </a:pPr>
            <a:r>
              <a:rPr lang="en-US" altLang="zh-CN" dirty="0"/>
              <a:t>1. </a:t>
            </a:r>
            <a:r>
              <a:rPr lang="zh-CN" altLang="en-US" dirty="0"/>
              <a:t>问题的叙述</a:t>
            </a:r>
          </a:p>
          <a:p>
            <a:pPr algn="just" eaLnBrk="1" hangingPunct="1">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的泊松过程，即相继到达的间隔时间序列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zh-CN" altLang="en-US" dirty="0">
                <a:sym typeface="Symbol" panose="05050102010706020507" pitchFamily="18" charset="2"/>
              </a:rPr>
              <a:t>，</a:t>
            </a:r>
            <a:r>
              <a:rPr lang="en-US" altLang="zh-CN" dirty="0">
                <a:sym typeface="Symbol" panose="05050102010706020507" pitchFamily="18" charset="2"/>
              </a:rPr>
              <a:t>n1</a:t>
            </a:r>
            <a:r>
              <a:rPr lang="en-US" altLang="zh-CN" dirty="0"/>
              <a:t>}</a:t>
            </a:r>
            <a:r>
              <a:rPr lang="zh-CN" altLang="en-US" dirty="0"/>
              <a:t>独立、服从参数为</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的负指数分布</a:t>
            </a:r>
            <a:r>
              <a:rPr lang="en-US" altLang="zh-CN" dirty="0"/>
              <a:t>F(t)</a:t>
            </a:r>
            <a:r>
              <a:rPr lang="zh-CN" altLang="en-US" dirty="0"/>
              <a:t>＝</a:t>
            </a:r>
            <a:r>
              <a:rPr lang="en-US" altLang="zh-CN" dirty="0"/>
              <a:t>1-e</a:t>
            </a:r>
            <a:r>
              <a:rPr lang="en-US" altLang="zh-CN" baseline="30000" dirty="0"/>
              <a:t>-</a:t>
            </a:r>
            <a:r>
              <a:rPr lang="en-US" altLang="zh-CN" baseline="30000" dirty="0">
                <a:sym typeface="Symbol" panose="05050102010706020507" pitchFamily="18" charset="2"/>
              </a:rPr>
              <a:t>t</a:t>
            </a:r>
            <a:r>
              <a:rPr lang="zh-CN" altLang="en-US" dirty="0"/>
              <a:t>，</a:t>
            </a:r>
            <a:r>
              <a:rPr lang="en-US" altLang="zh-CN" dirty="0"/>
              <a:t>t</a:t>
            </a:r>
            <a:r>
              <a:rPr lang="en-US" altLang="zh-CN" dirty="0">
                <a:sym typeface="Symbol" panose="05050102010706020507" pitchFamily="18" charset="2"/>
              </a:rPr>
              <a:t>0</a:t>
            </a:r>
            <a:r>
              <a:rPr lang="zh-CN" altLang="en-US" dirty="0"/>
              <a:t>；</a:t>
            </a:r>
          </a:p>
          <a:p>
            <a:pPr algn="just" eaLnBrk="1" hangingPunct="1">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,n1</a:t>
            </a:r>
            <a:r>
              <a:rPr lang="en-US" altLang="zh-CN" dirty="0"/>
              <a:t>}</a:t>
            </a:r>
            <a:r>
              <a:rPr lang="zh-CN" altLang="en-US" dirty="0"/>
              <a:t>独立、服从参数为</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的负指数分布</a:t>
            </a:r>
            <a:r>
              <a:rPr lang="en-US" altLang="zh-CN" dirty="0"/>
              <a:t>G(t)</a:t>
            </a:r>
            <a:r>
              <a:rPr lang="zh-CN" altLang="en-US" dirty="0"/>
              <a:t>＝</a:t>
            </a:r>
            <a:r>
              <a:rPr lang="en-US" altLang="zh-CN" dirty="0"/>
              <a:t>1-e</a:t>
            </a:r>
            <a:r>
              <a:rPr lang="en-US" altLang="zh-CN" baseline="30000" dirty="0"/>
              <a:t>-</a:t>
            </a:r>
            <a:r>
              <a:rPr lang="en-US" altLang="zh-CN" baseline="30000" dirty="0">
                <a:sym typeface="Symbol" panose="05050102010706020507" pitchFamily="18" charset="2"/>
              </a:rPr>
              <a:t>t</a:t>
            </a:r>
            <a:r>
              <a:rPr lang="zh-CN" altLang="en-US" dirty="0"/>
              <a:t>，</a:t>
            </a:r>
            <a:r>
              <a:rPr lang="en-US" altLang="zh-CN" dirty="0"/>
              <a:t>t</a:t>
            </a:r>
            <a:r>
              <a:rPr lang="en-US" altLang="zh-CN" dirty="0">
                <a:sym typeface="Symbol" panose="05050102010706020507" pitchFamily="18" charset="2"/>
              </a:rPr>
              <a:t>0</a:t>
            </a:r>
            <a:r>
              <a:rPr lang="zh-CN" altLang="en-US" dirty="0"/>
              <a:t>；</a:t>
            </a:r>
          </a:p>
          <a:p>
            <a:pPr algn="just" eaLnBrk="1" hangingPunct="1">
              <a:buClr>
                <a:srgbClr val="CC00CC"/>
              </a:buClr>
              <a:buFont typeface="Wingdings" panose="05000000000000000000" pitchFamily="2" charset="2"/>
              <a:buChar char="v"/>
            </a:pPr>
            <a:r>
              <a:rPr lang="zh-CN" altLang="en-US" dirty="0"/>
              <a:t>系统中只有一个服务台；</a:t>
            </a:r>
          </a:p>
          <a:p>
            <a:pPr algn="just" eaLnBrk="1" hangingPunct="1">
              <a:buClr>
                <a:srgbClr val="CC00CC"/>
              </a:buClr>
              <a:buFont typeface="Wingdings" panose="05000000000000000000" pitchFamily="2" charset="2"/>
              <a:buChar char="v"/>
            </a:pPr>
            <a:r>
              <a:rPr lang="zh-CN" altLang="en-US" dirty="0"/>
              <a:t>容量为无穷大，而且到达过程与服务过程彼此独立。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wipe(up)">
                                      <p:cBhvr>
                                        <p:cTn id="7" dur="1000"/>
                                        <p:tgtEl>
                                          <p:spTgt spid="344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Effect transition="in" filter="wipe(up)">
                                      <p:cBhvr>
                                        <p:cTn id="12" dur="1000"/>
                                        <p:tgtEl>
                                          <p:spTgt spid="344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Effect transition="in" filter="wipe(up)">
                                      <p:cBhvr>
                                        <p:cTn id="17" dur="1000"/>
                                        <p:tgtEl>
                                          <p:spTgt spid="344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44067">
                                            <p:txEl>
                                              <p:pRg st="3" end="3"/>
                                            </p:txEl>
                                          </p:spTgt>
                                        </p:tgtEl>
                                        <p:attrNameLst>
                                          <p:attrName>style.visibility</p:attrName>
                                        </p:attrNameLst>
                                      </p:cBhvr>
                                      <p:to>
                                        <p:strVal val="visible"/>
                                      </p:to>
                                    </p:set>
                                    <p:animEffect transition="in" filter="wipe(up)">
                                      <p:cBhvr>
                                        <p:cTn id="22" dur="1000"/>
                                        <p:tgtEl>
                                          <p:spTgt spid="344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Effect transition="in" filter="wipe(up)">
                                      <p:cBhvr>
                                        <p:cTn id="27" dur="1000"/>
                                        <p:tgtEl>
                                          <p:spTgt spid="344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AAB11C5-F225-C15F-D4A4-3DC81DAD8A98}"/>
              </a:ext>
            </a:extLst>
          </p:cNvPr>
          <p:cNvSpPr>
            <a:spLocks noGrp="1" noChangeArrowheads="1"/>
          </p:cNvSpPr>
          <p:nvPr>
            <p:ph type="title"/>
          </p:nvPr>
        </p:nvSpPr>
        <p:spPr/>
        <p:txBody>
          <a:bodyPr/>
          <a:lstStyle/>
          <a:p>
            <a:pPr eaLnBrk="1" hangingPunct="1"/>
            <a:r>
              <a:rPr lang="en-US" altLang="zh-CN" dirty="0">
                <a:latin typeface="+mn-ea"/>
                <a:ea typeface="+mn-ea"/>
              </a:rPr>
              <a:t>2.</a:t>
            </a:r>
            <a:r>
              <a:rPr lang="zh-CN" altLang="en-US" dirty="0">
                <a:latin typeface="+mn-ea"/>
                <a:ea typeface="+mn-ea"/>
              </a:rPr>
              <a:t>队长</a:t>
            </a:r>
          </a:p>
        </p:txBody>
      </p:sp>
      <p:sp>
        <p:nvSpPr>
          <p:cNvPr id="346115" name="Rectangle 3">
            <a:extLst>
              <a:ext uri="{FF2B5EF4-FFF2-40B4-BE49-F238E27FC236}">
                <a16:creationId xmlns:a16="http://schemas.microsoft.com/office/drawing/2014/main" id="{12FFC909-1B3A-C0A1-1416-C3CBA10D9C4B}"/>
              </a:ext>
            </a:extLst>
          </p:cNvPr>
          <p:cNvSpPr>
            <a:spLocks noGrp="1" noChangeArrowheads="1"/>
          </p:cNvSpPr>
          <p:nvPr>
            <p:ph idx="1"/>
          </p:nvPr>
        </p:nvSpPr>
        <p:spPr>
          <a:xfrm>
            <a:off x="688975" y="915194"/>
            <a:ext cx="9829800" cy="1371600"/>
          </a:xfrm>
        </p:spPr>
        <p:txBody>
          <a:bodyPr>
            <a:normAutofit/>
          </a:bodyPr>
          <a:lstStyle/>
          <a:p>
            <a:pPr marL="0" indent="0" eaLnBrk="1" hangingPunct="1">
              <a:buFont typeface="Wingdings" panose="05000000000000000000" pitchFamily="2" charset="2"/>
              <a:buNone/>
            </a:pPr>
            <a:r>
              <a:rPr lang="zh-CN" altLang="en-US" dirty="0"/>
              <a:t>假定</a:t>
            </a:r>
            <a:r>
              <a:rPr lang="en-US" altLang="zh-CN" dirty="0"/>
              <a:t>N(t)</a:t>
            </a:r>
            <a:r>
              <a:rPr lang="zh-CN" altLang="en-US" dirty="0"/>
              <a:t>表示在时刻</a:t>
            </a:r>
            <a:r>
              <a:rPr lang="en-US" altLang="zh-CN" dirty="0"/>
              <a:t>t</a:t>
            </a:r>
            <a:r>
              <a:rPr lang="zh-CN" altLang="en-US" dirty="0"/>
              <a:t>系统中的顾客数，包括正在被服务的顾客数，即</a:t>
            </a:r>
            <a:r>
              <a:rPr lang="en-US" altLang="zh-CN" dirty="0"/>
              <a:t>N(t)</a:t>
            </a:r>
            <a:r>
              <a:rPr lang="zh-CN" altLang="en-US" dirty="0"/>
              <a:t>表示时刻</a:t>
            </a:r>
            <a:r>
              <a:rPr lang="en-US" altLang="zh-CN" dirty="0"/>
              <a:t>t</a:t>
            </a:r>
            <a:r>
              <a:rPr lang="zh-CN" altLang="en-US" dirty="0"/>
              <a:t>系统的队长，</a:t>
            </a:r>
            <a:r>
              <a:rPr lang="en-US" altLang="zh-CN" dirty="0"/>
              <a:t>t</a:t>
            </a:r>
            <a:r>
              <a:rPr lang="en-US" altLang="zh-CN" dirty="0">
                <a:sym typeface="Symbol" panose="05050102010706020507" pitchFamily="18" charset="2"/>
              </a:rPr>
              <a:t>0</a:t>
            </a:r>
            <a:r>
              <a:rPr lang="zh-CN" altLang="en-US" dirty="0">
                <a:sym typeface="Symbol" panose="05050102010706020507" pitchFamily="18" charset="2"/>
              </a:rPr>
              <a:t>，且令</a:t>
            </a:r>
          </a:p>
        </p:txBody>
      </p:sp>
      <p:sp>
        <p:nvSpPr>
          <p:cNvPr id="346116" name="Rectangle 4">
            <a:extLst>
              <a:ext uri="{FF2B5EF4-FFF2-40B4-BE49-F238E27FC236}">
                <a16:creationId xmlns:a16="http://schemas.microsoft.com/office/drawing/2014/main" id="{337AC6AE-0F2E-AA31-61BF-903FE86A64EE}"/>
              </a:ext>
            </a:extLst>
          </p:cNvPr>
          <p:cNvSpPr>
            <a:spLocks noChangeArrowheads="1"/>
          </p:cNvSpPr>
          <p:nvPr/>
        </p:nvSpPr>
        <p:spPr bwMode="auto">
          <a:xfrm>
            <a:off x="1450975" y="2203176"/>
            <a:ext cx="7774199" cy="4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buClrTx/>
              <a:buFontTx/>
              <a:buNone/>
            </a:pP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P{N(t+t)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j|N</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a:t>
            </a:r>
            <a:r>
              <a:rPr lang="en-US" altLang="zh-CN" sz="2400" dirty="0">
                <a:solidFill>
                  <a:srgbClr val="000000"/>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p>
        </p:txBody>
      </p:sp>
      <p:sp>
        <p:nvSpPr>
          <p:cNvPr id="346117" name="Rectangle 5">
            <a:extLst>
              <a:ext uri="{FF2B5EF4-FFF2-40B4-BE49-F238E27FC236}">
                <a16:creationId xmlns:a16="http://schemas.microsoft.com/office/drawing/2014/main" id="{CBC92DB9-E29A-EF92-3F90-9E1C3B443868}"/>
              </a:ext>
            </a:extLst>
          </p:cNvPr>
          <p:cNvSpPr>
            <a:spLocks noChangeArrowheads="1"/>
          </p:cNvSpPr>
          <p:nvPr/>
        </p:nvSpPr>
        <p:spPr bwMode="auto">
          <a:xfrm>
            <a:off x="841375" y="2634222"/>
            <a:ext cx="762000"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则</a:t>
            </a:r>
          </a:p>
        </p:txBody>
      </p:sp>
      <p:sp>
        <p:nvSpPr>
          <p:cNvPr id="346118" name="Rectangle 6">
            <a:extLst>
              <a:ext uri="{FF2B5EF4-FFF2-40B4-BE49-F238E27FC236}">
                <a16:creationId xmlns:a16="http://schemas.microsoft.com/office/drawing/2014/main" id="{6FF99CD5-5C74-5A2E-668D-18B8784BCE8F}"/>
              </a:ext>
            </a:extLst>
          </p:cNvPr>
          <p:cNvSpPr>
            <a:spLocks noChangeArrowheads="1"/>
          </p:cNvSpPr>
          <p:nvPr/>
        </p:nvSpPr>
        <p:spPr bwMode="auto">
          <a:xfrm>
            <a:off x="1298575" y="3170985"/>
            <a:ext cx="10048770" cy="358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buClrTx/>
              <a:buFontTx/>
              <a:buNone/>
            </a:pPr>
            <a:r>
              <a:rPr lang="en-US" altLang="zh-CN" sz="2400" dirty="0">
                <a:solidFill>
                  <a:srgbClr val="CC00CC"/>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p</a:t>
            </a:r>
            <a:r>
              <a:rPr lang="en-US" altLang="zh-CN" sz="2400" baseline="-25000" dirty="0">
                <a:solidFill>
                  <a:srgbClr val="000000"/>
                </a:solidFill>
                <a:latin typeface="+mn-ea"/>
                <a:ea typeface="+mn-ea"/>
                <a:sym typeface="Symbol" panose="05050102010706020507" pitchFamily="18" charset="2"/>
              </a:rPr>
              <a:t>i,i+1</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a:t>
            </a:r>
            <a:r>
              <a:rPr lang="zh-CN" altLang="en-US" sz="2400" dirty="0">
                <a:solidFill>
                  <a:srgbClr val="000000"/>
                </a:solidFill>
                <a:latin typeface="+mn-ea"/>
                <a:ea typeface="+mn-ea"/>
                <a:sym typeface="Symbol" panose="05050102010706020507" pitchFamily="18" charset="2"/>
              </a:rPr>
              <a:t>在</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内到达一个而服务未完成</a:t>
            </a:r>
            <a:r>
              <a:rPr lang="en-US" altLang="zh-CN" sz="2400" dirty="0">
                <a:solidFill>
                  <a:srgbClr val="000000"/>
                </a:solidFill>
                <a:latin typeface="+mn-ea"/>
                <a:ea typeface="+mn-ea"/>
                <a:sym typeface="Symbol" panose="05050102010706020507" pitchFamily="18" charset="2"/>
              </a:rPr>
              <a:t>} </a:t>
            </a:r>
            <a:r>
              <a:rPr lang="zh-CN" altLang="en-US" sz="2400" dirty="0">
                <a:solidFill>
                  <a:srgbClr val="000000"/>
                </a:solidFill>
                <a:latin typeface="+mn-ea"/>
                <a:ea typeface="+mn-ea"/>
                <a:sym typeface="Symbol" panose="05050102010706020507" pitchFamily="18" charset="2"/>
              </a:rPr>
              <a:t>＋     </a:t>
            </a:r>
            <a:endParaRPr lang="en-US" altLang="zh-CN" sz="2400" dirty="0">
              <a:solidFill>
                <a:srgbClr val="000000"/>
              </a:solidFill>
              <a:latin typeface="+mn-ea"/>
              <a:ea typeface="+mn-ea"/>
              <a:sym typeface="Symbol" panose="05050102010706020507" pitchFamily="18" charset="2"/>
            </a:endParaRPr>
          </a:p>
          <a:p>
            <a:pPr eaLnBrk="1" hangingPunct="1">
              <a:lnSpc>
                <a:spcPct val="200000"/>
              </a:lnSpc>
              <a:buClrTx/>
              <a:buFontTx/>
              <a:buNone/>
            </a:pP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在</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内到达</a:t>
            </a:r>
            <a:r>
              <a:rPr lang="en-US" altLang="zh-CN" sz="2400" dirty="0">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个而服务完</a:t>
            </a:r>
            <a:r>
              <a:rPr lang="en-US" altLang="zh-CN" sz="2400" dirty="0">
                <a:solidFill>
                  <a:srgbClr val="000000"/>
                </a:solidFill>
                <a:latin typeface="+mn-ea"/>
                <a:ea typeface="+mn-ea"/>
                <a:sym typeface="Symbol" panose="05050102010706020507" pitchFamily="18" charset="2"/>
              </a:rPr>
              <a:t>j-1</a:t>
            </a:r>
            <a:r>
              <a:rPr lang="zh-CN" altLang="en-US" sz="2400" dirty="0">
                <a:solidFill>
                  <a:srgbClr val="000000"/>
                </a:solidFill>
                <a:latin typeface="+mn-ea"/>
                <a:ea typeface="+mn-ea"/>
                <a:sym typeface="Symbol" panose="05050102010706020507" pitchFamily="18" charset="2"/>
              </a:rPr>
              <a:t>个</a:t>
            </a:r>
            <a:r>
              <a:rPr lang="en-US" altLang="zh-CN" sz="2400" dirty="0">
                <a:solidFill>
                  <a:srgbClr val="000000"/>
                </a:solidFill>
                <a:latin typeface="+mn-ea"/>
                <a:ea typeface="+mn-ea"/>
                <a:sym typeface="Symbol" panose="05050102010706020507" pitchFamily="18" charset="2"/>
              </a:rPr>
              <a:t>}</a:t>
            </a:r>
          </a:p>
          <a:p>
            <a:pPr eaLnBrk="1" hangingPunct="1">
              <a:lnSpc>
                <a:spcPct val="200000"/>
              </a:lnSpc>
              <a:buClrTx/>
              <a:buFontTx/>
              <a:buNone/>
            </a:pPr>
            <a:r>
              <a:rPr lang="en-US" altLang="zh-CN" sz="2400" dirty="0">
                <a:solidFill>
                  <a:srgbClr val="000000"/>
                </a:solidFill>
                <a:latin typeface="+mn-ea"/>
                <a:ea typeface="+mn-ea"/>
                <a:sym typeface="Symbol" panose="05050102010706020507" pitchFamily="18" charset="2"/>
              </a:rPr>
              <a:t>            </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&gt;t}</a:t>
            </a:r>
          </a:p>
          <a:p>
            <a:pPr eaLnBrk="1" hangingPunct="1">
              <a:lnSpc>
                <a:spcPct val="200000"/>
              </a:lnSpc>
              <a:buClrTx/>
              <a:buFontTx/>
              <a:buNone/>
            </a:pPr>
            <a:r>
              <a:rPr lang="en-US" altLang="zh-CN" sz="2400" dirty="0">
                <a:solidFill>
                  <a:srgbClr val="000000"/>
                </a:solidFill>
                <a:latin typeface="+mn-ea"/>
                <a:ea typeface="+mn-ea"/>
                <a:sym typeface="Symbol" panose="05050102010706020507" pitchFamily="18" charset="2"/>
              </a:rPr>
              <a:t>               +       {</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j</a:t>
            </a:r>
            <a:r>
              <a:rPr lang="en-US" altLang="zh-CN" sz="2400" dirty="0">
                <a:solidFill>
                  <a:srgbClr val="000000"/>
                </a:solidFill>
                <a:latin typeface="+mn-ea"/>
                <a:ea typeface="+mn-ea"/>
                <a:sym typeface="Symbol" panose="05050102010706020507" pitchFamily="18" charset="2"/>
              </a:rPr>
              <a:t>t&lt;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j+1</a:t>
            </a:r>
            <a:r>
              <a:rPr lang="zh-CN" altLang="en-US"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j-1</a:t>
            </a:r>
            <a:r>
              <a:rPr lang="en-US" altLang="zh-CN" sz="2400" dirty="0">
                <a:solidFill>
                  <a:srgbClr val="000000"/>
                </a:solidFill>
                <a:latin typeface="+mn-ea"/>
                <a:ea typeface="+mn-ea"/>
                <a:sym typeface="Symbol" panose="05050102010706020507" pitchFamily="18" charset="2"/>
              </a:rPr>
              <a:t>t&lt;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j</a:t>
            </a:r>
            <a:r>
              <a:rPr lang="en-US" altLang="zh-CN" sz="2400" dirty="0">
                <a:solidFill>
                  <a:srgbClr val="000000"/>
                </a:solidFill>
                <a:latin typeface="+mn-ea"/>
                <a:ea typeface="+mn-ea"/>
                <a:sym typeface="Symbol" panose="05050102010706020507" pitchFamily="18" charset="2"/>
              </a:rPr>
              <a:t>}</a:t>
            </a:r>
          </a:p>
          <a:p>
            <a:pPr eaLnBrk="1" hangingPunct="1">
              <a:lnSpc>
                <a:spcPct val="200000"/>
              </a:lnSpc>
              <a:buClrTx/>
              <a:buFontTx/>
              <a:buNone/>
            </a:pP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(1-e</a:t>
            </a:r>
            <a:r>
              <a:rPr lang="en-US" altLang="zh-CN" sz="2400" baseline="30000" dirty="0">
                <a:solidFill>
                  <a:srgbClr val="000000"/>
                </a:solidFill>
                <a:latin typeface="+mn-ea"/>
                <a:ea typeface="+mn-ea"/>
                <a:sym typeface="Symbol" panose="05050102010706020507" pitchFamily="18" charset="2"/>
              </a:rPr>
              <a:t>-t</a:t>
            </a:r>
            <a:r>
              <a:rPr lang="en-US" altLang="zh-CN" sz="2400" dirty="0">
                <a:solidFill>
                  <a:srgbClr val="000000"/>
                </a:solidFill>
                <a:latin typeface="+mn-ea"/>
                <a:ea typeface="+mn-ea"/>
                <a:sym typeface="Symbol" panose="05050102010706020507" pitchFamily="18" charset="2"/>
              </a:rPr>
              <a:t>)e</a:t>
            </a:r>
            <a:r>
              <a:rPr lang="en-US" altLang="zh-CN" sz="2400" baseline="300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o(t)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o(t)		</a:t>
            </a:r>
            <a:r>
              <a:rPr lang="en-US" altLang="zh-CN" sz="2400" dirty="0" err="1">
                <a:solidFill>
                  <a:srgbClr val="000000"/>
                </a:solidFill>
                <a:latin typeface="+mn-ea"/>
                <a:ea typeface="+mn-ea"/>
                <a:sym typeface="Symbol" panose="05050102010706020507" pitchFamily="18" charset="2"/>
              </a:rPr>
              <a:t>i</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p>
        </p:txBody>
      </p:sp>
      <p:graphicFrame>
        <p:nvGraphicFramePr>
          <p:cNvPr id="346119" name="Object 7">
            <a:extLst>
              <a:ext uri="{FF2B5EF4-FFF2-40B4-BE49-F238E27FC236}">
                <a16:creationId xmlns:a16="http://schemas.microsoft.com/office/drawing/2014/main" id="{F1F72850-71BA-702D-3E29-A9B385E57BA2}"/>
              </a:ext>
            </a:extLst>
          </p:cNvPr>
          <p:cNvGraphicFramePr>
            <a:graphicFrameLocks noChangeAspect="1"/>
          </p:cNvGraphicFramePr>
          <p:nvPr>
            <p:extLst>
              <p:ext uri="{D42A27DB-BD31-4B8C-83A1-F6EECF244321}">
                <p14:modId xmlns:p14="http://schemas.microsoft.com/office/powerpoint/2010/main" val="2073070086"/>
              </p:ext>
            </p:extLst>
          </p:nvPr>
        </p:nvGraphicFramePr>
        <p:xfrm>
          <a:off x="2552358" y="3969315"/>
          <a:ext cx="566868" cy="762176"/>
        </p:xfrm>
        <a:graphic>
          <a:graphicData uri="http://schemas.openxmlformats.org/presentationml/2006/ole">
            <mc:AlternateContent xmlns:mc="http://schemas.openxmlformats.org/markup-compatibility/2006">
              <mc:Choice xmlns:v="urn:schemas-microsoft-com:vml" Requires="v">
                <p:oleObj name="Equation" r:id="rId3" imgW="330057" imgH="444307" progId="Equation.DSMT4">
                  <p:embed/>
                </p:oleObj>
              </mc:Choice>
              <mc:Fallback>
                <p:oleObj name="Equation" r:id="rId3" imgW="330057" imgH="444307" progId="Equation.DSMT4">
                  <p:embed/>
                  <p:pic>
                    <p:nvPicPr>
                      <p:cNvPr id="346119" name="Object 7">
                        <a:extLst>
                          <a:ext uri="{FF2B5EF4-FFF2-40B4-BE49-F238E27FC236}">
                            <a16:creationId xmlns:a16="http://schemas.microsoft.com/office/drawing/2014/main" id="{F1F72850-71BA-702D-3E29-A9B385E57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358" y="3969315"/>
                        <a:ext cx="566868" cy="762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6120" name="Object 8">
            <a:extLst>
              <a:ext uri="{FF2B5EF4-FFF2-40B4-BE49-F238E27FC236}">
                <a16:creationId xmlns:a16="http://schemas.microsoft.com/office/drawing/2014/main" id="{9845594A-0E88-2ADE-F25C-D4330579BCB2}"/>
              </a:ext>
            </a:extLst>
          </p:cNvPr>
          <p:cNvGraphicFramePr>
            <a:graphicFrameLocks noChangeAspect="1"/>
          </p:cNvGraphicFramePr>
          <p:nvPr>
            <p:extLst>
              <p:ext uri="{D42A27DB-BD31-4B8C-83A1-F6EECF244321}">
                <p14:modId xmlns:p14="http://schemas.microsoft.com/office/powerpoint/2010/main" val="859882435"/>
              </p:ext>
            </p:extLst>
          </p:nvPr>
        </p:nvGraphicFramePr>
        <p:xfrm>
          <a:off x="2933358" y="5468924"/>
          <a:ext cx="566869" cy="762176"/>
        </p:xfrm>
        <a:graphic>
          <a:graphicData uri="http://schemas.openxmlformats.org/presentationml/2006/ole">
            <mc:AlternateContent xmlns:mc="http://schemas.openxmlformats.org/markup-compatibility/2006">
              <mc:Choice xmlns:v="urn:schemas-microsoft-com:vml" Requires="v">
                <p:oleObj name="Equation" r:id="rId5" imgW="330057" imgH="444307" progId="Equation.3">
                  <p:embed/>
                </p:oleObj>
              </mc:Choice>
              <mc:Fallback>
                <p:oleObj name="Equation" r:id="rId5" imgW="330057" imgH="444307" progId="Equation.3">
                  <p:embed/>
                  <p:pic>
                    <p:nvPicPr>
                      <p:cNvPr id="346120" name="Object 8">
                        <a:extLst>
                          <a:ext uri="{FF2B5EF4-FFF2-40B4-BE49-F238E27FC236}">
                            <a16:creationId xmlns:a16="http://schemas.microsoft.com/office/drawing/2014/main" id="{9845594A-0E88-2ADE-F25C-D4330579B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358" y="5468924"/>
                        <a:ext cx="566869" cy="762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6116"/>
                                        </p:tgtEl>
                                        <p:attrNameLst>
                                          <p:attrName>style.visibility</p:attrName>
                                        </p:attrNameLst>
                                      </p:cBhvr>
                                      <p:to>
                                        <p:strVal val="visible"/>
                                      </p:to>
                                    </p:set>
                                    <p:animEffect transition="in" filter="wipe(up)">
                                      <p:cBhvr>
                                        <p:cTn id="12" dur="500"/>
                                        <p:tgtEl>
                                          <p:spTgt spid="346116"/>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46117"/>
                                        </p:tgtEl>
                                        <p:attrNameLst>
                                          <p:attrName>style.visibility</p:attrName>
                                        </p:attrNameLst>
                                      </p:cBhvr>
                                      <p:to>
                                        <p:strVal val="visible"/>
                                      </p:to>
                                    </p:set>
                                    <p:animEffect transition="in" filter="wipe(up)">
                                      <p:cBhvr>
                                        <p:cTn id="16" dur="500"/>
                                        <p:tgtEl>
                                          <p:spTgt spid="346117"/>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346118">
                                            <p:txEl>
                                              <p:pRg st="0" end="0"/>
                                            </p:txEl>
                                          </p:spTgt>
                                        </p:tgtEl>
                                        <p:attrNameLst>
                                          <p:attrName>style.visibility</p:attrName>
                                        </p:attrNameLst>
                                      </p:cBhvr>
                                      <p:to>
                                        <p:strVal val="visible"/>
                                      </p:to>
                                    </p:set>
                                    <p:animEffect transition="in" filter="wipe(up)">
                                      <p:cBhvr>
                                        <p:cTn id="20" dur="500"/>
                                        <p:tgtEl>
                                          <p:spTgt spid="346118">
                                            <p:txEl>
                                              <p:pRg st="0" end="0"/>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46118">
                                            <p:txEl>
                                              <p:pRg st="1" end="1"/>
                                            </p:txEl>
                                          </p:spTgt>
                                        </p:tgtEl>
                                        <p:attrNameLst>
                                          <p:attrName>style.visibility</p:attrName>
                                        </p:attrNameLst>
                                      </p:cBhvr>
                                      <p:to>
                                        <p:strVal val="visible"/>
                                      </p:to>
                                    </p:set>
                                    <p:animEffect transition="in" filter="wipe(up)">
                                      <p:cBhvr>
                                        <p:cTn id="24" dur="500"/>
                                        <p:tgtEl>
                                          <p:spTgt spid="346118">
                                            <p:txEl>
                                              <p:pRg st="1" end="1"/>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346119"/>
                                        </p:tgtEl>
                                        <p:attrNameLst>
                                          <p:attrName>style.visibility</p:attrName>
                                        </p:attrNameLst>
                                      </p:cBhvr>
                                      <p:to>
                                        <p:strVal val="visible"/>
                                      </p:to>
                                    </p:set>
                                    <p:animEffect transition="in" filter="wipe(up)">
                                      <p:cBhvr>
                                        <p:cTn id="27" dur="500"/>
                                        <p:tgtEl>
                                          <p:spTgt spid="3461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46118">
                                            <p:txEl>
                                              <p:pRg st="2" end="2"/>
                                            </p:txEl>
                                          </p:spTgt>
                                        </p:tgtEl>
                                        <p:attrNameLst>
                                          <p:attrName>style.visibility</p:attrName>
                                        </p:attrNameLst>
                                      </p:cBhvr>
                                      <p:to>
                                        <p:strVal val="visible"/>
                                      </p:to>
                                    </p:set>
                                    <p:animEffect transition="in" filter="wipe(up)">
                                      <p:cBhvr>
                                        <p:cTn id="32" dur="500"/>
                                        <p:tgtEl>
                                          <p:spTgt spid="34611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46118">
                                            <p:txEl>
                                              <p:pRg st="3" end="3"/>
                                            </p:txEl>
                                          </p:spTgt>
                                        </p:tgtEl>
                                        <p:attrNameLst>
                                          <p:attrName>style.visibility</p:attrName>
                                        </p:attrNameLst>
                                      </p:cBhvr>
                                      <p:to>
                                        <p:strVal val="visible"/>
                                      </p:to>
                                    </p:set>
                                    <p:animEffect transition="in" filter="wipe(up)">
                                      <p:cBhvr>
                                        <p:cTn id="37" dur="500"/>
                                        <p:tgtEl>
                                          <p:spTgt spid="346118">
                                            <p:txEl>
                                              <p:pRg st="3" end="3"/>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346120"/>
                                        </p:tgtEl>
                                        <p:attrNameLst>
                                          <p:attrName>style.visibility</p:attrName>
                                        </p:attrNameLst>
                                      </p:cBhvr>
                                      <p:to>
                                        <p:strVal val="visible"/>
                                      </p:to>
                                    </p:set>
                                    <p:animEffect transition="in" filter="wipe(up)">
                                      <p:cBhvr>
                                        <p:cTn id="40" dur="500"/>
                                        <p:tgtEl>
                                          <p:spTgt spid="3461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346118">
                                            <p:txEl>
                                              <p:pRg st="4" end="4"/>
                                            </p:txEl>
                                          </p:spTgt>
                                        </p:tgtEl>
                                        <p:attrNameLst>
                                          <p:attrName>style.visibility</p:attrName>
                                        </p:attrNameLst>
                                      </p:cBhvr>
                                      <p:to>
                                        <p:strVal val="visible"/>
                                      </p:to>
                                    </p:set>
                                    <p:animEffect transition="in" filter="wipe(up)">
                                      <p:cBhvr>
                                        <p:cTn id="45" dur="500"/>
                                        <p:tgtEl>
                                          <p:spTgt spid="3461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advAuto="0"/>
      <p:bldP spid="346116" grpId="0" autoUpdateAnimBg="0"/>
      <p:bldP spid="346117" grpId="0" autoUpdateAnimBg="0"/>
      <p:bldP spid="34611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C491153-A90C-9DF0-23A6-D150F19845D7}"/>
              </a:ext>
            </a:extLst>
          </p:cNvPr>
          <p:cNvSpPr>
            <a:spLocks noGrp="1" noChangeArrowheads="1"/>
          </p:cNvSpPr>
          <p:nvPr>
            <p:ph type="title"/>
          </p:nvPr>
        </p:nvSpPr>
        <p:spPr/>
        <p:txBody>
          <a:bodyPr/>
          <a:lstStyle/>
          <a:p>
            <a:pPr eaLnBrk="1" hangingPunct="1"/>
            <a:r>
              <a:rPr lang="zh-CN" altLang="en-US" dirty="0">
                <a:latin typeface="+mn-ea"/>
                <a:ea typeface="+mn-ea"/>
              </a:rPr>
              <a:t>队长</a:t>
            </a:r>
            <a:r>
              <a:rPr lang="en-US" altLang="zh-CN" dirty="0">
                <a:latin typeface="+mn-ea"/>
                <a:ea typeface="+mn-ea"/>
              </a:rPr>
              <a:t>(</a:t>
            </a:r>
            <a:r>
              <a:rPr lang="zh-CN" altLang="en-US" dirty="0">
                <a:latin typeface="+mn-ea"/>
                <a:ea typeface="+mn-ea"/>
              </a:rPr>
              <a:t>续</a:t>
            </a:r>
            <a:r>
              <a:rPr lang="en-US" altLang="zh-CN" dirty="0">
                <a:latin typeface="+mn-ea"/>
                <a:ea typeface="+mn-ea"/>
              </a:rPr>
              <a:t>1)</a:t>
            </a:r>
          </a:p>
        </p:txBody>
      </p:sp>
      <p:sp>
        <p:nvSpPr>
          <p:cNvPr id="348163" name="Rectangle 3">
            <a:extLst>
              <a:ext uri="{FF2B5EF4-FFF2-40B4-BE49-F238E27FC236}">
                <a16:creationId xmlns:a16="http://schemas.microsoft.com/office/drawing/2014/main" id="{C63148BF-04B5-0483-7A85-59742D70D154}"/>
              </a:ext>
            </a:extLst>
          </p:cNvPr>
          <p:cNvSpPr>
            <a:spLocks noGrp="1" noChangeArrowheads="1"/>
          </p:cNvSpPr>
          <p:nvPr>
            <p:ph idx="1"/>
          </p:nvPr>
        </p:nvSpPr>
        <p:spPr>
          <a:xfrm>
            <a:off x="993775" y="1296194"/>
            <a:ext cx="9906000" cy="4191000"/>
          </a:xfrm>
        </p:spPr>
        <p:txBody>
          <a:bodyPr>
            <a:normAutofit/>
          </a:bodyPr>
          <a:lstStyle/>
          <a:p>
            <a:pPr eaLnBrk="1" hangingPunct="1">
              <a:lnSpc>
                <a:spcPct val="170000"/>
              </a:lnSpc>
              <a:buClr>
                <a:srgbClr val="CC00CC"/>
              </a:buClr>
              <a:buSzPct val="100000"/>
              <a:buFontTx/>
              <a:buAutoNum type="arabicParenR" startAt="2"/>
            </a:pPr>
            <a:r>
              <a:rPr lang="en-US" altLang="zh-CN" dirty="0">
                <a:sym typeface="Symbol" panose="05050102010706020507" pitchFamily="18" charset="2"/>
              </a:rPr>
              <a:t>p</a:t>
            </a:r>
            <a:r>
              <a:rPr lang="en-US" altLang="zh-CN" baseline="-25000" dirty="0">
                <a:sym typeface="Symbol" panose="05050102010706020507" pitchFamily="18" charset="2"/>
              </a:rPr>
              <a:t>i,i-1</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内未到达而服务完成一个</a:t>
            </a:r>
            <a:r>
              <a:rPr lang="en-US" altLang="zh-CN" dirty="0">
                <a:sym typeface="Symbol" panose="05050102010706020507" pitchFamily="18" charset="2"/>
              </a:rPr>
              <a:t>}</a:t>
            </a:r>
          </a:p>
          <a:p>
            <a:pPr eaLnBrk="1" hangingPunct="1">
              <a:lnSpc>
                <a:spcPct val="170000"/>
              </a:lnSpc>
              <a:buClrTx/>
              <a:buFontTx/>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内到达</a:t>
            </a:r>
            <a:r>
              <a:rPr lang="en-US" altLang="zh-CN" dirty="0">
                <a:sym typeface="Symbol" panose="05050102010706020507" pitchFamily="18" charset="2"/>
              </a:rPr>
              <a:t>j</a:t>
            </a:r>
            <a:r>
              <a:rPr lang="zh-CN" altLang="en-US" dirty="0">
                <a:sym typeface="Symbol" panose="05050102010706020507" pitchFamily="18" charset="2"/>
              </a:rPr>
              <a:t>个而服务完</a:t>
            </a:r>
            <a:r>
              <a:rPr lang="en-US" altLang="zh-CN" dirty="0">
                <a:sym typeface="Symbol" panose="05050102010706020507" pitchFamily="18" charset="2"/>
              </a:rPr>
              <a:t>j+1</a:t>
            </a:r>
            <a:r>
              <a:rPr lang="zh-CN" altLang="en-US" dirty="0">
                <a:sym typeface="Symbol" panose="05050102010706020507" pitchFamily="18" charset="2"/>
              </a:rPr>
              <a:t>个</a:t>
            </a:r>
            <a:r>
              <a:rPr lang="en-US" altLang="zh-CN" dirty="0">
                <a:sym typeface="Symbol" panose="05050102010706020507" pitchFamily="18" charset="2"/>
              </a:rPr>
              <a:t>}</a:t>
            </a:r>
          </a:p>
          <a:p>
            <a:pPr eaLnBrk="1" hangingPunct="1">
              <a:lnSpc>
                <a:spcPct val="170000"/>
              </a:lnSpc>
              <a:buClrTx/>
              <a:buFontTx/>
              <a:buNone/>
            </a:pPr>
            <a:r>
              <a:rPr lang="en-US" altLang="zh-CN" dirty="0">
                <a:sym typeface="Symbol" panose="05050102010706020507" pitchFamily="18" charset="2"/>
              </a:rPr>
              <a:t>  </a:t>
            </a:r>
            <a:r>
              <a:rPr lang="zh-CN" altLang="en-US" dirty="0">
                <a:sym typeface="Symbol" panose="05050102010706020507" pitchFamily="18" charset="2"/>
              </a:rPr>
              <a:t>＝</a:t>
            </a:r>
            <a:r>
              <a:rPr lang="en-US" altLang="zh-CN" dirty="0">
                <a:sym typeface="Symbol" panose="05050102010706020507" pitchFamily="18" charset="2"/>
              </a:rPr>
              <a:t>P{</a:t>
            </a:r>
            <a:r>
              <a:rPr lang="en-US" altLang="zh-CN" baseline="-25000" dirty="0">
                <a:sym typeface="Symbol" panose="05050102010706020507" pitchFamily="18" charset="2"/>
              </a:rPr>
              <a:t>1</a:t>
            </a:r>
            <a:r>
              <a:rPr lang="en-US" altLang="zh-CN" dirty="0">
                <a:sym typeface="Symbol" panose="05050102010706020507" pitchFamily="18" charset="2"/>
              </a:rPr>
              <a:t>&gt;t</a:t>
            </a:r>
            <a:r>
              <a:rPr lang="zh-CN" altLang="en-US"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t}</a:t>
            </a:r>
          </a:p>
          <a:p>
            <a:pPr eaLnBrk="1" hangingPunct="1">
              <a:lnSpc>
                <a:spcPct val="170000"/>
              </a:lnSpc>
              <a:buClrTx/>
              <a:buFontTx/>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baseline="-25000" dirty="0">
                <a:sym typeface="Symbol" panose="05050102010706020507" pitchFamily="18" charset="2"/>
              </a:rPr>
              <a:t>j</a:t>
            </a:r>
            <a:r>
              <a:rPr lang="en-US" altLang="zh-CN" dirty="0">
                <a:sym typeface="Symbol" panose="05050102010706020507" pitchFamily="18" charset="2"/>
              </a:rPr>
              <a:t>t&lt;</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baseline="-25000" dirty="0">
                <a:sym typeface="Symbol" panose="05050102010706020507" pitchFamily="18" charset="2"/>
              </a:rPr>
              <a:t>j+1</a:t>
            </a:r>
            <a:r>
              <a:rPr lang="zh-CN" altLang="en-US"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baseline="-25000" dirty="0">
                <a:sym typeface="Symbol" panose="05050102010706020507" pitchFamily="18" charset="2"/>
              </a:rPr>
              <a:t>j+1</a:t>
            </a:r>
            <a:r>
              <a:rPr lang="en-US" altLang="zh-CN" dirty="0">
                <a:sym typeface="Symbol" panose="05050102010706020507" pitchFamily="18" charset="2"/>
              </a:rPr>
              <a:t>t&lt;</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baseline="-25000" dirty="0">
                <a:sym typeface="Symbol" panose="05050102010706020507" pitchFamily="18" charset="2"/>
              </a:rPr>
              <a:t>j+2</a:t>
            </a:r>
            <a:r>
              <a:rPr lang="en-US" altLang="zh-CN" dirty="0">
                <a:sym typeface="Symbol" panose="05050102010706020507" pitchFamily="18" charset="2"/>
              </a:rPr>
              <a:t>}</a:t>
            </a:r>
          </a:p>
          <a:p>
            <a:pPr eaLnBrk="1" hangingPunct="1">
              <a:lnSpc>
                <a:spcPct val="170000"/>
              </a:lnSpc>
              <a:buClrTx/>
              <a:buFontTx/>
              <a:buNone/>
            </a:pPr>
            <a:r>
              <a:rPr lang="zh-CN" altLang="en-US" dirty="0">
                <a:sym typeface="Symbol" panose="05050102010706020507" pitchFamily="18" charset="2"/>
              </a:rPr>
              <a:t>＝</a:t>
            </a:r>
            <a:r>
              <a:rPr lang="en-US" altLang="zh-CN" dirty="0">
                <a:sym typeface="Symbol" panose="05050102010706020507" pitchFamily="18" charset="2"/>
              </a:rPr>
              <a:t>(1-e</a:t>
            </a:r>
            <a:r>
              <a:rPr lang="en-US" altLang="zh-CN" baseline="30000" dirty="0">
                <a:sym typeface="Symbol" panose="05050102010706020507" pitchFamily="18" charset="2"/>
              </a:rPr>
              <a:t>-t</a:t>
            </a:r>
            <a:r>
              <a:rPr lang="en-US" altLang="zh-CN" dirty="0">
                <a:sym typeface="Symbol" panose="05050102010706020507" pitchFamily="18" charset="2"/>
              </a:rPr>
              <a:t>)e</a:t>
            </a:r>
            <a:r>
              <a:rPr lang="en-US" altLang="zh-CN" baseline="30000"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o(t)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o(t) 	</a:t>
            </a:r>
            <a:r>
              <a:rPr lang="en-US" altLang="zh-CN" dirty="0" err="1">
                <a:sym typeface="Symbol" panose="05050102010706020507" pitchFamily="18" charset="2"/>
              </a:rPr>
              <a:t>i</a:t>
            </a:r>
            <a:r>
              <a:rPr lang="zh-CN" altLang="en-US" dirty="0">
                <a:sym typeface="Symbol" panose="05050102010706020507" pitchFamily="18" charset="2"/>
              </a:rPr>
              <a:t>＝</a:t>
            </a:r>
            <a:r>
              <a:rPr lang="en-US" altLang="zh-CN" dirty="0">
                <a:sym typeface="Symbol" panose="05050102010706020507" pitchFamily="18" charset="2"/>
              </a:rPr>
              <a:t>1,2,3,…</a:t>
            </a:r>
          </a:p>
        </p:txBody>
      </p:sp>
      <p:graphicFrame>
        <p:nvGraphicFramePr>
          <p:cNvPr id="348164" name="Object 4">
            <a:extLst>
              <a:ext uri="{FF2B5EF4-FFF2-40B4-BE49-F238E27FC236}">
                <a16:creationId xmlns:a16="http://schemas.microsoft.com/office/drawing/2014/main" id="{6CD8D08C-EA07-149D-1EB9-7331F6DEB65C}"/>
              </a:ext>
            </a:extLst>
          </p:cNvPr>
          <p:cNvGraphicFramePr>
            <a:graphicFrameLocks noChangeAspect="1"/>
          </p:cNvGraphicFramePr>
          <p:nvPr>
            <p:extLst>
              <p:ext uri="{D42A27DB-BD31-4B8C-83A1-F6EECF244321}">
                <p14:modId xmlns:p14="http://schemas.microsoft.com/office/powerpoint/2010/main" val="2622543862"/>
              </p:ext>
            </p:extLst>
          </p:nvPr>
        </p:nvGraphicFramePr>
        <p:xfrm>
          <a:off x="1950907" y="3172075"/>
          <a:ext cx="566868" cy="762176"/>
        </p:xfrm>
        <a:graphic>
          <a:graphicData uri="http://schemas.openxmlformats.org/presentationml/2006/ole">
            <mc:AlternateContent xmlns:mc="http://schemas.openxmlformats.org/markup-compatibility/2006">
              <mc:Choice xmlns:v="urn:schemas-microsoft-com:vml" Requires="v">
                <p:oleObj name="Equation" r:id="rId3" imgW="330057" imgH="444307" progId="Equation.3">
                  <p:embed/>
                </p:oleObj>
              </mc:Choice>
              <mc:Fallback>
                <p:oleObj name="Equation" r:id="rId3" imgW="330057" imgH="444307" progId="Equation.3">
                  <p:embed/>
                  <p:pic>
                    <p:nvPicPr>
                      <p:cNvPr id="348164" name="Object 4">
                        <a:extLst>
                          <a:ext uri="{FF2B5EF4-FFF2-40B4-BE49-F238E27FC236}">
                            <a16:creationId xmlns:a16="http://schemas.microsoft.com/office/drawing/2014/main" id="{6CD8D08C-EA07-149D-1EB9-7331F6DEB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0907" y="3172075"/>
                        <a:ext cx="566868" cy="762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65" name="Object 5">
            <a:extLst>
              <a:ext uri="{FF2B5EF4-FFF2-40B4-BE49-F238E27FC236}">
                <a16:creationId xmlns:a16="http://schemas.microsoft.com/office/drawing/2014/main" id="{E5D74848-4B0F-E021-B013-FD02D92A61C8}"/>
              </a:ext>
            </a:extLst>
          </p:cNvPr>
          <p:cNvGraphicFramePr>
            <a:graphicFrameLocks noChangeAspect="1"/>
          </p:cNvGraphicFramePr>
          <p:nvPr>
            <p:extLst>
              <p:ext uri="{D42A27DB-BD31-4B8C-83A1-F6EECF244321}">
                <p14:modId xmlns:p14="http://schemas.microsoft.com/office/powerpoint/2010/main" val="3741705286"/>
              </p:ext>
            </p:extLst>
          </p:nvPr>
        </p:nvGraphicFramePr>
        <p:xfrm>
          <a:off x="2746375" y="1867827"/>
          <a:ext cx="566869" cy="762176"/>
        </p:xfrm>
        <a:graphic>
          <a:graphicData uri="http://schemas.openxmlformats.org/presentationml/2006/ole">
            <mc:AlternateContent xmlns:mc="http://schemas.openxmlformats.org/markup-compatibility/2006">
              <mc:Choice xmlns:v="urn:schemas-microsoft-com:vml" Requires="v">
                <p:oleObj name="Equation" r:id="rId5" imgW="330057" imgH="444307" progId="Equation.3">
                  <p:embed/>
                </p:oleObj>
              </mc:Choice>
              <mc:Fallback>
                <p:oleObj name="Equation" r:id="rId5" imgW="330057" imgH="444307" progId="Equation.3">
                  <p:embed/>
                  <p:pic>
                    <p:nvPicPr>
                      <p:cNvPr id="348165" name="Object 5">
                        <a:extLst>
                          <a:ext uri="{FF2B5EF4-FFF2-40B4-BE49-F238E27FC236}">
                            <a16:creationId xmlns:a16="http://schemas.microsoft.com/office/drawing/2014/main" id="{E5D74848-4B0F-E021-B013-FD02D92A6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6375" y="1867827"/>
                        <a:ext cx="566869" cy="762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6" name="Rectangle 6">
            <a:extLst>
              <a:ext uri="{FF2B5EF4-FFF2-40B4-BE49-F238E27FC236}">
                <a16:creationId xmlns:a16="http://schemas.microsoft.com/office/drawing/2014/main" id="{F5A0F1D4-31C0-B587-1A32-687F11EDAD03}"/>
              </a:ext>
            </a:extLst>
          </p:cNvPr>
          <p:cNvSpPr>
            <a:spLocks noChangeArrowheads="1"/>
          </p:cNvSpPr>
          <p:nvPr/>
        </p:nvSpPr>
        <p:spPr bwMode="auto">
          <a:xfrm>
            <a:off x="917558" y="4725987"/>
            <a:ext cx="7850417" cy="131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Clr>
                <a:srgbClr val="CC00CC"/>
              </a:buClr>
              <a:buFontTx/>
              <a:buAutoNum type="arabicParenR" startAt="3"/>
            </a:pPr>
            <a:r>
              <a:rPr lang="zh-CN" altLang="en-US" sz="2400" dirty="0">
                <a:solidFill>
                  <a:srgbClr val="000000"/>
                </a:solidFill>
                <a:latin typeface="+mn-ea"/>
                <a:ea typeface="+mn-ea"/>
                <a:sym typeface="Symbol" panose="05050102010706020507" pitchFamily="18" charset="2"/>
              </a:rPr>
              <a:t>类似分析可得</a:t>
            </a:r>
          </a:p>
          <a:p>
            <a:pPr algn="ctr" eaLnBrk="1" hangingPunct="1">
              <a:lnSpc>
                <a:spcPct val="150000"/>
              </a:lnSpc>
              <a:spcBef>
                <a:spcPct val="50000"/>
              </a:spcBef>
              <a:buClrTx/>
              <a:buFontTx/>
              <a:buNone/>
            </a:pP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o(t)</a:t>
            </a: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a:t>
            </a:r>
            <a:r>
              <a:rPr lang="en-US" altLang="zh-CN" sz="2400" dirty="0">
                <a:solidFill>
                  <a:srgbClr val="000000"/>
                </a:solidFill>
                <a:latin typeface="+mn-ea"/>
                <a:ea typeface="+mn-ea"/>
                <a:sym typeface="Symbol" panose="05050102010706020507" pitchFamily="18" charset="2"/>
              </a:rPr>
              <a:t>-j|2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wipe(up)">
                                      <p:cBhvr>
                                        <p:cTn id="7" dur="500"/>
                                        <p:tgtEl>
                                          <p:spTgt spid="348163">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48163">
                                            <p:txEl>
                                              <p:pRg st="1" end="1"/>
                                            </p:txEl>
                                          </p:spTgt>
                                        </p:tgtEl>
                                        <p:attrNameLst>
                                          <p:attrName>style.visibility</p:attrName>
                                        </p:attrNameLst>
                                      </p:cBhvr>
                                      <p:to>
                                        <p:strVal val="visible"/>
                                      </p:to>
                                    </p:set>
                                    <p:animEffect transition="in" filter="wipe(up)">
                                      <p:cBhvr>
                                        <p:cTn id="11" dur="500"/>
                                        <p:tgtEl>
                                          <p:spTgt spid="348163">
                                            <p:txEl>
                                              <p:pRg st="1" end="1"/>
                                            </p:txEl>
                                          </p:spTgt>
                                        </p:tgtEl>
                                      </p:cBhvr>
                                    </p:animEffect>
                                  </p:childTnLst>
                                </p:cTn>
                              </p:par>
                              <p:par>
                                <p:cTn id="12" presetID="1" presetClass="entr" presetSubtype="0" fill="hold" nodeType="withEffect">
                                  <p:stCondLst>
                                    <p:cond delay="0"/>
                                  </p:stCondLst>
                                  <p:childTnLst>
                                    <p:set>
                                      <p:cBhvr>
                                        <p:cTn id="13" dur="1" fill="hold">
                                          <p:stCondLst>
                                            <p:cond delay="0"/>
                                          </p:stCondLst>
                                        </p:cTn>
                                        <p:tgtEl>
                                          <p:spTgt spid="34816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48163">
                                            <p:txEl>
                                              <p:pRg st="2" end="2"/>
                                            </p:txEl>
                                          </p:spTgt>
                                        </p:tgtEl>
                                        <p:attrNameLst>
                                          <p:attrName>style.visibility</p:attrName>
                                        </p:attrNameLst>
                                      </p:cBhvr>
                                      <p:to>
                                        <p:strVal val="visible"/>
                                      </p:to>
                                    </p:set>
                                    <p:animEffect transition="in" filter="wipe(up)">
                                      <p:cBhvr>
                                        <p:cTn id="18" dur="500"/>
                                        <p:tgtEl>
                                          <p:spTgt spid="348163">
                                            <p:txEl>
                                              <p:pRg st="2" end="2"/>
                                            </p:txEl>
                                          </p:spTgt>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Effect transition="in" filter="wipe(up)">
                                      <p:cBhvr>
                                        <p:cTn id="22" dur="500"/>
                                        <p:tgtEl>
                                          <p:spTgt spid="348163">
                                            <p:txEl>
                                              <p:pRg st="3" end="3"/>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34816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348163">
                                            <p:txEl>
                                              <p:pRg st="4" end="4"/>
                                            </p:txEl>
                                          </p:spTgt>
                                        </p:tgtEl>
                                        <p:attrNameLst>
                                          <p:attrName>style.visibility</p:attrName>
                                        </p:attrNameLst>
                                      </p:cBhvr>
                                      <p:to>
                                        <p:strVal val="visible"/>
                                      </p:to>
                                    </p:set>
                                    <p:animEffect transition="in" filter="wipe(up)">
                                      <p:cBhvr>
                                        <p:cTn id="29" dur="500"/>
                                        <p:tgtEl>
                                          <p:spTgt spid="34816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348166"/>
                                        </p:tgtEl>
                                        <p:attrNameLst>
                                          <p:attrName>style.visibility</p:attrName>
                                        </p:attrNameLst>
                                      </p:cBhvr>
                                      <p:to>
                                        <p:strVal val="visible"/>
                                      </p:to>
                                    </p:set>
                                    <p:animEffect transition="in" filter="wipe(up)">
                                      <p:cBhvr>
                                        <p:cTn id="34" dur="500"/>
                                        <p:tgtEl>
                                          <p:spTgt spid="348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p:bldP spid="3481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B628156-86FF-51DF-BDA8-CEB75C6183B6}"/>
              </a:ext>
            </a:extLst>
          </p:cNvPr>
          <p:cNvSpPr>
            <a:spLocks noGrp="1" noChangeArrowheads="1"/>
          </p:cNvSpPr>
          <p:nvPr>
            <p:ph type="title"/>
          </p:nvPr>
        </p:nvSpPr>
        <p:spPr/>
        <p:txBody>
          <a:bodyPr/>
          <a:lstStyle/>
          <a:p>
            <a:pPr eaLnBrk="1" hangingPunct="1"/>
            <a:r>
              <a:rPr lang="zh-CN" altLang="en-US">
                <a:latin typeface="+mn-ea"/>
                <a:ea typeface="+mn-ea"/>
              </a:rPr>
              <a:t>上一讲内容回顾</a:t>
            </a:r>
          </a:p>
        </p:txBody>
      </p:sp>
      <p:sp>
        <p:nvSpPr>
          <p:cNvPr id="282627" name="Rectangle 3">
            <a:extLst>
              <a:ext uri="{FF2B5EF4-FFF2-40B4-BE49-F238E27FC236}">
                <a16:creationId xmlns:a16="http://schemas.microsoft.com/office/drawing/2014/main" id="{21CE902C-66F8-AB2B-FCE6-7C67DD277283}"/>
              </a:ext>
            </a:extLst>
          </p:cNvPr>
          <p:cNvSpPr>
            <a:spLocks noGrp="1" noChangeArrowheads="1"/>
          </p:cNvSpPr>
          <p:nvPr>
            <p:ph idx="1"/>
          </p:nvPr>
        </p:nvSpPr>
        <p:spPr>
          <a:xfrm>
            <a:off x="993775" y="1219994"/>
            <a:ext cx="7469329" cy="685959"/>
          </a:xfrm>
        </p:spPr>
        <p:txBody>
          <a:bodyPr>
            <a:normAutofit/>
          </a:bodyPr>
          <a:lstStyle/>
          <a:p>
            <a:pPr eaLnBrk="1" hangingPunct="1">
              <a:lnSpc>
                <a:spcPct val="105000"/>
              </a:lnSpc>
              <a:buFont typeface="Wingdings" panose="05000000000000000000" pitchFamily="2" charset="2"/>
              <a:buChar char="Ø"/>
            </a:pPr>
            <a:r>
              <a:rPr lang="zh-CN" altLang="en-US" dirty="0">
                <a:solidFill>
                  <a:srgbClr val="0000FF"/>
                </a:solidFill>
              </a:rPr>
              <a:t>生灭过程</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99DB8AC-669C-5527-E35C-8387161B7E8B}"/>
              </a:ext>
            </a:extLst>
          </p:cNvPr>
          <p:cNvSpPr>
            <a:spLocks noGrp="1" noChangeArrowheads="1"/>
          </p:cNvSpPr>
          <p:nvPr>
            <p:ph type="title"/>
          </p:nvPr>
        </p:nvSpPr>
        <p:spPr>
          <a:xfrm>
            <a:off x="765175" y="304870"/>
            <a:ext cx="5334000" cy="429419"/>
          </a:xfrm>
        </p:spPr>
        <p:txBody>
          <a:bodyPr/>
          <a:lstStyle/>
          <a:p>
            <a:pPr eaLnBrk="1" hangingPunct="1"/>
            <a:r>
              <a:rPr lang="zh-CN" altLang="en-US" dirty="0">
                <a:latin typeface="+mn-ea"/>
                <a:ea typeface="+mn-ea"/>
              </a:rPr>
              <a:t>队长</a:t>
            </a:r>
            <a:r>
              <a:rPr lang="en-US" altLang="zh-CN" dirty="0">
                <a:latin typeface="+mn-ea"/>
                <a:ea typeface="+mn-ea"/>
              </a:rPr>
              <a:t>(</a:t>
            </a:r>
            <a:r>
              <a:rPr lang="zh-CN" altLang="en-US" dirty="0">
                <a:latin typeface="+mn-ea"/>
                <a:ea typeface="+mn-ea"/>
              </a:rPr>
              <a:t>续</a:t>
            </a:r>
            <a:r>
              <a:rPr lang="en-US" altLang="zh-CN" dirty="0">
                <a:latin typeface="+mn-ea"/>
                <a:ea typeface="+mn-ea"/>
              </a:rPr>
              <a:t>2)</a:t>
            </a:r>
          </a:p>
        </p:txBody>
      </p:sp>
      <p:sp>
        <p:nvSpPr>
          <p:cNvPr id="350211" name="Rectangle 3">
            <a:extLst>
              <a:ext uri="{FF2B5EF4-FFF2-40B4-BE49-F238E27FC236}">
                <a16:creationId xmlns:a16="http://schemas.microsoft.com/office/drawing/2014/main" id="{2FF7C24C-B786-2077-A245-0A0F00F9E3D1}"/>
              </a:ext>
            </a:extLst>
          </p:cNvPr>
          <p:cNvSpPr>
            <a:spLocks noGrp="1" noChangeArrowheads="1"/>
          </p:cNvSpPr>
          <p:nvPr>
            <p:ph idx="1"/>
          </p:nvPr>
        </p:nvSpPr>
        <p:spPr>
          <a:xfrm>
            <a:off x="841375" y="1159143"/>
            <a:ext cx="7697982" cy="365210"/>
          </a:xfrm>
        </p:spPr>
        <p:txBody>
          <a:bodyPr>
            <a:noAutofit/>
          </a:bodyPr>
          <a:lstStyle/>
          <a:p>
            <a:pPr eaLnBrk="1" hangingPunct="1">
              <a:lnSpc>
                <a:spcPct val="100000"/>
              </a:lnSpc>
              <a:buClrTx/>
              <a:buFontTx/>
              <a:buNone/>
            </a:pPr>
            <a:r>
              <a:rPr lang="zh-CN" altLang="en-US" dirty="0">
                <a:sym typeface="Symbol" panose="05050102010706020507" pitchFamily="18" charset="2"/>
              </a:rPr>
              <a:t>综合上述</a:t>
            </a:r>
            <a:r>
              <a:rPr lang="en-US" altLang="zh-CN" dirty="0">
                <a:sym typeface="Symbol" panose="05050102010706020507" pitchFamily="18" charset="2"/>
              </a:rPr>
              <a:t>1)2)3)</a:t>
            </a:r>
            <a:r>
              <a:rPr lang="zh-CN" altLang="en-US" dirty="0">
                <a:sym typeface="Symbol" panose="05050102010706020507" pitchFamily="18" charset="2"/>
              </a:rPr>
              <a:t>得</a:t>
            </a:r>
          </a:p>
        </p:txBody>
      </p:sp>
      <p:graphicFrame>
        <p:nvGraphicFramePr>
          <p:cNvPr id="350212" name="Object 4">
            <a:extLst>
              <a:ext uri="{FF2B5EF4-FFF2-40B4-BE49-F238E27FC236}">
                <a16:creationId xmlns:a16="http://schemas.microsoft.com/office/drawing/2014/main" id="{836EB2A0-0FC2-E97E-3062-B634CEBB6031}"/>
              </a:ext>
            </a:extLst>
          </p:cNvPr>
          <p:cNvGraphicFramePr>
            <a:graphicFrameLocks noChangeAspect="1"/>
          </p:cNvGraphicFramePr>
          <p:nvPr>
            <p:extLst>
              <p:ext uri="{D42A27DB-BD31-4B8C-83A1-F6EECF244321}">
                <p14:modId xmlns:p14="http://schemas.microsoft.com/office/powerpoint/2010/main" val="2645755630"/>
              </p:ext>
            </p:extLst>
          </p:nvPr>
        </p:nvGraphicFramePr>
        <p:xfrm>
          <a:off x="2237356" y="1600994"/>
          <a:ext cx="4661979" cy="1381445"/>
        </p:xfrm>
        <a:graphic>
          <a:graphicData uri="http://schemas.openxmlformats.org/presentationml/2006/ole">
            <mc:AlternateContent xmlns:mc="http://schemas.openxmlformats.org/markup-compatibility/2006">
              <mc:Choice xmlns:v="urn:schemas-microsoft-com:vml" Requires="v">
                <p:oleObj name="Equation" r:id="rId3" imgW="2349500" imgH="698500" progId="Equation.3">
                  <p:embed/>
                </p:oleObj>
              </mc:Choice>
              <mc:Fallback>
                <p:oleObj name="Equation" r:id="rId3" imgW="2349500" imgH="698500" progId="Equation.3">
                  <p:embed/>
                  <p:pic>
                    <p:nvPicPr>
                      <p:cNvPr id="350212" name="Object 4">
                        <a:extLst>
                          <a:ext uri="{FF2B5EF4-FFF2-40B4-BE49-F238E27FC236}">
                            <a16:creationId xmlns:a16="http://schemas.microsoft.com/office/drawing/2014/main" id="{836EB2A0-0FC2-E97E-3062-B634CEBB6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7356" y="1600994"/>
                        <a:ext cx="4661979" cy="1381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3" name="Rectangle 5">
            <a:extLst>
              <a:ext uri="{FF2B5EF4-FFF2-40B4-BE49-F238E27FC236}">
                <a16:creationId xmlns:a16="http://schemas.microsoft.com/office/drawing/2014/main" id="{ACB6AE28-7B44-F7E9-2444-284F46265C52}"/>
              </a:ext>
            </a:extLst>
          </p:cNvPr>
          <p:cNvSpPr>
            <a:spLocks noChangeArrowheads="1"/>
          </p:cNvSpPr>
          <p:nvPr/>
        </p:nvSpPr>
        <p:spPr bwMode="auto">
          <a:xfrm>
            <a:off x="757464" y="3146538"/>
            <a:ext cx="10218511" cy="468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en-US" altLang="zh-CN" sz="2400" dirty="0">
                <a:solidFill>
                  <a:srgbClr val="000000"/>
                </a:solidFill>
                <a:latin typeface="+mn-ea"/>
                <a:ea typeface="+mn-ea"/>
                <a:sym typeface="Symbol" panose="05050102010706020507" pitchFamily="18" charset="2"/>
              </a:rPr>
              <a:t>{N(t)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t0}</a:t>
            </a:r>
            <a:r>
              <a:rPr lang="zh-CN" altLang="en-US" sz="2400" dirty="0">
                <a:solidFill>
                  <a:srgbClr val="000000"/>
                </a:solidFill>
                <a:latin typeface="+mn-ea"/>
                <a:ea typeface="+mn-ea"/>
                <a:sym typeface="Symbol" panose="05050102010706020507" pitchFamily="18" charset="2"/>
              </a:rPr>
              <a:t>是可列无限状态</a:t>
            </a:r>
            <a:r>
              <a:rPr lang="en-US" altLang="zh-CN" sz="2400" dirty="0">
                <a:solidFill>
                  <a:srgbClr val="000000"/>
                </a:solidFill>
                <a:latin typeface="+mn-ea"/>
                <a:ea typeface="+mn-ea"/>
                <a:sym typeface="Symbol" panose="05050102010706020507" pitchFamily="18" charset="2"/>
              </a:rPr>
              <a:t>E</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r>
              <a:rPr lang="zh-CN" altLang="en-US" sz="2400" dirty="0">
                <a:solidFill>
                  <a:srgbClr val="000000"/>
                </a:solidFill>
                <a:latin typeface="+mn-ea"/>
                <a:ea typeface="+mn-ea"/>
                <a:sym typeface="Symbol" panose="05050102010706020507" pitchFamily="18" charset="2"/>
              </a:rPr>
              <a:t>上的</a:t>
            </a:r>
            <a:r>
              <a:rPr lang="zh-CN" altLang="en-US" sz="2400" dirty="0">
                <a:solidFill>
                  <a:srgbClr val="0000FF"/>
                </a:solidFill>
                <a:latin typeface="+mn-ea"/>
                <a:ea typeface="+mn-ea"/>
                <a:sym typeface="Symbol" panose="05050102010706020507" pitchFamily="18" charset="2"/>
              </a:rPr>
              <a:t>生灭过程</a:t>
            </a:r>
            <a:r>
              <a:rPr lang="zh-CN" altLang="en-US" sz="2400" dirty="0">
                <a:solidFill>
                  <a:srgbClr val="000000"/>
                </a:solidFill>
                <a:latin typeface="+mn-ea"/>
                <a:ea typeface="+mn-ea"/>
                <a:sym typeface="Symbol" panose="05050102010706020507" pitchFamily="18" charset="2"/>
              </a:rPr>
              <a:t>，其参数为</a:t>
            </a:r>
          </a:p>
        </p:txBody>
      </p:sp>
      <p:graphicFrame>
        <p:nvGraphicFramePr>
          <p:cNvPr id="350214" name="Object 6">
            <a:extLst>
              <a:ext uri="{FF2B5EF4-FFF2-40B4-BE49-F238E27FC236}">
                <a16:creationId xmlns:a16="http://schemas.microsoft.com/office/drawing/2014/main" id="{03C0E876-EBFF-21C2-6D36-3F25BC8F01E4}"/>
              </a:ext>
            </a:extLst>
          </p:cNvPr>
          <p:cNvGraphicFramePr>
            <a:graphicFrameLocks noChangeAspect="1"/>
          </p:cNvGraphicFramePr>
          <p:nvPr>
            <p:extLst>
              <p:ext uri="{D42A27DB-BD31-4B8C-83A1-F6EECF244321}">
                <p14:modId xmlns:p14="http://schemas.microsoft.com/office/powerpoint/2010/main" val="1776929367"/>
              </p:ext>
            </p:extLst>
          </p:nvPr>
        </p:nvGraphicFramePr>
        <p:xfrm>
          <a:off x="3345688" y="3811306"/>
          <a:ext cx="2062640" cy="1003532"/>
        </p:xfrm>
        <a:graphic>
          <a:graphicData uri="http://schemas.openxmlformats.org/presentationml/2006/ole">
            <mc:AlternateContent xmlns:mc="http://schemas.openxmlformats.org/markup-compatibility/2006">
              <mc:Choice xmlns:v="urn:schemas-microsoft-com:vml" Requires="v">
                <p:oleObj name="Equation" r:id="rId5" imgW="965200" imgH="469900" progId="Equation.3">
                  <p:embed/>
                </p:oleObj>
              </mc:Choice>
              <mc:Fallback>
                <p:oleObj name="Equation" r:id="rId5" imgW="965200" imgH="469900" progId="Equation.3">
                  <p:embed/>
                  <p:pic>
                    <p:nvPicPr>
                      <p:cNvPr id="350214" name="Object 6">
                        <a:extLst>
                          <a:ext uri="{FF2B5EF4-FFF2-40B4-BE49-F238E27FC236}">
                            <a16:creationId xmlns:a16="http://schemas.microsoft.com/office/drawing/2014/main" id="{03C0E876-EBFF-21C2-6D36-3F25BC8F0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5688" y="3811306"/>
                        <a:ext cx="2062640" cy="1003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5" name="Rectangle 7">
            <a:extLst>
              <a:ext uri="{FF2B5EF4-FFF2-40B4-BE49-F238E27FC236}">
                <a16:creationId xmlns:a16="http://schemas.microsoft.com/office/drawing/2014/main" id="{E971CD49-BB9D-5058-A5FB-08565CA28F73}"/>
              </a:ext>
            </a:extLst>
          </p:cNvPr>
          <p:cNvSpPr>
            <a:spLocks noChangeArrowheads="1"/>
          </p:cNvSpPr>
          <p:nvPr/>
        </p:nvSpPr>
        <p:spPr bwMode="auto">
          <a:xfrm>
            <a:off x="815521" y="5050774"/>
            <a:ext cx="11132911" cy="47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dirty="0">
                <a:solidFill>
                  <a:srgbClr val="000000"/>
                </a:solidFill>
                <a:latin typeface="+mn-ea"/>
                <a:ea typeface="+mn-ea"/>
                <a:sym typeface="Symbol" panose="05050102010706020507" pitchFamily="18" charset="2"/>
              </a:rPr>
              <a:t>此生灭过程的绝对分布</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P{N(t)=j}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j=0,1,2,…</a:t>
            </a:r>
            <a:r>
              <a:rPr lang="zh-CN" altLang="en-US" sz="2400" dirty="0">
                <a:solidFill>
                  <a:srgbClr val="000000"/>
                </a:solidFill>
                <a:latin typeface="+mn-ea"/>
                <a:ea typeface="+mn-ea"/>
                <a:sym typeface="Symbol" panose="05050102010706020507" pitchFamily="18" charset="2"/>
              </a:rPr>
              <a:t>的福克－普朗克方程组为</a:t>
            </a:r>
          </a:p>
        </p:txBody>
      </p:sp>
      <p:graphicFrame>
        <p:nvGraphicFramePr>
          <p:cNvPr id="350216" name="Object 8">
            <a:extLst>
              <a:ext uri="{FF2B5EF4-FFF2-40B4-BE49-F238E27FC236}">
                <a16:creationId xmlns:a16="http://schemas.microsoft.com/office/drawing/2014/main" id="{0191F0E9-BFCE-84B7-77E2-F7C4689CE149}"/>
              </a:ext>
            </a:extLst>
          </p:cNvPr>
          <p:cNvGraphicFramePr>
            <a:graphicFrameLocks noChangeAspect="1"/>
          </p:cNvGraphicFramePr>
          <p:nvPr>
            <p:extLst>
              <p:ext uri="{D42A27DB-BD31-4B8C-83A1-F6EECF244321}">
                <p14:modId xmlns:p14="http://schemas.microsoft.com/office/powerpoint/2010/main" val="1116705999"/>
              </p:ext>
            </p:extLst>
          </p:nvPr>
        </p:nvGraphicFramePr>
        <p:xfrm>
          <a:off x="1432308" y="5662760"/>
          <a:ext cx="6678571" cy="968599"/>
        </p:xfrm>
        <a:graphic>
          <a:graphicData uri="http://schemas.openxmlformats.org/presentationml/2006/ole">
            <mc:AlternateContent xmlns:mc="http://schemas.openxmlformats.org/markup-compatibility/2006">
              <mc:Choice xmlns:v="urn:schemas-microsoft-com:vml" Requires="v">
                <p:oleObj name="Equation" r:id="rId7" imgW="3416300" imgH="495300" progId="Equation.3">
                  <p:embed/>
                </p:oleObj>
              </mc:Choice>
              <mc:Fallback>
                <p:oleObj name="Equation" r:id="rId7" imgW="3416300" imgH="495300" progId="Equation.3">
                  <p:embed/>
                  <p:pic>
                    <p:nvPicPr>
                      <p:cNvPr id="350216" name="Object 8">
                        <a:extLst>
                          <a:ext uri="{FF2B5EF4-FFF2-40B4-BE49-F238E27FC236}">
                            <a16:creationId xmlns:a16="http://schemas.microsoft.com/office/drawing/2014/main" id="{0191F0E9-BFCE-84B7-77E2-F7C4689CE1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2308" y="5662760"/>
                        <a:ext cx="6678571" cy="968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0212"/>
                                        </p:tgtEl>
                                        <p:attrNameLst>
                                          <p:attrName>style.visibility</p:attrName>
                                        </p:attrNameLst>
                                      </p:cBhvr>
                                      <p:to>
                                        <p:strVal val="visible"/>
                                      </p:to>
                                    </p:set>
                                    <p:anim calcmode="lin" valueType="num">
                                      <p:cBhvr additive="base">
                                        <p:cTn id="12" dur="500" fill="hold"/>
                                        <p:tgtEl>
                                          <p:spTgt spid="350212"/>
                                        </p:tgtEl>
                                        <p:attrNameLst>
                                          <p:attrName>ppt_x</p:attrName>
                                        </p:attrNameLst>
                                      </p:cBhvr>
                                      <p:tavLst>
                                        <p:tav tm="0">
                                          <p:val>
                                            <p:strVal val="#ppt_x"/>
                                          </p:val>
                                        </p:tav>
                                        <p:tav tm="100000">
                                          <p:val>
                                            <p:strVal val="#ppt_x"/>
                                          </p:val>
                                        </p:tav>
                                      </p:tavLst>
                                    </p:anim>
                                    <p:anim calcmode="lin" valueType="num">
                                      <p:cBhvr additive="base">
                                        <p:cTn id="13" dur="500" fill="hold"/>
                                        <p:tgtEl>
                                          <p:spTgt spid="35021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0213"/>
                                        </p:tgtEl>
                                        <p:attrNameLst>
                                          <p:attrName>style.visibility</p:attrName>
                                        </p:attrNameLst>
                                      </p:cBhvr>
                                      <p:to>
                                        <p:strVal val="visible"/>
                                      </p:to>
                                    </p:set>
                                    <p:anim calcmode="lin" valueType="num">
                                      <p:cBhvr additive="base">
                                        <p:cTn id="18" dur="500" fill="hold"/>
                                        <p:tgtEl>
                                          <p:spTgt spid="350213"/>
                                        </p:tgtEl>
                                        <p:attrNameLst>
                                          <p:attrName>ppt_x</p:attrName>
                                        </p:attrNameLst>
                                      </p:cBhvr>
                                      <p:tavLst>
                                        <p:tav tm="0">
                                          <p:val>
                                            <p:strVal val="#ppt_x"/>
                                          </p:val>
                                        </p:tav>
                                        <p:tav tm="100000">
                                          <p:val>
                                            <p:strVal val="#ppt_x"/>
                                          </p:val>
                                        </p:tav>
                                      </p:tavLst>
                                    </p:anim>
                                    <p:anim calcmode="lin" valueType="num">
                                      <p:cBhvr additive="base">
                                        <p:cTn id="19" dur="500" fill="hold"/>
                                        <p:tgtEl>
                                          <p:spTgt spid="35021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50214"/>
                                        </p:tgtEl>
                                        <p:attrNameLst>
                                          <p:attrName>style.visibility</p:attrName>
                                        </p:attrNameLst>
                                      </p:cBhvr>
                                      <p:to>
                                        <p:strVal val="visible"/>
                                      </p:to>
                                    </p:set>
                                    <p:anim calcmode="lin" valueType="num">
                                      <p:cBhvr additive="base">
                                        <p:cTn id="23" dur="500" fill="hold"/>
                                        <p:tgtEl>
                                          <p:spTgt spid="350214"/>
                                        </p:tgtEl>
                                        <p:attrNameLst>
                                          <p:attrName>ppt_x</p:attrName>
                                        </p:attrNameLst>
                                      </p:cBhvr>
                                      <p:tavLst>
                                        <p:tav tm="0">
                                          <p:val>
                                            <p:strVal val="#ppt_x"/>
                                          </p:val>
                                        </p:tav>
                                        <p:tav tm="100000">
                                          <p:val>
                                            <p:strVal val="#ppt_x"/>
                                          </p:val>
                                        </p:tav>
                                      </p:tavLst>
                                    </p:anim>
                                    <p:anim calcmode="lin" valueType="num">
                                      <p:cBhvr additive="base">
                                        <p:cTn id="24" dur="500" fill="hold"/>
                                        <p:tgtEl>
                                          <p:spTgt spid="35021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50215"/>
                                        </p:tgtEl>
                                        <p:attrNameLst>
                                          <p:attrName>style.visibility</p:attrName>
                                        </p:attrNameLst>
                                      </p:cBhvr>
                                      <p:to>
                                        <p:strVal val="visible"/>
                                      </p:to>
                                    </p:set>
                                    <p:anim calcmode="lin" valueType="num">
                                      <p:cBhvr additive="base">
                                        <p:cTn id="29" dur="500" fill="hold"/>
                                        <p:tgtEl>
                                          <p:spTgt spid="350215"/>
                                        </p:tgtEl>
                                        <p:attrNameLst>
                                          <p:attrName>ppt_x</p:attrName>
                                        </p:attrNameLst>
                                      </p:cBhvr>
                                      <p:tavLst>
                                        <p:tav tm="0">
                                          <p:val>
                                            <p:strVal val="#ppt_x"/>
                                          </p:val>
                                        </p:tav>
                                        <p:tav tm="100000">
                                          <p:val>
                                            <p:strVal val="#ppt_x"/>
                                          </p:val>
                                        </p:tav>
                                      </p:tavLst>
                                    </p:anim>
                                    <p:anim calcmode="lin" valueType="num">
                                      <p:cBhvr additive="base">
                                        <p:cTn id="30" dur="500" fill="hold"/>
                                        <p:tgtEl>
                                          <p:spTgt spid="350215"/>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12" presetClass="entr" presetSubtype="2" fill="hold" nodeType="afterEffect">
                                  <p:stCondLst>
                                    <p:cond delay="0"/>
                                  </p:stCondLst>
                                  <p:childTnLst>
                                    <p:set>
                                      <p:cBhvr>
                                        <p:cTn id="33" dur="1" fill="hold">
                                          <p:stCondLst>
                                            <p:cond delay="0"/>
                                          </p:stCondLst>
                                        </p:cTn>
                                        <p:tgtEl>
                                          <p:spTgt spid="350216"/>
                                        </p:tgtEl>
                                        <p:attrNameLst>
                                          <p:attrName>style.visibility</p:attrName>
                                        </p:attrNameLst>
                                      </p:cBhvr>
                                      <p:to>
                                        <p:strVal val="visible"/>
                                      </p:to>
                                    </p:set>
                                    <p:animEffect transition="in" filter="slide(fromRight)">
                                      <p:cBhvr>
                                        <p:cTn id="34" dur="500"/>
                                        <p:tgtEl>
                                          <p:spTgt spid="3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350213" grpId="0"/>
      <p:bldP spid="3502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A69F3E9-4F0B-A85B-74CD-1587244F813C}"/>
              </a:ext>
            </a:extLst>
          </p:cNvPr>
          <p:cNvSpPr>
            <a:spLocks noGrp="1" noChangeArrowheads="1"/>
          </p:cNvSpPr>
          <p:nvPr>
            <p:ph type="title"/>
          </p:nvPr>
        </p:nvSpPr>
        <p:spPr/>
        <p:txBody>
          <a:bodyPr/>
          <a:lstStyle/>
          <a:p>
            <a:pPr eaLnBrk="1" hangingPunct="1"/>
            <a:r>
              <a:rPr lang="zh-CN" altLang="en-US" dirty="0">
                <a:latin typeface="+mn-ea"/>
                <a:ea typeface="+mn-ea"/>
              </a:rPr>
              <a:t>队长</a:t>
            </a:r>
            <a:r>
              <a:rPr lang="en-US" altLang="zh-CN" dirty="0">
                <a:latin typeface="+mn-ea"/>
                <a:ea typeface="+mn-ea"/>
              </a:rPr>
              <a:t>(</a:t>
            </a:r>
            <a:r>
              <a:rPr lang="zh-CN" altLang="en-US" dirty="0">
                <a:latin typeface="+mn-ea"/>
                <a:ea typeface="+mn-ea"/>
              </a:rPr>
              <a:t>续</a:t>
            </a:r>
            <a:r>
              <a:rPr lang="en-US" altLang="zh-CN" dirty="0">
                <a:latin typeface="+mn-ea"/>
                <a:ea typeface="+mn-ea"/>
              </a:rPr>
              <a:t>3)</a:t>
            </a:r>
          </a:p>
        </p:txBody>
      </p:sp>
      <p:sp>
        <p:nvSpPr>
          <p:cNvPr id="352259" name="Rectangle 3">
            <a:extLst>
              <a:ext uri="{FF2B5EF4-FFF2-40B4-BE49-F238E27FC236}">
                <a16:creationId xmlns:a16="http://schemas.microsoft.com/office/drawing/2014/main" id="{43B34E9B-C27E-65EB-9FDA-0392E3ED2169}"/>
              </a:ext>
            </a:extLst>
          </p:cNvPr>
          <p:cNvSpPr>
            <a:spLocks noGrp="1" noChangeArrowheads="1"/>
          </p:cNvSpPr>
          <p:nvPr>
            <p:ph idx="1"/>
          </p:nvPr>
        </p:nvSpPr>
        <p:spPr>
          <a:xfrm>
            <a:off x="536575" y="1067594"/>
            <a:ext cx="10693350" cy="1111507"/>
          </a:xfrm>
        </p:spPr>
        <p:txBody>
          <a:bodyPr>
            <a:normAutofit/>
          </a:bodyPr>
          <a:lstStyle/>
          <a:p>
            <a:pPr marL="0" indent="0" eaLnBrk="1" hangingPunct="1">
              <a:buClrTx/>
              <a:buFontTx/>
              <a:buNone/>
            </a:pPr>
            <a:r>
              <a:rPr lang="zh-CN" altLang="en-US" dirty="0">
                <a:sym typeface="Symbol" panose="05050102010706020507" pitchFamily="18" charset="2"/>
              </a:rPr>
              <a:t>令＝    ，则称为系统的</a:t>
            </a:r>
            <a:r>
              <a:rPr lang="zh-CN" altLang="en-US" dirty="0">
                <a:solidFill>
                  <a:srgbClr val="CC00CC"/>
                </a:solidFill>
                <a:sym typeface="Symbol" panose="05050102010706020507" pitchFamily="18" charset="2"/>
              </a:rPr>
              <a:t>交通强度</a:t>
            </a:r>
            <a:r>
              <a:rPr lang="en-US" altLang="zh-CN" dirty="0">
                <a:sym typeface="Symbol" panose="05050102010706020507" pitchFamily="18" charset="2"/>
              </a:rPr>
              <a:t>(Traffic     </a:t>
            </a:r>
            <a:r>
              <a:rPr lang="en-US" altLang="zh-CN" dirty="0" err="1">
                <a:sym typeface="Symbol" panose="05050102010706020507" pitchFamily="18" charset="2"/>
              </a:rPr>
              <a:t>indensity</a:t>
            </a:r>
            <a:r>
              <a:rPr lang="en-US" altLang="zh-CN" dirty="0">
                <a:sym typeface="Symbol" panose="05050102010706020507" pitchFamily="18" charset="2"/>
              </a:rPr>
              <a:t>)</a:t>
            </a:r>
            <a:r>
              <a:rPr lang="zh-CN" altLang="en-US" dirty="0">
                <a:sym typeface="Symbol" panose="05050102010706020507" pitchFamily="18" charset="2"/>
              </a:rPr>
              <a:t>。</a:t>
            </a:r>
          </a:p>
        </p:txBody>
      </p:sp>
      <p:sp>
        <p:nvSpPr>
          <p:cNvPr id="352260" name="Rectangle 4">
            <a:extLst>
              <a:ext uri="{FF2B5EF4-FFF2-40B4-BE49-F238E27FC236}">
                <a16:creationId xmlns:a16="http://schemas.microsoft.com/office/drawing/2014/main" id="{DCA906E7-2CD5-B7A5-33C4-8E760BDD1C35}"/>
              </a:ext>
            </a:extLst>
          </p:cNvPr>
          <p:cNvSpPr>
            <a:spLocks noChangeArrowheads="1"/>
          </p:cNvSpPr>
          <p:nvPr/>
        </p:nvSpPr>
        <p:spPr bwMode="auto">
          <a:xfrm>
            <a:off x="554264" y="1888522"/>
            <a:ext cx="10798187" cy="432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buClrTx/>
              <a:buFontTx/>
              <a:buNone/>
            </a:pPr>
            <a:r>
              <a:rPr lang="zh-CN" altLang="en-US" sz="2400" dirty="0">
                <a:solidFill>
                  <a:srgbClr val="000000"/>
                </a:solidFill>
                <a:latin typeface="+mn-ea"/>
                <a:ea typeface="+mn-ea"/>
                <a:sym typeface="Symbol" panose="05050102010706020507" pitchFamily="18" charset="2"/>
              </a:rPr>
              <a:t>有如下结论：</a:t>
            </a:r>
          </a:p>
          <a:p>
            <a:pPr eaLnBrk="1" hangingPunct="1">
              <a:lnSpc>
                <a:spcPct val="200000"/>
              </a:lnSpc>
              <a:buClrTx/>
              <a:buFontTx/>
              <a:buNone/>
            </a:pPr>
            <a:r>
              <a:rPr lang="zh-CN" altLang="en-US" sz="2400" dirty="0">
                <a:solidFill>
                  <a:srgbClr val="000000"/>
                </a:solidFill>
                <a:latin typeface="+mn-ea"/>
                <a:ea typeface="+mn-ea"/>
                <a:sym typeface="Symbol" panose="05050102010706020507" pitchFamily="18" charset="2"/>
              </a:rPr>
              <a:t>    令</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j=0,1,2,…</a:t>
            </a:r>
            <a:r>
              <a:rPr lang="zh-CN" altLang="en-US" sz="2400" dirty="0">
                <a:solidFill>
                  <a:srgbClr val="000000"/>
                </a:solidFill>
                <a:latin typeface="+mn-ea"/>
                <a:ea typeface="+mn-ea"/>
                <a:sym typeface="Symbol" panose="05050102010706020507" pitchFamily="18" charset="2"/>
              </a:rPr>
              <a:t>，则</a:t>
            </a:r>
          </a:p>
          <a:p>
            <a:pPr eaLnBrk="1" hangingPunct="1">
              <a:lnSpc>
                <a:spcPct val="200000"/>
              </a:lnSpc>
              <a:buClrTx/>
              <a:buFontTx/>
              <a:buNone/>
            </a:pPr>
            <a:r>
              <a:rPr lang="en-US" altLang="zh-CN" sz="2400" dirty="0">
                <a:solidFill>
                  <a:srgbClr val="CC00CC"/>
                </a:solidFill>
                <a:latin typeface="+mn-ea"/>
                <a:ea typeface="+mn-ea"/>
                <a:sym typeface="Symbol" panose="05050102010706020507" pitchFamily="18" charset="2"/>
              </a:rPr>
              <a:t>    1) </a:t>
            </a:r>
            <a:r>
              <a:rPr lang="zh-CN" altLang="en-US" sz="2400" dirty="0">
                <a:solidFill>
                  <a:srgbClr val="000000"/>
                </a:solidFill>
                <a:latin typeface="+mn-ea"/>
                <a:ea typeface="+mn-ea"/>
                <a:sym typeface="Symbol" panose="05050102010706020507" pitchFamily="18" charset="2"/>
              </a:rPr>
              <a:t>当</a:t>
            </a:r>
            <a:r>
              <a:rPr lang="en-US" altLang="zh-CN" sz="2400" dirty="0">
                <a:solidFill>
                  <a:srgbClr val="000000"/>
                </a:solidFill>
                <a:latin typeface="+mn-ea"/>
                <a:ea typeface="+mn-ea"/>
                <a:sym typeface="Symbol" panose="05050102010706020507" pitchFamily="18" charset="2"/>
              </a:rPr>
              <a:t>1</a:t>
            </a:r>
            <a:r>
              <a:rPr lang="zh-CN" altLang="en-US" sz="2400" dirty="0">
                <a:solidFill>
                  <a:srgbClr val="000000"/>
                </a:solidFill>
                <a:latin typeface="+mn-ea"/>
                <a:ea typeface="+mn-ea"/>
                <a:sym typeface="Symbol" panose="05050102010706020507" pitchFamily="18" charset="2"/>
              </a:rPr>
              <a:t>时，</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j=0,1,2,…</a:t>
            </a:r>
            <a:r>
              <a:rPr lang="zh-CN" altLang="en-US" sz="2400" dirty="0">
                <a:solidFill>
                  <a:srgbClr val="000000"/>
                </a:solidFill>
                <a:latin typeface="+mn-ea"/>
                <a:ea typeface="+mn-ea"/>
                <a:sym typeface="Symbol" panose="05050102010706020507" pitchFamily="18" charset="2"/>
              </a:rPr>
              <a:t>不构成概率分布；</a:t>
            </a:r>
          </a:p>
          <a:p>
            <a:pPr eaLnBrk="1" hangingPunct="1">
              <a:lnSpc>
                <a:spcPct val="200000"/>
              </a:lnSpc>
              <a:buClrTx/>
              <a:buFontTx/>
              <a:buNone/>
            </a:pPr>
            <a:r>
              <a:rPr lang="en-US" altLang="zh-CN" sz="2400" dirty="0">
                <a:solidFill>
                  <a:srgbClr val="CC00CC"/>
                </a:solidFill>
                <a:latin typeface="+mn-ea"/>
                <a:ea typeface="+mn-ea"/>
                <a:sym typeface="Symbol" panose="05050102010706020507" pitchFamily="18" charset="2"/>
              </a:rPr>
              <a:t>    2) </a:t>
            </a:r>
            <a:r>
              <a:rPr lang="zh-CN" altLang="en-US" sz="2400" dirty="0">
                <a:solidFill>
                  <a:srgbClr val="000000"/>
                </a:solidFill>
                <a:latin typeface="+mn-ea"/>
                <a:ea typeface="+mn-ea"/>
                <a:sym typeface="Symbol" panose="05050102010706020507" pitchFamily="18" charset="2"/>
              </a:rPr>
              <a:t>当</a:t>
            </a:r>
            <a:r>
              <a:rPr lang="en-US" altLang="zh-CN" sz="2400" dirty="0">
                <a:solidFill>
                  <a:srgbClr val="000000"/>
                </a:solidFill>
                <a:latin typeface="+mn-ea"/>
                <a:ea typeface="+mn-ea"/>
                <a:sym typeface="Symbol" panose="05050102010706020507" pitchFamily="18" charset="2"/>
              </a:rPr>
              <a:t>&lt;1</a:t>
            </a:r>
            <a:r>
              <a:rPr lang="zh-CN" altLang="en-US" sz="2400" dirty="0">
                <a:solidFill>
                  <a:srgbClr val="000000"/>
                </a:solidFill>
                <a:latin typeface="+mn-ea"/>
                <a:ea typeface="+mn-ea"/>
                <a:sym typeface="Symbol" panose="05050102010706020507" pitchFamily="18" charset="2"/>
              </a:rPr>
              <a:t>时，</a:t>
            </a:r>
            <a:r>
              <a:rPr lang="en-US" altLang="zh-CN"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j=0,1,2,…}</a:t>
            </a:r>
            <a:r>
              <a:rPr lang="zh-CN" altLang="en-US" sz="2400" dirty="0">
                <a:solidFill>
                  <a:srgbClr val="000000"/>
                </a:solidFill>
                <a:latin typeface="+mn-ea"/>
                <a:ea typeface="+mn-ea"/>
                <a:sym typeface="Symbol" panose="05050102010706020507" pitchFamily="18" charset="2"/>
              </a:rPr>
              <a:t>存在，与初始条件无关，且</a:t>
            </a:r>
          </a:p>
          <a:p>
            <a:pPr algn="ctr" eaLnBrk="1" hangingPunct="1">
              <a:lnSpc>
                <a:spcPct val="200000"/>
              </a:lnSpc>
              <a:buClrTx/>
              <a:buFontTx/>
              <a:buNone/>
            </a:pP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(1-)</a:t>
            </a:r>
            <a:r>
              <a:rPr lang="en-US" altLang="zh-CN" sz="2400" baseline="30000" dirty="0">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j=0,1,2,…</a:t>
            </a:r>
          </a:p>
          <a:p>
            <a:pPr lvl="1" eaLnBrk="1" hangingPunct="1">
              <a:lnSpc>
                <a:spcPct val="200000"/>
              </a:lnSpc>
              <a:buClrTx/>
              <a:buFontTx/>
              <a:buNone/>
            </a:pPr>
            <a:r>
              <a:rPr lang="zh-CN" altLang="en-US" dirty="0">
                <a:solidFill>
                  <a:srgbClr val="000000"/>
                </a:solidFill>
                <a:latin typeface="+mn-ea"/>
                <a:ea typeface="+mn-ea"/>
                <a:sym typeface="Symbol" panose="05050102010706020507" pitchFamily="18" charset="2"/>
              </a:rPr>
              <a:t>构成一个几何概率分布。</a:t>
            </a:r>
          </a:p>
        </p:txBody>
      </p:sp>
      <p:graphicFrame>
        <p:nvGraphicFramePr>
          <p:cNvPr id="352261" name="Object 5">
            <a:extLst>
              <a:ext uri="{FF2B5EF4-FFF2-40B4-BE49-F238E27FC236}">
                <a16:creationId xmlns:a16="http://schemas.microsoft.com/office/drawing/2014/main" id="{C9336790-EA23-4C34-2194-69F3EA887816}"/>
              </a:ext>
            </a:extLst>
          </p:cNvPr>
          <p:cNvGraphicFramePr>
            <a:graphicFrameLocks noChangeAspect="1"/>
          </p:cNvGraphicFramePr>
          <p:nvPr>
            <p:extLst>
              <p:ext uri="{D42A27DB-BD31-4B8C-83A1-F6EECF244321}">
                <p14:modId xmlns:p14="http://schemas.microsoft.com/office/powerpoint/2010/main" val="3661707466"/>
              </p:ext>
            </p:extLst>
          </p:nvPr>
        </p:nvGraphicFramePr>
        <p:xfrm>
          <a:off x="1467111" y="977354"/>
          <a:ext cx="430268" cy="820928"/>
        </p:xfrm>
        <a:graphic>
          <a:graphicData uri="http://schemas.openxmlformats.org/presentationml/2006/ole">
            <mc:AlternateContent xmlns:mc="http://schemas.openxmlformats.org/markup-compatibility/2006">
              <mc:Choice xmlns:v="urn:schemas-microsoft-com:vml" Requires="v">
                <p:oleObj name="Equation" r:id="rId3" imgW="165028" imgH="431613" progId="Equation.3">
                  <p:embed/>
                </p:oleObj>
              </mc:Choice>
              <mc:Fallback>
                <p:oleObj name="Equation" r:id="rId3" imgW="165028" imgH="431613" progId="Equation.3">
                  <p:embed/>
                  <p:pic>
                    <p:nvPicPr>
                      <p:cNvPr id="352261" name="Object 5">
                        <a:extLst>
                          <a:ext uri="{FF2B5EF4-FFF2-40B4-BE49-F238E27FC236}">
                            <a16:creationId xmlns:a16="http://schemas.microsoft.com/office/drawing/2014/main" id="{C9336790-EA23-4C34-2194-69F3EA8878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7111" y="977354"/>
                        <a:ext cx="430268" cy="820928"/>
                      </a:xfrm>
                      <a:prstGeom prst="rect">
                        <a:avLst/>
                      </a:prstGeom>
                      <a:noFill/>
                      <a:ln>
                        <a:noFill/>
                      </a:ln>
                      <a:effectLst/>
                    </p:spPr>
                  </p:pic>
                </p:oleObj>
              </mc:Fallback>
            </mc:AlternateContent>
          </a:graphicData>
        </a:graphic>
      </p:graphicFrame>
      <p:graphicFrame>
        <p:nvGraphicFramePr>
          <p:cNvPr id="352262" name="Object 6">
            <a:extLst>
              <a:ext uri="{FF2B5EF4-FFF2-40B4-BE49-F238E27FC236}">
                <a16:creationId xmlns:a16="http://schemas.microsoft.com/office/drawing/2014/main" id="{6A6DCA1C-500A-2E24-D5EA-568F296A32EE}"/>
              </a:ext>
            </a:extLst>
          </p:cNvPr>
          <p:cNvGraphicFramePr>
            <a:graphicFrameLocks noChangeAspect="1"/>
          </p:cNvGraphicFramePr>
          <p:nvPr>
            <p:extLst>
              <p:ext uri="{D42A27DB-BD31-4B8C-83A1-F6EECF244321}">
                <p14:modId xmlns:p14="http://schemas.microsoft.com/office/powerpoint/2010/main" val="886192190"/>
              </p:ext>
            </p:extLst>
          </p:nvPr>
        </p:nvGraphicFramePr>
        <p:xfrm>
          <a:off x="1763824" y="2843870"/>
          <a:ext cx="1688308" cy="585924"/>
        </p:xfrm>
        <a:graphic>
          <a:graphicData uri="http://schemas.openxmlformats.org/presentationml/2006/ole">
            <mc:AlternateContent xmlns:mc="http://schemas.openxmlformats.org/markup-compatibility/2006">
              <mc:Choice xmlns:v="urn:schemas-microsoft-com:vml" Requires="v">
                <p:oleObj name="公式" r:id="rId5" imgW="583947" imgH="279279" progId="Equation.3">
                  <p:embed/>
                </p:oleObj>
              </mc:Choice>
              <mc:Fallback>
                <p:oleObj name="公式" r:id="rId5" imgW="583947" imgH="279279" progId="Equation.3">
                  <p:embed/>
                  <p:pic>
                    <p:nvPicPr>
                      <p:cNvPr id="352262" name="Object 6">
                        <a:extLst>
                          <a:ext uri="{FF2B5EF4-FFF2-40B4-BE49-F238E27FC236}">
                            <a16:creationId xmlns:a16="http://schemas.microsoft.com/office/drawing/2014/main" id="{6A6DCA1C-500A-2E24-D5EA-568F296A32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824" y="2843870"/>
                        <a:ext cx="1688308" cy="585924"/>
                      </a:xfrm>
                      <a:prstGeom prst="rect">
                        <a:avLst/>
                      </a:prstGeom>
                      <a:noFill/>
                      <a:ln>
                        <a:noFill/>
                      </a:ln>
                      <a:effectLst/>
                    </p:spPr>
                  </p:pic>
                </p:oleObj>
              </mc:Fallback>
            </mc:AlternateContent>
          </a:graphicData>
        </a:graphic>
      </p:graphicFrame>
      <p:graphicFrame>
        <p:nvGraphicFramePr>
          <p:cNvPr id="352263" name="Object 7">
            <a:extLst>
              <a:ext uri="{FF2B5EF4-FFF2-40B4-BE49-F238E27FC236}">
                <a16:creationId xmlns:a16="http://schemas.microsoft.com/office/drawing/2014/main" id="{65D0D8C8-8ACA-66A0-348C-02F9A96BD5B0}"/>
              </a:ext>
            </a:extLst>
          </p:cNvPr>
          <p:cNvGraphicFramePr>
            <a:graphicFrameLocks noChangeAspect="1"/>
          </p:cNvGraphicFramePr>
          <p:nvPr>
            <p:extLst>
              <p:ext uri="{D42A27DB-BD31-4B8C-83A1-F6EECF244321}">
                <p14:modId xmlns:p14="http://schemas.microsoft.com/office/powerpoint/2010/main" val="3200607922"/>
              </p:ext>
            </p:extLst>
          </p:nvPr>
        </p:nvGraphicFramePr>
        <p:xfrm>
          <a:off x="612775" y="977354"/>
          <a:ext cx="7818659" cy="5471791"/>
        </p:xfrm>
        <a:graphic>
          <a:graphicData uri="http://schemas.openxmlformats.org/presentationml/2006/ole">
            <mc:AlternateContent xmlns:mc="http://schemas.openxmlformats.org/markup-compatibility/2006">
              <mc:Choice xmlns:v="urn:schemas-microsoft-com:vml" Requires="v">
                <p:oleObj name="公式" r:id="rId7" imgW="5915160" imgH="5410080" progId="Equation.3">
                  <p:embed/>
                </p:oleObj>
              </mc:Choice>
              <mc:Fallback>
                <p:oleObj name="公式" r:id="rId7" imgW="5915160" imgH="5410080" progId="Equation.3">
                  <p:embed/>
                  <p:pic>
                    <p:nvPicPr>
                      <p:cNvPr id="352263" name="Object 7">
                        <a:extLst>
                          <a:ext uri="{FF2B5EF4-FFF2-40B4-BE49-F238E27FC236}">
                            <a16:creationId xmlns:a16="http://schemas.microsoft.com/office/drawing/2014/main" id="{65D0D8C8-8ACA-66A0-348C-02F9A96BD5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775" y="977354"/>
                        <a:ext cx="7818659" cy="547179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2261"/>
                                        </p:tgtEl>
                                        <p:attrNameLst>
                                          <p:attrName>style.visibility</p:attrName>
                                        </p:attrNameLst>
                                      </p:cBhvr>
                                      <p:to>
                                        <p:strVal val="visible"/>
                                      </p:to>
                                    </p:set>
                                    <p:anim calcmode="lin" valueType="num">
                                      <p:cBhvr additive="base">
                                        <p:cTn id="11" dur="500" fill="hold"/>
                                        <p:tgtEl>
                                          <p:spTgt spid="352261"/>
                                        </p:tgtEl>
                                        <p:attrNameLst>
                                          <p:attrName>ppt_x</p:attrName>
                                        </p:attrNameLst>
                                      </p:cBhvr>
                                      <p:tavLst>
                                        <p:tav tm="0">
                                          <p:val>
                                            <p:strVal val="#ppt_x"/>
                                          </p:val>
                                        </p:tav>
                                        <p:tav tm="100000">
                                          <p:val>
                                            <p:strVal val="#ppt_x"/>
                                          </p:val>
                                        </p:tav>
                                      </p:tavLst>
                                    </p:anim>
                                    <p:anim calcmode="lin" valueType="num">
                                      <p:cBhvr additive="base">
                                        <p:cTn id="12" dur="500" fill="hold"/>
                                        <p:tgtEl>
                                          <p:spTgt spid="35226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52260">
                                            <p:txEl>
                                              <p:pRg st="0" end="0"/>
                                            </p:txEl>
                                          </p:spTgt>
                                        </p:tgtEl>
                                        <p:attrNameLst>
                                          <p:attrName>style.visibility</p:attrName>
                                        </p:attrNameLst>
                                      </p:cBhvr>
                                      <p:to>
                                        <p:strVal val="visible"/>
                                      </p:to>
                                    </p:set>
                                    <p:anim calcmode="lin" valueType="num">
                                      <p:cBhvr additive="base">
                                        <p:cTn id="17" dur="500" fill="hold"/>
                                        <p:tgtEl>
                                          <p:spTgt spid="35226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2260">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4" fill="hold" nodeType="afterEffect">
                                  <p:stCondLst>
                                    <p:cond delay="0"/>
                                  </p:stCondLst>
                                  <p:childTnLst>
                                    <p:set>
                                      <p:cBhvr>
                                        <p:cTn id="21" dur="1" fill="hold">
                                          <p:stCondLst>
                                            <p:cond delay="0"/>
                                          </p:stCondLst>
                                        </p:cTn>
                                        <p:tgtEl>
                                          <p:spTgt spid="352260">
                                            <p:txEl>
                                              <p:pRg st="1" end="1"/>
                                            </p:txEl>
                                          </p:spTgt>
                                        </p:tgtEl>
                                        <p:attrNameLst>
                                          <p:attrName>style.visibility</p:attrName>
                                        </p:attrNameLst>
                                      </p:cBhvr>
                                      <p:to>
                                        <p:strVal val="visible"/>
                                      </p:to>
                                    </p:set>
                                    <p:anim calcmode="lin" valueType="num">
                                      <p:cBhvr additive="base">
                                        <p:cTn id="22" dur="500" fill="hold"/>
                                        <p:tgtEl>
                                          <p:spTgt spid="352260">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52260">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52262"/>
                                        </p:tgtEl>
                                        <p:attrNameLst>
                                          <p:attrName>style.visibility</p:attrName>
                                        </p:attrNameLst>
                                      </p:cBhvr>
                                      <p:to>
                                        <p:strVal val="visible"/>
                                      </p:to>
                                    </p:set>
                                    <p:anim calcmode="lin" valueType="num">
                                      <p:cBhvr additive="base">
                                        <p:cTn id="26" dur="500" fill="hold"/>
                                        <p:tgtEl>
                                          <p:spTgt spid="352262"/>
                                        </p:tgtEl>
                                        <p:attrNameLst>
                                          <p:attrName>ppt_x</p:attrName>
                                        </p:attrNameLst>
                                      </p:cBhvr>
                                      <p:tavLst>
                                        <p:tav tm="0">
                                          <p:val>
                                            <p:strVal val="#ppt_x"/>
                                          </p:val>
                                        </p:tav>
                                        <p:tav tm="100000">
                                          <p:val>
                                            <p:strVal val="#ppt_x"/>
                                          </p:val>
                                        </p:tav>
                                      </p:tavLst>
                                    </p:anim>
                                    <p:anim calcmode="lin" valueType="num">
                                      <p:cBhvr additive="base">
                                        <p:cTn id="27" dur="500" fill="hold"/>
                                        <p:tgtEl>
                                          <p:spTgt spid="352262"/>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52260">
                                            <p:txEl>
                                              <p:pRg st="2" end="2"/>
                                            </p:txEl>
                                          </p:spTgt>
                                        </p:tgtEl>
                                        <p:attrNameLst>
                                          <p:attrName>style.visibility</p:attrName>
                                        </p:attrNameLst>
                                      </p:cBhvr>
                                      <p:to>
                                        <p:strVal val="visible"/>
                                      </p:to>
                                    </p:set>
                                    <p:anim calcmode="lin" valueType="num">
                                      <p:cBhvr additive="base">
                                        <p:cTn id="32" dur="500" fill="hold"/>
                                        <p:tgtEl>
                                          <p:spTgt spid="352260">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522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352260">
                                            <p:txEl>
                                              <p:pRg st="3" end="3"/>
                                            </p:txEl>
                                          </p:spTgt>
                                        </p:tgtEl>
                                        <p:attrNameLst>
                                          <p:attrName>style.visibility</p:attrName>
                                        </p:attrNameLst>
                                      </p:cBhvr>
                                      <p:to>
                                        <p:strVal val="visible"/>
                                      </p:to>
                                    </p:set>
                                    <p:anim calcmode="lin" valueType="num">
                                      <p:cBhvr additive="base">
                                        <p:cTn id="38" dur="500" fill="hold"/>
                                        <p:tgtEl>
                                          <p:spTgt spid="352260">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52260">
                                            <p:txEl>
                                              <p:pRg st="3" end="3"/>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352260">
                                            <p:txEl>
                                              <p:pRg st="4" end="4"/>
                                            </p:txEl>
                                          </p:spTgt>
                                        </p:tgtEl>
                                        <p:attrNameLst>
                                          <p:attrName>style.visibility</p:attrName>
                                        </p:attrNameLst>
                                      </p:cBhvr>
                                      <p:to>
                                        <p:strVal val="visible"/>
                                      </p:to>
                                    </p:set>
                                    <p:anim calcmode="lin" valueType="num">
                                      <p:cBhvr additive="base">
                                        <p:cTn id="43" dur="500" fill="hold"/>
                                        <p:tgtEl>
                                          <p:spTgt spid="35226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2260">
                                            <p:txEl>
                                              <p:pRg st="4" end="4"/>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1000"/>
                            </p:stCondLst>
                            <p:childTnLst>
                              <p:par>
                                <p:cTn id="46" presetID="2" presetClass="entr" presetSubtype="4" fill="hold" nodeType="afterEffect">
                                  <p:stCondLst>
                                    <p:cond delay="0"/>
                                  </p:stCondLst>
                                  <p:childTnLst>
                                    <p:set>
                                      <p:cBhvr>
                                        <p:cTn id="47" dur="1" fill="hold">
                                          <p:stCondLst>
                                            <p:cond delay="0"/>
                                          </p:stCondLst>
                                        </p:cTn>
                                        <p:tgtEl>
                                          <p:spTgt spid="352260">
                                            <p:txEl>
                                              <p:pRg st="5" end="5"/>
                                            </p:txEl>
                                          </p:spTgt>
                                        </p:tgtEl>
                                        <p:attrNameLst>
                                          <p:attrName>style.visibility</p:attrName>
                                        </p:attrNameLst>
                                      </p:cBhvr>
                                      <p:to>
                                        <p:strVal val="visible"/>
                                      </p:to>
                                    </p:set>
                                    <p:anim calcmode="lin" valueType="num">
                                      <p:cBhvr additive="base">
                                        <p:cTn id="48" dur="500" fill="hold"/>
                                        <p:tgtEl>
                                          <p:spTgt spid="352260">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522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1" presetClass="entr" presetSubtype="4" fill="hold" nodeType="clickEffect">
                                  <p:stCondLst>
                                    <p:cond delay="0"/>
                                  </p:stCondLst>
                                  <p:childTnLst>
                                    <p:set>
                                      <p:cBhvr>
                                        <p:cTn id="53" dur="1" fill="hold">
                                          <p:stCondLst>
                                            <p:cond delay="0"/>
                                          </p:stCondLst>
                                        </p:cTn>
                                        <p:tgtEl>
                                          <p:spTgt spid="352263"/>
                                        </p:tgtEl>
                                        <p:attrNameLst>
                                          <p:attrName>style.visibility</p:attrName>
                                        </p:attrNameLst>
                                      </p:cBhvr>
                                      <p:to>
                                        <p:strVal val="visible"/>
                                      </p:to>
                                    </p:set>
                                    <p:animEffect transition="in" filter="wheel(4)">
                                      <p:cBhvr>
                                        <p:cTn id="54" dur="2000"/>
                                        <p:tgtEl>
                                          <p:spTgt spid="35226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xit" presetSubtype="3" fill="hold" nodeType="clickEffect">
                                  <p:stCondLst>
                                    <p:cond delay="0"/>
                                  </p:stCondLst>
                                  <p:childTnLst>
                                    <p:anim calcmode="lin" valueType="num">
                                      <p:cBhvr additive="base">
                                        <p:cTn id="58" dur="500"/>
                                        <p:tgtEl>
                                          <p:spTgt spid="352263"/>
                                        </p:tgtEl>
                                        <p:attrNameLst>
                                          <p:attrName>ppt_x</p:attrName>
                                        </p:attrNameLst>
                                      </p:cBhvr>
                                      <p:tavLst>
                                        <p:tav tm="0">
                                          <p:val>
                                            <p:strVal val="ppt_x"/>
                                          </p:val>
                                        </p:tav>
                                        <p:tav tm="100000">
                                          <p:val>
                                            <p:strVal val="1+ppt_w/2"/>
                                          </p:val>
                                        </p:tav>
                                      </p:tavLst>
                                    </p:anim>
                                    <p:anim calcmode="lin" valueType="num">
                                      <p:cBhvr additive="base">
                                        <p:cTn id="59" dur="500"/>
                                        <p:tgtEl>
                                          <p:spTgt spid="352263"/>
                                        </p:tgtEl>
                                        <p:attrNameLst>
                                          <p:attrName>ppt_y</p:attrName>
                                        </p:attrNameLst>
                                      </p:cBhvr>
                                      <p:tavLst>
                                        <p:tav tm="0">
                                          <p:val>
                                            <p:strVal val="ppt_y"/>
                                          </p:val>
                                        </p:tav>
                                        <p:tav tm="100000">
                                          <p:val>
                                            <p:strVal val="0-ppt_h/2"/>
                                          </p:val>
                                        </p:tav>
                                      </p:tavLst>
                                    </p:anim>
                                    <p:set>
                                      <p:cBhvr>
                                        <p:cTn id="60" dur="1" fill="hold">
                                          <p:stCondLst>
                                            <p:cond delay="499"/>
                                          </p:stCondLst>
                                        </p:cTn>
                                        <p:tgtEl>
                                          <p:spTgt spid="3522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P spid="35226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B6F2596-5C0B-BD7B-44F8-26AD4400B91E}"/>
              </a:ext>
            </a:extLst>
          </p:cNvPr>
          <p:cNvSpPr>
            <a:spLocks noGrp="1" noChangeArrowheads="1"/>
          </p:cNvSpPr>
          <p:nvPr>
            <p:ph type="title"/>
          </p:nvPr>
        </p:nvSpPr>
        <p:spPr/>
        <p:txBody>
          <a:bodyPr/>
          <a:lstStyle/>
          <a:p>
            <a:pPr eaLnBrk="1" hangingPunct="1"/>
            <a:r>
              <a:rPr lang="zh-CN" altLang="en-US" dirty="0">
                <a:latin typeface="+mn-ea"/>
                <a:ea typeface="+mn-ea"/>
              </a:rPr>
              <a:t>结论</a:t>
            </a:r>
          </a:p>
        </p:txBody>
      </p:sp>
      <p:sp>
        <p:nvSpPr>
          <p:cNvPr id="354307" name="Rectangle 3">
            <a:extLst>
              <a:ext uri="{FF2B5EF4-FFF2-40B4-BE49-F238E27FC236}">
                <a16:creationId xmlns:a16="http://schemas.microsoft.com/office/drawing/2014/main" id="{419A8BB4-4E9D-73BE-7390-C9A06216FDB0}"/>
              </a:ext>
            </a:extLst>
          </p:cNvPr>
          <p:cNvSpPr>
            <a:spLocks noGrp="1" noChangeArrowheads="1"/>
          </p:cNvSpPr>
          <p:nvPr>
            <p:ph idx="1"/>
          </p:nvPr>
        </p:nvSpPr>
        <p:spPr>
          <a:xfrm>
            <a:off x="612775" y="1058131"/>
            <a:ext cx="7697982" cy="535112"/>
          </a:xfrm>
        </p:spPr>
        <p:txBody>
          <a:bodyPr>
            <a:normAutofit fontScale="92500" lnSpcReduction="20000"/>
          </a:bodyPr>
          <a:lstStyle/>
          <a:p>
            <a:pPr eaLnBrk="1" hangingPunct="1">
              <a:buFont typeface="Wingdings" panose="05000000000000000000" pitchFamily="2" charset="2"/>
              <a:buNone/>
            </a:pPr>
            <a:r>
              <a:rPr lang="zh-CN" altLang="en-US">
                <a:solidFill>
                  <a:srgbClr val="0000FF"/>
                </a:solidFill>
              </a:rPr>
              <a:t>在统计平衡的条件下</a:t>
            </a:r>
            <a:r>
              <a:rPr lang="en-US" altLang="zh-CN">
                <a:solidFill>
                  <a:srgbClr val="0000FF"/>
                </a:solidFill>
              </a:rPr>
              <a:t>(</a:t>
            </a:r>
            <a:r>
              <a:rPr lang="en-US" altLang="zh-CN">
                <a:solidFill>
                  <a:srgbClr val="0000FF"/>
                </a:solidFill>
                <a:sym typeface="Symbol" panose="05050102010706020507" pitchFamily="18" charset="2"/>
              </a:rPr>
              <a:t>&lt;1</a:t>
            </a:r>
            <a:r>
              <a:rPr lang="en-US" altLang="zh-CN">
                <a:solidFill>
                  <a:srgbClr val="0000FF"/>
                </a:solidFill>
              </a:rPr>
              <a:t>)</a:t>
            </a:r>
            <a:r>
              <a:rPr lang="zh-CN" altLang="en-US">
                <a:solidFill>
                  <a:srgbClr val="0000FF"/>
                </a:solidFill>
              </a:rPr>
              <a:t>：</a:t>
            </a:r>
          </a:p>
        </p:txBody>
      </p:sp>
      <p:graphicFrame>
        <p:nvGraphicFramePr>
          <p:cNvPr id="354308" name="Object 4">
            <a:extLst>
              <a:ext uri="{FF2B5EF4-FFF2-40B4-BE49-F238E27FC236}">
                <a16:creationId xmlns:a16="http://schemas.microsoft.com/office/drawing/2014/main" id="{18E75B8B-04B1-CF79-A848-3B181C927CC9}"/>
              </a:ext>
            </a:extLst>
          </p:cNvPr>
          <p:cNvGraphicFramePr>
            <a:graphicFrameLocks noChangeAspect="1"/>
          </p:cNvGraphicFramePr>
          <p:nvPr>
            <p:extLst>
              <p:ext uri="{D42A27DB-BD31-4B8C-83A1-F6EECF244321}">
                <p14:modId xmlns:p14="http://schemas.microsoft.com/office/powerpoint/2010/main" val="3712225876"/>
              </p:ext>
            </p:extLst>
          </p:nvPr>
        </p:nvGraphicFramePr>
        <p:xfrm>
          <a:off x="1374775" y="2591594"/>
          <a:ext cx="4655627" cy="998769"/>
        </p:xfrm>
        <a:graphic>
          <a:graphicData uri="http://schemas.openxmlformats.org/presentationml/2006/ole">
            <mc:AlternateContent xmlns:mc="http://schemas.openxmlformats.org/markup-compatibility/2006">
              <mc:Choice xmlns:v="urn:schemas-microsoft-com:vml" Requires="v">
                <p:oleObj name="Equation" r:id="rId3" imgW="2070100" imgH="444500" progId="Equation.DSMT4">
                  <p:embed/>
                </p:oleObj>
              </mc:Choice>
              <mc:Fallback>
                <p:oleObj name="Equation" r:id="rId3" imgW="2070100" imgH="444500" progId="Equation.DSMT4">
                  <p:embed/>
                  <p:pic>
                    <p:nvPicPr>
                      <p:cNvPr id="354308" name="Object 4">
                        <a:extLst>
                          <a:ext uri="{FF2B5EF4-FFF2-40B4-BE49-F238E27FC236}">
                            <a16:creationId xmlns:a16="http://schemas.microsoft.com/office/drawing/2014/main" id="{18E75B8B-04B1-CF79-A848-3B181C927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2591594"/>
                        <a:ext cx="4655627" cy="998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09" name="Rectangle 5">
            <a:extLst>
              <a:ext uri="{FF2B5EF4-FFF2-40B4-BE49-F238E27FC236}">
                <a16:creationId xmlns:a16="http://schemas.microsoft.com/office/drawing/2014/main" id="{B61AA53C-6F9E-7EE1-30A7-C85ECF093EEE}"/>
              </a:ext>
            </a:extLst>
          </p:cNvPr>
          <p:cNvSpPr>
            <a:spLocks noChangeArrowheads="1"/>
          </p:cNvSpPr>
          <p:nvPr/>
        </p:nvSpPr>
        <p:spPr bwMode="auto">
          <a:xfrm>
            <a:off x="774701" y="1805288"/>
            <a:ext cx="1711721"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CC00CC"/>
                </a:solidFill>
                <a:latin typeface="+mn-ea"/>
                <a:ea typeface="+mn-ea"/>
              </a:rPr>
              <a:t>平均队长</a:t>
            </a:r>
            <a:endParaRPr lang="zh-CN" altLang="en-US" sz="2400">
              <a:solidFill>
                <a:srgbClr val="000000"/>
              </a:solidFill>
              <a:latin typeface="+mn-ea"/>
              <a:ea typeface="+mn-ea"/>
            </a:endParaRPr>
          </a:p>
        </p:txBody>
      </p:sp>
      <p:graphicFrame>
        <p:nvGraphicFramePr>
          <p:cNvPr id="14" name="Object 3">
            <a:extLst>
              <a:ext uri="{FF2B5EF4-FFF2-40B4-BE49-F238E27FC236}">
                <a16:creationId xmlns:a16="http://schemas.microsoft.com/office/drawing/2014/main" id="{5EDEC695-941E-7A96-D171-598081A4F005}"/>
              </a:ext>
            </a:extLst>
          </p:cNvPr>
          <p:cNvGraphicFramePr>
            <a:graphicFrameLocks noChangeAspect="1"/>
          </p:cNvGraphicFramePr>
          <p:nvPr>
            <p:extLst>
              <p:ext uri="{D42A27DB-BD31-4B8C-83A1-F6EECF244321}">
                <p14:modId xmlns:p14="http://schemas.microsoft.com/office/powerpoint/2010/main" val="2225631111"/>
              </p:ext>
            </p:extLst>
          </p:nvPr>
        </p:nvGraphicFramePr>
        <p:xfrm>
          <a:off x="1690761" y="3815841"/>
          <a:ext cx="5057357" cy="1170258"/>
        </p:xfrm>
        <a:graphic>
          <a:graphicData uri="http://schemas.openxmlformats.org/presentationml/2006/ole">
            <mc:AlternateContent xmlns:mc="http://schemas.openxmlformats.org/markup-compatibility/2006">
              <mc:Choice xmlns:v="urn:schemas-microsoft-com:vml" Requires="v">
                <p:oleObj name="Equation" r:id="rId5" imgW="2247900" imgH="520700" progId="Equation.DSMT4">
                  <p:embed/>
                </p:oleObj>
              </mc:Choice>
              <mc:Fallback>
                <p:oleObj name="Equation" r:id="rId5" imgW="2247900" imgH="520700" progId="Equation.DSMT4">
                  <p:embed/>
                  <p:pic>
                    <p:nvPicPr>
                      <p:cNvPr id="14" name="Object 3">
                        <a:extLst>
                          <a:ext uri="{FF2B5EF4-FFF2-40B4-BE49-F238E27FC236}">
                            <a16:creationId xmlns:a16="http://schemas.microsoft.com/office/drawing/2014/main" id="{5EDEC695-941E-7A96-D171-598081A4F0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0761" y="3815841"/>
                        <a:ext cx="5057357" cy="1170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a:extLst>
              <a:ext uri="{FF2B5EF4-FFF2-40B4-BE49-F238E27FC236}">
                <a16:creationId xmlns:a16="http://schemas.microsoft.com/office/drawing/2014/main" id="{D3A17836-9C5F-52EC-0BD5-E37EC304369D}"/>
              </a:ext>
            </a:extLst>
          </p:cNvPr>
          <p:cNvGraphicFramePr>
            <a:graphicFrameLocks noChangeAspect="1"/>
          </p:cNvGraphicFramePr>
          <p:nvPr>
            <p:extLst>
              <p:ext uri="{D42A27DB-BD31-4B8C-83A1-F6EECF244321}">
                <p14:modId xmlns:p14="http://schemas.microsoft.com/office/powerpoint/2010/main" val="727146234"/>
              </p:ext>
            </p:extLst>
          </p:nvPr>
        </p:nvGraphicFramePr>
        <p:xfrm>
          <a:off x="1690761" y="5213164"/>
          <a:ext cx="3656858" cy="1113095"/>
        </p:xfrm>
        <a:graphic>
          <a:graphicData uri="http://schemas.openxmlformats.org/presentationml/2006/ole">
            <mc:AlternateContent xmlns:mc="http://schemas.openxmlformats.org/markup-compatibility/2006">
              <mc:Choice xmlns:v="urn:schemas-microsoft-com:vml" Requires="v">
                <p:oleObj name="Equation" r:id="rId7" imgW="1624895" imgH="495085" progId="Equation.DSMT4">
                  <p:embed/>
                </p:oleObj>
              </mc:Choice>
              <mc:Fallback>
                <p:oleObj name="Equation" r:id="rId7" imgW="1624895" imgH="495085" progId="Equation.DSMT4">
                  <p:embed/>
                  <p:pic>
                    <p:nvPicPr>
                      <p:cNvPr id="15" name="Object 11">
                        <a:extLst>
                          <a:ext uri="{FF2B5EF4-FFF2-40B4-BE49-F238E27FC236}">
                            <a16:creationId xmlns:a16="http://schemas.microsoft.com/office/drawing/2014/main" id="{D3A17836-9C5F-52EC-0BD5-E37EC30436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0761" y="5213164"/>
                        <a:ext cx="3656858" cy="1113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4309"/>
                                        </p:tgtEl>
                                        <p:attrNameLst>
                                          <p:attrName>style.visibility</p:attrName>
                                        </p:attrNameLst>
                                      </p:cBhvr>
                                      <p:to>
                                        <p:strVal val="visible"/>
                                      </p:to>
                                    </p:set>
                                    <p:anim calcmode="lin" valueType="num">
                                      <p:cBhvr additive="base">
                                        <p:cTn id="12" dur="500" fill="hold"/>
                                        <p:tgtEl>
                                          <p:spTgt spid="354309"/>
                                        </p:tgtEl>
                                        <p:attrNameLst>
                                          <p:attrName>ppt_x</p:attrName>
                                        </p:attrNameLst>
                                      </p:cBhvr>
                                      <p:tavLst>
                                        <p:tav tm="0">
                                          <p:val>
                                            <p:strVal val="#ppt_x"/>
                                          </p:val>
                                        </p:tav>
                                        <p:tav tm="100000">
                                          <p:val>
                                            <p:strVal val="#ppt_x"/>
                                          </p:val>
                                        </p:tav>
                                      </p:tavLst>
                                    </p:anim>
                                    <p:anim calcmode="lin" valueType="num">
                                      <p:cBhvr additive="base">
                                        <p:cTn id="13" dur="500" fill="hold"/>
                                        <p:tgtEl>
                                          <p:spTgt spid="3543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4308"/>
                                        </p:tgtEl>
                                        <p:attrNameLst>
                                          <p:attrName>style.visibility</p:attrName>
                                        </p:attrNameLst>
                                      </p:cBhvr>
                                      <p:to>
                                        <p:strVal val="visible"/>
                                      </p:to>
                                    </p:set>
                                    <p:anim calcmode="lin" valueType="num">
                                      <p:cBhvr additive="base">
                                        <p:cTn id="18" dur="500" fill="hold"/>
                                        <p:tgtEl>
                                          <p:spTgt spid="354308"/>
                                        </p:tgtEl>
                                        <p:attrNameLst>
                                          <p:attrName>ppt_x</p:attrName>
                                        </p:attrNameLst>
                                      </p:cBhvr>
                                      <p:tavLst>
                                        <p:tav tm="0">
                                          <p:val>
                                            <p:strVal val="#ppt_x"/>
                                          </p:val>
                                        </p:tav>
                                        <p:tav tm="100000">
                                          <p:val>
                                            <p:strVal val="#ppt_x"/>
                                          </p:val>
                                        </p:tav>
                                      </p:tavLst>
                                    </p:anim>
                                    <p:anim calcmode="lin" valueType="num">
                                      <p:cBhvr additive="base">
                                        <p:cTn id="19" dur="500" fill="hold"/>
                                        <p:tgtEl>
                                          <p:spTgt spid="35430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35430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EB33867-CD8F-F383-F162-D74D462B5494}"/>
              </a:ext>
            </a:extLst>
          </p:cNvPr>
          <p:cNvSpPr>
            <a:spLocks noGrp="1" noChangeArrowheads="1"/>
          </p:cNvSpPr>
          <p:nvPr>
            <p:ph type="title"/>
          </p:nvPr>
        </p:nvSpPr>
        <p:spPr/>
        <p:txBody>
          <a:bodyPr/>
          <a:lstStyle/>
          <a:p>
            <a:pPr eaLnBrk="1" hangingPunct="1"/>
            <a:r>
              <a:rPr lang="zh-CN" altLang="en-US" dirty="0">
                <a:latin typeface="+mn-ea"/>
                <a:ea typeface="+mn-ea"/>
              </a:rPr>
              <a:t>结论</a:t>
            </a:r>
            <a:r>
              <a:rPr lang="en-US" altLang="zh-CN" dirty="0">
                <a:latin typeface="+mn-ea"/>
                <a:ea typeface="+mn-ea"/>
              </a:rPr>
              <a:t>(</a:t>
            </a:r>
            <a:r>
              <a:rPr lang="zh-CN" altLang="en-US" dirty="0">
                <a:latin typeface="+mn-ea"/>
                <a:ea typeface="+mn-ea"/>
              </a:rPr>
              <a:t>续</a:t>
            </a:r>
            <a:r>
              <a:rPr lang="en-US" altLang="zh-CN" dirty="0">
                <a:latin typeface="+mn-ea"/>
                <a:ea typeface="+mn-ea"/>
              </a:rPr>
              <a:t>1)</a:t>
            </a:r>
            <a:endParaRPr lang="zh-CN" altLang="en-US" dirty="0">
              <a:latin typeface="+mn-ea"/>
              <a:ea typeface="+mn-ea"/>
            </a:endParaRPr>
          </a:p>
        </p:txBody>
      </p:sp>
      <p:sp>
        <p:nvSpPr>
          <p:cNvPr id="354307" name="Rectangle 3">
            <a:extLst>
              <a:ext uri="{FF2B5EF4-FFF2-40B4-BE49-F238E27FC236}">
                <a16:creationId xmlns:a16="http://schemas.microsoft.com/office/drawing/2014/main" id="{E928732E-0F50-6861-0506-FD27F8A8CD8D}"/>
              </a:ext>
            </a:extLst>
          </p:cNvPr>
          <p:cNvSpPr>
            <a:spLocks noGrp="1" noChangeArrowheads="1"/>
          </p:cNvSpPr>
          <p:nvPr>
            <p:ph idx="1"/>
          </p:nvPr>
        </p:nvSpPr>
        <p:spPr>
          <a:xfrm>
            <a:off x="775475" y="1229523"/>
            <a:ext cx="7697982" cy="468420"/>
          </a:xfrm>
        </p:spPr>
        <p:txBody>
          <a:bodyPr>
            <a:noAutofit/>
          </a:bodyPr>
          <a:lstStyle/>
          <a:p>
            <a:pPr eaLnBrk="1" hangingPunct="1">
              <a:buFont typeface="Wingdings" panose="05000000000000000000" pitchFamily="2" charset="2"/>
              <a:buNone/>
            </a:pPr>
            <a:r>
              <a:rPr lang="zh-CN" altLang="en-US" dirty="0">
                <a:solidFill>
                  <a:srgbClr val="CC00CC"/>
                </a:solidFill>
              </a:rPr>
              <a:t>等待队长的分布</a:t>
            </a:r>
            <a:endParaRPr lang="zh-CN" altLang="en-US" dirty="0"/>
          </a:p>
        </p:txBody>
      </p:sp>
      <p:graphicFrame>
        <p:nvGraphicFramePr>
          <p:cNvPr id="354310" name="Object 6">
            <a:extLst>
              <a:ext uri="{FF2B5EF4-FFF2-40B4-BE49-F238E27FC236}">
                <a16:creationId xmlns:a16="http://schemas.microsoft.com/office/drawing/2014/main" id="{D286F013-F9C1-C370-DA28-B8B970CCE5B1}"/>
              </a:ext>
            </a:extLst>
          </p:cNvPr>
          <p:cNvGraphicFramePr>
            <a:graphicFrameLocks noChangeAspect="1"/>
          </p:cNvGraphicFramePr>
          <p:nvPr>
            <p:extLst>
              <p:ext uri="{D42A27DB-BD31-4B8C-83A1-F6EECF244321}">
                <p14:modId xmlns:p14="http://schemas.microsoft.com/office/powerpoint/2010/main" val="1662797668"/>
              </p:ext>
            </p:extLst>
          </p:nvPr>
        </p:nvGraphicFramePr>
        <p:xfrm>
          <a:off x="3492391" y="1044535"/>
          <a:ext cx="5314593" cy="1141677"/>
        </p:xfrm>
        <a:graphic>
          <a:graphicData uri="http://schemas.openxmlformats.org/presentationml/2006/ole">
            <mc:AlternateContent xmlns:mc="http://schemas.openxmlformats.org/markup-compatibility/2006">
              <mc:Choice xmlns:v="urn:schemas-microsoft-com:vml" Requires="v">
                <p:oleObj name="Equation" r:id="rId3" imgW="2362200" imgH="508000" progId="Equation.DSMT4">
                  <p:embed/>
                </p:oleObj>
              </mc:Choice>
              <mc:Fallback>
                <p:oleObj name="Equation" r:id="rId3" imgW="2362200" imgH="508000" progId="Equation.DSMT4">
                  <p:embed/>
                  <p:pic>
                    <p:nvPicPr>
                      <p:cNvPr id="354310" name="Object 6">
                        <a:extLst>
                          <a:ext uri="{FF2B5EF4-FFF2-40B4-BE49-F238E27FC236}">
                            <a16:creationId xmlns:a16="http://schemas.microsoft.com/office/drawing/2014/main" id="{D286F013-F9C1-C370-DA28-B8B970CCE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391" y="1044535"/>
                        <a:ext cx="5314593" cy="1141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2" name="Object 8">
            <a:extLst>
              <a:ext uri="{FF2B5EF4-FFF2-40B4-BE49-F238E27FC236}">
                <a16:creationId xmlns:a16="http://schemas.microsoft.com/office/drawing/2014/main" id="{C7D4C4CF-71C1-92DB-277E-EE58605CAC05}"/>
              </a:ext>
            </a:extLst>
          </p:cNvPr>
          <p:cNvGraphicFramePr>
            <a:graphicFrameLocks noChangeAspect="1"/>
          </p:cNvGraphicFramePr>
          <p:nvPr>
            <p:extLst>
              <p:ext uri="{D42A27DB-BD31-4B8C-83A1-F6EECF244321}">
                <p14:modId xmlns:p14="http://schemas.microsoft.com/office/powerpoint/2010/main" val="407213967"/>
              </p:ext>
            </p:extLst>
          </p:nvPr>
        </p:nvGraphicFramePr>
        <p:xfrm>
          <a:off x="3492391" y="2668923"/>
          <a:ext cx="4171328" cy="1000357"/>
        </p:xfrm>
        <a:graphic>
          <a:graphicData uri="http://schemas.openxmlformats.org/presentationml/2006/ole">
            <mc:AlternateContent xmlns:mc="http://schemas.openxmlformats.org/markup-compatibility/2006">
              <mc:Choice xmlns:v="urn:schemas-microsoft-com:vml" Requires="v">
                <p:oleObj name="Equation" r:id="rId5" imgW="1854200" imgH="444500" progId="Equation.DSMT4">
                  <p:embed/>
                </p:oleObj>
              </mc:Choice>
              <mc:Fallback>
                <p:oleObj name="Equation" r:id="rId5" imgW="1854200" imgH="444500" progId="Equation.DSMT4">
                  <p:embed/>
                  <p:pic>
                    <p:nvPicPr>
                      <p:cNvPr id="354312" name="Object 8">
                        <a:extLst>
                          <a:ext uri="{FF2B5EF4-FFF2-40B4-BE49-F238E27FC236}">
                            <a16:creationId xmlns:a16="http://schemas.microsoft.com/office/drawing/2014/main" id="{C7D4C4CF-71C1-92DB-277E-EE58605CAC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391" y="2668923"/>
                        <a:ext cx="4171328" cy="1000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3" name="Rectangle 9">
            <a:extLst>
              <a:ext uri="{FF2B5EF4-FFF2-40B4-BE49-F238E27FC236}">
                <a16:creationId xmlns:a16="http://schemas.microsoft.com/office/drawing/2014/main" id="{0F586B3E-E30C-8E86-C6A1-5661DAF2BDF3}"/>
              </a:ext>
            </a:extLst>
          </p:cNvPr>
          <p:cNvSpPr>
            <a:spLocks noChangeArrowheads="1"/>
          </p:cNvSpPr>
          <p:nvPr/>
        </p:nvSpPr>
        <p:spPr bwMode="auto">
          <a:xfrm>
            <a:off x="917575" y="2896394"/>
            <a:ext cx="2743835"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dirty="0">
                <a:solidFill>
                  <a:srgbClr val="CC00CC"/>
                </a:solidFill>
                <a:latin typeface="+mn-ea"/>
                <a:ea typeface="+mn-ea"/>
              </a:rPr>
              <a:t>平均等待队长</a:t>
            </a:r>
            <a:endParaRPr lang="zh-CN" altLang="en-US" sz="2400" dirty="0">
              <a:solidFill>
                <a:srgbClr val="000000"/>
              </a:solidFill>
              <a:latin typeface="+mn-ea"/>
              <a:ea typeface="+mn-ea"/>
            </a:endParaRPr>
          </a:p>
        </p:txBody>
      </p:sp>
      <p:graphicFrame>
        <p:nvGraphicFramePr>
          <p:cNvPr id="15" name="Object 4">
            <a:extLst>
              <a:ext uri="{FF2B5EF4-FFF2-40B4-BE49-F238E27FC236}">
                <a16:creationId xmlns:a16="http://schemas.microsoft.com/office/drawing/2014/main" id="{5A63A10F-4C90-2C20-7174-3047FA9CEC91}"/>
              </a:ext>
            </a:extLst>
          </p:cNvPr>
          <p:cNvGraphicFramePr>
            <a:graphicFrameLocks noChangeAspect="1"/>
          </p:cNvGraphicFramePr>
          <p:nvPr>
            <p:extLst>
              <p:ext uri="{D42A27DB-BD31-4B8C-83A1-F6EECF244321}">
                <p14:modId xmlns:p14="http://schemas.microsoft.com/office/powerpoint/2010/main" val="654407631"/>
              </p:ext>
            </p:extLst>
          </p:nvPr>
        </p:nvGraphicFramePr>
        <p:xfrm>
          <a:off x="3965575" y="3659753"/>
          <a:ext cx="5284423" cy="1000357"/>
        </p:xfrm>
        <a:graphic>
          <a:graphicData uri="http://schemas.openxmlformats.org/presentationml/2006/ole">
            <mc:AlternateContent xmlns:mc="http://schemas.openxmlformats.org/markup-compatibility/2006">
              <mc:Choice xmlns:v="urn:schemas-microsoft-com:vml" Requires="v">
                <p:oleObj name="Equation" r:id="rId7" imgW="2349500" imgH="444500" progId="Equation.DSMT4">
                  <p:embed/>
                </p:oleObj>
              </mc:Choice>
              <mc:Fallback>
                <p:oleObj name="Equation" r:id="rId7" imgW="2349500" imgH="444500" progId="Equation.DSMT4">
                  <p:embed/>
                  <p:pic>
                    <p:nvPicPr>
                      <p:cNvPr id="15" name="Object 4">
                        <a:extLst>
                          <a:ext uri="{FF2B5EF4-FFF2-40B4-BE49-F238E27FC236}">
                            <a16:creationId xmlns:a16="http://schemas.microsoft.com/office/drawing/2014/main" id="{5A63A10F-4C90-2C20-7174-3047FA9CEC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5575" y="3659753"/>
                        <a:ext cx="5284423" cy="1000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7">
            <a:extLst>
              <a:ext uri="{FF2B5EF4-FFF2-40B4-BE49-F238E27FC236}">
                <a16:creationId xmlns:a16="http://schemas.microsoft.com/office/drawing/2014/main" id="{83177EC2-E329-B02C-AEE7-42DED9119DBE}"/>
              </a:ext>
            </a:extLst>
          </p:cNvPr>
          <p:cNvGraphicFramePr>
            <a:graphicFrameLocks noChangeAspect="1"/>
          </p:cNvGraphicFramePr>
          <p:nvPr>
            <p:extLst>
              <p:ext uri="{D42A27DB-BD31-4B8C-83A1-F6EECF244321}">
                <p14:modId xmlns:p14="http://schemas.microsoft.com/office/powerpoint/2010/main" val="993521730"/>
              </p:ext>
            </p:extLst>
          </p:nvPr>
        </p:nvGraphicFramePr>
        <p:xfrm>
          <a:off x="3965575" y="4648994"/>
          <a:ext cx="6569008" cy="1171846"/>
        </p:xfrm>
        <a:graphic>
          <a:graphicData uri="http://schemas.openxmlformats.org/presentationml/2006/ole">
            <mc:AlternateContent xmlns:mc="http://schemas.openxmlformats.org/markup-compatibility/2006">
              <mc:Choice xmlns:v="urn:schemas-microsoft-com:vml" Requires="v">
                <p:oleObj name="Equation" r:id="rId9" imgW="2921000" imgH="520700" progId="Equation.DSMT4">
                  <p:embed/>
                </p:oleObj>
              </mc:Choice>
              <mc:Fallback>
                <p:oleObj name="Equation" r:id="rId9" imgW="2921000" imgH="520700" progId="Equation.DSMT4">
                  <p:embed/>
                  <p:pic>
                    <p:nvPicPr>
                      <p:cNvPr id="16" name="Object 7">
                        <a:extLst>
                          <a:ext uri="{FF2B5EF4-FFF2-40B4-BE49-F238E27FC236}">
                            <a16:creationId xmlns:a16="http://schemas.microsoft.com/office/drawing/2014/main" id="{83177EC2-E329-B02C-AEE7-42DED9119D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5575" y="4648994"/>
                        <a:ext cx="6569008" cy="1171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4313"/>
                                        </p:tgtEl>
                                        <p:attrNameLst>
                                          <p:attrName>style.visibility</p:attrName>
                                        </p:attrNameLst>
                                      </p:cBhvr>
                                      <p:to>
                                        <p:strVal val="visible"/>
                                      </p:to>
                                    </p:set>
                                    <p:anim calcmode="lin" valueType="num">
                                      <p:cBhvr additive="base">
                                        <p:cTn id="12" dur="500" fill="hold"/>
                                        <p:tgtEl>
                                          <p:spTgt spid="354313"/>
                                        </p:tgtEl>
                                        <p:attrNameLst>
                                          <p:attrName>ppt_x</p:attrName>
                                        </p:attrNameLst>
                                      </p:cBhvr>
                                      <p:tavLst>
                                        <p:tav tm="0">
                                          <p:val>
                                            <p:strVal val="#ppt_x"/>
                                          </p:val>
                                        </p:tav>
                                        <p:tav tm="100000">
                                          <p:val>
                                            <p:strVal val="#ppt_x"/>
                                          </p:val>
                                        </p:tav>
                                      </p:tavLst>
                                    </p:anim>
                                    <p:anim calcmode="lin" valueType="num">
                                      <p:cBhvr additive="base">
                                        <p:cTn id="13" dur="500" fill="hold"/>
                                        <p:tgtEl>
                                          <p:spTgt spid="3543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4310"/>
                                        </p:tgtEl>
                                        <p:attrNameLst>
                                          <p:attrName>style.visibility</p:attrName>
                                        </p:attrNameLst>
                                      </p:cBhvr>
                                      <p:to>
                                        <p:strVal val="visible"/>
                                      </p:to>
                                    </p:set>
                                    <p:anim calcmode="lin" valueType="num">
                                      <p:cBhvr additive="base">
                                        <p:cTn id="18" dur="500" fill="hold"/>
                                        <p:tgtEl>
                                          <p:spTgt spid="354310"/>
                                        </p:tgtEl>
                                        <p:attrNameLst>
                                          <p:attrName>ppt_x</p:attrName>
                                        </p:attrNameLst>
                                      </p:cBhvr>
                                      <p:tavLst>
                                        <p:tav tm="0">
                                          <p:val>
                                            <p:strVal val="#ppt_x"/>
                                          </p:val>
                                        </p:tav>
                                        <p:tav tm="100000">
                                          <p:val>
                                            <p:strVal val="#ppt_x"/>
                                          </p:val>
                                        </p:tav>
                                      </p:tavLst>
                                    </p:anim>
                                    <p:anim calcmode="lin" valueType="num">
                                      <p:cBhvr additive="base">
                                        <p:cTn id="19"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54312"/>
                                        </p:tgtEl>
                                        <p:attrNameLst>
                                          <p:attrName>style.visibility</p:attrName>
                                        </p:attrNameLst>
                                      </p:cBhvr>
                                      <p:to>
                                        <p:strVal val="visible"/>
                                      </p:to>
                                    </p:set>
                                    <p:anim calcmode="lin" valueType="num">
                                      <p:cBhvr additive="base">
                                        <p:cTn id="24" dur="500" fill="hold"/>
                                        <p:tgtEl>
                                          <p:spTgt spid="354312"/>
                                        </p:tgtEl>
                                        <p:attrNameLst>
                                          <p:attrName>ppt_x</p:attrName>
                                        </p:attrNameLst>
                                      </p:cBhvr>
                                      <p:tavLst>
                                        <p:tav tm="0">
                                          <p:val>
                                            <p:strVal val="#ppt_x"/>
                                          </p:val>
                                        </p:tav>
                                        <p:tav tm="100000">
                                          <p:val>
                                            <p:strVal val="#ppt_x"/>
                                          </p:val>
                                        </p:tav>
                                      </p:tavLst>
                                    </p:anim>
                                    <p:anim calcmode="lin" valueType="num">
                                      <p:cBhvr additive="base">
                                        <p:cTn id="25"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3543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A9A2BA4-04D3-8753-9A47-0070EBFE4A17}"/>
              </a:ext>
            </a:extLst>
          </p:cNvPr>
          <p:cNvSpPr>
            <a:spLocks noGrp="1" noChangeArrowheads="1"/>
          </p:cNvSpPr>
          <p:nvPr>
            <p:ph type="title"/>
          </p:nvPr>
        </p:nvSpPr>
        <p:spPr/>
        <p:txBody>
          <a:bodyPr/>
          <a:lstStyle/>
          <a:p>
            <a:pPr eaLnBrk="1" hangingPunct="1"/>
            <a:r>
              <a:rPr lang="zh-CN" altLang="en-US" dirty="0">
                <a:latin typeface="+mn-ea"/>
                <a:ea typeface="+mn-ea"/>
              </a:rPr>
              <a:t>结论</a:t>
            </a:r>
            <a:r>
              <a:rPr lang="en-US" altLang="zh-CN" dirty="0">
                <a:latin typeface="+mn-ea"/>
                <a:ea typeface="+mn-ea"/>
              </a:rPr>
              <a:t>(</a:t>
            </a:r>
            <a:r>
              <a:rPr lang="zh-CN" altLang="en-US" dirty="0">
                <a:latin typeface="+mn-ea"/>
                <a:ea typeface="+mn-ea"/>
              </a:rPr>
              <a:t>续</a:t>
            </a:r>
            <a:r>
              <a:rPr lang="en-US" altLang="zh-CN" dirty="0">
                <a:latin typeface="+mn-ea"/>
                <a:ea typeface="+mn-ea"/>
              </a:rPr>
              <a:t>2)</a:t>
            </a:r>
            <a:endParaRPr lang="zh-CN" altLang="en-US" dirty="0">
              <a:latin typeface="+mn-ea"/>
              <a:ea typeface="+mn-ea"/>
            </a:endParaRPr>
          </a:p>
        </p:txBody>
      </p:sp>
      <p:sp>
        <p:nvSpPr>
          <p:cNvPr id="354307" name="Rectangle 3">
            <a:extLst>
              <a:ext uri="{FF2B5EF4-FFF2-40B4-BE49-F238E27FC236}">
                <a16:creationId xmlns:a16="http://schemas.microsoft.com/office/drawing/2014/main" id="{0ED2B19D-A98C-DE13-99C5-71D5CE028AB8}"/>
              </a:ext>
            </a:extLst>
          </p:cNvPr>
          <p:cNvSpPr>
            <a:spLocks noGrp="1" noChangeArrowheads="1"/>
          </p:cNvSpPr>
          <p:nvPr>
            <p:ph idx="1"/>
          </p:nvPr>
        </p:nvSpPr>
        <p:spPr>
          <a:xfrm>
            <a:off x="688975" y="1141127"/>
            <a:ext cx="2489721" cy="796057"/>
          </a:xfrm>
        </p:spPr>
        <p:txBody>
          <a:bodyPr>
            <a:noAutofit/>
          </a:bodyPr>
          <a:lstStyle/>
          <a:p>
            <a:pPr eaLnBrk="1" hangingPunct="1">
              <a:buFont typeface="Wingdings" panose="05000000000000000000" pitchFamily="2" charset="2"/>
              <a:buNone/>
            </a:pPr>
            <a:r>
              <a:rPr lang="zh-CN" altLang="en-US" dirty="0">
                <a:solidFill>
                  <a:srgbClr val="CC00CC"/>
                </a:solidFill>
              </a:rPr>
              <a:t>队长的方差</a:t>
            </a:r>
            <a:endParaRPr lang="zh-CN" altLang="en-US" dirty="0"/>
          </a:p>
        </p:txBody>
      </p:sp>
      <p:graphicFrame>
        <p:nvGraphicFramePr>
          <p:cNvPr id="354310" name="Object 6">
            <a:extLst>
              <a:ext uri="{FF2B5EF4-FFF2-40B4-BE49-F238E27FC236}">
                <a16:creationId xmlns:a16="http://schemas.microsoft.com/office/drawing/2014/main" id="{E0544BAA-D7DC-ACC2-8A5C-6D98E25603A4}"/>
              </a:ext>
            </a:extLst>
          </p:cNvPr>
          <p:cNvGraphicFramePr>
            <a:graphicFrameLocks noChangeAspect="1"/>
          </p:cNvGraphicFramePr>
          <p:nvPr/>
        </p:nvGraphicFramePr>
        <p:xfrm>
          <a:off x="2642388" y="1052757"/>
          <a:ext cx="5257429" cy="998768"/>
        </p:xfrm>
        <a:graphic>
          <a:graphicData uri="http://schemas.openxmlformats.org/presentationml/2006/ole">
            <mc:AlternateContent xmlns:mc="http://schemas.openxmlformats.org/markup-compatibility/2006">
              <mc:Choice xmlns:v="urn:schemas-microsoft-com:vml" Requires="v">
                <p:oleObj name="Equation" r:id="rId3" imgW="2336800" imgH="444500" progId="Equation.DSMT4">
                  <p:embed/>
                </p:oleObj>
              </mc:Choice>
              <mc:Fallback>
                <p:oleObj name="Equation" r:id="rId3" imgW="2336800" imgH="444500" progId="Equation.DSMT4">
                  <p:embed/>
                  <p:pic>
                    <p:nvPicPr>
                      <p:cNvPr id="354310" name="Object 6">
                        <a:extLst>
                          <a:ext uri="{FF2B5EF4-FFF2-40B4-BE49-F238E27FC236}">
                            <a16:creationId xmlns:a16="http://schemas.microsoft.com/office/drawing/2014/main" id="{E0544BAA-D7DC-ACC2-8A5C-6D98E25603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388" y="1052757"/>
                        <a:ext cx="5257429" cy="998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8">
            <a:extLst>
              <a:ext uri="{FF2B5EF4-FFF2-40B4-BE49-F238E27FC236}">
                <a16:creationId xmlns:a16="http://schemas.microsoft.com/office/drawing/2014/main" id="{23662F12-E75C-C981-BD90-8BBDBC59BAEE}"/>
              </a:ext>
            </a:extLst>
          </p:cNvPr>
          <p:cNvGraphicFramePr>
            <a:graphicFrameLocks noChangeAspect="1"/>
          </p:cNvGraphicFramePr>
          <p:nvPr/>
        </p:nvGraphicFramePr>
        <p:xfrm>
          <a:off x="3512539" y="2057876"/>
          <a:ext cx="3715610" cy="1113096"/>
        </p:xfrm>
        <a:graphic>
          <a:graphicData uri="http://schemas.openxmlformats.org/presentationml/2006/ole">
            <mc:AlternateContent xmlns:mc="http://schemas.openxmlformats.org/markup-compatibility/2006">
              <mc:Choice xmlns:v="urn:schemas-microsoft-com:vml" Requires="v">
                <p:oleObj name="Equation" r:id="rId5" imgW="1651000" imgH="495300" progId="Equation.DSMT4">
                  <p:embed/>
                </p:oleObj>
              </mc:Choice>
              <mc:Fallback>
                <p:oleObj name="Equation" r:id="rId5" imgW="1651000" imgH="495300" progId="Equation.DSMT4">
                  <p:embed/>
                  <p:pic>
                    <p:nvPicPr>
                      <p:cNvPr id="17" name="Object 8">
                        <a:extLst>
                          <a:ext uri="{FF2B5EF4-FFF2-40B4-BE49-F238E27FC236}">
                            <a16:creationId xmlns:a16="http://schemas.microsoft.com/office/drawing/2014/main" id="{23662F12-E75C-C981-BD90-8BBDBC59BA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2539" y="2057876"/>
                        <a:ext cx="3715610" cy="1113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7">
            <a:extLst>
              <a:ext uri="{FF2B5EF4-FFF2-40B4-BE49-F238E27FC236}">
                <a16:creationId xmlns:a16="http://schemas.microsoft.com/office/drawing/2014/main" id="{7B37C08B-226C-5A68-0BCD-25FB362BA6A8}"/>
              </a:ext>
            </a:extLst>
          </p:cNvPr>
          <p:cNvGraphicFramePr>
            <a:graphicFrameLocks noChangeAspect="1"/>
          </p:cNvGraphicFramePr>
          <p:nvPr/>
        </p:nvGraphicFramePr>
        <p:xfrm>
          <a:off x="3512539" y="3175735"/>
          <a:ext cx="5373344" cy="1113096"/>
        </p:xfrm>
        <a:graphic>
          <a:graphicData uri="http://schemas.openxmlformats.org/presentationml/2006/ole">
            <mc:AlternateContent xmlns:mc="http://schemas.openxmlformats.org/markup-compatibility/2006">
              <mc:Choice xmlns:v="urn:schemas-microsoft-com:vml" Requires="v">
                <p:oleObj name="Equation" r:id="rId7" imgW="2387600" imgH="495300" progId="Equation.DSMT4">
                  <p:embed/>
                </p:oleObj>
              </mc:Choice>
              <mc:Fallback>
                <p:oleObj name="Equation" r:id="rId7" imgW="2387600" imgH="495300" progId="Equation.DSMT4">
                  <p:embed/>
                  <p:pic>
                    <p:nvPicPr>
                      <p:cNvPr id="18" name="Object 7">
                        <a:extLst>
                          <a:ext uri="{FF2B5EF4-FFF2-40B4-BE49-F238E27FC236}">
                            <a16:creationId xmlns:a16="http://schemas.microsoft.com/office/drawing/2014/main" id="{7B37C08B-226C-5A68-0BCD-25FB362BA6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2539" y="3175735"/>
                        <a:ext cx="5373344" cy="1113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a:extLst>
              <a:ext uri="{FF2B5EF4-FFF2-40B4-BE49-F238E27FC236}">
                <a16:creationId xmlns:a16="http://schemas.microsoft.com/office/drawing/2014/main" id="{80D62784-E4A9-35B6-9839-CDD148138A20}"/>
              </a:ext>
            </a:extLst>
          </p:cNvPr>
          <p:cNvGraphicFramePr>
            <a:graphicFrameLocks noChangeAspect="1"/>
          </p:cNvGraphicFramePr>
          <p:nvPr/>
        </p:nvGraphicFramePr>
        <p:xfrm>
          <a:off x="3512540" y="4293594"/>
          <a:ext cx="5802068" cy="1113096"/>
        </p:xfrm>
        <a:graphic>
          <a:graphicData uri="http://schemas.openxmlformats.org/presentationml/2006/ole">
            <mc:AlternateContent xmlns:mc="http://schemas.openxmlformats.org/markup-compatibility/2006">
              <mc:Choice xmlns:v="urn:schemas-microsoft-com:vml" Requires="v">
                <p:oleObj name="Equation" r:id="rId9" imgW="2578100" imgH="495300" progId="Equation.DSMT4">
                  <p:embed/>
                </p:oleObj>
              </mc:Choice>
              <mc:Fallback>
                <p:oleObj name="Equation" r:id="rId9" imgW="2578100" imgH="495300" progId="Equation.DSMT4">
                  <p:embed/>
                  <p:pic>
                    <p:nvPicPr>
                      <p:cNvPr id="19" name="Object 15">
                        <a:extLst>
                          <a:ext uri="{FF2B5EF4-FFF2-40B4-BE49-F238E27FC236}">
                            <a16:creationId xmlns:a16="http://schemas.microsoft.com/office/drawing/2014/main" id="{80D62784-E4A9-35B6-9839-CDD148138A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12540" y="4293594"/>
                        <a:ext cx="5802068" cy="1113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6">
            <a:extLst>
              <a:ext uri="{FF2B5EF4-FFF2-40B4-BE49-F238E27FC236}">
                <a16:creationId xmlns:a16="http://schemas.microsoft.com/office/drawing/2014/main" id="{75631D9C-8E8D-911B-E7F7-3E08ECB7D515}"/>
              </a:ext>
            </a:extLst>
          </p:cNvPr>
          <p:cNvGraphicFramePr>
            <a:graphicFrameLocks noChangeAspect="1"/>
          </p:cNvGraphicFramePr>
          <p:nvPr/>
        </p:nvGraphicFramePr>
        <p:xfrm>
          <a:off x="3512539" y="5374932"/>
          <a:ext cx="7031077" cy="1198839"/>
        </p:xfrm>
        <a:graphic>
          <a:graphicData uri="http://schemas.openxmlformats.org/presentationml/2006/ole">
            <mc:AlternateContent xmlns:mc="http://schemas.openxmlformats.org/markup-compatibility/2006">
              <mc:Choice xmlns:v="urn:schemas-microsoft-com:vml" Requires="v">
                <p:oleObj name="Equation" r:id="rId11" imgW="3124200" imgH="533400" progId="Equation.DSMT4">
                  <p:embed/>
                </p:oleObj>
              </mc:Choice>
              <mc:Fallback>
                <p:oleObj name="Equation" r:id="rId11" imgW="3124200" imgH="533400" progId="Equation.DSMT4">
                  <p:embed/>
                  <p:pic>
                    <p:nvPicPr>
                      <p:cNvPr id="20" name="Object 6">
                        <a:extLst>
                          <a:ext uri="{FF2B5EF4-FFF2-40B4-BE49-F238E27FC236}">
                            <a16:creationId xmlns:a16="http://schemas.microsoft.com/office/drawing/2014/main" id="{75631D9C-8E8D-911B-E7F7-3E08ECB7D5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2539" y="5374932"/>
                        <a:ext cx="7031077" cy="119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4310"/>
                                        </p:tgtEl>
                                        <p:attrNameLst>
                                          <p:attrName>style.visibility</p:attrName>
                                        </p:attrNameLst>
                                      </p:cBhvr>
                                      <p:to>
                                        <p:strVal val="visible"/>
                                      </p:to>
                                    </p:set>
                                    <p:anim calcmode="lin" valueType="num">
                                      <p:cBhvr additive="base">
                                        <p:cTn id="13" dur="500" fill="hold"/>
                                        <p:tgtEl>
                                          <p:spTgt spid="354310"/>
                                        </p:tgtEl>
                                        <p:attrNameLst>
                                          <p:attrName>ppt_x</p:attrName>
                                        </p:attrNameLst>
                                      </p:cBhvr>
                                      <p:tavLst>
                                        <p:tav tm="0">
                                          <p:val>
                                            <p:strVal val="#ppt_x"/>
                                          </p:val>
                                        </p:tav>
                                        <p:tav tm="100000">
                                          <p:val>
                                            <p:strVal val="#ppt_x"/>
                                          </p:val>
                                        </p:tav>
                                      </p:tavLst>
                                    </p:anim>
                                    <p:anim calcmode="lin" valueType="num">
                                      <p:cBhvr additive="base">
                                        <p:cTn id="14"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A1E9E8A-D117-D957-6157-FA481BAB12A8}"/>
              </a:ext>
            </a:extLst>
          </p:cNvPr>
          <p:cNvSpPr>
            <a:spLocks noGrp="1" noChangeArrowheads="1"/>
          </p:cNvSpPr>
          <p:nvPr>
            <p:ph type="title"/>
          </p:nvPr>
        </p:nvSpPr>
        <p:spPr>
          <a:xfrm>
            <a:off x="765175" y="334692"/>
            <a:ext cx="5334000" cy="429419"/>
          </a:xfrm>
        </p:spPr>
        <p:txBody>
          <a:bodyPr/>
          <a:lstStyle/>
          <a:p>
            <a:pPr eaLnBrk="1" hangingPunct="1"/>
            <a:r>
              <a:rPr lang="zh-CN" altLang="en-US" dirty="0">
                <a:latin typeface="+mn-ea"/>
                <a:ea typeface="+mn-ea"/>
              </a:rPr>
              <a:t>结论</a:t>
            </a:r>
            <a:r>
              <a:rPr lang="en-US" altLang="zh-CN" dirty="0">
                <a:latin typeface="+mn-ea"/>
                <a:ea typeface="+mn-ea"/>
              </a:rPr>
              <a:t>(</a:t>
            </a:r>
            <a:r>
              <a:rPr lang="zh-CN" altLang="en-US" dirty="0">
                <a:latin typeface="+mn-ea"/>
                <a:ea typeface="+mn-ea"/>
              </a:rPr>
              <a:t>续</a:t>
            </a:r>
            <a:r>
              <a:rPr lang="en-US" altLang="zh-CN" dirty="0">
                <a:latin typeface="+mn-ea"/>
                <a:ea typeface="+mn-ea"/>
              </a:rPr>
              <a:t>3)</a:t>
            </a:r>
            <a:endParaRPr lang="zh-CN" altLang="en-US" dirty="0">
              <a:latin typeface="+mn-ea"/>
              <a:ea typeface="+mn-ea"/>
            </a:endParaRPr>
          </a:p>
        </p:txBody>
      </p:sp>
      <p:sp>
        <p:nvSpPr>
          <p:cNvPr id="354307" name="Rectangle 3">
            <a:extLst>
              <a:ext uri="{FF2B5EF4-FFF2-40B4-BE49-F238E27FC236}">
                <a16:creationId xmlns:a16="http://schemas.microsoft.com/office/drawing/2014/main" id="{392D2FD2-4F0F-5CCE-4EC0-03745E124E75}"/>
              </a:ext>
            </a:extLst>
          </p:cNvPr>
          <p:cNvSpPr>
            <a:spLocks noGrp="1" noChangeArrowheads="1"/>
          </p:cNvSpPr>
          <p:nvPr>
            <p:ph idx="1"/>
          </p:nvPr>
        </p:nvSpPr>
        <p:spPr>
          <a:xfrm>
            <a:off x="612775" y="1071458"/>
            <a:ext cx="8002782" cy="651378"/>
          </a:xfrm>
        </p:spPr>
        <p:txBody>
          <a:bodyPr>
            <a:noAutofit/>
          </a:bodyPr>
          <a:lstStyle/>
          <a:p>
            <a:pPr eaLnBrk="1" hangingPunct="1">
              <a:buFont typeface="Wingdings" panose="05000000000000000000" pitchFamily="2" charset="2"/>
              <a:buNone/>
            </a:pPr>
            <a:r>
              <a:rPr lang="zh-CN" altLang="en-US" dirty="0">
                <a:solidFill>
                  <a:srgbClr val="CC00CC"/>
                </a:solidFill>
              </a:rPr>
              <a:t>等待队长的方差</a:t>
            </a:r>
            <a:endParaRPr lang="zh-CN" altLang="en-US" dirty="0"/>
          </a:p>
        </p:txBody>
      </p:sp>
      <p:graphicFrame>
        <p:nvGraphicFramePr>
          <p:cNvPr id="354310" name="Object 6">
            <a:extLst>
              <a:ext uri="{FF2B5EF4-FFF2-40B4-BE49-F238E27FC236}">
                <a16:creationId xmlns:a16="http://schemas.microsoft.com/office/drawing/2014/main" id="{E6D8D65D-36C6-0F7F-9610-7B11513C3BF0}"/>
              </a:ext>
            </a:extLst>
          </p:cNvPr>
          <p:cNvGraphicFramePr>
            <a:graphicFrameLocks noChangeAspect="1"/>
          </p:cNvGraphicFramePr>
          <p:nvPr>
            <p:extLst>
              <p:ext uri="{D42A27DB-BD31-4B8C-83A1-F6EECF244321}">
                <p14:modId xmlns:p14="http://schemas.microsoft.com/office/powerpoint/2010/main" val="4247144404"/>
              </p:ext>
            </p:extLst>
          </p:nvPr>
        </p:nvGraphicFramePr>
        <p:xfrm>
          <a:off x="1527175" y="1994691"/>
          <a:ext cx="6029132" cy="998768"/>
        </p:xfrm>
        <a:graphic>
          <a:graphicData uri="http://schemas.openxmlformats.org/presentationml/2006/ole">
            <mc:AlternateContent xmlns:mc="http://schemas.openxmlformats.org/markup-compatibility/2006">
              <mc:Choice xmlns:v="urn:schemas-microsoft-com:vml" Requires="v">
                <p:oleObj name="Equation" r:id="rId3" imgW="2679700" imgH="444500" progId="Equation.DSMT4">
                  <p:embed/>
                </p:oleObj>
              </mc:Choice>
              <mc:Fallback>
                <p:oleObj name="Equation" r:id="rId3" imgW="2679700" imgH="444500" progId="Equation.DSMT4">
                  <p:embed/>
                  <p:pic>
                    <p:nvPicPr>
                      <p:cNvPr id="354310" name="Object 6">
                        <a:extLst>
                          <a:ext uri="{FF2B5EF4-FFF2-40B4-BE49-F238E27FC236}">
                            <a16:creationId xmlns:a16="http://schemas.microsoft.com/office/drawing/2014/main" id="{E6D8D65D-36C6-0F7F-9610-7B11513C3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75" y="1994691"/>
                        <a:ext cx="6029132" cy="998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8">
            <a:extLst>
              <a:ext uri="{FF2B5EF4-FFF2-40B4-BE49-F238E27FC236}">
                <a16:creationId xmlns:a16="http://schemas.microsoft.com/office/drawing/2014/main" id="{2BBA3C96-F7E5-51CF-59BE-49189A42C736}"/>
              </a:ext>
            </a:extLst>
          </p:cNvPr>
          <p:cNvGraphicFramePr>
            <a:graphicFrameLocks noChangeAspect="1"/>
          </p:cNvGraphicFramePr>
          <p:nvPr>
            <p:extLst>
              <p:ext uri="{D42A27DB-BD31-4B8C-83A1-F6EECF244321}">
                <p14:modId xmlns:p14="http://schemas.microsoft.com/office/powerpoint/2010/main" val="2105710087"/>
              </p:ext>
            </p:extLst>
          </p:nvPr>
        </p:nvGraphicFramePr>
        <p:xfrm>
          <a:off x="2503713" y="3438063"/>
          <a:ext cx="3915681" cy="1141677"/>
        </p:xfrm>
        <a:graphic>
          <a:graphicData uri="http://schemas.openxmlformats.org/presentationml/2006/ole">
            <mc:AlternateContent xmlns:mc="http://schemas.openxmlformats.org/markup-compatibility/2006">
              <mc:Choice xmlns:v="urn:schemas-microsoft-com:vml" Requires="v">
                <p:oleObj name="Equation" r:id="rId5" imgW="1739900" imgH="508000" progId="Equation.DSMT4">
                  <p:embed/>
                </p:oleObj>
              </mc:Choice>
              <mc:Fallback>
                <p:oleObj name="Equation" r:id="rId5" imgW="1739900" imgH="508000" progId="Equation.DSMT4">
                  <p:embed/>
                  <p:pic>
                    <p:nvPicPr>
                      <p:cNvPr id="2" name="Object 8">
                        <a:extLst>
                          <a:ext uri="{FF2B5EF4-FFF2-40B4-BE49-F238E27FC236}">
                            <a16:creationId xmlns:a16="http://schemas.microsoft.com/office/drawing/2014/main" id="{2BBA3C96-F7E5-51CF-59BE-49189A42C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3713" y="3438063"/>
                        <a:ext cx="3915681" cy="1141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5">
            <a:extLst>
              <a:ext uri="{FF2B5EF4-FFF2-40B4-BE49-F238E27FC236}">
                <a16:creationId xmlns:a16="http://schemas.microsoft.com/office/drawing/2014/main" id="{FF76BD6D-4117-DC3B-3DFE-3FAF5276EC3E}"/>
              </a:ext>
            </a:extLst>
          </p:cNvPr>
          <p:cNvGraphicFramePr>
            <a:graphicFrameLocks noChangeAspect="1"/>
          </p:cNvGraphicFramePr>
          <p:nvPr>
            <p:extLst>
              <p:ext uri="{D42A27DB-BD31-4B8C-83A1-F6EECF244321}">
                <p14:modId xmlns:p14="http://schemas.microsoft.com/office/powerpoint/2010/main" val="2106503986"/>
              </p:ext>
            </p:extLst>
          </p:nvPr>
        </p:nvGraphicFramePr>
        <p:xfrm>
          <a:off x="2503713" y="5024342"/>
          <a:ext cx="2286529" cy="1113095"/>
        </p:xfrm>
        <a:graphic>
          <a:graphicData uri="http://schemas.openxmlformats.org/presentationml/2006/ole">
            <mc:AlternateContent xmlns:mc="http://schemas.openxmlformats.org/markup-compatibility/2006">
              <mc:Choice xmlns:v="urn:schemas-microsoft-com:vml" Requires="v">
                <p:oleObj name="Equation" r:id="rId7" imgW="1015559" imgH="495085" progId="Equation.DSMT4">
                  <p:embed/>
                </p:oleObj>
              </mc:Choice>
              <mc:Fallback>
                <p:oleObj name="Equation" r:id="rId7" imgW="1015559" imgH="495085" progId="Equation.DSMT4">
                  <p:embed/>
                  <p:pic>
                    <p:nvPicPr>
                      <p:cNvPr id="5" name="Object 15">
                        <a:extLst>
                          <a:ext uri="{FF2B5EF4-FFF2-40B4-BE49-F238E27FC236}">
                            <a16:creationId xmlns:a16="http://schemas.microsoft.com/office/drawing/2014/main" id="{FF76BD6D-4117-DC3B-3DFE-3FAF5276EC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3713" y="5024342"/>
                        <a:ext cx="2286529" cy="1113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4310"/>
                                        </p:tgtEl>
                                        <p:attrNameLst>
                                          <p:attrName>style.visibility</p:attrName>
                                        </p:attrNameLst>
                                      </p:cBhvr>
                                      <p:to>
                                        <p:strVal val="visible"/>
                                      </p:to>
                                    </p:set>
                                    <p:anim calcmode="lin" valueType="num">
                                      <p:cBhvr additive="base">
                                        <p:cTn id="13" dur="500" fill="hold"/>
                                        <p:tgtEl>
                                          <p:spTgt spid="354310"/>
                                        </p:tgtEl>
                                        <p:attrNameLst>
                                          <p:attrName>ppt_x</p:attrName>
                                        </p:attrNameLst>
                                      </p:cBhvr>
                                      <p:tavLst>
                                        <p:tav tm="0">
                                          <p:val>
                                            <p:strVal val="#ppt_x"/>
                                          </p:val>
                                        </p:tav>
                                        <p:tav tm="100000">
                                          <p:val>
                                            <p:strVal val="#ppt_x"/>
                                          </p:val>
                                        </p:tav>
                                      </p:tavLst>
                                    </p:anim>
                                    <p:anim calcmode="lin" valueType="num">
                                      <p:cBhvr additive="base">
                                        <p:cTn id="14"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标注 12">
            <a:extLst>
              <a:ext uri="{FF2B5EF4-FFF2-40B4-BE49-F238E27FC236}">
                <a16:creationId xmlns:a16="http://schemas.microsoft.com/office/drawing/2014/main" id="{5E3F8358-8B0C-8024-29B4-8E7450FB0D0B}"/>
              </a:ext>
            </a:extLst>
          </p:cNvPr>
          <p:cNvSpPr>
            <a:spLocks noChangeArrowheads="1"/>
          </p:cNvSpPr>
          <p:nvPr/>
        </p:nvSpPr>
        <p:spPr bwMode="auto">
          <a:xfrm>
            <a:off x="6556375" y="851068"/>
            <a:ext cx="2876548" cy="1141473"/>
          </a:xfrm>
          <a:prstGeom prst="wedgeRectCallout">
            <a:avLst>
              <a:gd name="adj1" fmla="val -65308"/>
              <a:gd name="adj2" fmla="val 49711"/>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en-US" altLang="zh-CN" sz="2400" b="0" dirty="0">
                <a:solidFill>
                  <a:schemeClr val="bg1"/>
                </a:solidFill>
                <a:latin typeface="+mn-ea"/>
                <a:ea typeface="+mn-ea"/>
              </a:rPr>
              <a:t>1-P{N</a:t>
            </a:r>
            <a:r>
              <a:rPr lang="en-US" altLang="zh-CN" sz="2400" b="0" baseline="-25000" dirty="0">
                <a:solidFill>
                  <a:schemeClr val="bg1"/>
                </a:solidFill>
                <a:latin typeface="+mn-ea"/>
                <a:ea typeface="+mn-ea"/>
              </a:rPr>
              <a:t>q</a:t>
            </a:r>
            <a:r>
              <a:rPr lang="en-US" altLang="zh-CN" sz="2400" b="0" dirty="0">
                <a:solidFill>
                  <a:schemeClr val="bg1"/>
                </a:solidFill>
                <a:latin typeface="+mn-ea"/>
                <a:ea typeface="+mn-ea"/>
              </a:rPr>
              <a:t>=0}</a:t>
            </a:r>
          </a:p>
          <a:p>
            <a:pPr eaLnBrk="1" hangingPunct="1">
              <a:lnSpc>
                <a:spcPct val="150000"/>
              </a:lnSpc>
              <a:buClrTx/>
              <a:buFontTx/>
              <a:buNone/>
            </a:pPr>
            <a:r>
              <a:rPr lang="en-US" altLang="zh-CN" sz="2400" b="0" dirty="0">
                <a:solidFill>
                  <a:schemeClr val="bg1"/>
                </a:solidFill>
                <a:latin typeface="+mn-ea"/>
                <a:ea typeface="+mn-ea"/>
              </a:rPr>
              <a:t>=1-(1-</a:t>
            </a:r>
            <a:r>
              <a:rPr lang="zh-CN" altLang="en-US" sz="2400" dirty="0">
                <a:solidFill>
                  <a:schemeClr val="bg1"/>
                </a:solidFill>
                <a:latin typeface="+mn-ea"/>
                <a:ea typeface="+mn-ea"/>
                <a:sym typeface="Symbol" panose="05050102010706020507" pitchFamily="18" charset="2"/>
              </a:rPr>
              <a:t> </a:t>
            </a:r>
            <a:r>
              <a:rPr lang="en-US" altLang="zh-CN" sz="2400" baseline="30000" dirty="0">
                <a:solidFill>
                  <a:schemeClr val="bg1"/>
                </a:solidFill>
                <a:latin typeface="+mn-ea"/>
                <a:ea typeface="+mn-ea"/>
                <a:sym typeface="Symbol" panose="05050102010706020507" pitchFamily="18" charset="2"/>
              </a:rPr>
              <a:t>2</a:t>
            </a:r>
            <a:r>
              <a:rPr lang="en-US" altLang="zh-CN" sz="2400" dirty="0">
                <a:solidFill>
                  <a:schemeClr val="bg1"/>
                </a:solidFill>
                <a:latin typeface="+mn-ea"/>
                <a:ea typeface="+mn-ea"/>
                <a:sym typeface="Symbol" panose="05050102010706020507" pitchFamily="18" charset="2"/>
              </a:rPr>
              <a:t>)=</a:t>
            </a:r>
            <a:r>
              <a:rPr lang="zh-CN" altLang="en-US" sz="2400" dirty="0">
                <a:solidFill>
                  <a:schemeClr val="bg1"/>
                </a:solidFill>
                <a:latin typeface="+mn-ea"/>
                <a:ea typeface="+mn-ea"/>
                <a:sym typeface="Symbol" panose="05050102010706020507" pitchFamily="18" charset="2"/>
              </a:rPr>
              <a:t></a:t>
            </a:r>
            <a:r>
              <a:rPr lang="en-US" altLang="zh-CN" sz="2400" baseline="30000" dirty="0">
                <a:solidFill>
                  <a:schemeClr val="bg1"/>
                </a:solidFill>
                <a:latin typeface="+mn-ea"/>
                <a:ea typeface="+mn-ea"/>
                <a:sym typeface="Symbol" panose="05050102010706020507" pitchFamily="18" charset="2"/>
              </a:rPr>
              <a:t>2</a:t>
            </a:r>
            <a:endParaRPr lang="zh-CN" altLang="en-US" sz="2400" b="0" dirty="0">
              <a:solidFill>
                <a:schemeClr val="bg1"/>
              </a:solidFill>
              <a:latin typeface="+mn-ea"/>
              <a:ea typeface="+mn-ea"/>
            </a:endParaRPr>
          </a:p>
        </p:txBody>
      </p:sp>
      <p:sp>
        <p:nvSpPr>
          <p:cNvPr id="55299" name="Rectangle 2">
            <a:extLst>
              <a:ext uri="{FF2B5EF4-FFF2-40B4-BE49-F238E27FC236}">
                <a16:creationId xmlns:a16="http://schemas.microsoft.com/office/drawing/2014/main" id="{966C1962-AB05-E3DE-76B1-9A0DBDA1116E}"/>
              </a:ext>
            </a:extLst>
          </p:cNvPr>
          <p:cNvSpPr>
            <a:spLocks noGrp="1" noChangeArrowheads="1"/>
          </p:cNvSpPr>
          <p:nvPr>
            <p:ph type="title"/>
          </p:nvPr>
        </p:nvSpPr>
        <p:spPr/>
        <p:txBody>
          <a:bodyPr/>
          <a:lstStyle/>
          <a:p>
            <a:pPr eaLnBrk="1" hangingPunct="1"/>
            <a:r>
              <a:rPr lang="zh-CN" altLang="en-US" dirty="0">
                <a:latin typeface="+mn-ea"/>
                <a:ea typeface="+mn-ea"/>
              </a:rPr>
              <a:t>结论</a:t>
            </a:r>
            <a:r>
              <a:rPr lang="en-US" altLang="zh-CN" dirty="0">
                <a:latin typeface="+mn-ea"/>
                <a:ea typeface="+mn-ea"/>
              </a:rPr>
              <a:t>(</a:t>
            </a:r>
            <a:r>
              <a:rPr lang="zh-CN" altLang="en-US" dirty="0">
                <a:latin typeface="+mn-ea"/>
                <a:ea typeface="+mn-ea"/>
              </a:rPr>
              <a:t>续</a:t>
            </a:r>
            <a:r>
              <a:rPr lang="en-US" altLang="zh-CN" dirty="0">
                <a:latin typeface="+mn-ea"/>
                <a:ea typeface="+mn-ea"/>
              </a:rPr>
              <a:t>4)</a:t>
            </a:r>
          </a:p>
        </p:txBody>
      </p:sp>
      <p:sp>
        <p:nvSpPr>
          <p:cNvPr id="356356" name="Rectangle 4">
            <a:extLst>
              <a:ext uri="{FF2B5EF4-FFF2-40B4-BE49-F238E27FC236}">
                <a16:creationId xmlns:a16="http://schemas.microsoft.com/office/drawing/2014/main" id="{57BF248C-2553-90C5-F72E-B2CB5BAD3283}"/>
              </a:ext>
            </a:extLst>
          </p:cNvPr>
          <p:cNvSpPr>
            <a:spLocks noGrp="1" noChangeArrowheads="1"/>
          </p:cNvSpPr>
          <p:nvPr>
            <p:ph idx="1"/>
          </p:nvPr>
        </p:nvSpPr>
        <p:spPr>
          <a:xfrm>
            <a:off x="612775" y="1013032"/>
            <a:ext cx="8001988" cy="762176"/>
          </a:xfrm>
        </p:spPr>
        <p:txBody>
          <a:bodyPr>
            <a:normAutofit/>
          </a:bodyPr>
          <a:lstStyle/>
          <a:p>
            <a:pPr eaLnBrk="1" hangingPunct="1">
              <a:buFont typeface="Wingdings" panose="05000000000000000000" pitchFamily="2" charset="2"/>
              <a:buNone/>
            </a:pPr>
            <a:r>
              <a:rPr lang="zh-CN" altLang="en-US" dirty="0">
                <a:solidFill>
                  <a:srgbClr val="CC00CC"/>
                </a:solidFill>
              </a:rPr>
              <a:t>在等待条件下的等待队长分布</a:t>
            </a:r>
            <a:endParaRPr lang="zh-CN" altLang="en-US" dirty="0"/>
          </a:p>
        </p:txBody>
      </p:sp>
      <p:graphicFrame>
        <p:nvGraphicFramePr>
          <p:cNvPr id="356355" name="Object 3">
            <a:extLst>
              <a:ext uri="{FF2B5EF4-FFF2-40B4-BE49-F238E27FC236}">
                <a16:creationId xmlns:a16="http://schemas.microsoft.com/office/drawing/2014/main" id="{437A640A-E251-B7C0-9604-2DA219B895BC}"/>
              </a:ext>
            </a:extLst>
          </p:cNvPr>
          <p:cNvGraphicFramePr>
            <a:graphicFrameLocks noChangeAspect="1"/>
          </p:cNvGraphicFramePr>
          <p:nvPr>
            <p:extLst>
              <p:ext uri="{D42A27DB-BD31-4B8C-83A1-F6EECF244321}">
                <p14:modId xmlns:p14="http://schemas.microsoft.com/office/powerpoint/2010/main" val="2271671536"/>
              </p:ext>
            </p:extLst>
          </p:nvPr>
        </p:nvGraphicFramePr>
        <p:xfrm>
          <a:off x="672639" y="1953946"/>
          <a:ext cx="6098998" cy="897146"/>
        </p:xfrm>
        <a:graphic>
          <a:graphicData uri="http://schemas.openxmlformats.org/presentationml/2006/ole">
            <mc:AlternateContent xmlns:mc="http://schemas.openxmlformats.org/markup-compatibility/2006">
              <mc:Choice xmlns:v="urn:schemas-microsoft-com:vml" Requires="v">
                <p:oleObj name="公式" r:id="rId3" imgW="3187700" imgH="469900" progId="Equation.3">
                  <p:embed/>
                </p:oleObj>
              </mc:Choice>
              <mc:Fallback>
                <p:oleObj name="公式" r:id="rId3" imgW="3187700" imgH="469900" progId="Equation.3">
                  <p:embed/>
                  <p:pic>
                    <p:nvPicPr>
                      <p:cNvPr id="356355" name="Object 3">
                        <a:extLst>
                          <a:ext uri="{FF2B5EF4-FFF2-40B4-BE49-F238E27FC236}">
                            <a16:creationId xmlns:a16="http://schemas.microsoft.com/office/drawing/2014/main" id="{437A640A-E251-B7C0-9604-2DA219B89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639" y="1953946"/>
                        <a:ext cx="6098998" cy="897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7" name="Object 5">
            <a:extLst>
              <a:ext uri="{FF2B5EF4-FFF2-40B4-BE49-F238E27FC236}">
                <a16:creationId xmlns:a16="http://schemas.microsoft.com/office/drawing/2014/main" id="{17B66BB0-C96D-A234-2476-8C9059C59C8B}"/>
              </a:ext>
            </a:extLst>
          </p:cNvPr>
          <p:cNvGraphicFramePr>
            <a:graphicFrameLocks noChangeAspect="1"/>
          </p:cNvGraphicFramePr>
          <p:nvPr>
            <p:extLst>
              <p:ext uri="{D42A27DB-BD31-4B8C-83A1-F6EECF244321}">
                <p14:modId xmlns:p14="http://schemas.microsoft.com/office/powerpoint/2010/main" val="413813266"/>
              </p:ext>
            </p:extLst>
          </p:nvPr>
        </p:nvGraphicFramePr>
        <p:xfrm>
          <a:off x="3094134" y="4168472"/>
          <a:ext cx="5775075" cy="900321"/>
        </p:xfrm>
        <a:graphic>
          <a:graphicData uri="http://schemas.openxmlformats.org/presentationml/2006/ole">
            <mc:AlternateContent xmlns:mc="http://schemas.openxmlformats.org/markup-compatibility/2006">
              <mc:Choice xmlns:v="urn:schemas-microsoft-com:vml" Requires="v">
                <p:oleObj name="Equation" r:id="rId5" imgW="2844800" imgH="444500" progId="Equation.DSMT4">
                  <p:embed/>
                </p:oleObj>
              </mc:Choice>
              <mc:Fallback>
                <p:oleObj name="Equation" r:id="rId5" imgW="2844800" imgH="444500" progId="Equation.DSMT4">
                  <p:embed/>
                  <p:pic>
                    <p:nvPicPr>
                      <p:cNvPr id="356357" name="Object 5">
                        <a:extLst>
                          <a:ext uri="{FF2B5EF4-FFF2-40B4-BE49-F238E27FC236}">
                            <a16:creationId xmlns:a16="http://schemas.microsoft.com/office/drawing/2014/main" id="{17B66BB0-C96D-A234-2476-8C9059C59C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4134" y="4168472"/>
                        <a:ext cx="5775075" cy="900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58" name="Rectangle 6">
            <a:extLst>
              <a:ext uri="{FF2B5EF4-FFF2-40B4-BE49-F238E27FC236}">
                <a16:creationId xmlns:a16="http://schemas.microsoft.com/office/drawing/2014/main" id="{FC817593-F849-AB24-2527-7C0C85D0A389}"/>
              </a:ext>
            </a:extLst>
          </p:cNvPr>
          <p:cNvSpPr>
            <a:spLocks noChangeArrowheads="1"/>
          </p:cNvSpPr>
          <p:nvPr/>
        </p:nvSpPr>
        <p:spPr bwMode="auto">
          <a:xfrm>
            <a:off x="726669" y="3420343"/>
            <a:ext cx="7774199"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None/>
            </a:pPr>
            <a:r>
              <a:rPr lang="zh-CN" altLang="en-US" sz="2400" dirty="0">
                <a:solidFill>
                  <a:srgbClr val="CC00CC"/>
                </a:solidFill>
                <a:latin typeface="+mn-ea"/>
                <a:ea typeface="+mn-ea"/>
              </a:rPr>
              <a:t>在等待条件下的平均等待队长</a:t>
            </a:r>
            <a:endParaRPr lang="zh-CN" altLang="en-US" sz="2400" dirty="0">
              <a:solidFill>
                <a:srgbClr val="000000"/>
              </a:solidFill>
              <a:latin typeface="+mn-ea"/>
              <a:ea typeface="+mn-ea"/>
            </a:endParaRPr>
          </a:p>
        </p:txBody>
      </p:sp>
      <p:sp>
        <p:nvSpPr>
          <p:cNvPr id="356359" name="Rectangle 7">
            <a:extLst>
              <a:ext uri="{FF2B5EF4-FFF2-40B4-BE49-F238E27FC236}">
                <a16:creationId xmlns:a16="http://schemas.microsoft.com/office/drawing/2014/main" id="{95310D89-1623-EA06-ACA9-43EAE0548928}"/>
              </a:ext>
            </a:extLst>
          </p:cNvPr>
          <p:cNvSpPr>
            <a:spLocks noChangeArrowheads="1"/>
          </p:cNvSpPr>
          <p:nvPr/>
        </p:nvSpPr>
        <p:spPr bwMode="auto">
          <a:xfrm>
            <a:off x="609167" y="5177551"/>
            <a:ext cx="10745011"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根据队长分布意知：</a:t>
            </a:r>
          </a:p>
          <a:p>
            <a:pPr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         </a:t>
            </a:r>
            <a:r>
              <a:rPr lang="en-US" altLang="zh-CN" sz="2400" dirty="0">
                <a:solidFill>
                  <a:srgbClr val="0000FF"/>
                </a:solidFill>
                <a:latin typeface="+mn-ea"/>
                <a:ea typeface="+mn-ea"/>
                <a:sym typeface="Symbol" panose="05050102010706020507" pitchFamily="18" charset="2"/>
              </a:rPr>
              <a:t>p</a:t>
            </a:r>
            <a:r>
              <a:rPr lang="en-US" altLang="zh-CN" sz="2400" baseline="-25000" dirty="0">
                <a:solidFill>
                  <a:srgbClr val="0000FF"/>
                </a:solidFill>
                <a:latin typeface="+mn-ea"/>
                <a:ea typeface="+mn-ea"/>
                <a:sym typeface="Symbol" panose="05050102010706020507" pitchFamily="18" charset="2"/>
              </a:rPr>
              <a:t>0</a:t>
            </a:r>
            <a:r>
              <a:rPr lang="en-US" altLang="zh-CN" sz="2400" dirty="0">
                <a:solidFill>
                  <a:srgbClr val="0000FF"/>
                </a:solidFill>
                <a:latin typeface="+mn-ea"/>
                <a:ea typeface="+mn-ea"/>
                <a:sym typeface="Symbol" panose="05050102010706020507" pitchFamily="18" charset="2"/>
              </a:rPr>
              <a:t>=1</a:t>
            </a:r>
            <a:r>
              <a:rPr lang="zh-CN" altLang="en-US" sz="2400" dirty="0">
                <a:solidFill>
                  <a:srgbClr val="0000FF"/>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也是</a:t>
            </a:r>
            <a:r>
              <a:rPr lang="zh-CN" altLang="en-US" sz="2400" dirty="0">
                <a:solidFill>
                  <a:srgbClr val="CC00CC"/>
                </a:solidFill>
                <a:latin typeface="+mn-ea"/>
                <a:ea typeface="+mn-ea"/>
                <a:sym typeface="Symbol" panose="05050102010706020507" pitchFamily="18" charset="2"/>
              </a:rPr>
              <a:t>系统空闲的概率</a:t>
            </a:r>
            <a:r>
              <a:rPr lang="zh-CN" altLang="en-US" sz="2400" dirty="0">
                <a:solidFill>
                  <a:srgbClr val="000000"/>
                </a:solidFill>
                <a:latin typeface="+mn-ea"/>
                <a:ea typeface="+mn-ea"/>
                <a:sym typeface="Symbol" panose="05050102010706020507" pitchFamily="18" charset="2"/>
              </a:rPr>
              <a:t>，而</a:t>
            </a:r>
            <a:r>
              <a:rPr lang="zh-CN" altLang="en-US" sz="2400" dirty="0">
                <a:solidFill>
                  <a:srgbClr val="0000FF"/>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正是</a:t>
            </a:r>
            <a:r>
              <a:rPr lang="zh-CN" altLang="en-US" sz="2400" dirty="0">
                <a:solidFill>
                  <a:srgbClr val="CC00CC"/>
                </a:solidFill>
                <a:latin typeface="+mn-ea"/>
                <a:ea typeface="+mn-ea"/>
                <a:sym typeface="Symbol" panose="05050102010706020507" pitchFamily="18" charset="2"/>
              </a:rPr>
              <a:t>系统繁忙的概率</a:t>
            </a:r>
            <a:r>
              <a:rPr lang="zh-CN" altLang="en-US" sz="2400" dirty="0">
                <a:solidFill>
                  <a:srgbClr val="000000"/>
                </a:solidFill>
                <a:latin typeface="+mn-ea"/>
                <a:ea typeface="+mn-ea"/>
                <a:sym typeface="Symbol" panose="05050102010706020507" pitchFamily="18" charset="2"/>
              </a:rPr>
              <a:t>。显然，</a:t>
            </a:r>
            <a:r>
              <a:rPr lang="zh-CN" altLang="en-US" sz="2400" dirty="0">
                <a:solidFill>
                  <a:srgbClr val="0000FF"/>
                </a:solidFill>
                <a:latin typeface="+mn-ea"/>
                <a:ea typeface="+mn-ea"/>
                <a:sym typeface="Symbol" panose="05050102010706020507" pitchFamily="18" charset="2"/>
              </a:rPr>
              <a:t>越大，系统就越繁忙</a:t>
            </a:r>
            <a:r>
              <a:rPr lang="zh-CN" altLang="en-US" sz="2400" dirty="0">
                <a:solidFill>
                  <a:srgbClr val="000000"/>
                </a:solidFill>
                <a:latin typeface="+mn-ea"/>
                <a:ea typeface="+mn-ea"/>
                <a:sym typeface="Symbol" panose="05050102010706020507" pitchFamily="18" charset="2"/>
              </a:rPr>
              <a:t>。</a:t>
            </a:r>
          </a:p>
        </p:txBody>
      </p:sp>
      <p:graphicFrame>
        <p:nvGraphicFramePr>
          <p:cNvPr id="356360" name="Object 8">
            <a:extLst>
              <a:ext uri="{FF2B5EF4-FFF2-40B4-BE49-F238E27FC236}">
                <a16:creationId xmlns:a16="http://schemas.microsoft.com/office/drawing/2014/main" id="{4024C3AE-735F-0DF6-4A40-1F4241A1B97C}"/>
              </a:ext>
            </a:extLst>
          </p:cNvPr>
          <p:cNvGraphicFramePr>
            <a:graphicFrameLocks noChangeAspect="1"/>
          </p:cNvGraphicFramePr>
          <p:nvPr>
            <p:extLst>
              <p:ext uri="{D42A27DB-BD31-4B8C-83A1-F6EECF244321}">
                <p14:modId xmlns:p14="http://schemas.microsoft.com/office/powerpoint/2010/main" val="2980919323"/>
              </p:ext>
            </p:extLst>
          </p:nvPr>
        </p:nvGraphicFramePr>
        <p:xfrm>
          <a:off x="6861173" y="1949388"/>
          <a:ext cx="4519071" cy="847921"/>
        </p:xfrm>
        <a:graphic>
          <a:graphicData uri="http://schemas.openxmlformats.org/presentationml/2006/ole">
            <mc:AlternateContent xmlns:mc="http://schemas.openxmlformats.org/markup-compatibility/2006">
              <mc:Choice xmlns:v="urn:schemas-microsoft-com:vml" Requires="v">
                <p:oleObj name="Equation" r:id="rId7" imgW="2362200" imgH="444500" progId="Equation.DSMT4">
                  <p:embed/>
                </p:oleObj>
              </mc:Choice>
              <mc:Fallback>
                <p:oleObj name="Equation" r:id="rId7" imgW="2362200" imgH="444500" progId="Equation.DSMT4">
                  <p:embed/>
                  <p:pic>
                    <p:nvPicPr>
                      <p:cNvPr id="356360" name="Object 8">
                        <a:extLst>
                          <a:ext uri="{FF2B5EF4-FFF2-40B4-BE49-F238E27FC236}">
                            <a16:creationId xmlns:a16="http://schemas.microsoft.com/office/drawing/2014/main" id="{4024C3AE-735F-0DF6-4A40-1F4241A1B9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1173" y="1949388"/>
                        <a:ext cx="4519071" cy="847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矩形标注 13">
            <a:extLst>
              <a:ext uri="{FF2B5EF4-FFF2-40B4-BE49-F238E27FC236}">
                <a16:creationId xmlns:a16="http://schemas.microsoft.com/office/drawing/2014/main" id="{2D82EAC8-7BF7-6680-23E2-38CB13E38644}"/>
              </a:ext>
            </a:extLst>
          </p:cNvPr>
          <p:cNvSpPr>
            <a:spLocks noChangeArrowheads="1"/>
          </p:cNvSpPr>
          <p:nvPr/>
        </p:nvSpPr>
        <p:spPr bwMode="auto">
          <a:xfrm>
            <a:off x="9421584" y="2857943"/>
            <a:ext cx="1028287" cy="649437"/>
          </a:xfrm>
          <a:prstGeom prst="wedgeRectCallout">
            <a:avLst>
              <a:gd name="adj1" fmla="val -82189"/>
              <a:gd name="adj2" fmla="val -95913"/>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b="0" dirty="0">
                <a:solidFill>
                  <a:schemeClr val="bg1"/>
                </a:solidFill>
                <a:latin typeface="+mn-ea"/>
                <a:ea typeface="+mn-ea"/>
              </a:rPr>
              <a:t>=p</a:t>
            </a:r>
            <a:r>
              <a:rPr lang="en-US" altLang="zh-CN" sz="2400" b="0" baseline="-25000" dirty="0">
                <a:solidFill>
                  <a:schemeClr val="bg1"/>
                </a:solidFill>
                <a:latin typeface="+mn-ea"/>
                <a:ea typeface="+mn-ea"/>
              </a:rPr>
              <a:t>j-1</a:t>
            </a:r>
            <a:endParaRPr lang="zh-CN" altLang="en-US" sz="2400" b="0" baseline="-25000" dirty="0">
              <a:solidFill>
                <a:schemeClr val="bg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6356">
                                            <p:txEl>
                                              <p:pRg st="0" end="0"/>
                                            </p:txEl>
                                          </p:spTgt>
                                        </p:tgtEl>
                                        <p:attrNameLst>
                                          <p:attrName>style.visibility</p:attrName>
                                        </p:attrNameLst>
                                      </p:cBhvr>
                                      <p:to>
                                        <p:strVal val="visible"/>
                                      </p:to>
                                    </p:set>
                                    <p:anim calcmode="lin" valueType="num">
                                      <p:cBhvr additive="base">
                                        <p:cTn id="7" dur="500" fill="hold"/>
                                        <p:tgtEl>
                                          <p:spTgt spid="3563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635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6358"/>
                                        </p:tgtEl>
                                        <p:attrNameLst>
                                          <p:attrName>style.visibility</p:attrName>
                                        </p:attrNameLst>
                                      </p:cBhvr>
                                      <p:to>
                                        <p:strVal val="visible"/>
                                      </p:to>
                                    </p:set>
                                    <p:anim calcmode="lin" valueType="num">
                                      <p:cBhvr additive="base">
                                        <p:cTn id="12" dur="500" fill="hold"/>
                                        <p:tgtEl>
                                          <p:spTgt spid="356358"/>
                                        </p:tgtEl>
                                        <p:attrNameLst>
                                          <p:attrName>ppt_x</p:attrName>
                                        </p:attrNameLst>
                                      </p:cBhvr>
                                      <p:tavLst>
                                        <p:tav tm="0">
                                          <p:val>
                                            <p:strVal val="#ppt_x"/>
                                          </p:val>
                                        </p:tav>
                                        <p:tav tm="100000">
                                          <p:val>
                                            <p:strVal val="#ppt_x"/>
                                          </p:val>
                                        </p:tav>
                                      </p:tavLst>
                                    </p:anim>
                                    <p:anim calcmode="lin" valueType="num">
                                      <p:cBhvr additive="base">
                                        <p:cTn id="13" dur="500" fill="hold"/>
                                        <p:tgtEl>
                                          <p:spTgt spid="35635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6355"/>
                                        </p:tgtEl>
                                        <p:attrNameLst>
                                          <p:attrName>style.visibility</p:attrName>
                                        </p:attrNameLst>
                                      </p:cBhvr>
                                      <p:to>
                                        <p:strVal val="visible"/>
                                      </p:to>
                                    </p:set>
                                    <p:anim calcmode="lin" valueType="num">
                                      <p:cBhvr additive="base">
                                        <p:cTn id="18" dur="500" fill="hold"/>
                                        <p:tgtEl>
                                          <p:spTgt spid="356355"/>
                                        </p:tgtEl>
                                        <p:attrNameLst>
                                          <p:attrName>ppt_x</p:attrName>
                                        </p:attrNameLst>
                                      </p:cBhvr>
                                      <p:tavLst>
                                        <p:tav tm="0">
                                          <p:val>
                                            <p:strVal val="#ppt_x"/>
                                          </p:val>
                                        </p:tav>
                                        <p:tav tm="100000">
                                          <p:val>
                                            <p:strVal val="#ppt_x"/>
                                          </p:val>
                                        </p:tav>
                                      </p:tavLst>
                                    </p:anim>
                                    <p:anim calcmode="lin" valueType="num">
                                      <p:cBhvr additive="base">
                                        <p:cTn id="19" dur="500" fill="hold"/>
                                        <p:tgtEl>
                                          <p:spTgt spid="35635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800" decel="100000"/>
                                        <p:tgtEl>
                                          <p:spTgt spid="13"/>
                                        </p:tgtEl>
                                      </p:cBhvr>
                                    </p:animEffect>
                                    <p:anim calcmode="lin" valueType="num">
                                      <p:cBhvr>
                                        <p:cTn id="25" dur="800" decel="100000" fill="hold"/>
                                        <p:tgtEl>
                                          <p:spTgt spid="13"/>
                                        </p:tgtEl>
                                        <p:attrNameLst>
                                          <p:attrName>style.rotation</p:attrName>
                                        </p:attrNameLst>
                                      </p:cBhvr>
                                      <p:tavLst>
                                        <p:tav tm="0">
                                          <p:val>
                                            <p:fltVal val="-90"/>
                                          </p:val>
                                        </p:tav>
                                        <p:tav tm="100000">
                                          <p:val>
                                            <p:fltVal val="0"/>
                                          </p:val>
                                        </p:tav>
                                      </p:tavLst>
                                    </p:anim>
                                    <p:anim calcmode="lin" valueType="num">
                                      <p:cBhvr>
                                        <p:cTn id="26" dur="800" decel="100000" fill="hold"/>
                                        <p:tgtEl>
                                          <p:spTgt spid="13"/>
                                        </p:tgtEl>
                                        <p:attrNameLst>
                                          <p:attrName>ppt_x</p:attrName>
                                        </p:attrNameLst>
                                      </p:cBhvr>
                                      <p:tavLst>
                                        <p:tav tm="0">
                                          <p:val>
                                            <p:strVal val="#ppt_x+0.4"/>
                                          </p:val>
                                        </p:tav>
                                        <p:tav tm="100000">
                                          <p:val>
                                            <p:strVal val="#ppt_x-0.05"/>
                                          </p:val>
                                        </p:tav>
                                      </p:tavLst>
                                    </p:anim>
                                    <p:anim calcmode="lin" valueType="num">
                                      <p:cBhvr>
                                        <p:cTn id="27" dur="800" decel="100000" fill="hold"/>
                                        <p:tgtEl>
                                          <p:spTgt spid="13"/>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356360"/>
                                        </p:tgtEl>
                                        <p:attrNameLst>
                                          <p:attrName>style.visibility</p:attrName>
                                        </p:attrNameLst>
                                      </p:cBhvr>
                                      <p:to>
                                        <p:strVal val="visible"/>
                                      </p:to>
                                    </p:set>
                                    <p:anim calcmode="lin" valueType="num">
                                      <p:cBhvr additive="base">
                                        <p:cTn id="34" dur="500" fill="hold"/>
                                        <p:tgtEl>
                                          <p:spTgt spid="356360"/>
                                        </p:tgtEl>
                                        <p:attrNameLst>
                                          <p:attrName>ppt_x</p:attrName>
                                        </p:attrNameLst>
                                      </p:cBhvr>
                                      <p:tavLst>
                                        <p:tav tm="0">
                                          <p:val>
                                            <p:strVal val="#ppt_x"/>
                                          </p:val>
                                        </p:tav>
                                        <p:tav tm="100000">
                                          <p:val>
                                            <p:strVal val="#ppt_x"/>
                                          </p:val>
                                        </p:tav>
                                      </p:tavLst>
                                    </p:anim>
                                    <p:anim calcmode="lin" valueType="num">
                                      <p:cBhvr additive="base">
                                        <p:cTn id="35" dur="500" fill="hold"/>
                                        <p:tgtEl>
                                          <p:spTgt spid="356360"/>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2" presetClass="exit" presetSubtype="4" fill="hold" nodeType="afterEffect">
                                  <p:stCondLst>
                                    <p:cond delay="0"/>
                                  </p:stCondLst>
                                  <p:childTnLst>
                                    <p:anim calcmode="lin" valueType="num">
                                      <p:cBhvr additive="base">
                                        <p:cTn id="38" dur="500"/>
                                        <p:tgtEl>
                                          <p:spTgt spid="13"/>
                                        </p:tgtEl>
                                        <p:attrNameLst>
                                          <p:attrName>ppt_x</p:attrName>
                                        </p:attrNameLst>
                                      </p:cBhvr>
                                      <p:tavLst>
                                        <p:tav tm="0">
                                          <p:val>
                                            <p:strVal val="ppt_x"/>
                                          </p:val>
                                        </p:tav>
                                        <p:tav tm="100000">
                                          <p:val>
                                            <p:strVal val="ppt_x"/>
                                          </p:val>
                                        </p:tav>
                                      </p:tavLst>
                                    </p:anim>
                                    <p:anim calcmode="lin" valueType="num">
                                      <p:cBhvr additive="base">
                                        <p:cTn id="39" dur="500"/>
                                        <p:tgtEl>
                                          <p:spTgt spid="13"/>
                                        </p:tgtEl>
                                        <p:attrNameLst>
                                          <p:attrName>ppt_y</p:attrName>
                                        </p:attrNameLst>
                                      </p:cBhvr>
                                      <p:tavLst>
                                        <p:tav tm="0">
                                          <p:val>
                                            <p:strVal val="ppt_y"/>
                                          </p:val>
                                        </p:tav>
                                        <p:tav tm="100000">
                                          <p:val>
                                            <p:strVal val="1+ppt_h/2"/>
                                          </p:val>
                                        </p:tav>
                                      </p:tavLst>
                                    </p:anim>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800" decel="100000"/>
                                        <p:tgtEl>
                                          <p:spTgt spid="14"/>
                                        </p:tgtEl>
                                      </p:cBhvr>
                                    </p:animEffect>
                                    <p:anim calcmode="lin" valueType="num">
                                      <p:cBhvr>
                                        <p:cTn id="46" dur="800" decel="100000" fill="hold"/>
                                        <p:tgtEl>
                                          <p:spTgt spid="14"/>
                                        </p:tgtEl>
                                        <p:attrNameLst>
                                          <p:attrName>style.rotation</p:attrName>
                                        </p:attrNameLst>
                                      </p:cBhvr>
                                      <p:tavLst>
                                        <p:tav tm="0">
                                          <p:val>
                                            <p:fltVal val="-90"/>
                                          </p:val>
                                        </p:tav>
                                        <p:tav tm="100000">
                                          <p:val>
                                            <p:fltVal val="0"/>
                                          </p:val>
                                        </p:tav>
                                      </p:tavLst>
                                    </p:anim>
                                    <p:anim calcmode="lin" valueType="num">
                                      <p:cBhvr>
                                        <p:cTn id="47" dur="800" decel="100000" fill="hold"/>
                                        <p:tgtEl>
                                          <p:spTgt spid="14"/>
                                        </p:tgtEl>
                                        <p:attrNameLst>
                                          <p:attrName>ppt_x</p:attrName>
                                        </p:attrNameLst>
                                      </p:cBhvr>
                                      <p:tavLst>
                                        <p:tav tm="0">
                                          <p:val>
                                            <p:strVal val="#ppt_x+0.4"/>
                                          </p:val>
                                        </p:tav>
                                        <p:tav tm="100000">
                                          <p:val>
                                            <p:strVal val="#ppt_x-0.05"/>
                                          </p:val>
                                        </p:tav>
                                      </p:tavLst>
                                    </p:anim>
                                    <p:anim calcmode="lin" valueType="num">
                                      <p:cBhvr>
                                        <p:cTn id="48" dur="800" decel="100000" fill="hold"/>
                                        <p:tgtEl>
                                          <p:spTgt spid="14"/>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6357"/>
                                        </p:tgtEl>
                                        <p:attrNameLst>
                                          <p:attrName>style.visibility</p:attrName>
                                        </p:attrNameLst>
                                      </p:cBhvr>
                                      <p:to>
                                        <p:strVal val="visible"/>
                                      </p:to>
                                    </p:set>
                                    <p:anim calcmode="lin" valueType="num">
                                      <p:cBhvr additive="base">
                                        <p:cTn id="55" dur="500" fill="hold"/>
                                        <p:tgtEl>
                                          <p:spTgt spid="356357"/>
                                        </p:tgtEl>
                                        <p:attrNameLst>
                                          <p:attrName>ppt_x</p:attrName>
                                        </p:attrNameLst>
                                      </p:cBhvr>
                                      <p:tavLst>
                                        <p:tav tm="0">
                                          <p:val>
                                            <p:strVal val="#ppt_x"/>
                                          </p:val>
                                        </p:tav>
                                        <p:tav tm="100000">
                                          <p:val>
                                            <p:strVal val="#ppt_x"/>
                                          </p:val>
                                        </p:tav>
                                      </p:tavLst>
                                    </p:anim>
                                    <p:anim calcmode="lin" valueType="num">
                                      <p:cBhvr additive="base">
                                        <p:cTn id="56" dur="500" fill="hold"/>
                                        <p:tgtEl>
                                          <p:spTgt spid="356357"/>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500"/>
                            </p:stCondLst>
                            <p:childTnLst>
                              <p:par>
                                <p:cTn id="58" presetID="25" presetClass="exit" presetSubtype="0" fill="hold" nodeType="afterEffect">
                                  <p:stCondLst>
                                    <p:cond delay="0"/>
                                  </p:stCondLst>
                                  <p:childTnLst>
                                    <p:animEffect transition="out" filter="fade">
                                      <p:cBhvr>
                                        <p:cTn id="59" dur="1000" accel="50000">
                                          <p:stCondLst>
                                            <p:cond delay="0"/>
                                          </p:stCondLst>
                                        </p:cTn>
                                        <p:tgtEl>
                                          <p:spTgt spid="14"/>
                                        </p:tgtEl>
                                      </p:cBhvr>
                                    </p:animEffect>
                                    <p:anim calcmode="lin" valueType="num">
                                      <p:cBhvr>
                                        <p:cTn id="60"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61"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62"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63" dur="1000"/>
                                        <p:tgtEl>
                                          <p:spTgt spid="14"/>
                                        </p:tgtEl>
                                        <p:attrNameLst>
                                          <p:attrName>ppt_h</p:attrName>
                                        </p:attrNameLst>
                                      </p:cBhvr>
                                      <p:tavLst>
                                        <p:tav tm="0">
                                          <p:val>
                                            <p:strVal val="ppt_h"/>
                                          </p:val>
                                        </p:tav>
                                        <p:tav tm="100000">
                                          <p:val>
                                            <p:strVal val="ppt_h"/>
                                          </p:val>
                                        </p:tav>
                                      </p:tavLst>
                                    </p:anim>
                                    <p:anim calcmode="lin" valueType="num">
                                      <p:cBhvr>
                                        <p:cTn id="64"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65"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66" dur="500" accel="50000">
                                          <p:stCondLst>
                                            <p:cond delay="500"/>
                                          </p:stCondLst>
                                        </p:cTn>
                                        <p:tgtEl>
                                          <p:spTgt spid="14"/>
                                        </p:tgtEl>
                                        <p:attrNameLst>
                                          <p:attrName>style.rotation</p:attrName>
                                        </p:attrNameLst>
                                      </p:cBhvr>
                                      <p:tavLst>
                                        <p:tav tm="0">
                                          <p:val>
                                            <p:fltVal val="0"/>
                                          </p:val>
                                        </p:tav>
                                        <p:tav tm="100000">
                                          <p:val>
                                            <p:fltVal val="-90"/>
                                          </p:val>
                                        </p:tav>
                                      </p:tavLst>
                                    </p:anim>
                                    <p:set>
                                      <p:cBhvr>
                                        <p:cTn id="67" dur="1" fill="hold">
                                          <p:stCondLst>
                                            <p:cond delay="999"/>
                                          </p:stCondLst>
                                        </p:cTn>
                                        <p:tgtEl>
                                          <p:spTgt spid="1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356359"/>
                                        </p:tgtEl>
                                        <p:attrNameLst>
                                          <p:attrName>style.visibility</p:attrName>
                                        </p:attrNameLst>
                                      </p:cBhvr>
                                      <p:to>
                                        <p:strVal val="visible"/>
                                      </p:to>
                                    </p:set>
                                    <p:anim calcmode="lin" valueType="num">
                                      <p:cBhvr additive="base">
                                        <p:cTn id="72" dur="500" fill="hold"/>
                                        <p:tgtEl>
                                          <p:spTgt spid="356359"/>
                                        </p:tgtEl>
                                        <p:attrNameLst>
                                          <p:attrName>ppt_x</p:attrName>
                                        </p:attrNameLst>
                                      </p:cBhvr>
                                      <p:tavLst>
                                        <p:tav tm="0">
                                          <p:val>
                                            <p:strVal val="#ppt_x"/>
                                          </p:val>
                                        </p:tav>
                                        <p:tav tm="100000">
                                          <p:val>
                                            <p:strVal val="#ppt_x"/>
                                          </p:val>
                                        </p:tav>
                                      </p:tavLst>
                                    </p:anim>
                                    <p:anim calcmode="lin" valueType="num">
                                      <p:cBhvr additive="base">
                                        <p:cTn id="73" dur="500" fill="hold"/>
                                        <p:tgtEl>
                                          <p:spTgt spid="356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356356" grpId="0" build="p"/>
      <p:bldP spid="356358" grpId="0"/>
      <p:bldP spid="356359" grpId="0"/>
      <p:bldP spid="14" grpId="0" animBg="1"/>
      <p:bldP spid="1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9188BFF-5B96-A003-76B3-D7C34B32B56A}"/>
              </a:ext>
            </a:extLst>
          </p:cNvPr>
          <p:cNvSpPr>
            <a:spLocks noGrp="1" noChangeArrowheads="1"/>
          </p:cNvSpPr>
          <p:nvPr>
            <p:ph type="title"/>
          </p:nvPr>
        </p:nvSpPr>
        <p:spPr/>
        <p:txBody>
          <a:bodyPr/>
          <a:lstStyle/>
          <a:p>
            <a:pPr eaLnBrk="1" hangingPunct="1"/>
            <a:r>
              <a:rPr lang="zh-CN" altLang="en-US" dirty="0">
                <a:latin typeface="+mn-ea"/>
                <a:ea typeface="+mn-ea"/>
              </a:rPr>
              <a:t>本讲主要内容</a:t>
            </a:r>
          </a:p>
        </p:txBody>
      </p:sp>
      <p:sp>
        <p:nvSpPr>
          <p:cNvPr id="411651" name="Rectangle 3">
            <a:extLst>
              <a:ext uri="{FF2B5EF4-FFF2-40B4-BE49-F238E27FC236}">
                <a16:creationId xmlns:a16="http://schemas.microsoft.com/office/drawing/2014/main" id="{B20B6837-CC6C-2616-066D-973C5D8F8353}"/>
              </a:ext>
            </a:extLst>
          </p:cNvPr>
          <p:cNvSpPr>
            <a:spLocks noGrp="1" noChangeArrowheads="1"/>
          </p:cNvSpPr>
          <p:nvPr>
            <p:ph idx="1"/>
          </p:nvPr>
        </p:nvSpPr>
        <p:spPr>
          <a:xfrm>
            <a:off x="688975" y="1067594"/>
            <a:ext cx="7489970" cy="5120872"/>
          </a:xfrm>
        </p:spPr>
        <p:txBody>
          <a:bodyPr>
            <a:normAutofit/>
          </a:bodyPr>
          <a:lstStyle/>
          <a:p>
            <a:pPr>
              <a:spcBef>
                <a:spcPts val="600"/>
              </a:spcBef>
              <a:buClr>
                <a:srgbClr val="CC00CC"/>
              </a:buClr>
              <a:buFont typeface="Wingdings" panose="05000000000000000000" pitchFamily="2" charset="2"/>
              <a:buChar char="Ø"/>
            </a:pPr>
            <a:r>
              <a:rPr lang="zh-CN" altLang="en-US" dirty="0">
                <a:solidFill>
                  <a:srgbClr val="0000FF"/>
                </a:solidFill>
              </a:rPr>
              <a:t>排队论简介</a:t>
            </a:r>
          </a:p>
          <a:p>
            <a:pPr lvl="1">
              <a:spcBef>
                <a:spcPts val="600"/>
              </a:spcBef>
              <a:buClr>
                <a:srgbClr val="FF0000"/>
              </a:buClr>
              <a:buFontTx/>
              <a:buChar char="•"/>
            </a:pPr>
            <a:r>
              <a:rPr lang="zh-CN" altLang="en-US" dirty="0">
                <a:solidFill>
                  <a:srgbClr val="CC00CC"/>
                </a:solidFill>
              </a:rPr>
              <a:t>排队的概念</a:t>
            </a:r>
          </a:p>
          <a:p>
            <a:pPr lvl="1">
              <a:spcBef>
                <a:spcPts val="600"/>
              </a:spcBef>
              <a:buClr>
                <a:srgbClr val="FF0000"/>
              </a:buClr>
              <a:buFontTx/>
              <a:buChar char="•"/>
            </a:pPr>
            <a:r>
              <a:rPr lang="zh-CN" altLang="en-US" dirty="0">
                <a:solidFill>
                  <a:srgbClr val="CC00CC"/>
                </a:solidFill>
              </a:rPr>
              <a:t>基本的排队系统</a:t>
            </a:r>
          </a:p>
          <a:p>
            <a:pPr lvl="1">
              <a:spcBef>
                <a:spcPts val="600"/>
              </a:spcBef>
              <a:buClr>
                <a:srgbClr val="FF0000"/>
              </a:buClr>
              <a:buFontTx/>
              <a:buChar char="•"/>
            </a:pPr>
            <a:r>
              <a:rPr lang="zh-CN" altLang="en-US" dirty="0">
                <a:solidFill>
                  <a:srgbClr val="CC00CC"/>
                </a:solidFill>
              </a:rPr>
              <a:t>排队系统的基本组成</a:t>
            </a:r>
          </a:p>
          <a:p>
            <a:pPr lvl="1">
              <a:spcBef>
                <a:spcPts val="600"/>
              </a:spcBef>
              <a:buClr>
                <a:srgbClr val="FF0000"/>
              </a:buClr>
              <a:buFontTx/>
              <a:buChar char="•"/>
            </a:pPr>
            <a:r>
              <a:rPr lang="zh-CN" altLang="en-US" dirty="0">
                <a:solidFill>
                  <a:srgbClr val="CC00CC"/>
                </a:solidFill>
              </a:rPr>
              <a:t>经典排队系统的符号表示方法</a:t>
            </a:r>
            <a:endParaRPr lang="en-US" altLang="zh-CN" dirty="0">
              <a:solidFill>
                <a:srgbClr val="CC00CC"/>
              </a:solidFill>
            </a:endParaRPr>
          </a:p>
          <a:p>
            <a:pPr>
              <a:spcBef>
                <a:spcPts val="600"/>
              </a:spcBef>
              <a:buClr>
                <a:srgbClr val="CC00CC"/>
              </a:buClr>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spcBef>
                <a:spcPts val="600"/>
              </a:spcBef>
              <a:buClr>
                <a:srgbClr val="FF0000"/>
              </a:buClr>
              <a:buFontTx/>
              <a:buChar char="•"/>
            </a:pPr>
            <a:r>
              <a:rPr lang="zh-CN" altLang="en-US" dirty="0">
                <a:solidFill>
                  <a:srgbClr val="CC00CC"/>
                </a:solidFill>
              </a:rPr>
              <a:t>问题的引入</a:t>
            </a:r>
          </a:p>
          <a:p>
            <a:pPr lvl="1">
              <a:spcBef>
                <a:spcPts val="600"/>
              </a:spcBef>
              <a:buClr>
                <a:srgbClr val="FF0000"/>
              </a:buClr>
              <a:buFontTx/>
              <a:buChar char="•"/>
            </a:pPr>
            <a:r>
              <a:rPr lang="zh-CN" altLang="en-US" dirty="0">
                <a:solidFill>
                  <a:srgbClr val="CC00CC"/>
                </a:solidFill>
              </a:rPr>
              <a:t>队长</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 calcmode="lin" valueType="num">
                                      <p:cBhvr additive="base">
                                        <p:cTn id="17"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1651">
                                            <p:txEl>
                                              <p:pRg st="3" end="3"/>
                                            </p:txEl>
                                          </p:spTgt>
                                        </p:tgtEl>
                                        <p:attrNameLst>
                                          <p:attrName>style.visibility</p:attrName>
                                        </p:attrNameLst>
                                      </p:cBhvr>
                                      <p:to>
                                        <p:strVal val="visible"/>
                                      </p:to>
                                    </p:set>
                                    <p:anim calcmode="lin" valueType="num">
                                      <p:cBhvr additive="base">
                                        <p:cTn id="21"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1651">
                                            <p:txEl>
                                              <p:pRg st="5" end="5"/>
                                            </p:txEl>
                                          </p:spTgt>
                                        </p:tgtEl>
                                        <p:attrNameLst>
                                          <p:attrName>style.visibility</p:attrName>
                                        </p:attrNameLst>
                                      </p:cBhvr>
                                      <p:to>
                                        <p:strVal val="visible"/>
                                      </p:to>
                                    </p:set>
                                    <p:anim calcmode="lin" valueType="num">
                                      <p:cBhvr additive="base">
                                        <p:cTn id="31"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1651">
                                            <p:txEl>
                                              <p:pRg st="6" end="6"/>
                                            </p:txEl>
                                          </p:spTgt>
                                        </p:tgtEl>
                                        <p:attrNameLst>
                                          <p:attrName>style.visibility</p:attrName>
                                        </p:attrNameLst>
                                      </p:cBhvr>
                                      <p:to>
                                        <p:strVal val="visible"/>
                                      </p:to>
                                    </p:set>
                                    <p:anim calcmode="lin" valueType="num">
                                      <p:cBhvr additive="base">
                                        <p:cTn id="37"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7" end="7"/>
                                            </p:txEl>
                                          </p:spTgt>
                                        </p:tgtEl>
                                        <p:attrNameLst>
                                          <p:attrName>style.visibility</p:attrName>
                                        </p:attrNameLst>
                                      </p:cBhvr>
                                      <p:to>
                                        <p:strVal val="visible"/>
                                      </p:to>
                                    </p:set>
                                    <p:anim calcmode="lin" valueType="num">
                                      <p:cBhvr additive="base">
                                        <p:cTn id="41"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F2587F2-A044-D4A3-6854-90B40097A7A6}"/>
              </a:ext>
            </a:extLst>
          </p:cNvPr>
          <p:cNvSpPr>
            <a:spLocks noGrp="1" noChangeArrowheads="1"/>
          </p:cNvSpPr>
          <p:nvPr>
            <p:ph type="title"/>
          </p:nvPr>
        </p:nvSpPr>
        <p:spPr/>
        <p:txBody>
          <a:bodyPr/>
          <a:lstStyle/>
          <a:p>
            <a:pPr eaLnBrk="1" hangingPunct="1"/>
            <a:r>
              <a:rPr lang="zh-CN" altLang="en-US">
                <a:latin typeface="+mn-ea"/>
                <a:ea typeface="+mn-ea"/>
              </a:rPr>
              <a:t>下一讲内容预告</a:t>
            </a:r>
          </a:p>
        </p:txBody>
      </p:sp>
      <p:sp>
        <p:nvSpPr>
          <p:cNvPr id="405507" name="Rectangle 3">
            <a:extLst>
              <a:ext uri="{FF2B5EF4-FFF2-40B4-BE49-F238E27FC236}">
                <a16:creationId xmlns:a16="http://schemas.microsoft.com/office/drawing/2014/main" id="{C46A9C12-C5C4-D090-5F4F-509570AE0497}"/>
              </a:ext>
            </a:extLst>
          </p:cNvPr>
          <p:cNvSpPr>
            <a:spLocks noGrp="1" noChangeArrowheads="1"/>
          </p:cNvSpPr>
          <p:nvPr>
            <p:ph idx="1"/>
          </p:nvPr>
        </p:nvSpPr>
        <p:spPr>
          <a:xfrm>
            <a:off x="917575" y="1213924"/>
            <a:ext cx="7563013" cy="4431739"/>
          </a:xfrm>
        </p:spPr>
        <p:txBody>
          <a:bodyPr>
            <a:normAutofit/>
          </a:bodyPr>
          <a:lstStyle/>
          <a:p>
            <a:pPr eaLnBrk="1" hangingPunct="1">
              <a:lnSpc>
                <a:spcPct val="150000"/>
              </a:lnSpc>
              <a:buFont typeface="Wingdings" panose="05000000000000000000" pitchFamily="2" charset="2"/>
              <a:buChar char="Ø"/>
              <a:defRPr/>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eaLnBrk="1" hangingPunct="1">
              <a:lnSpc>
                <a:spcPct val="150000"/>
              </a:lnSpc>
              <a:buClr>
                <a:srgbClr val="FF0000"/>
              </a:buClr>
              <a:buFontTx/>
              <a:buChar char="•"/>
              <a:defRPr/>
            </a:pPr>
            <a:r>
              <a:rPr lang="zh-CN" altLang="en-US" dirty="0">
                <a:solidFill>
                  <a:srgbClr val="CC00CC"/>
                </a:solidFill>
              </a:rPr>
              <a:t>等待时间与逗留时间</a:t>
            </a:r>
          </a:p>
          <a:p>
            <a:pPr lvl="1" eaLnBrk="1" hangingPunct="1">
              <a:lnSpc>
                <a:spcPct val="150000"/>
              </a:lnSpc>
              <a:buClr>
                <a:srgbClr val="FF0000"/>
              </a:buClr>
              <a:buFontTx/>
              <a:buChar char="•"/>
              <a:defRPr/>
            </a:pPr>
            <a:r>
              <a:rPr lang="en-US" altLang="zh-CN" dirty="0">
                <a:solidFill>
                  <a:srgbClr val="CC00CC"/>
                </a:solidFill>
              </a:rPr>
              <a:t>Little</a:t>
            </a:r>
            <a:r>
              <a:rPr lang="zh-CN" altLang="en-US" dirty="0">
                <a:solidFill>
                  <a:srgbClr val="CC00CC"/>
                </a:solidFill>
              </a:rPr>
              <a:t>公式</a:t>
            </a:r>
          </a:p>
          <a:p>
            <a:pPr lvl="1" eaLnBrk="1" hangingPunct="1">
              <a:lnSpc>
                <a:spcPct val="150000"/>
              </a:lnSpc>
              <a:buClr>
                <a:srgbClr val="FF0000"/>
              </a:buClr>
              <a:buFontTx/>
              <a:buChar char="•"/>
              <a:defRPr/>
            </a:pPr>
            <a:r>
              <a:rPr lang="zh-CN" altLang="en-US" dirty="0">
                <a:solidFill>
                  <a:srgbClr val="CC00CC"/>
                </a:solidFill>
              </a:rPr>
              <a:t>忙期</a:t>
            </a:r>
            <a:endParaRPr lang="en-US" altLang="zh-CN" dirty="0">
              <a:solidFill>
                <a:srgbClr val="CC00CC"/>
              </a:solidFill>
            </a:endParaRPr>
          </a:p>
          <a:p>
            <a:pPr marL="990798" lvl="1" indent="-533507">
              <a:buClr>
                <a:srgbClr val="FF0000"/>
              </a:buClr>
              <a:buFontTx/>
              <a:buChar char="•"/>
              <a:defRPr/>
            </a:pPr>
            <a:r>
              <a:rPr lang="zh-CN" altLang="en-US" dirty="0">
                <a:solidFill>
                  <a:srgbClr val="CC00CC"/>
                </a:solidFill>
              </a:rPr>
              <a:t>输出过程</a:t>
            </a:r>
            <a:endParaRPr lang="en-US" altLang="zh-CN" dirty="0">
              <a:solidFill>
                <a:srgbClr val="CC00CC"/>
              </a:solidFill>
              <a:cs typeface="Times New Roman" panose="02020603050405020304" pitchFamily="18" charset="0"/>
            </a:endParaRPr>
          </a:p>
          <a:p>
            <a:pPr marL="990798" lvl="1" indent="-533507">
              <a:buClr>
                <a:srgbClr val="FF0000"/>
              </a:buClr>
              <a:buFontTx/>
              <a:buChar char="•"/>
              <a:defRPr/>
            </a:pPr>
            <a:r>
              <a:rPr lang="en-US" altLang="zh-CN" dirty="0">
                <a:solidFill>
                  <a:srgbClr val="CC00CC"/>
                </a:solidFill>
                <a:cs typeface="Times New Roman" panose="02020603050405020304" pitchFamily="18" charset="0"/>
              </a:rPr>
              <a:t>M/M/1/</a:t>
            </a:r>
            <a:r>
              <a:rPr lang="en-US" altLang="zh-CN" dirty="0">
                <a:solidFill>
                  <a:srgbClr val="CC00CC"/>
                </a:solidFill>
                <a:cs typeface="Times New Roman" panose="02020603050405020304" pitchFamily="18" charset="0"/>
                <a:sym typeface="Symbol" panose="05050102010706020507" pitchFamily="18" charset="2"/>
              </a:rPr>
              <a:t></a:t>
            </a:r>
            <a:r>
              <a:rPr lang="zh-CN" altLang="en-US" dirty="0">
                <a:solidFill>
                  <a:srgbClr val="CC00CC"/>
                </a:solidFill>
                <a:cs typeface="Times New Roman" panose="02020603050405020304" pitchFamily="18" charset="0"/>
                <a:sym typeface="Symbol" panose="05050102010706020507" pitchFamily="18" charset="2"/>
              </a:rPr>
              <a:t>应用举例</a:t>
            </a:r>
            <a:endParaRPr lang="zh-CN" altLang="en-US" dirty="0">
              <a:solidFill>
                <a:srgbClr val="CC00CC"/>
              </a:solidFill>
              <a:cs typeface="Times New Roman" panose="02020603050405020304" pitchFamily="18" charset="0"/>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5507">
                                            <p:txEl>
                                              <p:pRg st="1" end="1"/>
                                            </p:txEl>
                                          </p:spTgt>
                                        </p:tgtEl>
                                        <p:attrNameLst>
                                          <p:attrName>style.visibility</p:attrName>
                                        </p:attrNameLst>
                                      </p:cBhvr>
                                      <p:to>
                                        <p:strVal val="visible"/>
                                      </p:to>
                                    </p:set>
                                    <p:anim calcmode="lin" valueType="num">
                                      <p:cBhvr additive="base">
                                        <p:cTn id="11"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5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5507">
                                            <p:txEl>
                                              <p:pRg st="2" end="2"/>
                                            </p:txEl>
                                          </p:spTgt>
                                        </p:tgtEl>
                                        <p:attrNameLst>
                                          <p:attrName>style.visibility</p:attrName>
                                        </p:attrNameLst>
                                      </p:cBhvr>
                                      <p:to>
                                        <p:strVal val="visible"/>
                                      </p:to>
                                    </p:set>
                                    <p:anim calcmode="lin" valueType="num">
                                      <p:cBhvr additive="base">
                                        <p:cTn id="15"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5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5507">
                                            <p:txEl>
                                              <p:pRg st="3" end="3"/>
                                            </p:txEl>
                                          </p:spTgt>
                                        </p:tgtEl>
                                        <p:attrNameLst>
                                          <p:attrName>style.visibility</p:attrName>
                                        </p:attrNameLst>
                                      </p:cBhvr>
                                      <p:to>
                                        <p:strVal val="visible"/>
                                      </p:to>
                                    </p:set>
                                    <p:anim calcmode="lin" valueType="num">
                                      <p:cBhvr additive="base">
                                        <p:cTn id="19"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5507">
                                            <p:txEl>
                                              <p:pRg st="4" end="4"/>
                                            </p:txEl>
                                          </p:spTgt>
                                        </p:tgtEl>
                                        <p:attrNameLst>
                                          <p:attrName>style.visibility</p:attrName>
                                        </p:attrNameLst>
                                      </p:cBhvr>
                                      <p:to>
                                        <p:strVal val="visible"/>
                                      </p:to>
                                    </p:set>
                                    <p:anim calcmode="lin" valueType="num">
                                      <p:cBhvr additive="base">
                                        <p:cTn id="23"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55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5507">
                                            <p:txEl>
                                              <p:pRg st="5" end="5"/>
                                            </p:txEl>
                                          </p:spTgt>
                                        </p:tgtEl>
                                        <p:attrNameLst>
                                          <p:attrName>style.visibility</p:attrName>
                                        </p:attrNameLst>
                                      </p:cBhvr>
                                      <p:to>
                                        <p:strVal val="visible"/>
                                      </p:to>
                                    </p:set>
                                    <p:anim calcmode="lin" valueType="num">
                                      <p:cBhvr additive="base">
                                        <p:cTn id="27" dur="500" fill="hold"/>
                                        <p:tgtEl>
                                          <p:spTgt spid="4055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55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5D07204-D144-10BD-1388-5C7A8EE2514D}"/>
              </a:ext>
            </a:extLst>
          </p:cNvPr>
          <p:cNvSpPr>
            <a:spLocks noGrp="1" noChangeArrowheads="1"/>
          </p:cNvSpPr>
          <p:nvPr>
            <p:ph type="title"/>
          </p:nvPr>
        </p:nvSpPr>
        <p:spPr/>
        <p:txBody>
          <a:bodyPr/>
          <a:lstStyle/>
          <a:p>
            <a:pPr eaLnBrk="1" hangingPunct="1"/>
            <a:r>
              <a:rPr lang="zh-CN" altLang="en-US" dirty="0">
                <a:latin typeface="+mn-ea"/>
                <a:ea typeface="+mn-ea"/>
              </a:rPr>
              <a:t>本讲主要内容</a:t>
            </a:r>
          </a:p>
        </p:txBody>
      </p:sp>
      <p:sp>
        <p:nvSpPr>
          <p:cNvPr id="411651" name="Rectangle 3">
            <a:extLst>
              <a:ext uri="{FF2B5EF4-FFF2-40B4-BE49-F238E27FC236}">
                <a16:creationId xmlns:a16="http://schemas.microsoft.com/office/drawing/2014/main" id="{BCDE24D5-B31D-13A0-4A43-5692FE8C35A7}"/>
              </a:ext>
            </a:extLst>
          </p:cNvPr>
          <p:cNvSpPr>
            <a:spLocks noGrp="1" noChangeArrowheads="1"/>
          </p:cNvSpPr>
          <p:nvPr>
            <p:ph idx="1"/>
          </p:nvPr>
        </p:nvSpPr>
        <p:spPr>
          <a:xfrm>
            <a:off x="784475" y="1067594"/>
            <a:ext cx="7489970" cy="5120872"/>
          </a:xfrm>
        </p:spPr>
        <p:txBody>
          <a:bodyPr>
            <a:normAutofit/>
          </a:bodyPr>
          <a:lstStyle/>
          <a:p>
            <a:pPr>
              <a:spcBef>
                <a:spcPts val="600"/>
              </a:spcBef>
              <a:buClr>
                <a:srgbClr val="CC00CC"/>
              </a:buClr>
              <a:buFont typeface="Wingdings" panose="05000000000000000000" pitchFamily="2" charset="2"/>
              <a:buChar char="Ø"/>
            </a:pPr>
            <a:r>
              <a:rPr lang="zh-CN" altLang="en-US" dirty="0">
                <a:solidFill>
                  <a:srgbClr val="0000FF"/>
                </a:solidFill>
              </a:rPr>
              <a:t>排队论简介</a:t>
            </a:r>
          </a:p>
          <a:p>
            <a:pPr lvl="1">
              <a:spcBef>
                <a:spcPts val="600"/>
              </a:spcBef>
              <a:buClr>
                <a:srgbClr val="FF0000"/>
              </a:buClr>
              <a:buFontTx/>
              <a:buChar char="•"/>
            </a:pPr>
            <a:r>
              <a:rPr lang="zh-CN" altLang="en-US" dirty="0">
                <a:solidFill>
                  <a:srgbClr val="CC00CC"/>
                </a:solidFill>
              </a:rPr>
              <a:t>排队的概念</a:t>
            </a:r>
          </a:p>
          <a:p>
            <a:pPr lvl="1">
              <a:spcBef>
                <a:spcPts val="600"/>
              </a:spcBef>
              <a:buClr>
                <a:srgbClr val="FF0000"/>
              </a:buClr>
              <a:buFontTx/>
              <a:buChar char="•"/>
            </a:pPr>
            <a:r>
              <a:rPr lang="zh-CN" altLang="en-US" dirty="0">
                <a:solidFill>
                  <a:srgbClr val="CC00CC"/>
                </a:solidFill>
              </a:rPr>
              <a:t>基本的排队系统</a:t>
            </a:r>
          </a:p>
          <a:p>
            <a:pPr lvl="1">
              <a:spcBef>
                <a:spcPts val="600"/>
              </a:spcBef>
              <a:buClr>
                <a:srgbClr val="FF0000"/>
              </a:buClr>
              <a:buFontTx/>
              <a:buChar char="•"/>
            </a:pPr>
            <a:r>
              <a:rPr lang="zh-CN" altLang="en-US" dirty="0">
                <a:solidFill>
                  <a:srgbClr val="CC00CC"/>
                </a:solidFill>
              </a:rPr>
              <a:t>排队系统的基本组成</a:t>
            </a:r>
          </a:p>
          <a:p>
            <a:pPr lvl="1">
              <a:spcBef>
                <a:spcPts val="600"/>
              </a:spcBef>
              <a:buClr>
                <a:srgbClr val="FF0000"/>
              </a:buClr>
              <a:buFontTx/>
              <a:buChar char="•"/>
            </a:pPr>
            <a:r>
              <a:rPr lang="zh-CN" altLang="en-US" dirty="0">
                <a:solidFill>
                  <a:srgbClr val="CC00CC"/>
                </a:solidFill>
              </a:rPr>
              <a:t>经典排队系统的符号表示方法</a:t>
            </a:r>
            <a:endParaRPr lang="en-US" altLang="zh-CN" dirty="0">
              <a:solidFill>
                <a:srgbClr val="CC00CC"/>
              </a:solidFill>
            </a:endParaRPr>
          </a:p>
          <a:p>
            <a:pPr>
              <a:spcBef>
                <a:spcPts val="600"/>
              </a:spcBef>
              <a:buClr>
                <a:srgbClr val="CC00CC"/>
              </a:buClr>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spcBef>
                <a:spcPts val="600"/>
              </a:spcBef>
              <a:buClr>
                <a:srgbClr val="FF0000"/>
              </a:buClr>
              <a:buFontTx/>
              <a:buChar char="•"/>
            </a:pPr>
            <a:r>
              <a:rPr lang="zh-CN" altLang="en-US" dirty="0">
                <a:solidFill>
                  <a:srgbClr val="CC00CC"/>
                </a:solidFill>
              </a:rPr>
              <a:t>问题的引入</a:t>
            </a:r>
          </a:p>
          <a:p>
            <a:pPr lvl="1">
              <a:spcBef>
                <a:spcPts val="600"/>
              </a:spcBef>
              <a:buClr>
                <a:srgbClr val="FF0000"/>
              </a:buClr>
              <a:buFontTx/>
              <a:buChar char="•"/>
            </a:pPr>
            <a:r>
              <a:rPr lang="zh-CN" altLang="en-US" dirty="0">
                <a:solidFill>
                  <a:srgbClr val="CC00CC"/>
                </a:solidFill>
              </a:rPr>
              <a:t>队长</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 calcmode="lin" valueType="num">
                                      <p:cBhvr additive="base">
                                        <p:cTn id="17"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1651">
                                            <p:txEl>
                                              <p:pRg st="3" end="3"/>
                                            </p:txEl>
                                          </p:spTgt>
                                        </p:tgtEl>
                                        <p:attrNameLst>
                                          <p:attrName>style.visibility</p:attrName>
                                        </p:attrNameLst>
                                      </p:cBhvr>
                                      <p:to>
                                        <p:strVal val="visible"/>
                                      </p:to>
                                    </p:set>
                                    <p:anim calcmode="lin" valueType="num">
                                      <p:cBhvr additive="base">
                                        <p:cTn id="21"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1651">
                                            <p:txEl>
                                              <p:pRg st="5" end="5"/>
                                            </p:txEl>
                                          </p:spTgt>
                                        </p:tgtEl>
                                        <p:attrNameLst>
                                          <p:attrName>style.visibility</p:attrName>
                                        </p:attrNameLst>
                                      </p:cBhvr>
                                      <p:to>
                                        <p:strVal val="visible"/>
                                      </p:to>
                                    </p:set>
                                    <p:anim calcmode="lin" valueType="num">
                                      <p:cBhvr additive="base">
                                        <p:cTn id="31"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1651">
                                            <p:txEl>
                                              <p:pRg st="6" end="6"/>
                                            </p:txEl>
                                          </p:spTgt>
                                        </p:tgtEl>
                                        <p:attrNameLst>
                                          <p:attrName>style.visibility</p:attrName>
                                        </p:attrNameLst>
                                      </p:cBhvr>
                                      <p:to>
                                        <p:strVal val="visible"/>
                                      </p:to>
                                    </p:set>
                                    <p:anim calcmode="lin" valueType="num">
                                      <p:cBhvr additive="base">
                                        <p:cTn id="37"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7" end="7"/>
                                            </p:txEl>
                                          </p:spTgt>
                                        </p:tgtEl>
                                        <p:attrNameLst>
                                          <p:attrName>style.visibility</p:attrName>
                                        </p:attrNameLst>
                                      </p:cBhvr>
                                      <p:to>
                                        <p:strVal val="visible"/>
                                      </p:to>
                                    </p:set>
                                    <p:anim calcmode="lin" valueType="num">
                                      <p:cBhvr additive="base">
                                        <p:cTn id="41"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8E5898F-9566-365F-A3D6-D21EA6CFD168}"/>
              </a:ext>
            </a:extLst>
          </p:cNvPr>
          <p:cNvSpPr>
            <a:spLocks noGrp="1" noChangeArrowheads="1"/>
          </p:cNvSpPr>
          <p:nvPr>
            <p:ph type="title"/>
          </p:nvPr>
        </p:nvSpPr>
        <p:spPr/>
        <p:txBody>
          <a:bodyPr/>
          <a:lstStyle/>
          <a:p>
            <a:pPr eaLnBrk="1" hangingPunct="1"/>
            <a:r>
              <a:rPr lang="en-US" altLang="zh-CN" dirty="0">
                <a:latin typeface="+mn-ea"/>
                <a:ea typeface="+mn-ea"/>
              </a:rPr>
              <a:t>8.1 </a:t>
            </a:r>
            <a:r>
              <a:rPr lang="zh-CN" altLang="en-US" dirty="0">
                <a:latin typeface="+mn-ea"/>
                <a:ea typeface="+mn-ea"/>
              </a:rPr>
              <a:t>排队论简介</a:t>
            </a:r>
          </a:p>
        </p:txBody>
      </p:sp>
      <p:sp>
        <p:nvSpPr>
          <p:cNvPr id="259075" name="Rectangle 3">
            <a:extLst>
              <a:ext uri="{FF2B5EF4-FFF2-40B4-BE49-F238E27FC236}">
                <a16:creationId xmlns:a16="http://schemas.microsoft.com/office/drawing/2014/main" id="{A2648A34-DB8B-506E-BF16-DD93FDC79F9A}"/>
              </a:ext>
            </a:extLst>
          </p:cNvPr>
          <p:cNvSpPr>
            <a:spLocks noGrp="1" noChangeArrowheads="1"/>
          </p:cNvSpPr>
          <p:nvPr>
            <p:ph idx="1"/>
          </p:nvPr>
        </p:nvSpPr>
        <p:spPr>
          <a:xfrm>
            <a:off x="774699" y="1186554"/>
            <a:ext cx="10887075" cy="5343175"/>
          </a:xfrm>
        </p:spPr>
        <p:txBody>
          <a:bodyPr/>
          <a:lstStyle/>
          <a:p>
            <a:pPr algn="just" eaLnBrk="1" hangingPunct="1">
              <a:buClr>
                <a:srgbClr val="FF0000"/>
              </a:buClr>
              <a:buFont typeface="Wingdings" panose="05000000000000000000" pitchFamily="2" charset="2"/>
              <a:buChar char="v"/>
            </a:pPr>
            <a:r>
              <a:rPr lang="zh-CN" altLang="en-US" dirty="0">
                <a:solidFill>
                  <a:srgbClr val="CC00CC"/>
                </a:solidFill>
              </a:rPr>
              <a:t>排队论</a:t>
            </a:r>
            <a:r>
              <a:rPr lang="zh-CN" altLang="en-US" dirty="0">
                <a:solidFill>
                  <a:srgbClr val="0000FF"/>
                </a:solidFill>
              </a:rPr>
              <a:t>，又称为</a:t>
            </a:r>
            <a:r>
              <a:rPr lang="zh-CN" altLang="en-US" dirty="0">
                <a:solidFill>
                  <a:srgbClr val="CC00CC"/>
                </a:solidFill>
              </a:rPr>
              <a:t>随机服务系统理论</a:t>
            </a:r>
            <a:r>
              <a:rPr lang="zh-CN" altLang="en-US" dirty="0">
                <a:solidFill>
                  <a:srgbClr val="0000FF"/>
                </a:solidFill>
              </a:rPr>
              <a:t>，是研究拥挤现象的一门学科，它通过</a:t>
            </a:r>
            <a:r>
              <a:rPr lang="zh-CN" altLang="en-US" dirty="0">
                <a:solidFill>
                  <a:srgbClr val="FF0000"/>
                </a:solidFill>
              </a:rPr>
              <a:t>研究各种服务系统在排队等待中的概率特性</a:t>
            </a:r>
            <a:r>
              <a:rPr lang="zh-CN" altLang="en-US" dirty="0">
                <a:solidFill>
                  <a:srgbClr val="0000FF"/>
                </a:solidFill>
              </a:rPr>
              <a:t>，来解决系统的最优设计和最优控制。</a:t>
            </a:r>
          </a:p>
          <a:p>
            <a:pPr algn="just" eaLnBrk="1" hangingPunct="1">
              <a:spcBef>
                <a:spcPct val="50000"/>
              </a:spcBef>
              <a:buClr>
                <a:srgbClr val="FF0000"/>
              </a:buClr>
              <a:buFont typeface="Wingdings" panose="05000000000000000000" pitchFamily="2" charset="2"/>
              <a:buChar char="v"/>
            </a:pPr>
            <a:r>
              <a:rPr lang="zh-CN" altLang="en-US" dirty="0">
                <a:solidFill>
                  <a:srgbClr val="0000FF"/>
                </a:solidFill>
              </a:rPr>
              <a:t>排队论起源于</a:t>
            </a:r>
            <a:r>
              <a:rPr lang="en-US" altLang="zh-CN" dirty="0">
                <a:solidFill>
                  <a:srgbClr val="0000FF"/>
                </a:solidFill>
              </a:rPr>
              <a:t>20</a:t>
            </a:r>
            <a:r>
              <a:rPr lang="zh-CN" altLang="en-US" dirty="0">
                <a:solidFill>
                  <a:srgbClr val="0000FF"/>
                </a:solidFill>
              </a:rPr>
              <a:t>世纪初丹麦电信工程师</a:t>
            </a:r>
            <a:r>
              <a:rPr lang="en-US" altLang="zh-CN" dirty="0">
                <a:solidFill>
                  <a:srgbClr val="0000FF"/>
                </a:solidFill>
              </a:rPr>
              <a:t>A.K. Erlang</a:t>
            </a:r>
            <a:r>
              <a:rPr lang="zh-CN" altLang="en-US" dirty="0">
                <a:solidFill>
                  <a:srgbClr val="0000FF"/>
                </a:solidFill>
              </a:rPr>
              <a:t>对电信系统的研究，现已发展成为一门应用广泛的学科，在电信、交通运输、生产与库存管理、计算机系统设计、计算机通信网络、军事作战、柔性制造系统和系统可靠性等众多领域，有着非常重要的应用。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 calcmode="lin" valueType="num">
                                      <p:cBhvr>
                                        <p:cTn id="7" dur="1000" fill="hold"/>
                                        <p:tgtEl>
                                          <p:spTgt spid="2590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5907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5907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907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59075">
                                            <p:txEl>
                                              <p:pRg st="1" end="1"/>
                                            </p:txEl>
                                          </p:spTgt>
                                        </p:tgtEl>
                                        <p:attrNameLst>
                                          <p:attrName>style.visibility</p:attrName>
                                        </p:attrNameLst>
                                      </p:cBhvr>
                                      <p:to>
                                        <p:strVal val="visible"/>
                                      </p:to>
                                    </p:set>
                                    <p:anim calcmode="lin" valueType="num">
                                      <p:cBhvr>
                                        <p:cTn id="15" dur="1000" fill="hold"/>
                                        <p:tgtEl>
                                          <p:spTgt spid="25907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5907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5907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5907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0F8972D9-7EA1-D967-6E3F-8351F67F1F9F}"/>
              </a:ext>
            </a:extLst>
          </p:cNvPr>
          <p:cNvSpPr>
            <a:spLocks noGrp="1" noChangeArrowheads="1"/>
          </p:cNvSpPr>
          <p:nvPr>
            <p:ph type="title"/>
          </p:nvPr>
        </p:nvSpPr>
        <p:spPr/>
        <p:txBody>
          <a:bodyPr/>
          <a:lstStyle/>
          <a:p>
            <a:pPr eaLnBrk="1" hangingPunct="1"/>
            <a:r>
              <a:rPr lang="zh-CN" altLang="en-US" dirty="0">
                <a:latin typeface="+mn-ea"/>
                <a:ea typeface="+mn-ea"/>
              </a:rPr>
              <a:t>排队的概念</a:t>
            </a:r>
          </a:p>
        </p:txBody>
      </p:sp>
      <p:sp>
        <p:nvSpPr>
          <p:cNvPr id="260099" name="Rectangle 1027">
            <a:extLst>
              <a:ext uri="{FF2B5EF4-FFF2-40B4-BE49-F238E27FC236}">
                <a16:creationId xmlns:a16="http://schemas.microsoft.com/office/drawing/2014/main" id="{B3781988-F010-7B23-A0C2-7DA45A009773}"/>
              </a:ext>
            </a:extLst>
          </p:cNvPr>
          <p:cNvSpPr>
            <a:spLocks noGrp="1" noChangeArrowheads="1"/>
          </p:cNvSpPr>
          <p:nvPr>
            <p:ph idx="1"/>
          </p:nvPr>
        </p:nvSpPr>
        <p:spPr>
          <a:xfrm>
            <a:off x="612775" y="1125799"/>
            <a:ext cx="10972800" cy="5108169"/>
          </a:xfrm>
        </p:spPr>
        <p:txBody>
          <a:bodyPr>
            <a:normAutofit/>
          </a:bodyPr>
          <a:lstStyle/>
          <a:p>
            <a:pPr algn="just" eaLnBrk="1" hangingPunct="1">
              <a:spcBef>
                <a:spcPct val="30000"/>
              </a:spcBef>
              <a:buFont typeface="Wingdings" panose="05000000000000000000" pitchFamily="2" charset="2"/>
              <a:buNone/>
            </a:pPr>
            <a:r>
              <a:rPr lang="en-US" altLang="zh-CN" dirty="0"/>
              <a:t>	</a:t>
            </a:r>
            <a:r>
              <a:rPr lang="zh-CN" altLang="en-US" dirty="0"/>
              <a:t>排队是日常生活和工作中常见的现象，由两个方面构成：</a:t>
            </a:r>
          </a:p>
          <a:p>
            <a:pPr algn="just" eaLnBrk="1" hangingPunct="1">
              <a:spcBef>
                <a:spcPct val="30000"/>
              </a:spcBef>
              <a:buClr>
                <a:srgbClr val="CC00CC"/>
              </a:buClr>
            </a:pPr>
            <a:r>
              <a:rPr lang="zh-CN" altLang="en-US" dirty="0"/>
              <a:t>要求得到服务</a:t>
            </a:r>
            <a:r>
              <a:rPr lang="en-US" altLang="zh-CN" dirty="0"/>
              <a:t>——</a:t>
            </a:r>
            <a:r>
              <a:rPr lang="zh-CN" altLang="en-US" dirty="0">
                <a:solidFill>
                  <a:srgbClr val="0000FF"/>
                </a:solidFill>
              </a:rPr>
              <a:t>顾客</a:t>
            </a:r>
          </a:p>
          <a:p>
            <a:pPr algn="just" eaLnBrk="1" hangingPunct="1">
              <a:spcBef>
                <a:spcPct val="30000"/>
              </a:spcBef>
              <a:buClr>
                <a:srgbClr val="CC00CC"/>
              </a:buClr>
            </a:pPr>
            <a:r>
              <a:rPr lang="zh-CN" altLang="en-US" dirty="0"/>
              <a:t>提供服务</a:t>
            </a:r>
            <a:r>
              <a:rPr lang="en-US" altLang="zh-CN" dirty="0"/>
              <a:t>——</a:t>
            </a:r>
            <a:r>
              <a:rPr lang="zh-CN" altLang="en-US" dirty="0">
                <a:solidFill>
                  <a:srgbClr val="0000FF"/>
                </a:solidFill>
              </a:rPr>
              <a:t>服务员或服务台</a:t>
            </a:r>
          </a:p>
          <a:p>
            <a:pPr algn="just" eaLnBrk="1" hangingPunct="1">
              <a:spcBef>
                <a:spcPct val="30000"/>
              </a:spcBef>
              <a:buClr>
                <a:srgbClr val="CC00CC"/>
              </a:buClr>
            </a:pPr>
            <a:r>
              <a:rPr lang="zh-CN" altLang="en-US" dirty="0">
                <a:solidFill>
                  <a:srgbClr val="0000FF"/>
                </a:solidFill>
              </a:rPr>
              <a:t>顾客与服务台</a:t>
            </a:r>
            <a:r>
              <a:rPr lang="en-US" altLang="zh-CN" dirty="0">
                <a:solidFill>
                  <a:srgbClr val="0000FF"/>
                </a:solidFill>
              </a:rPr>
              <a:t>(</a:t>
            </a:r>
            <a:r>
              <a:rPr lang="zh-CN" altLang="en-US" dirty="0">
                <a:solidFill>
                  <a:srgbClr val="0000FF"/>
                </a:solidFill>
              </a:rPr>
              <a:t>二者缺一不可</a:t>
            </a:r>
            <a:r>
              <a:rPr lang="en-US" altLang="zh-CN" dirty="0">
                <a:solidFill>
                  <a:srgbClr val="0000FF"/>
                </a:solidFill>
              </a:rPr>
              <a:t>)</a:t>
            </a:r>
            <a:r>
              <a:rPr lang="zh-CN" altLang="en-US" dirty="0">
                <a:solidFill>
                  <a:srgbClr val="0000FF"/>
                </a:solidFill>
              </a:rPr>
              <a:t>就构成一个</a:t>
            </a:r>
            <a:r>
              <a:rPr lang="zh-CN" altLang="en-US" dirty="0">
                <a:solidFill>
                  <a:srgbClr val="CC00CC"/>
                </a:solidFill>
              </a:rPr>
              <a:t>排队系统</a:t>
            </a:r>
            <a:r>
              <a:rPr lang="zh-CN" altLang="en-US" dirty="0">
                <a:solidFill>
                  <a:srgbClr val="0000FF"/>
                </a:solidFill>
              </a:rPr>
              <a:t>，或称为</a:t>
            </a:r>
            <a:r>
              <a:rPr lang="zh-CN" altLang="en-US" dirty="0">
                <a:solidFill>
                  <a:srgbClr val="CC00CC"/>
                </a:solidFill>
              </a:rPr>
              <a:t>随机服务系统</a:t>
            </a:r>
            <a:r>
              <a:rPr lang="zh-CN" altLang="en-US"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0099">
                                            <p:txEl>
                                              <p:pRg st="3" end="3"/>
                                            </p:txEl>
                                          </p:spTgt>
                                        </p:tgtEl>
                                        <p:attrNameLst>
                                          <p:attrName>style.visibility</p:attrName>
                                        </p:attrNameLst>
                                      </p:cBhvr>
                                      <p:to>
                                        <p:strVal val="visible"/>
                                      </p:to>
                                    </p:set>
                                    <p:anim calcmode="lin" valueType="num">
                                      <p:cBhvr additive="base">
                                        <p:cTn id="25" dur="5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9770C62-6669-E91D-719F-1BD80B09FB44}"/>
              </a:ext>
            </a:extLst>
          </p:cNvPr>
          <p:cNvSpPr>
            <a:spLocks noGrp="1" noChangeArrowheads="1"/>
          </p:cNvSpPr>
          <p:nvPr>
            <p:ph type="title"/>
          </p:nvPr>
        </p:nvSpPr>
        <p:spPr/>
        <p:txBody>
          <a:bodyPr/>
          <a:lstStyle/>
          <a:p>
            <a:pPr eaLnBrk="1" hangingPunct="1"/>
            <a:r>
              <a:rPr lang="zh-CN" altLang="en-US" dirty="0">
                <a:latin typeface="+mn-ea"/>
                <a:ea typeface="+mn-ea"/>
              </a:rPr>
              <a:t>基本的排队系统</a:t>
            </a:r>
          </a:p>
        </p:txBody>
      </p:sp>
      <p:sp>
        <p:nvSpPr>
          <p:cNvPr id="261123" name="Rectangle 3">
            <a:extLst>
              <a:ext uri="{FF2B5EF4-FFF2-40B4-BE49-F238E27FC236}">
                <a16:creationId xmlns:a16="http://schemas.microsoft.com/office/drawing/2014/main" id="{7E7F26FD-112B-7F11-2244-65C341884819}"/>
              </a:ext>
            </a:extLst>
          </p:cNvPr>
          <p:cNvSpPr>
            <a:spLocks noGrp="1" noChangeArrowheads="1"/>
          </p:cNvSpPr>
          <p:nvPr>
            <p:ph idx="1"/>
          </p:nvPr>
        </p:nvSpPr>
        <p:spPr>
          <a:xfrm>
            <a:off x="450499" y="928796"/>
            <a:ext cx="4132788" cy="759000"/>
          </a:xfrm>
        </p:spPr>
        <p:txBody>
          <a:bodyPr>
            <a:normAutofit/>
          </a:bodyPr>
          <a:lstStyle/>
          <a:p>
            <a:pPr marL="457291" indent="-457291">
              <a:buClr>
                <a:srgbClr val="00B050"/>
              </a:buClr>
              <a:buFont typeface="+mj-lt"/>
              <a:buAutoNum type="arabicPeriod"/>
            </a:pPr>
            <a:r>
              <a:rPr lang="zh-CN" altLang="en-US" dirty="0"/>
              <a:t>单服务员</a:t>
            </a:r>
            <a:r>
              <a:rPr lang="en-US" altLang="zh-CN" dirty="0"/>
              <a:t>(</a:t>
            </a:r>
            <a:r>
              <a:rPr lang="zh-CN" altLang="en-US" dirty="0"/>
              <a:t>台</a:t>
            </a:r>
            <a:r>
              <a:rPr lang="en-US" altLang="zh-CN" dirty="0"/>
              <a:t>)</a:t>
            </a:r>
            <a:r>
              <a:rPr lang="zh-CN" altLang="en-US" dirty="0"/>
              <a:t>的排队系统</a:t>
            </a:r>
          </a:p>
        </p:txBody>
      </p:sp>
      <p:sp>
        <p:nvSpPr>
          <p:cNvPr id="261124" name="Rectangle 4">
            <a:extLst>
              <a:ext uri="{FF2B5EF4-FFF2-40B4-BE49-F238E27FC236}">
                <a16:creationId xmlns:a16="http://schemas.microsoft.com/office/drawing/2014/main" id="{9E60ECE6-7290-4C2C-B854-6103D039C895}"/>
              </a:ext>
            </a:extLst>
          </p:cNvPr>
          <p:cNvSpPr>
            <a:spLocks noChangeArrowheads="1"/>
          </p:cNvSpPr>
          <p:nvPr/>
        </p:nvSpPr>
        <p:spPr bwMode="auto">
          <a:xfrm>
            <a:off x="587508" y="1818367"/>
            <a:ext cx="8158566"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rgbClr val="00B050"/>
              </a:buClr>
              <a:buSzPct val="80000"/>
              <a:buFont typeface="Wingdings" panose="05000000000000000000" pitchFamily="2" charset="2"/>
              <a:buAutoNum type="arabicPeriod" startAt="2"/>
            </a:pPr>
            <a:r>
              <a:rPr lang="zh-CN" altLang="en-US" sz="2400" dirty="0">
                <a:latin typeface="+mn-ea"/>
                <a:ea typeface="+mn-ea"/>
              </a:rPr>
              <a:t>多服务员</a:t>
            </a:r>
            <a:r>
              <a:rPr lang="en-US" altLang="zh-CN" sz="2400" dirty="0">
                <a:latin typeface="+mn-ea"/>
                <a:ea typeface="+mn-ea"/>
              </a:rPr>
              <a:t>(</a:t>
            </a:r>
            <a:r>
              <a:rPr lang="zh-CN" altLang="en-US" sz="2400" dirty="0">
                <a:latin typeface="+mn-ea"/>
                <a:ea typeface="+mn-ea"/>
              </a:rPr>
              <a:t>台</a:t>
            </a:r>
            <a:r>
              <a:rPr lang="en-US" altLang="zh-CN" sz="2400" dirty="0">
                <a:latin typeface="+mn-ea"/>
                <a:ea typeface="+mn-ea"/>
              </a:rPr>
              <a:t>)</a:t>
            </a:r>
            <a:r>
              <a:rPr lang="zh-CN" altLang="en-US" sz="2400" dirty="0">
                <a:latin typeface="+mn-ea"/>
                <a:ea typeface="+mn-ea"/>
              </a:rPr>
              <a:t>的排队系统</a:t>
            </a:r>
          </a:p>
        </p:txBody>
      </p:sp>
      <p:grpSp>
        <p:nvGrpSpPr>
          <p:cNvPr id="2" name="Group 5">
            <a:extLst>
              <a:ext uri="{FF2B5EF4-FFF2-40B4-BE49-F238E27FC236}">
                <a16:creationId xmlns:a16="http://schemas.microsoft.com/office/drawing/2014/main" id="{A74BDC3C-16CA-9450-8102-F947DF76D5E7}"/>
              </a:ext>
            </a:extLst>
          </p:cNvPr>
          <p:cNvGrpSpPr>
            <a:grpSpLocks/>
          </p:cNvGrpSpPr>
          <p:nvPr/>
        </p:nvGrpSpPr>
        <p:grpSpPr bwMode="auto">
          <a:xfrm>
            <a:off x="4545319" y="1025622"/>
            <a:ext cx="6735456" cy="627207"/>
            <a:chOff x="1551" y="1045"/>
            <a:chExt cx="3548" cy="395"/>
          </a:xfrm>
        </p:grpSpPr>
        <p:sp>
          <p:nvSpPr>
            <p:cNvPr id="16679" name="Line 6">
              <a:extLst>
                <a:ext uri="{FF2B5EF4-FFF2-40B4-BE49-F238E27FC236}">
                  <a16:creationId xmlns:a16="http://schemas.microsoft.com/office/drawing/2014/main" id="{F81EB060-BAD5-A047-584A-3DCD8FAC96DA}"/>
                </a:ext>
              </a:extLst>
            </p:cNvPr>
            <p:cNvSpPr>
              <a:spLocks noChangeShapeType="1"/>
            </p:cNvSpPr>
            <p:nvPr/>
          </p:nvSpPr>
          <p:spPr bwMode="auto">
            <a:xfrm>
              <a:off x="1776" y="130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80" name="Rectangle 7">
              <a:extLst>
                <a:ext uri="{FF2B5EF4-FFF2-40B4-BE49-F238E27FC236}">
                  <a16:creationId xmlns:a16="http://schemas.microsoft.com/office/drawing/2014/main" id="{C99D2DAF-D1C8-82AE-8BAD-026352E58B2D}"/>
                </a:ext>
              </a:extLst>
            </p:cNvPr>
            <p:cNvSpPr>
              <a:spLocks noChangeArrowheads="1"/>
            </p:cNvSpPr>
            <p:nvPr/>
          </p:nvSpPr>
          <p:spPr bwMode="auto">
            <a:xfrm>
              <a:off x="1551" y="1045"/>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latin typeface="+mn-ea"/>
                  <a:ea typeface="+mn-ea"/>
                </a:rPr>
                <a:t>顾客到达</a:t>
              </a:r>
            </a:p>
          </p:txBody>
        </p:sp>
        <p:sp>
          <p:nvSpPr>
            <p:cNvPr id="16681" name="Rectangle 8">
              <a:extLst>
                <a:ext uri="{FF2B5EF4-FFF2-40B4-BE49-F238E27FC236}">
                  <a16:creationId xmlns:a16="http://schemas.microsoft.com/office/drawing/2014/main" id="{B6471C4F-64CB-5388-0F9A-5DF660A8CCAF}"/>
                </a:ext>
              </a:extLst>
            </p:cNvPr>
            <p:cNvSpPr>
              <a:spLocks noChangeArrowheads="1"/>
            </p:cNvSpPr>
            <p:nvPr/>
          </p:nvSpPr>
          <p:spPr bwMode="auto">
            <a:xfrm>
              <a:off x="2460" y="1140"/>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latin typeface="+mn-ea"/>
                  <a:ea typeface="+mn-ea"/>
                </a:rPr>
                <a:t>…</a:t>
              </a:r>
            </a:p>
          </p:txBody>
        </p:sp>
        <p:sp>
          <p:nvSpPr>
            <p:cNvPr id="16682" name="Line 9">
              <a:extLst>
                <a:ext uri="{FF2B5EF4-FFF2-40B4-BE49-F238E27FC236}">
                  <a16:creationId xmlns:a16="http://schemas.microsoft.com/office/drawing/2014/main" id="{2B5A6F20-CB87-693E-FCED-D3E56C142C1C}"/>
                </a:ext>
              </a:extLst>
            </p:cNvPr>
            <p:cNvSpPr>
              <a:spLocks noChangeShapeType="1"/>
            </p:cNvSpPr>
            <p:nvPr/>
          </p:nvSpPr>
          <p:spPr bwMode="auto">
            <a:xfrm>
              <a:off x="3744" y="1294"/>
              <a:ext cx="10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83" name="Rectangle 10">
              <a:extLst>
                <a:ext uri="{FF2B5EF4-FFF2-40B4-BE49-F238E27FC236}">
                  <a16:creationId xmlns:a16="http://schemas.microsoft.com/office/drawing/2014/main" id="{8E893BA3-42A2-C3FB-0800-DD7C4D70A94F}"/>
                </a:ext>
              </a:extLst>
            </p:cNvPr>
            <p:cNvSpPr>
              <a:spLocks noChangeArrowheads="1"/>
            </p:cNvSpPr>
            <p:nvPr/>
          </p:nvSpPr>
          <p:spPr bwMode="auto">
            <a:xfrm>
              <a:off x="3814" y="1045"/>
              <a:ext cx="12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dirty="0">
                  <a:latin typeface="+mn-ea"/>
                  <a:ea typeface="+mn-ea"/>
                </a:rPr>
                <a:t>服务完成离去</a:t>
              </a:r>
            </a:p>
          </p:txBody>
        </p:sp>
        <p:sp>
          <p:nvSpPr>
            <p:cNvPr id="16684" name="AutoShape 11">
              <a:extLst>
                <a:ext uri="{FF2B5EF4-FFF2-40B4-BE49-F238E27FC236}">
                  <a16:creationId xmlns:a16="http://schemas.microsoft.com/office/drawing/2014/main" id="{C34A4214-760B-62AF-3621-AF82A387F6E8}"/>
                </a:ext>
              </a:extLst>
            </p:cNvPr>
            <p:cNvSpPr>
              <a:spLocks noChangeArrowheads="1"/>
            </p:cNvSpPr>
            <p:nvPr/>
          </p:nvSpPr>
          <p:spPr bwMode="auto">
            <a:xfrm>
              <a:off x="3168" y="1150"/>
              <a:ext cx="576" cy="240"/>
            </a:xfrm>
            <a:prstGeom prst="wedgeRoundRectCallout">
              <a:avLst>
                <a:gd name="adj1" fmla="val -63542"/>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400">
                  <a:solidFill>
                    <a:srgbClr val="0000FF"/>
                  </a:solidFill>
                  <a:latin typeface="+mn-ea"/>
                  <a:ea typeface="+mn-ea"/>
                </a:rPr>
                <a:t>服务员</a:t>
              </a:r>
            </a:p>
          </p:txBody>
        </p:sp>
        <p:grpSp>
          <p:nvGrpSpPr>
            <p:cNvPr id="16685" name="Group 12">
              <a:extLst>
                <a:ext uri="{FF2B5EF4-FFF2-40B4-BE49-F238E27FC236}">
                  <a16:creationId xmlns:a16="http://schemas.microsoft.com/office/drawing/2014/main" id="{F4AED14B-B7B1-F885-D597-3F75681E2097}"/>
                </a:ext>
              </a:extLst>
            </p:cNvPr>
            <p:cNvGrpSpPr>
              <a:grpSpLocks/>
            </p:cNvGrpSpPr>
            <p:nvPr/>
          </p:nvGrpSpPr>
          <p:grpSpPr bwMode="auto">
            <a:xfrm>
              <a:off x="2292" y="1104"/>
              <a:ext cx="204" cy="328"/>
              <a:chOff x="1696" y="1680"/>
              <a:chExt cx="204" cy="328"/>
            </a:xfrm>
          </p:grpSpPr>
          <p:sp>
            <p:nvSpPr>
              <p:cNvPr id="16710" name="Oval 13">
                <a:extLst>
                  <a:ext uri="{FF2B5EF4-FFF2-40B4-BE49-F238E27FC236}">
                    <a16:creationId xmlns:a16="http://schemas.microsoft.com/office/drawing/2014/main" id="{FD073760-50C4-51C2-D48D-864260B9DAAC}"/>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sp>
            <p:nvSpPr>
              <p:cNvPr id="16711" name="Line 14">
                <a:extLst>
                  <a:ext uri="{FF2B5EF4-FFF2-40B4-BE49-F238E27FC236}">
                    <a16:creationId xmlns:a16="http://schemas.microsoft.com/office/drawing/2014/main" id="{816745A4-EDBF-6900-C044-0FFD54C87FB1}"/>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2" name="Arc 15">
                <a:extLst>
                  <a:ext uri="{FF2B5EF4-FFF2-40B4-BE49-F238E27FC236}">
                    <a16:creationId xmlns:a16="http://schemas.microsoft.com/office/drawing/2014/main" id="{8E15E505-0E60-2AFC-4166-FECEF7A87860}"/>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713" name="Line 16">
                <a:extLst>
                  <a:ext uri="{FF2B5EF4-FFF2-40B4-BE49-F238E27FC236}">
                    <a16:creationId xmlns:a16="http://schemas.microsoft.com/office/drawing/2014/main" id="{F8767D94-1B9D-B99A-FD72-3313CFD5B10C}"/>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4" name="Line 17">
                <a:extLst>
                  <a:ext uri="{FF2B5EF4-FFF2-40B4-BE49-F238E27FC236}">
                    <a16:creationId xmlns:a16="http://schemas.microsoft.com/office/drawing/2014/main" id="{C3E7CA89-1EC8-25CD-190F-351F9635BE96}"/>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5" name="Line 18">
                <a:extLst>
                  <a:ext uri="{FF2B5EF4-FFF2-40B4-BE49-F238E27FC236}">
                    <a16:creationId xmlns:a16="http://schemas.microsoft.com/office/drawing/2014/main" id="{CABE7681-432E-3057-C56D-160AE64B493B}"/>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6" name="Line 19">
                <a:extLst>
                  <a:ext uri="{FF2B5EF4-FFF2-40B4-BE49-F238E27FC236}">
                    <a16:creationId xmlns:a16="http://schemas.microsoft.com/office/drawing/2014/main" id="{5CCAB804-63B8-7586-7B4A-136C29012E1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7" name="Line 20">
                <a:extLst>
                  <a:ext uri="{FF2B5EF4-FFF2-40B4-BE49-F238E27FC236}">
                    <a16:creationId xmlns:a16="http://schemas.microsoft.com/office/drawing/2014/main" id="{055C94D5-0F2C-73EC-DE44-BFA46A6BFCA9}"/>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8" name="Line 21">
                <a:extLst>
                  <a:ext uri="{FF2B5EF4-FFF2-40B4-BE49-F238E27FC236}">
                    <a16:creationId xmlns:a16="http://schemas.microsoft.com/office/drawing/2014/main" id="{4538A67A-E3AD-2041-06DE-817769F1B47F}"/>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9" name="Arc 22">
                <a:extLst>
                  <a:ext uri="{FF2B5EF4-FFF2-40B4-BE49-F238E27FC236}">
                    <a16:creationId xmlns:a16="http://schemas.microsoft.com/office/drawing/2014/main" id="{1FF17D14-99EF-AC29-E82F-289578CBDF23}"/>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720" name="Oval 23">
                <a:extLst>
                  <a:ext uri="{FF2B5EF4-FFF2-40B4-BE49-F238E27FC236}">
                    <a16:creationId xmlns:a16="http://schemas.microsoft.com/office/drawing/2014/main" id="{65E02E8C-9F0C-B5EF-1F3E-6FB19CBDE828}"/>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grpSp>
        <p:grpSp>
          <p:nvGrpSpPr>
            <p:cNvPr id="16686" name="Group 24">
              <a:extLst>
                <a:ext uri="{FF2B5EF4-FFF2-40B4-BE49-F238E27FC236}">
                  <a16:creationId xmlns:a16="http://schemas.microsoft.com/office/drawing/2014/main" id="{F0535C82-3B3F-DAF7-FD91-A2B1462C0E2D}"/>
                </a:ext>
              </a:extLst>
            </p:cNvPr>
            <p:cNvGrpSpPr>
              <a:grpSpLocks/>
            </p:cNvGrpSpPr>
            <p:nvPr/>
          </p:nvGrpSpPr>
          <p:grpSpPr bwMode="auto">
            <a:xfrm>
              <a:off x="2688" y="1112"/>
              <a:ext cx="204" cy="328"/>
              <a:chOff x="1696" y="1680"/>
              <a:chExt cx="204" cy="328"/>
            </a:xfrm>
          </p:grpSpPr>
          <p:sp>
            <p:nvSpPr>
              <p:cNvPr id="16699" name="Oval 25">
                <a:extLst>
                  <a:ext uri="{FF2B5EF4-FFF2-40B4-BE49-F238E27FC236}">
                    <a16:creationId xmlns:a16="http://schemas.microsoft.com/office/drawing/2014/main" id="{82A13675-EE6C-8FE5-590B-FFF2186C1F29}"/>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sp>
            <p:nvSpPr>
              <p:cNvPr id="16700" name="Line 26">
                <a:extLst>
                  <a:ext uri="{FF2B5EF4-FFF2-40B4-BE49-F238E27FC236}">
                    <a16:creationId xmlns:a16="http://schemas.microsoft.com/office/drawing/2014/main" id="{D5AF1349-8A44-F108-29F8-2A746FE7990D}"/>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1" name="Arc 27">
                <a:extLst>
                  <a:ext uri="{FF2B5EF4-FFF2-40B4-BE49-F238E27FC236}">
                    <a16:creationId xmlns:a16="http://schemas.microsoft.com/office/drawing/2014/main" id="{3F8D503B-219C-25FC-0D5A-8BBA814EADEF}"/>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702" name="Line 28">
                <a:extLst>
                  <a:ext uri="{FF2B5EF4-FFF2-40B4-BE49-F238E27FC236}">
                    <a16:creationId xmlns:a16="http://schemas.microsoft.com/office/drawing/2014/main" id="{48E1B7F6-BB56-D50B-C870-F2F7B3B6A73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3" name="Line 29">
                <a:extLst>
                  <a:ext uri="{FF2B5EF4-FFF2-40B4-BE49-F238E27FC236}">
                    <a16:creationId xmlns:a16="http://schemas.microsoft.com/office/drawing/2014/main" id="{6CAB4F93-B7F2-34B1-D6C0-A1AF1A50819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4" name="Line 30">
                <a:extLst>
                  <a:ext uri="{FF2B5EF4-FFF2-40B4-BE49-F238E27FC236}">
                    <a16:creationId xmlns:a16="http://schemas.microsoft.com/office/drawing/2014/main" id="{43DB3686-945A-BA6A-CB87-16F9F81B1C7E}"/>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5" name="Line 31">
                <a:extLst>
                  <a:ext uri="{FF2B5EF4-FFF2-40B4-BE49-F238E27FC236}">
                    <a16:creationId xmlns:a16="http://schemas.microsoft.com/office/drawing/2014/main" id="{8EECCB44-CA59-69A6-4C05-2E5AC1A5DCA4}"/>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6" name="Line 32">
                <a:extLst>
                  <a:ext uri="{FF2B5EF4-FFF2-40B4-BE49-F238E27FC236}">
                    <a16:creationId xmlns:a16="http://schemas.microsoft.com/office/drawing/2014/main" id="{54A92262-D705-B120-373F-8E1CC59F8F1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7" name="Line 33">
                <a:extLst>
                  <a:ext uri="{FF2B5EF4-FFF2-40B4-BE49-F238E27FC236}">
                    <a16:creationId xmlns:a16="http://schemas.microsoft.com/office/drawing/2014/main" id="{19708300-2901-3FB3-917E-F828E11A2392}"/>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8" name="Arc 34">
                <a:extLst>
                  <a:ext uri="{FF2B5EF4-FFF2-40B4-BE49-F238E27FC236}">
                    <a16:creationId xmlns:a16="http://schemas.microsoft.com/office/drawing/2014/main" id="{E8394A33-2D7B-2482-6473-32E3459ECA5A}"/>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709" name="Oval 35">
                <a:extLst>
                  <a:ext uri="{FF2B5EF4-FFF2-40B4-BE49-F238E27FC236}">
                    <a16:creationId xmlns:a16="http://schemas.microsoft.com/office/drawing/2014/main" id="{236164C3-A8D3-BED7-1555-5D370C24275E}"/>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grpSp>
        <p:grpSp>
          <p:nvGrpSpPr>
            <p:cNvPr id="16687" name="Group 36">
              <a:extLst>
                <a:ext uri="{FF2B5EF4-FFF2-40B4-BE49-F238E27FC236}">
                  <a16:creationId xmlns:a16="http://schemas.microsoft.com/office/drawing/2014/main" id="{8E577449-C711-BE46-9FA1-7A17A2828827}"/>
                </a:ext>
              </a:extLst>
            </p:cNvPr>
            <p:cNvGrpSpPr>
              <a:grpSpLocks/>
            </p:cNvGrpSpPr>
            <p:nvPr/>
          </p:nvGrpSpPr>
          <p:grpSpPr bwMode="auto">
            <a:xfrm>
              <a:off x="2916" y="1104"/>
              <a:ext cx="204" cy="328"/>
              <a:chOff x="1696" y="1680"/>
              <a:chExt cx="204" cy="328"/>
            </a:xfrm>
          </p:grpSpPr>
          <p:sp>
            <p:nvSpPr>
              <p:cNvPr id="16688" name="Oval 37">
                <a:extLst>
                  <a:ext uri="{FF2B5EF4-FFF2-40B4-BE49-F238E27FC236}">
                    <a16:creationId xmlns:a16="http://schemas.microsoft.com/office/drawing/2014/main" id="{72962371-1712-4CE8-35CA-C5A6B278DEC6}"/>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sp>
            <p:nvSpPr>
              <p:cNvPr id="16689" name="Line 38">
                <a:extLst>
                  <a:ext uri="{FF2B5EF4-FFF2-40B4-BE49-F238E27FC236}">
                    <a16:creationId xmlns:a16="http://schemas.microsoft.com/office/drawing/2014/main" id="{32900B26-013D-44B1-0C93-DCF90C8C1FB0}"/>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0" name="Arc 39">
                <a:extLst>
                  <a:ext uri="{FF2B5EF4-FFF2-40B4-BE49-F238E27FC236}">
                    <a16:creationId xmlns:a16="http://schemas.microsoft.com/office/drawing/2014/main" id="{598E97D7-EF62-2568-A14F-457E8FAD3A1D}"/>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691" name="Line 40">
                <a:extLst>
                  <a:ext uri="{FF2B5EF4-FFF2-40B4-BE49-F238E27FC236}">
                    <a16:creationId xmlns:a16="http://schemas.microsoft.com/office/drawing/2014/main" id="{8F5561AB-BB24-D3CE-E6EB-C1AFFF00DC7D}"/>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2" name="Line 41">
                <a:extLst>
                  <a:ext uri="{FF2B5EF4-FFF2-40B4-BE49-F238E27FC236}">
                    <a16:creationId xmlns:a16="http://schemas.microsoft.com/office/drawing/2014/main" id="{DE55D318-B7CF-6E4E-81E2-259FD0C535A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3" name="Line 42">
                <a:extLst>
                  <a:ext uri="{FF2B5EF4-FFF2-40B4-BE49-F238E27FC236}">
                    <a16:creationId xmlns:a16="http://schemas.microsoft.com/office/drawing/2014/main" id="{055EE339-DC86-0056-566B-530BE8962E9A}"/>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4" name="Line 43">
                <a:extLst>
                  <a:ext uri="{FF2B5EF4-FFF2-40B4-BE49-F238E27FC236}">
                    <a16:creationId xmlns:a16="http://schemas.microsoft.com/office/drawing/2014/main" id="{FA512B89-7EAF-0C96-B139-1B2B0EAC3EE8}"/>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5" name="Line 44">
                <a:extLst>
                  <a:ext uri="{FF2B5EF4-FFF2-40B4-BE49-F238E27FC236}">
                    <a16:creationId xmlns:a16="http://schemas.microsoft.com/office/drawing/2014/main" id="{0240E2C1-0506-078D-852A-A4F23C6EE83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6" name="Line 45">
                <a:extLst>
                  <a:ext uri="{FF2B5EF4-FFF2-40B4-BE49-F238E27FC236}">
                    <a16:creationId xmlns:a16="http://schemas.microsoft.com/office/drawing/2014/main" id="{3118E70D-D556-4D55-292A-9EAC5A14A635}"/>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7" name="Arc 46">
                <a:extLst>
                  <a:ext uri="{FF2B5EF4-FFF2-40B4-BE49-F238E27FC236}">
                    <a16:creationId xmlns:a16="http://schemas.microsoft.com/office/drawing/2014/main" id="{9F1A568F-8B5E-768E-D33C-D38C4C520BD5}"/>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698" name="Oval 47">
                <a:extLst>
                  <a:ext uri="{FF2B5EF4-FFF2-40B4-BE49-F238E27FC236}">
                    <a16:creationId xmlns:a16="http://schemas.microsoft.com/office/drawing/2014/main" id="{2742E2AB-DB0D-15D6-079D-C8981FDF09B1}"/>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grpSp>
      </p:grpSp>
      <p:grpSp>
        <p:nvGrpSpPr>
          <p:cNvPr id="6" name="Group 48">
            <a:extLst>
              <a:ext uri="{FF2B5EF4-FFF2-40B4-BE49-F238E27FC236}">
                <a16:creationId xmlns:a16="http://schemas.microsoft.com/office/drawing/2014/main" id="{AF763819-3D31-B791-3B1C-43B0A8FCB2C2}"/>
              </a:ext>
            </a:extLst>
          </p:cNvPr>
          <p:cNvGrpSpPr>
            <a:grpSpLocks/>
          </p:cNvGrpSpPr>
          <p:nvPr/>
        </p:nvGrpSpPr>
        <p:grpSpPr bwMode="auto">
          <a:xfrm>
            <a:off x="766989" y="2370434"/>
            <a:ext cx="9080904" cy="1600570"/>
            <a:chOff x="672" y="1680"/>
            <a:chExt cx="4869" cy="1008"/>
          </a:xfrm>
        </p:grpSpPr>
        <p:sp>
          <p:nvSpPr>
            <p:cNvPr id="16604" name="Line 49">
              <a:extLst>
                <a:ext uri="{FF2B5EF4-FFF2-40B4-BE49-F238E27FC236}">
                  <a16:creationId xmlns:a16="http://schemas.microsoft.com/office/drawing/2014/main" id="{DCD186DD-C57C-A19B-A036-3B180281A999}"/>
                </a:ext>
              </a:extLst>
            </p:cNvPr>
            <p:cNvSpPr>
              <a:spLocks noChangeShapeType="1"/>
            </p:cNvSpPr>
            <p:nvPr/>
          </p:nvSpPr>
          <p:spPr bwMode="auto">
            <a:xfrm>
              <a:off x="4198" y="1956"/>
              <a:ext cx="43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5" name="Line 50">
              <a:extLst>
                <a:ext uri="{FF2B5EF4-FFF2-40B4-BE49-F238E27FC236}">
                  <a16:creationId xmlns:a16="http://schemas.microsoft.com/office/drawing/2014/main" id="{E2D2D09B-2471-614B-3450-759CD144211F}"/>
                </a:ext>
              </a:extLst>
            </p:cNvPr>
            <p:cNvSpPr>
              <a:spLocks noChangeShapeType="1"/>
            </p:cNvSpPr>
            <p:nvPr/>
          </p:nvSpPr>
          <p:spPr bwMode="auto">
            <a:xfrm flipV="1">
              <a:off x="4198" y="2196"/>
              <a:ext cx="43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6" name="Line 51">
              <a:extLst>
                <a:ext uri="{FF2B5EF4-FFF2-40B4-BE49-F238E27FC236}">
                  <a16:creationId xmlns:a16="http://schemas.microsoft.com/office/drawing/2014/main" id="{1F719CB8-6549-7551-B93A-D81206C6E503}"/>
                </a:ext>
              </a:extLst>
            </p:cNvPr>
            <p:cNvSpPr>
              <a:spLocks noChangeShapeType="1"/>
            </p:cNvSpPr>
            <p:nvPr/>
          </p:nvSpPr>
          <p:spPr bwMode="auto">
            <a:xfrm>
              <a:off x="1687" y="220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7" name="Rectangle 52">
              <a:extLst>
                <a:ext uri="{FF2B5EF4-FFF2-40B4-BE49-F238E27FC236}">
                  <a16:creationId xmlns:a16="http://schemas.microsoft.com/office/drawing/2014/main" id="{36285DAC-70A4-F693-D055-2FF3726C4B73}"/>
                </a:ext>
              </a:extLst>
            </p:cNvPr>
            <p:cNvSpPr>
              <a:spLocks noChangeArrowheads="1"/>
            </p:cNvSpPr>
            <p:nvPr/>
          </p:nvSpPr>
          <p:spPr bwMode="auto">
            <a:xfrm>
              <a:off x="1462" y="1947"/>
              <a:ext cx="70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顾客到达</a:t>
              </a:r>
            </a:p>
          </p:txBody>
        </p:sp>
        <p:sp>
          <p:nvSpPr>
            <p:cNvPr id="16608" name="Rectangle 53">
              <a:extLst>
                <a:ext uri="{FF2B5EF4-FFF2-40B4-BE49-F238E27FC236}">
                  <a16:creationId xmlns:a16="http://schemas.microsoft.com/office/drawing/2014/main" id="{A4F97029-60B4-6D00-9F55-034F58051626}"/>
                </a:ext>
              </a:extLst>
            </p:cNvPr>
            <p:cNvSpPr>
              <a:spLocks noChangeArrowheads="1"/>
            </p:cNvSpPr>
            <p:nvPr/>
          </p:nvSpPr>
          <p:spPr bwMode="auto">
            <a:xfrm>
              <a:off x="3708" y="2177"/>
              <a:ext cx="2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sp>
          <p:nvSpPr>
            <p:cNvPr id="16609" name="Line 54">
              <a:extLst>
                <a:ext uri="{FF2B5EF4-FFF2-40B4-BE49-F238E27FC236}">
                  <a16:creationId xmlns:a16="http://schemas.microsoft.com/office/drawing/2014/main" id="{BA29361F-C924-1CDA-93F3-F38994F202B4}"/>
                </a:ext>
              </a:extLst>
            </p:cNvPr>
            <p:cNvSpPr>
              <a:spLocks noChangeShapeType="1"/>
            </p:cNvSpPr>
            <p:nvPr/>
          </p:nvSpPr>
          <p:spPr bwMode="auto">
            <a:xfrm>
              <a:off x="4198" y="2196"/>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10" name="Rectangle 55">
              <a:extLst>
                <a:ext uri="{FF2B5EF4-FFF2-40B4-BE49-F238E27FC236}">
                  <a16:creationId xmlns:a16="http://schemas.microsoft.com/office/drawing/2014/main" id="{6C291DF6-A9DF-428D-1DA0-88BF1227A98F}"/>
                </a:ext>
              </a:extLst>
            </p:cNvPr>
            <p:cNvSpPr>
              <a:spLocks noChangeArrowheads="1"/>
            </p:cNvSpPr>
            <p:nvPr/>
          </p:nvSpPr>
          <p:spPr bwMode="auto">
            <a:xfrm>
              <a:off x="4534" y="1947"/>
              <a:ext cx="100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dirty="0">
                  <a:latin typeface="+mn-ea"/>
                  <a:ea typeface="+mn-ea"/>
                </a:rPr>
                <a:t>服务完成离去</a:t>
              </a:r>
            </a:p>
          </p:txBody>
        </p:sp>
        <p:sp>
          <p:nvSpPr>
            <p:cNvPr id="16611" name="Line 56">
              <a:extLst>
                <a:ext uri="{FF2B5EF4-FFF2-40B4-BE49-F238E27FC236}">
                  <a16:creationId xmlns:a16="http://schemas.microsoft.com/office/drawing/2014/main" id="{BD42E677-F632-7138-9B83-611B1026B854}"/>
                </a:ext>
              </a:extLst>
            </p:cNvPr>
            <p:cNvSpPr>
              <a:spLocks noChangeShapeType="1"/>
            </p:cNvSpPr>
            <p:nvPr/>
          </p:nvSpPr>
          <p:spPr bwMode="auto">
            <a:xfrm>
              <a:off x="2806" y="2196"/>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12" name="Line 57">
              <a:extLst>
                <a:ext uri="{FF2B5EF4-FFF2-40B4-BE49-F238E27FC236}">
                  <a16:creationId xmlns:a16="http://schemas.microsoft.com/office/drawing/2014/main" id="{36D5BB84-D88E-65AE-2612-62A6AABD81DD}"/>
                </a:ext>
              </a:extLst>
            </p:cNvPr>
            <p:cNvSpPr>
              <a:spLocks noChangeShapeType="1"/>
            </p:cNvSpPr>
            <p:nvPr/>
          </p:nvSpPr>
          <p:spPr bwMode="auto">
            <a:xfrm flipV="1">
              <a:off x="2806" y="1956"/>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13" name="Line 58">
              <a:extLst>
                <a:ext uri="{FF2B5EF4-FFF2-40B4-BE49-F238E27FC236}">
                  <a16:creationId xmlns:a16="http://schemas.microsoft.com/office/drawing/2014/main" id="{1F5C6FD5-FD43-946A-E877-C475BD6924FC}"/>
                </a:ext>
              </a:extLst>
            </p:cNvPr>
            <p:cNvSpPr>
              <a:spLocks noChangeShapeType="1"/>
            </p:cNvSpPr>
            <p:nvPr/>
          </p:nvSpPr>
          <p:spPr bwMode="auto">
            <a:xfrm>
              <a:off x="2806" y="2196"/>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14" name="AutoShape 59">
              <a:extLst>
                <a:ext uri="{FF2B5EF4-FFF2-40B4-BE49-F238E27FC236}">
                  <a16:creationId xmlns:a16="http://schemas.microsoft.com/office/drawing/2014/main" id="{8B9A6F8D-A0D2-D515-5D1B-DC08B8C029EA}"/>
                </a:ext>
              </a:extLst>
            </p:cNvPr>
            <p:cNvSpPr>
              <a:spLocks noChangeArrowheads="1"/>
            </p:cNvSpPr>
            <p:nvPr/>
          </p:nvSpPr>
          <p:spPr bwMode="auto">
            <a:xfrm>
              <a:off x="3478" y="2388"/>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n</a:t>
              </a:r>
            </a:p>
          </p:txBody>
        </p:sp>
        <p:sp>
          <p:nvSpPr>
            <p:cNvPr id="16615" name="AutoShape 60">
              <a:extLst>
                <a:ext uri="{FF2B5EF4-FFF2-40B4-BE49-F238E27FC236}">
                  <a16:creationId xmlns:a16="http://schemas.microsoft.com/office/drawing/2014/main" id="{FB191A98-640E-7850-649F-0427AF9D238E}"/>
                </a:ext>
              </a:extLst>
            </p:cNvPr>
            <p:cNvSpPr>
              <a:spLocks noChangeArrowheads="1"/>
            </p:cNvSpPr>
            <p:nvPr/>
          </p:nvSpPr>
          <p:spPr bwMode="auto">
            <a:xfrm>
              <a:off x="3478" y="2052"/>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2</a:t>
              </a:r>
            </a:p>
          </p:txBody>
        </p:sp>
        <p:sp>
          <p:nvSpPr>
            <p:cNvPr id="16616" name="AutoShape 61">
              <a:extLst>
                <a:ext uri="{FF2B5EF4-FFF2-40B4-BE49-F238E27FC236}">
                  <a16:creationId xmlns:a16="http://schemas.microsoft.com/office/drawing/2014/main" id="{C0CA3243-C188-5EC3-9FA7-311C115F7CD7}"/>
                </a:ext>
              </a:extLst>
            </p:cNvPr>
            <p:cNvSpPr>
              <a:spLocks noChangeArrowheads="1"/>
            </p:cNvSpPr>
            <p:nvPr/>
          </p:nvSpPr>
          <p:spPr bwMode="auto">
            <a:xfrm>
              <a:off x="3478" y="1764"/>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1</a:t>
              </a:r>
            </a:p>
          </p:txBody>
        </p:sp>
        <p:sp>
          <p:nvSpPr>
            <p:cNvPr id="16617" name="Rectangle 62">
              <a:extLst>
                <a:ext uri="{FF2B5EF4-FFF2-40B4-BE49-F238E27FC236}">
                  <a16:creationId xmlns:a16="http://schemas.microsoft.com/office/drawing/2014/main" id="{73A149EE-F254-9675-3412-C5EAB3969043}"/>
                </a:ext>
              </a:extLst>
            </p:cNvPr>
            <p:cNvSpPr>
              <a:spLocks noChangeArrowheads="1"/>
            </p:cNvSpPr>
            <p:nvPr/>
          </p:nvSpPr>
          <p:spPr bwMode="auto">
            <a:xfrm>
              <a:off x="672" y="2100"/>
              <a:ext cx="81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一个队列</a:t>
              </a:r>
            </a:p>
          </p:txBody>
        </p:sp>
        <p:sp>
          <p:nvSpPr>
            <p:cNvPr id="16618" name="Rectangle 63">
              <a:extLst>
                <a:ext uri="{FF2B5EF4-FFF2-40B4-BE49-F238E27FC236}">
                  <a16:creationId xmlns:a16="http://schemas.microsoft.com/office/drawing/2014/main" id="{DFFB27C2-7B54-3899-E9A3-7875F06AA1D2}"/>
                </a:ext>
              </a:extLst>
            </p:cNvPr>
            <p:cNvSpPr>
              <a:spLocks noChangeArrowheads="1"/>
            </p:cNvSpPr>
            <p:nvPr/>
          </p:nvSpPr>
          <p:spPr bwMode="auto">
            <a:xfrm>
              <a:off x="2352" y="2004"/>
              <a:ext cx="2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619" name="Group 64">
              <a:extLst>
                <a:ext uri="{FF2B5EF4-FFF2-40B4-BE49-F238E27FC236}">
                  <a16:creationId xmlns:a16="http://schemas.microsoft.com/office/drawing/2014/main" id="{C7954708-BCF1-CB4E-52A2-1CA0D5A9D934}"/>
                </a:ext>
              </a:extLst>
            </p:cNvPr>
            <p:cNvGrpSpPr>
              <a:grpSpLocks/>
            </p:cNvGrpSpPr>
            <p:nvPr/>
          </p:nvGrpSpPr>
          <p:grpSpPr bwMode="auto">
            <a:xfrm>
              <a:off x="2196" y="2016"/>
              <a:ext cx="204" cy="328"/>
              <a:chOff x="1696" y="1680"/>
              <a:chExt cx="204" cy="328"/>
            </a:xfrm>
          </p:grpSpPr>
          <p:sp>
            <p:nvSpPr>
              <p:cNvPr id="16668" name="Oval 65">
                <a:extLst>
                  <a:ext uri="{FF2B5EF4-FFF2-40B4-BE49-F238E27FC236}">
                    <a16:creationId xmlns:a16="http://schemas.microsoft.com/office/drawing/2014/main" id="{3825633B-6C15-ADF4-1355-0D80D24FA082}"/>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69" name="Line 66">
                <a:extLst>
                  <a:ext uri="{FF2B5EF4-FFF2-40B4-BE49-F238E27FC236}">
                    <a16:creationId xmlns:a16="http://schemas.microsoft.com/office/drawing/2014/main" id="{217DAD61-3057-68E3-BB28-807D2FBB49EE}"/>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0" name="Arc 67">
                <a:extLst>
                  <a:ext uri="{FF2B5EF4-FFF2-40B4-BE49-F238E27FC236}">
                    <a16:creationId xmlns:a16="http://schemas.microsoft.com/office/drawing/2014/main" id="{F54ECA7D-A553-347D-37FB-B3CB2215D883}"/>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71" name="Line 68">
                <a:extLst>
                  <a:ext uri="{FF2B5EF4-FFF2-40B4-BE49-F238E27FC236}">
                    <a16:creationId xmlns:a16="http://schemas.microsoft.com/office/drawing/2014/main" id="{8B065F30-D03B-6EFD-42E3-AFB82BC5A31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2" name="Line 69">
                <a:extLst>
                  <a:ext uri="{FF2B5EF4-FFF2-40B4-BE49-F238E27FC236}">
                    <a16:creationId xmlns:a16="http://schemas.microsoft.com/office/drawing/2014/main" id="{F8629E13-B362-3C36-EDDC-548ECA499D7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3" name="Line 70">
                <a:extLst>
                  <a:ext uri="{FF2B5EF4-FFF2-40B4-BE49-F238E27FC236}">
                    <a16:creationId xmlns:a16="http://schemas.microsoft.com/office/drawing/2014/main" id="{B4A98039-9A7C-1711-7C1F-51E0E898E8E4}"/>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4" name="Line 71">
                <a:extLst>
                  <a:ext uri="{FF2B5EF4-FFF2-40B4-BE49-F238E27FC236}">
                    <a16:creationId xmlns:a16="http://schemas.microsoft.com/office/drawing/2014/main" id="{E1901698-2927-AA4A-FDC4-53336A420A8A}"/>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5" name="Line 72">
                <a:extLst>
                  <a:ext uri="{FF2B5EF4-FFF2-40B4-BE49-F238E27FC236}">
                    <a16:creationId xmlns:a16="http://schemas.microsoft.com/office/drawing/2014/main" id="{2E015972-E19F-EEEC-1CDA-1D9A17779C12}"/>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6" name="Line 73">
                <a:extLst>
                  <a:ext uri="{FF2B5EF4-FFF2-40B4-BE49-F238E27FC236}">
                    <a16:creationId xmlns:a16="http://schemas.microsoft.com/office/drawing/2014/main" id="{DA67B0C2-87F5-25AE-B00D-60D36E4AF587}"/>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7" name="Arc 74">
                <a:extLst>
                  <a:ext uri="{FF2B5EF4-FFF2-40B4-BE49-F238E27FC236}">
                    <a16:creationId xmlns:a16="http://schemas.microsoft.com/office/drawing/2014/main" id="{61ED10A7-5DCE-4F8F-8376-DABCEC0DE1FE}"/>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78" name="Oval 75">
                <a:extLst>
                  <a:ext uri="{FF2B5EF4-FFF2-40B4-BE49-F238E27FC236}">
                    <a16:creationId xmlns:a16="http://schemas.microsoft.com/office/drawing/2014/main" id="{748FEF12-BF62-D9FB-6BC8-6F15DF1AACE0}"/>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620" name="Group 76">
              <a:extLst>
                <a:ext uri="{FF2B5EF4-FFF2-40B4-BE49-F238E27FC236}">
                  <a16:creationId xmlns:a16="http://schemas.microsoft.com/office/drawing/2014/main" id="{4492F896-B9AF-E777-7E1C-7176B9DE1F79}"/>
                </a:ext>
              </a:extLst>
            </p:cNvPr>
            <p:cNvGrpSpPr>
              <a:grpSpLocks/>
            </p:cNvGrpSpPr>
            <p:nvPr/>
          </p:nvGrpSpPr>
          <p:grpSpPr bwMode="auto">
            <a:xfrm>
              <a:off x="2580" y="2024"/>
              <a:ext cx="204" cy="328"/>
              <a:chOff x="1696" y="1680"/>
              <a:chExt cx="204" cy="328"/>
            </a:xfrm>
          </p:grpSpPr>
          <p:sp>
            <p:nvSpPr>
              <p:cNvPr id="16657" name="Oval 77">
                <a:extLst>
                  <a:ext uri="{FF2B5EF4-FFF2-40B4-BE49-F238E27FC236}">
                    <a16:creationId xmlns:a16="http://schemas.microsoft.com/office/drawing/2014/main" id="{E1C6BB83-FDD4-6347-E57C-ACF4FF48E471}"/>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58" name="Line 78">
                <a:extLst>
                  <a:ext uri="{FF2B5EF4-FFF2-40B4-BE49-F238E27FC236}">
                    <a16:creationId xmlns:a16="http://schemas.microsoft.com/office/drawing/2014/main" id="{FB5C4A58-6FEF-D076-279D-0D1E4FBBA6E9}"/>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9" name="Arc 79">
                <a:extLst>
                  <a:ext uri="{FF2B5EF4-FFF2-40B4-BE49-F238E27FC236}">
                    <a16:creationId xmlns:a16="http://schemas.microsoft.com/office/drawing/2014/main" id="{0627EEB6-B69C-96E5-C41D-FBB8E49FA9EB}"/>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60" name="Line 80">
                <a:extLst>
                  <a:ext uri="{FF2B5EF4-FFF2-40B4-BE49-F238E27FC236}">
                    <a16:creationId xmlns:a16="http://schemas.microsoft.com/office/drawing/2014/main" id="{E2DB2B04-F010-532F-A984-9117EFBEC9FC}"/>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1" name="Line 81">
                <a:extLst>
                  <a:ext uri="{FF2B5EF4-FFF2-40B4-BE49-F238E27FC236}">
                    <a16:creationId xmlns:a16="http://schemas.microsoft.com/office/drawing/2014/main" id="{F7F4249D-688D-9024-89EF-48FD1520B503}"/>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2" name="Line 82">
                <a:extLst>
                  <a:ext uri="{FF2B5EF4-FFF2-40B4-BE49-F238E27FC236}">
                    <a16:creationId xmlns:a16="http://schemas.microsoft.com/office/drawing/2014/main" id="{F60B304D-610A-6845-29F1-7656E1DC8BC2}"/>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3" name="Line 83">
                <a:extLst>
                  <a:ext uri="{FF2B5EF4-FFF2-40B4-BE49-F238E27FC236}">
                    <a16:creationId xmlns:a16="http://schemas.microsoft.com/office/drawing/2014/main" id="{D6A9EFC6-50E8-0CC9-1221-2B3D13DB2D51}"/>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4" name="Line 84">
                <a:extLst>
                  <a:ext uri="{FF2B5EF4-FFF2-40B4-BE49-F238E27FC236}">
                    <a16:creationId xmlns:a16="http://schemas.microsoft.com/office/drawing/2014/main" id="{A4C096BB-41AF-0D3D-33CE-CC22FA9E96D6}"/>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5" name="Line 85">
                <a:extLst>
                  <a:ext uri="{FF2B5EF4-FFF2-40B4-BE49-F238E27FC236}">
                    <a16:creationId xmlns:a16="http://schemas.microsoft.com/office/drawing/2014/main" id="{9E17C5B5-FEB9-D111-34CB-82187177878B}"/>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6" name="Arc 86">
                <a:extLst>
                  <a:ext uri="{FF2B5EF4-FFF2-40B4-BE49-F238E27FC236}">
                    <a16:creationId xmlns:a16="http://schemas.microsoft.com/office/drawing/2014/main" id="{E07E9499-A6EE-087A-8DCD-FD6A0EA3D73B}"/>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67" name="Oval 87">
                <a:extLst>
                  <a:ext uri="{FF2B5EF4-FFF2-40B4-BE49-F238E27FC236}">
                    <a16:creationId xmlns:a16="http://schemas.microsoft.com/office/drawing/2014/main" id="{0B1E13F3-B49A-C1B6-9F40-ECCDD99E4B7E}"/>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621" name="Group 88">
              <a:extLst>
                <a:ext uri="{FF2B5EF4-FFF2-40B4-BE49-F238E27FC236}">
                  <a16:creationId xmlns:a16="http://schemas.microsoft.com/office/drawing/2014/main" id="{B004A562-41A0-69E0-E07A-30EF8602561A}"/>
                </a:ext>
              </a:extLst>
            </p:cNvPr>
            <p:cNvGrpSpPr>
              <a:grpSpLocks/>
            </p:cNvGrpSpPr>
            <p:nvPr/>
          </p:nvGrpSpPr>
          <p:grpSpPr bwMode="auto">
            <a:xfrm>
              <a:off x="3204" y="1680"/>
              <a:ext cx="204" cy="328"/>
              <a:chOff x="1696" y="1680"/>
              <a:chExt cx="204" cy="328"/>
            </a:xfrm>
          </p:grpSpPr>
          <p:sp>
            <p:nvSpPr>
              <p:cNvPr id="16646" name="Oval 89">
                <a:extLst>
                  <a:ext uri="{FF2B5EF4-FFF2-40B4-BE49-F238E27FC236}">
                    <a16:creationId xmlns:a16="http://schemas.microsoft.com/office/drawing/2014/main" id="{061C213D-D14A-1535-1F85-02306C9B137B}"/>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47" name="Line 90">
                <a:extLst>
                  <a:ext uri="{FF2B5EF4-FFF2-40B4-BE49-F238E27FC236}">
                    <a16:creationId xmlns:a16="http://schemas.microsoft.com/office/drawing/2014/main" id="{15B9B8AB-3351-E687-FCCE-032BDF31ADF5}"/>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8" name="Arc 91">
                <a:extLst>
                  <a:ext uri="{FF2B5EF4-FFF2-40B4-BE49-F238E27FC236}">
                    <a16:creationId xmlns:a16="http://schemas.microsoft.com/office/drawing/2014/main" id="{555B97BD-8704-FE8B-F7FA-5AD86B02897C}"/>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49" name="Line 92">
                <a:extLst>
                  <a:ext uri="{FF2B5EF4-FFF2-40B4-BE49-F238E27FC236}">
                    <a16:creationId xmlns:a16="http://schemas.microsoft.com/office/drawing/2014/main" id="{A68C8D54-885B-DFFD-EB81-2F1910C5B9AD}"/>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0" name="Line 93">
                <a:extLst>
                  <a:ext uri="{FF2B5EF4-FFF2-40B4-BE49-F238E27FC236}">
                    <a16:creationId xmlns:a16="http://schemas.microsoft.com/office/drawing/2014/main" id="{2C83EEF4-2D9B-0F3B-97AE-50F149CE3F0E}"/>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1" name="Line 94">
                <a:extLst>
                  <a:ext uri="{FF2B5EF4-FFF2-40B4-BE49-F238E27FC236}">
                    <a16:creationId xmlns:a16="http://schemas.microsoft.com/office/drawing/2014/main" id="{801BC3D4-DC2A-91B0-AEEB-DCA6259CB20B}"/>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2" name="Line 95">
                <a:extLst>
                  <a:ext uri="{FF2B5EF4-FFF2-40B4-BE49-F238E27FC236}">
                    <a16:creationId xmlns:a16="http://schemas.microsoft.com/office/drawing/2014/main" id="{DC6C5BA1-DB79-26BA-4936-CDE032AE4D3C}"/>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3" name="Line 96">
                <a:extLst>
                  <a:ext uri="{FF2B5EF4-FFF2-40B4-BE49-F238E27FC236}">
                    <a16:creationId xmlns:a16="http://schemas.microsoft.com/office/drawing/2014/main" id="{A594F9AA-8993-44FF-0A0D-4CC4BF73980D}"/>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4" name="Line 97">
                <a:extLst>
                  <a:ext uri="{FF2B5EF4-FFF2-40B4-BE49-F238E27FC236}">
                    <a16:creationId xmlns:a16="http://schemas.microsoft.com/office/drawing/2014/main" id="{1593C7DE-CFF8-8C0B-8D91-910EA72ACB54}"/>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5" name="Arc 98">
                <a:extLst>
                  <a:ext uri="{FF2B5EF4-FFF2-40B4-BE49-F238E27FC236}">
                    <a16:creationId xmlns:a16="http://schemas.microsoft.com/office/drawing/2014/main" id="{022C1A32-BC9E-D5ED-A3CB-41C9072961C3}"/>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56" name="Oval 99">
                <a:extLst>
                  <a:ext uri="{FF2B5EF4-FFF2-40B4-BE49-F238E27FC236}">
                    <a16:creationId xmlns:a16="http://schemas.microsoft.com/office/drawing/2014/main" id="{29C063F8-9C12-B510-9B6A-122B7E95CC98}"/>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622" name="Group 100">
              <a:extLst>
                <a:ext uri="{FF2B5EF4-FFF2-40B4-BE49-F238E27FC236}">
                  <a16:creationId xmlns:a16="http://schemas.microsoft.com/office/drawing/2014/main" id="{F10BE951-0834-987D-4CA7-1C8E7165CBE2}"/>
                </a:ext>
              </a:extLst>
            </p:cNvPr>
            <p:cNvGrpSpPr>
              <a:grpSpLocks/>
            </p:cNvGrpSpPr>
            <p:nvPr/>
          </p:nvGrpSpPr>
          <p:grpSpPr bwMode="auto">
            <a:xfrm>
              <a:off x="3204" y="2020"/>
              <a:ext cx="204" cy="328"/>
              <a:chOff x="1696" y="1680"/>
              <a:chExt cx="204" cy="328"/>
            </a:xfrm>
          </p:grpSpPr>
          <p:sp>
            <p:nvSpPr>
              <p:cNvPr id="16635" name="Oval 101">
                <a:extLst>
                  <a:ext uri="{FF2B5EF4-FFF2-40B4-BE49-F238E27FC236}">
                    <a16:creationId xmlns:a16="http://schemas.microsoft.com/office/drawing/2014/main" id="{70E49DE5-992C-4952-DD5E-D586514DC35B}"/>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36" name="Line 102">
                <a:extLst>
                  <a:ext uri="{FF2B5EF4-FFF2-40B4-BE49-F238E27FC236}">
                    <a16:creationId xmlns:a16="http://schemas.microsoft.com/office/drawing/2014/main" id="{6C57C960-3F14-7CA2-F138-54BB7C5A0394}"/>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7" name="Arc 103">
                <a:extLst>
                  <a:ext uri="{FF2B5EF4-FFF2-40B4-BE49-F238E27FC236}">
                    <a16:creationId xmlns:a16="http://schemas.microsoft.com/office/drawing/2014/main" id="{B959EEA9-7053-A5F3-32BF-5642DB9D4379}"/>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38" name="Line 104">
                <a:extLst>
                  <a:ext uri="{FF2B5EF4-FFF2-40B4-BE49-F238E27FC236}">
                    <a16:creationId xmlns:a16="http://schemas.microsoft.com/office/drawing/2014/main" id="{5154EF56-F605-F529-6DD1-89130B49C29C}"/>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9" name="Line 105">
                <a:extLst>
                  <a:ext uri="{FF2B5EF4-FFF2-40B4-BE49-F238E27FC236}">
                    <a16:creationId xmlns:a16="http://schemas.microsoft.com/office/drawing/2014/main" id="{CEA471DC-7E3D-A2A1-CB86-84A95C825DC7}"/>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0" name="Line 106">
                <a:extLst>
                  <a:ext uri="{FF2B5EF4-FFF2-40B4-BE49-F238E27FC236}">
                    <a16:creationId xmlns:a16="http://schemas.microsoft.com/office/drawing/2014/main" id="{2FDE321A-A7C2-4D9D-197D-392CDB9EF2E2}"/>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1" name="Line 107">
                <a:extLst>
                  <a:ext uri="{FF2B5EF4-FFF2-40B4-BE49-F238E27FC236}">
                    <a16:creationId xmlns:a16="http://schemas.microsoft.com/office/drawing/2014/main" id="{D31A1714-18A8-DCD8-8F2D-6DABC65654A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2" name="Line 108">
                <a:extLst>
                  <a:ext uri="{FF2B5EF4-FFF2-40B4-BE49-F238E27FC236}">
                    <a16:creationId xmlns:a16="http://schemas.microsoft.com/office/drawing/2014/main" id="{802F2605-A548-EAAD-2568-0466CB01910C}"/>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3" name="Line 109">
                <a:extLst>
                  <a:ext uri="{FF2B5EF4-FFF2-40B4-BE49-F238E27FC236}">
                    <a16:creationId xmlns:a16="http://schemas.microsoft.com/office/drawing/2014/main" id="{297D31BA-6CE2-1FFC-7FBA-18C865C5555C}"/>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4" name="Arc 110">
                <a:extLst>
                  <a:ext uri="{FF2B5EF4-FFF2-40B4-BE49-F238E27FC236}">
                    <a16:creationId xmlns:a16="http://schemas.microsoft.com/office/drawing/2014/main" id="{5D7F6566-EE0E-A906-89AC-F0048161178A}"/>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45" name="Oval 111">
                <a:extLst>
                  <a:ext uri="{FF2B5EF4-FFF2-40B4-BE49-F238E27FC236}">
                    <a16:creationId xmlns:a16="http://schemas.microsoft.com/office/drawing/2014/main" id="{7CBBA0DC-7331-DC02-2CD6-88187B6AF905}"/>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623" name="Group 112">
              <a:extLst>
                <a:ext uri="{FF2B5EF4-FFF2-40B4-BE49-F238E27FC236}">
                  <a16:creationId xmlns:a16="http://schemas.microsoft.com/office/drawing/2014/main" id="{2E08E98C-092E-8BD1-A880-17F9CE63CB2A}"/>
                </a:ext>
              </a:extLst>
            </p:cNvPr>
            <p:cNvGrpSpPr>
              <a:grpSpLocks/>
            </p:cNvGrpSpPr>
            <p:nvPr/>
          </p:nvGrpSpPr>
          <p:grpSpPr bwMode="auto">
            <a:xfrm>
              <a:off x="3204" y="2360"/>
              <a:ext cx="204" cy="328"/>
              <a:chOff x="1696" y="1680"/>
              <a:chExt cx="204" cy="328"/>
            </a:xfrm>
          </p:grpSpPr>
          <p:sp>
            <p:nvSpPr>
              <p:cNvPr id="16624" name="Oval 113">
                <a:extLst>
                  <a:ext uri="{FF2B5EF4-FFF2-40B4-BE49-F238E27FC236}">
                    <a16:creationId xmlns:a16="http://schemas.microsoft.com/office/drawing/2014/main" id="{16D36AAC-69E0-DADD-AB9F-4E1922A67B5F}"/>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25" name="Line 114">
                <a:extLst>
                  <a:ext uri="{FF2B5EF4-FFF2-40B4-BE49-F238E27FC236}">
                    <a16:creationId xmlns:a16="http://schemas.microsoft.com/office/drawing/2014/main" id="{D3E28154-8F33-3E1D-8098-D2D4B62F8626}"/>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26" name="Arc 115">
                <a:extLst>
                  <a:ext uri="{FF2B5EF4-FFF2-40B4-BE49-F238E27FC236}">
                    <a16:creationId xmlns:a16="http://schemas.microsoft.com/office/drawing/2014/main" id="{5E73A4AF-4D3D-F0FD-D3AF-506588EFC7FF}"/>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27" name="Line 116">
                <a:extLst>
                  <a:ext uri="{FF2B5EF4-FFF2-40B4-BE49-F238E27FC236}">
                    <a16:creationId xmlns:a16="http://schemas.microsoft.com/office/drawing/2014/main" id="{AA347EFB-F71E-40B5-53FD-E3C7994D9640}"/>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28" name="Line 117">
                <a:extLst>
                  <a:ext uri="{FF2B5EF4-FFF2-40B4-BE49-F238E27FC236}">
                    <a16:creationId xmlns:a16="http://schemas.microsoft.com/office/drawing/2014/main" id="{19C807AA-D997-DBBC-BE60-B4A5E636FB10}"/>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29" name="Line 118">
                <a:extLst>
                  <a:ext uri="{FF2B5EF4-FFF2-40B4-BE49-F238E27FC236}">
                    <a16:creationId xmlns:a16="http://schemas.microsoft.com/office/drawing/2014/main" id="{80E783B4-A412-10D9-AF5C-C913CDFE9FFA}"/>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0" name="Line 119">
                <a:extLst>
                  <a:ext uri="{FF2B5EF4-FFF2-40B4-BE49-F238E27FC236}">
                    <a16:creationId xmlns:a16="http://schemas.microsoft.com/office/drawing/2014/main" id="{07957829-0943-7A82-68ED-374C49A9375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1" name="Line 120">
                <a:extLst>
                  <a:ext uri="{FF2B5EF4-FFF2-40B4-BE49-F238E27FC236}">
                    <a16:creationId xmlns:a16="http://schemas.microsoft.com/office/drawing/2014/main" id="{A3DB6CC0-E541-A574-754D-CE69AF9F6F8D}"/>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2" name="Line 121">
                <a:extLst>
                  <a:ext uri="{FF2B5EF4-FFF2-40B4-BE49-F238E27FC236}">
                    <a16:creationId xmlns:a16="http://schemas.microsoft.com/office/drawing/2014/main" id="{F07883DA-105D-3191-4E38-0D92EC9C6520}"/>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3" name="Arc 122">
                <a:extLst>
                  <a:ext uri="{FF2B5EF4-FFF2-40B4-BE49-F238E27FC236}">
                    <a16:creationId xmlns:a16="http://schemas.microsoft.com/office/drawing/2014/main" id="{36D69DFB-7052-D013-5051-3518BC02459C}"/>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34" name="Oval 123">
                <a:extLst>
                  <a:ext uri="{FF2B5EF4-FFF2-40B4-BE49-F238E27FC236}">
                    <a16:creationId xmlns:a16="http://schemas.microsoft.com/office/drawing/2014/main" id="{E39F391E-76D6-44A2-7C51-84CE0723836F}"/>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grpSp>
        <p:nvGrpSpPr>
          <p:cNvPr id="12" name="Group 124">
            <a:extLst>
              <a:ext uri="{FF2B5EF4-FFF2-40B4-BE49-F238E27FC236}">
                <a16:creationId xmlns:a16="http://schemas.microsoft.com/office/drawing/2014/main" id="{8071ABCF-409D-613B-E599-5011E256E81B}"/>
              </a:ext>
            </a:extLst>
          </p:cNvPr>
          <p:cNvGrpSpPr>
            <a:grpSpLocks/>
          </p:cNvGrpSpPr>
          <p:nvPr/>
        </p:nvGrpSpPr>
        <p:grpSpPr bwMode="auto">
          <a:xfrm>
            <a:off x="766989" y="4090764"/>
            <a:ext cx="9251329" cy="1753006"/>
            <a:chOff x="672" y="2640"/>
            <a:chExt cx="4845" cy="1104"/>
          </a:xfrm>
        </p:grpSpPr>
        <p:sp>
          <p:nvSpPr>
            <p:cNvPr id="16478" name="Rectangle 125">
              <a:extLst>
                <a:ext uri="{FF2B5EF4-FFF2-40B4-BE49-F238E27FC236}">
                  <a16:creationId xmlns:a16="http://schemas.microsoft.com/office/drawing/2014/main" id="{17616363-A86F-9A57-995E-F792A8BF63E3}"/>
                </a:ext>
              </a:extLst>
            </p:cNvPr>
            <p:cNvSpPr>
              <a:spLocks noChangeArrowheads="1"/>
            </p:cNvSpPr>
            <p:nvPr/>
          </p:nvSpPr>
          <p:spPr bwMode="auto">
            <a:xfrm>
              <a:off x="672" y="3071"/>
              <a:ext cx="81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多个队列</a:t>
              </a:r>
            </a:p>
          </p:txBody>
        </p:sp>
        <p:sp>
          <p:nvSpPr>
            <p:cNvPr id="16479" name="Line 126">
              <a:extLst>
                <a:ext uri="{FF2B5EF4-FFF2-40B4-BE49-F238E27FC236}">
                  <a16:creationId xmlns:a16="http://schemas.microsoft.com/office/drawing/2014/main" id="{83CF8472-AABA-9191-CD24-3DDEB26CF042}"/>
                </a:ext>
              </a:extLst>
            </p:cNvPr>
            <p:cNvSpPr>
              <a:spLocks noChangeShapeType="1"/>
            </p:cNvSpPr>
            <p:nvPr/>
          </p:nvSpPr>
          <p:spPr bwMode="auto">
            <a:xfrm flipV="1">
              <a:off x="1606" y="3205"/>
              <a:ext cx="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80" name="Rectangle 127">
              <a:extLst>
                <a:ext uri="{FF2B5EF4-FFF2-40B4-BE49-F238E27FC236}">
                  <a16:creationId xmlns:a16="http://schemas.microsoft.com/office/drawing/2014/main" id="{2633E004-7432-A91B-3591-40649AEFE96F}"/>
                </a:ext>
              </a:extLst>
            </p:cNvPr>
            <p:cNvSpPr>
              <a:spLocks noChangeArrowheads="1"/>
            </p:cNvSpPr>
            <p:nvPr/>
          </p:nvSpPr>
          <p:spPr bwMode="auto">
            <a:xfrm>
              <a:off x="1462" y="2956"/>
              <a:ext cx="68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顾客到达</a:t>
              </a:r>
            </a:p>
          </p:txBody>
        </p:sp>
        <p:sp>
          <p:nvSpPr>
            <p:cNvPr id="16481" name="Rectangle 128">
              <a:extLst>
                <a:ext uri="{FF2B5EF4-FFF2-40B4-BE49-F238E27FC236}">
                  <a16:creationId xmlns:a16="http://schemas.microsoft.com/office/drawing/2014/main" id="{6274D4DA-DAD3-30C1-05B4-48519594E00A}"/>
                </a:ext>
              </a:extLst>
            </p:cNvPr>
            <p:cNvSpPr>
              <a:spLocks noChangeArrowheads="1"/>
            </p:cNvSpPr>
            <p:nvPr/>
          </p:nvSpPr>
          <p:spPr bwMode="auto">
            <a:xfrm>
              <a:off x="2758" y="3186"/>
              <a:ext cx="12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          …</a:t>
              </a:r>
            </a:p>
          </p:txBody>
        </p:sp>
        <p:sp>
          <p:nvSpPr>
            <p:cNvPr id="16482" name="Line 129">
              <a:extLst>
                <a:ext uri="{FF2B5EF4-FFF2-40B4-BE49-F238E27FC236}">
                  <a16:creationId xmlns:a16="http://schemas.microsoft.com/office/drawing/2014/main" id="{12F46E6B-FAA8-C28F-8230-73DC2F5D932E}"/>
                </a:ext>
              </a:extLst>
            </p:cNvPr>
            <p:cNvSpPr>
              <a:spLocks noChangeShapeType="1"/>
            </p:cNvSpPr>
            <p:nvPr/>
          </p:nvSpPr>
          <p:spPr bwMode="auto">
            <a:xfrm>
              <a:off x="4198" y="3205"/>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83" name="Rectangle 130">
              <a:extLst>
                <a:ext uri="{FF2B5EF4-FFF2-40B4-BE49-F238E27FC236}">
                  <a16:creationId xmlns:a16="http://schemas.microsoft.com/office/drawing/2014/main" id="{BE372AA2-5232-F3AB-09A3-3570EDFDC077}"/>
                </a:ext>
              </a:extLst>
            </p:cNvPr>
            <p:cNvSpPr>
              <a:spLocks noChangeArrowheads="1"/>
            </p:cNvSpPr>
            <p:nvPr/>
          </p:nvSpPr>
          <p:spPr bwMode="auto">
            <a:xfrm>
              <a:off x="4534" y="2956"/>
              <a:ext cx="9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dirty="0">
                  <a:latin typeface="+mn-ea"/>
                  <a:ea typeface="+mn-ea"/>
                </a:rPr>
                <a:t>服务完成离去</a:t>
              </a:r>
            </a:p>
          </p:txBody>
        </p:sp>
        <p:sp>
          <p:nvSpPr>
            <p:cNvPr id="16484" name="Line 131">
              <a:extLst>
                <a:ext uri="{FF2B5EF4-FFF2-40B4-BE49-F238E27FC236}">
                  <a16:creationId xmlns:a16="http://schemas.microsoft.com/office/drawing/2014/main" id="{10BD74A0-E459-AF64-6E24-7B9C88F17279}"/>
                </a:ext>
              </a:extLst>
            </p:cNvPr>
            <p:cNvSpPr>
              <a:spLocks noChangeShapeType="1"/>
            </p:cNvSpPr>
            <p:nvPr/>
          </p:nvSpPr>
          <p:spPr bwMode="auto">
            <a:xfrm flipV="1">
              <a:off x="2197" y="2965"/>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85" name="Line 132">
              <a:extLst>
                <a:ext uri="{FF2B5EF4-FFF2-40B4-BE49-F238E27FC236}">
                  <a16:creationId xmlns:a16="http://schemas.microsoft.com/office/drawing/2014/main" id="{ACBC9D0B-D938-7CC7-AE5F-C6DD3CAE8991}"/>
                </a:ext>
              </a:extLst>
            </p:cNvPr>
            <p:cNvSpPr>
              <a:spLocks noChangeShapeType="1"/>
            </p:cNvSpPr>
            <p:nvPr/>
          </p:nvSpPr>
          <p:spPr bwMode="auto">
            <a:xfrm>
              <a:off x="2197" y="3205"/>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86" name="AutoShape 133">
              <a:extLst>
                <a:ext uri="{FF2B5EF4-FFF2-40B4-BE49-F238E27FC236}">
                  <a16:creationId xmlns:a16="http://schemas.microsoft.com/office/drawing/2014/main" id="{4C0B31A7-3B31-47DF-0722-FD8707D666FA}"/>
                </a:ext>
              </a:extLst>
            </p:cNvPr>
            <p:cNvSpPr>
              <a:spLocks noChangeArrowheads="1"/>
            </p:cNvSpPr>
            <p:nvPr/>
          </p:nvSpPr>
          <p:spPr bwMode="auto">
            <a:xfrm>
              <a:off x="3478" y="3397"/>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n</a:t>
              </a:r>
            </a:p>
          </p:txBody>
        </p:sp>
        <p:sp>
          <p:nvSpPr>
            <p:cNvPr id="16487" name="AutoShape 134">
              <a:extLst>
                <a:ext uri="{FF2B5EF4-FFF2-40B4-BE49-F238E27FC236}">
                  <a16:creationId xmlns:a16="http://schemas.microsoft.com/office/drawing/2014/main" id="{F4183F2A-98C8-114E-7D7E-682124CB97D6}"/>
                </a:ext>
              </a:extLst>
            </p:cNvPr>
            <p:cNvSpPr>
              <a:spLocks noChangeArrowheads="1"/>
            </p:cNvSpPr>
            <p:nvPr/>
          </p:nvSpPr>
          <p:spPr bwMode="auto">
            <a:xfrm>
              <a:off x="3478" y="3061"/>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2</a:t>
              </a:r>
            </a:p>
          </p:txBody>
        </p:sp>
        <p:sp>
          <p:nvSpPr>
            <p:cNvPr id="16488" name="AutoShape 135">
              <a:extLst>
                <a:ext uri="{FF2B5EF4-FFF2-40B4-BE49-F238E27FC236}">
                  <a16:creationId xmlns:a16="http://schemas.microsoft.com/office/drawing/2014/main" id="{9A380BE2-165D-A116-F820-07646341CF73}"/>
                </a:ext>
              </a:extLst>
            </p:cNvPr>
            <p:cNvSpPr>
              <a:spLocks noChangeArrowheads="1"/>
            </p:cNvSpPr>
            <p:nvPr/>
          </p:nvSpPr>
          <p:spPr bwMode="auto">
            <a:xfrm>
              <a:off x="3478" y="2773"/>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1</a:t>
              </a:r>
            </a:p>
          </p:txBody>
        </p:sp>
        <p:sp>
          <p:nvSpPr>
            <p:cNvPr id="16489" name="Line 136">
              <a:extLst>
                <a:ext uri="{FF2B5EF4-FFF2-40B4-BE49-F238E27FC236}">
                  <a16:creationId xmlns:a16="http://schemas.microsoft.com/office/drawing/2014/main" id="{03E4D65A-560F-AECA-92B7-477C5BA167CA}"/>
                </a:ext>
              </a:extLst>
            </p:cNvPr>
            <p:cNvSpPr>
              <a:spLocks noChangeShapeType="1"/>
            </p:cNvSpPr>
            <p:nvPr/>
          </p:nvSpPr>
          <p:spPr bwMode="auto">
            <a:xfrm>
              <a:off x="4198" y="3493"/>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90" name="Line 137">
              <a:extLst>
                <a:ext uri="{FF2B5EF4-FFF2-40B4-BE49-F238E27FC236}">
                  <a16:creationId xmlns:a16="http://schemas.microsoft.com/office/drawing/2014/main" id="{F2BAEF6E-0782-B1FE-282E-D8981497E2C3}"/>
                </a:ext>
              </a:extLst>
            </p:cNvPr>
            <p:cNvSpPr>
              <a:spLocks noChangeShapeType="1"/>
            </p:cNvSpPr>
            <p:nvPr/>
          </p:nvSpPr>
          <p:spPr bwMode="auto">
            <a:xfrm>
              <a:off x="4198" y="2917"/>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91" name="Rectangle 138">
              <a:extLst>
                <a:ext uri="{FF2B5EF4-FFF2-40B4-BE49-F238E27FC236}">
                  <a16:creationId xmlns:a16="http://schemas.microsoft.com/office/drawing/2014/main" id="{A7765D7E-0EFD-4582-7DA9-73967DF9B2B9}"/>
                </a:ext>
              </a:extLst>
            </p:cNvPr>
            <p:cNvSpPr>
              <a:spLocks noChangeArrowheads="1"/>
            </p:cNvSpPr>
            <p:nvPr/>
          </p:nvSpPr>
          <p:spPr bwMode="auto">
            <a:xfrm>
              <a:off x="4534" y="2677"/>
              <a:ext cx="9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服务完成离去</a:t>
              </a:r>
            </a:p>
          </p:txBody>
        </p:sp>
        <p:sp>
          <p:nvSpPr>
            <p:cNvPr id="16492" name="Rectangle 139">
              <a:extLst>
                <a:ext uri="{FF2B5EF4-FFF2-40B4-BE49-F238E27FC236}">
                  <a16:creationId xmlns:a16="http://schemas.microsoft.com/office/drawing/2014/main" id="{F301A9D0-9522-D18E-3BD7-2E707CD03793}"/>
                </a:ext>
              </a:extLst>
            </p:cNvPr>
            <p:cNvSpPr>
              <a:spLocks noChangeArrowheads="1"/>
            </p:cNvSpPr>
            <p:nvPr/>
          </p:nvSpPr>
          <p:spPr bwMode="auto">
            <a:xfrm>
              <a:off x="4534" y="3253"/>
              <a:ext cx="9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服务完成离去</a:t>
              </a:r>
            </a:p>
          </p:txBody>
        </p:sp>
        <p:sp>
          <p:nvSpPr>
            <p:cNvPr id="16493" name="Rectangle 140">
              <a:extLst>
                <a:ext uri="{FF2B5EF4-FFF2-40B4-BE49-F238E27FC236}">
                  <a16:creationId xmlns:a16="http://schemas.microsoft.com/office/drawing/2014/main" id="{05A80666-2770-5066-4F21-F1CE6D78CDA0}"/>
                </a:ext>
              </a:extLst>
            </p:cNvPr>
            <p:cNvSpPr>
              <a:spLocks noChangeArrowheads="1"/>
            </p:cNvSpPr>
            <p:nvPr/>
          </p:nvSpPr>
          <p:spPr bwMode="auto">
            <a:xfrm>
              <a:off x="2796" y="2676"/>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494" name="Group 141">
              <a:extLst>
                <a:ext uri="{FF2B5EF4-FFF2-40B4-BE49-F238E27FC236}">
                  <a16:creationId xmlns:a16="http://schemas.microsoft.com/office/drawing/2014/main" id="{34B7344F-6732-0A16-589F-4624F4A20245}"/>
                </a:ext>
              </a:extLst>
            </p:cNvPr>
            <p:cNvGrpSpPr>
              <a:grpSpLocks/>
            </p:cNvGrpSpPr>
            <p:nvPr/>
          </p:nvGrpSpPr>
          <p:grpSpPr bwMode="auto">
            <a:xfrm>
              <a:off x="2628" y="2640"/>
              <a:ext cx="204" cy="328"/>
              <a:chOff x="1696" y="1680"/>
              <a:chExt cx="204" cy="328"/>
            </a:xfrm>
          </p:grpSpPr>
          <p:sp>
            <p:nvSpPr>
              <p:cNvPr id="16593" name="Oval 142">
                <a:extLst>
                  <a:ext uri="{FF2B5EF4-FFF2-40B4-BE49-F238E27FC236}">
                    <a16:creationId xmlns:a16="http://schemas.microsoft.com/office/drawing/2014/main" id="{8EB665CD-9DA5-2A72-90AE-BD07187FCDFB}"/>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94" name="Line 143">
                <a:extLst>
                  <a:ext uri="{FF2B5EF4-FFF2-40B4-BE49-F238E27FC236}">
                    <a16:creationId xmlns:a16="http://schemas.microsoft.com/office/drawing/2014/main" id="{632222FD-F6E3-6C22-E5F9-83B92901BD27}"/>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5" name="Arc 144">
                <a:extLst>
                  <a:ext uri="{FF2B5EF4-FFF2-40B4-BE49-F238E27FC236}">
                    <a16:creationId xmlns:a16="http://schemas.microsoft.com/office/drawing/2014/main" id="{4F2F0FD2-D51A-CDDC-2D73-14F25EA2AE23}"/>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96" name="Line 145">
                <a:extLst>
                  <a:ext uri="{FF2B5EF4-FFF2-40B4-BE49-F238E27FC236}">
                    <a16:creationId xmlns:a16="http://schemas.microsoft.com/office/drawing/2014/main" id="{465288DD-CDD3-01BA-E04A-51B7F32C0FB3}"/>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7" name="Line 146">
                <a:extLst>
                  <a:ext uri="{FF2B5EF4-FFF2-40B4-BE49-F238E27FC236}">
                    <a16:creationId xmlns:a16="http://schemas.microsoft.com/office/drawing/2014/main" id="{B03685BF-F6A6-9D49-CBFE-ACD050A6C3BC}"/>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8" name="Line 147">
                <a:extLst>
                  <a:ext uri="{FF2B5EF4-FFF2-40B4-BE49-F238E27FC236}">
                    <a16:creationId xmlns:a16="http://schemas.microsoft.com/office/drawing/2014/main" id="{86091AD8-D33B-9649-DAC4-C17BBF02D402}"/>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9" name="Line 148">
                <a:extLst>
                  <a:ext uri="{FF2B5EF4-FFF2-40B4-BE49-F238E27FC236}">
                    <a16:creationId xmlns:a16="http://schemas.microsoft.com/office/drawing/2014/main" id="{75B3CB19-A8C4-CAD6-D114-A3D5771F0DFB}"/>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0" name="Line 149">
                <a:extLst>
                  <a:ext uri="{FF2B5EF4-FFF2-40B4-BE49-F238E27FC236}">
                    <a16:creationId xmlns:a16="http://schemas.microsoft.com/office/drawing/2014/main" id="{F2D23605-AF7D-1B35-E770-6B41C144D15A}"/>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1" name="Line 150">
                <a:extLst>
                  <a:ext uri="{FF2B5EF4-FFF2-40B4-BE49-F238E27FC236}">
                    <a16:creationId xmlns:a16="http://schemas.microsoft.com/office/drawing/2014/main" id="{46CB4F4E-BBD9-85DB-A0CE-39C10766583B}"/>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2" name="Arc 151">
                <a:extLst>
                  <a:ext uri="{FF2B5EF4-FFF2-40B4-BE49-F238E27FC236}">
                    <a16:creationId xmlns:a16="http://schemas.microsoft.com/office/drawing/2014/main" id="{1AA7AE0D-B1BB-749C-7DE1-5E2757724F52}"/>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03" name="Oval 152">
                <a:extLst>
                  <a:ext uri="{FF2B5EF4-FFF2-40B4-BE49-F238E27FC236}">
                    <a16:creationId xmlns:a16="http://schemas.microsoft.com/office/drawing/2014/main" id="{F40E8A1E-1B63-25E9-310A-1189268BCF24}"/>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95" name="Group 153">
              <a:extLst>
                <a:ext uri="{FF2B5EF4-FFF2-40B4-BE49-F238E27FC236}">
                  <a16:creationId xmlns:a16="http://schemas.microsoft.com/office/drawing/2014/main" id="{BE313397-DC9C-C495-C4F6-2E79F5966649}"/>
                </a:ext>
              </a:extLst>
            </p:cNvPr>
            <p:cNvGrpSpPr>
              <a:grpSpLocks/>
            </p:cNvGrpSpPr>
            <p:nvPr/>
          </p:nvGrpSpPr>
          <p:grpSpPr bwMode="auto">
            <a:xfrm>
              <a:off x="3024" y="2648"/>
              <a:ext cx="204" cy="328"/>
              <a:chOff x="1696" y="1680"/>
              <a:chExt cx="204" cy="328"/>
            </a:xfrm>
          </p:grpSpPr>
          <p:sp>
            <p:nvSpPr>
              <p:cNvPr id="16582" name="Oval 154">
                <a:extLst>
                  <a:ext uri="{FF2B5EF4-FFF2-40B4-BE49-F238E27FC236}">
                    <a16:creationId xmlns:a16="http://schemas.microsoft.com/office/drawing/2014/main" id="{FFBB5549-E9ED-4966-C3C7-50663DF4420C}"/>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83" name="Line 155">
                <a:extLst>
                  <a:ext uri="{FF2B5EF4-FFF2-40B4-BE49-F238E27FC236}">
                    <a16:creationId xmlns:a16="http://schemas.microsoft.com/office/drawing/2014/main" id="{CAAC1309-F64D-A14D-5136-EE828BF92808}"/>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4" name="Arc 156">
                <a:extLst>
                  <a:ext uri="{FF2B5EF4-FFF2-40B4-BE49-F238E27FC236}">
                    <a16:creationId xmlns:a16="http://schemas.microsoft.com/office/drawing/2014/main" id="{214556FB-EF3C-B415-F7FA-EF1024CD0FCD}"/>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85" name="Line 157">
                <a:extLst>
                  <a:ext uri="{FF2B5EF4-FFF2-40B4-BE49-F238E27FC236}">
                    <a16:creationId xmlns:a16="http://schemas.microsoft.com/office/drawing/2014/main" id="{EFEFD4D3-50F9-06EB-F949-434D7E6F3835}"/>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6" name="Line 158">
                <a:extLst>
                  <a:ext uri="{FF2B5EF4-FFF2-40B4-BE49-F238E27FC236}">
                    <a16:creationId xmlns:a16="http://schemas.microsoft.com/office/drawing/2014/main" id="{49F46F96-77AD-81D2-4D37-1153C0309E1F}"/>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7" name="Line 159">
                <a:extLst>
                  <a:ext uri="{FF2B5EF4-FFF2-40B4-BE49-F238E27FC236}">
                    <a16:creationId xmlns:a16="http://schemas.microsoft.com/office/drawing/2014/main" id="{AAAB4F7C-169E-3738-20A4-BF720A5676FF}"/>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8" name="Line 160">
                <a:extLst>
                  <a:ext uri="{FF2B5EF4-FFF2-40B4-BE49-F238E27FC236}">
                    <a16:creationId xmlns:a16="http://schemas.microsoft.com/office/drawing/2014/main" id="{0EDAAB50-898C-5508-CEB0-96C56D2CFF48}"/>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9" name="Line 161">
                <a:extLst>
                  <a:ext uri="{FF2B5EF4-FFF2-40B4-BE49-F238E27FC236}">
                    <a16:creationId xmlns:a16="http://schemas.microsoft.com/office/drawing/2014/main" id="{C799D432-D532-8194-F444-AD2B098799F8}"/>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0" name="Line 162">
                <a:extLst>
                  <a:ext uri="{FF2B5EF4-FFF2-40B4-BE49-F238E27FC236}">
                    <a16:creationId xmlns:a16="http://schemas.microsoft.com/office/drawing/2014/main" id="{72BAB78B-5B6D-52AC-0F3C-68E19E1AAFCD}"/>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1" name="Arc 163">
                <a:extLst>
                  <a:ext uri="{FF2B5EF4-FFF2-40B4-BE49-F238E27FC236}">
                    <a16:creationId xmlns:a16="http://schemas.microsoft.com/office/drawing/2014/main" id="{B9DF8BEA-3FAB-F656-8C7D-5B60D8A01FDC}"/>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92" name="Oval 164">
                <a:extLst>
                  <a:ext uri="{FF2B5EF4-FFF2-40B4-BE49-F238E27FC236}">
                    <a16:creationId xmlns:a16="http://schemas.microsoft.com/office/drawing/2014/main" id="{DB8E31D7-AB4C-18EE-C8D6-1A5ACC05A008}"/>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96" name="Group 165">
              <a:extLst>
                <a:ext uri="{FF2B5EF4-FFF2-40B4-BE49-F238E27FC236}">
                  <a16:creationId xmlns:a16="http://schemas.microsoft.com/office/drawing/2014/main" id="{4D6D1BB1-7DBC-08B2-7F39-026EE18A193A}"/>
                </a:ext>
              </a:extLst>
            </p:cNvPr>
            <p:cNvGrpSpPr>
              <a:grpSpLocks/>
            </p:cNvGrpSpPr>
            <p:nvPr/>
          </p:nvGrpSpPr>
          <p:grpSpPr bwMode="auto">
            <a:xfrm>
              <a:off x="3252" y="2640"/>
              <a:ext cx="204" cy="328"/>
              <a:chOff x="1696" y="1680"/>
              <a:chExt cx="204" cy="328"/>
            </a:xfrm>
          </p:grpSpPr>
          <p:sp>
            <p:nvSpPr>
              <p:cNvPr id="16571" name="Oval 166">
                <a:extLst>
                  <a:ext uri="{FF2B5EF4-FFF2-40B4-BE49-F238E27FC236}">
                    <a16:creationId xmlns:a16="http://schemas.microsoft.com/office/drawing/2014/main" id="{496424C6-7771-35C8-5F13-36ACE5FDE7B4}"/>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72" name="Line 167">
                <a:extLst>
                  <a:ext uri="{FF2B5EF4-FFF2-40B4-BE49-F238E27FC236}">
                    <a16:creationId xmlns:a16="http://schemas.microsoft.com/office/drawing/2014/main" id="{BD34FA00-326E-7527-B28C-7B35D24A3C3D}"/>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3" name="Arc 168">
                <a:extLst>
                  <a:ext uri="{FF2B5EF4-FFF2-40B4-BE49-F238E27FC236}">
                    <a16:creationId xmlns:a16="http://schemas.microsoft.com/office/drawing/2014/main" id="{A8CECE1A-89E0-956E-A02B-74D3B3BF9F8C}"/>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74" name="Line 169">
                <a:extLst>
                  <a:ext uri="{FF2B5EF4-FFF2-40B4-BE49-F238E27FC236}">
                    <a16:creationId xmlns:a16="http://schemas.microsoft.com/office/drawing/2014/main" id="{0BCEF37F-D6DE-2E1B-90E7-C36C221BC9D9}"/>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5" name="Line 170">
                <a:extLst>
                  <a:ext uri="{FF2B5EF4-FFF2-40B4-BE49-F238E27FC236}">
                    <a16:creationId xmlns:a16="http://schemas.microsoft.com/office/drawing/2014/main" id="{45379BB9-AFB2-E1B4-449E-BDF26BEDD8C9}"/>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6" name="Line 171">
                <a:extLst>
                  <a:ext uri="{FF2B5EF4-FFF2-40B4-BE49-F238E27FC236}">
                    <a16:creationId xmlns:a16="http://schemas.microsoft.com/office/drawing/2014/main" id="{CF085736-8A2B-E885-9631-C27C9E0B20B6}"/>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7" name="Line 172">
                <a:extLst>
                  <a:ext uri="{FF2B5EF4-FFF2-40B4-BE49-F238E27FC236}">
                    <a16:creationId xmlns:a16="http://schemas.microsoft.com/office/drawing/2014/main" id="{8722608E-08BC-255C-8D9E-33BA054F5E0B}"/>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8" name="Line 173">
                <a:extLst>
                  <a:ext uri="{FF2B5EF4-FFF2-40B4-BE49-F238E27FC236}">
                    <a16:creationId xmlns:a16="http://schemas.microsoft.com/office/drawing/2014/main" id="{AB54C7B2-3884-4784-98E3-3355DCB6619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9" name="Line 174">
                <a:extLst>
                  <a:ext uri="{FF2B5EF4-FFF2-40B4-BE49-F238E27FC236}">
                    <a16:creationId xmlns:a16="http://schemas.microsoft.com/office/drawing/2014/main" id="{13195C68-F58F-739E-FA4F-B99683482B7F}"/>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0" name="Arc 175">
                <a:extLst>
                  <a:ext uri="{FF2B5EF4-FFF2-40B4-BE49-F238E27FC236}">
                    <a16:creationId xmlns:a16="http://schemas.microsoft.com/office/drawing/2014/main" id="{B4735359-BEAE-F8C4-6805-57BFDDCF4F15}"/>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81" name="Oval 176">
                <a:extLst>
                  <a:ext uri="{FF2B5EF4-FFF2-40B4-BE49-F238E27FC236}">
                    <a16:creationId xmlns:a16="http://schemas.microsoft.com/office/drawing/2014/main" id="{F67B37AF-C80A-82BA-C582-159D2BD9A635}"/>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sp>
          <p:nvSpPr>
            <p:cNvPr id="16497" name="Rectangle 177">
              <a:extLst>
                <a:ext uri="{FF2B5EF4-FFF2-40B4-BE49-F238E27FC236}">
                  <a16:creationId xmlns:a16="http://schemas.microsoft.com/office/drawing/2014/main" id="{477E9D1C-BC9E-F31C-1F96-10422FB31655}"/>
                </a:ext>
              </a:extLst>
            </p:cNvPr>
            <p:cNvSpPr>
              <a:spLocks noChangeArrowheads="1"/>
            </p:cNvSpPr>
            <p:nvPr/>
          </p:nvSpPr>
          <p:spPr bwMode="auto">
            <a:xfrm>
              <a:off x="2796" y="3012"/>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498" name="Group 178">
              <a:extLst>
                <a:ext uri="{FF2B5EF4-FFF2-40B4-BE49-F238E27FC236}">
                  <a16:creationId xmlns:a16="http://schemas.microsoft.com/office/drawing/2014/main" id="{A99CB54D-F445-9FED-AD73-19FEA6BDF5E1}"/>
                </a:ext>
              </a:extLst>
            </p:cNvPr>
            <p:cNvGrpSpPr>
              <a:grpSpLocks/>
            </p:cNvGrpSpPr>
            <p:nvPr/>
          </p:nvGrpSpPr>
          <p:grpSpPr bwMode="auto">
            <a:xfrm>
              <a:off x="2628" y="2976"/>
              <a:ext cx="204" cy="328"/>
              <a:chOff x="1696" y="1680"/>
              <a:chExt cx="204" cy="328"/>
            </a:xfrm>
          </p:grpSpPr>
          <p:sp>
            <p:nvSpPr>
              <p:cNvPr id="16560" name="Oval 179">
                <a:extLst>
                  <a:ext uri="{FF2B5EF4-FFF2-40B4-BE49-F238E27FC236}">
                    <a16:creationId xmlns:a16="http://schemas.microsoft.com/office/drawing/2014/main" id="{BE7C3914-54FF-74ED-0BA7-ECA4C0294C3A}"/>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61" name="Line 180">
                <a:extLst>
                  <a:ext uri="{FF2B5EF4-FFF2-40B4-BE49-F238E27FC236}">
                    <a16:creationId xmlns:a16="http://schemas.microsoft.com/office/drawing/2014/main" id="{0F791A9F-6ABE-677B-CB73-251395B87E5E}"/>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2" name="Arc 181">
                <a:extLst>
                  <a:ext uri="{FF2B5EF4-FFF2-40B4-BE49-F238E27FC236}">
                    <a16:creationId xmlns:a16="http://schemas.microsoft.com/office/drawing/2014/main" id="{EDF38659-4664-E426-28C1-D15F5D83FEAF}"/>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63" name="Line 182">
                <a:extLst>
                  <a:ext uri="{FF2B5EF4-FFF2-40B4-BE49-F238E27FC236}">
                    <a16:creationId xmlns:a16="http://schemas.microsoft.com/office/drawing/2014/main" id="{25DA4F8A-7F14-8C82-5D8B-AC228A790FD9}"/>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4" name="Line 183">
                <a:extLst>
                  <a:ext uri="{FF2B5EF4-FFF2-40B4-BE49-F238E27FC236}">
                    <a16:creationId xmlns:a16="http://schemas.microsoft.com/office/drawing/2014/main" id="{62D208C8-6917-6644-5D19-FBC6D1FC147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5" name="Line 184">
                <a:extLst>
                  <a:ext uri="{FF2B5EF4-FFF2-40B4-BE49-F238E27FC236}">
                    <a16:creationId xmlns:a16="http://schemas.microsoft.com/office/drawing/2014/main" id="{BDEF2351-B0CE-9509-07D5-582AA4A48BB3}"/>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6" name="Line 185">
                <a:extLst>
                  <a:ext uri="{FF2B5EF4-FFF2-40B4-BE49-F238E27FC236}">
                    <a16:creationId xmlns:a16="http://schemas.microsoft.com/office/drawing/2014/main" id="{678D3FF3-7E0E-05E2-9F28-DE1039E778D2}"/>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7" name="Line 186">
                <a:extLst>
                  <a:ext uri="{FF2B5EF4-FFF2-40B4-BE49-F238E27FC236}">
                    <a16:creationId xmlns:a16="http://schemas.microsoft.com/office/drawing/2014/main" id="{A506A662-44F9-9D43-8DF8-4F1951E47B90}"/>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8" name="Line 187">
                <a:extLst>
                  <a:ext uri="{FF2B5EF4-FFF2-40B4-BE49-F238E27FC236}">
                    <a16:creationId xmlns:a16="http://schemas.microsoft.com/office/drawing/2014/main" id="{0C82EE4E-A2D7-6E3F-0A54-331F86CC5EC4}"/>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9" name="Arc 188">
                <a:extLst>
                  <a:ext uri="{FF2B5EF4-FFF2-40B4-BE49-F238E27FC236}">
                    <a16:creationId xmlns:a16="http://schemas.microsoft.com/office/drawing/2014/main" id="{D3DD3FCF-BB1A-A228-3BC9-F63D26557C21}"/>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70" name="Oval 189">
                <a:extLst>
                  <a:ext uri="{FF2B5EF4-FFF2-40B4-BE49-F238E27FC236}">
                    <a16:creationId xmlns:a16="http://schemas.microsoft.com/office/drawing/2014/main" id="{9454A4A4-3DF4-D946-93CE-2B39637245EC}"/>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99" name="Group 190">
              <a:extLst>
                <a:ext uri="{FF2B5EF4-FFF2-40B4-BE49-F238E27FC236}">
                  <a16:creationId xmlns:a16="http://schemas.microsoft.com/office/drawing/2014/main" id="{699412AC-25E1-0CC7-3B48-9C19F6364AF2}"/>
                </a:ext>
              </a:extLst>
            </p:cNvPr>
            <p:cNvGrpSpPr>
              <a:grpSpLocks/>
            </p:cNvGrpSpPr>
            <p:nvPr/>
          </p:nvGrpSpPr>
          <p:grpSpPr bwMode="auto">
            <a:xfrm>
              <a:off x="3024" y="2984"/>
              <a:ext cx="204" cy="328"/>
              <a:chOff x="1696" y="1680"/>
              <a:chExt cx="204" cy="328"/>
            </a:xfrm>
          </p:grpSpPr>
          <p:sp>
            <p:nvSpPr>
              <p:cNvPr id="16549" name="Oval 191">
                <a:extLst>
                  <a:ext uri="{FF2B5EF4-FFF2-40B4-BE49-F238E27FC236}">
                    <a16:creationId xmlns:a16="http://schemas.microsoft.com/office/drawing/2014/main" id="{FA27900F-1221-5016-87E1-F6899D4B59A0}"/>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50" name="Line 192">
                <a:extLst>
                  <a:ext uri="{FF2B5EF4-FFF2-40B4-BE49-F238E27FC236}">
                    <a16:creationId xmlns:a16="http://schemas.microsoft.com/office/drawing/2014/main" id="{E9E06554-7F48-17B7-00B6-50FC1210665C}"/>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1" name="Arc 193">
                <a:extLst>
                  <a:ext uri="{FF2B5EF4-FFF2-40B4-BE49-F238E27FC236}">
                    <a16:creationId xmlns:a16="http://schemas.microsoft.com/office/drawing/2014/main" id="{EBAC0FEE-47E5-3612-51EB-AB1F8B48541C}"/>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52" name="Line 194">
                <a:extLst>
                  <a:ext uri="{FF2B5EF4-FFF2-40B4-BE49-F238E27FC236}">
                    <a16:creationId xmlns:a16="http://schemas.microsoft.com/office/drawing/2014/main" id="{174AF58F-B542-1C34-3F48-EFBA360FB07E}"/>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3" name="Line 195">
                <a:extLst>
                  <a:ext uri="{FF2B5EF4-FFF2-40B4-BE49-F238E27FC236}">
                    <a16:creationId xmlns:a16="http://schemas.microsoft.com/office/drawing/2014/main" id="{D03D2EEA-5568-EAB6-240F-1C43BFD1ABE6}"/>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4" name="Line 196">
                <a:extLst>
                  <a:ext uri="{FF2B5EF4-FFF2-40B4-BE49-F238E27FC236}">
                    <a16:creationId xmlns:a16="http://schemas.microsoft.com/office/drawing/2014/main" id="{14982C65-D94A-3386-A7C8-B38664B79CA4}"/>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5" name="Line 197">
                <a:extLst>
                  <a:ext uri="{FF2B5EF4-FFF2-40B4-BE49-F238E27FC236}">
                    <a16:creationId xmlns:a16="http://schemas.microsoft.com/office/drawing/2014/main" id="{26CC7CD7-CB9F-B38A-F599-7DFE8F2A5D57}"/>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6" name="Line 198">
                <a:extLst>
                  <a:ext uri="{FF2B5EF4-FFF2-40B4-BE49-F238E27FC236}">
                    <a16:creationId xmlns:a16="http://schemas.microsoft.com/office/drawing/2014/main" id="{495486CA-9545-CFE3-4D38-067922BE48E0}"/>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7" name="Line 199">
                <a:extLst>
                  <a:ext uri="{FF2B5EF4-FFF2-40B4-BE49-F238E27FC236}">
                    <a16:creationId xmlns:a16="http://schemas.microsoft.com/office/drawing/2014/main" id="{10D0A376-A09C-EC89-E24B-DB1FA7526E0F}"/>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8" name="Arc 200">
                <a:extLst>
                  <a:ext uri="{FF2B5EF4-FFF2-40B4-BE49-F238E27FC236}">
                    <a16:creationId xmlns:a16="http://schemas.microsoft.com/office/drawing/2014/main" id="{9EDB345A-0617-C9B6-B091-2E1432E43B33}"/>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59" name="Oval 201">
                <a:extLst>
                  <a:ext uri="{FF2B5EF4-FFF2-40B4-BE49-F238E27FC236}">
                    <a16:creationId xmlns:a16="http://schemas.microsoft.com/office/drawing/2014/main" id="{6766A897-AD88-F654-A5A2-5538FFB37459}"/>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500" name="Group 202">
              <a:extLst>
                <a:ext uri="{FF2B5EF4-FFF2-40B4-BE49-F238E27FC236}">
                  <a16:creationId xmlns:a16="http://schemas.microsoft.com/office/drawing/2014/main" id="{E54EEB4E-57CC-065E-2B49-4EF9FD761BC5}"/>
                </a:ext>
              </a:extLst>
            </p:cNvPr>
            <p:cNvGrpSpPr>
              <a:grpSpLocks/>
            </p:cNvGrpSpPr>
            <p:nvPr/>
          </p:nvGrpSpPr>
          <p:grpSpPr bwMode="auto">
            <a:xfrm>
              <a:off x="3252" y="2976"/>
              <a:ext cx="204" cy="328"/>
              <a:chOff x="1696" y="1680"/>
              <a:chExt cx="204" cy="328"/>
            </a:xfrm>
          </p:grpSpPr>
          <p:sp>
            <p:nvSpPr>
              <p:cNvPr id="16538" name="Oval 203">
                <a:extLst>
                  <a:ext uri="{FF2B5EF4-FFF2-40B4-BE49-F238E27FC236}">
                    <a16:creationId xmlns:a16="http://schemas.microsoft.com/office/drawing/2014/main" id="{1BD883B1-CAE1-D23E-C6B0-A6510C3DC025}"/>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39" name="Line 204">
                <a:extLst>
                  <a:ext uri="{FF2B5EF4-FFF2-40B4-BE49-F238E27FC236}">
                    <a16:creationId xmlns:a16="http://schemas.microsoft.com/office/drawing/2014/main" id="{5C4EB724-BAAB-9A24-4DD4-059B1D0D7ED9}"/>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0" name="Arc 205">
                <a:extLst>
                  <a:ext uri="{FF2B5EF4-FFF2-40B4-BE49-F238E27FC236}">
                    <a16:creationId xmlns:a16="http://schemas.microsoft.com/office/drawing/2014/main" id="{EAF01BE3-896C-34AB-BE0A-BE9CC20E49C6}"/>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41" name="Line 206">
                <a:extLst>
                  <a:ext uri="{FF2B5EF4-FFF2-40B4-BE49-F238E27FC236}">
                    <a16:creationId xmlns:a16="http://schemas.microsoft.com/office/drawing/2014/main" id="{3D0A2C51-2B50-7751-E84B-272DE0C95327}"/>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2" name="Line 207">
                <a:extLst>
                  <a:ext uri="{FF2B5EF4-FFF2-40B4-BE49-F238E27FC236}">
                    <a16:creationId xmlns:a16="http://schemas.microsoft.com/office/drawing/2014/main" id="{56AFB3C9-AB4D-2474-49F5-7B9594DB2733}"/>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3" name="Line 208">
                <a:extLst>
                  <a:ext uri="{FF2B5EF4-FFF2-40B4-BE49-F238E27FC236}">
                    <a16:creationId xmlns:a16="http://schemas.microsoft.com/office/drawing/2014/main" id="{C5A0675F-6C81-3789-2603-F67128941D61}"/>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4" name="Line 209">
                <a:extLst>
                  <a:ext uri="{FF2B5EF4-FFF2-40B4-BE49-F238E27FC236}">
                    <a16:creationId xmlns:a16="http://schemas.microsoft.com/office/drawing/2014/main" id="{2090A2CD-26EA-C6C8-BA97-A46540F3FDD1}"/>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5" name="Line 210">
                <a:extLst>
                  <a:ext uri="{FF2B5EF4-FFF2-40B4-BE49-F238E27FC236}">
                    <a16:creationId xmlns:a16="http://schemas.microsoft.com/office/drawing/2014/main" id="{39E09C88-DF7C-ECA5-7753-F06C62A894A7}"/>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6" name="Line 211">
                <a:extLst>
                  <a:ext uri="{FF2B5EF4-FFF2-40B4-BE49-F238E27FC236}">
                    <a16:creationId xmlns:a16="http://schemas.microsoft.com/office/drawing/2014/main" id="{BA3BF3CB-C745-06C6-D2FF-D0B93BD1E212}"/>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7" name="Arc 212">
                <a:extLst>
                  <a:ext uri="{FF2B5EF4-FFF2-40B4-BE49-F238E27FC236}">
                    <a16:creationId xmlns:a16="http://schemas.microsoft.com/office/drawing/2014/main" id="{C2F9B86E-8A09-FF30-E90A-F584F0A2A7D5}"/>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48" name="Oval 213">
                <a:extLst>
                  <a:ext uri="{FF2B5EF4-FFF2-40B4-BE49-F238E27FC236}">
                    <a16:creationId xmlns:a16="http://schemas.microsoft.com/office/drawing/2014/main" id="{8B5AE8E5-5659-B9A4-CA3A-B40AB82BD2B5}"/>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sp>
          <p:nvSpPr>
            <p:cNvPr id="16501" name="Rectangle 214">
              <a:extLst>
                <a:ext uri="{FF2B5EF4-FFF2-40B4-BE49-F238E27FC236}">
                  <a16:creationId xmlns:a16="http://schemas.microsoft.com/office/drawing/2014/main" id="{61BD0CFE-2E2F-5C92-0E9E-5FE096E3E77E}"/>
                </a:ext>
              </a:extLst>
            </p:cNvPr>
            <p:cNvSpPr>
              <a:spLocks noChangeArrowheads="1"/>
            </p:cNvSpPr>
            <p:nvPr/>
          </p:nvSpPr>
          <p:spPr bwMode="auto">
            <a:xfrm>
              <a:off x="2796" y="3444"/>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502" name="Group 215">
              <a:extLst>
                <a:ext uri="{FF2B5EF4-FFF2-40B4-BE49-F238E27FC236}">
                  <a16:creationId xmlns:a16="http://schemas.microsoft.com/office/drawing/2014/main" id="{A8911757-E617-AC68-5F47-0C33D7EE2C3C}"/>
                </a:ext>
              </a:extLst>
            </p:cNvPr>
            <p:cNvGrpSpPr>
              <a:grpSpLocks/>
            </p:cNvGrpSpPr>
            <p:nvPr/>
          </p:nvGrpSpPr>
          <p:grpSpPr bwMode="auto">
            <a:xfrm>
              <a:off x="2628" y="3408"/>
              <a:ext cx="204" cy="328"/>
              <a:chOff x="1696" y="1680"/>
              <a:chExt cx="204" cy="328"/>
            </a:xfrm>
          </p:grpSpPr>
          <p:sp>
            <p:nvSpPr>
              <p:cNvPr id="16527" name="Oval 216">
                <a:extLst>
                  <a:ext uri="{FF2B5EF4-FFF2-40B4-BE49-F238E27FC236}">
                    <a16:creationId xmlns:a16="http://schemas.microsoft.com/office/drawing/2014/main" id="{70C0ABB4-96DC-BEAD-2096-5022C477F147}"/>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28" name="Line 217">
                <a:extLst>
                  <a:ext uri="{FF2B5EF4-FFF2-40B4-BE49-F238E27FC236}">
                    <a16:creationId xmlns:a16="http://schemas.microsoft.com/office/drawing/2014/main" id="{EABFB788-6F16-2D80-1406-78C7F57642E0}"/>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9" name="Arc 218">
                <a:extLst>
                  <a:ext uri="{FF2B5EF4-FFF2-40B4-BE49-F238E27FC236}">
                    <a16:creationId xmlns:a16="http://schemas.microsoft.com/office/drawing/2014/main" id="{3FEEF189-2B77-5017-84B2-74DA00E31D17}"/>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30" name="Line 219">
                <a:extLst>
                  <a:ext uri="{FF2B5EF4-FFF2-40B4-BE49-F238E27FC236}">
                    <a16:creationId xmlns:a16="http://schemas.microsoft.com/office/drawing/2014/main" id="{90829329-C056-8B92-A409-B5A9F659050C}"/>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1" name="Line 220">
                <a:extLst>
                  <a:ext uri="{FF2B5EF4-FFF2-40B4-BE49-F238E27FC236}">
                    <a16:creationId xmlns:a16="http://schemas.microsoft.com/office/drawing/2014/main" id="{2FCB3A4A-7EDF-2D47-D1BB-8B18E35A32EA}"/>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2" name="Line 221">
                <a:extLst>
                  <a:ext uri="{FF2B5EF4-FFF2-40B4-BE49-F238E27FC236}">
                    <a16:creationId xmlns:a16="http://schemas.microsoft.com/office/drawing/2014/main" id="{D4115B76-74F0-DD42-68DE-D778B370F310}"/>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3" name="Line 222">
                <a:extLst>
                  <a:ext uri="{FF2B5EF4-FFF2-40B4-BE49-F238E27FC236}">
                    <a16:creationId xmlns:a16="http://schemas.microsoft.com/office/drawing/2014/main" id="{AC35498F-72C1-3238-1FB7-58F6CBB49DCF}"/>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4" name="Line 223">
                <a:extLst>
                  <a:ext uri="{FF2B5EF4-FFF2-40B4-BE49-F238E27FC236}">
                    <a16:creationId xmlns:a16="http://schemas.microsoft.com/office/drawing/2014/main" id="{1E8210CE-66F0-96EC-7301-2AB2B64FF06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5" name="Line 224">
                <a:extLst>
                  <a:ext uri="{FF2B5EF4-FFF2-40B4-BE49-F238E27FC236}">
                    <a16:creationId xmlns:a16="http://schemas.microsoft.com/office/drawing/2014/main" id="{F909ED34-8E37-57AF-4645-7C00DC5D32EA}"/>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6" name="Arc 225">
                <a:extLst>
                  <a:ext uri="{FF2B5EF4-FFF2-40B4-BE49-F238E27FC236}">
                    <a16:creationId xmlns:a16="http://schemas.microsoft.com/office/drawing/2014/main" id="{6B16C026-847C-7BFA-7A7F-49980B3CC303}"/>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37" name="Oval 226">
                <a:extLst>
                  <a:ext uri="{FF2B5EF4-FFF2-40B4-BE49-F238E27FC236}">
                    <a16:creationId xmlns:a16="http://schemas.microsoft.com/office/drawing/2014/main" id="{6237D1FB-BC95-56B3-4803-00449731A455}"/>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503" name="Group 227">
              <a:extLst>
                <a:ext uri="{FF2B5EF4-FFF2-40B4-BE49-F238E27FC236}">
                  <a16:creationId xmlns:a16="http://schemas.microsoft.com/office/drawing/2014/main" id="{8DA59895-1FDE-6F34-0917-CD417BC2BB1F}"/>
                </a:ext>
              </a:extLst>
            </p:cNvPr>
            <p:cNvGrpSpPr>
              <a:grpSpLocks/>
            </p:cNvGrpSpPr>
            <p:nvPr/>
          </p:nvGrpSpPr>
          <p:grpSpPr bwMode="auto">
            <a:xfrm>
              <a:off x="3024" y="3416"/>
              <a:ext cx="204" cy="328"/>
              <a:chOff x="1696" y="1680"/>
              <a:chExt cx="204" cy="328"/>
            </a:xfrm>
          </p:grpSpPr>
          <p:sp>
            <p:nvSpPr>
              <p:cNvPr id="16516" name="Oval 228">
                <a:extLst>
                  <a:ext uri="{FF2B5EF4-FFF2-40B4-BE49-F238E27FC236}">
                    <a16:creationId xmlns:a16="http://schemas.microsoft.com/office/drawing/2014/main" id="{509557D2-6EA5-3A18-4EA9-8AD38E3F2BBC}"/>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17" name="Line 229">
                <a:extLst>
                  <a:ext uri="{FF2B5EF4-FFF2-40B4-BE49-F238E27FC236}">
                    <a16:creationId xmlns:a16="http://schemas.microsoft.com/office/drawing/2014/main" id="{91B91766-FF1C-C34D-C4A1-75D405936E9C}"/>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8" name="Arc 230">
                <a:extLst>
                  <a:ext uri="{FF2B5EF4-FFF2-40B4-BE49-F238E27FC236}">
                    <a16:creationId xmlns:a16="http://schemas.microsoft.com/office/drawing/2014/main" id="{AD9A8FE8-1CE7-0CB9-5E72-C6504F37B5E2}"/>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19" name="Line 231">
                <a:extLst>
                  <a:ext uri="{FF2B5EF4-FFF2-40B4-BE49-F238E27FC236}">
                    <a16:creationId xmlns:a16="http://schemas.microsoft.com/office/drawing/2014/main" id="{B9E9789F-6141-3E57-3298-25FCBDF74EC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0" name="Line 232">
                <a:extLst>
                  <a:ext uri="{FF2B5EF4-FFF2-40B4-BE49-F238E27FC236}">
                    <a16:creationId xmlns:a16="http://schemas.microsoft.com/office/drawing/2014/main" id="{19B39FE4-3064-443A-D94E-7818CD5E551F}"/>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1" name="Line 233">
                <a:extLst>
                  <a:ext uri="{FF2B5EF4-FFF2-40B4-BE49-F238E27FC236}">
                    <a16:creationId xmlns:a16="http://schemas.microsoft.com/office/drawing/2014/main" id="{D4AAD721-89AB-5FAE-BA0E-08BD07FAF056}"/>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2" name="Line 234">
                <a:extLst>
                  <a:ext uri="{FF2B5EF4-FFF2-40B4-BE49-F238E27FC236}">
                    <a16:creationId xmlns:a16="http://schemas.microsoft.com/office/drawing/2014/main" id="{C16BC474-FE8A-339E-7617-F78C77C3B486}"/>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3" name="Line 235">
                <a:extLst>
                  <a:ext uri="{FF2B5EF4-FFF2-40B4-BE49-F238E27FC236}">
                    <a16:creationId xmlns:a16="http://schemas.microsoft.com/office/drawing/2014/main" id="{19B23DA5-3351-CD06-75F0-3D640AA80B78}"/>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4" name="Line 236">
                <a:extLst>
                  <a:ext uri="{FF2B5EF4-FFF2-40B4-BE49-F238E27FC236}">
                    <a16:creationId xmlns:a16="http://schemas.microsoft.com/office/drawing/2014/main" id="{B2B92A3D-1269-675E-47E2-5EF01E6D6FF8}"/>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5" name="Arc 237">
                <a:extLst>
                  <a:ext uri="{FF2B5EF4-FFF2-40B4-BE49-F238E27FC236}">
                    <a16:creationId xmlns:a16="http://schemas.microsoft.com/office/drawing/2014/main" id="{A3F70816-A61A-2513-43A1-9D7155E1D92F}"/>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26" name="Oval 238">
                <a:extLst>
                  <a:ext uri="{FF2B5EF4-FFF2-40B4-BE49-F238E27FC236}">
                    <a16:creationId xmlns:a16="http://schemas.microsoft.com/office/drawing/2014/main" id="{9A5DE540-3080-840B-9762-70095BA429A4}"/>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504" name="Group 239">
              <a:extLst>
                <a:ext uri="{FF2B5EF4-FFF2-40B4-BE49-F238E27FC236}">
                  <a16:creationId xmlns:a16="http://schemas.microsoft.com/office/drawing/2014/main" id="{8F2113D7-21F9-007D-A35D-BEBA5659DC59}"/>
                </a:ext>
              </a:extLst>
            </p:cNvPr>
            <p:cNvGrpSpPr>
              <a:grpSpLocks/>
            </p:cNvGrpSpPr>
            <p:nvPr/>
          </p:nvGrpSpPr>
          <p:grpSpPr bwMode="auto">
            <a:xfrm>
              <a:off x="3252" y="3408"/>
              <a:ext cx="204" cy="328"/>
              <a:chOff x="1696" y="1680"/>
              <a:chExt cx="204" cy="328"/>
            </a:xfrm>
          </p:grpSpPr>
          <p:sp>
            <p:nvSpPr>
              <p:cNvPr id="16505" name="Oval 240">
                <a:extLst>
                  <a:ext uri="{FF2B5EF4-FFF2-40B4-BE49-F238E27FC236}">
                    <a16:creationId xmlns:a16="http://schemas.microsoft.com/office/drawing/2014/main" id="{764213A3-3598-9B2B-7561-2EF24E817131}"/>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06" name="Line 241">
                <a:extLst>
                  <a:ext uri="{FF2B5EF4-FFF2-40B4-BE49-F238E27FC236}">
                    <a16:creationId xmlns:a16="http://schemas.microsoft.com/office/drawing/2014/main" id="{BD771167-4B7B-246E-46C6-6C759836C75C}"/>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07" name="Arc 242">
                <a:extLst>
                  <a:ext uri="{FF2B5EF4-FFF2-40B4-BE49-F238E27FC236}">
                    <a16:creationId xmlns:a16="http://schemas.microsoft.com/office/drawing/2014/main" id="{35CF3210-CDB8-E456-67A6-9A05F94ABD3E}"/>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08" name="Line 243">
                <a:extLst>
                  <a:ext uri="{FF2B5EF4-FFF2-40B4-BE49-F238E27FC236}">
                    <a16:creationId xmlns:a16="http://schemas.microsoft.com/office/drawing/2014/main" id="{E914C71E-4A7B-BBBD-3201-3F1DE6998D2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09" name="Line 244">
                <a:extLst>
                  <a:ext uri="{FF2B5EF4-FFF2-40B4-BE49-F238E27FC236}">
                    <a16:creationId xmlns:a16="http://schemas.microsoft.com/office/drawing/2014/main" id="{5E3981BB-8099-B70F-30DC-9C717ABC7C2B}"/>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0" name="Line 245">
                <a:extLst>
                  <a:ext uri="{FF2B5EF4-FFF2-40B4-BE49-F238E27FC236}">
                    <a16:creationId xmlns:a16="http://schemas.microsoft.com/office/drawing/2014/main" id="{BCF2A275-C72B-18A4-058A-FF3D80B587CD}"/>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1" name="Line 246">
                <a:extLst>
                  <a:ext uri="{FF2B5EF4-FFF2-40B4-BE49-F238E27FC236}">
                    <a16:creationId xmlns:a16="http://schemas.microsoft.com/office/drawing/2014/main" id="{44DD8F12-04E9-66A5-E6C9-F63F8109C67B}"/>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2" name="Line 247">
                <a:extLst>
                  <a:ext uri="{FF2B5EF4-FFF2-40B4-BE49-F238E27FC236}">
                    <a16:creationId xmlns:a16="http://schemas.microsoft.com/office/drawing/2014/main" id="{8BC9B2F5-DECD-2D7A-2A43-AFE6CB87F207}"/>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3" name="Line 248">
                <a:extLst>
                  <a:ext uri="{FF2B5EF4-FFF2-40B4-BE49-F238E27FC236}">
                    <a16:creationId xmlns:a16="http://schemas.microsoft.com/office/drawing/2014/main" id="{C3048BA3-FB58-6BFE-F9B2-7290EAACF2CA}"/>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4" name="Arc 249">
                <a:extLst>
                  <a:ext uri="{FF2B5EF4-FFF2-40B4-BE49-F238E27FC236}">
                    <a16:creationId xmlns:a16="http://schemas.microsoft.com/office/drawing/2014/main" id="{8BF34AF9-CFC4-9E7A-AFB8-F7ADE2572E24}"/>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15" name="Oval 250">
                <a:extLst>
                  <a:ext uri="{FF2B5EF4-FFF2-40B4-BE49-F238E27FC236}">
                    <a16:creationId xmlns:a16="http://schemas.microsoft.com/office/drawing/2014/main" id="{D1ED7FAB-23D7-1E7D-8941-9237D29EE33C}"/>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grpSp>
        <p:nvGrpSpPr>
          <p:cNvPr id="22" name="Group 251">
            <a:extLst>
              <a:ext uri="{FF2B5EF4-FFF2-40B4-BE49-F238E27FC236}">
                <a16:creationId xmlns:a16="http://schemas.microsoft.com/office/drawing/2014/main" id="{9455658D-4B8C-4CDF-BE5B-39D54BA6B5E5}"/>
              </a:ext>
            </a:extLst>
          </p:cNvPr>
          <p:cNvGrpSpPr>
            <a:grpSpLocks/>
          </p:cNvGrpSpPr>
          <p:nvPr/>
        </p:nvGrpSpPr>
        <p:grpSpPr bwMode="auto">
          <a:xfrm>
            <a:off x="758455" y="6102718"/>
            <a:ext cx="9427055" cy="624031"/>
            <a:chOff x="672" y="3687"/>
            <a:chExt cx="4992" cy="393"/>
          </a:xfrm>
        </p:grpSpPr>
        <p:sp>
          <p:nvSpPr>
            <p:cNvPr id="16396" name="Rectangle 252">
              <a:extLst>
                <a:ext uri="{FF2B5EF4-FFF2-40B4-BE49-F238E27FC236}">
                  <a16:creationId xmlns:a16="http://schemas.microsoft.com/office/drawing/2014/main" id="{C2BA67A5-9BD1-844B-2995-ABC6DFFC6916}"/>
                </a:ext>
              </a:extLst>
            </p:cNvPr>
            <p:cNvSpPr>
              <a:spLocks noChangeArrowheads="1"/>
            </p:cNvSpPr>
            <p:nvPr/>
          </p:nvSpPr>
          <p:spPr bwMode="auto">
            <a:xfrm>
              <a:off x="672" y="3696"/>
              <a:ext cx="4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串联</a:t>
              </a:r>
            </a:p>
          </p:txBody>
        </p:sp>
        <p:sp>
          <p:nvSpPr>
            <p:cNvPr id="16397" name="Line 253">
              <a:extLst>
                <a:ext uri="{FF2B5EF4-FFF2-40B4-BE49-F238E27FC236}">
                  <a16:creationId xmlns:a16="http://schemas.microsoft.com/office/drawing/2014/main" id="{B08F0BD9-7A56-C9D0-5B9A-13B6AFD88EB7}"/>
                </a:ext>
              </a:extLst>
            </p:cNvPr>
            <p:cNvSpPr>
              <a:spLocks noChangeShapeType="1"/>
            </p:cNvSpPr>
            <p:nvPr/>
          </p:nvSpPr>
          <p:spPr bwMode="auto">
            <a:xfrm>
              <a:off x="1329" y="394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398" name="Rectangle 254">
              <a:extLst>
                <a:ext uri="{FF2B5EF4-FFF2-40B4-BE49-F238E27FC236}">
                  <a16:creationId xmlns:a16="http://schemas.microsoft.com/office/drawing/2014/main" id="{FDA3EEAC-6F16-AE79-43C1-DE3E32A131CA}"/>
                </a:ext>
              </a:extLst>
            </p:cNvPr>
            <p:cNvSpPr>
              <a:spLocks noChangeArrowheads="1"/>
            </p:cNvSpPr>
            <p:nvPr/>
          </p:nvSpPr>
          <p:spPr bwMode="auto">
            <a:xfrm>
              <a:off x="1104" y="3687"/>
              <a:ext cx="69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顾客到达</a:t>
              </a:r>
            </a:p>
          </p:txBody>
        </p:sp>
        <p:sp>
          <p:nvSpPr>
            <p:cNvPr id="16399" name="Line 255">
              <a:extLst>
                <a:ext uri="{FF2B5EF4-FFF2-40B4-BE49-F238E27FC236}">
                  <a16:creationId xmlns:a16="http://schemas.microsoft.com/office/drawing/2014/main" id="{F67502E3-D357-EF5D-EDF6-B2048E744324}"/>
                </a:ext>
              </a:extLst>
            </p:cNvPr>
            <p:cNvSpPr>
              <a:spLocks noChangeShapeType="1"/>
            </p:cNvSpPr>
            <p:nvPr/>
          </p:nvSpPr>
          <p:spPr bwMode="auto">
            <a:xfrm>
              <a:off x="5211" y="3936"/>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00" name="Rectangle 256">
              <a:extLst>
                <a:ext uri="{FF2B5EF4-FFF2-40B4-BE49-F238E27FC236}">
                  <a16:creationId xmlns:a16="http://schemas.microsoft.com/office/drawing/2014/main" id="{C4C1B99C-741A-B73D-ED05-74B78DDDC76C}"/>
                </a:ext>
              </a:extLst>
            </p:cNvPr>
            <p:cNvSpPr>
              <a:spLocks noChangeArrowheads="1"/>
            </p:cNvSpPr>
            <p:nvPr/>
          </p:nvSpPr>
          <p:spPr bwMode="auto">
            <a:xfrm>
              <a:off x="5226" y="3687"/>
              <a:ext cx="39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dirty="0">
                  <a:latin typeface="+mn-ea"/>
                  <a:ea typeface="+mn-ea"/>
                </a:rPr>
                <a:t>离去</a:t>
              </a:r>
            </a:p>
          </p:txBody>
        </p:sp>
        <p:sp>
          <p:nvSpPr>
            <p:cNvPr id="16401" name="AutoShape 257">
              <a:extLst>
                <a:ext uri="{FF2B5EF4-FFF2-40B4-BE49-F238E27FC236}">
                  <a16:creationId xmlns:a16="http://schemas.microsoft.com/office/drawing/2014/main" id="{674FB681-794E-9126-4315-D9B538BB67BF}"/>
                </a:ext>
              </a:extLst>
            </p:cNvPr>
            <p:cNvSpPr>
              <a:spLocks noChangeArrowheads="1"/>
            </p:cNvSpPr>
            <p:nvPr/>
          </p:nvSpPr>
          <p:spPr bwMode="auto">
            <a:xfrm>
              <a:off x="2688" y="3792"/>
              <a:ext cx="687" cy="240"/>
            </a:xfrm>
            <a:prstGeom prst="wedgeRoundRectCallout">
              <a:avLst>
                <a:gd name="adj1" fmla="val -61352"/>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1</a:t>
              </a:r>
            </a:p>
          </p:txBody>
        </p:sp>
        <p:sp>
          <p:nvSpPr>
            <p:cNvPr id="16402" name="Line 258">
              <a:extLst>
                <a:ext uri="{FF2B5EF4-FFF2-40B4-BE49-F238E27FC236}">
                  <a16:creationId xmlns:a16="http://schemas.microsoft.com/office/drawing/2014/main" id="{F3697A61-0257-BEDA-0FBF-44A89759647C}"/>
                </a:ext>
              </a:extLst>
            </p:cNvPr>
            <p:cNvSpPr>
              <a:spLocks noChangeShapeType="1"/>
            </p:cNvSpPr>
            <p:nvPr/>
          </p:nvSpPr>
          <p:spPr bwMode="auto">
            <a:xfrm>
              <a:off x="3375" y="3942"/>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03" name="AutoShape 259">
              <a:extLst>
                <a:ext uri="{FF2B5EF4-FFF2-40B4-BE49-F238E27FC236}">
                  <a16:creationId xmlns:a16="http://schemas.microsoft.com/office/drawing/2014/main" id="{A8457FF8-768B-DC77-9633-A5113507936C}"/>
                </a:ext>
              </a:extLst>
            </p:cNvPr>
            <p:cNvSpPr>
              <a:spLocks noChangeArrowheads="1"/>
            </p:cNvSpPr>
            <p:nvPr/>
          </p:nvSpPr>
          <p:spPr bwMode="auto">
            <a:xfrm>
              <a:off x="4499" y="3792"/>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2</a:t>
              </a:r>
            </a:p>
          </p:txBody>
        </p:sp>
        <p:sp>
          <p:nvSpPr>
            <p:cNvPr id="16404" name="Rectangle 260">
              <a:extLst>
                <a:ext uri="{FF2B5EF4-FFF2-40B4-BE49-F238E27FC236}">
                  <a16:creationId xmlns:a16="http://schemas.microsoft.com/office/drawing/2014/main" id="{EAC0C3C6-1A5C-4BFB-27DF-3188D296BFEB}"/>
                </a:ext>
              </a:extLst>
            </p:cNvPr>
            <p:cNvSpPr>
              <a:spLocks noChangeArrowheads="1"/>
            </p:cNvSpPr>
            <p:nvPr/>
          </p:nvSpPr>
          <p:spPr bwMode="auto">
            <a:xfrm>
              <a:off x="3819" y="3780"/>
              <a:ext cx="24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405" name="Group 261">
              <a:extLst>
                <a:ext uri="{FF2B5EF4-FFF2-40B4-BE49-F238E27FC236}">
                  <a16:creationId xmlns:a16="http://schemas.microsoft.com/office/drawing/2014/main" id="{DA5BB096-4814-D16B-67DF-C6144CBEE376}"/>
                </a:ext>
              </a:extLst>
            </p:cNvPr>
            <p:cNvGrpSpPr>
              <a:grpSpLocks/>
            </p:cNvGrpSpPr>
            <p:nvPr/>
          </p:nvGrpSpPr>
          <p:grpSpPr bwMode="auto">
            <a:xfrm>
              <a:off x="3651" y="3744"/>
              <a:ext cx="204" cy="328"/>
              <a:chOff x="1696" y="1680"/>
              <a:chExt cx="204" cy="328"/>
            </a:xfrm>
          </p:grpSpPr>
          <p:sp>
            <p:nvSpPr>
              <p:cNvPr id="16467" name="Oval 262">
                <a:extLst>
                  <a:ext uri="{FF2B5EF4-FFF2-40B4-BE49-F238E27FC236}">
                    <a16:creationId xmlns:a16="http://schemas.microsoft.com/office/drawing/2014/main" id="{0726CD3A-E76D-1297-E1A1-D3E9B44245B6}"/>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68" name="Line 263">
                <a:extLst>
                  <a:ext uri="{FF2B5EF4-FFF2-40B4-BE49-F238E27FC236}">
                    <a16:creationId xmlns:a16="http://schemas.microsoft.com/office/drawing/2014/main" id="{7983FC8D-8A86-D07D-4BB7-02B8C155259F}"/>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9" name="Arc 264">
                <a:extLst>
                  <a:ext uri="{FF2B5EF4-FFF2-40B4-BE49-F238E27FC236}">
                    <a16:creationId xmlns:a16="http://schemas.microsoft.com/office/drawing/2014/main" id="{639D652B-4740-674E-7287-AE0239FB2789}"/>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70" name="Line 265">
                <a:extLst>
                  <a:ext uri="{FF2B5EF4-FFF2-40B4-BE49-F238E27FC236}">
                    <a16:creationId xmlns:a16="http://schemas.microsoft.com/office/drawing/2014/main" id="{5F05F16B-7766-CC8F-E8FA-8CE781C383B3}"/>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1" name="Line 266">
                <a:extLst>
                  <a:ext uri="{FF2B5EF4-FFF2-40B4-BE49-F238E27FC236}">
                    <a16:creationId xmlns:a16="http://schemas.microsoft.com/office/drawing/2014/main" id="{C9F591ED-9629-EA3E-E037-0CA9C4A2E9AF}"/>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2" name="Line 267">
                <a:extLst>
                  <a:ext uri="{FF2B5EF4-FFF2-40B4-BE49-F238E27FC236}">
                    <a16:creationId xmlns:a16="http://schemas.microsoft.com/office/drawing/2014/main" id="{0D94C056-3E7F-6ED7-51A0-05224F7D817C}"/>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3" name="Line 268">
                <a:extLst>
                  <a:ext uri="{FF2B5EF4-FFF2-40B4-BE49-F238E27FC236}">
                    <a16:creationId xmlns:a16="http://schemas.microsoft.com/office/drawing/2014/main" id="{41E29EAD-C293-EB5D-2F83-B3AE7A9DB340}"/>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4" name="Line 269">
                <a:extLst>
                  <a:ext uri="{FF2B5EF4-FFF2-40B4-BE49-F238E27FC236}">
                    <a16:creationId xmlns:a16="http://schemas.microsoft.com/office/drawing/2014/main" id="{57548648-2B07-3A9E-2BB8-9A8FD095D2F8}"/>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5" name="Line 270">
                <a:extLst>
                  <a:ext uri="{FF2B5EF4-FFF2-40B4-BE49-F238E27FC236}">
                    <a16:creationId xmlns:a16="http://schemas.microsoft.com/office/drawing/2014/main" id="{1CCFE1D4-3F91-AA31-57BE-9CAEE0B11C94}"/>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6" name="Arc 271">
                <a:extLst>
                  <a:ext uri="{FF2B5EF4-FFF2-40B4-BE49-F238E27FC236}">
                    <a16:creationId xmlns:a16="http://schemas.microsoft.com/office/drawing/2014/main" id="{4AE01729-16E9-4CBC-8C4C-0807E418AB8F}"/>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77" name="Oval 272">
                <a:extLst>
                  <a:ext uri="{FF2B5EF4-FFF2-40B4-BE49-F238E27FC236}">
                    <a16:creationId xmlns:a16="http://schemas.microsoft.com/office/drawing/2014/main" id="{17FF92DD-BD5C-0EE9-7FD1-F290EDBBDE86}"/>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06" name="Group 273">
              <a:extLst>
                <a:ext uri="{FF2B5EF4-FFF2-40B4-BE49-F238E27FC236}">
                  <a16:creationId xmlns:a16="http://schemas.microsoft.com/office/drawing/2014/main" id="{15B52A8A-38C6-489D-46A9-003ABE71209C}"/>
                </a:ext>
              </a:extLst>
            </p:cNvPr>
            <p:cNvGrpSpPr>
              <a:grpSpLocks/>
            </p:cNvGrpSpPr>
            <p:nvPr/>
          </p:nvGrpSpPr>
          <p:grpSpPr bwMode="auto">
            <a:xfrm>
              <a:off x="4047" y="3752"/>
              <a:ext cx="204" cy="328"/>
              <a:chOff x="1696" y="1680"/>
              <a:chExt cx="204" cy="328"/>
            </a:xfrm>
          </p:grpSpPr>
          <p:sp>
            <p:nvSpPr>
              <p:cNvPr id="16456" name="Oval 274">
                <a:extLst>
                  <a:ext uri="{FF2B5EF4-FFF2-40B4-BE49-F238E27FC236}">
                    <a16:creationId xmlns:a16="http://schemas.microsoft.com/office/drawing/2014/main" id="{4891AD40-2DA5-2B2C-1A88-91867124C2FE}"/>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57" name="Line 275">
                <a:extLst>
                  <a:ext uri="{FF2B5EF4-FFF2-40B4-BE49-F238E27FC236}">
                    <a16:creationId xmlns:a16="http://schemas.microsoft.com/office/drawing/2014/main" id="{BAF3BD4A-06BB-06A3-95D4-777109A51EF2}"/>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8" name="Arc 276">
                <a:extLst>
                  <a:ext uri="{FF2B5EF4-FFF2-40B4-BE49-F238E27FC236}">
                    <a16:creationId xmlns:a16="http://schemas.microsoft.com/office/drawing/2014/main" id="{4D9E5E78-FE35-0219-79F7-A7BEFF370F67}"/>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59" name="Line 277">
                <a:extLst>
                  <a:ext uri="{FF2B5EF4-FFF2-40B4-BE49-F238E27FC236}">
                    <a16:creationId xmlns:a16="http://schemas.microsoft.com/office/drawing/2014/main" id="{A5B92F69-E88C-6BD1-0E42-C7B47692A5B6}"/>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0" name="Line 278">
                <a:extLst>
                  <a:ext uri="{FF2B5EF4-FFF2-40B4-BE49-F238E27FC236}">
                    <a16:creationId xmlns:a16="http://schemas.microsoft.com/office/drawing/2014/main" id="{0A0C1F9B-EA9C-D8A3-8A80-74A98523DAF0}"/>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1" name="Line 279">
                <a:extLst>
                  <a:ext uri="{FF2B5EF4-FFF2-40B4-BE49-F238E27FC236}">
                    <a16:creationId xmlns:a16="http://schemas.microsoft.com/office/drawing/2014/main" id="{33FB75A2-C247-1940-C941-3248636CB7EA}"/>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2" name="Line 280">
                <a:extLst>
                  <a:ext uri="{FF2B5EF4-FFF2-40B4-BE49-F238E27FC236}">
                    <a16:creationId xmlns:a16="http://schemas.microsoft.com/office/drawing/2014/main" id="{609392F8-30F2-5DAD-374A-01C033BCE03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3" name="Line 281">
                <a:extLst>
                  <a:ext uri="{FF2B5EF4-FFF2-40B4-BE49-F238E27FC236}">
                    <a16:creationId xmlns:a16="http://schemas.microsoft.com/office/drawing/2014/main" id="{F59DF0C2-F43E-B5CA-99E7-8FFAC0D6DD5A}"/>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4" name="Line 282">
                <a:extLst>
                  <a:ext uri="{FF2B5EF4-FFF2-40B4-BE49-F238E27FC236}">
                    <a16:creationId xmlns:a16="http://schemas.microsoft.com/office/drawing/2014/main" id="{64F86A85-7A85-D186-1A79-95D50AEA6275}"/>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5" name="Arc 283">
                <a:extLst>
                  <a:ext uri="{FF2B5EF4-FFF2-40B4-BE49-F238E27FC236}">
                    <a16:creationId xmlns:a16="http://schemas.microsoft.com/office/drawing/2014/main" id="{28084EDB-700F-19FD-9BDB-D406F203ABE7}"/>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66" name="Oval 284">
                <a:extLst>
                  <a:ext uri="{FF2B5EF4-FFF2-40B4-BE49-F238E27FC236}">
                    <a16:creationId xmlns:a16="http://schemas.microsoft.com/office/drawing/2014/main" id="{60A0D0AE-C3C3-5FCA-3F2F-AB77D51F5ED0}"/>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07" name="Group 285">
              <a:extLst>
                <a:ext uri="{FF2B5EF4-FFF2-40B4-BE49-F238E27FC236}">
                  <a16:creationId xmlns:a16="http://schemas.microsoft.com/office/drawing/2014/main" id="{E5672BD8-2D6B-6E58-DB9B-CF4E4DD02F43}"/>
                </a:ext>
              </a:extLst>
            </p:cNvPr>
            <p:cNvGrpSpPr>
              <a:grpSpLocks/>
            </p:cNvGrpSpPr>
            <p:nvPr/>
          </p:nvGrpSpPr>
          <p:grpSpPr bwMode="auto">
            <a:xfrm>
              <a:off x="4275" y="3744"/>
              <a:ext cx="204" cy="328"/>
              <a:chOff x="1696" y="1680"/>
              <a:chExt cx="204" cy="328"/>
            </a:xfrm>
          </p:grpSpPr>
          <p:sp>
            <p:nvSpPr>
              <p:cNvPr id="16445" name="Oval 286">
                <a:extLst>
                  <a:ext uri="{FF2B5EF4-FFF2-40B4-BE49-F238E27FC236}">
                    <a16:creationId xmlns:a16="http://schemas.microsoft.com/office/drawing/2014/main" id="{835D6212-E99A-2B56-50E3-32539A4AB23F}"/>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46" name="Line 287">
                <a:extLst>
                  <a:ext uri="{FF2B5EF4-FFF2-40B4-BE49-F238E27FC236}">
                    <a16:creationId xmlns:a16="http://schemas.microsoft.com/office/drawing/2014/main" id="{2337FE32-A663-CCF5-D7D5-AF47BD0E4A34}"/>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7" name="Arc 288">
                <a:extLst>
                  <a:ext uri="{FF2B5EF4-FFF2-40B4-BE49-F238E27FC236}">
                    <a16:creationId xmlns:a16="http://schemas.microsoft.com/office/drawing/2014/main" id="{CAB17316-45EE-32E4-9944-AEE76672B716}"/>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48" name="Line 289">
                <a:extLst>
                  <a:ext uri="{FF2B5EF4-FFF2-40B4-BE49-F238E27FC236}">
                    <a16:creationId xmlns:a16="http://schemas.microsoft.com/office/drawing/2014/main" id="{9CE34F0A-F520-0211-1219-B02C4C07FFDB}"/>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9" name="Line 290">
                <a:extLst>
                  <a:ext uri="{FF2B5EF4-FFF2-40B4-BE49-F238E27FC236}">
                    <a16:creationId xmlns:a16="http://schemas.microsoft.com/office/drawing/2014/main" id="{670C48F2-F37E-32BD-CFE8-9DF596B538DF}"/>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0" name="Line 291">
                <a:extLst>
                  <a:ext uri="{FF2B5EF4-FFF2-40B4-BE49-F238E27FC236}">
                    <a16:creationId xmlns:a16="http://schemas.microsoft.com/office/drawing/2014/main" id="{CF81C500-8F9D-6F6F-38E2-237EFDC81D69}"/>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1" name="Line 292">
                <a:extLst>
                  <a:ext uri="{FF2B5EF4-FFF2-40B4-BE49-F238E27FC236}">
                    <a16:creationId xmlns:a16="http://schemas.microsoft.com/office/drawing/2014/main" id="{BB88DA04-0AFA-8BFC-EEE8-5564B3E9E924}"/>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2" name="Line 293">
                <a:extLst>
                  <a:ext uri="{FF2B5EF4-FFF2-40B4-BE49-F238E27FC236}">
                    <a16:creationId xmlns:a16="http://schemas.microsoft.com/office/drawing/2014/main" id="{D847B950-4514-ED51-49E1-CBE89C4CAEA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3" name="Line 294">
                <a:extLst>
                  <a:ext uri="{FF2B5EF4-FFF2-40B4-BE49-F238E27FC236}">
                    <a16:creationId xmlns:a16="http://schemas.microsoft.com/office/drawing/2014/main" id="{CB1C878C-A98B-C0F1-1422-D7D24ACB233B}"/>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4" name="Arc 295">
                <a:extLst>
                  <a:ext uri="{FF2B5EF4-FFF2-40B4-BE49-F238E27FC236}">
                    <a16:creationId xmlns:a16="http://schemas.microsoft.com/office/drawing/2014/main" id="{BDCE66BE-8C35-9C81-72E8-DE34DFE53259}"/>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55" name="Oval 296">
                <a:extLst>
                  <a:ext uri="{FF2B5EF4-FFF2-40B4-BE49-F238E27FC236}">
                    <a16:creationId xmlns:a16="http://schemas.microsoft.com/office/drawing/2014/main" id="{0FAA76E5-9B26-7554-CCC7-1F50CCEBACFD}"/>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sp>
          <p:nvSpPr>
            <p:cNvPr id="16408" name="Rectangle 297">
              <a:extLst>
                <a:ext uri="{FF2B5EF4-FFF2-40B4-BE49-F238E27FC236}">
                  <a16:creationId xmlns:a16="http://schemas.microsoft.com/office/drawing/2014/main" id="{84F0D66E-3B66-AB2A-872E-531229BF150D}"/>
                </a:ext>
              </a:extLst>
            </p:cNvPr>
            <p:cNvSpPr>
              <a:spLocks noChangeArrowheads="1"/>
            </p:cNvSpPr>
            <p:nvPr/>
          </p:nvSpPr>
          <p:spPr bwMode="auto">
            <a:xfrm>
              <a:off x="1992" y="3780"/>
              <a:ext cx="24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409" name="Group 298">
              <a:extLst>
                <a:ext uri="{FF2B5EF4-FFF2-40B4-BE49-F238E27FC236}">
                  <a16:creationId xmlns:a16="http://schemas.microsoft.com/office/drawing/2014/main" id="{B076FD22-F295-D65F-8599-89A2672A7561}"/>
                </a:ext>
              </a:extLst>
            </p:cNvPr>
            <p:cNvGrpSpPr>
              <a:grpSpLocks/>
            </p:cNvGrpSpPr>
            <p:nvPr/>
          </p:nvGrpSpPr>
          <p:grpSpPr bwMode="auto">
            <a:xfrm>
              <a:off x="1824" y="3744"/>
              <a:ext cx="204" cy="328"/>
              <a:chOff x="1696" y="1680"/>
              <a:chExt cx="204" cy="328"/>
            </a:xfrm>
          </p:grpSpPr>
          <p:sp>
            <p:nvSpPr>
              <p:cNvPr id="16434" name="Oval 299">
                <a:extLst>
                  <a:ext uri="{FF2B5EF4-FFF2-40B4-BE49-F238E27FC236}">
                    <a16:creationId xmlns:a16="http://schemas.microsoft.com/office/drawing/2014/main" id="{377CD67E-E45C-D25C-EE22-1BA7A7E1AA4D}"/>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35" name="Line 300">
                <a:extLst>
                  <a:ext uri="{FF2B5EF4-FFF2-40B4-BE49-F238E27FC236}">
                    <a16:creationId xmlns:a16="http://schemas.microsoft.com/office/drawing/2014/main" id="{BFBAF5BA-0781-FF37-625C-ABD85363E70C}"/>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6" name="Arc 301">
                <a:extLst>
                  <a:ext uri="{FF2B5EF4-FFF2-40B4-BE49-F238E27FC236}">
                    <a16:creationId xmlns:a16="http://schemas.microsoft.com/office/drawing/2014/main" id="{C6E578CA-3654-282D-643E-30B4C9BED97A}"/>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37" name="Line 302">
                <a:extLst>
                  <a:ext uri="{FF2B5EF4-FFF2-40B4-BE49-F238E27FC236}">
                    <a16:creationId xmlns:a16="http://schemas.microsoft.com/office/drawing/2014/main" id="{76FEEFA3-3AD4-A939-8B29-8B09ECC1A0B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8" name="Line 303">
                <a:extLst>
                  <a:ext uri="{FF2B5EF4-FFF2-40B4-BE49-F238E27FC236}">
                    <a16:creationId xmlns:a16="http://schemas.microsoft.com/office/drawing/2014/main" id="{87032074-D1DB-88AE-EA22-D8EEC624322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9" name="Line 304">
                <a:extLst>
                  <a:ext uri="{FF2B5EF4-FFF2-40B4-BE49-F238E27FC236}">
                    <a16:creationId xmlns:a16="http://schemas.microsoft.com/office/drawing/2014/main" id="{AE0664FE-491E-64F4-B248-73CCC6F6857F}"/>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0" name="Line 305">
                <a:extLst>
                  <a:ext uri="{FF2B5EF4-FFF2-40B4-BE49-F238E27FC236}">
                    <a16:creationId xmlns:a16="http://schemas.microsoft.com/office/drawing/2014/main" id="{728B9601-08A2-2A64-B8CA-A112DFDD1296}"/>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1" name="Line 306">
                <a:extLst>
                  <a:ext uri="{FF2B5EF4-FFF2-40B4-BE49-F238E27FC236}">
                    <a16:creationId xmlns:a16="http://schemas.microsoft.com/office/drawing/2014/main" id="{8B62DE24-C8D4-EC5C-8F8C-02C7B951E9F7}"/>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2" name="Line 307">
                <a:extLst>
                  <a:ext uri="{FF2B5EF4-FFF2-40B4-BE49-F238E27FC236}">
                    <a16:creationId xmlns:a16="http://schemas.microsoft.com/office/drawing/2014/main" id="{F778ED26-E571-9245-2A74-E3A4F629665B}"/>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3" name="Arc 308">
                <a:extLst>
                  <a:ext uri="{FF2B5EF4-FFF2-40B4-BE49-F238E27FC236}">
                    <a16:creationId xmlns:a16="http://schemas.microsoft.com/office/drawing/2014/main" id="{C2FD1A66-DC93-967B-D571-0A1A9E8B1DA1}"/>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44" name="Oval 309">
                <a:extLst>
                  <a:ext uri="{FF2B5EF4-FFF2-40B4-BE49-F238E27FC236}">
                    <a16:creationId xmlns:a16="http://schemas.microsoft.com/office/drawing/2014/main" id="{054323B2-5E91-99E6-8A4F-6AAE9FB7A27D}"/>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10" name="Group 310">
              <a:extLst>
                <a:ext uri="{FF2B5EF4-FFF2-40B4-BE49-F238E27FC236}">
                  <a16:creationId xmlns:a16="http://schemas.microsoft.com/office/drawing/2014/main" id="{F0A5A066-2E6C-05D0-D86D-6F3E5034E577}"/>
                </a:ext>
              </a:extLst>
            </p:cNvPr>
            <p:cNvGrpSpPr>
              <a:grpSpLocks/>
            </p:cNvGrpSpPr>
            <p:nvPr/>
          </p:nvGrpSpPr>
          <p:grpSpPr bwMode="auto">
            <a:xfrm>
              <a:off x="2220" y="3752"/>
              <a:ext cx="204" cy="328"/>
              <a:chOff x="1696" y="1680"/>
              <a:chExt cx="204" cy="328"/>
            </a:xfrm>
          </p:grpSpPr>
          <p:sp>
            <p:nvSpPr>
              <p:cNvPr id="16423" name="Oval 311">
                <a:extLst>
                  <a:ext uri="{FF2B5EF4-FFF2-40B4-BE49-F238E27FC236}">
                    <a16:creationId xmlns:a16="http://schemas.microsoft.com/office/drawing/2014/main" id="{C7573AB2-CA2D-C20A-8D0B-A19E2B85A9D3}"/>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24" name="Line 312">
                <a:extLst>
                  <a:ext uri="{FF2B5EF4-FFF2-40B4-BE49-F238E27FC236}">
                    <a16:creationId xmlns:a16="http://schemas.microsoft.com/office/drawing/2014/main" id="{77626B86-1CC2-C10F-33A4-8D0B80D4CB33}"/>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5" name="Arc 313">
                <a:extLst>
                  <a:ext uri="{FF2B5EF4-FFF2-40B4-BE49-F238E27FC236}">
                    <a16:creationId xmlns:a16="http://schemas.microsoft.com/office/drawing/2014/main" id="{6963498D-AE80-F822-4A3E-457A5AF2D4D0}"/>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26" name="Line 314">
                <a:extLst>
                  <a:ext uri="{FF2B5EF4-FFF2-40B4-BE49-F238E27FC236}">
                    <a16:creationId xmlns:a16="http://schemas.microsoft.com/office/drawing/2014/main" id="{A2317EB7-5F16-0051-D3E2-CAEFB01F350A}"/>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7" name="Line 315">
                <a:extLst>
                  <a:ext uri="{FF2B5EF4-FFF2-40B4-BE49-F238E27FC236}">
                    <a16:creationId xmlns:a16="http://schemas.microsoft.com/office/drawing/2014/main" id="{1F053657-A4B6-7048-92E1-C4D1271318E3}"/>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8" name="Line 316">
                <a:extLst>
                  <a:ext uri="{FF2B5EF4-FFF2-40B4-BE49-F238E27FC236}">
                    <a16:creationId xmlns:a16="http://schemas.microsoft.com/office/drawing/2014/main" id="{C2FB0BCE-7C71-F840-9436-3519EF568EA1}"/>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9" name="Line 317">
                <a:extLst>
                  <a:ext uri="{FF2B5EF4-FFF2-40B4-BE49-F238E27FC236}">
                    <a16:creationId xmlns:a16="http://schemas.microsoft.com/office/drawing/2014/main" id="{FDA66B4F-E4E5-0BE8-76CC-9C3AA1B8B69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0" name="Line 318">
                <a:extLst>
                  <a:ext uri="{FF2B5EF4-FFF2-40B4-BE49-F238E27FC236}">
                    <a16:creationId xmlns:a16="http://schemas.microsoft.com/office/drawing/2014/main" id="{9EC5455B-9F68-679E-D862-A9D85A236571}"/>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1" name="Line 319">
                <a:extLst>
                  <a:ext uri="{FF2B5EF4-FFF2-40B4-BE49-F238E27FC236}">
                    <a16:creationId xmlns:a16="http://schemas.microsoft.com/office/drawing/2014/main" id="{C69D80EB-0588-0AAF-C129-681B179FC137}"/>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2" name="Arc 320">
                <a:extLst>
                  <a:ext uri="{FF2B5EF4-FFF2-40B4-BE49-F238E27FC236}">
                    <a16:creationId xmlns:a16="http://schemas.microsoft.com/office/drawing/2014/main" id="{A02ADA78-DBD4-E1AE-2DFF-971D47348109}"/>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33" name="Oval 321">
                <a:extLst>
                  <a:ext uri="{FF2B5EF4-FFF2-40B4-BE49-F238E27FC236}">
                    <a16:creationId xmlns:a16="http://schemas.microsoft.com/office/drawing/2014/main" id="{644EFBFF-26CD-B0EA-81F6-D8A7CC40E7AD}"/>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11" name="Group 322">
              <a:extLst>
                <a:ext uri="{FF2B5EF4-FFF2-40B4-BE49-F238E27FC236}">
                  <a16:creationId xmlns:a16="http://schemas.microsoft.com/office/drawing/2014/main" id="{70328A91-F1EF-E8EB-71F0-6E7607CF4040}"/>
                </a:ext>
              </a:extLst>
            </p:cNvPr>
            <p:cNvGrpSpPr>
              <a:grpSpLocks/>
            </p:cNvGrpSpPr>
            <p:nvPr/>
          </p:nvGrpSpPr>
          <p:grpSpPr bwMode="auto">
            <a:xfrm>
              <a:off x="2448" y="3744"/>
              <a:ext cx="204" cy="328"/>
              <a:chOff x="1696" y="1680"/>
              <a:chExt cx="204" cy="328"/>
            </a:xfrm>
          </p:grpSpPr>
          <p:sp>
            <p:nvSpPr>
              <p:cNvPr id="16412" name="Oval 323">
                <a:extLst>
                  <a:ext uri="{FF2B5EF4-FFF2-40B4-BE49-F238E27FC236}">
                    <a16:creationId xmlns:a16="http://schemas.microsoft.com/office/drawing/2014/main" id="{72BC640F-F6D4-7919-AB0A-E18DDA3EFAE6}"/>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13" name="Line 324">
                <a:extLst>
                  <a:ext uri="{FF2B5EF4-FFF2-40B4-BE49-F238E27FC236}">
                    <a16:creationId xmlns:a16="http://schemas.microsoft.com/office/drawing/2014/main" id="{0705AE9A-9F73-4861-2734-E64D8ED0BF25}"/>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4" name="Arc 325">
                <a:extLst>
                  <a:ext uri="{FF2B5EF4-FFF2-40B4-BE49-F238E27FC236}">
                    <a16:creationId xmlns:a16="http://schemas.microsoft.com/office/drawing/2014/main" id="{E80C0BE8-8E0F-2000-31EC-619FB0775AD6}"/>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15" name="Line 326">
                <a:extLst>
                  <a:ext uri="{FF2B5EF4-FFF2-40B4-BE49-F238E27FC236}">
                    <a16:creationId xmlns:a16="http://schemas.microsoft.com/office/drawing/2014/main" id="{EC892B02-3FDE-A732-5154-CFBDD490AAB6}"/>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6" name="Line 327">
                <a:extLst>
                  <a:ext uri="{FF2B5EF4-FFF2-40B4-BE49-F238E27FC236}">
                    <a16:creationId xmlns:a16="http://schemas.microsoft.com/office/drawing/2014/main" id="{E4576206-A473-EDA7-7365-898884638AD9}"/>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7" name="Line 328">
                <a:extLst>
                  <a:ext uri="{FF2B5EF4-FFF2-40B4-BE49-F238E27FC236}">
                    <a16:creationId xmlns:a16="http://schemas.microsoft.com/office/drawing/2014/main" id="{65AF5FDF-FA98-3940-68E3-AB2699C17E0F}"/>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8" name="Line 329">
                <a:extLst>
                  <a:ext uri="{FF2B5EF4-FFF2-40B4-BE49-F238E27FC236}">
                    <a16:creationId xmlns:a16="http://schemas.microsoft.com/office/drawing/2014/main" id="{2CE57B45-08B2-DEF3-3FF9-FFD3FFF61530}"/>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9" name="Line 330">
                <a:extLst>
                  <a:ext uri="{FF2B5EF4-FFF2-40B4-BE49-F238E27FC236}">
                    <a16:creationId xmlns:a16="http://schemas.microsoft.com/office/drawing/2014/main" id="{253A6BB8-8050-00A3-1EEA-8A143A2A3D96}"/>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0" name="Line 331">
                <a:extLst>
                  <a:ext uri="{FF2B5EF4-FFF2-40B4-BE49-F238E27FC236}">
                    <a16:creationId xmlns:a16="http://schemas.microsoft.com/office/drawing/2014/main" id="{75737D0E-1A1E-C6AA-4D40-988463629F6D}"/>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1" name="Arc 332">
                <a:extLst>
                  <a:ext uri="{FF2B5EF4-FFF2-40B4-BE49-F238E27FC236}">
                    <a16:creationId xmlns:a16="http://schemas.microsoft.com/office/drawing/2014/main" id="{52DD04BB-7032-2DAA-BEDA-1A08C3D0C92B}"/>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22" name="Oval 333">
                <a:extLst>
                  <a:ext uri="{FF2B5EF4-FFF2-40B4-BE49-F238E27FC236}">
                    <a16:creationId xmlns:a16="http://schemas.microsoft.com/office/drawing/2014/main" id="{5B115C31-884D-EF5A-D94C-3D8B15BE9A0C}"/>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1124"/>
                                        </p:tgtEl>
                                        <p:attrNameLst>
                                          <p:attrName>style.visibility</p:attrName>
                                        </p:attrNameLst>
                                      </p:cBhvr>
                                      <p:to>
                                        <p:strVal val="visible"/>
                                      </p:to>
                                    </p:set>
                                    <p:anim calcmode="lin" valueType="num">
                                      <p:cBhvr additive="base">
                                        <p:cTn id="19" dur="500" fill="hold"/>
                                        <p:tgtEl>
                                          <p:spTgt spid="261124"/>
                                        </p:tgtEl>
                                        <p:attrNameLst>
                                          <p:attrName>ppt_x</p:attrName>
                                        </p:attrNameLst>
                                      </p:cBhvr>
                                      <p:tavLst>
                                        <p:tav tm="0">
                                          <p:val>
                                            <p:strVal val="#ppt_x"/>
                                          </p:val>
                                        </p:tav>
                                        <p:tav tm="100000">
                                          <p:val>
                                            <p:strVal val="#ppt_x"/>
                                          </p:val>
                                        </p:tav>
                                      </p:tavLst>
                                    </p:anim>
                                    <p:anim calcmode="lin" valueType="num">
                                      <p:cBhvr additive="base">
                                        <p:cTn id="20" dur="500" fill="hold"/>
                                        <p:tgtEl>
                                          <p:spTgt spid="26112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advAuto="0"/>
      <p:bldP spid="26112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726CDBB-ABDA-4713-F4C3-B01348BE6B7A}"/>
              </a:ext>
            </a:extLst>
          </p:cNvPr>
          <p:cNvSpPr>
            <a:spLocks noGrp="1" noChangeArrowheads="1"/>
          </p:cNvSpPr>
          <p:nvPr>
            <p:ph type="title"/>
          </p:nvPr>
        </p:nvSpPr>
        <p:spPr/>
        <p:txBody>
          <a:bodyPr/>
          <a:lstStyle/>
          <a:p>
            <a:pPr eaLnBrk="1" hangingPunct="1"/>
            <a:r>
              <a:rPr lang="zh-CN" altLang="en-US" dirty="0">
                <a:latin typeface="+mn-ea"/>
                <a:ea typeface="+mn-ea"/>
              </a:rPr>
              <a:t>排队系统的基本组成</a:t>
            </a:r>
          </a:p>
        </p:txBody>
      </p:sp>
      <p:sp>
        <p:nvSpPr>
          <p:cNvPr id="262147" name="Rectangle 3">
            <a:extLst>
              <a:ext uri="{FF2B5EF4-FFF2-40B4-BE49-F238E27FC236}">
                <a16:creationId xmlns:a16="http://schemas.microsoft.com/office/drawing/2014/main" id="{C1FA0470-C1EF-7B1D-F670-AA5EEC8839A2}"/>
              </a:ext>
            </a:extLst>
          </p:cNvPr>
          <p:cNvSpPr>
            <a:spLocks noGrp="1" noChangeArrowheads="1"/>
          </p:cNvSpPr>
          <p:nvPr>
            <p:ph idx="1"/>
          </p:nvPr>
        </p:nvSpPr>
        <p:spPr>
          <a:xfrm>
            <a:off x="993775" y="915194"/>
            <a:ext cx="2972488" cy="4572000"/>
          </a:xfrm>
        </p:spPr>
        <p:txBody>
          <a:bodyPr>
            <a:noAutofit/>
          </a:bodyPr>
          <a:lstStyle/>
          <a:p>
            <a:pPr eaLnBrk="1" hangingPunct="1">
              <a:lnSpc>
                <a:spcPct val="400000"/>
              </a:lnSpc>
              <a:buClr>
                <a:srgbClr val="CC00CC"/>
              </a:buClr>
            </a:pPr>
            <a:r>
              <a:rPr lang="zh-CN" altLang="en-US" dirty="0"/>
              <a:t>输入过程</a:t>
            </a:r>
          </a:p>
          <a:p>
            <a:pPr eaLnBrk="1" hangingPunct="1">
              <a:lnSpc>
                <a:spcPct val="400000"/>
              </a:lnSpc>
              <a:buClr>
                <a:srgbClr val="CC00CC"/>
              </a:buClr>
            </a:pPr>
            <a:r>
              <a:rPr lang="zh-CN" altLang="en-US" dirty="0"/>
              <a:t>排队规则</a:t>
            </a:r>
          </a:p>
          <a:p>
            <a:pPr eaLnBrk="1" hangingPunct="1">
              <a:lnSpc>
                <a:spcPct val="400000"/>
              </a:lnSpc>
              <a:buClr>
                <a:srgbClr val="CC00CC"/>
              </a:buClr>
            </a:pPr>
            <a:r>
              <a:rPr lang="zh-CN" altLang="en-US" dirty="0"/>
              <a:t>服务机构</a:t>
            </a:r>
          </a:p>
        </p:txBody>
      </p:sp>
      <p:sp>
        <p:nvSpPr>
          <p:cNvPr id="262149" name="AutoShape 5">
            <a:extLst>
              <a:ext uri="{FF2B5EF4-FFF2-40B4-BE49-F238E27FC236}">
                <a16:creationId xmlns:a16="http://schemas.microsoft.com/office/drawing/2014/main" id="{73B99DF1-81D8-418C-1B40-EA0AE9BF765F}"/>
              </a:ext>
            </a:extLst>
          </p:cNvPr>
          <p:cNvSpPr>
            <a:spLocks noChangeArrowheads="1"/>
          </p:cNvSpPr>
          <p:nvPr/>
        </p:nvSpPr>
        <p:spPr bwMode="auto">
          <a:xfrm>
            <a:off x="4211411" y="1569973"/>
            <a:ext cx="5976115" cy="489078"/>
          </a:xfrm>
          <a:prstGeom prst="wedgeRoundRectCallout">
            <a:avLst>
              <a:gd name="adj1" fmla="val -72169"/>
              <a:gd name="adj2" fmla="val 55572"/>
              <a:gd name="adj3" fmla="val 16667"/>
            </a:avLst>
          </a:prstGeom>
          <a:solidFill>
            <a:schemeClr val="tx2"/>
          </a:solidFill>
          <a:ln w="9525">
            <a:solidFill>
              <a:srgbClr val="0000FF"/>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400" dirty="0">
                <a:solidFill>
                  <a:srgbClr val="FFFF00"/>
                </a:solidFill>
                <a:latin typeface="+mn-ea"/>
                <a:ea typeface="+mn-ea"/>
              </a:rPr>
              <a:t>描述顾客来源及顾客按怎样的规律抵达。</a:t>
            </a:r>
          </a:p>
        </p:txBody>
      </p:sp>
      <p:sp>
        <p:nvSpPr>
          <p:cNvPr id="262150" name="AutoShape 6">
            <a:extLst>
              <a:ext uri="{FF2B5EF4-FFF2-40B4-BE49-F238E27FC236}">
                <a16:creationId xmlns:a16="http://schemas.microsoft.com/office/drawing/2014/main" id="{6E41483B-4EC8-DB78-A35C-1794F1285CC0}"/>
              </a:ext>
            </a:extLst>
          </p:cNvPr>
          <p:cNvSpPr>
            <a:spLocks noChangeArrowheads="1"/>
          </p:cNvSpPr>
          <p:nvPr/>
        </p:nvSpPr>
        <p:spPr bwMode="auto">
          <a:xfrm>
            <a:off x="4233636" y="2896394"/>
            <a:ext cx="6111914" cy="897700"/>
          </a:xfrm>
          <a:prstGeom prst="wedgeRoundRectCallout">
            <a:avLst>
              <a:gd name="adj1" fmla="val -74229"/>
              <a:gd name="adj2" fmla="val 10390"/>
              <a:gd name="adj3" fmla="val 16667"/>
            </a:avLst>
          </a:prstGeom>
          <a:solidFill>
            <a:schemeClr val="tx2"/>
          </a:solidFill>
          <a:ln w="9525">
            <a:solidFill>
              <a:srgbClr val="0000FF"/>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dirty="0">
                <a:solidFill>
                  <a:srgbClr val="FFFF00"/>
                </a:solidFill>
                <a:latin typeface="+mn-ea"/>
                <a:ea typeface="+mn-ea"/>
              </a:rPr>
              <a:t>服务是否允许排队，顾客是否愿意排队。  在排队等待的情况下服务的顺序是什么。</a:t>
            </a:r>
          </a:p>
        </p:txBody>
      </p:sp>
      <p:sp>
        <p:nvSpPr>
          <p:cNvPr id="262151" name="AutoShape 7">
            <a:extLst>
              <a:ext uri="{FF2B5EF4-FFF2-40B4-BE49-F238E27FC236}">
                <a16:creationId xmlns:a16="http://schemas.microsoft.com/office/drawing/2014/main" id="{56687B3A-43AC-9727-58CA-BE4AFD020889}"/>
              </a:ext>
            </a:extLst>
          </p:cNvPr>
          <p:cNvSpPr>
            <a:spLocks noChangeArrowheads="1"/>
          </p:cNvSpPr>
          <p:nvPr/>
        </p:nvSpPr>
        <p:spPr bwMode="auto">
          <a:xfrm>
            <a:off x="4346575" y="4505791"/>
            <a:ext cx="2594575" cy="897700"/>
          </a:xfrm>
          <a:prstGeom prst="wedgeRoundRectCallout">
            <a:avLst>
              <a:gd name="adj1" fmla="val -109374"/>
              <a:gd name="adj2" fmla="val -2364"/>
              <a:gd name="adj3" fmla="val 16667"/>
            </a:avLst>
          </a:prstGeom>
          <a:solidFill>
            <a:schemeClr val="tx2"/>
          </a:solidFill>
          <a:ln w="9525" algn="ctr">
            <a:solidFill>
              <a:srgbClr val="0000FF"/>
            </a:solidFill>
            <a:miter lim="800000"/>
            <a:headEnd/>
            <a:tailEnd/>
          </a:ln>
        </p:spPr>
        <p:txBody>
          <a:bodyPr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dirty="0">
                <a:solidFill>
                  <a:srgbClr val="FFFF00"/>
                </a:solidFill>
                <a:latin typeface="+mn-ea"/>
                <a:ea typeface="+mn-ea"/>
              </a:rPr>
              <a:t>服务台的数目  </a:t>
            </a:r>
          </a:p>
          <a:p>
            <a:pPr algn="just" eaLnBrk="1" hangingPunct="1">
              <a:lnSpc>
                <a:spcPct val="100000"/>
              </a:lnSpc>
              <a:buClrTx/>
              <a:buFontTx/>
              <a:buNone/>
            </a:pPr>
            <a:r>
              <a:rPr lang="zh-CN" altLang="en-US" sz="2400" dirty="0">
                <a:solidFill>
                  <a:srgbClr val="FFFF00"/>
                </a:solidFill>
                <a:latin typeface="+mn-ea"/>
                <a:ea typeface="+mn-ea"/>
              </a:rPr>
              <a:t>服务时间分布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262149"/>
                                        </p:tgtEl>
                                        <p:attrNameLst>
                                          <p:attrName>style.visibility</p:attrName>
                                        </p:attrNameLst>
                                      </p:cBhvr>
                                      <p:to>
                                        <p:strVal val="visible"/>
                                      </p:to>
                                    </p:set>
                                    <p:anim calcmode="lin" valueType="num">
                                      <p:cBhvr additive="base">
                                        <p:cTn id="13" dur="500" fill="hold"/>
                                        <p:tgtEl>
                                          <p:spTgt spid="262149"/>
                                        </p:tgtEl>
                                        <p:attrNameLst>
                                          <p:attrName>ppt_x</p:attrName>
                                        </p:attrNameLst>
                                      </p:cBhvr>
                                      <p:tavLst>
                                        <p:tav tm="0">
                                          <p:val>
                                            <p:strVal val="0-#ppt_w/2"/>
                                          </p:val>
                                        </p:tav>
                                        <p:tav tm="100000">
                                          <p:val>
                                            <p:strVal val="#ppt_x"/>
                                          </p:val>
                                        </p:tav>
                                      </p:tavLst>
                                    </p:anim>
                                    <p:anim calcmode="lin" valueType="num">
                                      <p:cBhvr additive="base">
                                        <p:cTn id="14" dur="500" fill="hold"/>
                                        <p:tgtEl>
                                          <p:spTgt spid="26214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2147">
                                            <p:txEl>
                                              <p:pRg st="1" end="1"/>
                                            </p:txEl>
                                          </p:spTgt>
                                        </p:tgtEl>
                                        <p:attrNameLst>
                                          <p:attrName>style.visibility</p:attrName>
                                        </p:attrNameLst>
                                      </p:cBhvr>
                                      <p:to>
                                        <p:strVal val="visible"/>
                                      </p:to>
                                    </p:set>
                                    <p:anim calcmode="lin" valueType="num">
                                      <p:cBhvr additive="base">
                                        <p:cTn id="19" dur="500" fill="hold"/>
                                        <p:tgtEl>
                                          <p:spTgt spid="2621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2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nodeType="clickEffect">
                                  <p:stCondLst>
                                    <p:cond delay="0"/>
                                  </p:stCondLst>
                                  <p:childTnLst>
                                    <p:set>
                                      <p:cBhvr>
                                        <p:cTn id="24" dur="1" fill="hold">
                                          <p:stCondLst>
                                            <p:cond delay="0"/>
                                          </p:stCondLst>
                                        </p:cTn>
                                        <p:tgtEl>
                                          <p:spTgt spid="262150"/>
                                        </p:tgtEl>
                                        <p:attrNameLst>
                                          <p:attrName>style.visibility</p:attrName>
                                        </p:attrNameLst>
                                      </p:cBhvr>
                                      <p:to>
                                        <p:strVal val="visible"/>
                                      </p:to>
                                    </p:set>
                                    <p:anim calcmode="lin" valueType="num">
                                      <p:cBhvr additive="base">
                                        <p:cTn id="25" dur="500" fill="hold"/>
                                        <p:tgtEl>
                                          <p:spTgt spid="262150"/>
                                        </p:tgtEl>
                                        <p:attrNameLst>
                                          <p:attrName>ppt_x</p:attrName>
                                        </p:attrNameLst>
                                      </p:cBhvr>
                                      <p:tavLst>
                                        <p:tav tm="0">
                                          <p:val>
                                            <p:strVal val="0-#ppt_w/2"/>
                                          </p:val>
                                        </p:tav>
                                        <p:tav tm="100000">
                                          <p:val>
                                            <p:strVal val="#ppt_x"/>
                                          </p:val>
                                        </p:tav>
                                      </p:tavLst>
                                    </p:anim>
                                    <p:anim calcmode="lin" valueType="num">
                                      <p:cBhvr additive="base">
                                        <p:cTn id="26" dur="500" fill="hold"/>
                                        <p:tgtEl>
                                          <p:spTgt spid="26215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62147">
                                            <p:txEl>
                                              <p:pRg st="2" end="2"/>
                                            </p:txEl>
                                          </p:spTgt>
                                        </p:tgtEl>
                                        <p:attrNameLst>
                                          <p:attrName>style.visibility</p:attrName>
                                        </p:attrNameLst>
                                      </p:cBhvr>
                                      <p:to>
                                        <p:strVal val="visible"/>
                                      </p:to>
                                    </p:set>
                                    <p:anim calcmode="lin" valueType="num">
                                      <p:cBhvr additive="base">
                                        <p:cTn id="31" dur="500" fill="hold"/>
                                        <p:tgtEl>
                                          <p:spTgt spid="26214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2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nodeType="clickEffect">
                                  <p:stCondLst>
                                    <p:cond delay="0"/>
                                  </p:stCondLst>
                                  <p:childTnLst>
                                    <p:set>
                                      <p:cBhvr>
                                        <p:cTn id="36" dur="1" fill="hold">
                                          <p:stCondLst>
                                            <p:cond delay="0"/>
                                          </p:stCondLst>
                                        </p:cTn>
                                        <p:tgtEl>
                                          <p:spTgt spid="262151"/>
                                        </p:tgtEl>
                                        <p:attrNameLst>
                                          <p:attrName>style.visibility</p:attrName>
                                        </p:attrNameLst>
                                      </p:cBhvr>
                                      <p:to>
                                        <p:strVal val="visible"/>
                                      </p:to>
                                    </p:set>
                                    <p:anim calcmode="lin" valueType="num">
                                      <p:cBhvr additive="base">
                                        <p:cTn id="37" dur="500" fill="hold"/>
                                        <p:tgtEl>
                                          <p:spTgt spid="262151"/>
                                        </p:tgtEl>
                                        <p:attrNameLst>
                                          <p:attrName>ppt_x</p:attrName>
                                        </p:attrNameLst>
                                      </p:cBhvr>
                                      <p:tavLst>
                                        <p:tav tm="0">
                                          <p:val>
                                            <p:strVal val="0-#ppt_w/2"/>
                                          </p:val>
                                        </p:tav>
                                        <p:tav tm="100000">
                                          <p:val>
                                            <p:strVal val="#ppt_x"/>
                                          </p:val>
                                        </p:tav>
                                      </p:tavLst>
                                    </p:anim>
                                    <p:anim calcmode="lin" valueType="num">
                                      <p:cBhvr additive="base">
                                        <p:cTn id="38" dur="500" fill="hold"/>
                                        <p:tgtEl>
                                          <p:spTgt spid="262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P spid="262149" grpId="0" animBg="1"/>
      <p:bldP spid="262150" grpId="0" animBg="1"/>
      <p:bldP spid="26215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F64ED7E-F329-9E05-D3E9-19E53239B8B4}"/>
              </a:ext>
            </a:extLst>
          </p:cNvPr>
          <p:cNvSpPr>
            <a:spLocks noGrp="1" noChangeArrowheads="1"/>
          </p:cNvSpPr>
          <p:nvPr>
            <p:ph type="title"/>
          </p:nvPr>
        </p:nvSpPr>
        <p:spPr/>
        <p:txBody>
          <a:bodyPr/>
          <a:lstStyle/>
          <a:p>
            <a:pPr eaLnBrk="1" hangingPunct="1"/>
            <a:r>
              <a:rPr lang="zh-CN" altLang="en-US" dirty="0">
                <a:latin typeface="+mn-ea"/>
                <a:ea typeface="+mn-ea"/>
              </a:rPr>
              <a:t>输入过程</a:t>
            </a:r>
          </a:p>
        </p:txBody>
      </p:sp>
      <p:sp>
        <p:nvSpPr>
          <p:cNvPr id="263171" name="Rectangle 3">
            <a:extLst>
              <a:ext uri="{FF2B5EF4-FFF2-40B4-BE49-F238E27FC236}">
                <a16:creationId xmlns:a16="http://schemas.microsoft.com/office/drawing/2014/main" id="{591E39EF-FCB1-B9FD-A882-C583B7B40D97}"/>
              </a:ext>
            </a:extLst>
          </p:cNvPr>
          <p:cNvSpPr>
            <a:spLocks noGrp="1" noChangeArrowheads="1"/>
          </p:cNvSpPr>
          <p:nvPr>
            <p:ph idx="1"/>
          </p:nvPr>
        </p:nvSpPr>
        <p:spPr>
          <a:xfrm>
            <a:off x="774699" y="1143794"/>
            <a:ext cx="10887076" cy="5420980"/>
          </a:xfrm>
        </p:spPr>
        <p:txBody>
          <a:bodyPr>
            <a:normAutofit lnSpcReduction="10000"/>
          </a:bodyPr>
          <a:lstStyle/>
          <a:p>
            <a:pPr marL="457291" indent="-457291">
              <a:spcBef>
                <a:spcPct val="20000"/>
              </a:spcBef>
              <a:buNone/>
            </a:pPr>
            <a:r>
              <a:rPr lang="zh-CN" altLang="en-US" dirty="0"/>
              <a:t>描述顾客来源及顾客按怎样的规律抵达。</a:t>
            </a:r>
          </a:p>
          <a:p>
            <a:pPr marL="457291" indent="-457291">
              <a:spcBef>
                <a:spcPct val="20000"/>
              </a:spcBef>
              <a:buClr>
                <a:srgbClr val="CC00CC"/>
              </a:buClr>
              <a:buFont typeface="Wingdings" panose="05000000000000000000" pitchFamily="2" charset="2"/>
              <a:buAutoNum type="arabicParenR"/>
            </a:pPr>
            <a:r>
              <a:rPr lang="zh-CN" altLang="en-US" dirty="0">
                <a:solidFill>
                  <a:srgbClr val="0000FF"/>
                </a:solidFill>
              </a:rPr>
              <a:t>顾客总体数</a:t>
            </a:r>
          </a:p>
          <a:p>
            <a:pPr lvl="1" eaLnBrk="1" hangingPunct="1">
              <a:spcBef>
                <a:spcPct val="20000"/>
              </a:spcBef>
              <a:buFont typeface="Wingdings" panose="05000000000000000000" pitchFamily="2" charset="2"/>
              <a:buNone/>
            </a:pPr>
            <a:r>
              <a:rPr lang="zh-CN" altLang="en-US" dirty="0"/>
              <a:t>	顾客的来源可能是有限的，也可能是无限的</a:t>
            </a:r>
          </a:p>
          <a:p>
            <a:pPr marL="457291" indent="-457291">
              <a:spcBef>
                <a:spcPct val="20000"/>
              </a:spcBef>
              <a:buClr>
                <a:srgbClr val="CC00CC"/>
              </a:buClr>
              <a:buFont typeface="Wingdings" panose="05000000000000000000" pitchFamily="2" charset="2"/>
              <a:buAutoNum type="arabicParenR"/>
            </a:pPr>
            <a:r>
              <a:rPr lang="zh-CN" altLang="en-US" dirty="0">
                <a:solidFill>
                  <a:srgbClr val="0000FF"/>
                </a:solidFill>
              </a:rPr>
              <a:t>到达类型</a:t>
            </a:r>
          </a:p>
          <a:p>
            <a:pPr lvl="1" eaLnBrk="1" hangingPunct="1">
              <a:spcBef>
                <a:spcPct val="20000"/>
              </a:spcBef>
              <a:buFont typeface="Wingdings" panose="05000000000000000000" pitchFamily="2" charset="2"/>
              <a:buNone/>
            </a:pPr>
            <a:r>
              <a:rPr lang="zh-CN" altLang="en-US" dirty="0"/>
              <a:t>	顾客是单个到达，还是成批到达</a:t>
            </a:r>
          </a:p>
          <a:p>
            <a:pPr marL="457291" indent="-457291">
              <a:spcBef>
                <a:spcPct val="20000"/>
              </a:spcBef>
              <a:buClr>
                <a:srgbClr val="CC00CC"/>
              </a:buClr>
              <a:buFont typeface="Wingdings" panose="05000000000000000000" pitchFamily="2" charset="2"/>
              <a:buAutoNum type="arabicParenR"/>
            </a:pPr>
            <a:r>
              <a:rPr lang="zh-CN" altLang="en-US" dirty="0">
                <a:solidFill>
                  <a:srgbClr val="0000FF"/>
                </a:solidFill>
              </a:rPr>
              <a:t>顾客相继到达的间隔时间服从什么概率分布，分布函数是什么，到达的间隔时间之间是否独立</a:t>
            </a:r>
            <a:endParaRPr lang="en-US" altLang="zh-CN" dirty="0">
              <a:solidFill>
                <a:srgbClr val="0000FF"/>
              </a:solidFill>
            </a:endParaRPr>
          </a:p>
          <a:p>
            <a:pPr marL="0" indent="0">
              <a:spcBef>
                <a:spcPct val="20000"/>
              </a:spcBef>
              <a:buClr>
                <a:srgbClr val="CC00CC"/>
              </a:buClr>
              <a:buNone/>
            </a:pPr>
            <a:r>
              <a:rPr lang="zh-CN" altLang="en-US" dirty="0">
                <a:solidFill>
                  <a:srgbClr val="0000FF"/>
                </a:solidFill>
              </a:rPr>
              <a:t>顾客排队分别描述到达的数目（泊松）以及时间间隔（指数、负指数）</a:t>
            </a:r>
          </a:p>
          <a:p>
            <a:pPr marL="457291" indent="-457291">
              <a:spcBef>
                <a:spcPct val="20000"/>
              </a:spcBef>
              <a:buNone/>
            </a:pPr>
            <a:r>
              <a:rPr lang="zh-CN" altLang="en-US" dirty="0"/>
              <a:t>在排队论中，一般假定顾客到达的间隔时间序列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|n1</a:t>
            </a:r>
            <a:r>
              <a:rPr lang="en-US" altLang="zh-CN" dirty="0"/>
              <a:t>}</a:t>
            </a:r>
            <a:r>
              <a:rPr lang="zh-CN" altLang="en-US" dirty="0"/>
              <a:t>相互独立、同分布。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3171">
                                            <p:txEl>
                                              <p:pRg st="1" end="1"/>
                                            </p:txEl>
                                          </p:spTgt>
                                        </p:tgtEl>
                                        <p:attrNameLst>
                                          <p:attrName>style.visibility</p:attrName>
                                        </p:attrNameLst>
                                      </p:cBhvr>
                                      <p:to>
                                        <p:strVal val="visible"/>
                                      </p:to>
                                    </p:set>
                                    <p:anim calcmode="lin" valueType="num">
                                      <p:cBhvr additive="base">
                                        <p:cTn id="13" dur="500" fill="hold"/>
                                        <p:tgtEl>
                                          <p:spTgt spid="263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3171">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263171">
                                            <p:txEl>
                                              <p:pRg st="2" end="2"/>
                                            </p:txEl>
                                          </p:spTgt>
                                        </p:tgtEl>
                                        <p:attrNameLst>
                                          <p:attrName>style.visibility</p:attrName>
                                        </p:attrNameLst>
                                      </p:cBhvr>
                                      <p:to>
                                        <p:strVal val="visible"/>
                                      </p:to>
                                    </p:set>
                                    <p:anim calcmode="lin" valueType="num">
                                      <p:cBhvr additive="base">
                                        <p:cTn id="18"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3171">
                                            <p:txEl>
                                              <p:pRg st="3" end="3"/>
                                            </p:txEl>
                                          </p:spTgt>
                                        </p:tgtEl>
                                        <p:attrNameLst>
                                          <p:attrName>style.visibility</p:attrName>
                                        </p:attrNameLst>
                                      </p:cBhvr>
                                      <p:to>
                                        <p:strVal val="visible"/>
                                      </p:to>
                                    </p:set>
                                    <p:anim calcmode="lin" valueType="num">
                                      <p:cBhvr additive="base">
                                        <p:cTn id="24" dur="500" fill="hold"/>
                                        <p:tgtEl>
                                          <p:spTgt spid="26317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3171">
                                            <p:txEl>
                                              <p:pRg st="3" end="3"/>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263171">
                                            <p:txEl>
                                              <p:pRg st="4" end="4"/>
                                            </p:txEl>
                                          </p:spTgt>
                                        </p:tgtEl>
                                        <p:attrNameLst>
                                          <p:attrName>style.visibility</p:attrName>
                                        </p:attrNameLst>
                                      </p:cBhvr>
                                      <p:to>
                                        <p:strVal val="visible"/>
                                      </p:to>
                                    </p:set>
                                    <p:anim calcmode="lin" valueType="num">
                                      <p:cBhvr additive="base">
                                        <p:cTn id="29" dur="500" fill="hold"/>
                                        <p:tgtEl>
                                          <p:spTgt spid="2631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3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63171">
                                            <p:txEl>
                                              <p:pRg st="5" end="5"/>
                                            </p:txEl>
                                          </p:spTgt>
                                        </p:tgtEl>
                                        <p:attrNameLst>
                                          <p:attrName>style.visibility</p:attrName>
                                        </p:attrNameLst>
                                      </p:cBhvr>
                                      <p:to>
                                        <p:strVal val="visible"/>
                                      </p:to>
                                    </p:set>
                                    <p:anim calcmode="lin" valueType="num">
                                      <p:cBhvr additive="base">
                                        <p:cTn id="35" dur="500" fill="hold"/>
                                        <p:tgtEl>
                                          <p:spTgt spid="2631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3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63171">
                                            <p:txEl>
                                              <p:pRg st="6" end="6"/>
                                            </p:txEl>
                                          </p:spTgt>
                                        </p:tgtEl>
                                        <p:attrNameLst>
                                          <p:attrName>style.visibility</p:attrName>
                                        </p:attrNameLst>
                                      </p:cBhvr>
                                      <p:to>
                                        <p:strVal val="visible"/>
                                      </p:to>
                                    </p:set>
                                    <p:anim calcmode="lin" valueType="num">
                                      <p:cBhvr additive="base">
                                        <p:cTn id="41" dur="500" fill="hold"/>
                                        <p:tgtEl>
                                          <p:spTgt spid="26317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3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63171">
                                            <p:txEl>
                                              <p:pRg st="7" end="7"/>
                                            </p:txEl>
                                          </p:spTgt>
                                        </p:tgtEl>
                                        <p:attrNameLst>
                                          <p:attrName>style.visibility</p:attrName>
                                        </p:attrNameLst>
                                      </p:cBhvr>
                                      <p:to>
                                        <p:strVal val="visible"/>
                                      </p:to>
                                    </p:set>
                                    <p:anim calcmode="lin" valueType="num">
                                      <p:cBhvr additive="base">
                                        <p:cTn id="47" dur="500" fill="hold"/>
                                        <p:tgtEl>
                                          <p:spTgt spid="263171">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3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065CFB3-8E64-55C7-F0B8-A4AD1B23D6F2}"/>
              </a:ext>
            </a:extLst>
          </p:cNvPr>
          <p:cNvSpPr>
            <a:spLocks noGrp="1" noChangeArrowheads="1"/>
          </p:cNvSpPr>
          <p:nvPr>
            <p:ph type="title"/>
          </p:nvPr>
        </p:nvSpPr>
        <p:spPr/>
        <p:txBody>
          <a:bodyPr/>
          <a:lstStyle/>
          <a:p>
            <a:pPr eaLnBrk="1" hangingPunct="1"/>
            <a:r>
              <a:rPr lang="zh-CN" altLang="en-US" dirty="0">
                <a:latin typeface="+mn-ea"/>
                <a:ea typeface="+mn-ea"/>
              </a:rPr>
              <a:t>排队规则</a:t>
            </a:r>
          </a:p>
        </p:txBody>
      </p:sp>
      <p:sp>
        <p:nvSpPr>
          <p:cNvPr id="264195" name="Rectangle 3">
            <a:extLst>
              <a:ext uri="{FF2B5EF4-FFF2-40B4-BE49-F238E27FC236}">
                <a16:creationId xmlns:a16="http://schemas.microsoft.com/office/drawing/2014/main" id="{7D8CE31B-8E2A-DD16-0C6D-AAD389A227F4}"/>
              </a:ext>
            </a:extLst>
          </p:cNvPr>
          <p:cNvSpPr>
            <a:spLocks noGrp="1" noChangeArrowheads="1"/>
          </p:cNvSpPr>
          <p:nvPr>
            <p:ph idx="1"/>
          </p:nvPr>
        </p:nvSpPr>
        <p:spPr>
          <a:xfrm>
            <a:off x="231775" y="915194"/>
            <a:ext cx="11353799" cy="5791200"/>
          </a:xfrm>
        </p:spPr>
        <p:txBody>
          <a:bodyPr>
            <a:normAutofit fontScale="92500" lnSpcReduction="10000"/>
          </a:bodyPr>
          <a:lstStyle/>
          <a:p>
            <a:pPr eaLnBrk="1" hangingPunct="1">
              <a:buFont typeface="Wingdings" panose="05000000000000000000" pitchFamily="2" charset="2"/>
              <a:buNone/>
            </a:pPr>
            <a:r>
              <a:rPr lang="zh-CN" altLang="en-US" dirty="0"/>
              <a:t>服务是否允许排队，顾客是否愿意排队。在排队等待的情况下服务的顺序是什么。</a:t>
            </a:r>
          </a:p>
          <a:p>
            <a:pPr eaLnBrk="1" hangingPunct="1">
              <a:buClr>
                <a:srgbClr val="CC00CC"/>
              </a:buClr>
              <a:buFont typeface="Wingdings" panose="05000000000000000000" pitchFamily="2" charset="2"/>
              <a:buAutoNum type="arabicParenR"/>
            </a:pPr>
            <a:r>
              <a:rPr lang="zh-CN" altLang="en-US" dirty="0">
                <a:solidFill>
                  <a:srgbClr val="0000FF"/>
                </a:solidFill>
              </a:rPr>
              <a:t>损失制  </a:t>
            </a:r>
            <a:r>
              <a:rPr lang="zh-CN" altLang="en-US" dirty="0"/>
              <a:t>顾客到达时，若所有服务台均被占，服务机构不允许顾客等待，此时该顾客就自动离去</a:t>
            </a:r>
          </a:p>
          <a:p>
            <a:pPr algn="just" eaLnBrk="1" hangingPunct="1">
              <a:buClr>
                <a:srgbClr val="CC00CC"/>
              </a:buClr>
              <a:buFont typeface="Wingdings" panose="05000000000000000000" pitchFamily="2" charset="2"/>
              <a:buAutoNum type="arabicParenR"/>
            </a:pPr>
            <a:r>
              <a:rPr lang="zh-CN" altLang="en-US" dirty="0">
                <a:solidFill>
                  <a:srgbClr val="0000FF"/>
                </a:solidFill>
              </a:rPr>
              <a:t>等待制  </a:t>
            </a:r>
            <a:r>
              <a:rPr lang="zh-CN" altLang="en-US" dirty="0"/>
              <a:t>顾客到达时，若所有服务台均被占，他们就排队等待服务</a:t>
            </a:r>
          </a:p>
          <a:p>
            <a:pPr lvl="1" eaLnBrk="1" hangingPunct="1">
              <a:buClr>
                <a:srgbClr val="0000FF"/>
              </a:buClr>
              <a:buFont typeface="Wingdings" panose="05000000000000000000" pitchFamily="2" charset="2"/>
              <a:buAutoNum type="alphaLcParenR"/>
            </a:pPr>
            <a:r>
              <a:rPr lang="zh-CN" altLang="en-US" dirty="0">
                <a:solidFill>
                  <a:srgbClr val="CC00CC"/>
                </a:solidFill>
              </a:rPr>
              <a:t>先到先服务</a:t>
            </a:r>
          </a:p>
          <a:p>
            <a:pPr lvl="1" eaLnBrk="1" hangingPunct="1">
              <a:buClr>
                <a:srgbClr val="0000FF"/>
              </a:buClr>
              <a:buFont typeface="Wingdings" panose="05000000000000000000" pitchFamily="2" charset="2"/>
              <a:buAutoNum type="alphaLcParenR"/>
            </a:pPr>
            <a:r>
              <a:rPr lang="zh-CN" altLang="en-US" dirty="0">
                <a:solidFill>
                  <a:srgbClr val="CC00CC"/>
                </a:solidFill>
              </a:rPr>
              <a:t>后到先服务</a:t>
            </a:r>
          </a:p>
          <a:p>
            <a:pPr lvl="1" eaLnBrk="1" hangingPunct="1">
              <a:buClr>
                <a:srgbClr val="0000FF"/>
              </a:buClr>
              <a:buFont typeface="Wingdings" panose="05000000000000000000" pitchFamily="2" charset="2"/>
              <a:buAutoNum type="alphaLcParenR"/>
            </a:pPr>
            <a:r>
              <a:rPr lang="zh-CN" altLang="en-US" dirty="0">
                <a:solidFill>
                  <a:srgbClr val="CC00CC"/>
                </a:solidFill>
              </a:rPr>
              <a:t>随机服务</a:t>
            </a:r>
          </a:p>
          <a:p>
            <a:pPr lvl="1" eaLnBrk="1" hangingPunct="1">
              <a:buClr>
                <a:srgbClr val="0000FF"/>
              </a:buClr>
              <a:buFont typeface="Wingdings" panose="05000000000000000000" pitchFamily="2" charset="2"/>
              <a:buAutoNum type="alphaLcParenR"/>
            </a:pPr>
            <a:r>
              <a:rPr lang="zh-CN" altLang="en-US" dirty="0">
                <a:solidFill>
                  <a:srgbClr val="CC00CC"/>
                </a:solidFill>
              </a:rPr>
              <a:t>有优先权服务：强拆型优先权、非强拆型优先权</a:t>
            </a:r>
          </a:p>
          <a:p>
            <a:pPr eaLnBrk="1" hangingPunct="1">
              <a:buClr>
                <a:srgbClr val="CC00CC"/>
              </a:buClr>
              <a:buFont typeface="Wingdings" panose="05000000000000000000" pitchFamily="2" charset="2"/>
              <a:buAutoNum type="arabicParenR"/>
            </a:pPr>
            <a:r>
              <a:rPr lang="zh-CN" altLang="en-US" dirty="0">
                <a:solidFill>
                  <a:srgbClr val="0000FF"/>
                </a:solidFill>
              </a:rPr>
              <a:t>混合制  </a:t>
            </a:r>
            <a:r>
              <a:rPr lang="zh-CN" altLang="en-US" dirty="0"/>
              <a:t>损失制与等待制的混合</a:t>
            </a:r>
          </a:p>
          <a:p>
            <a:pPr lvl="1" eaLnBrk="1" hangingPunct="1">
              <a:buClr>
                <a:srgbClr val="0000FF"/>
              </a:buClr>
              <a:buFont typeface="Wingdings" panose="05000000000000000000" pitchFamily="2" charset="2"/>
              <a:buAutoNum type="alphaLcParenR"/>
            </a:pPr>
            <a:r>
              <a:rPr lang="zh-CN" altLang="en-US" dirty="0">
                <a:solidFill>
                  <a:srgbClr val="CC00CC"/>
                </a:solidFill>
              </a:rPr>
              <a:t>队长</a:t>
            </a:r>
            <a:r>
              <a:rPr lang="en-US" altLang="zh-CN" dirty="0">
                <a:solidFill>
                  <a:srgbClr val="CC00CC"/>
                </a:solidFill>
              </a:rPr>
              <a:t>(</a:t>
            </a:r>
            <a:r>
              <a:rPr lang="zh-CN" altLang="en-US" dirty="0">
                <a:solidFill>
                  <a:srgbClr val="CC00CC"/>
                </a:solidFill>
              </a:rPr>
              <a:t>容量</a:t>
            </a:r>
            <a:r>
              <a:rPr lang="en-US" altLang="zh-CN" dirty="0">
                <a:solidFill>
                  <a:srgbClr val="CC00CC"/>
                </a:solidFill>
              </a:rPr>
              <a:t>)</a:t>
            </a:r>
            <a:r>
              <a:rPr lang="zh-CN" altLang="en-US" dirty="0">
                <a:solidFill>
                  <a:srgbClr val="CC00CC"/>
                </a:solidFill>
              </a:rPr>
              <a:t>有限的混合制</a:t>
            </a:r>
          </a:p>
          <a:p>
            <a:pPr lvl="1" eaLnBrk="1" hangingPunct="1">
              <a:buClr>
                <a:srgbClr val="0000FF"/>
              </a:buClr>
              <a:buFont typeface="Wingdings" panose="05000000000000000000" pitchFamily="2" charset="2"/>
              <a:buAutoNum type="alphaLcParenR"/>
            </a:pPr>
            <a:r>
              <a:rPr lang="zh-CN" altLang="en-US" dirty="0">
                <a:solidFill>
                  <a:srgbClr val="CC00CC"/>
                </a:solidFill>
              </a:rPr>
              <a:t>等待时间有限的混合制</a:t>
            </a:r>
          </a:p>
          <a:p>
            <a:pPr lvl="1" eaLnBrk="1" hangingPunct="1">
              <a:buClr>
                <a:srgbClr val="0000FF"/>
              </a:buClr>
              <a:buFont typeface="Wingdings" panose="05000000000000000000" pitchFamily="2" charset="2"/>
              <a:buAutoNum type="alphaLcParenR"/>
            </a:pPr>
            <a:r>
              <a:rPr lang="zh-CN" altLang="en-US" dirty="0">
                <a:solidFill>
                  <a:srgbClr val="CC00CC"/>
                </a:solidFill>
              </a:rPr>
              <a:t>逗留时间有限的混合制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4195">
                                            <p:txEl>
                                              <p:pRg st="1" end="1"/>
                                            </p:txEl>
                                          </p:spTgt>
                                        </p:tgtEl>
                                        <p:attrNameLst>
                                          <p:attrName>style.visibility</p:attrName>
                                        </p:attrNameLst>
                                      </p:cBhvr>
                                      <p:to>
                                        <p:strVal val="visible"/>
                                      </p:to>
                                    </p:set>
                                    <p:anim calcmode="lin" valueType="num">
                                      <p:cBhvr additive="base">
                                        <p:cTn id="13" dur="5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4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4195">
                                            <p:txEl>
                                              <p:pRg st="2" end="2"/>
                                            </p:txEl>
                                          </p:spTgt>
                                        </p:tgtEl>
                                        <p:attrNameLst>
                                          <p:attrName>style.visibility</p:attrName>
                                        </p:attrNameLst>
                                      </p:cBhvr>
                                      <p:to>
                                        <p:strVal val="visible"/>
                                      </p:to>
                                    </p:set>
                                    <p:anim calcmode="lin" valueType="num">
                                      <p:cBhvr additive="base">
                                        <p:cTn id="19" dur="5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4195">
                                            <p:txEl>
                                              <p:pRg st="3" end="3"/>
                                            </p:txEl>
                                          </p:spTgt>
                                        </p:tgtEl>
                                        <p:attrNameLst>
                                          <p:attrName>style.visibility</p:attrName>
                                        </p:attrNameLst>
                                      </p:cBhvr>
                                      <p:to>
                                        <p:strVal val="visible"/>
                                      </p:to>
                                    </p:set>
                                    <p:anim calcmode="lin" valueType="num">
                                      <p:cBhvr additive="base">
                                        <p:cTn id="25" dur="500" fill="hold"/>
                                        <p:tgtEl>
                                          <p:spTgt spid="264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4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4195">
                                            <p:txEl>
                                              <p:pRg st="4" end="4"/>
                                            </p:txEl>
                                          </p:spTgt>
                                        </p:tgtEl>
                                        <p:attrNameLst>
                                          <p:attrName>style.visibility</p:attrName>
                                        </p:attrNameLst>
                                      </p:cBhvr>
                                      <p:to>
                                        <p:strVal val="visible"/>
                                      </p:to>
                                    </p:set>
                                    <p:anim calcmode="lin" valueType="num">
                                      <p:cBhvr additive="base">
                                        <p:cTn id="31" dur="500" fill="hold"/>
                                        <p:tgtEl>
                                          <p:spTgt spid="264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4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4195">
                                            <p:txEl>
                                              <p:pRg st="5" end="5"/>
                                            </p:txEl>
                                          </p:spTgt>
                                        </p:tgtEl>
                                        <p:attrNameLst>
                                          <p:attrName>style.visibility</p:attrName>
                                        </p:attrNameLst>
                                      </p:cBhvr>
                                      <p:to>
                                        <p:strVal val="visible"/>
                                      </p:to>
                                    </p:set>
                                    <p:anim calcmode="lin" valueType="num">
                                      <p:cBhvr additive="base">
                                        <p:cTn id="37" dur="500" fill="hold"/>
                                        <p:tgtEl>
                                          <p:spTgt spid="264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4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64195">
                                            <p:txEl>
                                              <p:pRg st="6" end="6"/>
                                            </p:txEl>
                                          </p:spTgt>
                                        </p:tgtEl>
                                        <p:attrNameLst>
                                          <p:attrName>style.visibility</p:attrName>
                                        </p:attrNameLst>
                                      </p:cBhvr>
                                      <p:to>
                                        <p:strVal val="visible"/>
                                      </p:to>
                                    </p:set>
                                    <p:anim calcmode="lin" valueType="num">
                                      <p:cBhvr additive="base">
                                        <p:cTn id="43" dur="500" fill="hold"/>
                                        <p:tgtEl>
                                          <p:spTgt spid="2641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4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64195">
                                            <p:txEl>
                                              <p:pRg st="7" end="7"/>
                                            </p:txEl>
                                          </p:spTgt>
                                        </p:tgtEl>
                                        <p:attrNameLst>
                                          <p:attrName>style.visibility</p:attrName>
                                        </p:attrNameLst>
                                      </p:cBhvr>
                                      <p:to>
                                        <p:strVal val="visible"/>
                                      </p:to>
                                    </p:set>
                                    <p:anim calcmode="lin" valueType="num">
                                      <p:cBhvr additive="base">
                                        <p:cTn id="49" dur="500" fill="hold"/>
                                        <p:tgtEl>
                                          <p:spTgt spid="2641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4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64195">
                                            <p:txEl>
                                              <p:pRg st="8" end="8"/>
                                            </p:txEl>
                                          </p:spTgt>
                                        </p:tgtEl>
                                        <p:attrNameLst>
                                          <p:attrName>style.visibility</p:attrName>
                                        </p:attrNameLst>
                                      </p:cBhvr>
                                      <p:to>
                                        <p:strVal val="visible"/>
                                      </p:to>
                                    </p:set>
                                    <p:anim calcmode="lin" valueType="num">
                                      <p:cBhvr additive="base">
                                        <p:cTn id="55" dur="500" fill="hold"/>
                                        <p:tgtEl>
                                          <p:spTgt spid="26419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41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64195">
                                            <p:txEl>
                                              <p:pRg st="9" end="9"/>
                                            </p:txEl>
                                          </p:spTgt>
                                        </p:tgtEl>
                                        <p:attrNameLst>
                                          <p:attrName>style.visibility</p:attrName>
                                        </p:attrNameLst>
                                      </p:cBhvr>
                                      <p:to>
                                        <p:strVal val="visible"/>
                                      </p:to>
                                    </p:set>
                                    <p:anim calcmode="lin" valueType="num">
                                      <p:cBhvr additive="base">
                                        <p:cTn id="61" dur="500" fill="hold"/>
                                        <p:tgtEl>
                                          <p:spTgt spid="26419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641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64195">
                                            <p:txEl>
                                              <p:pRg st="10" end="10"/>
                                            </p:txEl>
                                          </p:spTgt>
                                        </p:tgtEl>
                                        <p:attrNameLst>
                                          <p:attrName>style.visibility</p:attrName>
                                        </p:attrNameLst>
                                      </p:cBhvr>
                                      <p:to>
                                        <p:strVal val="visible"/>
                                      </p:to>
                                    </p:set>
                                    <p:anim calcmode="lin" valueType="num">
                                      <p:cBhvr additive="base">
                                        <p:cTn id="67" dur="500" fill="hold"/>
                                        <p:tgtEl>
                                          <p:spTgt spid="26419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641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bldLvl="2"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1559</TotalTime>
  <Words>2167</Words>
  <Application>Microsoft Office PowerPoint</Application>
  <PresentationFormat>自定义</PresentationFormat>
  <Paragraphs>228</Paragraphs>
  <Slides>29</Slides>
  <Notes>28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1" baseType="lpstr">
      <vt:lpstr>Arial Unicode MS</vt:lpstr>
      <vt:lpstr>等线</vt:lpstr>
      <vt:lpstr>黑体</vt:lpstr>
      <vt:lpstr>华文行楷</vt:lpstr>
      <vt:lpstr>微软雅黑</vt:lpstr>
      <vt:lpstr>Arial</vt:lpstr>
      <vt:lpstr>Symbol</vt:lpstr>
      <vt:lpstr>Times New Roman</vt:lpstr>
      <vt:lpstr>Wingdings</vt:lpstr>
      <vt:lpstr>Office Theme</vt:lpstr>
      <vt:lpstr>Equation</vt:lpstr>
      <vt:lpstr>公式</vt:lpstr>
      <vt:lpstr>PowerPoint 演示文稿</vt:lpstr>
      <vt:lpstr>上一讲内容回顾</vt:lpstr>
      <vt:lpstr>本讲主要内容</vt:lpstr>
      <vt:lpstr>8.1 排队论简介</vt:lpstr>
      <vt:lpstr>排队的概念</vt:lpstr>
      <vt:lpstr>基本的排队系统</vt:lpstr>
      <vt:lpstr>排队系统的基本组成</vt:lpstr>
      <vt:lpstr>输入过程</vt:lpstr>
      <vt:lpstr>排队规则</vt:lpstr>
      <vt:lpstr>服务机构</vt:lpstr>
      <vt:lpstr>经典排队系统的符号表示方法</vt:lpstr>
      <vt:lpstr>几个经典排队系统的符号表示</vt:lpstr>
      <vt:lpstr>几个经典排队系统的符号表示</vt:lpstr>
      <vt:lpstr>描述排队系统的主要数量指标</vt:lpstr>
      <vt:lpstr>描述排队系统的主要数量指标</vt:lpstr>
      <vt:lpstr>无限源的简单排队系统</vt:lpstr>
      <vt:lpstr>§8.1  M/M/1/</vt:lpstr>
      <vt:lpstr>2.队长</vt:lpstr>
      <vt:lpstr>队长(续1)</vt:lpstr>
      <vt:lpstr>队长(续2)</vt:lpstr>
      <vt:lpstr>队长(续3)</vt:lpstr>
      <vt:lpstr>结论</vt:lpstr>
      <vt:lpstr>结论(续1)</vt:lpstr>
      <vt:lpstr>结论(续2)</vt:lpstr>
      <vt:lpstr>结论(续3)</vt:lpstr>
      <vt:lpstr>结论(续4)</vt:lpstr>
      <vt:lpstr>本讲主要内容</vt:lpstr>
      <vt:lpstr>下一讲内容预告</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吴 锦明</cp:lastModifiedBy>
  <cp:revision>1294</cp:revision>
  <cp:lastPrinted>2022-01-15T12:13:00Z</cp:lastPrinted>
  <dcterms:created xsi:type="dcterms:W3CDTF">2006-08-16T00:00:00Z</dcterms:created>
  <dcterms:modified xsi:type="dcterms:W3CDTF">2024-12-02T11:37:24Z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