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39"/>
  </p:notesMasterIdLst>
  <p:sldIdLst>
    <p:sldId id="256" r:id="rId2"/>
    <p:sldId id="369" r:id="rId3"/>
    <p:sldId id="376" r:id="rId4"/>
    <p:sldId id="377" r:id="rId5"/>
    <p:sldId id="378" r:id="rId6"/>
    <p:sldId id="372" r:id="rId7"/>
    <p:sldId id="271" r:id="rId8"/>
    <p:sldId id="381" r:id="rId9"/>
    <p:sldId id="374" r:id="rId10"/>
    <p:sldId id="310" r:id="rId11"/>
    <p:sldId id="311" r:id="rId12"/>
    <p:sldId id="346"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9" r:id="rId34"/>
    <p:sldId id="373" r:id="rId35"/>
    <p:sldId id="336" r:id="rId36"/>
    <p:sldId id="338" r:id="rId37"/>
    <p:sldId id="268" r:id="rId38"/>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0000FF"/>
    <a:srgbClr val="92D050"/>
    <a:srgbClr val="CC00CC"/>
    <a:srgbClr val="BD9B53"/>
    <a:srgbClr val="009900"/>
    <a:srgbClr val="F4FA12"/>
    <a:srgbClr val="1157AB"/>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72" autoAdjust="0"/>
    <p:restoredTop sz="92526" autoAdjust="0"/>
  </p:normalViewPr>
  <p:slideViewPr>
    <p:cSldViewPr>
      <p:cViewPr varScale="1">
        <p:scale>
          <a:sx n="80" d="100"/>
          <a:sy n="80" d="100"/>
        </p:scale>
        <p:origin x="106" y="4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2024/10/31</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C7ED934E-8C7F-0F25-A9E9-BBB267712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1F322A6-2B57-4C19-9127-72D8A20A367D}" type="slidenum">
              <a:rPr lang="en-US" altLang="zh-CN"/>
              <a:pPr/>
              <a:t>10</a:t>
            </a:fld>
            <a:endParaRPr lang="en-US" altLang="zh-CN"/>
          </a:p>
        </p:txBody>
      </p:sp>
      <p:sp>
        <p:nvSpPr>
          <p:cNvPr id="54274" name="Rectangle 2">
            <a:extLst>
              <a:ext uri="{FF2B5EF4-FFF2-40B4-BE49-F238E27FC236}">
                <a16:creationId xmlns:a16="http://schemas.microsoft.com/office/drawing/2014/main" id="{5A5FB812-36D3-5F65-27C5-F844068C1620}"/>
              </a:ext>
            </a:extLst>
          </p:cNvPr>
          <p:cNvSpPr>
            <a:spLocks noGrp="1" noRot="1" noChangeAspect="1" noChangeArrowheads="1" noTextEdit="1"/>
          </p:cNvSpPr>
          <p:nvPr>
            <p:ph type="sldImg" idx="4294967295"/>
          </p:nvPr>
        </p:nvSpPr>
        <p:spPr>
          <a:ln/>
        </p:spPr>
      </p:sp>
      <p:sp>
        <p:nvSpPr>
          <p:cNvPr id="54275" name="Rectangle 3">
            <a:extLst>
              <a:ext uri="{FF2B5EF4-FFF2-40B4-BE49-F238E27FC236}">
                <a16:creationId xmlns:a16="http://schemas.microsoft.com/office/drawing/2014/main" id="{A3424420-837F-B340-BF46-537E95AA36D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C901202D-9EAB-E7D9-D607-DF33A243A6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D84B85F-937F-4C9A-AF07-D45CD8DA5231}" type="slidenum">
              <a:rPr lang="en-US" altLang="zh-CN"/>
              <a:pPr/>
              <a:t>11</a:t>
            </a:fld>
            <a:endParaRPr lang="en-US" altLang="zh-CN"/>
          </a:p>
        </p:txBody>
      </p:sp>
      <p:sp>
        <p:nvSpPr>
          <p:cNvPr id="56322" name="Rectangle 2">
            <a:extLst>
              <a:ext uri="{FF2B5EF4-FFF2-40B4-BE49-F238E27FC236}">
                <a16:creationId xmlns:a16="http://schemas.microsoft.com/office/drawing/2014/main" id="{25004910-6183-0142-C8F4-175F69AAA110}"/>
              </a:ext>
            </a:extLst>
          </p:cNvPr>
          <p:cNvSpPr>
            <a:spLocks noGrp="1" noRot="1" noChangeAspect="1" noChangeArrowheads="1" noTextEdit="1"/>
          </p:cNvSpPr>
          <p:nvPr>
            <p:ph type="sldImg" idx="4294967295"/>
          </p:nvPr>
        </p:nvSpPr>
        <p:spPr>
          <a:ln/>
        </p:spPr>
      </p:sp>
      <p:sp>
        <p:nvSpPr>
          <p:cNvPr id="56323" name="Rectangle 3">
            <a:extLst>
              <a:ext uri="{FF2B5EF4-FFF2-40B4-BE49-F238E27FC236}">
                <a16:creationId xmlns:a16="http://schemas.microsoft.com/office/drawing/2014/main" id="{CCA91C4E-E6BB-A54E-DA47-939E6BF3905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0C44049-7F03-D571-4294-E83223198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390779-7E48-4447-A0DD-B079930EF825}" type="slidenum">
              <a:rPr lang="en-US" altLang="zh-CN"/>
              <a:pPr/>
              <a:t>12</a:t>
            </a:fld>
            <a:endParaRPr lang="en-US" altLang="zh-CN"/>
          </a:p>
        </p:txBody>
      </p:sp>
      <p:sp>
        <p:nvSpPr>
          <p:cNvPr id="58370" name="Rectangle 2">
            <a:extLst>
              <a:ext uri="{FF2B5EF4-FFF2-40B4-BE49-F238E27FC236}">
                <a16:creationId xmlns:a16="http://schemas.microsoft.com/office/drawing/2014/main" id="{6381834E-22E2-4D08-AB94-515FFBC3D06F}"/>
              </a:ext>
            </a:extLst>
          </p:cNvPr>
          <p:cNvSpPr>
            <a:spLocks noGrp="1" noRot="1" noChangeAspect="1" noChangeArrowheads="1" noTextEdit="1"/>
          </p:cNvSpPr>
          <p:nvPr>
            <p:ph type="sldImg" idx="4294967295"/>
          </p:nvPr>
        </p:nvSpPr>
        <p:spPr>
          <a:ln/>
        </p:spPr>
      </p:sp>
      <p:sp>
        <p:nvSpPr>
          <p:cNvPr id="58371" name="Rectangle 3">
            <a:extLst>
              <a:ext uri="{FF2B5EF4-FFF2-40B4-BE49-F238E27FC236}">
                <a16:creationId xmlns:a16="http://schemas.microsoft.com/office/drawing/2014/main" id="{B1DE9FEA-4774-1ED3-A27F-BC55D6B0E39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F0AD2591-F96B-4CF4-F2FD-809663EB3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90EBEC-7F58-4D93-B131-1B03590205D1}" type="slidenum">
              <a:rPr lang="en-US" altLang="zh-CN"/>
              <a:pPr/>
              <a:t>13</a:t>
            </a:fld>
            <a:endParaRPr lang="en-US" altLang="zh-CN"/>
          </a:p>
        </p:txBody>
      </p:sp>
      <p:sp>
        <p:nvSpPr>
          <p:cNvPr id="60418" name="Rectangle 2">
            <a:extLst>
              <a:ext uri="{FF2B5EF4-FFF2-40B4-BE49-F238E27FC236}">
                <a16:creationId xmlns:a16="http://schemas.microsoft.com/office/drawing/2014/main" id="{0C74A9A3-124B-ADF8-E92E-09307D5D4187}"/>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6009BE47-3EC7-6B32-D207-FA51BF703D2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21F07A4D-A90B-C063-07AB-4590AD00B7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F3BCE6-808F-48DC-B0B8-07C189C06B9C}" type="slidenum">
              <a:rPr lang="en-US" altLang="zh-CN"/>
              <a:pPr/>
              <a:t>14</a:t>
            </a:fld>
            <a:endParaRPr lang="en-US" altLang="zh-CN"/>
          </a:p>
        </p:txBody>
      </p:sp>
      <p:sp>
        <p:nvSpPr>
          <p:cNvPr id="62466" name="Rectangle 2">
            <a:extLst>
              <a:ext uri="{FF2B5EF4-FFF2-40B4-BE49-F238E27FC236}">
                <a16:creationId xmlns:a16="http://schemas.microsoft.com/office/drawing/2014/main" id="{E401DA92-CAA3-B198-2768-8E09BE0C0159}"/>
              </a:ext>
            </a:extLst>
          </p:cNvPr>
          <p:cNvSpPr>
            <a:spLocks noGrp="1" noRot="1" noChangeAspect="1" noChangeArrowheads="1" noTextEdit="1"/>
          </p:cNvSpPr>
          <p:nvPr>
            <p:ph type="sldImg" idx="4294967295"/>
          </p:nvPr>
        </p:nvSpPr>
        <p:spPr>
          <a:ln/>
        </p:spPr>
      </p:sp>
      <p:sp>
        <p:nvSpPr>
          <p:cNvPr id="62467" name="Rectangle 3">
            <a:extLst>
              <a:ext uri="{FF2B5EF4-FFF2-40B4-BE49-F238E27FC236}">
                <a16:creationId xmlns:a16="http://schemas.microsoft.com/office/drawing/2014/main" id="{3A8C26FE-23D5-53BD-4310-C30698ABBD3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D2018CF8-6874-28C3-077F-0055E93829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74FBCD-8C36-411E-BCEB-F6A5ED0E1179}" type="slidenum">
              <a:rPr lang="en-US" altLang="zh-CN"/>
              <a:pPr/>
              <a:t>15</a:t>
            </a:fld>
            <a:endParaRPr lang="en-US" altLang="zh-CN"/>
          </a:p>
        </p:txBody>
      </p:sp>
      <p:sp>
        <p:nvSpPr>
          <p:cNvPr id="64514" name="Rectangle 2">
            <a:extLst>
              <a:ext uri="{FF2B5EF4-FFF2-40B4-BE49-F238E27FC236}">
                <a16:creationId xmlns:a16="http://schemas.microsoft.com/office/drawing/2014/main" id="{2FEBFE4C-F753-1335-FE7C-1DD03D849733}"/>
              </a:ext>
            </a:extLst>
          </p:cNvPr>
          <p:cNvSpPr>
            <a:spLocks noGrp="1" noRot="1" noChangeAspect="1" noChangeArrowheads="1" noTextEdit="1"/>
          </p:cNvSpPr>
          <p:nvPr>
            <p:ph type="sldImg" idx="4294967295"/>
          </p:nvPr>
        </p:nvSpPr>
        <p:spPr>
          <a:ln/>
        </p:spPr>
      </p:sp>
      <p:sp>
        <p:nvSpPr>
          <p:cNvPr id="64515" name="Rectangle 3">
            <a:extLst>
              <a:ext uri="{FF2B5EF4-FFF2-40B4-BE49-F238E27FC236}">
                <a16:creationId xmlns:a16="http://schemas.microsoft.com/office/drawing/2014/main" id="{C880036C-78B6-3025-D460-6E044526D78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D01D10F2-A24B-B20E-5C09-0F87E238F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1C806D-BD3F-4845-83CC-04492228BB65}" type="slidenum">
              <a:rPr lang="en-US" altLang="zh-CN"/>
              <a:pPr/>
              <a:t>16</a:t>
            </a:fld>
            <a:endParaRPr lang="en-US" altLang="zh-CN"/>
          </a:p>
        </p:txBody>
      </p:sp>
      <p:sp>
        <p:nvSpPr>
          <p:cNvPr id="66562" name="Rectangle 2">
            <a:extLst>
              <a:ext uri="{FF2B5EF4-FFF2-40B4-BE49-F238E27FC236}">
                <a16:creationId xmlns:a16="http://schemas.microsoft.com/office/drawing/2014/main" id="{F2BEF092-42DD-3A34-D66E-48126DD2269C}"/>
              </a:ext>
            </a:extLst>
          </p:cNvPr>
          <p:cNvSpPr>
            <a:spLocks noGrp="1" noRot="1" noChangeAspect="1" noChangeArrowheads="1" noTextEdit="1"/>
          </p:cNvSpPr>
          <p:nvPr>
            <p:ph type="sldImg" idx="4294967295"/>
          </p:nvPr>
        </p:nvSpPr>
        <p:spPr>
          <a:ln/>
        </p:spPr>
      </p:sp>
      <p:sp>
        <p:nvSpPr>
          <p:cNvPr id="66563" name="Rectangle 3">
            <a:extLst>
              <a:ext uri="{FF2B5EF4-FFF2-40B4-BE49-F238E27FC236}">
                <a16:creationId xmlns:a16="http://schemas.microsoft.com/office/drawing/2014/main" id="{6C9ED576-F1A7-8B28-278D-B9377A748A2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4316C40-46DC-AC48-0D83-DBA7D60C6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C4DDDFA-DBF5-4A74-8355-A4548989927C}" type="slidenum">
              <a:rPr lang="en-US" altLang="zh-CN"/>
              <a:pPr/>
              <a:t>17</a:t>
            </a:fld>
            <a:endParaRPr lang="en-US" altLang="zh-CN"/>
          </a:p>
        </p:txBody>
      </p:sp>
      <p:sp>
        <p:nvSpPr>
          <p:cNvPr id="68610" name="Rectangle 2">
            <a:extLst>
              <a:ext uri="{FF2B5EF4-FFF2-40B4-BE49-F238E27FC236}">
                <a16:creationId xmlns:a16="http://schemas.microsoft.com/office/drawing/2014/main" id="{BA3EF64B-AF1D-87F2-B8C0-14752435EF58}"/>
              </a:ext>
            </a:extLst>
          </p:cNvPr>
          <p:cNvSpPr>
            <a:spLocks noGrp="1" noRot="1" noChangeAspect="1" noChangeArrowheads="1" noTextEdit="1"/>
          </p:cNvSpPr>
          <p:nvPr>
            <p:ph type="sldImg" idx="4294967295"/>
          </p:nvPr>
        </p:nvSpPr>
        <p:spPr>
          <a:ln/>
        </p:spPr>
      </p:sp>
      <p:sp>
        <p:nvSpPr>
          <p:cNvPr id="68611" name="Rectangle 3">
            <a:extLst>
              <a:ext uri="{FF2B5EF4-FFF2-40B4-BE49-F238E27FC236}">
                <a16:creationId xmlns:a16="http://schemas.microsoft.com/office/drawing/2014/main" id="{2B5348E0-83F9-15F6-33EA-E5192A76419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DF5A060F-1C75-6E90-6AD5-83770617FB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8C1FA1-CFE9-4BF0-BFFE-1E62BCA6B7A7}" type="slidenum">
              <a:rPr lang="en-US" altLang="zh-CN"/>
              <a:pPr/>
              <a:t>18</a:t>
            </a:fld>
            <a:endParaRPr lang="en-US" altLang="zh-CN"/>
          </a:p>
        </p:txBody>
      </p:sp>
      <p:sp>
        <p:nvSpPr>
          <p:cNvPr id="70658" name="Rectangle 2">
            <a:extLst>
              <a:ext uri="{FF2B5EF4-FFF2-40B4-BE49-F238E27FC236}">
                <a16:creationId xmlns:a16="http://schemas.microsoft.com/office/drawing/2014/main" id="{60EF3899-05DD-FBB4-CEE0-E39730EA1A22}"/>
              </a:ext>
            </a:extLst>
          </p:cNvPr>
          <p:cNvSpPr>
            <a:spLocks noGrp="1" noRot="1" noChangeAspect="1" noChangeArrowheads="1" noTextEdit="1"/>
          </p:cNvSpPr>
          <p:nvPr>
            <p:ph type="sldImg" idx="4294967295"/>
          </p:nvPr>
        </p:nvSpPr>
        <p:spPr>
          <a:ln/>
        </p:spPr>
      </p:sp>
      <p:sp>
        <p:nvSpPr>
          <p:cNvPr id="70659" name="Rectangle 3">
            <a:extLst>
              <a:ext uri="{FF2B5EF4-FFF2-40B4-BE49-F238E27FC236}">
                <a16:creationId xmlns:a16="http://schemas.microsoft.com/office/drawing/2014/main" id="{ED9C2249-4D5C-F4F7-1DB3-889985E4C1F0}"/>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5CE59525-AF53-C2C7-B5A6-D6B1A70144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F0D3E15-C157-475C-8099-E22AF4F5DC68}" type="slidenum">
              <a:rPr lang="en-US" altLang="zh-CN"/>
              <a:pPr/>
              <a:t>19</a:t>
            </a:fld>
            <a:endParaRPr lang="en-US" altLang="zh-CN"/>
          </a:p>
        </p:txBody>
      </p:sp>
      <p:sp>
        <p:nvSpPr>
          <p:cNvPr id="72706" name="Rectangle 2">
            <a:extLst>
              <a:ext uri="{FF2B5EF4-FFF2-40B4-BE49-F238E27FC236}">
                <a16:creationId xmlns:a16="http://schemas.microsoft.com/office/drawing/2014/main" id="{04DA965B-1D03-1CBD-C05B-FE7587392EE8}"/>
              </a:ext>
            </a:extLst>
          </p:cNvPr>
          <p:cNvSpPr>
            <a:spLocks noGrp="1" noRot="1" noChangeAspect="1" noChangeArrowheads="1" noTextEdit="1"/>
          </p:cNvSpPr>
          <p:nvPr>
            <p:ph type="sldImg" idx="4294967295"/>
          </p:nvPr>
        </p:nvSpPr>
        <p:spPr>
          <a:ln/>
        </p:spPr>
      </p:sp>
      <p:sp>
        <p:nvSpPr>
          <p:cNvPr id="72707" name="Rectangle 3">
            <a:extLst>
              <a:ext uri="{FF2B5EF4-FFF2-40B4-BE49-F238E27FC236}">
                <a16:creationId xmlns:a16="http://schemas.microsoft.com/office/drawing/2014/main" id="{4BF39913-60BD-C41C-B5F6-19AA4B694D4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E8F43979-DC56-A239-E623-A3BE49BD7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F98C68-3D0D-4FF8-B03E-D5E73F235A2C}" type="slidenum">
              <a:rPr lang="en-US" altLang="zh-CN">
                <a:solidFill>
                  <a:srgbClr val="000000"/>
                </a:solidFill>
              </a:rPr>
              <a:pPr/>
              <a:t>2</a:t>
            </a:fld>
            <a:endParaRPr lang="en-US" altLang="zh-CN">
              <a:solidFill>
                <a:srgbClr val="000000"/>
              </a:solidFill>
            </a:endParaRPr>
          </a:p>
        </p:txBody>
      </p:sp>
      <p:sp>
        <p:nvSpPr>
          <p:cNvPr id="9218" name="Rectangle 2">
            <a:extLst>
              <a:ext uri="{FF2B5EF4-FFF2-40B4-BE49-F238E27FC236}">
                <a16:creationId xmlns:a16="http://schemas.microsoft.com/office/drawing/2014/main" id="{43F9132A-0880-B491-F2C5-B3DA06F72D71}"/>
              </a:ext>
            </a:extLst>
          </p:cNvPr>
          <p:cNvSpPr>
            <a:spLocks noGrp="1" noRot="1" noChangeAspect="1" noChangeArrowheads="1" noTextEdit="1"/>
          </p:cNvSpPr>
          <p:nvPr>
            <p:ph type="sldImg" idx="4294967295"/>
          </p:nvPr>
        </p:nvSpPr>
        <p:spPr>
          <a:ln/>
        </p:spPr>
      </p:sp>
      <p:sp>
        <p:nvSpPr>
          <p:cNvPr id="9219" name="Rectangle 3">
            <a:extLst>
              <a:ext uri="{FF2B5EF4-FFF2-40B4-BE49-F238E27FC236}">
                <a16:creationId xmlns:a16="http://schemas.microsoft.com/office/drawing/2014/main" id="{52FBB1EB-CE0E-2D68-36EA-27E54533949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121B70BB-31F3-63DE-66DD-0722AACCDD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E116761-2E79-4FDD-90CB-0E54B6583F4B}" type="slidenum">
              <a:rPr lang="en-US" altLang="zh-CN"/>
              <a:pPr/>
              <a:t>20</a:t>
            </a:fld>
            <a:endParaRPr lang="en-US" altLang="zh-CN"/>
          </a:p>
        </p:txBody>
      </p:sp>
      <p:sp>
        <p:nvSpPr>
          <p:cNvPr id="74754" name="Rectangle 2">
            <a:extLst>
              <a:ext uri="{FF2B5EF4-FFF2-40B4-BE49-F238E27FC236}">
                <a16:creationId xmlns:a16="http://schemas.microsoft.com/office/drawing/2014/main" id="{46632A91-AB6D-C084-29ED-851ECDBFCCD4}"/>
              </a:ext>
            </a:extLst>
          </p:cNvPr>
          <p:cNvSpPr>
            <a:spLocks noGrp="1" noRot="1" noChangeAspect="1" noChangeArrowheads="1" noTextEdit="1"/>
          </p:cNvSpPr>
          <p:nvPr>
            <p:ph type="sldImg" idx="4294967295"/>
          </p:nvPr>
        </p:nvSpPr>
        <p:spPr>
          <a:ln/>
        </p:spPr>
      </p:sp>
      <p:sp>
        <p:nvSpPr>
          <p:cNvPr id="74755" name="Rectangle 3">
            <a:extLst>
              <a:ext uri="{FF2B5EF4-FFF2-40B4-BE49-F238E27FC236}">
                <a16:creationId xmlns:a16="http://schemas.microsoft.com/office/drawing/2014/main" id="{52BB2095-E09C-4236-AC75-199FE65B82A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B09CC938-E98B-8A92-CB73-DF853A7B4C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F477E11-A001-4135-9CFE-FCB4FFB5F347}" type="slidenum">
              <a:rPr lang="en-US" altLang="zh-CN"/>
              <a:pPr/>
              <a:t>21</a:t>
            </a:fld>
            <a:endParaRPr lang="en-US" altLang="zh-CN"/>
          </a:p>
        </p:txBody>
      </p:sp>
      <p:sp>
        <p:nvSpPr>
          <p:cNvPr id="76802" name="Rectangle 2">
            <a:extLst>
              <a:ext uri="{FF2B5EF4-FFF2-40B4-BE49-F238E27FC236}">
                <a16:creationId xmlns:a16="http://schemas.microsoft.com/office/drawing/2014/main" id="{ACC15107-3159-8A64-B193-6E927B5EC370}"/>
              </a:ext>
            </a:extLst>
          </p:cNvPr>
          <p:cNvSpPr>
            <a:spLocks noGrp="1" noRot="1" noChangeAspect="1" noChangeArrowheads="1" noTextEdit="1"/>
          </p:cNvSpPr>
          <p:nvPr>
            <p:ph type="sldImg" idx="4294967295"/>
          </p:nvPr>
        </p:nvSpPr>
        <p:spPr>
          <a:ln/>
        </p:spPr>
      </p:sp>
      <p:sp>
        <p:nvSpPr>
          <p:cNvPr id="76803" name="Rectangle 3">
            <a:extLst>
              <a:ext uri="{FF2B5EF4-FFF2-40B4-BE49-F238E27FC236}">
                <a16:creationId xmlns:a16="http://schemas.microsoft.com/office/drawing/2014/main" id="{D39D5DBB-970A-D31A-54FB-2339DC427E8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8A4D72C2-301A-C5B1-1873-FA92DF5B9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DF5DDF0-4484-4954-BB66-2AC70629381F}" type="slidenum">
              <a:rPr lang="en-US" altLang="zh-CN"/>
              <a:pPr/>
              <a:t>22</a:t>
            </a:fld>
            <a:endParaRPr lang="en-US" altLang="zh-CN"/>
          </a:p>
        </p:txBody>
      </p:sp>
      <p:sp>
        <p:nvSpPr>
          <p:cNvPr id="78850" name="Rectangle 2">
            <a:extLst>
              <a:ext uri="{FF2B5EF4-FFF2-40B4-BE49-F238E27FC236}">
                <a16:creationId xmlns:a16="http://schemas.microsoft.com/office/drawing/2014/main" id="{61406E14-53D7-3EF2-8E7A-DDC6EC416611}"/>
              </a:ext>
            </a:extLst>
          </p:cNvPr>
          <p:cNvSpPr>
            <a:spLocks noGrp="1" noRot="1" noChangeAspect="1" noChangeArrowheads="1" noTextEdit="1"/>
          </p:cNvSpPr>
          <p:nvPr>
            <p:ph type="sldImg" idx="4294967295"/>
          </p:nvPr>
        </p:nvSpPr>
        <p:spPr>
          <a:ln/>
        </p:spPr>
      </p:sp>
      <p:sp>
        <p:nvSpPr>
          <p:cNvPr id="78851" name="Rectangle 3">
            <a:extLst>
              <a:ext uri="{FF2B5EF4-FFF2-40B4-BE49-F238E27FC236}">
                <a16:creationId xmlns:a16="http://schemas.microsoft.com/office/drawing/2014/main" id="{3DF5AEB8-005C-D685-8E7A-EC6B88A34BE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7B826B6-5577-85BA-2193-D89FC8D3F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8B9236-B3EA-4974-8D65-993B541D9C1A}" type="slidenum">
              <a:rPr lang="en-US" altLang="zh-CN"/>
              <a:pPr/>
              <a:t>23</a:t>
            </a:fld>
            <a:endParaRPr lang="en-US" altLang="zh-CN"/>
          </a:p>
        </p:txBody>
      </p:sp>
      <p:sp>
        <p:nvSpPr>
          <p:cNvPr id="80898" name="Rectangle 2">
            <a:extLst>
              <a:ext uri="{FF2B5EF4-FFF2-40B4-BE49-F238E27FC236}">
                <a16:creationId xmlns:a16="http://schemas.microsoft.com/office/drawing/2014/main" id="{BD60EBDF-C45E-95B7-1D0F-49AE89449407}"/>
              </a:ext>
            </a:extLst>
          </p:cNvPr>
          <p:cNvSpPr>
            <a:spLocks noGrp="1" noRot="1" noChangeAspect="1" noChangeArrowheads="1" noTextEdit="1"/>
          </p:cNvSpPr>
          <p:nvPr>
            <p:ph type="sldImg" idx="4294967295"/>
          </p:nvPr>
        </p:nvSpPr>
        <p:spPr>
          <a:ln/>
        </p:spPr>
      </p:sp>
      <p:sp>
        <p:nvSpPr>
          <p:cNvPr id="80899" name="Rectangle 3">
            <a:extLst>
              <a:ext uri="{FF2B5EF4-FFF2-40B4-BE49-F238E27FC236}">
                <a16:creationId xmlns:a16="http://schemas.microsoft.com/office/drawing/2014/main" id="{6F4AFD95-AB28-8302-F7FC-A1CE2CD09E26}"/>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347274B7-05FC-471B-34DC-CEE0526A28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9ED4A32-BC31-486D-9D4B-16E5501531C7}" type="slidenum">
              <a:rPr lang="en-US" altLang="zh-CN"/>
              <a:pPr/>
              <a:t>24</a:t>
            </a:fld>
            <a:endParaRPr lang="en-US" altLang="zh-CN"/>
          </a:p>
        </p:txBody>
      </p:sp>
      <p:sp>
        <p:nvSpPr>
          <p:cNvPr id="82946" name="Rectangle 2">
            <a:extLst>
              <a:ext uri="{FF2B5EF4-FFF2-40B4-BE49-F238E27FC236}">
                <a16:creationId xmlns:a16="http://schemas.microsoft.com/office/drawing/2014/main" id="{C6DA0B8F-A065-2D5D-70C9-8EAD1AA3122E}"/>
              </a:ext>
            </a:extLst>
          </p:cNvPr>
          <p:cNvSpPr>
            <a:spLocks noGrp="1" noRot="1" noChangeAspect="1" noChangeArrowheads="1" noTextEdit="1"/>
          </p:cNvSpPr>
          <p:nvPr>
            <p:ph type="sldImg" idx="4294967295"/>
          </p:nvPr>
        </p:nvSpPr>
        <p:spPr>
          <a:ln/>
        </p:spPr>
      </p:sp>
      <p:sp>
        <p:nvSpPr>
          <p:cNvPr id="82947" name="Rectangle 3">
            <a:extLst>
              <a:ext uri="{FF2B5EF4-FFF2-40B4-BE49-F238E27FC236}">
                <a16:creationId xmlns:a16="http://schemas.microsoft.com/office/drawing/2014/main" id="{BA23C5B8-A006-8345-FF95-86C087B9C0D0}"/>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5EA44639-7CCB-5F02-EA85-BF05261465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711A0A9-34A1-42C4-B924-7728A540FBC4}" type="slidenum">
              <a:rPr lang="en-US" altLang="zh-CN"/>
              <a:pPr/>
              <a:t>25</a:t>
            </a:fld>
            <a:endParaRPr lang="en-US" altLang="zh-CN"/>
          </a:p>
        </p:txBody>
      </p:sp>
      <p:sp>
        <p:nvSpPr>
          <p:cNvPr id="84994" name="Rectangle 2">
            <a:extLst>
              <a:ext uri="{FF2B5EF4-FFF2-40B4-BE49-F238E27FC236}">
                <a16:creationId xmlns:a16="http://schemas.microsoft.com/office/drawing/2014/main" id="{E76F7E12-48FF-2A5D-C173-0994FE4E3534}"/>
              </a:ext>
            </a:extLst>
          </p:cNvPr>
          <p:cNvSpPr>
            <a:spLocks noGrp="1" noRot="1" noChangeAspect="1" noChangeArrowheads="1" noTextEdit="1"/>
          </p:cNvSpPr>
          <p:nvPr>
            <p:ph type="sldImg" idx="4294967295"/>
          </p:nvPr>
        </p:nvSpPr>
        <p:spPr>
          <a:ln/>
        </p:spPr>
      </p:sp>
      <p:sp>
        <p:nvSpPr>
          <p:cNvPr id="84995" name="Rectangle 3">
            <a:extLst>
              <a:ext uri="{FF2B5EF4-FFF2-40B4-BE49-F238E27FC236}">
                <a16:creationId xmlns:a16="http://schemas.microsoft.com/office/drawing/2014/main" id="{5D2625BA-BA77-BE46-53D4-A0D2FDDFBB2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135CDFFF-78DB-DF6E-5E76-C48B9CFC5C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E44EAF4-C7A0-4939-AAFE-027A334B266F}" type="slidenum">
              <a:rPr lang="en-US" altLang="zh-CN"/>
              <a:pPr/>
              <a:t>26</a:t>
            </a:fld>
            <a:endParaRPr lang="en-US" altLang="zh-CN"/>
          </a:p>
        </p:txBody>
      </p:sp>
      <p:sp>
        <p:nvSpPr>
          <p:cNvPr id="89090" name="Rectangle 2">
            <a:extLst>
              <a:ext uri="{FF2B5EF4-FFF2-40B4-BE49-F238E27FC236}">
                <a16:creationId xmlns:a16="http://schemas.microsoft.com/office/drawing/2014/main" id="{CF22C404-3B5A-D9E7-6FB0-D1E5C319A5A2}"/>
              </a:ext>
            </a:extLst>
          </p:cNvPr>
          <p:cNvSpPr>
            <a:spLocks noGrp="1" noRot="1" noChangeAspect="1" noChangeArrowheads="1" noTextEdit="1"/>
          </p:cNvSpPr>
          <p:nvPr>
            <p:ph type="sldImg" idx="4294967295"/>
          </p:nvPr>
        </p:nvSpPr>
        <p:spPr>
          <a:ln/>
        </p:spPr>
      </p:sp>
      <p:sp>
        <p:nvSpPr>
          <p:cNvPr id="89091" name="Rectangle 3">
            <a:extLst>
              <a:ext uri="{FF2B5EF4-FFF2-40B4-BE49-F238E27FC236}">
                <a16:creationId xmlns:a16="http://schemas.microsoft.com/office/drawing/2014/main" id="{AD5751A1-F754-DB8C-21CC-D09D253ED100}"/>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42BFF6AE-21F5-FDD0-BB18-F0D59318E5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75F903-BA64-45C1-9061-1F958DFD20B2}" type="slidenum">
              <a:rPr lang="en-US" altLang="zh-CN"/>
              <a:pPr/>
              <a:t>27</a:t>
            </a:fld>
            <a:endParaRPr lang="en-US" altLang="zh-CN"/>
          </a:p>
        </p:txBody>
      </p:sp>
      <p:sp>
        <p:nvSpPr>
          <p:cNvPr id="91138" name="Rectangle 2">
            <a:extLst>
              <a:ext uri="{FF2B5EF4-FFF2-40B4-BE49-F238E27FC236}">
                <a16:creationId xmlns:a16="http://schemas.microsoft.com/office/drawing/2014/main" id="{DCCAC996-B65F-E9D5-3DF7-B48FA991643F}"/>
              </a:ext>
            </a:extLst>
          </p:cNvPr>
          <p:cNvSpPr>
            <a:spLocks noGrp="1" noRot="1" noChangeAspect="1" noChangeArrowheads="1" noTextEdit="1"/>
          </p:cNvSpPr>
          <p:nvPr>
            <p:ph type="sldImg" idx="4294967295"/>
          </p:nvPr>
        </p:nvSpPr>
        <p:spPr>
          <a:ln/>
        </p:spPr>
      </p:sp>
      <p:sp>
        <p:nvSpPr>
          <p:cNvPr id="91139" name="Rectangle 3">
            <a:extLst>
              <a:ext uri="{FF2B5EF4-FFF2-40B4-BE49-F238E27FC236}">
                <a16:creationId xmlns:a16="http://schemas.microsoft.com/office/drawing/2014/main" id="{57C93EE1-BED7-B3C2-360C-3A794ED0824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6CDE8215-F1A6-3212-A496-C481644CA9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B187A4-BB30-4F0D-B990-93D7FA94129F}" type="slidenum">
              <a:rPr lang="en-US" altLang="zh-CN"/>
              <a:pPr/>
              <a:t>28</a:t>
            </a:fld>
            <a:endParaRPr lang="en-US" altLang="zh-CN"/>
          </a:p>
        </p:txBody>
      </p:sp>
      <p:sp>
        <p:nvSpPr>
          <p:cNvPr id="93186" name="Rectangle 2">
            <a:extLst>
              <a:ext uri="{FF2B5EF4-FFF2-40B4-BE49-F238E27FC236}">
                <a16:creationId xmlns:a16="http://schemas.microsoft.com/office/drawing/2014/main" id="{B776B904-951C-803C-33A7-2DA878FFA7F2}"/>
              </a:ext>
            </a:extLst>
          </p:cNvPr>
          <p:cNvSpPr>
            <a:spLocks noGrp="1" noRot="1" noChangeAspect="1" noChangeArrowheads="1" noTextEdit="1"/>
          </p:cNvSpPr>
          <p:nvPr>
            <p:ph type="sldImg" idx="4294967295"/>
          </p:nvPr>
        </p:nvSpPr>
        <p:spPr>
          <a:ln/>
        </p:spPr>
      </p:sp>
      <p:sp>
        <p:nvSpPr>
          <p:cNvPr id="93187" name="Rectangle 3">
            <a:extLst>
              <a:ext uri="{FF2B5EF4-FFF2-40B4-BE49-F238E27FC236}">
                <a16:creationId xmlns:a16="http://schemas.microsoft.com/office/drawing/2014/main" id="{A2F36158-9F1C-671A-87B1-58A70BF2C8C5}"/>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6C287E54-A6BC-B3A5-3522-8AA188406E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7154E40-1282-4191-AFB7-B6B12B9FD2F0}" type="slidenum">
              <a:rPr lang="en-US" altLang="zh-CN"/>
              <a:pPr/>
              <a:t>29</a:t>
            </a:fld>
            <a:endParaRPr lang="en-US" altLang="zh-CN"/>
          </a:p>
        </p:txBody>
      </p:sp>
      <p:sp>
        <p:nvSpPr>
          <p:cNvPr id="95234" name="Rectangle 2">
            <a:extLst>
              <a:ext uri="{FF2B5EF4-FFF2-40B4-BE49-F238E27FC236}">
                <a16:creationId xmlns:a16="http://schemas.microsoft.com/office/drawing/2014/main" id="{7C20BEC9-E549-5FF8-8349-CDB73BF5E0F5}"/>
              </a:ext>
            </a:extLst>
          </p:cNvPr>
          <p:cNvSpPr>
            <a:spLocks noGrp="1" noRot="1" noChangeAspect="1" noChangeArrowheads="1" noTextEdit="1"/>
          </p:cNvSpPr>
          <p:nvPr>
            <p:ph type="sldImg" idx="4294967295"/>
          </p:nvPr>
        </p:nvSpPr>
        <p:spPr>
          <a:ln/>
        </p:spPr>
      </p:sp>
      <p:sp>
        <p:nvSpPr>
          <p:cNvPr id="95235" name="Rectangle 3">
            <a:extLst>
              <a:ext uri="{FF2B5EF4-FFF2-40B4-BE49-F238E27FC236}">
                <a16:creationId xmlns:a16="http://schemas.microsoft.com/office/drawing/2014/main" id="{52494FDE-FBA5-5BBB-17B9-E709AEF5BFE9}"/>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8943499-7C66-C0A6-8EDB-63A39961D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F6CABD-778E-43D3-9AD4-3DB97C413917}" type="slidenum">
              <a:rPr lang="en-US" altLang="zh-CN"/>
              <a:pPr>
                <a:spcBef>
                  <a:spcPct val="0"/>
                </a:spcBef>
              </a:pPr>
              <a:t>3</a:t>
            </a:fld>
            <a:endParaRPr lang="en-US" altLang="zh-CN"/>
          </a:p>
        </p:txBody>
      </p:sp>
      <p:sp>
        <p:nvSpPr>
          <p:cNvPr id="19459" name="Rectangle 2">
            <a:extLst>
              <a:ext uri="{FF2B5EF4-FFF2-40B4-BE49-F238E27FC236}">
                <a16:creationId xmlns:a16="http://schemas.microsoft.com/office/drawing/2014/main" id="{10285DB5-B30E-8C44-6368-FAC4790CF7B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5B92FBC-22FF-A99D-4966-5BA710475B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F6AFE62A-D833-FAA3-F402-43FD2179BB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226CFF3-30FB-43EF-8C75-0D2BD1D7DA9A}" type="slidenum">
              <a:rPr lang="en-US" altLang="zh-CN"/>
              <a:pPr/>
              <a:t>30</a:t>
            </a:fld>
            <a:endParaRPr lang="en-US" altLang="zh-CN"/>
          </a:p>
        </p:txBody>
      </p:sp>
      <p:sp>
        <p:nvSpPr>
          <p:cNvPr id="97282" name="Rectangle 2">
            <a:extLst>
              <a:ext uri="{FF2B5EF4-FFF2-40B4-BE49-F238E27FC236}">
                <a16:creationId xmlns:a16="http://schemas.microsoft.com/office/drawing/2014/main" id="{B0378D19-FE16-37DB-A040-1F4D59946A9A}"/>
              </a:ext>
            </a:extLst>
          </p:cNvPr>
          <p:cNvSpPr>
            <a:spLocks noGrp="1" noRot="1" noChangeAspect="1" noChangeArrowheads="1" noTextEdit="1"/>
          </p:cNvSpPr>
          <p:nvPr>
            <p:ph type="sldImg" idx="4294967295"/>
          </p:nvPr>
        </p:nvSpPr>
        <p:spPr>
          <a:ln/>
        </p:spPr>
      </p:sp>
      <p:sp>
        <p:nvSpPr>
          <p:cNvPr id="97283" name="Rectangle 3">
            <a:extLst>
              <a:ext uri="{FF2B5EF4-FFF2-40B4-BE49-F238E27FC236}">
                <a16:creationId xmlns:a16="http://schemas.microsoft.com/office/drawing/2014/main" id="{2E40DC85-EFBC-9D95-7544-67ECD0F5CB2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BD44DB4E-B334-B8D0-09B9-2B7A7BE01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B2394-5314-4F5C-A2B1-CE51E70111A6}" type="slidenum">
              <a:rPr lang="en-US" altLang="zh-CN"/>
              <a:pPr/>
              <a:t>31</a:t>
            </a:fld>
            <a:endParaRPr lang="en-US" altLang="zh-CN"/>
          </a:p>
        </p:txBody>
      </p:sp>
      <p:sp>
        <p:nvSpPr>
          <p:cNvPr id="99330" name="Rectangle 2">
            <a:extLst>
              <a:ext uri="{FF2B5EF4-FFF2-40B4-BE49-F238E27FC236}">
                <a16:creationId xmlns:a16="http://schemas.microsoft.com/office/drawing/2014/main" id="{354D8204-99F6-C946-9A6E-D379437FEE30}"/>
              </a:ext>
            </a:extLst>
          </p:cNvPr>
          <p:cNvSpPr>
            <a:spLocks noGrp="1" noRot="1" noChangeAspect="1" noChangeArrowheads="1" noTextEdit="1"/>
          </p:cNvSpPr>
          <p:nvPr>
            <p:ph type="sldImg" idx="4294967295"/>
          </p:nvPr>
        </p:nvSpPr>
        <p:spPr>
          <a:ln/>
        </p:spPr>
      </p:sp>
      <p:sp>
        <p:nvSpPr>
          <p:cNvPr id="99331" name="Rectangle 3">
            <a:extLst>
              <a:ext uri="{FF2B5EF4-FFF2-40B4-BE49-F238E27FC236}">
                <a16:creationId xmlns:a16="http://schemas.microsoft.com/office/drawing/2014/main" id="{E97FB380-7E79-9DA5-4BE7-D313AD28395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9EB63016-F407-9847-7E09-14D110FBFB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91F495D-BBCA-450C-B6C7-6F258A07F73E}" type="slidenum">
              <a:rPr lang="en-US" altLang="zh-CN"/>
              <a:pPr/>
              <a:t>32</a:t>
            </a:fld>
            <a:endParaRPr lang="en-US" altLang="zh-CN"/>
          </a:p>
        </p:txBody>
      </p:sp>
      <p:sp>
        <p:nvSpPr>
          <p:cNvPr id="101378" name="Rectangle 2">
            <a:extLst>
              <a:ext uri="{FF2B5EF4-FFF2-40B4-BE49-F238E27FC236}">
                <a16:creationId xmlns:a16="http://schemas.microsoft.com/office/drawing/2014/main" id="{0E9C8E03-3A0A-5BD1-BD7E-56C62452CDDE}"/>
              </a:ext>
            </a:extLst>
          </p:cNvPr>
          <p:cNvSpPr>
            <a:spLocks noGrp="1" noRot="1" noChangeAspect="1" noChangeArrowheads="1" noTextEdit="1"/>
          </p:cNvSpPr>
          <p:nvPr>
            <p:ph type="sldImg" idx="4294967295"/>
          </p:nvPr>
        </p:nvSpPr>
        <p:spPr>
          <a:ln/>
        </p:spPr>
      </p:sp>
      <p:sp>
        <p:nvSpPr>
          <p:cNvPr id="101379" name="Rectangle 3">
            <a:extLst>
              <a:ext uri="{FF2B5EF4-FFF2-40B4-BE49-F238E27FC236}">
                <a16:creationId xmlns:a16="http://schemas.microsoft.com/office/drawing/2014/main" id="{9E064F70-0839-B81A-1DAB-7142B1A4786D}"/>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1CD39ECC-0824-B536-102E-250CB35B08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46C2B1-568D-4B23-A058-2CE2718BFF39}" type="slidenum">
              <a:rPr lang="en-US" altLang="zh-CN"/>
              <a:pPr/>
              <a:t>33</a:t>
            </a:fld>
            <a:endParaRPr lang="en-US" altLang="zh-CN"/>
          </a:p>
        </p:txBody>
      </p:sp>
      <p:sp>
        <p:nvSpPr>
          <p:cNvPr id="103426" name="Rectangle 2">
            <a:extLst>
              <a:ext uri="{FF2B5EF4-FFF2-40B4-BE49-F238E27FC236}">
                <a16:creationId xmlns:a16="http://schemas.microsoft.com/office/drawing/2014/main" id="{FAAC5506-19E6-4AF8-EF7B-BCEBCAB0E0D3}"/>
              </a:ext>
            </a:extLst>
          </p:cNvPr>
          <p:cNvSpPr>
            <a:spLocks noGrp="1" noRot="1" noChangeAspect="1" noChangeArrowheads="1" noTextEdit="1"/>
          </p:cNvSpPr>
          <p:nvPr>
            <p:ph type="sldImg" idx="4294967295"/>
          </p:nvPr>
        </p:nvSpPr>
        <p:spPr>
          <a:ln/>
        </p:spPr>
      </p:sp>
      <p:sp>
        <p:nvSpPr>
          <p:cNvPr id="103427" name="Rectangle 3">
            <a:extLst>
              <a:ext uri="{FF2B5EF4-FFF2-40B4-BE49-F238E27FC236}">
                <a16:creationId xmlns:a16="http://schemas.microsoft.com/office/drawing/2014/main" id="{05984332-B20D-22D2-6254-1FE94B9C5DDE}"/>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C8FD7B4C-15E0-3201-0AD8-219F9C2557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AE74D9-F3F6-4355-B9C6-5E65D01BB1B4}" type="slidenum">
              <a:rPr lang="en-US" altLang="zh-CN"/>
              <a:pPr/>
              <a:t>34</a:t>
            </a:fld>
            <a:endParaRPr lang="en-US" altLang="zh-CN"/>
          </a:p>
        </p:txBody>
      </p:sp>
      <p:sp>
        <p:nvSpPr>
          <p:cNvPr id="105474" name="Rectangle 2">
            <a:extLst>
              <a:ext uri="{FF2B5EF4-FFF2-40B4-BE49-F238E27FC236}">
                <a16:creationId xmlns:a16="http://schemas.microsoft.com/office/drawing/2014/main" id="{A77F285F-4238-3062-9389-C4C8F71AA3E7}"/>
              </a:ext>
            </a:extLst>
          </p:cNvPr>
          <p:cNvSpPr>
            <a:spLocks noGrp="1" noRot="1" noChangeAspect="1" noChangeArrowheads="1" noTextEdit="1"/>
          </p:cNvSpPr>
          <p:nvPr>
            <p:ph type="sldImg" idx="4294967295"/>
          </p:nvPr>
        </p:nvSpPr>
        <p:spPr>
          <a:ln/>
        </p:spPr>
      </p:sp>
      <p:sp>
        <p:nvSpPr>
          <p:cNvPr id="105475" name="Rectangle 3">
            <a:extLst>
              <a:ext uri="{FF2B5EF4-FFF2-40B4-BE49-F238E27FC236}">
                <a16:creationId xmlns:a16="http://schemas.microsoft.com/office/drawing/2014/main" id="{810B6303-D5F3-BB27-84F6-5B4B6E44828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AE46A5E3-1D92-212E-B45C-DA82EC7695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75C459C-B1C4-4E1C-9F52-A724462F80EA}" type="slidenum">
              <a:rPr lang="en-US" altLang="zh-CN"/>
              <a:pPr/>
              <a:t>35</a:t>
            </a:fld>
            <a:endParaRPr lang="en-US" altLang="zh-CN"/>
          </a:p>
        </p:txBody>
      </p:sp>
      <p:sp>
        <p:nvSpPr>
          <p:cNvPr id="107522" name="Rectangle 2">
            <a:extLst>
              <a:ext uri="{FF2B5EF4-FFF2-40B4-BE49-F238E27FC236}">
                <a16:creationId xmlns:a16="http://schemas.microsoft.com/office/drawing/2014/main" id="{C4C6A23D-12B1-C0A3-1D38-602EA826809A}"/>
              </a:ext>
            </a:extLst>
          </p:cNvPr>
          <p:cNvSpPr>
            <a:spLocks noGrp="1" noRot="1" noChangeAspect="1" noChangeArrowheads="1" noTextEdit="1"/>
          </p:cNvSpPr>
          <p:nvPr>
            <p:ph type="sldImg" idx="4294967295"/>
          </p:nvPr>
        </p:nvSpPr>
        <p:spPr>
          <a:ln/>
        </p:spPr>
      </p:sp>
      <p:sp>
        <p:nvSpPr>
          <p:cNvPr id="107523" name="Rectangle 3">
            <a:extLst>
              <a:ext uri="{FF2B5EF4-FFF2-40B4-BE49-F238E27FC236}">
                <a16:creationId xmlns:a16="http://schemas.microsoft.com/office/drawing/2014/main" id="{F1B704A0-2C66-CA10-FB50-7CE459C49AE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9A6FAA7D-B861-B3D1-5505-71DF9532AC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A374A1-E83B-49FF-B7DE-CD8BA1C2D6B9}" type="slidenum">
              <a:rPr lang="en-US" altLang="zh-CN"/>
              <a:pPr/>
              <a:t>36</a:t>
            </a:fld>
            <a:endParaRPr lang="en-US" altLang="zh-CN"/>
          </a:p>
        </p:txBody>
      </p:sp>
      <p:sp>
        <p:nvSpPr>
          <p:cNvPr id="109570" name="Rectangle 2">
            <a:extLst>
              <a:ext uri="{FF2B5EF4-FFF2-40B4-BE49-F238E27FC236}">
                <a16:creationId xmlns:a16="http://schemas.microsoft.com/office/drawing/2014/main" id="{5A3F9C9F-EDE4-E03B-077A-569FF43A6157}"/>
              </a:ext>
            </a:extLst>
          </p:cNvPr>
          <p:cNvSpPr>
            <a:spLocks noGrp="1" noRot="1" noChangeAspect="1" noChangeArrowheads="1" noTextEdit="1"/>
          </p:cNvSpPr>
          <p:nvPr>
            <p:ph type="sldImg" idx="4294967295"/>
          </p:nvPr>
        </p:nvSpPr>
        <p:spPr>
          <a:ln/>
        </p:spPr>
      </p:sp>
      <p:sp>
        <p:nvSpPr>
          <p:cNvPr id="109571" name="Rectangle 3">
            <a:extLst>
              <a:ext uri="{FF2B5EF4-FFF2-40B4-BE49-F238E27FC236}">
                <a16:creationId xmlns:a16="http://schemas.microsoft.com/office/drawing/2014/main" id="{7A8CD046-14F7-19F2-7CB3-E2CED28234A7}"/>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6198983-9F81-51C5-B5FF-B65ED8AA6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8671EC-A017-4B40-AFFD-F7CE98C886CD}" type="slidenum">
              <a:rPr lang="en-US" altLang="zh-CN"/>
              <a:pPr>
                <a:spcBef>
                  <a:spcPct val="0"/>
                </a:spcBef>
              </a:pPr>
              <a:t>4</a:t>
            </a:fld>
            <a:endParaRPr lang="en-US" altLang="zh-CN"/>
          </a:p>
        </p:txBody>
      </p:sp>
      <p:sp>
        <p:nvSpPr>
          <p:cNvPr id="21507" name="Rectangle 2">
            <a:extLst>
              <a:ext uri="{FF2B5EF4-FFF2-40B4-BE49-F238E27FC236}">
                <a16:creationId xmlns:a16="http://schemas.microsoft.com/office/drawing/2014/main" id="{3F33D351-FA5C-B361-1B76-856322F53DE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F63A23F-BDA6-72C0-81E6-E957DE00EF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408A17E-4D5C-6180-2A6D-C7063BDE2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3D5B77-452C-4D95-9C6F-E756423BBDA1}" type="slidenum">
              <a:rPr lang="en-US" altLang="zh-CN"/>
              <a:pPr>
                <a:spcBef>
                  <a:spcPct val="0"/>
                </a:spcBef>
              </a:pPr>
              <a:t>5</a:t>
            </a:fld>
            <a:endParaRPr lang="en-US" altLang="zh-CN"/>
          </a:p>
        </p:txBody>
      </p:sp>
      <p:sp>
        <p:nvSpPr>
          <p:cNvPr id="23555" name="Rectangle 2">
            <a:extLst>
              <a:ext uri="{FF2B5EF4-FFF2-40B4-BE49-F238E27FC236}">
                <a16:creationId xmlns:a16="http://schemas.microsoft.com/office/drawing/2014/main" id="{0C5FD5A9-6C79-9D60-8F89-19D149E14CC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80CA603-0109-884E-A160-9CE79B0BF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D886AE8-A06E-B6EE-4258-A011934F2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D3CD37-70CF-48E7-A799-F54DB94868FF}" type="slidenum">
              <a:rPr lang="en-US" altLang="zh-CN"/>
              <a:pPr>
                <a:spcBef>
                  <a:spcPct val="0"/>
                </a:spcBef>
              </a:pPr>
              <a:t>6</a:t>
            </a:fld>
            <a:endParaRPr lang="en-US" altLang="zh-CN"/>
          </a:p>
        </p:txBody>
      </p:sp>
      <p:sp>
        <p:nvSpPr>
          <p:cNvPr id="25603" name="Rectangle 2">
            <a:extLst>
              <a:ext uri="{FF2B5EF4-FFF2-40B4-BE49-F238E27FC236}">
                <a16:creationId xmlns:a16="http://schemas.microsoft.com/office/drawing/2014/main" id="{BC216F6F-FB72-A337-5187-439F82366B8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D9591C6-98E4-131E-ECEE-985A0D8498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153F7C9-C58C-362E-D039-68659CB0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C8615A-1CFC-42F8-8A83-47AFAE882C6F}" type="slidenum">
              <a:rPr lang="en-US" altLang="zh-CN"/>
              <a:pPr>
                <a:spcBef>
                  <a:spcPct val="0"/>
                </a:spcBef>
              </a:pPr>
              <a:t>7</a:t>
            </a:fld>
            <a:endParaRPr lang="en-US" altLang="zh-CN"/>
          </a:p>
        </p:txBody>
      </p:sp>
      <p:sp>
        <p:nvSpPr>
          <p:cNvPr id="33795" name="Rectangle 2">
            <a:extLst>
              <a:ext uri="{FF2B5EF4-FFF2-40B4-BE49-F238E27FC236}">
                <a16:creationId xmlns:a16="http://schemas.microsoft.com/office/drawing/2014/main" id="{019C1102-BB55-4443-F47B-BBDD29BE62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2B6D2D-F813-6156-4B9E-7F557D70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153F7C9-C58C-362E-D039-68659CB0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C8615A-1CFC-42F8-8A83-47AFAE882C6F}" type="slidenum">
              <a:rPr lang="en-US" altLang="zh-CN"/>
              <a:pPr>
                <a:spcBef>
                  <a:spcPct val="0"/>
                </a:spcBef>
              </a:pPr>
              <a:t>8</a:t>
            </a:fld>
            <a:endParaRPr lang="en-US" altLang="zh-CN"/>
          </a:p>
        </p:txBody>
      </p:sp>
      <p:sp>
        <p:nvSpPr>
          <p:cNvPr id="33795" name="Rectangle 2">
            <a:extLst>
              <a:ext uri="{FF2B5EF4-FFF2-40B4-BE49-F238E27FC236}">
                <a16:creationId xmlns:a16="http://schemas.microsoft.com/office/drawing/2014/main" id="{019C1102-BB55-4443-F47B-BBDD29BE62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2B6D2D-F813-6156-4B9E-7F557D70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77101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DD6A5F29-3E59-574D-5213-76BABFC354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069AA2D-2316-4819-A2F4-ED9864745DC7}" type="slidenum">
              <a:rPr lang="en-US" altLang="zh-CN"/>
              <a:pPr/>
              <a:t>9</a:t>
            </a:fld>
            <a:endParaRPr lang="en-US" altLang="zh-CN"/>
          </a:p>
        </p:txBody>
      </p:sp>
      <p:sp>
        <p:nvSpPr>
          <p:cNvPr id="21506" name="Rectangle 2">
            <a:extLst>
              <a:ext uri="{FF2B5EF4-FFF2-40B4-BE49-F238E27FC236}">
                <a16:creationId xmlns:a16="http://schemas.microsoft.com/office/drawing/2014/main" id="{C09166A6-D558-75C6-C52E-CB2C77B40DA5}"/>
              </a:ext>
            </a:extLst>
          </p:cNvPr>
          <p:cNvSpPr>
            <a:spLocks noGrp="1" noRot="1" noChangeAspect="1" noChangeArrowheads="1" noTextEdit="1"/>
          </p:cNvSpPr>
          <p:nvPr>
            <p:ph type="sldImg" idx="4294967295"/>
          </p:nvPr>
        </p:nvSpPr>
        <p:spPr>
          <a:ln/>
        </p:spPr>
      </p:sp>
      <p:sp>
        <p:nvSpPr>
          <p:cNvPr id="21507" name="Rectangle 3">
            <a:extLst>
              <a:ext uri="{FF2B5EF4-FFF2-40B4-BE49-F238E27FC236}">
                <a16:creationId xmlns:a16="http://schemas.microsoft.com/office/drawing/2014/main" id="{E5B38D50-44A1-C2CD-5FB7-4C96A4A0FB9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10/31/2024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章</a:t>
            </a:r>
            <a:r>
              <a:rPr lang="zh-CN" altLang="en-US" sz="1800" dirty="0">
                <a:solidFill>
                  <a:schemeClr val="bg1"/>
                </a:solidFill>
                <a:latin typeface="黑体" panose="02010609060101010101" pitchFamily="49" charset="-122"/>
                <a:ea typeface="黑体" panose="02010609060101010101" pitchFamily="49" charset="-122"/>
              </a:rPr>
              <a:t>排队论</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26.bin"/><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38.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0.bin"/></Relationships>
</file>

<file path=ppt/slides/_rels/slide2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4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46.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3.wmf"/><Relationship Id="rId2" Type="http://schemas.openxmlformats.org/officeDocument/2006/relationships/notesSlide" Target="../notesSlides/notesSlide25.xml"/><Relationship Id="rId16" Type="http://schemas.openxmlformats.org/officeDocument/2006/relationships/image" Target="../media/image55.wmf"/><Relationship Id="rId1" Type="http://schemas.openxmlformats.org/officeDocument/2006/relationships/slideLayout" Target="../slideLayouts/slideLayout2.xml"/><Relationship Id="rId6" Type="http://schemas.openxmlformats.org/officeDocument/2006/relationships/image" Target="../media/image50.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2.bin"/><Relationship Id="rId14" Type="http://schemas.openxmlformats.org/officeDocument/2006/relationships/image" Target="../media/image5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7.wmf"/><Relationship Id="rId5" Type="http://schemas.openxmlformats.org/officeDocument/2006/relationships/oleObject" Target="../embeddings/oleObject57.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9.bin"/></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4.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1.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3.bin"/></Relationships>
</file>

<file path=ppt/slides/_rels/slide2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oleObject" Target="../embeddings/oleObject66.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oleObject" Target="../embeddings/oleObject70.bin"/><Relationship Id="rId4" Type="http://schemas.openxmlformats.org/officeDocument/2006/relationships/image" Target="../media/image6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1.wmf"/><Relationship Id="rId5" Type="http://schemas.openxmlformats.org/officeDocument/2006/relationships/oleObject" Target="../embeddings/oleObject72.bin"/><Relationship Id="rId4" Type="http://schemas.openxmlformats.org/officeDocument/2006/relationships/image" Target="../media/image6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3.wmf"/><Relationship Id="rId5" Type="http://schemas.openxmlformats.org/officeDocument/2006/relationships/oleObject" Target="../embeddings/oleObject74.bin"/><Relationship Id="rId4" Type="http://schemas.openxmlformats.org/officeDocument/2006/relationships/image" Target="../media/image72.wmf"/></Relationships>
</file>

<file path=ppt/slides/_rels/slide3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8.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5.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8.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8</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排队论</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C8518F10-0661-88F9-EB8B-5B7A512BCA69}"/>
              </a:ext>
            </a:extLst>
          </p:cNvPr>
          <p:cNvSpPr>
            <a:spLocks noGrp="1" noChangeArrowheads="1"/>
          </p:cNvSpPr>
          <p:nvPr>
            <p:ph type="title"/>
          </p:nvPr>
        </p:nvSpPr>
        <p:spPr/>
        <p:txBody>
          <a:bodyPr/>
          <a:lstStyle/>
          <a:p>
            <a:pPr eaLnBrk="1" hangingPunct="1"/>
            <a:r>
              <a:rPr lang="en-US" altLang="zh-CN"/>
              <a:t>3.</a:t>
            </a:r>
            <a:r>
              <a:rPr lang="zh-CN" altLang="en-US"/>
              <a:t>等待时间与逗留时间</a:t>
            </a:r>
          </a:p>
        </p:txBody>
      </p:sp>
      <p:sp>
        <p:nvSpPr>
          <p:cNvPr id="358403" name="Rectangle 3">
            <a:extLst>
              <a:ext uri="{FF2B5EF4-FFF2-40B4-BE49-F238E27FC236}">
                <a16:creationId xmlns:a16="http://schemas.microsoft.com/office/drawing/2014/main" id="{69EB9CC8-48A1-1357-3B14-CA50FEEC0A2D}"/>
              </a:ext>
            </a:extLst>
          </p:cNvPr>
          <p:cNvSpPr>
            <a:spLocks noGrp="1" noChangeArrowheads="1"/>
          </p:cNvSpPr>
          <p:nvPr>
            <p:ph idx="1"/>
          </p:nvPr>
        </p:nvSpPr>
        <p:spPr>
          <a:xfrm>
            <a:off x="460375" y="916093"/>
            <a:ext cx="8153400" cy="798633"/>
          </a:xfrm>
        </p:spPr>
        <p:txBody>
          <a:bodyPr>
            <a:normAutofit/>
          </a:bodyPr>
          <a:lstStyle/>
          <a:p>
            <a:pPr eaLnBrk="1" hangingPunct="1">
              <a:buClr>
                <a:srgbClr val="6600CC"/>
              </a:buClr>
            </a:pPr>
            <a:r>
              <a:rPr lang="zh-CN" altLang="en-US" dirty="0"/>
              <a:t>假定顾客是先到先服务。</a:t>
            </a:r>
          </a:p>
        </p:txBody>
      </p:sp>
      <p:sp>
        <p:nvSpPr>
          <p:cNvPr id="358404" name="Rectangle 4">
            <a:extLst>
              <a:ext uri="{FF2B5EF4-FFF2-40B4-BE49-F238E27FC236}">
                <a16:creationId xmlns:a16="http://schemas.microsoft.com/office/drawing/2014/main" id="{D7FE7E9A-2E49-AEB5-43D9-3C39C7BCF539}"/>
              </a:ext>
            </a:extLst>
          </p:cNvPr>
          <p:cNvSpPr>
            <a:spLocks noChangeArrowheads="1"/>
          </p:cNvSpPr>
          <p:nvPr/>
        </p:nvSpPr>
        <p:spPr bwMode="auto">
          <a:xfrm>
            <a:off x="536575" y="1820612"/>
            <a:ext cx="10837865" cy="11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b="1" dirty="0">
                <a:solidFill>
                  <a:srgbClr val="FF9900"/>
                </a:solidFill>
                <a:latin typeface="+mn-ea"/>
              </a:rPr>
              <a:t>    </a:t>
            </a:r>
            <a:r>
              <a:rPr lang="zh-CN" altLang="en-US" b="1" dirty="0">
                <a:solidFill>
                  <a:srgbClr val="CC00CC"/>
                </a:solidFill>
                <a:latin typeface="+mn-ea"/>
              </a:rPr>
              <a:t>定理</a:t>
            </a:r>
            <a:r>
              <a:rPr lang="zh-CN" altLang="en-US" b="1" dirty="0">
                <a:latin typeface="+mn-ea"/>
              </a:rPr>
              <a:t>  在统计平衡</a:t>
            </a:r>
            <a:r>
              <a:rPr lang="en-US" altLang="zh-CN" b="1" dirty="0">
                <a:latin typeface="+mn-ea"/>
              </a:rPr>
              <a:t>(</a:t>
            </a:r>
            <a:r>
              <a:rPr lang="en-US" altLang="zh-CN" b="1" dirty="0">
                <a:latin typeface="+mn-ea"/>
                <a:sym typeface="Symbol" panose="05050102010706020507" pitchFamily="18" charset="2"/>
              </a:rPr>
              <a:t>&lt;1</a:t>
            </a:r>
            <a:r>
              <a:rPr lang="en-US" altLang="zh-CN" b="1" dirty="0">
                <a:latin typeface="+mn-ea"/>
              </a:rPr>
              <a:t>)</a:t>
            </a:r>
            <a:r>
              <a:rPr lang="zh-CN" altLang="en-US" b="1" dirty="0">
                <a:latin typeface="+mn-ea"/>
              </a:rPr>
              <a:t>下，顾客的等待时间分布函数</a:t>
            </a:r>
            <a:r>
              <a:rPr lang="en-US" altLang="zh-CN" b="1" dirty="0" err="1">
                <a:latin typeface="+mn-ea"/>
              </a:rPr>
              <a:t>W</a:t>
            </a:r>
            <a:r>
              <a:rPr lang="en-US" altLang="zh-CN" b="1" baseline="-25000" dirty="0" err="1">
                <a:latin typeface="+mn-ea"/>
              </a:rPr>
              <a:t>q</a:t>
            </a:r>
            <a:r>
              <a:rPr lang="en-US" altLang="zh-CN" b="1" dirty="0">
                <a:latin typeface="+mn-ea"/>
              </a:rPr>
              <a:t>(t)</a:t>
            </a:r>
            <a:r>
              <a:rPr lang="zh-CN" altLang="en-US" b="1" dirty="0">
                <a:latin typeface="+mn-ea"/>
              </a:rPr>
              <a:t>＝</a:t>
            </a:r>
            <a:r>
              <a:rPr lang="en-US" altLang="zh-CN" b="1" dirty="0">
                <a:latin typeface="+mn-ea"/>
              </a:rPr>
              <a:t>P{</a:t>
            </a:r>
            <a:r>
              <a:rPr lang="en-US" altLang="zh-CN" b="1" dirty="0" err="1">
                <a:latin typeface="+mn-ea"/>
              </a:rPr>
              <a:t>W</a:t>
            </a:r>
            <a:r>
              <a:rPr lang="en-US" altLang="zh-CN" b="1" baseline="-25000" dirty="0" err="1">
                <a:latin typeface="+mn-ea"/>
              </a:rPr>
              <a:t>q</a:t>
            </a:r>
            <a:r>
              <a:rPr lang="en-US" altLang="zh-CN" b="1" dirty="0" err="1">
                <a:latin typeface="+mn-ea"/>
                <a:sym typeface="Symbol" panose="05050102010706020507" pitchFamily="18" charset="2"/>
              </a:rPr>
              <a:t>t</a:t>
            </a:r>
            <a:r>
              <a:rPr lang="en-US" altLang="zh-CN" b="1" dirty="0">
                <a:latin typeface="+mn-ea"/>
              </a:rPr>
              <a:t>}</a:t>
            </a:r>
            <a:r>
              <a:rPr lang="zh-CN" altLang="en-US" b="1" dirty="0">
                <a:latin typeface="+mn-ea"/>
              </a:rPr>
              <a:t>为</a:t>
            </a:r>
          </a:p>
          <a:p>
            <a:pPr algn="ctr">
              <a:lnSpc>
                <a:spcPct val="150000"/>
              </a:lnSpc>
            </a:pPr>
            <a:r>
              <a:rPr lang="en-US" altLang="zh-CN" b="1" dirty="0" err="1">
                <a:latin typeface="+mn-ea"/>
              </a:rPr>
              <a:t>W</a:t>
            </a:r>
            <a:r>
              <a:rPr lang="en-US" altLang="zh-CN" b="1" baseline="-25000" dirty="0" err="1">
                <a:latin typeface="+mn-ea"/>
              </a:rPr>
              <a:t>q</a:t>
            </a:r>
            <a:r>
              <a:rPr lang="en-US" altLang="zh-CN" b="1" dirty="0">
                <a:latin typeface="+mn-ea"/>
              </a:rPr>
              <a:t>(t)</a:t>
            </a:r>
            <a:r>
              <a:rPr lang="zh-CN" altLang="en-US" b="1" dirty="0">
                <a:latin typeface="+mn-ea"/>
              </a:rPr>
              <a:t>＝</a:t>
            </a:r>
            <a:r>
              <a:rPr lang="en-US" altLang="zh-CN" b="1" dirty="0">
                <a:latin typeface="+mn-ea"/>
              </a:rPr>
              <a:t>1</a:t>
            </a:r>
            <a:r>
              <a:rPr lang="zh-CN" altLang="en-US" b="1" dirty="0">
                <a:latin typeface="+mn-ea"/>
              </a:rPr>
              <a:t>－</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e</a:t>
            </a:r>
            <a:r>
              <a:rPr lang="en-US" altLang="zh-CN" b="1" baseline="30000" dirty="0">
                <a:latin typeface="+mn-ea"/>
                <a:sym typeface="Symbol" panose="05050102010706020507" pitchFamily="18" charset="2"/>
              </a:rPr>
              <a:t>-(1-)t</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t0</a:t>
            </a:r>
          </a:p>
        </p:txBody>
      </p:sp>
      <p:graphicFrame>
        <p:nvGraphicFramePr>
          <p:cNvPr id="358405" name="Object 5">
            <a:extLst>
              <a:ext uri="{FF2B5EF4-FFF2-40B4-BE49-F238E27FC236}">
                <a16:creationId xmlns:a16="http://schemas.microsoft.com/office/drawing/2014/main" id="{A5405AA2-0687-ABB0-AF3C-09B6580F8ED2}"/>
              </a:ext>
            </a:extLst>
          </p:cNvPr>
          <p:cNvGraphicFramePr>
            <a:graphicFrameLocks noChangeAspect="1"/>
          </p:cNvGraphicFramePr>
          <p:nvPr>
            <p:extLst>
              <p:ext uri="{D42A27DB-BD31-4B8C-83A1-F6EECF244321}">
                <p14:modId xmlns:p14="http://schemas.microsoft.com/office/powerpoint/2010/main" val="2395064991"/>
              </p:ext>
            </p:extLst>
          </p:nvPr>
        </p:nvGraphicFramePr>
        <p:xfrm>
          <a:off x="4315205" y="3623436"/>
          <a:ext cx="3567939" cy="782819"/>
        </p:xfrm>
        <a:graphic>
          <a:graphicData uri="http://schemas.openxmlformats.org/presentationml/2006/ole">
            <mc:AlternateContent xmlns:mc="http://schemas.openxmlformats.org/markup-compatibility/2006">
              <mc:Choice xmlns:v="urn:schemas-microsoft-com:vml" Requires="v">
                <p:oleObj r:id="rId3" imgW="1968500" imgH="431800" progId="Equation.3">
                  <p:embed/>
                </p:oleObj>
              </mc:Choice>
              <mc:Fallback>
                <p:oleObj r:id="rId3" imgW="1968500" imgH="431800" progId="Equation.3">
                  <p:embed/>
                  <p:pic>
                    <p:nvPicPr>
                      <p:cNvPr id="358405" name="Object 5">
                        <a:extLst>
                          <a:ext uri="{FF2B5EF4-FFF2-40B4-BE49-F238E27FC236}">
                            <a16:creationId xmlns:a16="http://schemas.microsoft.com/office/drawing/2014/main" id="{A5405AA2-0687-ABB0-AF3C-09B6580F8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205" y="3623436"/>
                        <a:ext cx="3567939" cy="78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06" name="Rectangle 6">
            <a:extLst>
              <a:ext uri="{FF2B5EF4-FFF2-40B4-BE49-F238E27FC236}">
                <a16:creationId xmlns:a16="http://schemas.microsoft.com/office/drawing/2014/main" id="{62905BDC-86E9-3228-9EFC-A6434BEF6DE3}"/>
              </a:ext>
            </a:extLst>
          </p:cNvPr>
          <p:cNvSpPr>
            <a:spLocks noChangeArrowheads="1"/>
          </p:cNvSpPr>
          <p:nvPr/>
        </p:nvSpPr>
        <p:spPr bwMode="auto">
          <a:xfrm>
            <a:off x="1076327" y="3094251"/>
            <a:ext cx="258504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Clr>
                <a:srgbClr val="00FF00"/>
              </a:buClr>
            </a:pPr>
            <a:r>
              <a:rPr lang="zh-CN" altLang="en-US" b="1" dirty="0">
                <a:latin typeface="+mn-ea"/>
              </a:rPr>
              <a:t>平均等待时间为</a:t>
            </a:r>
          </a:p>
        </p:txBody>
      </p:sp>
      <p:graphicFrame>
        <p:nvGraphicFramePr>
          <p:cNvPr id="358407" name="Object 7">
            <a:extLst>
              <a:ext uri="{FF2B5EF4-FFF2-40B4-BE49-F238E27FC236}">
                <a16:creationId xmlns:a16="http://schemas.microsoft.com/office/drawing/2014/main" id="{C93AE741-FC55-A11C-5E50-B8F2693919D2}"/>
              </a:ext>
            </a:extLst>
          </p:cNvPr>
          <p:cNvGraphicFramePr>
            <a:graphicFrameLocks noChangeAspect="1"/>
          </p:cNvGraphicFramePr>
          <p:nvPr>
            <p:extLst>
              <p:ext uri="{D42A27DB-BD31-4B8C-83A1-F6EECF244321}">
                <p14:modId xmlns:p14="http://schemas.microsoft.com/office/powerpoint/2010/main" val="3305826452"/>
              </p:ext>
            </p:extLst>
          </p:nvPr>
        </p:nvGraphicFramePr>
        <p:xfrm>
          <a:off x="4459700" y="5075371"/>
          <a:ext cx="3278947" cy="808225"/>
        </p:xfrm>
        <a:graphic>
          <a:graphicData uri="http://schemas.openxmlformats.org/presentationml/2006/ole">
            <mc:AlternateContent xmlns:mc="http://schemas.openxmlformats.org/markup-compatibility/2006">
              <mc:Choice xmlns:v="urn:schemas-microsoft-com:vml" Requires="v">
                <p:oleObj r:id="rId5" imgW="1752600" imgH="431800" progId="Equation.DSMT4">
                  <p:embed/>
                </p:oleObj>
              </mc:Choice>
              <mc:Fallback>
                <p:oleObj r:id="rId5" imgW="1752600" imgH="431800" progId="Equation.DSMT4">
                  <p:embed/>
                  <p:pic>
                    <p:nvPicPr>
                      <p:cNvPr id="358407" name="Object 7">
                        <a:extLst>
                          <a:ext uri="{FF2B5EF4-FFF2-40B4-BE49-F238E27FC236}">
                            <a16:creationId xmlns:a16="http://schemas.microsoft.com/office/drawing/2014/main" id="{C93AE741-FC55-A11C-5E50-B8F2693919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9700" y="5075371"/>
                        <a:ext cx="3278947" cy="8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08" name="Rectangle 8">
            <a:extLst>
              <a:ext uri="{FF2B5EF4-FFF2-40B4-BE49-F238E27FC236}">
                <a16:creationId xmlns:a16="http://schemas.microsoft.com/office/drawing/2014/main" id="{C0F14D29-6675-FD0A-76D4-68A03B2C89BF}"/>
              </a:ext>
            </a:extLst>
          </p:cNvPr>
          <p:cNvSpPr>
            <a:spLocks noChangeArrowheads="1"/>
          </p:cNvSpPr>
          <p:nvPr/>
        </p:nvSpPr>
        <p:spPr bwMode="auto">
          <a:xfrm>
            <a:off x="1069975" y="4516981"/>
            <a:ext cx="290262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Clr>
                <a:srgbClr val="00FF00"/>
              </a:buClr>
            </a:pPr>
            <a:r>
              <a:rPr lang="zh-CN" altLang="en-US" b="1" dirty="0">
                <a:latin typeface="+mn-ea"/>
              </a:rPr>
              <a:t>等待时间的方差为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p:cTn id="7" dur="1000" fill="hold"/>
                                        <p:tgtEl>
                                          <p:spTgt spid="35840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5840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5840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840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58404"/>
                                        </p:tgtEl>
                                        <p:attrNameLst>
                                          <p:attrName>style.visibility</p:attrName>
                                        </p:attrNameLst>
                                      </p:cBhvr>
                                      <p:to>
                                        <p:strVal val="visible"/>
                                      </p:to>
                                    </p:set>
                                    <p:anim calcmode="lin" valueType="num">
                                      <p:cBhvr>
                                        <p:cTn id="13" dur="1000" fill="hold"/>
                                        <p:tgtEl>
                                          <p:spTgt spid="358404"/>
                                        </p:tgtEl>
                                        <p:attrNameLst>
                                          <p:attrName>ppt_w</p:attrName>
                                        </p:attrNameLst>
                                      </p:cBhvr>
                                      <p:tavLst>
                                        <p:tav tm="0">
                                          <p:val>
                                            <p:fltVal val="0"/>
                                          </p:val>
                                        </p:tav>
                                        <p:tav tm="100000">
                                          <p:val>
                                            <p:strVal val="#ppt_w"/>
                                          </p:val>
                                        </p:tav>
                                      </p:tavLst>
                                    </p:anim>
                                    <p:anim calcmode="lin" valueType="num">
                                      <p:cBhvr>
                                        <p:cTn id="14" dur="1000" fill="hold"/>
                                        <p:tgtEl>
                                          <p:spTgt spid="358404"/>
                                        </p:tgtEl>
                                        <p:attrNameLst>
                                          <p:attrName>ppt_h</p:attrName>
                                        </p:attrNameLst>
                                      </p:cBhvr>
                                      <p:tavLst>
                                        <p:tav tm="0">
                                          <p:val>
                                            <p:fltVal val="0"/>
                                          </p:val>
                                        </p:tav>
                                        <p:tav tm="100000">
                                          <p:val>
                                            <p:strVal val="#ppt_h"/>
                                          </p:val>
                                        </p:tav>
                                      </p:tavLst>
                                    </p:anim>
                                    <p:anim calcmode="lin" valueType="num">
                                      <p:cBhvr>
                                        <p:cTn id="15" dur="1000" fill="hold"/>
                                        <p:tgtEl>
                                          <p:spTgt spid="35840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5840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58405"/>
                                        </p:tgtEl>
                                        <p:attrNameLst>
                                          <p:attrName>style.visibility</p:attrName>
                                        </p:attrNameLst>
                                      </p:cBhvr>
                                      <p:to>
                                        <p:strVal val="visible"/>
                                      </p:to>
                                    </p:set>
                                    <p:anim calcmode="lin" valueType="num">
                                      <p:cBhvr>
                                        <p:cTn id="19" dur="1000" fill="hold"/>
                                        <p:tgtEl>
                                          <p:spTgt spid="358405"/>
                                        </p:tgtEl>
                                        <p:attrNameLst>
                                          <p:attrName>ppt_w</p:attrName>
                                        </p:attrNameLst>
                                      </p:cBhvr>
                                      <p:tavLst>
                                        <p:tav tm="0">
                                          <p:val>
                                            <p:fltVal val="0"/>
                                          </p:val>
                                        </p:tav>
                                        <p:tav tm="100000">
                                          <p:val>
                                            <p:strVal val="#ppt_w"/>
                                          </p:val>
                                        </p:tav>
                                      </p:tavLst>
                                    </p:anim>
                                    <p:anim calcmode="lin" valueType="num">
                                      <p:cBhvr>
                                        <p:cTn id="20" dur="1000" fill="hold"/>
                                        <p:tgtEl>
                                          <p:spTgt spid="358405"/>
                                        </p:tgtEl>
                                        <p:attrNameLst>
                                          <p:attrName>ppt_h</p:attrName>
                                        </p:attrNameLst>
                                      </p:cBhvr>
                                      <p:tavLst>
                                        <p:tav tm="0">
                                          <p:val>
                                            <p:fltVal val="0"/>
                                          </p:val>
                                        </p:tav>
                                        <p:tav tm="100000">
                                          <p:val>
                                            <p:strVal val="#ppt_h"/>
                                          </p:val>
                                        </p:tav>
                                      </p:tavLst>
                                    </p:anim>
                                    <p:anim calcmode="lin" valueType="num">
                                      <p:cBhvr>
                                        <p:cTn id="21" dur="1000" fill="hold"/>
                                        <p:tgtEl>
                                          <p:spTgt spid="35840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58405"/>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58406"/>
                                        </p:tgtEl>
                                        <p:attrNameLst>
                                          <p:attrName>style.visibility</p:attrName>
                                        </p:attrNameLst>
                                      </p:cBhvr>
                                      <p:to>
                                        <p:strVal val="visible"/>
                                      </p:to>
                                    </p:set>
                                    <p:anim calcmode="lin" valueType="num">
                                      <p:cBhvr>
                                        <p:cTn id="25" dur="1000" fill="hold"/>
                                        <p:tgtEl>
                                          <p:spTgt spid="358406"/>
                                        </p:tgtEl>
                                        <p:attrNameLst>
                                          <p:attrName>ppt_w</p:attrName>
                                        </p:attrNameLst>
                                      </p:cBhvr>
                                      <p:tavLst>
                                        <p:tav tm="0">
                                          <p:val>
                                            <p:fltVal val="0"/>
                                          </p:val>
                                        </p:tav>
                                        <p:tav tm="100000">
                                          <p:val>
                                            <p:strVal val="#ppt_w"/>
                                          </p:val>
                                        </p:tav>
                                      </p:tavLst>
                                    </p:anim>
                                    <p:anim calcmode="lin" valueType="num">
                                      <p:cBhvr>
                                        <p:cTn id="26" dur="1000" fill="hold"/>
                                        <p:tgtEl>
                                          <p:spTgt spid="358406"/>
                                        </p:tgtEl>
                                        <p:attrNameLst>
                                          <p:attrName>ppt_h</p:attrName>
                                        </p:attrNameLst>
                                      </p:cBhvr>
                                      <p:tavLst>
                                        <p:tav tm="0">
                                          <p:val>
                                            <p:fltVal val="0"/>
                                          </p:val>
                                        </p:tav>
                                        <p:tav tm="100000">
                                          <p:val>
                                            <p:strVal val="#ppt_h"/>
                                          </p:val>
                                        </p:tav>
                                      </p:tavLst>
                                    </p:anim>
                                    <p:anim calcmode="lin" valueType="num">
                                      <p:cBhvr>
                                        <p:cTn id="27" dur="1000" fill="hold"/>
                                        <p:tgtEl>
                                          <p:spTgt spid="35840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58406"/>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58407"/>
                                        </p:tgtEl>
                                        <p:attrNameLst>
                                          <p:attrName>style.visibility</p:attrName>
                                        </p:attrNameLst>
                                      </p:cBhvr>
                                      <p:to>
                                        <p:strVal val="visible"/>
                                      </p:to>
                                    </p:set>
                                    <p:anim calcmode="lin" valueType="num">
                                      <p:cBhvr>
                                        <p:cTn id="31" dur="1000" fill="hold"/>
                                        <p:tgtEl>
                                          <p:spTgt spid="358407"/>
                                        </p:tgtEl>
                                        <p:attrNameLst>
                                          <p:attrName>ppt_w</p:attrName>
                                        </p:attrNameLst>
                                      </p:cBhvr>
                                      <p:tavLst>
                                        <p:tav tm="0">
                                          <p:val>
                                            <p:fltVal val="0"/>
                                          </p:val>
                                        </p:tav>
                                        <p:tav tm="100000">
                                          <p:val>
                                            <p:strVal val="#ppt_w"/>
                                          </p:val>
                                        </p:tav>
                                      </p:tavLst>
                                    </p:anim>
                                    <p:anim calcmode="lin" valueType="num">
                                      <p:cBhvr>
                                        <p:cTn id="32" dur="1000" fill="hold"/>
                                        <p:tgtEl>
                                          <p:spTgt spid="358407"/>
                                        </p:tgtEl>
                                        <p:attrNameLst>
                                          <p:attrName>ppt_h</p:attrName>
                                        </p:attrNameLst>
                                      </p:cBhvr>
                                      <p:tavLst>
                                        <p:tav tm="0">
                                          <p:val>
                                            <p:fltVal val="0"/>
                                          </p:val>
                                        </p:tav>
                                        <p:tav tm="100000">
                                          <p:val>
                                            <p:strVal val="#ppt_h"/>
                                          </p:val>
                                        </p:tav>
                                      </p:tavLst>
                                    </p:anim>
                                    <p:anim calcmode="lin" valueType="num">
                                      <p:cBhvr>
                                        <p:cTn id="33" dur="1000" fill="hold"/>
                                        <p:tgtEl>
                                          <p:spTgt spid="35840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58407"/>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58408"/>
                                        </p:tgtEl>
                                        <p:attrNameLst>
                                          <p:attrName>style.visibility</p:attrName>
                                        </p:attrNameLst>
                                      </p:cBhvr>
                                      <p:to>
                                        <p:strVal val="visible"/>
                                      </p:to>
                                    </p:set>
                                    <p:anim calcmode="lin" valueType="num">
                                      <p:cBhvr>
                                        <p:cTn id="37" dur="1000" fill="hold"/>
                                        <p:tgtEl>
                                          <p:spTgt spid="358408"/>
                                        </p:tgtEl>
                                        <p:attrNameLst>
                                          <p:attrName>ppt_w</p:attrName>
                                        </p:attrNameLst>
                                      </p:cBhvr>
                                      <p:tavLst>
                                        <p:tav tm="0">
                                          <p:val>
                                            <p:fltVal val="0"/>
                                          </p:val>
                                        </p:tav>
                                        <p:tav tm="100000">
                                          <p:val>
                                            <p:strVal val="#ppt_w"/>
                                          </p:val>
                                        </p:tav>
                                      </p:tavLst>
                                    </p:anim>
                                    <p:anim calcmode="lin" valueType="num">
                                      <p:cBhvr>
                                        <p:cTn id="38" dur="1000" fill="hold"/>
                                        <p:tgtEl>
                                          <p:spTgt spid="358408"/>
                                        </p:tgtEl>
                                        <p:attrNameLst>
                                          <p:attrName>ppt_h</p:attrName>
                                        </p:attrNameLst>
                                      </p:cBhvr>
                                      <p:tavLst>
                                        <p:tav tm="0">
                                          <p:val>
                                            <p:fltVal val="0"/>
                                          </p:val>
                                        </p:tav>
                                        <p:tav tm="100000">
                                          <p:val>
                                            <p:strVal val="#ppt_h"/>
                                          </p:val>
                                        </p:tav>
                                      </p:tavLst>
                                    </p:anim>
                                    <p:anim calcmode="lin" valueType="num">
                                      <p:cBhvr>
                                        <p:cTn id="39" dur="1000" fill="hold"/>
                                        <p:tgtEl>
                                          <p:spTgt spid="358408"/>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5840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4" grpId="0"/>
      <p:bldP spid="358406" grpId="0"/>
      <p:bldP spid="3584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102C226E-708E-6AAE-FAC1-3F466FC76078}"/>
              </a:ext>
            </a:extLst>
          </p:cNvPr>
          <p:cNvSpPr>
            <a:spLocks noGrp="1" noChangeArrowheads="1"/>
          </p:cNvSpPr>
          <p:nvPr>
            <p:ph type="title"/>
          </p:nvPr>
        </p:nvSpPr>
        <p:spPr/>
        <p:txBody>
          <a:bodyPr/>
          <a:lstStyle/>
          <a:p>
            <a:pPr algn="l" eaLnBrk="1" hangingPunct="1"/>
            <a:r>
              <a:rPr lang="zh-CN" altLang="en-US"/>
              <a:t>证明</a:t>
            </a:r>
          </a:p>
        </p:txBody>
      </p:sp>
      <p:sp>
        <p:nvSpPr>
          <p:cNvPr id="360451" name="Rectangle 3">
            <a:extLst>
              <a:ext uri="{FF2B5EF4-FFF2-40B4-BE49-F238E27FC236}">
                <a16:creationId xmlns:a16="http://schemas.microsoft.com/office/drawing/2014/main" id="{078949D0-B80E-C00C-F2D7-C294C7045134}"/>
              </a:ext>
            </a:extLst>
          </p:cNvPr>
          <p:cNvSpPr>
            <a:spLocks noGrp="1" noChangeArrowheads="1"/>
          </p:cNvSpPr>
          <p:nvPr>
            <p:ph idx="1"/>
          </p:nvPr>
        </p:nvSpPr>
        <p:spPr>
          <a:xfrm>
            <a:off x="993775" y="1219994"/>
            <a:ext cx="10744200" cy="4741372"/>
          </a:xfrm>
        </p:spPr>
        <p:txBody>
          <a:bodyPr>
            <a:noAutofit/>
          </a:bodyPr>
          <a:lstStyle/>
          <a:p>
            <a:pPr eaLnBrk="1" hangingPunct="1">
              <a:lnSpc>
                <a:spcPct val="150000"/>
              </a:lnSpc>
              <a:buFont typeface="Wingdings" panose="05000000000000000000" pitchFamily="2" charset="2"/>
              <a:buNone/>
            </a:pPr>
            <a:r>
              <a:rPr lang="en-US" altLang="zh-CN" dirty="0">
                <a:solidFill>
                  <a:srgbClr val="CC00CC"/>
                </a:solidFill>
              </a:rPr>
              <a:t>1)</a:t>
            </a:r>
            <a:r>
              <a:rPr lang="zh-CN" altLang="en-US" dirty="0"/>
              <a:t>当</a:t>
            </a:r>
            <a:r>
              <a:rPr lang="en-US" altLang="zh-CN" dirty="0"/>
              <a:t>t=0</a:t>
            </a:r>
            <a:r>
              <a:rPr lang="zh-CN" altLang="en-US" dirty="0"/>
              <a:t>时，有</a:t>
            </a:r>
          </a:p>
          <a:p>
            <a:pPr eaLnBrk="1" hangingPunct="1">
              <a:lnSpc>
                <a:spcPct val="150000"/>
              </a:lnSpc>
              <a:buFont typeface="Wingdings" panose="05000000000000000000" pitchFamily="2" charset="2"/>
              <a:buNone/>
            </a:pPr>
            <a:r>
              <a:rPr lang="zh-CN" altLang="en-US" dirty="0"/>
              <a:t>	</a:t>
            </a:r>
            <a:r>
              <a:rPr lang="en-US" altLang="zh-CN" dirty="0" err="1"/>
              <a:t>W</a:t>
            </a:r>
            <a:r>
              <a:rPr lang="en-US" altLang="zh-CN" baseline="-25000" dirty="0" err="1"/>
              <a:t>q</a:t>
            </a:r>
            <a:r>
              <a:rPr lang="en-US" altLang="zh-CN" dirty="0"/>
              <a:t>(0)</a:t>
            </a:r>
            <a:r>
              <a:rPr lang="zh-CN" altLang="en-US" dirty="0"/>
              <a:t>＝</a:t>
            </a:r>
            <a:r>
              <a:rPr lang="en-US" altLang="zh-CN" dirty="0"/>
              <a:t>P{</a:t>
            </a:r>
            <a:r>
              <a:rPr lang="en-US" altLang="zh-CN" dirty="0" err="1"/>
              <a:t>W</a:t>
            </a:r>
            <a:r>
              <a:rPr lang="en-US" altLang="zh-CN" baseline="-25000" dirty="0" err="1"/>
              <a:t>q</a:t>
            </a:r>
            <a:r>
              <a:rPr lang="en-US" altLang="zh-CN" dirty="0"/>
              <a:t>=0}</a:t>
            </a:r>
            <a:r>
              <a:rPr lang="zh-CN" altLang="en-US" dirty="0"/>
              <a:t>＝</a:t>
            </a:r>
            <a:r>
              <a:rPr lang="en-US" altLang="zh-CN" dirty="0"/>
              <a:t>P{</a:t>
            </a:r>
            <a:r>
              <a:rPr lang="zh-CN" altLang="en-US" dirty="0"/>
              <a:t>顾客到达时看到的队长为</a:t>
            </a:r>
            <a:r>
              <a:rPr lang="en-US" altLang="zh-CN" dirty="0"/>
              <a:t>0}</a:t>
            </a:r>
            <a:r>
              <a:rPr lang="zh-CN" altLang="en-US" dirty="0"/>
              <a:t>＝</a:t>
            </a:r>
            <a:r>
              <a:rPr lang="en-US" altLang="zh-CN" dirty="0"/>
              <a:t>p</a:t>
            </a:r>
            <a:r>
              <a:rPr lang="en-US" altLang="zh-CN" baseline="-25000" dirty="0"/>
              <a:t>0</a:t>
            </a:r>
            <a:r>
              <a:rPr lang="en-US" altLang="zh-CN" baseline="30000" dirty="0"/>
              <a:t>-</a:t>
            </a:r>
          </a:p>
          <a:p>
            <a:pPr eaLnBrk="1" hangingPunct="1">
              <a:lnSpc>
                <a:spcPct val="150000"/>
              </a:lnSpc>
              <a:buFont typeface="Wingdings" panose="05000000000000000000" pitchFamily="2" charset="2"/>
              <a:buNone/>
            </a:pPr>
            <a:r>
              <a:rPr lang="en-US" altLang="zh-CN" dirty="0">
                <a:solidFill>
                  <a:srgbClr val="CC00CC"/>
                </a:solidFill>
              </a:rPr>
              <a:t>2)</a:t>
            </a:r>
            <a:r>
              <a:rPr lang="zh-CN" altLang="en-US" dirty="0"/>
              <a:t>当</a:t>
            </a:r>
            <a:r>
              <a:rPr lang="en-US" altLang="zh-CN" dirty="0"/>
              <a:t>t&gt;0</a:t>
            </a:r>
            <a:r>
              <a:rPr lang="zh-CN" altLang="en-US" dirty="0"/>
              <a:t>时，有</a:t>
            </a:r>
          </a:p>
          <a:p>
            <a:pPr eaLnBrk="1" hangingPunct="1">
              <a:lnSpc>
                <a:spcPct val="150000"/>
              </a:lnSpc>
              <a:buFont typeface="Wingdings" panose="05000000000000000000" pitchFamily="2" charset="2"/>
              <a:buNone/>
            </a:pPr>
            <a:r>
              <a:rPr lang="zh-CN" altLang="en-US" dirty="0"/>
              <a:t>	</a:t>
            </a:r>
            <a:r>
              <a:rPr lang="en-US" altLang="zh-CN" dirty="0" err="1"/>
              <a:t>W</a:t>
            </a:r>
            <a:r>
              <a:rPr lang="en-US" altLang="zh-CN" baseline="-25000" dirty="0" err="1"/>
              <a:t>q</a:t>
            </a:r>
            <a:r>
              <a:rPr lang="en-US" altLang="zh-CN" dirty="0"/>
              <a:t>(t)</a:t>
            </a:r>
            <a:r>
              <a:rPr lang="zh-CN" altLang="en-US" dirty="0"/>
              <a:t>＝</a:t>
            </a:r>
            <a:r>
              <a:rPr lang="en-US" altLang="zh-CN" dirty="0"/>
              <a:t>P{</a:t>
            </a:r>
            <a:r>
              <a:rPr lang="en-US" altLang="zh-CN" dirty="0" err="1"/>
              <a:t>W</a:t>
            </a:r>
            <a:r>
              <a:rPr lang="en-US" altLang="zh-CN" baseline="-25000" dirty="0" err="1"/>
              <a:t>q</a:t>
            </a:r>
            <a:r>
              <a:rPr lang="en-US" altLang="zh-CN" dirty="0"/>
              <a:t>=0}</a:t>
            </a:r>
            <a:r>
              <a:rPr lang="zh-CN" altLang="en-US" dirty="0"/>
              <a:t>＋</a:t>
            </a:r>
            <a:r>
              <a:rPr lang="en-US" altLang="zh-CN" dirty="0"/>
              <a:t>P{0&lt;</a:t>
            </a:r>
            <a:r>
              <a:rPr lang="en-US" altLang="zh-CN" dirty="0" err="1"/>
              <a:t>W</a:t>
            </a:r>
            <a:r>
              <a:rPr lang="en-US" altLang="zh-CN" baseline="-25000" dirty="0" err="1"/>
              <a:t>q</a:t>
            </a:r>
            <a:r>
              <a:rPr lang="en-US" altLang="zh-CN" dirty="0" err="1">
                <a:sym typeface="Symbol" panose="05050102010706020507" pitchFamily="18" charset="2"/>
              </a:rPr>
              <a:t>t</a:t>
            </a:r>
            <a:r>
              <a:rPr lang="en-US" altLang="zh-CN" dirty="0"/>
              <a:t>}</a:t>
            </a:r>
          </a:p>
          <a:p>
            <a:pPr>
              <a:spcBef>
                <a:spcPts val="1200"/>
              </a:spcBef>
              <a:spcAft>
                <a:spcPts val="1200"/>
              </a:spcAft>
              <a:buNone/>
            </a:pPr>
            <a:r>
              <a:rPr lang="en-US" altLang="zh-CN" dirty="0"/>
              <a:t>	</a:t>
            </a:r>
            <a:r>
              <a:rPr lang="zh-CN" altLang="en-US" dirty="0"/>
              <a:t>＝</a:t>
            </a:r>
            <a:r>
              <a:rPr lang="en-US" altLang="zh-CN" dirty="0"/>
              <a:t>p</a:t>
            </a:r>
            <a:r>
              <a:rPr lang="en-US" altLang="zh-CN" baseline="-25000" dirty="0"/>
              <a:t>0</a:t>
            </a:r>
            <a:r>
              <a:rPr lang="en-US" altLang="zh-CN" baseline="30000" dirty="0"/>
              <a:t>-</a:t>
            </a:r>
            <a:r>
              <a:rPr lang="zh-CN" altLang="en-US" dirty="0"/>
              <a:t>＋       </a:t>
            </a:r>
            <a:r>
              <a:rPr lang="en-US" altLang="zh-CN" dirty="0"/>
              <a:t>{0&lt;</a:t>
            </a:r>
            <a:r>
              <a:rPr lang="en-US" altLang="zh-CN" dirty="0" err="1"/>
              <a:t>W</a:t>
            </a:r>
            <a:r>
              <a:rPr lang="en-US" altLang="zh-CN" baseline="-25000" dirty="0" err="1"/>
              <a:t>q</a:t>
            </a:r>
            <a:r>
              <a:rPr lang="en-US" altLang="zh-CN" dirty="0" err="1">
                <a:sym typeface="Symbol" panose="05050102010706020507" pitchFamily="18" charset="2"/>
              </a:rPr>
              <a:t>t</a:t>
            </a:r>
            <a:r>
              <a:rPr lang="zh-CN" altLang="en-US" dirty="0"/>
              <a:t>｜顾客到达时看到的队长为</a:t>
            </a:r>
            <a:r>
              <a:rPr lang="en-US" altLang="zh-CN" dirty="0"/>
              <a:t>j}</a:t>
            </a:r>
            <a:r>
              <a:rPr lang="en-US" altLang="zh-CN" dirty="0">
                <a:sym typeface="Symbol" panose="05050102010706020507" pitchFamily="18" charset="2"/>
              </a:rPr>
              <a:t>•</a:t>
            </a:r>
            <a:r>
              <a:rPr lang="en-US" altLang="zh-CN" dirty="0" err="1"/>
              <a:t>p</a:t>
            </a:r>
            <a:r>
              <a:rPr lang="en-US" altLang="zh-CN" baseline="-25000" dirty="0" err="1"/>
              <a:t>j</a:t>
            </a:r>
            <a:r>
              <a:rPr lang="en-US" altLang="zh-CN" baseline="30000" dirty="0"/>
              <a:t>-</a:t>
            </a:r>
          </a:p>
          <a:p>
            <a:pPr eaLnBrk="1" hangingPunct="1">
              <a:lnSpc>
                <a:spcPct val="150000"/>
              </a:lnSpc>
              <a:buFont typeface="Wingdings" panose="05000000000000000000" pitchFamily="2" charset="2"/>
              <a:buNone/>
            </a:pPr>
            <a:r>
              <a:rPr lang="en-US" altLang="zh-CN" dirty="0"/>
              <a:t>	</a:t>
            </a:r>
            <a:r>
              <a:rPr lang="zh-CN" altLang="en-US" dirty="0"/>
              <a:t>其中，</a:t>
            </a:r>
            <a:r>
              <a:rPr lang="en-US" altLang="zh-CN" dirty="0" err="1"/>
              <a:t>p</a:t>
            </a:r>
            <a:r>
              <a:rPr lang="en-US" altLang="zh-CN" baseline="-25000" dirty="0" err="1"/>
              <a:t>j</a:t>
            </a:r>
            <a:r>
              <a:rPr lang="en-US" altLang="zh-CN" baseline="30000" dirty="0"/>
              <a:t>-</a:t>
            </a:r>
            <a:r>
              <a:rPr lang="zh-CN" altLang="en-US" dirty="0"/>
              <a:t>表示顾客到达时看到有</a:t>
            </a:r>
            <a:r>
              <a:rPr lang="en-US" altLang="zh-CN" dirty="0"/>
              <a:t>j</a:t>
            </a:r>
            <a:r>
              <a:rPr lang="zh-CN" altLang="en-US" dirty="0"/>
              <a:t>个顾客的平稳概率。对于</a:t>
            </a:r>
            <a:r>
              <a:rPr lang="en-US" altLang="zh-CN" dirty="0"/>
              <a:t>M/M/1/</a:t>
            </a:r>
            <a:r>
              <a:rPr lang="en-US" altLang="zh-CN" dirty="0">
                <a:sym typeface="Symbol" panose="05050102010706020507" pitchFamily="18" charset="2"/>
              </a:rPr>
              <a:t></a:t>
            </a:r>
            <a:r>
              <a:rPr lang="zh-CN" altLang="en-US" dirty="0">
                <a:sym typeface="Symbol" panose="05050102010706020507" pitchFamily="18" charset="2"/>
              </a:rPr>
              <a:t>排队系统，有</a:t>
            </a:r>
          </a:p>
          <a:p>
            <a:pPr algn="ctr" eaLnBrk="1" hangingPunct="1">
              <a:lnSpc>
                <a:spcPct val="150000"/>
              </a:lnSpc>
              <a:buFont typeface="Wingdings" panose="05000000000000000000" pitchFamily="2" charset="2"/>
              <a:buNone/>
            </a:pPr>
            <a:r>
              <a:rPr lang="zh-CN" altLang="en-US" dirty="0"/>
              <a:t>	</a:t>
            </a:r>
            <a:r>
              <a:rPr lang="en-US" altLang="zh-CN" dirty="0" err="1"/>
              <a:t>p</a:t>
            </a:r>
            <a:r>
              <a:rPr lang="en-US" altLang="zh-CN" baseline="-25000" dirty="0" err="1"/>
              <a:t>j</a:t>
            </a:r>
            <a:r>
              <a:rPr lang="en-US" altLang="zh-CN" baseline="30000" dirty="0"/>
              <a:t>-</a:t>
            </a:r>
            <a:r>
              <a:rPr lang="zh-CN" altLang="en-US" dirty="0">
                <a:sym typeface="Symbol" panose="05050102010706020507" pitchFamily="18" charset="2"/>
              </a:rPr>
              <a:t>＝</a:t>
            </a:r>
            <a:r>
              <a:rPr lang="en-US" altLang="zh-CN" dirty="0" err="1"/>
              <a:t>p</a:t>
            </a:r>
            <a:r>
              <a:rPr lang="en-US" altLang="zh-CN" baseline="-25000" dirty="0" err="1"/>
              <a:t>j</a:t>
            </a:r>
            <a:r>
              <a:rPr lang="zh-CN" altLang="en-US" dirty="0">
                <a:sym typeface="Symbol" panose="05050102010706020507" pitchFamily="18" charset="2"/>
              </a:rPr>
              <a:t>，</a:t>
            </a:r>
            <a:r>
              <a:rPr lang="en-US" altLang="zh-CN" dirty="0">
                <a:sym typeface="Symbol" panose="05050102010706020507" pitchFamily="18" charset="2"/>
              </a:rPr>
              <a:t>j=0,1,2,…</a:t>
            </a:r>
          </a:p>
        </p:txBody>
      </p:sp>
      <p:graphicFrame>
        <p:nvGraphicFramePr>
          <p:cNvPr id="360452" name="Object 4">
            <a:extLst>
              <a:ext uri="{FF2B5EF4-FFF2-40B4-BE49-F238E27FC236}">
                <a16:creationId xmlns:a16="http://schemas.microsoft.com/office/drawing/2014/main" id="{F04469D0-958D-7FF7-ABDC-15EA19C0CB48}"/>
              </a:ext>
            </a:extLst>
          </p:cNvPr>
          <p:cNvGraphicFramePr>
            <a:graphicFrameLocks noChangeAspect="1"/>
          </p:cNvGraphicFramePr>
          <p:nvPr>
            <p:extLst>
              <p:ext uri="{D42A27DB-BD31-4B8C-83A1-F6EECF244321}">
                <p14:modId xmlns:p14="http://schemas.microsoft.com/office/powerpoint/2010/main" val="649558401"/>
              </p:ext>
            </p:extLst>
          </p:nvPr>
        </p:nvGraphicFramePr>
        <p:xfrm>
          <a:off x="2585662" y="3515863"/>
          <a:ext cx="622444" cy="838394"/>
        </p:xfrm>
        <a:graphic>
          <a:graphicData uri="http://schemas.openxmlformats.org/presentationml/2006/ole">
            <mc:AlternateContent xmlns:mc="http://schemas.openxmlformats.org/markup-compatibility/2006">
              <mc:Choice xmlns:v="urn:schemas-microsoft-com:vml" Requires="v">
                <p:oleObj r:id="rId3" imgW="330057" imgH="444307" progId="Equation.3">
                  <p:embed/>
                </p:oleObj>
              </mc:Choice>
              <mc:Fallback>
                <p:oleObj r:id="rId3" imgW="330057" imgH="444307" progId="Equation.3">
                  <p:embed/>
                  <p:pic>
                    <p:nvPicPr>
                      <p:cNvPr id="360452" name="Object 4">
                        <a:extLst>
                          <a:ext uri="{FF2B5EF4-FFF2-40B4-BE49-F238E27FC236}">
                            <a16:creationId xmlns:a16="http://schemas.microsoft.com/office/drawing/2014/main" id="{F04469D0-958D-7FF7-ABDC-15EA19C0C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662" y="3515863"/>
                        <a:ext cx="622444" cy="83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0451">
                                            <p:txEl>
                                              <p:pRg st="3" end="3"/>
                                            </p:txEl>
                                          </p:spTgt>
                                        </p:tgtEl>
                                        <p:attrNameLst>
                                          <p:attrName>style.visibility</p:attrName>
                                        </p:attrNameLst>
                                      </p:cBhvr>
                                      <p:to>
                                        <p:strVal val="visible"/>
                                      </p:to>
                                    </p:set>
                                    <p:anim calcmode="lin" valueType="num">
                                      <p:cBhvr additive="base">
                                        <p:cTn id="25" dur="500" fill="hold"/>
                                        <p:tgtEl>
                                          <p:spTgt spid="3604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0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0451">
                                            <p:txEl>
                                              <p:pRg st="4" end="4"/>
                                            </p:txEl>
                                          </p:spTgt>
                                        </p:tgtEl>
                                        <p:attrNameLst>
                                          <p:attrName>style.visibility</p:attrName>
                                        </p:attrNameLst>
                                      </p:cBhvr>
                                      <p:to>
                                        <p:strVal val="visible"/>
                                      </p:to>
                                    </p:set>
                                    <p:anim calcmode="lin" valueType="num">
                                      <p:cBhvr additive="base">
                                        <p:cTn id="31" dur="500" fill="hold"/>
                                        <p:tgtEl>
                                          <p:spTgt spid="3604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045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0452"/>
                                        </p:tgtEl>
                                        <p:attrNameLst>
                                          <p:attrName>style.visibility</p:attrName>
                                        </p:attrNameLst>
                                      </p:cBhvr>
                                      <p:to>
                                        <p:strVal val="visible"/>
                                      </p:to>
                                    </p:set>
                                    <p:anim calcmode="lin" valueType="num">
                                      <p:cBhvr additive="base">
                                        <p:cTn id="35" dur="500" fill="hold"/>
                                        <p:tgtEl>
                                          <p:spTgt spid="360452"/>
                                        </p:tgtEl>
                                        <p:attrNameLst>
                                          <p:attrName>ppt_x</p:attrName>
                                        </p:attrNameLst>
                                      </p:cBhvr>
                                      <p:tavLst>
                                        <p:tav tm="0">
                                          <p:val>
                                            <p:strVal val="#ppt_x"/>
                                          </p:val>
                                        </p:tav>
                                        <p:tav tm="100000">
                                          <p:val>
                                            <p:strVal val="#ppt_x"/>
                                          </p:val>
                                        </p:tav>
                                      </p:tavLst>
                                    </p:anim>
                                    <p:anim calcmode="lin" valueType="num">
                                      <p:cBhvr additive="base">
                                        <p:cTn id="36" dur="500" fill="hold"/>
                                        <p:tgtEl>
                                          <p:spTgt spid="36045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60451">
                                            <p:txEl>
                                              <p:pRg st="5" end="5"/>
                                            </p:txEl>
                                          </p:spTgt>
                                        </p:tgtEl>
                                        <p:attrNameLst>
                                          <p:attrName>style.visibility</p:attrName>
                                        </p:attrNameLst>
                                      </p:cBhvr>
                                      <p:to>
                                        <p:strVal val="visible"/>
                                      </p:to>
                                    </p:set>
                                    <p:anim calcmode="lin" valueType="num">
                                      <p:cBhvr additive="base">
                                        <p:cTn id="41" dur="500" fill="hold"/>
                                        <p:tgtEl>
                                          <p:spTgt spid="36045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04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60451">
                                            <p:txEl>
                                              <p:pRg st="6" end="6"/>
                                            </p:txEl>
                                          </p:spTgt>
                                        </p:tgtEl>
                                        <p:attrNameLst>
                                          <p:attrName>style.visibility</p:attrName>
                                        </p:attrNameLst>
                                      </p:cBhvr>
                                      <p:to>
                                        <p:strVal val="visible"/>
                                      </p:to>
                                    </p:set>
                                    <p:anim calcmode="lin" valueType="num">
                                      <p:cBhvr additive="base">
                                        <p:cTn id="47" dur="500" fill="hold"/>
                                        <p:tgtEl>
                                          <p:spTgt spid="36045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04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3E774C72-8098-D14B-7525-57858AF2543D}"/>
              </a:ext>
            </a:extLst>
          </p:cNvPr>
          <p:cNvSpPr>
            <a:spLocks noGrp="1" noChangeArrowheads="1"/>
          </p:cNvSpPr>
          <p:nvPr>
            <p:ph type="title"/>
          </p:nvPr>
        </p:nvSpPr>
        <p:spPr/>
        <p:txBody>
          <a:bodyPr/>
          <a:lstStyle/>
          <a:p>
            <a:pPr algn="l" eaLnBrk="1" hangingPunct="1"/>
            <a:r>
              <a:rPr lang="zh-CN" altLang="en-US"/>
              <a:t>证明</a:t>
            </a:r>
          </a:p>
        </p:txBody>
      </p:sp>
      <p:sp>
        <p:nvSpPr>
          <p:cNvPr id="360451" name="Rectangle 3">
            <a:extLst>
              <a:ext uri="{FF2B5EF4-FFF2-40B4-BE49-F238E27FC236}">
                <a16:creationId xmlns:a16="http://schemas.microsoft.com/office/drawing/2014/main" id="{292179E2-4F60-18C5-A6D3-975190BE8B2A}"/>
              </a:ext>
            </a:extLst>
          </p:cNvPr>
          <p:cNvSpPr>
            <a:spLocks noGrp="1" noChangeArrowheads="1"/>
          </p:cNvSpPr>
          <p:nvPr>
            <p:ph idx="1"/>
          </p:nvPr>
        </p:nvSpPr>
        <p:spPr>
          <a:xfrm>
            <a:off x="801428" y="1067594"/>
            <a:ext cx="8040947" cy="1524000"/>
          </a:xfrm>
        </p:spPr>
        <p:txBody>
          <a:bodyPr>
            <a:normAutofit/>
          </a:bodyPr>
          <a:lstStyle/>
          <a:p>
            <a:pPr>
              <a:spcBef>
                <a:spcPts val="1800"/>
              </a:spcBef>
              <a:buNone/>
            </a:pPr>
            <a:r>
              <a:rPr lang="zh-CN" altLang="en-US" sz="2600" dirty="0">
                <a:sym typeface="Symbol" panose="05050102010706020507" pitchFamily="18" charset="2"/>
              </a:rPr>
              <a:t>于是 </a:t>
            </a:r>
            <a:r>
              <a:rPr lang="zh-CN" altLang="en-US" dirty="0">
                <a:sym typeface="Symbol" panose="05050102010706020507" pitchFamily="18" charset="2"/>
              </a:rPr>
              <a:t>   </a:t>
            </a:r>
            <a:endParaRPr lang="en-US" altLang="zh-CN" dirty="0">
              <a:sym typeface="Symbol" panose="05050102010706020507" pitchFamily="18" charset="2"/>
            </a:endParaRPr>
          </a:p>
          <a:p>
            <a:pPr>
              <a:spcBef>
                <a:spcPts val="1800"/>
              </a:spcBef>
              <a:buNone/>
            </a:pPr>
            <a:r>
              <a:rPr lang="en-US" altLang="zh-CN" dirty="0"/>
              <a:t>    </a:t>
            </a:r>
            <a:r>
              <a:rPr lang="en-US" altLang="zh-CN" dirty="0" err="1"/>
              <a:t>W</a:t>
            </a:r>
            <a:r>
              <a:rPr lang="en-US" altLang="zh-CN" baseline="-25000" dirty="0" err="1"/>
              <a:t>q</a:t>
            </a:r>
            <a:r>
              <a:rPr lang="en-US" altLang="zh-CN" dirty="0"/>
              <a:t>(t)</a:t>
            </a:r>
            <a:r>
              <a:rPr lang="zh-CN" altLang="en-US" dirty="0"/>
              <a:t>＝</a:t>
            </a:r>
            <a:r>
              <a:rPr lang="en-US" altLang="zh-CN" dirty="0"/>
              <a:t>p</a:t>
            </a:r>
            <a:r>
              <a:rPr lang="en-US" altLang="zh-CN" baseline="-25000" dirty="0"/>
              <a:t>0</a:t>
            </a:r>
            <a:r>
              <a:rPr lang="en-US" altLang="zh-CN" baseline="30000" dirty="0"/>
              <a:t>-</a:t>
            </a:r>
            <a:r>
              <a:rPr lang="en-US" altLang="zh-CN" dirty="0"/>
              <a:t> +</a:t>
            </a:r>
            <a:endParaRPr lang="zh-CN" altLang="en-US" dirty="0"/>
          </a:p>
        </p:txBody>
      </p:sp>
      <p:graphicFrame>
        <p:nvGraphicFramePr>
          <p:cNvPr id="360453" name="Object 5">
            <a:extLst>
              <a:ext uri="{FF2B5EF4-FFF2-40B4-BE49-F238E27FC236}">
                <a16:creationId xmlns:a16="http://schemas.microsoft.com/office/drawing/2014/main" id="{3FFEDF57-F34B-6897-37F0-DE1E03306459}"/>
              </a:ext>
            </a:extLst>
          </p:cNvPr>
          <p:cNvGraphicFramePr>
            <a:graphicFrameLocks noChangeAspect="1"/>
          </p:cNvGraphicFramePr>
          <p:nvPr>
            <p:extLst>
              <p:ext uri="{D42A27DB-BD31-4B8C-83A1-F6EECF244321}">
                <p14:modId xmlns:p14="http://schemas.microsoft.com/office/powerpoint/2010/main" val="364438161"/>
              </p:ext>
            </p:extLst>
          </p:nvPr>
        </p:nvGraphicFramePr>
        <p:xfrm>
          <a:off x="3203575" y="1695420"/>
          <a:ext cx="3690204" cy="1008295"/>
        </p:xfrm>
        <a:graphic>
          <a:graphicData uri="http://schemas.openxmlformats.org/presentationml/2006/ole">
            <mc:AlternateContent xmlns:mc="http://schemas.openxmlformats.org/markup-compatibility/2006">
              <mc:Choice xmlns:v="urn:schemas-microsoft-com:vml" Requires="v">
                <p:oleObj r:id="rId3" imgW="1676400" imgH="457200" progId="Equation.3">
                  <p:embed/>
                </p:oleObj>
              </mc:Choice>
              <mc:Fallback>
                <p:oleObj r:id="rId3" imgW="1676400" imgH="457200" progId="Equation.3">
                  <p:embed/>
                  <p:pic>
                    <p:nvPicPr>
                      <p:cNvPr id="360453" name="Object 5">
                        <a:extLst>
                          <a:ext uri="{FF2B5EF4-FFF2-40B4-BE49-F238E27FC236}">
                            <a16:creationId xmlns:a16="http://schemas.microsoft.com/office/drawing/2014/main" id="{3FFEDF57-F34B-6897-37F0-DE1E03306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695420"/>
                        <a:ext cx="3690204" cy="100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0454" name="Object 6">
            <a:extLst>
              <a:ext uri="{FF2B5EF4-FFF2-40B4-BE49-F238E27FC236}">
                <a16:creationId xmlns:a16="http://schemas.microsoft.com/office/drawing/2014/main" id="{79CFDD85-7DBE-46E9-ED2E-3C1DA12C87AC}"/>
              </a:ext>
            </a:extLst>
          </p:cNvPr>
          <p:cNvGraphicFramePr>
            <a:graphicFrameLocks noChangeAspect="1"/>
          </p:cNvGraphicFramePr>
          <p:nvPr>
            <p:extLst>
              <p:ext uri="{D42A27DB-BD31-4B8C-83A1-F6EECF244321}">
                <p14:modId xmlns:p14="http://schemas.microsoft.com/office/powerpoint/2010/main" val="3366354882"/>
              </p:ext>
            </p:extLst>
          </p:nvPr>
        </p:nvGraphicFramePr>
        <p:xfrm>
          <a:off x="1927227" y="2859759"/>
          <a:ext cx="5922746" cy="1005121"/>
        </p:xfrm>
        <a:graphic>
          <a:graphicData uri="http://schemas.openxmlformats.org/presentationml/2006/ole">
            <mc:AlternateContent xmlns:mc="http://schemas.openxmlformats.org/markup-compatibility/2006">
              <mc:Choice xmlns:v="urn:schemas-microsoft-com:vml" Requires="v">
                <p:oleObj r:id="rId5" imgW="2692400" imgH="457200" progId="Equation.DSMT4">
                  <p:embed/>
                </p:oleObj>
              </mc:Choice>
              <mc:Fallback>
                <p:oleObj r:id="rId5" imgW="2692400" imgH="457200" progId="Equation.DSMT4">
                  <p:embed/>
                  <p:pic>
                    <p:nvPicPr>
                      <p:cNvPr id="360454" name="Object 6">
                        <a:extLst>
                          <a:ext uri="{FF2B5EF4-FFF2-40B4-BE49-F238E27FC236}">
                            <a16:creationId xmlns:a16="http://schemas.microsoft.com/office/drawing/2014/main" id="{79CFDD85-7DBE-46E9-ED2E-3C1DA12C87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227" y="2859759"/>
                        <a:ext cx="5922746" cy="10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Object 4">
            <a:extLst>
              <a:ext uri="{FF2B5EF4-FFF2-40B4-BE49-F238E27FC236}">
                <a16:creationId xmlns:a16="http://schemas.microsoft.com/office/drawing/2014/main" id="{566226DD-4DBB-C4C4-8F1B-D2DA740A13B9}"/>
              </a:ext>
            </a:extLst>
          </p:cNvPr>
          <p:cNvGraphicFramePr>
            <a:graphicFrameLocks noChangeAspect="1"/>
          </p:cNvGraphicFramePr>
          <p:nvPr>
            <p:extLst>
              <p:ext uri="{D42A27DB-BD31-4B8C-83A1-F6EECF244321}">
                <p14:modId xmlns:p14="http://schemas.microsoft.com/office/powerpoint/2010/main" val="2358858052"/>
              </p:ext>
            </p:extLst>
          </p:nvPr>
        </p:nvGraphicFramePr>
        <p:xfrm>
          <a:off x="1927227" y="3999027"/>
          <a:ext cx="5587705" cy="1005121"/>
        </p:xfrm>
        <a:graphic>
          <a:graphicData uri="http://schemas.openxmlformats.org/presentationml/2006/ole">
            <mc:AlternateContent xmlns:mc="http://schemas.openxmlformats.org/markup-compatibility/2006">
              <mc:Choice xmlns:v="urn:schemas-microsoft-com:vml" Requires="v">
                <p:oleObj r:id="rId7" imgW="2540000" imgH="457200" progId="Equation.DSMT4">
                  <p:embed/>
                </p:oleObj>
              </mc:Choice>
              <mc:Fallback>
                <p:oleObj r:id="rId7" imgW="2540000" imgH="457200" progId="Equation.DSMT4">
                  <p:embed/>
                  <p:pic>
                    <p:nvPicPr>
                      <p:cNvPr id="11" name="Object 4">
                        <a:extLst>
                          <a:ext uri="{FF2B5EF4-FFF2-40B4-BE49-F238E27FC236}">
                            <a16:creationId xmlns:a16="http://schemas.microsoft.com/office/drawing/2014/main" id="{566226DD-4DBB-C4C4-8F1B-D2DA740A13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227" y="3999027"/>
                        <a:ext cx="5587705" cy="10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5">
            <a:extLst>
              <a:ext uri="{FF2B5EF4-FFF2-40B4-BE49-F238E27FC236}">
                <a16:creationId xmlns:a16="http://schemas.microsoft.com/office/drawing/2014/main" id="{B77CBBE1-DD3F-682D-285F-D79C37EE8C6E}"/>
              </a:ext>
            </a:extLst>
          </p:cNvPr>
          <p:cNvGraphicFramePr>
            <a:graphicFrameLocks noChangeAspect="1"/>
          </p:cNvGraphicFramePr>
          <p:nvPr>
            <p:extLst>
              <p:ext uri="{D42A27DB-BD31-4B8C-83A1-F6EECF244321}">
                <p14:modId xmlns:p14="http://schemas.microsoft.com/office/powerpoint/2010/main" val="1584276772"/>
              </p:ext>
            </p:extLst>
          </p:nvPr>
        </p:nvGraphicFramePr>
        <p:xfrm>
          <a:off x="1927227" y="6172994"/>
          <a:ext cx="3407564" cy="503354"/>
        </p:xfrm>
        <a:graphic>
          <a:graphicData uri="http://schemas.openxmlformats.org/presentationml/2006/ole">
            <mc:AlternateContent xmlns:mc="http://schemas.openxmlformats.org/markup-compatibility/2006">
              <mc:Choice xmlns:v="urn:schemas-microsoft-com:vml" Requires="v">
                <p:oleObj r:id="rId9" imgW="1549400" imgH="228600" progId="Equation.DSMT4">
                  <p:embed/>
                </p:oleObj>
              </mc:Choice>
              <mc:Fallback>
                <p:oleObj r:id="rId9" imgW="1549400" imgH="228600" progId="Equation.DSMT4">
                  <p:embed/>
                  <p:pic>
                    <p:nvPicPr>
                      <p:cNvPr id="12" name="Object 5">
                        <a:extLst>
                          <a:ext uri="{FF2B5EF4-FFF2-40B4-BE49-F238E27FC236}">
                            <a16:creationId xmlns:a16="http://schemas.microsoft.com/office/drawing/2014/main" id="{B77CBBE1-DD3F-682D-285F-D79C37EE8C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227" y="6172994"/>
                        <a:ext cx="3407564" cy="50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Object 7">
            <a:extLst>
              <a:ext uri="{FF2B5EF4-FFF2-40B4-BE49-F238E27FC236}">
                <a16:creationId xmlns:a16="http://schemas.microsoft.com/office/drawing/2014/main" id="{C4FC9A3F-1D1A-B69D-A337-6E772124F44B}"/>
              </a:ext>
            </a:extLst>
          </p:cNvPr>
          <p:cNvGraphicFramePr>
            <a:graphicFrameLocks noChangeAspect="1"/>
          </p:cNvGraphicFramePr>
          <p:nvPr>
            <p:extLst>
              <p:ext uri="{D42A27DB-BD31-4B8C-83A1-F6EECF244321}">
                <p14:modId xmlns:p14="http://schemas.microsoft.com/office/powerpoint/2010/main" val="1632745316"/>
              </p:ext>
            </p:extLst>
          </p:nvPr>
        </p:nvGraphicFramePr>
        <p:xfrm>
          <a:off x="1927227" y="5138296"/>
          <a:ext cx="4469846" cy="725655"/>
        </p:xfrm>
        <a:graphic>
          <a:graphicData uri="http://schemas.openxmlformats.org/presentationml/2006/ole">
            <mc:AlternateContent xmlns:mc="http://schemas.openxmlformats.org/markup-compatibility/2006">
              <mc:Choice xmlns:v="urn:schemas-microsoft-com:vml" Requires="v">
                <p:oleObj r:id="rId11" imgW="2032000" imgH="330200" progId="Equation.DSMT4">
                  <p:embed/>
                </p:oleObj>
              </mc:Choice>
              <mc:Fallback>
                <p:oleObj r:id="rId11" imgW="2032000" imgH="330200" progId="Equation.DSMT4">
                  <p:embed/>
                  <p:pic>
                    <p:nvPicPr>
                      <p:cNvPr id="13" name="Object 7">
                        <a:extLst>
                          <a:ext uri="{FF2B5EF4-FFF2-40B4-BE49-F238E27FC236}">
                            <a16:creationId xmlns:a16="http://schemas.microsoft.com/office/drawing/2014/main" id="{C4FC9A3F-1D1A-B69D-A337-6E772124F4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7227" y="5138296"/>
                        <a:ext cx="4469846" cy="72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0453"/>
                                        </p:tgtEl>
                                        <p:attrNameLst>
                                          <p:attrName>style.visibility</p:attrName>
                                        </p:attrNameLst>
                                      </p:cBhvr>
                                      <p:to>
                                        <p:strVal val="visible"/>
                                      </p:to>
                                    </p:set>
                                    <p:anim calcmode="lin" valueType="num">
                                      <p:cBhvr additive="base">
                                        <p:cTn id="17" dur="500" fill="hold"/>
                                        <p:tgtEl>
                                          <p:spTgt spid="360453"/>
                                        </p:tgtEl>
                                        <p:attrNameLst>
                                          <p:attrName>ppt_x</p:attrName>
                                        </p:attrNameLst>
                                      </p:cBhvr>
                                      <p:tavLst>
                                        <p:tav tm="0">
                                          <p:val>
                                            <p:strVal val="#ppt_x"/>
                                          </p:val>
                                        </p:tav>
                                        <p:tav tm="100000">
                                          <p:val>
                                            <p:strVal val="#ppt_x"/>
                                          </p:val>
                                        </p:tav>
                                      </p:tavLst>
                                    </p:anim>
                                    <p:anim calcmode="lin" valueType="num">
                                      <p:cBhvr additive="base">
                                        <p:cTn id="18" dur="500" fill="hold"/>
                                        <p:tgtEl>
                                          <p:spTgt spid="36045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60454"/>
                                        </p:tgtEl>
                                        <p:attrNameLst>
                                          <p:attrName>style.visibility</p:attrName>
                                        </p:attrNameLst>
                                      </p:cBhvr>
                                      <p:to>
                                        <p:strVal val="visible"/>
                                      </p:to>
                                    </p:set>
                                    <p:anim calcmode="lin" valueType="num">
                                      <p:cBhvr additive="base">
                                        <p:cTn id="23" dur="500" fill="hold"/>
                                        <p:tgtEl>
                                          <p:spTgt spid="360454"/>
                                        </p:tgtEl>
                                        <p:attrNameLst>
                                          <p:attrName>ppt_x</p:attrName>
                                        </p:attrNameLst>
                                      </p:cBhvr>
                                      <p:tavLst>
                                        <p:tav tm="0">
                                          <p:val>
                                            <p:strVal val="#ppt_x"/>
                                          </p:val>
                                        </p:tav>
                                        <p:tav tm="100000">
                                          <p:val>
                                            <p:strVal val="#ppt_x"/>
                                          </p:val>
                                        </p:tav>
                                      </p:tavLst>
                                    </p:anim>
                                    <p:anim calcmode="lin" valueType="num">
                                      <p:cBhvr additive="base">
                                        <p:cTn id="24" dur="500" fill="hold"/>
                                        <p:tgtEl>
                                          <p:spTgt spid="3604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D9A8410F-579F-E54A-4B8A-F29A027AC4F9}"/>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a:t>
            </a:r>
          </a:p>
        </p:txBody>
      </p:sp>
      <p:sp>
        <p:nvSpPr>
          <p:cNvPr id="362499" name="Rectangle 3">
            <a:extLst>
              <a:ext uri="{FF2B5EF4-FFF2-40B4-BE49-F238E27FC236}">
                <a16:creationId xmlns:a16="http://schemas.microsoft.com/office/drawing/2014/main" id="{372C6791-B4B1-ADEF-36DD-B6F2671C2393}"/>
              </a:ext>
            </a:extLst>
          </p:cNvPr>
          <p:cNvSpPr>
            <a:spLocks noGrp="1" noChangeArrowheads="1"/>
          </p:cNvSpPr>
          <p:nvPr>
            <p:ph idx="1"/>
          </p:nvPr>
        </p:nvSpPr>
        <p:spPr>
          <a:xfrm>
            <a:off x="993775" y="944676"/>
            <a:ext cx="8001000" cy="714075"/>
          </a:xfrm>
        </p:spPr>
        <p:txBody>
          <a:bodyPr>
            <a:normAutofit/>
          </a:bodyPr>
          <a:lstStyle/>
          <a:p>
            <a:pPr eaLnBrk="1" hangingPunct="1">
              <a:buFont typeface="Wingdings" panose="05000000000000000000" pitchFamily="2" charset="2"/>
              <a:buNone/>
            </a:pPr>
            <a:r>
              <a:rPr lang="zh-CN" altLang="en-US" dirty="0">
                <a:solidFill>
                  <a:srgbClr val="CC00CC"/>
                </a:solidFill>
              </a:rPr>
              <a:t>平均等待时间</a:t>
            </a:r>
            <a:endParaRPr lang="zh-CN" altLang="en-US" dirty="0"/>
          </a:p>
        </p:txBody>
      </p:sp>
      <p:graphicFrame>
        <p:nvGraphicFramePr>
          <p:cNvPr id="362500" name="Object 4">
            <a:extLst>
              <a:ext uri="{FF2B5EF4-FFF2-40B4-BE49-F238E27FC236}">
                <a16:creationId xmlns:a16="http://schemas.microsoft.com/office/drawing/2014/main" id="{75149B7E-92CF-D6D5-8AF6-7B7947A2D499}"/>
              </a:ext>
            </a:extLst>
          </p:cNvPr>
          <p:cNvGraphicFramePr>
            <a:graphicFrameLocks noChangeAspect="1"/>
          </p:cNvGraphicFramePr>
          <p:nvPr>
            <p:extLst>
              <p:ext uri="{D42A27DB-BD31-4B8C-83A1-F6EECF244321}">
                <p14:modId xmlns:p14="http://schemas.microsoft.com/office/powerpoint/2010/main" val="2809964885"/>
              </p:ext>
            </p:extLst>
          </p:nvPr>
        </p:nvGraphicFramePr>
        <p:xfrm>
          <a:off x="1127156" y="1714326"/>
          <a:ext cx="7343888" cy="695486"/>
        </p:xfrm>
        <a:graphic>
          <a:graphicData uri="http://schemas.openxmlformats.org/presentationml/2006/ole">
            <mc:AlternateContent xmlns:mc="http://schemas.openxmlformats.org/markup-compatibility/2006">
              <mc:Choice xmlns:v="urn:schemas-microsoft-com:vml" Requires="v">
                <p:oleObj r:id="rId3" imgW="3492500" imgH="330200" progId="Equation.DSMT4">
                  <p:embed/>
                </p:oleObj>
              </mc:Choice>
              <mc:Fallback>
                <p:oleObj r:id="rId3" imgW="3492500" imgH="330200" progId="Equation.DSMT4">
                  <p:embed/>
                  <p:pic>
                    <p:nvPicPr>
                      <p:cNvPr id="362500" name="Object 4">
                        <a:extLst>
                          <a:ext uri="{FF2B5EF4-FFF2-40B4-BE49-F238E27FC236}">
                            <a16:creationId xmlns:a16="http://schemas.microsoft.com/office/drawing/2014/main" id="{75149B7E-92CF-D6D5-8AF6-7B7947A2D4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56" y="1714326"/>
                        <a:ext cx="7343888" cy="69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2501" name="Rectangle 5">
            <a:extLst>
              <a:ext uri="{FF2B5EF4-FFF2-40B4-BE49-F238E27FC236}">
                <a16:creationId xmlns:a16="http://schemas.microsoft.com/office/drawing/2014/main" id="{F4BFDE4C-DF17-849F-99A6-3A0C105E0FDF}"/>
              </a:ext>
            </a:extLst>
          </p:cNvPr>
          <p:cNvSpPr>
            <a:spLocks noChangeArrowheads="1"/>
          </p:cNvSpPr>
          <p:nvPr/>
        </p:nvSpPr>
        <p:spPr bwMode="auto">
          <a:xfrm>
            <a:off x="1078229" y="3042219"/>
            <a:ext cx="290262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Clr>
                <a:srgbClr val="00FF00"/>
              </a:buClr>
            </a:pPr>
            <a:r>
              <a:rPr lang="zh-CN" altLang="en-US" b="1" dirty="0">
                <a:solidFill>
                  <a:srgbClr val="CC00CC"/>
                </a:solidFill>
                <a:latin typeface="+mn-ea"/>
              </a:rPr>
              <a:t>等待时间的方差</a:t>
            </a:r>
            <a:endParaRPr lang="zh-CN" altLang="en-US" b="1" dirty="0">
              <a:latin typeface="+mn-ea"/>
            </a:endParaRPr>
          </a:p>
        </p:txBody>
      </p:sp>
      <p:graphicFrame>
        <p:nvGraphicFramePr>
          <p:cNvPr id="362502" name="Object 6">
            <a:extLst>
              <a:ext uri="{FF2B5EF4-FFF2-40B4-BE49-F238E27FC236}">
                <a16:creationId xmlns:a16="http://schemas.microsoft.com/office/drawing/2014/main" id="{D362FB3F-C75A-F72F-6C53-B3C8E7C53B5F}"/>
              </a:ext>
            </a:extLst>
          </p:cNvPr>
          <p:cNvGraphicFramePr>
            <a:graphicFrameLocks noChangeAspect="1"/>
          </p:cNvGraphicFramePr>
          <p:nvPr>
            <p:extLst>
              <p:ext uri="{D42A27DB-BD31-4B8C-83A1-F6EECF244321}">
                <p14:modId xmlns:p14="http://schemas.microsoft.com/office/powerpoint/2010/main" val="1601523970"/>
              </p:ext>
            </p:extLst>
          </p:nvPr>
        </p:nvGraphicFramePr>
        <p:xfrm>
          <a:off x="1127156" y="3851937"/>
          <a:ext cx="3412327" cy="558929"/>
        </p:xfrm>
        <a:graphic>
          <a:graphicData uri="http://schemas.openxmlformats.org/presentationml/2006/ole">
            <mc:AlternateContent xmlns:mc="http://schemas.openxmlformats.org/markup-compatibility/2006">
              <mc:Choice xmlns:v="urn:schemas-microsoft-com:vml" Requires="v">
                <p:oleObj r:id="rId5" imgW="1624895" imgH="266584" progId="Equation.3">
                  <p:embed/>
                </p:oleObj>
              </mc:Choice>
              <mc:Fallback>
                <p:oleObj r:id="rId5" imgW="1624895" imgH="266584" progId="Equation.3">
                  <p:embed/>
                  <p:pic>
                    <p:nvPicPr>
                      <p:cNvPr id="362502" name="Object 6">
                        <a:extLst>
                          <a:ext uri="{FF2B5EF4-FFF2-40B4-BE49-F238E27FC236}">
                            <a16:creationId xmlns:a16="http://schemas.microsoft.com/office/drawing/2014/main" id="{D362FB3F-C75A-F72F-6C53-B3C8E7C53B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156" y="3851937"/>
                        <a:ext cx="3412327" cy="55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2504" name="Object 8">
            <a:extLst>
              <a:ext uri="{FF2B5EF4-FFF2-40B4-BE49-F238E27FC236}">
                <a16:creationId xmlns:a16="http://schemas.microsoft.com/office/drawing/2014/main" id="{CAEEE0FF-9A8A-50EC-2A89-6A22C916A87A}"/>
              </a:ext>
            </a:extLst>
          </p:cNvPr>
          <p:cNvGraphicFramePr>
            <a:graphicFrameLocks noChangeAspect="1"/>
          </p:cNvGraphicFramePr>
          <p:nvPr>
            <p:extLst>
              <p:ext uri="{D42A27DB-BD31-4B8C-83A1-F6EECF244321}">
                <p14:modId xmlns:p14="http://schemas.microsoft.com/office/powerpoint/2010/main" val="2407834620"/>
              </p:ext>
            </p:extLst>
          </p:nvPr>
        </p:nvGraphicFramePr>
        <p:xfrm>
          <a:off x="2046532" y="4610596"/>
          <a:ext cx="5279659" cy="932079"/>
        </p:xfrm>
        <a:graphic>
          <a:graphicData uri="http://schemas.openxmlformats.org/presentationml/2006/ole">
            <mc:AlternateContent xmlns:mc="http://schemas.openxmlformats.org/markup-compatibility/2006">
              <mc:Choice xmlns:v="urn:schemas-microsoft-com:vml" Requires="v">
                <p:oleObj r:id="rId7" imgW="2514600" imgH="444500" progId="Equation.3">
                  <p:embed/>
                </p:oleObj>
              </mc:Choice>
              <mc:Fallback>
                <p:oleObj r:id="rId7" imgW="2514600" imgH="444500" progId="Equation.3">
                  <p:embed/>
                  <p:pic>
                    <p:nvPicPr>
                      <p:cNvPr id="362504" name="Object 8">
                        <a:extLst>
                          <a:ext uri="{FF2B5EF4-FFF2-40B4-BE49-F238E27FC236}">
                            <a16:creationId xmlns:a16="http://schemas.microsoft.com/office/drawing/2014/main" id="{CAEEE0FF-9A8A-50EC-2A89-6A22C916A8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6532" y="4610596"/>
                        <a:ext cx="5279659" cy="93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2505" name="Object 9">
            <a:extLst>
              <a:ext uri="{FF2B5EF4-FFF2-40B4-BE49-F238E27FC236}">
                <a16:creationId xmlns:a16="http://schemas.microsoft.com/office/drawing/2014/main" id="{CC33C954-3F02-B235-3C36-CF56342885DD}"/>
              </a:ext>
            </a:extLst>
          </p:cNvPr>
          <p:cNvGraphicFramePr>
            <a:graphicFrameLocks noChangeAspect="1"/>
          </p:cNvGraphicFramePr>
          <p:nvPr>
            <p:extLst>
              <p:ext uri="{D42A27DB-BD31-4B8C-83A1-F6EECF244321}">
                <p14:modId xmlns:p14="http://schemas.microsoft.com/office/powerpoint/2010/main" val="2887501853"/>
              </p:ext>
            </p:extLst>
          </p:nvPr>
        </p:nvGraphicFramePr>
        <p:xfrm>
          <a:off x="2046532" y="5596662"/>
          <a:ext cx="3226547" cy="932078"/>
        </p:xfrm>
        <a:graphic>
          <a:graphicData uri="http://schemas.openxmlformats.org/presentationml/2006/ole">
            <mc:AlternateContent xmlns:mc="http://schemas.openxmlformats.org/markup-compatibility/2006">
              <mc:Choice xmlns:v="urn:schemas-microsoft-com:vml" Requires="v">
                <p:oleObj r:id="rId9" imgW="1536033" imgH="444307" progId="Equation.DSMT4">
                  <p:embed/>
                </p:oleObj>
              </mc:Choice>
              <mc:Fallback>
                <p:oleObj r:id="rId9" imgW="1536033" imgH="444307" progId="Equation.DSMT4">
                  <p:embed/>
                  <p:pic>
                    <p:nvPicPr>
                      <p:cNvPr id="362505" name="Object 9">
                        <a:extLst>
                          <a:ext uri="{FF2B5EF4-FFF2-40B4-BE49-F238E27FC236}">
                            <a16:creationId xmlns:a16="http://schemas.microsoft.com/office/drawing/2014/main" id="{CC33C954-3F02-B235-3C36-CF56342885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6532" y="5596662"/>
                        <a:ext cx="3226547" cy="932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Object 13">
            <a:extLst>
              <a:ext uri="{FF2B5EF4-FFF2-40B4-BE49-F238E27FC236}">
                <a16:creationId xmlns:a16="http://schemas.microsoft.com/office/drawing/2014/main" id="{CCC9FC9A-32ED-4812-A396-28D49709C7B7}"/>
              </a:ext>
            </a:extLst>
          </p:cNvPr>
          <p:cNvGraphicFramePr>
            <a:graphicFrameLocks noChangeAspect="1"/>
          </p:cNvGraphicFramePr>
          <p:nvPr>
            <p:extLst>
              <p:ext uri="{D42A27DB-BD31-4B8C-83A1-F6EECF244321}">
                <p14:modId xmlns:p14="http://schemas.microsoft.com/office/powerpoint/2010/main" val="3656911373"/>
              </p:ext>
            </p:extLst>
          </p:nvPr>
        </p:nvGraphicFramePr>
        <p:xfrm>
          <a:off x="8537575" y="1546740"/>
          <a:ext cx="1413202" cy="906672"/>
        </p:xfrm>
        <a:graphic>
          <a:graphicData uri="http://schemas.openxmlformats.org/presentationml/2006/ole">
            <mc:AlternateContent xmlns:mc="http://schemas.openxmlformats.org/markup-compatibility/2006">
              <mc:Choice xmlns:v="urn:schemas-microsoft-com:vml" Requires="v">
                <p:oleObj r:id="rId11" imgW="672808" imgH="431613" progId="Equation.DSMT4">
                  <p:embed/>
                </p:oleObj>
              </mc:Choice>
              <mc:Fallback>
                <p:oleObj r:id="rId11" imgW="672808" imgH="431613" progId="Equation.DSMT4">
                  <p:embed/>
                  <p:pic>
                    <p:nvPicPr>
                      <p:cNvPr id="14" name="Object 13">
                        <a:extLst>
                          <a:ext uri="{FF2B5EF4-FFF2-40B4-BE49-F238E27FC236}">
                            <a16:creationId xmlns:a16="http://schemas.microsoft.com/office/drawing/2014/main" id="{CCC9FC9A-32ED-4812-A396-28D49709C7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37575" y="1546740"/>
                        <a:ext cx="1413202" cy="90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14">
            <a:extLst>
              <a:ext uri="{FF2B5EF4-FFF2-40B4-BE49-F238E27FC236}">
                <a16:creationId xmlns:a16="http://schemas.microsoft.com/office/drawing/2014/main" id="{B0852FCE-E9B2-FCBA-5E4D-02A4AE428232}"/>
              </a:ext>
            </a:extLst>
          </p:cNvPr>
          <p:cNvGraphicFramePr>
            <a:graphicFrameLocks noChangeAspect="1"/>
          </p:cNvGraphicFramePr>
          <p:nvPr>
            <p:extLst>
              <p:ext uri="{D42A27DB-BD31-4B8C-83A1-F6EECF244321}">
                <p14:modId xmlns:p14="http://schemas.microsoft.com/office/powerpoint/2010/main" val="674924234"/>
              </p:ext>
            </p:extLst>
          </p:nvPr>
        </p:nvGraphicFramePr>
        <p:xfrm>
          <a:off x="5247673" y="5623656"/>
          <a:ext cx="1759357" cy="905084"/>
        </p:xfrm>
        <a:graphic>
          <a:graphicData uri="http://schemas.openxmlformats.org/presentationml/2006/ole">
            <mc:AlternateContent xmlns:mc="http://schemas.openxmlformats.org/markup-compatibility/2006">
              <mc:Choice xmlns:v="urn:schemas-microsoft-com:vml" Requires="v">
                <p:oleObj r:id="rId13" imgW="837836" imgH="431613" progId="Equation.DSMT4">
                  <p:embed/>
                </p:oleObj>
              </mc:Choice>
              <mc:Fallback>
                <p:oleObj r:id="rId13" imgW="837836" imgH="431613" progId="Equation.DSMT4">
                  <p:embed/>
                  <p:pic>
                    <p:nvPicPr>
                      <p:cNvPr id="15" name="Object 14">
                        <a:extLst>
                          <a:ext uri="{FF2B5EF4-FFF2-40B4-BE49-F238E27FC236}">
                            <a16:creationId xmlns:a16="http://schemas.microsoft.com/office/drawing/2014/main" id="{B0852FCE-E9B2-FCBA-5E4D-02A4AE4282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47673" y="5623656"/>
                        <a:ext cx="1759357" cy="90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2500"/>
                                        </p:tgtEl>
                                        <p:attrNameLst>
                                          <p:attrName>style.visibility</p:attrName>
                                        </p:attrNameLst>
                                      </p:cBhvr>
                                      <p:to>
                                        <p:strVal val="visible"/>
                                      </p:to>
                                    </p:set>
                                    <p:anim calcmode="lin" valueType="num">
                                      <p:cBhvr additive="base">
                                        <p:cTn id="13" dur="500" fill="hold"/>
                                        <p:tgtEl>
                                          <p:spTgt spid="362500"/>
                                        </p:tgtEl>
                                        <p:attrNameLst>
                                          <p:attrName>ppt_x</p:attrName>
                                        </p:attrNameLst>
                                      </p:cBhvr>
                                      <p:tavLst>
                                        <p:tav tm="0">
                                          <p:val>
                                            <p:strVal val="#ppt_x"/>
                                          </p:val>
                                        </p:tav>
                                        <p:tav tm="100000">
                                          <p:val>
                                            <p:strVal val="#ppt_x"/>
                                          </p:val>
                                        </p:tav>
                                      </p:tavLst>
                                    </p:anim>
                                    <p:anim calcmode="lin" valueType="num">
                                      <p:cBhvr additive="base">
                                        <p:cTn id="14" dur="500" fill="hold"/>
                                        <p:tgtEl>
                                          <p:spTgt spid="3625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2501"/>
                                        </p:tgtEl>
                                        <p:attrNameLst>
                                          <p:attrName>style.visibility</p:attrName>
                                        </p:attrNameLst>
                                      </p:cBhvr>
                                      <p:to>
                                        <p:strVal val="visible"/>
                                      </p:to>
                                    </p:set>
                                    <p:anim calcmode="lin" valueType="num">
                                      <p:cBhvr additive="base">
                                        <p:cTn id="25" dur="500" fill="hold"/>
                                        <p:tgtEl>
                                          <p:spTgt spid="362501"/>
                                        </p:tgtEl>
                                        <p:attrNameLst>
                                          <p:attrName>ppt_x</p:attrName>
                                        </p:attrNameLst>
                                      </p:cBhvr>
                                      <p:tavLst>
                                        <p:tav tm="0">
                                          <p:val>
                                            <p:strVal val="#ppt_x"/>
                                          </p:val>
                                        </p:tav>
                                        <p:tav tm="100000">
                                          <p:val>
                                            <p:strVal val="#ppt_x"/>
                                          </p:val>
                                        </p:tav>
                                      </p:tavLst>
                                    </p:anim>
                                    <p:anim calcmode="lin" valueType="num">
                                      <p:cBhvr additive="base">
                                        <p:cTn id="26" dur="500" fill="hold"/>
                                        <p:tgtEl>
                                          <p:spTgt spid="36250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362502"/>
                                        </p:tgtEl>
                                        <p:attrNameLst>
                                          <p:attrName>style.visibility</p:attrName>
                                        </p:attrNameLst>
                                      </p:cBhvr>
                                      <p:to>
                                        <p:strVal val="visible"/>
                                      </p:to>
                                    </p:set>
                                    <p:anim calcmode="lin" valueType="num">
                                      <p:cBhvr additive="base">
                                        <p:cTn id="30" dur="500" fill="hold"/>
                                        <p:tgtEl>
                                          <p:spTgt spid="362502"/>
                                        </p:tgtEl>
                                        <p:attrNameLst>
                                          <p:attrName>ppt_x</p:attrName>
                                        </p:attrNameLst>
                                      </p:cBhvr>
                                      <p:tavLst>
                                        <p:tav tm="0">
                                          <p:val>
                                            <p:strVal val="#ppt_x"/>
                                          </p:val>
                                        </p:tav>
                                        <p:tav tm="100000">
                                          <p:val>
                                            <p:strVal val="#ppt_x"/>
                                          </p:val>
                                        </p:tav>
                                      </p:tavLst>
                                    </p:anim>
                                    <p:anim calcmode="lin" valueType="num">
                                      <p:cBhvr additive="base">
                                        <p:cTn id="31" dur="500" fill="hold"/>
                                        <p:tgtEl>
                                          <p:spTgt spid="36250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62504"/>
                                        </p:tgtEl>
                                        <p:attrNameLst>
                                          <p:attrName>style.visibility</p:attrName>
                                        </p:attrNameLst>
                                      </p:cBhvr>
                                      <p:to>
                                        <p:strVal val="visible"/>
                                      </p:to>
                                    </p:set>
                                    <p:anim calcmode="lin" valueType="num">
                                      <p:cBhvr additive="base">
                                        <p:cTn id="36" dur="500" fill="hold"/>
                                        <p:tgtEl>
                                          <p:spTgt spid="362504"/>
                                        </p:tgtEl>
                                        <p:attrNameLst>
                                          <p:attrName>ppt_x</p:attrName>
                                        </p:attrNameLst>
                                      </p:cBhvr>
                                      <p:tavLst>
                                        <p:tav tm="0">
                                          <p:val>
                                            <p:strVal val="#ppt_x"/>
                                          </p:val>
                                        </p:tav>
                                        <p:tav tm="100000">
                                          <p:val>
                                            <p:strVal val="#ppt_x"/>
                                          </p:val>
                                        </p:tav>
                                      </p:tavLst>
                                    </p:anim>
                                    <p:anim calcmode="lin" valueType="num">
                                      <p:cBhvr additive="base">
                                        <p:cTn id="37"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62505"/>
                                        </p:tgtEl>
                                        <p:attrNameLst>
                                          <p:attrName>style.visibility</p:attrName>
                                        </p:attrNameLst>
                                      </p:cBhvr>
                                      <p:to>
                                        <p:strVal val="visible"/>
                                      </p:to>
                                    </p:set>
                                    <p:anim calcmode="lin" valueType="num">
                                      <p:cBhvr additive="base">
                                        <p:cTn id="42" dur="500" fill="hold"/>
                                        <p:tgtEl>
                                          <p:spTgt spid="362505"/>
                                        </p:tgtEl>
                                        <p:attrNameLst>
                                          <p:attrName>ppt_x</p:attrName>
                                        </p:attrNameLst>
                                      </p:cBhvr>
                                      <p:tavLst>
                                        <p:tav tm="0">
                                          <p:val>
                                            <p:strVal val="#ppt_x"/>
                                          </p:val>
                                        </p:tav>
                                        <p:tav tm="100000">
                                          <p:val>
                                            <p:strVal val="#ppt_x"/>
                                          </p:val>
                                        </p:tav>
                                      </p:tavLst>
                                    </p:anim>
                                    <p:anim calcmode="lin" valueType="num">
                                      <p:cBhvr additive="base">
                                        <p:cTn id="43"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3625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9D60B157-CD1D-2E3E-1B5D-D2CC19203E02}"/>
              </a:ext>
            </a:extLst>
          </p:cNvPr>
          <p:cNvSpPr>
            <a:spLocks noGrp="1" noChangeArrowheads="1"/>
          </p:cNvSpPr>
          <p:nvPr>
            <p:ph type="title"/>
          </p:nvPr>
        </p:nvSpPr>
        <p:spPr/>
        <p:txBody>
          <a:bodyPr/>
          <a:lstStyle/>
          <a:p>
            <a:pPr eaLnBrk="1" hangingPunct="1"/>
            <a:r>
              <a:rPr lang="zh-CN" altLang="en-US"/>
              <a:t>逗留时间</a:t>
            </a:r>
          </a:p>
        </p:txBody>
      </p:sp>
      <p:sp>
        <p:nvSpPr>
          <p:cNvPr id="364547" name="Rectangle 3">
            <a:extLst>
              <a:ext uri="{FF2B5EF4-FFF2-40B4-BE49-F238E27FC236}">
                <a16:creationId xmlns:a16="http://schemas.microsoft.com/office/drawing/2014/main" id="{40127276-6B3F-E83C-3F73-F7AE06BB51C8}"/>
              </a:ext>
            </a:extLst>
          </p:cNvPr>
          <p:cNvSpPr>
            <a:spLocks noGrp="1" noChangeArrowheads="1"/>
          </p:cNvSpPr>
          <p:nvPr>
            <p:ph idx="1"/>
          </p:nvPr>
        </p:nvSpPr>
        <p:spPr>
          <a:xfrm>
            <a:off x="917575" y="965782"/>
            <a:ext cx="10287000" cy="2028578"/>
          </a:xfrm>
        </p:spPr>
        <p:txBody>
          <a:bodyPr>
            <a:normAutofit/>
          </a:bodyPr>
          <a:lstStyle/>
          <a:p>
            <a:pPr eaLnBrk="1" hangingPunct="1">
              <a:buFont typeface="Wingdings" panose="05000000000000000000" pitchFamily="2" charset="2"/>
              <a:buNone/>
            </a:pPr>
            <a:r>
              <a:rPr lang="zh-CN" altLang="en-US" dirty="0"/>
              <a:t>由于顾客的逗留时间等于等待时间加上服务时间，即</a:t>
            </a:r>
          </a:p>
          <a:p>
            <a:pPr algn="ctr" eaLnBrk="1" hangingPunct="1">
              <a:buFont typeface="Wingdings" panose="05000000000000000000" pitchFamily="2" charset="2"/>
              <a:buNone/>
            </a:pPr>
            <a:r>
              <a:rPr lang="en-US" altLang="zh-CN" dirty="0"/>
              <a:t>W</a:t>
            </a:r>
            <a:r>
              <a:rPr lang="zh-CN" altLang="en-US" dirty="0"/>
              <a:t>＝</a:t>
            </a:r>
            <a:r>
              <a:rPr lang="en-US" altLang="zh-CN" dirty="0" err="1"/>
              <a:t>W</a:t>
            </a:r>
            <a:r>
              <a:rPr lang="en-US" altLang="zh-CN" baseline="-25000" dirty="0" err="1"/>
              <a:t>q</a:t>
            </a:r>
            <a:r>
              <a:rPr lang="zh-CN" altLang="en-US" dirty="0"/>
              <a:t>＋</a:t>
            </a:r>
            <a:r>
              <a:rPr lang="zh-CN" altLang="en-US" dirty="0">
                <a:sym typeface="Symbol" panose="05050102010706020507" pitchFamily="18" charset="2"/>
              </a:rPr>
              <a:t></a:t>
            </a:r>
          </a:p>
          <a:p>
            <a:pPr eaLnBrk="1" hangingPunct="1">
              <a:buFont typeface="Wingdings" panose="05000000000000000000" pitchFamily="2" charset="2"/>
              <a:buNone/>
            </a:pPr>
            <a:r>
              <a:rPr lang="zh-CN" altLang="en-US" dirty="0">
                <a:sym typeface="Symbol" panose="05050102010706020507" pitchFamily="18" charset="2"/>
              </a:rPr>
              <a:t>且</a:t>
            </a:r>
            <a:r>
              <a:rPr lang="en-US" altLang="zh-CN" dirty="0" err="1"/>
              <a:t>W</a:t>
            </a:r>
            <a:r>
              <a:rPr lang="en-US" altLang="zh-CN" baseline="-25000" dirty="0" err="1"/>
              <a:t>q</a:t>
            </a:r>
            <a:r>
              <a:rPr lang="zh-CN" altLang="en-US" dirty="0"/>
              <a:t>与</a:t>
            </a:r>
            <a:r>
              <a:rPr lang="zh-CN" altLang="en-US" dirty="0">
                <a:sym typeface="Symbol" panose="05050102010706020507" pitchFamily="18" charset="2"/>
              </a:rPr>
              <a:t>相互独立，于是</a:t>
            </a:r>
          </a:p>
        </p:txBody>
      </p:sp>
      <p:graphicFrame>
        <p:nvGraphicFramePr>
          <p:cNvPr id="364548" name="Object 4">
            <a:extLst>
              <a:ext uri="{FF2B5EF4-FFF2-40B4-BE49-F238E27FC236}">
                <a16:creationId xmlns:a16="http://schemas.microsoft.com/office/drawing/2014/main" id="{0F2DCF15-5FEC-55D3-E0C0-EB5F54CD2F32}"/>
              </a:ext>
            </a:extLst>
          </p:cNvPr>
          <p:cNvGraphicFramePr>
            <a:graphicFrameLocks noChangeAspect="1"/>
          </p:cNvGraphicFramePr>
          <p:nvPr>
            <p:extLst>
              <p:ext uri="{D42A27DB-BD31-4B8C-83A1-F6EECF244321}">
                <p14:modId xmlns:p14="http://schemas.microsoft.com/office/powerpoint/2010/main" val="1490493679"/>
              </p:ext>
            </p:extLst>
          </p:nvPr>
        </p:nvGraphicFramePr>
        <p:xfrm>
          <a:off x="1040570" y="2792690"/>
          <a:ext cx="5716323" cy="663729"/>
        </p:xfrm>
        <a:graphic>
          <a:graphicData uri="http://schemas.openxmlformats.org/presentationml/2006/ole">
            <mc:AlternateContent xmlns:mc="http://schemas.openxmlformats.org/markup-compatibility/2006">
              <mc:Choice xmlns:v="urn:schemas-microsoft-com:vml" Requires="v">
                <p:oleObj r:id="rId3" imgW="2844800" imgH="330200" progId="Equation.3">
                  <p:embed/>
                </p:oleObj>
              </mc:Choice>
              <mc:Fallback>
                <p:oleObj r:id="rId3" imgW="2844800" imgH="330200" progId="Equation.3">
                  <p:embed/>
                  <p:pic>
                    <p:nvPicPr>
                      <p:cNvPr id="364548" name="Object 4">
                        <a:extLst>
                          <a:ext uri="{FF2B5EF4-FFF2-40B4-BE49-F238E27FC236}">
                            <a16:creationId xmlns:a16="http://schemas.microsoft.com/office/drawing/2014/main" id="{0F2DCF15-5FEC-55D3-E0C0-EB5F54CD2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570" y="2792690"/>
                        <a:ext cx="5716323" cy="66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4549" name="Object 5">
            <a:extLst>
              <a:ext uri="{FF2B5EF4-FFF2-40B4-BE49-F238E27FC236}">
                <a16:creationId xmlns:a16="http://schemas.microsoft.com/office/drawing/2014/main" id="{D0EB8940-D63E-CAF8-0A12-9CCDB4DB8990}"/>
              </a:ext>
            </a:extLst>
          </p:cNvPr>
          <p:cNvGraphicFramePr>
            <a:graphicFrameLocks noChangeAspect="1"/>
          </p:cNvGraphicFramePr>
          <p:nvPr>
            <p:extLst>
              <p:ext uri="{D42A27DB-BD31-4B8C-83A1-F6EECF244321}">
                <p14:modId xmlns:p14="http://schemas.microsoft.com/office/powerpoint/2010/main" val="3426617880"/>
              </p:ext>
            </p:extLst>
          </p:nvPr>
        </p:nvGraphicFramePr>
        <p:xfrm>
          <a:off x="3127375" y="4429859"/>
          <a:ext cx="5222496" cy="782818"/>
        </p:xfrm>
        <a:graphic>
          <a:graphicData uri="http://schemas.openxmlformats.org/presentationml/2006/ole">
            <mc:AlternateContent xmlns:mc="http://schemas.openxmlformats.org/markup-compatibility/2006">
              <mc:Choice xmlns:v="urn:schemas-microsoft-com:vml" Requires="v">
                <p:oleObj r:id="rId5" imgW="2882900" imgH="431800" progId="Equation.3">
                  <p:embed/>
                </p:oleObj>
              </mc:Choice>
              <mc:Fallback>
                <p:oleObj r:id="rId5" imgW="2882900" imgH="431800" progId="Equation.3">
                  <p:embed/>
                  <p:pic>
                    <p:nvPicPr>
                      <p:cNvPr id="364549" name="Object 5">
                        <a:extLst>
                          <a:ext uri="{FF2B5EF4-FFF2-40B4-BE49-F238E27FC236}">
                            <a16:creationId xmlns:a16="http://schemas.microsoft.com/office/drawing/2014/main" id="{D0EB8940-D63E-CAF8-0A12-9CCDB4DB89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375" y="4429859"/>
                        <a:ext cx="5222496" cy="78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4550" name="Rectangle 6">
            <a:extLst>
              <a:ext uri="{FF2B5EF4-FFF2-40B4-BE49-F238E27FC236}">
                <a16:creationId xmlns:a16="http://schemas.microsoft.com/office/drawing/2014/main" id="{4CED5732-71FA-0017-5F0E-8950A3DA1A16}"/>
              </a:ext>
            </a:extLst>
          </p:cNvPr>
          <p:cNvSpPr>
            <a:spLocks noChangeArrowheads="1"/>
          </p:cNvSpPr>
          <p:nvPr/>
        </p:nvSpPr>
        <p:spPr bwMode="auto">
          <a:xfrm>
            <a:off x="1076362" y="4559280"/>
            <a:ext cx="258504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Clr>
                <a:srgbClr val="00FF00"/>
              </a:buClr>
            </a:pPr>
            <a:r>
              <a:rPr lang="zh-CN" altLang="en-US" b="1" dirty="0">
                <a:solidFill>
                  <a:srgbClr val="CC00CC"/>
                </a:solidFill>
                <a:latin typeface="+mn-ea"/>
              </a:rPr>
              <a:t>平均逗留时间</a:t>
            </a:r>
            <a:endParaRPr lang="zh-CN" altLang="en-US" b="1" dirty="0">
              <a:latin typeface="+mn-ea"/>
            </a:endParaRPr>
          </a:p>
        </p:txBody>
      </p:sp>
      <p:graphicFrame>
        <p:nvGraphicFramePr>
          <p:cNvPr id="364551" name="Object 7">
            <a:extLst>
              <a:ext uri="{FF2B5EF4-FFF2-40B4-BE49-F238E27FC236}">
                <a16:creationId xmlns:a16="http://schemas.microsoft.com/office/drawing/2014/main" id="{69D4722E-3B08-7E5C-DF92-FBAEA7D05242}"/>
              </a:ext>
            </a:extLst>
          </p:cNvPr>
          <p:cNvGraphicFramePr>
            <a:graphicFrameLocks noChangeAspect="1"/>
          </p:cNvGraphicFramePr>
          <p:nvPr>
            <p:extLst>
              <p:ext uri="{D42A27DB-BD31-4B8C-83A1-F6EECF244321}">
                <p14:modId xmlns:p14="http://schemas.microsoft.com/office/powerpoint/2010/main" val="1904224606"/>
              </p:ext>
            </p:extLst>
          </p:nvPr>
        </p:nvGraphicFramePr>
        <p:xfrm>
          <a:off x="3335038" y="5741465"/>
          <a:ext cx="6843709" cy="808224"/>
        </p:xfrm>
        <a:graphic>
          <a:graphicData uri="http://schemas.openxmlformats.org/presentationml/2006/ole">
            <mc:AlternateContent xmlns:mc="http://schemas.openxmlformats.org/markup-compatibility/2006">
              <mc:Choice xmlns:v="urn:schemas-microsoft-com:vml" Requires="v">
                <p:oleObj r:id="rId7" imgW="3657600" imgH="431800" progId="Equation.DSMT4">
                  <p:embed/>
                </p:oleObj>
              </mc:Choice>
              <mc:Fallback>
                <p:oleObj r:id="rId7" imgW="3657600" imgH="431800" progId="Equation.DSMT4">
                  <p:embed/>
                  <p:pic>
                    <p:nvPicPr>
                      <p:cNvPr id="364551" name="Object 7">
                        <a:extLst>
                          <a:ext uri="{FF2B5EF4-FFF2-40B4-BE49-F238E27FC236}">
                            <a16:creationId xmlns:a16="http://schemas.microsoft.com/office/drawing/2014/main" id="{69D4722E-3B08-7E5C-DF92-FBAEA7D052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5038" y="5741465"/>
                        <a:ext cx="6843709" cy="80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4552" name="Rectangle 8">
            <a:extLst>
              <a:ext uri="{FF2B5EF4-FFF2-40B4-BE49-F238E27FC236}">
                <a16:creationId xmlns:a16="http://schemas.microsoft.com/office/drawing/2014/main" id="{FA7966F2-D257-E241-85A7-4DCC9D7F82DC}"/>
              </a:ext>
            </a:extLst>
          </p:cNvPr>
          <p:cNvSpPr>
            <a:spLocks noChangeArrowheads="1"/>
          </p:cNvSpPr>
          <p:nvPr/>
        </p:nvSpPr>
        <p:spPr bwMode="auto">
          <a:xfrm>
            <a:off x="1020066" y="5864953"/>
            <a:ext cx="290262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Clr>
                <a:srgbClr val="00FF00"/>
              </a:buClr>
            </a:pPr>
            <a:r>
              <a:rPr lang="zh-CN" altLang="en-US" b="1" dirty="0">
                <a:solidFill>
                  <a:srgbClr val="CC00CC"/>
                </a:solidFill>
                <a:latin typeface="+mn-ea"/>
              </a:rPr>
              <a:t>逗留时间的方差</a:t>
            </a:r>
            <a:endParaRPr lang="zh-CN" altLang="en-US" b="1" dirty="0">
              <a:latin typeface="+mn-ea"/>
            </a:endParaRPr>
          </a:p>
        </p:txBody>
      </p:sp>
      <p:graphicFrame>
        <p:nvGraphicFramePr>
          <p:cNvPr id="364553" name="Object 9">
            <a:extLst>
              <a:ext uri="{FF2B5EF4-FFF2-40B4-BE49-F238E27FC236}">
                <a16:creationId xmlns:a16="http://schemas.microsoft.com/office/drawing/2014/main" id="{91869B54-7F52-2E23-BC58-E12E73A4E310}"/>
              </a:ext>
            </a:extLst>
          </p:cNvPr>
          <p:cNvGraphicFramePr>
            <a:graphicFrameLocks noChangeAspect="1"/>
          </p:cNvGraphicFramePr>
          <p:nvPr>
            <p:extLst>
              <p:ext uri="{D42A27DB-BD31-4B8C-83A1-F6EECF244321}">
                <p14:modId xmlns:p14="http://schemas.microsoft.com/office/powerpoint/2010/main" val="764889507"/>
              </p:ext>
            </p:extLst>
          </p:nvPr>
        </p:nvGraphicFramePr>
        <p:xfrm>
          <a:off x="3059113" y="3544888"/>
          <a:ext cx="3163887" cy="561975"/>
        </p:xfrm>
        <a:graphic>
          <a:graphicData uri="http://schemas.openxmlformats.org/presentationml/2006/ole">
            <mc:AlternateContent xmlns:mc="http://schemas.openxmlformats.org/markup-compatibility/2006">
              <mc:Choice xmlns:v="urn:schemas-microsoft-com:vml" Requires="v">
                <p:oleObj name="Equation" r:id="rId9" imgW="1574640" imgH="279360" progId="Equation.DSMT4">
                  <p:embed/>
                </p:oleObj>
              </mc:Choice>
              <mc:Fallback>
                <p:oleObj name="Equation" r:id="rId9" imgW="1574640" imgH="279360" progId="Equation.DSMT4">
                  <p:embed/>
                  <p:pic>
                    <p:nvPicPr>
                      <p:cNvPr id="364553" name="Object 9">
                        <a:extLst>
                          <a:ext uri="{FF2B5EF4-FFF2-40B4-BE49-F238E27FC236}">
                            <a16:creationId xmlns:a16="http://schemas.microsoft.com/office/drawing/2014/main" id="{91869B54-7F52-2E23-BC58-E12E73A4E310}"/>
                          </a:ext>
                        </a:extLst>
                      </p:cNvPr>
                      <p:cNvPicPr>
                        <a:picLocks noChangeAspect="1" noChangeArrowheads="1"/>
                      </p:cNvPicPr>
                      <p:nvPr/>
                    </p:nvPicPr>
                    <p:blipFill>
                      <a:blip r:embed="rId10"/>
                      <a:srcRect/>
                      <a:stretch>
                        <a:fillRect/>
                      </a:stretch>
                    </p:blipFill>
                    <p:spPr bwMode="auto">
                      <a:xfrm>
                        <a:off x="3059113" y="3544888"/>
                        <a:ext cx="3163887" cy="561975"/>
                      </a:xfrm>
                      <a:prstGeom prst="rect">
                        <a:avLst/>
                      </a:prstGeom>
                      <a:noFill/>
                      <a:ln>
                        <a:noFill/>
                      </a:ln>
                    </p:spPr>
                  </p:pic>
                </p:oleObj>
              </mc:Fallback>
            </mc:AlternateContent>
          </a:graphicData>
        </a:graphic>
      </p:graphicFrame>
      <p:graphicFrame>
        <p:nvGraphicFramePr>
          <p:cNvPr id="364554" name="Object 10">
            <a:extLst>
              <a:ext uri="{FF2B5EF4-FFF2-40B4-BE49-F238E27FC236}">
                <a16:creationId xmlns:a16="http://schemas.microsoft.com/office/drawing/2014/main" id="{C5D22FCF-1948-BAB8-34B7-CB2981FAC2DD}"/>
              </a:ext>
            </a:extLst>
          </p:cNvPr>
          <p:cNvGraphicFramePr>
            <a:graphicFrameLocks noChangeAspect="1"/>
          </p:cNvGraphicFramePr>
          <p:nvPr>
            <p:extLst>
              <p:ext uri="{D42A27DB-BD31-4B8C-83A1-F6EECF244321}">
                <p14:modId xmlns:p14="http://schemas.microsoft.com/office/powerpoint/2010/main" val="3331630364"/>
              </p:ext>
            </p:extLst>
          </p:nvPr>
        </p:nvGraphicFramePr>
        <p:xfrm>
          <a:off x="6403975" y="3610683"/>
          <a:ext cx="2450080" cy="458894"/>
        </p:xfrm>
        <a:graphic>
          <a:graphicData uri="http://schemas.openxmlformats.org/presentationml/2006/ole">
            <mc:AlternateContent xmlns:mc="http://schemas.openxmlformats.org/markup-compatibility/2006">
              <mc:Choice xmlns:v="urn:schemas-microsoft-com:vml" Requires="v">
                <p:oleObj r:id="rId11" imgW="1219200" imgH="228600" progId="Equation.3">
                  <p:embed/>
                </p:oleObj>
              </mc:Choice>
              <mc:Fallback>
                <p:oleObj r:id="rId11" imgW="1219200" imgH="228600" progId="Equation.3">
                  <p:embed/>
                  <p:pic>
                    <p:nvPicPr>
                      <p:cNvPr id="364554" name="Object 10">
                        <a:extLst>
                          <a:ext uri="{FF2B5EF4-FFF2-40B4-BE49-F238E27FC236}">
                            <a16:creationId xmlns:a16="http://schemas.microsoft.com/office/drawing/2014/main" id="{C5D22FCF-1948-BAB8-34B7-CB2981FAC2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3975" y="3610683"/>
                        <a:ext cx="2450080" cy="45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64547">
                                            <p:txEl>
                                              <p:pRg st="2" end="2"/>
                                            </p:txEl>
                                          </p:spTgt>
                                        </p:tgtEl>
                                        <p:attrNameLst>
                                          <p:attrName>style.visibility</p:attrName>
                                        </p:attrNameLst>
                                      </p:cBhvr>
                                      <p:to>
                                        <p:strVal val="visible"/>
                                      </p:to>
                                    </p:set>
                                    <p:anim calcmode="lin" valueType="num">
                                      <p:cBhvr additive="base">
                                        <p:cTn id="18"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64548"/>
                                        </p:tgtEl>
                                        <p:attrNameLst>
                                          <p:attrName>style.visibility</p:attrName>
                                        </p:attrNameLst>
                                      </p:cBhvr>
                                      <p:to>
                                        <p:strVal val="visible"/>
                                      </p:to>
                                    </p:set>
                                    <p:anim calcmode="lin" valueType="num">
                                      <p:cBhvr additive="base">
                                        <p:cTn id="23" dur="500" fill="hold"/>
                                        <p:tgtEl>
                                          <p:spTgt spid="364548"/>
                                        </p:tgtEl>
                                        <p:attrNameLst>
                                          <p:attrName>ppt_x</p:attrName>
                                        </p:attrNameLst>
                                      </p:cBhvr>
                                      <p:tavLst>
                                        <p:tav tm="0">
                                          <p:val>
                                            <p:strVal val="#ppt_x"/>
                                          </p:val>
                                        </p:tav>
                                        <p:tav tm="100000">
                                          <p:val>
                                            <p:strVal val="#ppt_x"/>
                                          </p:val>
                                        </p:tav>
                                      </p:tavLst>
                                    </p:anim>
                                    <p:anim calcmode="lin" valueType="num">
                                      <p:cBhvr additive="base">
                                        <p:cTn id="24" dur="500" fill="hold"/>
                                        <p:tgtEl>
                                          <p:spTgt spid="3645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64553"/>
                                        </p:tgtEl>
                                        <p:attrNameLst>
                                          <p:attrName>style.visibility</p:attrName>
                                        </p:attrNameLst>
                                      </p:cBhvr>
                                      <p:to>
                                        <p:strVal val="visible"/>
                                      </p:to>
                                    </p:set>
                                    <p:anim calcmode="lin" valueType="num">
                                      <p:cBhvr additive="base">
                                        <p:cTn id="29" dur="500" fill="hold"/>
                                        <p:tgtEl>
                                          <p:spTgt spid="364553"/>
                                        </p:tgtEl>
                                        <p:attrNameLst>
                                          <p:attrName>ppt_x</p:attrName>
                                        </p:attrNameLst>
                                      </p:cBhvr>
                                      <p:tavLst>
                                        <p:tav tm="0">
                                          <p:val>
                                            <p:strVal val="#ppt_x"/>
                                          </p:val>
                                        </p:tav>
                                        <p:tav tm="100000">
                                          <p:val>
                                            <p:strVal val="#ppt_x"/>
                                          </p:val>
                                        </p:tav>
                                      </p:tavLst>
                                    </p:anim>
                                    <p:anim calcmode="lin" valueType="num">
                                      <p:cBhvr additive="base">
                                        <p:cTn id="30" dur="500" fill="hold"/>
                                        <p:tgtEl>
                                          <p:spTgt spid="36455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64554"/>
                                        </p:tgtEl>
                                        <p:attrNameLst>
                                          <p:attrName>style.visibility</p:attrName>
                                        </p:attrNameLst>
                                      </p:cBhvr>
                                      <p:to>
                                        <p:strVal val="visible"/>
                                      </p:to>
                                    </p:set>
                                    <p:anim calcmode="lin" valueType="num">
                                      <p:cBhvr additive="base">
                                        <p:cTn id="35" dur="500" fill="hold"/>
                                        <p:tgtEl>
                                          <p:spTgt spid="364554"/>
                                        </p:tgtEl>
                                        <p:attrNameLst>
                                          <p:attrName>ppt_x</p:attrName>
                                        </p:attrNameLst>
                                      </p:cBhvr>
                                      <p:tavLst>
                                        <p:tav tm="0">
                                          <p:val>
                                            <p:strVal val="#ppt_x"/>
                                          </p:val>
                                        </p:tav>
                                        <p:tav tm="100000">
                                          <p:val>
                                            <p:strVal val="#ppt_x"/>
                                          </p:val>
                                        </p:tav>
                                      </p:tavLst>
                                    </p:anim>
                                    <p:anim calcmode="lin" valueType="num">
                                      <p:cBhvr additive="base">
                                        <p:cTn id="36" dur="500" fill="hold"/>
                                        <p:tgtEl>
                                          <p:spTgt spid="36455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64550"/>
                                        </p:tgtEl>
                                        <p:attrNameLst>
                                          <p:attrName>style.visibility</p:attrName>
                                        </p:attrNameLst>
                                      </p:cBhvr>
                                      <p:to>
                                        <p:strVal val="visible"/>
                                      </p:to>
                                    </p:set>
                                    <p:anim calcmode="lin" valueType="num">
                                      <p:cBhvr additive="base">
                                        <p:cTn id="41" dur="500" fill="hold"/>
                                        <p:tgtEl>
                                          <p:spTgt spid="364550"/>
                                        </p:tgtEl>
                                        <p:attrNameLst>
                                          <p:attrName>ppt_x</p:attrName>
                                        </p:attrNameLst>
                                      </p:cBhvr>
                                      <p:tavLst>
                                        <p:tav tm="0">
                                          <p:val>
                                            <p:strVal val="#ppt_x"/>
                                          </p:val>
                                        </p:tav>
                                        <p:tav tm="100000">
                                          <p:val>
                                            <p:strVal val="#ppt_x"/>
                                          </p:val>
                                        </p:tav>
                                      </p:tavLst>
                                    </p:anim>
                                    <p:anim calcmode="lin" valueType="num">
                                      <p:cBhvr additive="base">
                                        <p:cTn id="42" dur="500" fill="hold"/>
                                        <p:tgtEl>
                                          <p:spTgt spid="364550"/>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364549"/>
                                        </p:tgtEl>
                                        <p:attrNameLst>
                                          <p:attrName>style.visibility</p:attrName>
                                        </p:attrNameLst>
                                      </p:cBhvr>
                                      <p:to>
                                        <p:strVal val="visible"/>
                                      </p:to>
                                    </p:set>
                                    <p:anim calcmode="lin" valueType="num">
                                      <p:cBhvr additive="base">
                                        <p:cTn id="46" dur="500" fill="hold"/>
                                        <p:tgtEl>
                                          <p:spTgt spid="364549"/>
                                        </p:tgtEl>
                                        <p:attrNameLst>
                                          <p:attrName>ppt_x</p:attrName>
                                        </p:attrNameLst>
                                      </p:cBhvr>
                                      <p:tavLst>
                                        <p:tav tm="0">
                                          <p:val>
                                            <p:strVal val="#ppt_x"/>
                                          </p:val>
                                        </p:tav>
                                        <p:tav tm="100000">
                                          <p:val>
                                            <p:strVal val="#ppt_x"/>
                                          </p:val>
                                        </p:tav>
                                      </p:tavLst>
                                    </p:anim>
                                    <p:anim calcmode="lin" valueType="num">
                                      <p:cBhvr additive="base">
                                        <p:cTn id="47" dur="500" fill="hold"/>
                                        <p:tgtEl>
                                          <p:spTgt spid="36454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364552"/>
                                        </p:tgtEl>
                                        <p:attrNameLst>
                                          <p:attrName>style.visibility</p:attrName>
                                        </p:attrNameLst>
                                      </p:cBhvr>
                                      <p:to>
                                        <p:strVal val="visible"/>
                                      </p:to>
                                    </p:set>
                                    <p:anim calcmode="lin" valueType="num">
                                      <p:cBhvr additive="base">
                                        <p:cTn id="52" dur="500" fill="hold"/>
                                        <p:tgtEl>
                                          <p:spTgt spid="364552"/>
                                        </p:tgtEl>
                                        <p:attrNameLst>
                                          <p:attrName>ppt_x</p:attrName>
                                        </p:attrNameLst>
                                      </p:cBhvr>
                                      <p:tavLst>
                                        <p:tav tm="0">
                                          <p:val>
                                            <p:strVal val="#ppt_x"/>
                                          </p:val>
                                        </p:tav>
                                        <p:tav tm="100000">
                                          <p:val>
                                            <p:strVal val="#ppt_x"/>
                                          </p:val>
                                        </p:tav>
                                      </p:tavLst>
                                    </p:anim>
                                    <p:anim calcmode="lin" valueType="num">
                                      <p:cBhvr additive="base">
                                        <p:cTn id="53" dur="500" fill="hold"/>
                                        <p:tgtEl>
                                          <p:spTgt spid="364552"/>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4" fill="hold" nodeType="afterEffect">
                                  <p:stCondLst>
                                    <p:cond delay="0"/>
                                  </p:stCondLst>
                                  <p:childTnLst>
                                    <p:set>
                                      <p:cBhvr>
                                        <p:cTn id="56" dur="1" fill="hold">
                                          <p:stCondLst>
                                            <p:cond delay="0"/>
                                          </p:stCondLst>
                                        </p:cTn>
                                        <p:tgtEl>
                                          <p:spTgt spid="364551"/>
                                        </p:tgtEl>
                                        <p:attrNameLst>
                                          <p:attrName>style.visibility</p:attrName>
                                        </p:attrNameLst>
                                      </p:cBhvr>
                                      <p:to>
                                        <p:strVal val="visible"/>
                                      </p:to>
                                    </p:set>
                                    <p:anim calcmode="lin" valueType="num">
                                      <p:cBhvr additive="base">
                                        <p:cTn id="57" dur="500" fill="hold"/>
                                        <p:tgtEl>
                                          <p:spTgt spid="364551"/>
                                        </p:tgtEl>
                                        <p:attrNameLst>
                                          <p:attrName>ppt_x</p:attrName>
                                        </p:attrNameLst>
                                      </p:cBhvr>
                                      <p:tavLst>
                                        <p:tav tm="0">
                                          <p:val>
                                            <p:strVal val="#ppt_x"/>
                                          </p:val>
                                        </p:tav>
                                        <p:tav tm="100000">
                                          <p:val>
                                            <p:strVal val="#ppt_x"/>
                                          </p:val>
                                        </p:tav>
                                      </p:tavLst>
                                    </p:anim>
                                    <p:anim calcmode="lin" valueType="num">
                                      <p:cBhvr additive="base">
                                        <p:cTn id="58" dur="500" fill="hold"/>
                                        <p:tgtEl>
                                          <p:spTgt spid="364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P spid="364550" grpId="0"/>
      <p:bldP spid="3645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C22A1F0E-3A23-16B0-355C-E9FC8B167970}"/>
              </a:ext>
            </a:extLst>
          </p:cNvPr>
          <p:cNvSpPr>
            <a:spLocks noGrp="1" noChangeArrowheads="1"/>
          </p:cNvSpPr>
          <p:nvPr>
            <p:ph type="title"/>
          </p:nvPr>
        </p:nvSpPr>
        <p:spPr/>
        <p:txBody>
          <a:bodyPr/>
          <a:lstStyle/>
          <a:p>
            <a:pPr eaLnBrk="1" hangingPunct="1"/>
            <a:r>
              <a:rPr lang="en-US" altLang="zh-CN"/>
              <a:t>Little</a:t>
            </a:r>
            <a:r>
              <a:rPr lang="zh-CN" altLang="en-US"/>
              <a:t>公式</a:t>
            </a:r>
          </a:p>
        </p:txBody>
      </p:sp>
      <p:sp>
        <p:nvSpPr>
          <p:cNvPr id="366595" name="Rectangle 3">
            <a:extLst>
              <a:ext uri="{FF2B5EF4-FFF2-40B4-BE49-F238E27FC236}">
                <a16:creationId xmlns:a16="http://schemas.microsoft.com/office/drawing/2014/main" id="{D813CA02-89C2-120C-8151-50C2D37B9776}"/>
              </a:ext>
            </a:extLst>
          </p:cNvPr>
          <p:cNvSpPr>
            <a:spLocks noGrp="1" noChangeArrowheads="1"/>
          </p:cNvSpPr>
          <p:nvPr>
            <p:ph idx="1"/>
          </p:nvPr>
        </p:nvSpPr>
        <p:spPr>
          <a:xfrm>
            <a:off x="155575" y="1023226"/>
            <a:ext cx="11057045" cy="2191428"/>
          </a:xfrm>
        </p:spPr>
        <p:txBody>
          <a:bodyPr>
            <a:normAutofit/>
          </a:bodyPr>
          <a:lstStyle/>
          <a:p>
            <a:pPr>
              <a:buClr>
                <a:srgbClr val="00FF00"/>
              </a:buClr>
            </a:pPr>
            <a:r>
              <a:rPr lang="zh-CN" altLang="en-US" dirty="0"/>
              <a:t>对于一个排队系统，如果在它达到统计平衡状态后，系统中任一时刻的</a:t>
            </a:r>
            <a:r>
              <a:rPr lang="zh-CN" altLang="en-US" dirty="0">
                <a:solidFill>
                  <a:srgbClr val="CC00CC"/>
                </a:solidFill>
              </a:rPr>
              <a:t>平均队长</a:t>
            </a:r>
            <a:r>
              <a:rPr lang="zh-CN" altLang="en-US" dirty="0"/>
              <a:t>   、</a:t>
            </a:r>
            <a:r>
              <a:rPr lang="zh-CN" altLang="en-US" dirty="0">
                <a:solidFill>
                  <a:srgbClr val="CC00CC"/>
                </a:solidFill>
              </a:rPr>
              <a:t>平均等待队长</a:t>
            </a:r>
            <a:r>
              <a:rPr lang="zh-CN" altLang="en-US" dirty="0"/>
              <a:t>    ，与每一顾客在系统中的</a:t>
            </a:r>
            <a:r>
              <a:rPr lang="zh-CN" altLang="en-US" dirty="0">
                <a:solidFill>
                  <a:srgbClr val="CC00CC"/>
                </a:solidFill>
              </a:rPr>
              <a:t>平均逗留时间</a:t>
            </a:r>
            <a:r>
              <a:rPr lang="zh-CN" altLang="en-US" dirty="0"/>
              <a:t>       、</a:t>
            </a:r>
            <a:r>
              <a:rPr lang="zh-CN" altLang="en-US" dirty="0">
                <a:solidFill>
                  <a:srgbClr val="CC00CC"/>
                </a:solidFill>
              </a:rPr>
              <a:t>平均等待时间</a:t>
            </a:r>
            <a:r>
              <a:rPr lang="zh-CN" altLang="en-US" dirty="0"/>
              <a:t>       之间有关系式：</a:t>
            </a:r>
          </a:p>
          <a:p>
            <a:pPr eaLnBrk="1" hangingPunct="1">
              <a:buFont typeface="Wingdings" panose="05000000000000000000" pitchFamily="2" charset="2"/>
              <a:buNone/>
            </a:pPr>
            <a:endParaRPr lang="zh-CN" altLang="en-US" dirty="0"/>
          </a:p>
        </p:txBody>
      </p:sp>
      <p:graphicFrame>
        <p:nvGraphicFramePr>
          <p:cNvPr id="366597" name="Object 5">
            <a:extLst>
              <a:ext uri="{FF2B5EF4-FFF2-40B4-BE49-F238E27FC236}">
                <a16:creationId xmlns:a16="http://schemas.microsoft.com/office/drawing/2014/main" id="{DF067AFE-D925-D306-4F07-415D1EAFEB29}"/>
              </a:ext>
            </a:extLst>
          </p:cNvPr>
          <p:cNvGraphicFramePr>
            <a:graphicFrameLocks noChangeAspect="1"/>
          </p:cNvGraphicFramePr>
          <p:nvPr>
            <p:extLst>
              <p:ext uri="{D42A27DB-BD31-4B8C-83A1-F6EECF244321}">
                <p14:modId xmlns:p14="http://schemas.microsoft.com/office/powerpoint/2010/main" val="2923801447"/>
              </p:ext>
            </p:extLst>
          </p:nvPr>
        </p:nvGraphicFramePr>
        <p:xfrm>
          <a:off x="1277794" y="1682421"/>
          <a:ext cx="377912" cy="495415"/>
        </p:xfrm>
        <a:graphic>
          <a:graphicData uri="http://schemas.openxmlformats.org/presentationml/2006/ole">
            <mc:AlternateContent xmlns:mc="http://schemas.openxmlformats.org/markup-compatibility/2006">
              <mc:Choice xmlns:v="urn:schemas-microsoft-com:vml" Requires="v">
                <p:oleObj r:id="rId3" imgW="164885" imgH="215619" progId="Equation.3">
                  <p:embed/>
                </p:oleObj>
              </mc:Choice>
              <mc:Fallback>
                <p:oleObj r:id="rId3" imgW="164885" imgH="215619" progId="Equation.3">
                  <p:embed/>
                  <p:pic>
                    <p:nvPicPr>
                      <p:cNvPr id="366597" name="Object 5">
                        <a:extLst>
                          <a:ext uri="{FF2B5EF4-FFF2-40B4-BE49-F238E27FC236}">
                            <a16:creationId xmlns:a16="http://schemas.microsoft.com/office/drawing/2014/main" id="{DF067AFE-D925-D306-4F07-415D1EAFEB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794" y="1682421"/>
                        <a:ext cx="377912" cy="49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6598" name="Object 6">
            <a:extLst>
              <a:ext uri="{FF2B5EF4-FFF2-40B4-BE49-F238E27FC236}">
                <a16:creationId xmlns:a16="http://schemas.microsoft.com/office/drawing/2014/main" id="{738BB7B9-53DE-88D1-EF7D-5CBD1268F8D3}"/>
              </a:ext>
            </a:extLst>
          </p:cNvPr>
          <p:cNvGraphicFramePr>
            <a:graphicFrameLocks noChangeAspect="1"/>
          </p:cNvGraphicFramePr>
          <p:nvPr>
            <p:extLst>
              <p:ext uri="{D42A27DB-BD31-4B8C-83A1-F6EECF244321}">
                <p14:modId xmlns:p14="http://schemas.microsoft.com/office/powerpoint/2010/main" val="526759958"/>
              </p:ext>
            </p:extLst>
          </p:nvPr>
        </p:nvGraphicFramePr>
        <p:xfrm>
          <a:off x="3660775" y="1689527"/>
          <a:ext cx="493826" cy="554166"/>
        </p:xfrm>
        <a:graphic>
          <a:graphicData uri="http://schemas.openxmlformats.org/presentationml/2006/ole">
            <mc:AlternateContent xmlns:mc="http://schemas.openxmlformats.org/markup-compatibility/2006">
              <mc:Choice xmlns:v="urn:schemas-microsoft-com:vml" Requires="v">
                <p:oleObj r:id="rId5" imgW="215713" imgH="241091" progId="Equation.3">
                  <p:embed/>
                </p:oleObj>
              </mc:Choice>
              <mc:Fallback>
                <p:oleObj r:id="rId5" imgW="215713" imgH="241091" progId="Equation.3">
                  <p:embed/>
                  <p:pic>
                    <p:nvPicPr>
                      <p:cNvPr id="366598" name="Object 6">
                        <a:extLst>
                          <a:ext uri="{FF2B5EF4-FFF2-40B4-BE49-F238E27FC236}">
                            <a16:creationId xmlns:a16="http://schemas.microsoft.com/office/drawing/2014/main" id="{738BB7B9-53DE-88D1-EF7D-5CBD1268F8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775" y="1689527"/>
                        <a:ext cx="493826" cy="55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6599" name="Object 7">
            <a:extLst>
              <a:ext uri="{FF2B5EF4-FFF2-40B4-BE49-F238E27FC236}">
                <a16:creationId xmlns:a16="http://schemas.microsoft.com/office/drawing/2014/main" id="{E1492895-0914-956E-6921-7A7713B32726}"/>
              </a:ext>
            </a:extLst>
          </p:cNvPr>
          <p:cNvGraphicFramePr>
            <a:graphicFrameLocks noChangeAspect="1"/>
          </p:cNvGraphicFramePr>
          <p:nvPr>
            <p:extLst>
              <p:ext uri="{D42A27DB-BD31-4B8C-83A1-F6EECF244321}">
                <p14:modId xmlns:p14="http://schemas.microsoft.com/office/powerpoint/2010/main" val="1907023221"/>
              </p:ext>
            </p:extLst>
          </p:nvPr>
        </p:nvGraphicFramePr>
        <p:xfrm>
          <a:off x="9375775" y="1689527"/>
          <a:ext cx="465245" cy="495415"/>
        </p:xfrm>
        <a:graphic>
          <a:graphicData uri="http://schemas.openxmlformats.org/presentationml/2006/ole">
            <mc:AlternateContent xmlns:mc="http://schemas.openxmlformats.org/markup-compatibility/2006">
              <mc:Choice xmlns:v="urn:schemas-microsoft-com:vml" Requires="v">
                <p:oleObj r:id="rId7" imgW="203024" imgH="215713" progId="Equation.3">
                  <p:embed/>
                </p:oleObj>
              </mc:Choice>
              <mc:Fallback>
                <p:oleObj r:id="rId7" imgW="203024" imgH="215713" progId="Equation.3">
                  <p:embed/>
                  <p:pic>
                    <p:nvPicPr>
                      <p:cNvPr id="366599" name="Object 7">
                        <a:extLst>
                          <a:ext uri="{FF2B5EF4-FFF2-40B4-BE49-F238E27FC236}">
                            <a16:creationId xmlns:a16="http://schemas.microsoft.com/office/drawing/2014/main" id="{E1492895-0914-956E-6921-7A7713B327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5775" y="1689527"/>
                        <a:ext cx="465245" cy="49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6600" name="Object 8">
            <a:extLst>
              <a:ext uri="{FF2B5EF4-FFF2-40B4-BE49-F238E27FC236}">
                <a16:creationId xmlns:a16="http://schemas.microsoft.com/office/drawing/2014/main" id="{750127FE-D3A2-D4BA-8BA7-203D9D2E6C8B}"/>
              </a:ext>
            </a:extLst>
          </p:cNvPr>
          <p:cNvGraphicFramePr>
            <a:graphicFrameLocks noChangeAspect="1"/>
          </p:cNvGraphicFramePr>
          <p:nvPr>
            <p:extLst>
              <p:ext uri="{D42A27DB-BD31-4B8C-83A1-F6EECF244321}">
                <p14:modId xmlns:p14="http://schemas.microsoft.com/office/powerpoint/2010/main" val="2945041774"/>
              </p:ext>
            </p:extLst>
          </p:nvPr>
        </p:nvGraphicFramePr>
        <p:xfrm>
          <a:off x="1908175" y="2220519"/>
          <a:ext cx="611329" cy="554165"/>
        </p:xfrm>
        <a:graphic>
          <a:graphicData uri="http://schemas.openxmlformats.org/presentationml/2006/ole">
            <mc:AlternateContent xmlns:mc="http://schemas.openxmlformats.org/markup-compatibility/2006">
              <mc:Choice xmlns:v="urn:schemas-microsoft-com:vml" Requires="v">
                <p:oleObj r:id="rId9" imgW="266469" imgH="241091" progId="Equation.3">
                  <p:embed/>
                </p:oleObj>
              </mc:Choice>
              <mc:Fallback>
                <p:oleObj r:id="rId9" imgW="266469" imgH="241091" progId="Equation.3">
                  <p:embed/>
                  <p:pic>
                    <p:nvPicPr>
                      <p:cNvPr id="366600" name="Object 8">
                        <a:extLst>
                          <a:ext uri="{FF2B5EF4-FFF2-40B4-BE49-F238E27FC236}">
                            <a16:creationId xmlns:a16="http://schemas.microsoft.com/office/drawing/2014/main" id="{750127FE-D3A2-D4BA-8BA7-203D9D2E6C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2220519"/>
                        <a:ext cx="611329" cy="5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6601" name="Object 9">
            <a:extLst>
              <a:ext uri="{FF2B5EF4-FFF2-40B4-BE49-F238E27FC236}">
                <a16:creationId xmlns:a16="http://schemas.microsoft.com/office/drawing/2014/main" id="{08457B50-FEE3-7FE1-C177-155F6877F5B3}"/>
              </a:ext>
            </a:extLst>
          </p:cNvPr>
          <p:cNvGraphicFramePr>
            <a:graphicFrameLocks noChangeAspect="1"/>
          </p:cNvGraphicFramePr>
          <p:nvPr>
            <p:extLst>
              <p:ext uri="{D42A27DB-BD31-4B8C-83A1-F6EECF244321}">
                <p14:modId xmlns:p14="http://schemas.microsoft.com/office/powerpoint/2010/main" val="1556289599"/>
              </p:ext>
            </p:extLst>
          </p:nvPr>
        </p:nvGraphicFramePr>
        <p:xfrm>
          <a:off x="1506638" y="3172458"/>
          <a:ext cx="4973537" cy="742198"/>
        </p:xfrm>
        <a:graphic>
          <a:graphicData uri="http://schemas.openxmlformats.org/presentationml/2006/ole">
            <mc:AlternateContent xmlns:mc="http://schemas.openxmlformats.org/markup-compatibility/2006">
              <mc:Choice xmlns:v="urn:schemas-microsoft-com:vml" Requires="v">
                <p:oleObj name="Equation" r:id="rId11" imgW="3338280" imgH="444600" progId="Equation.DSMT4">
                  <p:embed/>
                </p:oleObj>
              </mc:Choice>
              <mc:Fallback>
                <p:oleObj name="Equation" r:id="rId11" imgW="3338280" imgH="444600" progId="Equation.DSMT4">
                  <p:embed/>
                  <p:pic>
                    <p:nvPicPr>
                      <p:cNvPr id="366601" name="Object 9">
                        <a:extLst>
                          <a:ext uri="{FF2B5EF4-FFF2-40B4-BE49-F238E27FC236}">
                            <a16:creationId xmlns:a16="http://schemas.microsoft.com/office/drawing/2014/main" id="{08457B50-FEE3-7FE1-C177-155F6877F5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6638" y="3172458"/>
                        <a:ext cx="4973537" cy="742198"/>
                      </a:xfrm>
                      <a:prstGeom prst="rect">
                        <a:avLst/>
                      </a:prstGeom>
                      <a:noFill/>
                      <a:ln>
                        <a:noFill/>
                      </a:ln>
                    </p:spPr>
                  </p:pic>
                </p:oleObj>
              </mc:Fallback>
            </mc:AlternateContent>
          </a:graphicData>
        </a:graphic>
      </p:graphicFrame>
      <p:sp>
        <p:nvSpPr>
          <p:cNvPr id="366602" name="Rectangle 10">
            <a:extLst>
              <a:ext uri="{FF2B5EF4-FFF2-40B4-BE49-F238E27FC236}">
                <a16:creationId xmlns:a16="http://schemas.microsoft.com/office/drawing/2014/main" id="{258B24EA-9204-DAA5-8CD8-54FA279D20B4}"/>
              </a:ext>
            </a:extLst>
          </p:cNvPr>
          <p:cNvSpPr>
            <a:spLocks noChangeArrowheads="1"/>
          </p:cNvSpPr>
          <p:nvPr/>
        </p:nvSpPr>
        <p:spPr bwMode="auto">
          <a:xfrm>
            <a:off x="612775" y="4312430"/>
            <a:ext cx="10515600" cy="112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b="1" dirty="0">
                <a:latin typeface="+mn-ea"/>
              </a:rPr>
              <a:t>成立，则称该排队系统满足</a:t>
            </a:r>
            <a:r>
              <a:rPr lang="en-US" altLang="zh-CN" b="1" dirty="0">
                <a:solidFill>
                  <a:srgbClr val="CC00CC"/>
                </a:solidFill>
                <a:latin typeface="+mn-ea"/>
              </a:rPr>
              <a:t>Little</a:t>
            </a:r>
            <a:r>
              <a:rPr lang="zh-CN" altLang="en-US" b="1" dirty="0">
                <a:solidFill>
                  <a:srgbClr val="CC00CC"/>
                </a:solidFill>
                <a:latin typeface="+mn-ea"/>
              </a:rPr>
              <a:t>公式</a:t>
            </a:r>
            <a:r>
              <a:rPr lang="zh-CN" altLang="en-US" b="1" dirty="0">
                <a:latin typeface="+mn-ea"/>
              </a:rPr>
              <a:t>。其中</a:t>
            </a:r>
            <a:r>
              <a:rPr lang="zh-CN" altLang="en-US" b="1" dirty="0">
                <a:solidFill>
                  <a:srgbClr val="CC00CC"/>
                </a:solidFill>
                <a:latin typeface="+mn-ea"/>
                <a:sym typeface="Symbol" panose="05050102010706020507" pitchFamily="18" charset="2"/>
              </a:rPr>
              <a:t></a:t>
            </a:r>
            <a:r>
              <a:rPr lang="en-US" altLang="zh-CN" b="1" baseline="-25000" dirty="0">
                <a:solidFill>
                  <a:srgbClr val="CC00CC"/>
                </a:solidFill>
                <a:latin typeface="+mn-ea"/>
                <a:sym typeface="Symbol" panose="05050102010706020507" pitchFamily="18" charset="2"/>
              </a:rPr>
              <a:t>e</a:t>
            </a:r>
            <a:r>
              <a:rPr lang="zh-CN" altLang="en-US" b="1" dirty="0">
                <a:latin typeface="+mn-ea"/>
                <a:sym typeface="Symbol" panose="05050102010706020507" pitchFamily="18" charset="2"/>
              </a:rPr>
              <a:t>表示</a:t>
            </a:r>
            <a:r>
              <a:rPr lang="zh-CN" altLang="en-US" b="1" dirty="0">
                <a:solidFill>
                  <a:srgbClr val="0000FF"/>
                </a:solidFill>
                <a:latin typeface="+mn-ea"/>
                <a:sym typeface="Symbol" panose="05050102010706020507" pitchFamily="18" charset="2"/>
              </a:rPr>
              <a:t>单位时间内实际进入系统的平均顾客数</a:t>
            </a:r>
            <a:r>
              <a:rPr lang="zh-CN" altLang="en-US" b="1" dirty="0">
                <a:latin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p:cTn id="7"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6659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6595">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66597"/>
                                        </p:tgtEl>
                                        <p:attrNameLst>
                                          <p:attrName>style.visibility</p:attrName>
                                        </p:attrNameLst>
                                      </p:cBhvr>
                                      <p:to>
                                        <p:strVal val="visible"/>
                                      </p:to>
                                    </p:set>
                                    <p:anim calcmode="lin" valueType="num">
                                      <p:cBhvr>
                                        <p:cTn id="13" dur="1000" fill="hold"/>
                                        <p:tgtEl>
                                          <p:spTgt spid="366597"/>
                                        </p:tgtEl>
                                        <p:attrNameLst>
                                          <p:attrName>ppt_w</p:attrName>
                                        </p:attrNameLst>
                                      </p:cBhvr>
                                      <p:tavLst>
                                        <p:tav tm="0">
                                          <p:val>
                                            <p:fltVal val="0"/>
                                          </p:val>
                                        </p:tav>
                                        <p:tav tm="100000">
                                          <p:val>
                                            <p:strVal val="#ppt_w"/>
                                          </p:val>
                                        </p:tav>
                                      </p:tavLst>
                                    </p:anim>
                                    <p:anim calcmode="lin" valueType="num">
                                      <p:cBhvr>
                                        <p:cTn id="14" dur="1000" fill="hold"/>
                                        <p:tgtEl>
                                          <p:spTgt spid="366597"/>
                                        </p:tgtEl>
                                        <p:attrNameLst>
                                          <p:attrName>ppt_h</p:attrName>
                                        </p:attrNameLst>
                                      </p:cBhvr>
                                      <p:tavLst>
                                        <p:tav tm="0">
                                          <p:val>
                                            <p:fltVal val="0"/>
                                          </p:val>
                                        </p:tav>
                                        <p:tav tm="100000">
                                          <p:val>
                                            <p:strVal val="#ppt_h"/>
                                          </p:val>
                                        </p:tav>
                                      </p:tavLst>
                                    </p:anim>
                                    <p:anim calcmode="lin" valueType="num">
                                      <p:cBhvr>
                                        <p:cTn id="15" dur="1000" fill="hold"/>
                                        <p:tgtEl>
                                          <p:spTgt spid="36659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66597"/>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66598"/>
                                        </p:tgtEl>
                                        <p:attrNameLst>
                                          <p:attrName>style.visibility</p:attrName>
                                        </p:attrNameLst>
                                      </p:cBhvr>
                                      <p:to>
                                        <p:strVal val="visible"/>
                                      </p:to>
                                    </p:set>
                                    <p:anim calcmode="lin" valueType="num">
                                      <p:cBhvr>
                                        <p:cTn id="19" dur="1000" fill="hold"/>
                                        <p:tgtEl>
                                          <p:spTgt spid="366598"/>
                                        </p:tgtEl>
                                        <p:attrNameLst>
                                          <p:attrName>ppt_w</p:attrName>
                                        </p:attrNameLst>
                                      </p:cBhvr>
                                      <p:tavLst>
                                        <p:tav tm="0">
                                          <p:val>
                                            <p:fltVal val="0"/>
                                          </p:val>
                                        </p:tav>
                                        <p:tav tm="100000">
                                          <p:val>
                                            <p:strVal val="#ppt_w"/>
                                          </p:val>
                                        </p:tav>
                                      </p:tavLst>
                                    </p:anim>
                                    <p:anim calcmode="lin" valueType="num">
                                      <p:cBhvr>
                                        <p:cTn id="20" dur="1000" fill="hold"/>
                                        <p:tgtEl>
                                          <p:spTgt spid="366598"/>
                                        </p:tgtEl>
                                        <p:attrNameLst>
                                          <p:attrName>ppt_h</p:attrName>
                                        </p:attrNameLst>
                                      </p:cBhvr>
                                      <p:tavLst>
                                        <p:tav tm="0">
                                          <p:val>
                                            <p:fltVal val="0"/>
                                          </p:val>
                                        </p:tav>
                                        <p:tav tm="100000">
                                          <p:val>
                                            <p:strVal val="#ppt_h"/>
                                          </p:val>
                                        </p:tav>
                                      </p:tavLst>
                                    </p:anim>
                                    <p:anim calcmode="lin" valueType="num">
                                      <p:cBhvr>
                                        <p:cTn id="21" dur="1000" fill="hold"/>
                                        <p:tgtEl>
                                          <p:spTgt spid="36659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6659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366599"/>
                                        </p:tgtEl>
                                        <p:attrNameLst>
                                          <p:attrName>style.visibility</p:attrName>
                                        </p:attrNameLst>
                                      </p:cBhvr>
                                      <p:to>
                                        <p:strVal val="visible"/>
                                      </p:to>
                                    </p:set>
                                    <p:anim calcmode="lin" valueType="num">
                                      <p:cBhvr>
                                        <p:cTn id="25" dur="1000" fill="hold"/>
                                        <p:tgtEl>
                                          <p:spTgt spid="366599"/>
                                        </p:tgtEl>
                                        <p:attrNameLst>
                                          <p:attrName>ppt_w</p:attrName>
                                        </p:attrNameLst>
                                      </p:cBhvr>
                                      <p:tavLst>
                                        <p:tav tm="0">
                                          <p:val>
                                            <p:fltVal val="0"/>
                                          </p:val>
                                        </p:tav>
                                        <p:tav tm="100000">
                                          <p:val>
                                            <p:strVal val="#ppt_w"/>
                                          </p:val>
                                        </p:tav>
                                      </p:tavLst>
                                    </p:anim>
                                    <p:anim calcmode="lin" valueType="num">
                                      <p:cBhvr>
                                        <p:cTn id="26" dur="1000" fill="hold"/>
                                        <p:tgtEl>
                                          <p:spTgt spid="366599"/>
                                        </p:tgtEl>
                                        <p:attrNameLst>
                                          <p:attrName>ppt_h</p:attrName>
                                        </p:attrNameLst>
                                      </p:cBhvr>
                                      <p:tavLst>
                                        <p:tav tm="0">
                                          <p:val>
                                            <p:fltVal val="0"/>
                                          </p:val>
                                        </p:tav>
                                        <p:tav tm="100000">
                                          <p:val>
                                            <p:strVal val="#ppt_h"/>
                                          </p:val>
                                        </p:tav>
                                      </p:tavLst>
                                    </p:anim>
                                    <p:anim calcmode="lin" valueType="num">
                                      <p:cBhvr>
                                        <p:cTn id="27" dur="1000" fill="hold"/>
                                        <p:tgtEl>
                                          <p:spTgt spid="366599"/>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66599"/>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366600"/>
                                        </p:tgtEl>
                                        <p:attrNameLst>
                                          <p:attrName>style.visibility</p:attrName>
                                        </p:attrNameLst>
                                      </p:cBhvr>
                                      <p:to>
                                        <p:strVal val="visible"/>
                                      </p:to>
                                    </p:set>
                                    <p:anim calcmode="lin" valueType="num">
                                      <p:cBhvr>
                                        <p:cTn id="31" dur="1000" fill="hold"/>
                                        <p:tgtEl>
                                          <p:spTgt spid="366600"/>
                                        </p:tgtEl>
                                        <p:attrNameLst>
                                          <p:attrName>ppt_w</p:attrName>
                                        </p:attrNameLst>
                                      </p:cBhvr>
                                      <p:tavLst>
                                        <p:tav tm="0">
                                          <p:val>
                                            <p:fltVal val="0"/>
                                          </p:val>
                                        </p:tav>
                                        <p:tav tm="100000">
                                          <p:val>
                                            <p:strVal val="#ppt_w"/>
                                          </p:val>
                                        </p:tav>
                                      </p:tavLst>
                                    </p:anim>
                                    <p:anim calcmode="lin" valueType="num">
                                      <p:cBhvr>
                                        <p:cTn id="32" dur="1000" fill="hold"/>
                                        <p:tgtEl>
                                          <p:spTgt spid="366600"/>
                                        </p:tgtEl>
                                        <p:attrNameLst>
                                          <p:attrName>ppt_h</p:attrName>
                                        </p:attrNameLst>
                                      </p:cBhvr>
                                      <p:tavLst>
                                        <p:tav tm="0">
                                          <p:val>
                                            <p:fltVal val="0"/>
                                          </p:val>
                                        </p:tav>
                                        <p:tav tm="100000">
                                          <p:val>
                                            <p:strVal val="#ppt_h"/>
                                          </p:val>
                                        </p:tav>
                                      </p:tavLst>
                                    </p:anim>
                                    <p:anim calcmode="lin" valueType="num">
                                      <p:cBhvr>
                                        <p:cTn id="33" dur="1000" fill="hold"/>
                                        <p:tgtEl>
                                          <p:spTgt spid="36660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66600"/>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366601"/>
                                        </p:tgtEl>
                                        <p:attrNameLst>
                                          <p:attrName>style.visibility</p:attrName>
                                        </p:attrNameLst>
                                      </p:cBhvr>
                                      <p:to>
                                        <p:strVal val="visible"/>
                                      </p:to>
                                    </p:set>
                                    <p:anim calcmode="lin" valueType="num">
                                      <p:cBhvr>
                                        <p:cTn id="37" dur="1000" fill="hold"/>
                                        <p:tgtEl>
                                          <p:spTgt spid="366601"/>
                                        </p:tgtEl>
                                        <p:attrNameLst>
                                          <p:attrName>ppt_w</p:attrName>
                                        </p:attrNameLst>
                                      </p:cBhvr>
                                      <p:tavLst>
                                        <p:tav tm="0">
                                          <p:val>
                                            <p:fltVal val="0"/>
                                          </p:val>
                                        </p:tav>
                                        <p:tav tm="100000">
                                          <p:val>
                                            <p:strVal val="#ppt_w"/>
                                          </p:val>
                                        </p:tav>
                                      </p:tavLst>
                                    </p:anim>
                                    <p:anim calcmode="lin" valueType="num">
                                      <p:cBhvr>
                                        <p:cTn id="38" dur="1000" fill="hold"/>
                                        <p:tgtEl>
                                          <p:spTgt spid="366601"/>
                                        </p:tgtEl>
                                        <p:attrNameLst>
                                          <p:attrName>ppt_h</p:attrName>
                                        </p:attrNameLst>
                                      </p:cBhvr>
                                      <p:tavLst>
                                        <p:tav tm="0">
                                          <p:val>
                                            <p:fltVal val="0"/>
                                          </p:val>
                                        </p:tav>
                                        <p:tav tm="100000">
                                          <p:val>
                                            <p:strVal val="#ppt_h"/>
                                          </p:val>
                                        </p:tav>
                                      </p:tavLst>
                                    </p:anim>
                                    <p:anim calcmode="lin" valueType="num">
                                      <p:cBhvr>
                                        <p:cTn id="39" dur="1000" fill="hold"/>
                                        <p:tgtEl>
                                          <p:spTgt spid="366601"/>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66601"/>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366602"/>
                                        </p:tgtEl>
                                        <p:attrNameLst>
                                          <p:attrName>style.visibility</p:attrName>
                                        </p:attrNameLst>
                                      </p:cBhvr>
                                      <p:to>
                                        <p:strVal val="visible"/>
                                      </p:to>
                                    </p:set>
                                    <p:anim calcmode="lin" valueType="num">
                                      <p:cBhvr>
                                        <p:cTn id="43" dur="1000" fill="hold"/>
                                        <p:tgtEl>
                                          <p:spTgt spid="366602"/>
                                        </p:tgtEl>
                                        <p:attrNameLst>
                                          <p:attrName>ppt_w</p:attrName>
                                        </p:attrNameLst>
                                      </p:cBhvr>
                                      <p:tavLst>
                                        <p:tav tm="0">
                                          <p:val>
                                            <p:fltVal val="0"/>
                                          </p:val>
                                        </p:tav>
                                        <p:tav tm="100000">
                                          <p:val>
                                            <p:strVal val="#ppt_w"/>
                                          </p:val>
                                        </p:tav>
                                      </p:tavLst>
                                    </p:anim>
                                    <p:anim calcmode="lin" valueType="num">
                                      <p:cBhvr>
                                        <p:cTn id="44" dur="1000" fill="hold"/>
                                        <p:tgtEl>
                                          <p:spTgt spid="366602"/>
                                        </p:tgtEl>
                                        <p:attrNameLst>
                                          <p:attrName>ppt_h</p:attrName>
                                        </p:attrNameLst>
                                      </p:cBhvr>
                                      <p:tavLst>
                                        <p:tav tm="0">
                                          <p:val>
                                            <p:fltVal val="0"/>
                                          </p:val>
                                        </p:tav>
                                        <p:tav tm="100000">
                                          <p:val>
                                            <p:strVal val="#ppt_h"/>
                                          </p:val>
                                        </p:tav>
                                      </p:tavLst>
                                    </p:anim>
                                    <p:anim calcmode="lin" valueType="num">
                                      <p:cBhvr>
                                        <p:cTn id="45" dur="1000" fill="hold"/>
                                        <p:tgtEl>
                                          <p:spTgt spid="366602"/>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666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P spid="3666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a:extLst>
              <a:ext uri="{FF2B5EF4-FFF2-40B4-BE49-F238E27FC236}">
                <a16:creationId xmlns:a16="http://schemas.microsoft.com/office/drawing/2014/main" id="{05A1DC50-51A0-C5BF-C0DC-F93DC0C0DC32}"/>
              </a:ext>
            </a:extLst>
          </p:cNvPr>
          <p:cNvSpPr>
            <a:spLocks noGrp="1" noChangeArrowheads="1"/>
          </p:cNvSpPr>
          <p:nvPr>
            <p:ph type="title"/>
          </p:nvPr>
        </p:nvSpPr>
        <p:spPr/>
        <p:txBody>
          <a:bodyPr/>
          <a:lstStyle/>
          <a:p>
            <a:pPr eaLnBrk="1" hangingPunct="1"/>
            <a:r>
              <a:rPr lang="en-US" altLang="zh-CN"/>
              <a:t>Little</a:t>
            </a:r>
            <a:r>
              <a:rPr lang="zh-CN" altLang="en-US"/>
              <a:t>公式的直观解释</a:t>
            </a:r>
          </a:p>
        </p:txBody>
      </p:sp>
      <p:sp>
        <p:nvSpPr>
          <p:cNvPr id="368644" name="Rectangle 4">
            <a:extLst>
              <a:ext uri="{FF2B5EF4-FFF2-40B4-BE49-F238E27FC236}">
                <a16:creationId xmlns:a16="http://schemas.microsoft.com/office/drawing/2014/main" id="{EC93CFB9-8EC5-B2FB-990D-FF24F0C1337C}"/>
              </a:ext>
            </a:extLst>
          </p:cNvPr>
          <p:cNvSpPr>
            <a:spLocks noGrp="1" noChangeArrowheads="1"/>
          </p:cNvSpPr>
          <p:nvPr>
            <p:ph idx="1"/>
          </p:nvPr>
        </p:nvSpPr>
        <p:spPr>
          <a:xfrm>
            <a:off x="307975" y="1088186"/>
            <a:ext cx="10363200" cy="4475208"/>
          </a:xfrm>
        </p:spPr>
        <p:txBody>
          <a:bodyPr>
            <a:normAutofit/>
          </a:bodyPr>
          <a:lstStyle/>
          <a:p>
            <a:pPr marL="0" indent="0">
              <a:lnSpc>
                <a:spcPct val="160000"/>
              </a:lnSpc>
              <a:buNone/>
            </a:pPr>
            <a:r>
              <a:rPr lang="zh-CN" altLang="en-US" dirty="0"/>
              <a:t>      在系统达到统计平衡下，可虑一个刚开始接受服务的顾客，在他后面排队等待服务的平均顾客数等于在他的平均等待时间内实际进入系统的平均顾客数，即 </a:t>
            </a:r>
            <a:endParaRPr lang="en-US" altLang="zh-CN" dirty="0"/>
          </a:p>
          <a:p>
            <a:pPr marL="0" indent="0">
              <a:lnSpc>
                <a:spcPct val="160000"/>
              </a:lnSpc>
              <a:buNone/>
            </a:pPr>
            <a:endParaRPr lang="en-US" altLang="zh-CN" dirty="0"/>
          </a:p>
          <a:p>
            <a:pPr marL="0" indent="0">
              <a:lnSpc>
                <a:spcPct val="160000"/>
              </a:lnSpc>
              <a:buNone/>
            </a:pPr>
            <a:r>
              <a:rPr lang="zh-CN" altLang="en-US" dirty="0"/>
              <a:t>又考虑一个刚服务结束的顾客，在他离开系统时留在系统中的平均顾客数等于在他的平均逗留时间内实际进入系统的平均顾客数，即 </a:t>
            </a:r>
            <a:endParaRPr lang="en-US" altLang="zh-CN" dirty="0"/>
          </a:p>
          <a:p>
            <a:pPr marL="0" indent="0">
              <a:lnSpc>
                <a:spcPct val="160000"/>
              </a:lnSpc>
              <a:buNone/>
            </a:pPr>
            <a:r>
              <a:rPr lang="en-US" altLang="zh-CN" dirty="0"/>
              <a:t>                             </a:t>
            </a:r>
            <a:endParaRPr lang="zh-CN" altLang="en-US" dirty="0"/>
          </a:p>
          <a:p>
            <a:pPr eaLnBrk="1" hangingPunct="1">
              <a:lnSpc>
                <a:spcPct val="160000"/>
              </a:lnSpc>
              <a:buFont typeface="Wingdings" panose="05000000000000000000" pitchFamily="2" charset="2"/>
              <a:buNone/>
            </a:pPr>
            <a:endParaRPr lang="zh-CN" altLang="en-US" dirty="0"/>
          </a:p>
        </p:txBody>
      </p:sp>
      <p:graphicFrame>
        <p:nvGraphicFramePr>
          <p:cNvPr id="368645" name="Object 5">
            <a:extLst>
              <a:ext uri="{FF2B5EF4-FFF2-40B4-BE49-F238E27FC236}">
                <a16:creationId xmlns:a16="http://schemas.microsoft.com/office/drawing/2014/main" id="{78B90546-641B-AEC5-812A-15F49EACB3C9}"/>
              </a:ext>
            </a:extLst>
          </p:cNvPr>
          <p:cNvGraphicFramePr>
            <a:graphicFrameLocks noChangeAspect="1"/>
          </p:cNvGraphicFramePr>
          <p:nvPr>
            <p:extLst>
              <p:ext uri="{D42A27DB-BD31-4B8C-83A1-F6EECF244321}">
                <p14:modId xmlns:p14="http://schemas.microsoft.com/office/powerpoint/2010/main" val="2963018595"/>
              </p:ext>
            </p:extLst>
          </p:nvPr>
        </p:nvGraphicFramePr>
        <p:xfrm>
          <a:off x="4447528" y="4821063"/>
          <a:ext cx="1903853" cy="633559"/>
        </p:xfrm>
        <a:graphic>
          <a:graphicData uri="http://schemas.openxmlformats.org/presentationml/2006/ole">
            <mc:AlternateContent xmlns:mc="http://schemas.openxmlformats.org/markup-compatibility/2006">
              <mc:Choice xmlns:v="urn:schemas-microsoft-com:vml" Requires="v">
                <p:oleObj r:id="rId3" imgW="1459800" imgH="444600" progId="Equation.3">
                  <p:embed/>
                </p:oleObj>
              </mc:Choice>
              <mc:Fallback>
                <p:oleObj r:id="rId3" imgW="1459800" imgH="444600" progId="Equation.3">
                  <p:embed/>
                  <p:pic>
                    <p:nvPicPr>
                      <p:cNvPr id="368645" name="Object 5">
                        <a:extLst>
                          <a:ext uri="{FF2B5EF4-FFF2-40B4-BE49-F238E27FC236}">
                            <a16:creationId xmlns:a16="http://schemas.microsoft.com/office/drawing/2014/main" id="{78B90546-641B-AEC5-812A-15F49EACB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528" y="4821063"/>
                        <a:ext cx="1903853" cy="63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46" name="Object 6">
            <a:extLst>
              <a:ext uri="{FF2B5EF4-FFF2-40B4-BE49-F238E27FC236}">
                <a16:creationId xmlns:a16="http://schemas.microsoft.com/office/drawing/2014/main" id="{076BBA1D-7EF2-DE87-6320-07E213BD1ACD}"/>
              </a:ext>
            </a:extLst>
          </p:cNvPr>
          <p:cNvGraphicFramePr>
            <a:graphicFrameLocks noChangeAspect="1"/>
          </p:cNvGraphicFramePr>
          <p:nvPr>
            <p:extLst>
              <p:ext uri="{D42A27DB-BD31-4B8C-83A1-F6EECF244321}">
                <p14:modId xmlns:p14="http://schemas.microsoft.com/office/powerpoint/2010/main" val="1869509953"/>
              </p:ext>
            </p:extLst>
          </p:nvPr>
        </p:nvGraphicFramePr>
        <p:xfrm>
          <a:off x="3813175" y="2796235"/>
          <a:ext cx="1586280" cy="633559"/>
        </p:xfrm>
        <a:graphic>
          <a:graphicData uri="http://schemas.openxmlformats.org/presentationml/2006/ole">
            <mc:AlternateContent xmlns:mc="http://schemas.openxmlformats.org/markup-compatibility/2006">
              <mc:Choice xmlns:v="urn:schemas-microsoft-com:vml" Requires="v">
                <p:oleObj r:id="rId5" imgW="1206000" imgH="444600" progId="Equation.3">
                  <p:embed/>
                </p:oleObj>
              </mc:Choice>
              <mc:Fallback>
                <p:oleObj r:id="rId5" imgW="1206000" imgH="444600" progId="Equation.3">
                  <p:embed/>
                  <p:pic>
                    <p:nvPicPr>
                      <p:cNvPr id="368646" name="Object 6">
                        <a:extLst>
                          <a:ext uri="{FF2B5EF4-FFF2-40B4-BE49-F238E27FC236}">
                            <a16:creationId xmlns:a16="http://schemas.microsoft.com/office/drawing/2014/main" id="{076BBA1D-7EF2-DE87-6320-07E213BD1A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175" y="2796235"/>
                        <a:ext cx="1586280" cy="63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47" name="Rectangle 7">
            <a:extLst>
              <a:ext uri="{FF2B5EF4-FFF2-40B4-BE49-F238E27FC236}">
                <a16:creationId xmlns:a16="http://schemas.microsoft.com/office/drawing/2014/main" id="{44C9671E-B53B-28AB-FC76-492ECF8078DA}"/>
              </a:ext>
            </a:extLst>
          </p:cNvPr>
          <p:cNvSpPr>
            <a:spLocks noChangeArrowheads="1"/>
          </p:cNvSpPr>
          <p:nvPr/>
        </p:nvSpPr>
        <p:spPr bwMode="auto">
          <a:xfrm>
            <a:off x="155575" y="5869737"/>
            <a:ext cx="11353800" cy="40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Clr>
                <a:srgbClr val="00FF00"/>
              </a:buClr>
            </a:pPr>
            <a:r>
              <a:rPr lang="en-US" altLang="zh-CN" b="1" dirty="0">
                <a:latin typeface="+mn-ea"/>
              </a:rPr>
              <a:t>    </a:t>
            </a:r>
            <a:r>
              <a:rPr lang="zh-CN" altLang="en-US" b="1" dirty="0">
                <a:latin typeface="+mn-ea"/>
              </a:rPr>
              <a:t>显然，</a:t>
            </a:r>
            <a:r>
              <a:rPr lang="en-US" altLang="zh-CN" b="1" dirty="0">
                <a:latin typeface="+mn-ea"/>
              </a:rPr>
              <a:t>M/M/1/</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排队系统中，</a:t>
            </a:r>
            <a:r>
              <a:rPr lang="en-US" altLang="zh-CN" b="1" dirty="0">
                <a:latin typeface="+mn-ea"/>
                <a:sym typeface="Symbol" panose="05050102010706020507" pitchFamily="18" charset="2"/>
              </a:rPr>
              <a:t>Little</a:t>
            </a:r>
            <a:r>
              <a:rPr lang="zh-CN" altLang="en-US" b="1" dirty="0">
                <a:latin typeface="+mn-ea"/>
                <a:sym typeface="Symbol" panose="05050102010706020507" pitchFamily="18" charset="2"/>
              </a:rPr>
              <a:t>公式是成立的</a:t>
            </a:r>
            <a:r>
              <a:rPr lang="zh-CN" altLang="en-US" b="1" dirty="0">
                <a:latin typeface="+mn-ea"/>
              </a:rPr>
              <a:t>，且</a:t>
            </a:r>
            <a:r>
              <a:rPr lang="zh-CN" altLang="en-US" b="1" dirty="0">
                <a:latin typeface="+mn-ea"/>
                <a:sym typeface="Symbol" panose="05050102010706020507" pitchFamily="18" charset="2"/>
              </a:rPr>
              <a:t></a:t>
            </a:r>
            <a:r>
              <a:rPr lang="en-US" altLang="zh-CN" b="1" baseline="-25000" dirty="0">
                <a:latin typeface="+mn-ea"/>
                <a:sym typeface="Symbol" panose="05050102010706020507" pitchFamily="18" charset="2"/>
              </a:rPr>
              <a:t>e</a:t>
            </a:r>
            <a:r>
              <a:rPr lang="zh-CN" altLang="en-US" b="1" dirty="0">
                <a:latin typeface="+mn-ea"/>
              </a:rPr>
              <a:t>等于泊松过程的参数</a:t>
            </a:r>
            <a:r>
              <a:rPr lang="zh-CN" altLang="en-US" b="1" dirty="0">
                <a:latin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68644">
                                            <p:txEl>
                                              <p:pRg st="0" end="0"/>
                                            </p:txEl>
                                          </p:spTgt>
                                        </p:tgtEl>
                                        <p:attrNameLst>
                                          <p:attrName>style.visibility</p:attrName>
                                        </p:attrNameLst>
                                      </p:cBhvr>
                                      <p:to>
                                        <p:strVal val="visible"/>
                                      </p:to>
                                    </p:set>
                                    <p:anim calcmode="lin" valueType="num">
                                      <p:cBhvr>
                                        <p:cTn id="7" dur="1000" fill="hold"/>
                                        <p:tgtEl>
                                          <p:spTgt spid="36864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6864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6864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864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68644">
                                            <p:txEl>
                                              <p:pRg st="2" end="2"/>
                                            </p:txEl>
                                          </p:spTgt>
                                        </p:tgtEl>
                                        <p:attrNameLst>
                                          <p:attrName>style.visibility</p:attrName>
                                        </p:attrNameLst>
                                      </p:cBhvr>
                                      <p:to>
                                        <p:strVal val="visible"/>
                                      </p:to>
                                    </p:set>
                                    <p:anim calcmode="lin" valueType="num">
                                      <p:cBhvr>
                                        <p:cTn id="15" dur="1000" fill="hold"/>
                                        <p:tgtEl>
                                          <p:spTgt spid="368644">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68644">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6864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68644">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368644">
                                            <p:txEl>
                                              <p:pRg st="3" end="3"/>
                                            </p:txEl>
                                          </p:spTgt>
                                        </p:tgtEl>
                                        <p:attrNameLst>
                                          <p:attrName>style.visibility</p:attrName>
                                        </p:attrNameLst>
                                      </p:cBhvr>
                                      <p:to>
                                        <p:strVal val="visible"/>
                                      </p:to>
                                    </p:set>
                                    <p:anim calcmode="lin" valueType="num">
                                      <p:cBhvr>
                                        <p:cTn id="23" dur="1000" fill="hold"/>
                                        <p:tgtEl>
                                          <p:spTgt spid="368644">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68644">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68644">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68644">
                                            <p:txEl>
                                              <p:pRg st="3" end="3"/>
                                            </p:txEl>
                                          </p:spTgt>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0"/>
                                  </p:stCondLst>
                                  <p:childTnLst>
                                    <p:set>
                                      <p:cBhvr>
                                        <p:cTn id="28" dur="1" fill="hold">
                                          <p:stCondLst>
                                            <p:cond delay="0"/>
                                          </p:stCondLst>
                                        </p:cTn>
                                        <p:tgtEl>
                                          <p:spTgt spid="368645"/>
                                        </p:tgtEl>
                                        <p:attrNameLst>
                                          <p:attrName>style.visibility</p:attrName>
                                        </p:attrNameLst>
                                      </p:cBhvr>
                                      <p:to>
                                        <p:strVal val="visible"/>
                                      </p:to>
                                    </p:set>
                                    <p:anim calcmode="lin" valueType="num">
                                      <p:cBhvr>
                                        <p:cTn id="29" dur="1000" fill="hold"/>
                                        <p:tgtEl>
                                          <p:spTgt spid="368645"/>
                                        </p:tgtEl>
                                        <p:attrNameLst>
                                          <p:attrName>ppt_w</p:attrName>
                                        </p:attrNameLst>
                                      </p:cBhvr>
                                      <p:tavLst>
                                        <p:tav tm="0">
                                          <p:val>
                                            <p:fltVal val="0"/>
                                          </p:val>
                                        </p:tav>
                                        <p:tav tm="100000">
                                          <p:val>
                                            <p:strVal val="#ppt_w"/>
                                          </p:val>
                                        </p:tav>
                                      </p:tavLst>
                                    </p:anim>
                                    <p:anim calcmode="lin" valueType="num">
                                      <p:cBhvr>
                                        <p:cTn id="30" dur="1000" fill="hold"/>
                                        <p:tgtEl>
                                          <p:spTgt spid="368645"/>
                                        </p:tgtEl>
                                        <p:attrNameLst>
                                          <p:attrName>ppt_h</p:attrName>
                                        </p:attrNameLst>
                                      </p:cBhvr>
                                      <p:tavLst>
                                        <p:tav tm="0">
                                          <p:val>
                                            <p:fltVal val="0"/>
                                          </p:val>
                                        </p:tav>
                                        <p:tav tm="100000">
                                          <p:val>
                                            <p:strVal val="#ppt_h"/>
                                          </p:val>
                                        </p:tav>
                                      </p:tavLst>
                                    </p:anim>
                                    <p:anim calcmode="lin" valueType="num">
                                      <p:cBhvr>
                                        <p:cTn id="31" dur="1000" fill="hold"/>
                                        <p:tgtEl>
                                          <p:spTgt spid="368645"/>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368645"/>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0"/>
                                  </p:stCondLst>
                                  <p:childTnLst>
                                    <p:set>
                                      <p:cBhvr>
                                        <p:cTn id="34" dur="1" fill="hold">
                                          <p:stCondLst>
                                            <p:cond delay="0"/>
                                          </p:stCondLst>
                                        </p:cTn>
                                        <p:tgtEl>
                                          <p:spTgt spid="368646"/>
                                        </p:tgtEl>
                                        <p:attrNameLst>
                                          <p:attrName>style.visibility</p:attrName>
                                        </p:attrNameLst>
                                      </p:cBhvr>
                                      <p:to>
                                        <p:strVal val="visible"/>
                                      </p:to>
                                    </p:set>
                                    <p:anim calcmode="lin" valueType="num">
                                      <p:cBhvr>
                                        <p:cTn id="35" dur="1000" fill="hold"/>
                                        <p:tgtEl>
                                          <p:spTgt spid="368646"/>
                                        </p:tgtEl>
                                        <p:attrNameLst>
                                          <p:attrName>ppt_w</p:attrName>
                                        </p:attrNameLst>
                                      </p:cBhvr>
                                      <p:tavLst>
                                        <p:tav tm="0">
                                          <p:val>
                                            <p:fltVal val="0"/>
                                          </p:val>
                                        </p:tav>
                                        <p:tav tm="100000">
                                          <p:val>
                                            <p:strVal val="#ppt_w"/>
                                          </p:val>
                                        </p:tav>
                                      </p:tavLst>
                                    </p:anim>
                                    <p:anim calcmode="lin" valueType="num">
                                      <p:cBhvr>
                                        <p:cTn id="36" dur="1000" fill="hold"/>
                                        <p:tgtEl>
                                          <p:spTgt spid="368646"/>
                                        </p:tgtEl>
                                        <p:attrNameLst>
                                          <p:attrName>ppt_h</p:attrName>
                                        </p:attrNameLst>
                                      </p:cBhvr>
                                      <p:tavLst>
                                        <p:tav tm="0">
                                          <p:val>
                                            <p:fltVal val="0"/>
                                          </p:val>
                                        </p:tav>
                                        <p:tav tm="100000">
                                          <p:val>
                                            <p:strVal val="#ppt_h"/>
                                          </p:val>
                                        </p:tav>
                                      </p:tavLst>
                                    </p:anim>
                                    <p:anim calcmode="lin" valueType="num">
                                      <p:cBhvr>
                                        <p:cTn id="37" dur="1000" fill="hold"/>
                                        <p:tgtEl>
                                          <p:spTgt spid="368646"/>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3686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nodeType="clickEffect">
                                  <p:stCondLst>
                                    <p:cond delay="0"/>
                                  </p:stCondLst>
                                  <p:childTnLst>
                                    <p:set>
                                      <p:cBhvr>
                                        <p:cTn id="42" dur="1" fill="hold">
                                          <p:stCondLst>
                                            <p:cond delay="0"/>
                                          </p:stCondLst>
                                        </p:cTn>
                                        <p:tgtEl>
                                          <p:spTgt spid="368647"/>
                                        </p:tgtEl>
                                        <p:attrNameLst>
                                          <p:attrName>style.visibility</p:attrName>
                                        </p:attrNameLst>
                                      </p:cBhvr>
                                      <p:to>
                                        <p:strVal val="visible"/>
                                      </p:to>
                                    </p:set>
                                    <p:anim calcmode="lin" valueType="num">
                                      <p:cBhvr>
                                        <p:cTn id="43" dur="1000" fill="hold"/>
                                        <p:tgtEl>
                                          <p:spTgt spid="368647"/>
                                        </p:tgtEl>
                                        <p:attrNameLst>
                                          <p:attrName>ppt_w</p:attrName>
                                        </p:attrNameLst>
                                      </p:cBhvr>
                                      <p:tavLst>
                                        <p:tav tm="0">
                                          <p:val>
                                            <p:fltVal val="0"/>
                                          </p:val>
                                        </p:tav>
                                        <p:tav tm="100000">
                                          <p:val>
                                            <p:strVal val="#ppt_w"/>
                                          </p:val>
                                        </p:tav>
                                      </p:tavLst>
                                    </p:anim>
                                    <p:anim calcmode="lin" valueType="num">
                                      <p:cBhvr>
                                        <p:cTn id="44" dur="1000" fill="hold"/>
                                        <p:tgtEl>
                                          <p:spTgt spid="368647"/>
                                        </p:tgtEl>
                                        <p:attrNameLst>
                                          <p:attrName>ppt_h</p:attrName>
                                        </p:attrNameLst>
                                      </p:cBhvr>
                                      <p:tavLst>
                                        <p:tav tm="0">
                                          <p:val>
                                            <p:fltVal val="0"/>
                                          </p:val>
                                        </p:tav>
                                        <p:tav tm="100000">
                                          <p:val>
                                            <p:strVal val="#ppt_h"/>
                                          </p:val>
                                        </p:tav>
                                      </p:tavLst>
                                    </p:anim>
                                    <p:anim calcmode="lin" valueType="num">
                                      <p:cBhvr>
                                        <p:cTn id="45" dur="1000" fill="hold"/>
                                        <p:tgtEl>
                                          <p:spTgt spid="36864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686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build="p"/>
      <p:bldP spid="36864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14C2BEB3-7209-D551-7310-73FEF49C25D6}"/>
              </a:ext>
            </a:extLst>
          </p:cNvPr>
          <p:cNvSpPr>
            <a:spLocks noGrp="1" noChangeArrowheads="1"/>
          </p:cNvSpPr>
          <p:nvPr>
            <p:ph type="title"/>
          </p:nvPr>
        </p:nvSpPr>
        <p:spPr/>
        <p:txBody>
          <a:bodyPr/>
          <a:lstStyle/>
          <a:p>
            <a:pPr eaLnBrk="1" hangingPunct="1"/>
            <a:r>
              <a:rPr lang="en-US" altLang="zh-CN"/>
              <a:t>4.</a:t>
            </a:r>
            <a:r>
              <a:rPr lang="zh-CN" altLang="en-US"/>
              <a:t>忙期</a:t>
            </a:r>
          </a:p>
        </p:txBody>
      </p:sp>
      <p:sp>
        <p:nvSpPr>
          <p:cNvPr id="370691" name="Rectangle 3">
            <a:extLst>
              <a:ext uri="{FF2B5EF4-FFF2-40B4-BE49-F238E27FC236}">
                <a16:creationId xmlns:a16="http://schemas.microsoft.com/office/drawing/2014/main" id="{639140E6-7723-5ED8-A68D-48A7FE61E846}"/>
              </a:ext>
            </a:extLst>
          </p:cNvPr>
          <p:cNvSpPr>
            <a:spLocks noGrp="1" noChangeArrowheads="1"/>
          </p:cNvSpPr>
          <p:nvPr>
            <p:ph idx="1"/>
          </p:nvPr>
        </p:nvSpPr>
        <p:spPr>
          <a:xfrm>
            <a:off x="841375" y="1067593"/>
            <a:ext cx="7543800" cy="1665675"/>
          </a:xfrm>
        </p:spPr>
        <p:txBody>
          <a:bodyPr>
            <a:normAutofit fontScale="92500" lnSpcReduction="10000"/>
          </a:bodyPr>
          <a:lstStyle/>
          <a:p>
            <a:pPr eaLnBrk="1" hangingPunct="1">
              <a:lnSpc>
                <a:spcPct val="170000"/>
              </a:lnSpc>
              <a:buClr>
                <a:srgbClr val="CC00CC"/>
              </a:buClr>
              <a:buFont typeface="Wingdings" panose="05000000000000000000" pitchFamily="2" charset="2"/>
              <a:buChar char="v"/>
            </a:pPr>
            <a:r>
              <a:rPr lang="zh-CN" altLang="en-US" dirty="0"/>
              <a:t>从</a:t>
            </a:r>
            <a:r>
              <a:rPr lang="en-US" altLang="zh-CN" dirty="0"/>
              <a:t>N(t)</a:t>
            </a:r>
            <a:r>
              <a:rPr lang="zh-CN" altLang="en-US" dirty="0"/>
              <a:t>由</a:t>
            </a:r>
            <a:r>
              <a:rPr lang="en-US" altLang="zh-CN" dirty="0"/>
              <a:t>0</a:t>
            </a:r>
            <a:r>
              <a:rPr lang="zh-CN" altLang="en-US" dirty="0"/>
              <a:t>变到</a:t>
            </a:r>
            <a:r>
              <a:rPr lang="en-US" altLang="zh-CN" dirty="0"/>
              <a:t>1</a:t>
            </a:r>
            <a:r>
              <a:rPr lang="zh-CN" altLang="en-US" dirty="0"/>
              <a:t>的时刻开始</a:t>
            </a:r>
          </a:p>
          <a:p>
            <a:pPr eaLnBrk="1" hangingPunct="1">
              <a:lnSpc>
                <a:spcPct val="170000"/>
              </a:lnSpc>
              <a:buClr>
                <a:srgbClr val="CC00CC"/>
              </a:buClr>
              <a:buFont typeface="Wingdings" panose="05000000000000000000" pitchFamily="2" charset="2"/>
              <a:buChar char="v"/>
            </a:pPr>
            <a:r>
              <a:rPr lang="zh-CN" altLang="en-US" dirty="0"/>
              <a:t>到</a:t>
            </a:r>
            <a:r>
              <a:rPr lang="en-US" altLang="zh-CN" dirty="0"/>
              <a:t>N(t)</a:t>
            </a:r>
            <a:r>
              <a:rPr lang="zh-CN" altLang="en-US" dirty="0"/>
              <a:t>第一次又变回</a:t>
            </a:r>
            <a:r>
              <a:rPr lang="en-US" altLang="zh-CN" dirty="0"/>
              <a:t>0</a:t>
            </a:r>
            <a:r>
              <a:rPr lang="zh-CN" altLang="en-US" dirty="0"/>
              <a:t>时结束</a:t>
            </a:r>
          </a:p>
          <a:p>
            <a:pPr eaLnBrk="1" hangingPunct="1">
              <a:lnSpc>
                <a:spcPct val="170000"/>
              </a:lnSpc>
              <a:buClr>
                <a:srgbClr val="CC00CC"/>
              </a:buClr>
              <a:buFont typeface="Wingdings" panose="05000000000000000000" pitchFamily="2" charset="2"/>
              <a:buChar char="v"/>
            </a:pPr>
            <a:r>
              <a:rPr lang="zh-CN" altLang="en-US" dirty="0"/>
              <a:t>忙期的长度与忙期的起点无关</a:t>
            </a:r>
          </a:p>
        </p:txBody>
      </p:sp>
      <p:sp>
        <p:nvSpPr>
          <p:cNvPr id="370692" name="Rectangle 4">
            <a:extLst>
              <a:ext uri="{FF2B5EF4-FFF2-40B4-BE49-F238E27FC236}">
                <a16:creationId xmlns:a16="http://schemas.microsoft.com/office/drawing/2014/main" id="{C9F953F1-2E32-6C67-5747-D5FC3ED8DFE0}"/>
              </a:ext>
            </a:extLst>
          </p:cNvPr>
          <p:cNvSpPr>
            <a:spLocks noChangeArrowheads="1"/>
          </p:cNvSpPr>
          <p:nvPr/>
        </p:nvSpPr>
        <p:spPr bwMode="auto">
          <a:xfrm>
            <a:off x="324632" y="3161582"/>
            <a:ext cx="7774199" cy="40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lnSpc>
                <a:spcPct val="120000"/>
              </a:lnSpc>
              <a:buClr>
                <a:srgbClr val="0000FF"/>
              </a:buClr>
              <a:buFont typeface="Wingdings" panose="05000000000000000000" pitchFamily="2" charset="2"/>
              <a:buChar char="Ø"/>
            </a:pPr>
            <a:r>
              <a:rPr lang="zh-CN" altLang="en-US" b="1" dirty="0">
                <a:ea typeface="黑体" panose="02010609060101010101" pitchFamily="49" charset="-122"/>
              </a:rPr>
              <a:t>忙期长度的概率密度</a:t>
            </a:r>
          </a:p>
        </p:txBody>
      </p:sp>
      <p:graphicFrame>
        <p:nvGraphicFramePr>
          <p:cNvPr id="370693" name="Object 5">
            <a:extLst>
              <a:ext uri="{FF2B5EF4-FFF2-40B4-BE49-F238E27FC236}">
                <a16:creationId xmlns:a16="http://schemas.microsoft.com/office/drawing/2014/main" id="{A688FB7D-4349-AF74-2E18-6257855D45F0}"/>
              </a:ext>
            </a:extLst>
          </p:cNvPr>
          <p:cNvGraphicFramePr>
            <a:graphicFrameLocks noChangeAspect="1"/>
          </p:cNvGraphicFramePr>
          <p:nvPr>
            <p:extLst>
              <p:ext uri="{D42A27DB-BD31-4B8C-83A1-F6EECF244321}">
                <p14:modId xmlns:p14="http://schemas.microsoft.com/office/powerpoint/2010/main" val="4096137466"/>
              </p:ext>
            </p:extLst>
          </p:nvPr>
        </p:nvGraphicFramePr>
        <p:xfrm>
          <a:off x="3813175" y="2973850"/>
          <a:ext cx="3490133" cy="843158"/>
        </p:xfrm>
        <a:graphic>
          <a:graphicData uri="http://schemas.openxmlformats.org/presentationml/2006/ole">
            <mc:AlternateContent xmlns:mc="http://schemas.openxmlformats.org/markup-compatibility/2006">
              <mc:Choice xmlns:v="urn:schemas-microsoft-com:vml" Requires="v">
                <p:oleObj r:id="rId3" imgW="1841500" imgH="444500" progId="Equation.3">
                  <p:embed/>
                </p:oleObj>
              </mc:Choice>
              <mc:Fallback>
                <p:oleObj r:id="rId3" imgW="1841500" imgH="444500" progId="Equation.3">
                  <p:embed/>
                  <p:pic>
                    <p:nvPicPr>
                      <p:cNvPr id="370693" name="Object 5">
                        <a:extLst>
                          <a:ext uri="{FF2B5EF4-FFF2-40B4-BE49-F238E27FC236}">
                            <a16:creationId xmlns:a16="http://schemas.microsoft.com/office/drawing/2014/main" id="{A688FB7D-4349-AF74-2E18-6257855D4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175" y="2973850"/>
                        <a:ext cx="3490133" cy="84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0694" name="Text Box 6">
            <a:extLst>
              <a:ext uri="{FF2B5EF4-FFF2-40B4-BE49-F238E27FC236}">
                <a16:creationId xmlns:a16="http://schemas.microsoft.com/office/drawing/2014/main" id="{928DBC2C-F117-0DFC-20A8-4FFCE37A83AC}"/>
              </a:ext>
            </a:extLst>
          </p:cNvPr>
          <p:cNvSpPr txBox="1">
            <a:spLocks noChangeArrowheads="1"/>
          </p:cNvSpPr>
          <p:nvPr/>
        </p:nvSpPr>
        <p:spPr bwMode="auto">
          <a:xfrm>
            <a:off x="1243820" y="4413116"/>
            <a:ext cx="1316343"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dirty="0">
                <a:ea typeface="黑体" panose="02010609060101010101" pitchFamily="49" charset="-122"/>
              </a:rPr>
              <a:t>其中，</a:t>
            </a:r>
          </a:p>
        </p:txBody>
      </p:sp>
      <p:graphicFrame>
        <p:nvGraphicFramePr>
          <p:cNvPr id="370695" name="Object 7">
            <a:extLst>
              <a:ext uri="{FF2B5EF4-FFF2-40B4-BE49-F238E27FC236}">
                <a16:creationId xmlns:a16="http://schemas.microsoft.com/office/drawing/2014/main" id="{9A447120-ECA7-050A-8B63-3A396EE97DD6}"/>
              </a:ext>
            </a:extLst>
          </p:cNvPr>
          <p:cNvGraphicFramePr>
            <a:graphicFrameLocks noChangeAspect="1"/>
          </p:cNvGraphicFramePr>
          <p:nvPr>
            <p:extLst>
              <p:ext uri="{D42A27DB-BD31-4B8C-83A1-F6EECF244321}">
                <p14:modId xmlns:p14="http://schemas.microsoft.com/office/powerpoint/2010/main" val="3099455967"/>
              </p:ext>
            </p:extLst>
          </p:nvPr>
        </p:nvGraphicFramePr>
        <p:xfrm>
          <a:off x="2082214" y="3951048"/>
          <a:ext cx="2478662" cy="1132149"/>
        </p:xfrm>
        <a:graphic>
          <a:graphicData uri="http://schemas.openxmlformats.org/presentationml/2006/ole">
            <mc:AlternateContent xmlns:mc="http://schemas.openxmlformats.org/markup-compatibility/2006">
              <mc:Choice xmlns:v="urn:schemas-microsoft-com:vml" Requires="v">
                <p:oleObj r:id="rId5" imgW="1308100" imgH="596900" progId="Equation.3">
                  <p:embed/>
                </p:oleObj>
              </mc:Choice>
              <mc:Fallback>
                <p:oleObj r:id="rId5" imgW="1308100" imgH="596900" progId="Equation.3">
                  <p:embed/>
                  <p:pic>
                    <p:nvPicPr>
                      <p:cNvPr id="370695" name="Object 7">
                        <a:extLst>
                          <a:ext uri="{FF2B5EF4-FFF2-40B4-BE49-F238E27FC236}">
                            <a16:creationId xmlns:a16="http://schemas.microsoft.com/office/drawing/2014/main" id="{9A447120-ECA7-050A-8B63-3A396EE97D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2214" y="3951048"/>
                        <a:ext cx="2478662" cy="113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0696" name="Text Box 8">
            <a:extLst>
              <a:ext uri="{FF2B5EF4-FFF2-40B4-BE49-F238E27FC236}">
                <a16:creationId xmlns:a16="http://schemas.microsoft.com/office/drawing/2014/main" id="{028F9729-E15B-8F0C-9638-3DFDACFA79B0}"/>
              </a:ext>
            </a:extLst>
          </p:cNvPr>
          <p:cNvSpPr txBox="1">
            <a:spLocks noChangeArrowheads="1"/>
          </p:cNvSpPr>
          <p:nvPr/>
        </p:nvSpPr>
        <p:spPr bwMode="auto">
          <a:xfrm>
            <a:off x="4613275" y="4424232"/>
            <a:ext cx="3996663"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dirty="0">
                <a:ea typeface="黑体" panose="02010609060101010101" pitchFamily="49" charset="-122"/>
              </a:rPr>
              <a:t>为修正贝塞尔</a:t>
            </a:r>
            <a:r>
              <a:rPr lang="en-US" altLang="zh-CN" b="1" dirty="0">
                <a:ea typeface="黑体" panose="02010609060101010101" pitchFamily="49" charset="-122"/>
              </a:rPr>
              <a:t>(Bessel)</a:t>
            </a:r>
            <a:r>
              <a:rPr lang="zh-CN" altLang="en-US" b="1" dirty="0">
                <a:ea typeface="黑体" panose="02010609060101010101" pitchFamily="49" charset="-122"/>
              </a:rPr>
              <a:t>函数。</a:t>
            </a:r>
          </a:p>
        </p:txBody>
      </p:sp>
      <p:sp>
        <p:nvSpPr>
          <p:cNvPr id="370697" name="Rectangle 9">
            <a:extLst>
              <a:ext uri="{FF2B5EF4-FFF2-40B4-BE49-F238E27FC236}">
                <a16:creationId xmlns:a16="http://schemas.microsoft.com/office/drawing/2014/main" id="{8DBFBA07-947C-4302-3C43-AB4AF0C4AFE2}"/>
              </a:ext>
            </a:extLst>
          </p:cNvPr>
          <p:cNvSpPr>
            <a:spLocks noChangeArrowheads="1"/>
          </p:cNvSpPr>
          <p:nvPr/>
        </p:nvSpPr>
        <p:spPr bwMode="auto">
          <a:xfrm>
            <a:off x="381752" y="5676935"/>
            <a:ext cx="7774199" cy="40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0000FF"/>
              </a:buClr>
              <a:buFont typeface="Wingdings" panose="05000000000000000000" pitchFamily="2" charset="2"/>
              <a:buChar char="Ø"/>
            </a:pPr>
            <a:r>
              <a:rPr lang="zh-CN" altLang="en-US" b="1" dirty="0">
                <a:ea typeface="黑体" panose="02010609060101010101" pitchFamily="49" charset="-122"/>
              </a:rPr>
              <a:t>忙期长度的分布函数</a:t>
            </a:r>
          </a:p>
        </p:txBody>
      </p:sp>
      <p:graphicFrame>
        <p:nvGraphicFramePr>
          <p:cNvPr id="370698" name="Object 10">
            <a:extLst>
              <a:ext uri="{FF2B5EF4-FFF2-40B4-BE49-F238E27FC236}">
                <a16:creationId xmlns:a16="http://schemas.microsoft.com/office/drawing/2014/main" id="{0105290A-5879-8162-43D0-654DEFFA344B}"/>
              </a:ext>
            </a:extLst>
          </p:cNvPr>
          <p:cNvGraphicFramePr>
            <a:graphicFrameLocks noChangeAspect="1"/>
          </p:cNvGraphicFramePr>
          <p:nvPr>
            <p:extLst>
              <p:ext uri="{D42A27DB-BD31-4B8C-83A1-F6EECF244321}">
                <p14:modId xmlns:p14="http://schemas.microsoft.com/office/powerpoint/2010/main" val="401879515"/>
              </p:ext>
            </p:extLst>
          </p:nvPr>
        </p:nvGraphicFramePr>
        <p:xfrm>
          <a:off x="3813175" y="5507972"/>
          <a:ext cx="5752843" cy="843157"/>
        </p:xfrm>
        <a:graphic>
          <a:graphicData uri="http://schemas.openxmlformats.org/presentationml/2006/ole">
            <mc:AlternateContent xmlns:mc="http://schemas.openxmlformats.org/markup-compatibility/2006">
              <mc:Choice xmlns:v="urn:schemas-microsoft-com:vml" Requires="v">
                <p:oleObj r:id="rId7" imgW="3035300" imgH="444500" progId="Equation.3">
                  <p:embed/>
                </p:oleObj>
              </mc:Choice>
              <mc:Fallback>
                <p:oleObj r:id="rId7" imgW="3035300" imgH="444500" progId="Equation.3">
                  <p:embed/>
                  <p:pic>
                    <p:nvPicPr>
                      <p:cNvPr id="370698" name="Object 10">
                        <a:extLst>
                          <a:ext uri="{FF2B5EF4-FFF2-40B4-BE49-F238E27FC236}">
                            <a16:creationId xmlns:a16="http://schemas.microsoft.com/office/drawing/2014/main" id="{0105290A-5879-8162-43D0-654DEFFA34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3175" y="5507972"/>
                        <a:ext cx="5752843" cy="84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 calcmode="lin" valueType="num">
                                      <p:cBhvr additive="base">
                                        <p:cTn id="12"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069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 calcmode="lin" valueType="num">
                                      <p:cBhvr additive="base">
                                        <p:cTn id="17"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0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70692"/>
                                        </p:tgtEl>
                                        <p:attrNameLst>
                                          <p:attrName>style.visibility</p:attrName>
                                        </p:attrNameLst>
                                      </p:cBhvr>
                                      <p:to>
                                        <p:strVal val="visible"/>
                                      </p:to>
                                    </p:set>
                                    <p:anim calcmode="lin" valueType="num">
                                      <p:cBhvr additive="base">
                                        <p:cTn id="23" dur="500" fill="hold"/>
                                        <p:tgtEl>
                                          <p:spTgt spid="370692"/>
                                        </p:tgtEl>
                                        <p:attrNameLst>
                                          <p:attrName>ppt_x</p:attrName>
                                        </p:attrNameLst>
                                      </p:cBhvr>
                                      <p:tavLst>
                                        <p:tav tm="0">
                                          <p:val>
                                            <p:strVal val="#ppt_x"/>
                                          </p:val>
                                        </p:tav>
                                        <p:tav tm="100000">
                                          <p:val>
                                            <p:strVal val="#ppt_x"/>
                                          </p:val>
                                        </p:tav>
                                      </p:tavLst>
                                    </p:anim>
                                    <p:anim calcmode="lin" valueType="num">
                                      <p:cBhvr additive="base">
                                        <p:cTn id="24" dur="500" fill="hold"/>
                                        <p:tgtEl>
                                          <p:spTgt spid="37069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370693"/>
                                        </p:tgtEl>
                                        <p:attrNameLst>
                                          <p:attrName>style.visibility</p:attrName>
                                        </p:attrNameLst>
                                      </p:cBhvr>
                                      <p:to>
                                        <p:strVal val="visible"/>
                                      </p:to>
                                    </p:set>
                                    <p:anim calcmode="lin" valueType="num">
                                      <p:cBhvr additive="base">
                                        <p:cTn id="28" dur="500" fill="hold"/>
                                        <p:tgtEl>
                                          <p:spTgt spid="370693"/>
                                        </p:tgtEl>
                                        <p:attrNameLst>
                                          <p:attrName>ppt_x</p:attrName>
                                        </p:attrNameLst>
                                      </p:cBhvr>
                                      <p:tavLst>
                                        <p:tav tm="0">
                                          <p:val>
                                            <p:strVal val="#ppt_x"/>
                                          </p:val>
                                        </p:tav>
                                        <p:tav tm="100000">
                                          <p:val>
                                            <p:strVal val="#ppt_x"/>
                                          </p:val>
                                        </p:tav>
                                      </p:tavLst>
                                    </p:anim>
                                    <p:anim calcmode="lin" valueType="num">
                                      <p:cBhvr additive="base">
                                        <p:cTn id="29" dur="500" fill="hold"/>
                                        <p:tgtEl>
                                          <p:spTgt spid="37069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nodeType="afterEffect">
                                  <p:stCondLst>
                                    <p:cond delay="0"/>
                                  </p:stCondLst>
                                  <p:childTnLst>
                                    <p:set>
                                      <p:cBhvr>
                                        <p:cTn id="32" dur="1" fill="hold">
                                          <p:stCondLst>
                                            <p:cond delay="0"/>
                                          </p:stCondLst>
                                        </p:cTn>
                                        <p:tgtEl>
                                          <p:spTgt spid="370694"/>
                                        </p:tgtEl>
                                        <p:attrNameLst>
                                          <p:attrName>style.visibility</p:attrName>
                                        </p:attrNameLst>
                                      </p:cBhvr>
                                      <p:to>
                                        <p:strVal val="visible"/>
                                      </p:to>
                                    </p:set>
                                    <p:anim calcmode="lin" valueType="num">
                                      <p:cBhvr additive="base">
                                        <p:cTn id="33" dur="500" fill="hold"/>
                                        <p:tgtEl>
                                          <p:spTgt spid="370694"/>
                                        </p:tgtEl>
                                        <p:attrNameLst>
                                          <p:attrName>ppt_x</p:attrName>
                                        </p:attrNameLst>
                                      </p:cBhvr>
                                      <p:tavLst>
                                        <p:tav tm="0">
                                          <p:val>
                                            <p:strVal val="#ppt_x"/>
                                          </p:val>
                                        </p:tav>
                                        <p:tav tm="100000">
                                          <p:val>
                                            <p:strVal val="#ppt_x"/>
                                          </p:val>
                                        </p:tav>
                                      </p:tavLst>
                                    </p:anim>
                                    <p:anim calcmode="lin" valueType="num">
                                      <p:cBhvr additive="base">
                                        <p:cTn id="34" dur="500" fill="hold"/>
                                        <p:tgtEl>
                                          <p:spTgt spid="37069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500"/>
                            </p:stCondLst>
                            <p:childTnLst>
                              <p:par>
                                <p:cTn id="36" presetID="2" presetClass="entr" presetSubtype="4" fill="hold" nodeType="afterEffect">
                                  <p:stCondLst>
                                    <p:cond delay="0"/>
                                  </p:stCondLst>
                                  <p:childTnLst>
                                    <p:set>
                                      <p:cBhvr>
                                        <p:cTn id="37" dur="1" fill="hold">
                                          <p:stCondLst>
                                            <p:cond delay="0"/>
                                          </p:stCondLst>
                                        </p:cTn>
                                        <p:tgtEl>
                                          <p:spTgt spid="370695"/>
                                        </p:tgtEl>
                                        <p:attrNameLst>
                                          <p:attrName>style.visibility</p:attrName>
                                        </p:attrNameLst>
                                      </p:cBhvr>
                                      <p:to>
                                        <p:strVal val="visible"/>
                                      </p:to>
                                    </p:set>
                                    <p:anim calcmode="lin" valueType="num">
                                      <p:cBhvr additive="base">
                                        <p:cTn id="38" dur="500" fill="hold"/>
                                        <p:tgtEl>
                                          <p:spTgt spid="370695"/>
                                        </p:tgtEl>
                                        <p:attrNameLst>
                                          <p:attrName>ppt_x</p:attrName>
                                        </p:attrNameLst>
                                      </p:cBhvr>
                                      <p:tavLst>
                                        <p:tav tm="0">
                                          <p:val>
                                            <p:strVal val="#ppt_x"/>
                                          </p:val>
                                        </p:tav>
                                        <p:tav tm="100000">
                                          <p:val>
                                            <p:strVal val="#ppt_x"/>
                                          </p:val>
                                        </p:tav>
                                      </p:tavLst>
                                    </p:anim>
                                    <p:anim calcmode="lin" valueType="num">
                                      <p:cBhvr additive="base">
                                        <p:cTn id="39" dur="500" fill="hold"/>
                                        <p:tgtEl>
                                          <p:spTgt spid="370695"/>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2000"/>
                            </p:stCondLst>
                            <p:childTnLst>
                              <p:par>
                                <p:cTn id="41" presetID="2" presetClass="entr" presetSubtype="4" fill="hold" nodeType="afterEffect">
                                  <p:stCondLst>
                                    <p:cond delay="0"/>
                                  </p:stCondLst>
                                  <p:childTnLst>
                                    <p:set>
                                      <p:cBhvr>
                                        <p:cTn id="42" dur="1" fill="hold">
                                          <p:stCondLst>
                                            <p:cond delay="0"/>
                                          </p:stCondLst>
                                        </p:cTn>
                                        <p:tgtEl>
                                          <p:spTgt spid="370696"/>
                                        </p:tgtEl>
                                        <p:attrNameLst>
                                          <p:attrName>style.visibility</p:attrName>
                                        </p:attrNameLst>
                                      </p:cBhvr>
                                      <p:to>
                                        <p:strVal val="visible"/>
                                      </p:to>
                                    </p:set>
                                    <p:anim calcmode="lin" valueType="num">
                                      <p:cBhvr additive="base">
                                        <p:cTn id="43" dur="500" fill="hold"/>
                                        <p:tgtEl>
                                          <p:spTgt spid="370696"/>
                                        </p:tgtEl>
                                        <p:attrNameLst>
                                          <p:attrName>ppt_x</p:attrName>
                                        </p:attrNameLst>
                                      </p:cBhvr>
                                      <p:tavLst>
                                        <p:tav tm="0">
                                          <p:val>
                                            <p:strVal val="#ppt_x"/>
                                          </p:val>
                                        </p:tav>
                                        <p:tav tm="100000">
                                          <p:val>
                                            <p:strVal val="#ppt_x"/>
                                          </p:val>
                                        </p:tav>
                                      </p:tavLst>
                                    </p:anim>
                                    <p:anim calcmode="lin" valueType="num">
                                      <p:cBhvr additive="base">
                                        <p:cTn id="44" dur="500" fill="hold"/>
                                        <p:tgtEl>
                                          <p:spTgt spid="37069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70697"/>
                                        </p:tgtEl>
                                        <p:attrNameLst>
                                          <p:attrName>style.visibility</p:attrName>
                                        </p:attrNameLst>
                                      </p:cBhvr>
                                      <p:to>
                                        <p:strVal val="visible"/>
                                      </p:to>
                                    </p:set>
                                    <p:anim calcmode="lin" valueType="num">
                                      <p:cBhvr additive="base">
                                        <p:cTn id="49" dur="500" fill="hold"/>
                                        <p:tgtEl>
                                          <p:spTgt spid="370697"/>
                                        </p:tgtEl>
                                        <p:attrNameLst>
                                          <p:attrName>ppt_x</p:attrName>
                                        </p:attrNameLst>
                                      </p:cBhvr>
                                      <p:tavLst>
                                        <p:tav tm="0">
                                          <p:val>
                                            <p:strVal val="#ppt_x"/>
                                          </p:val>
                                        </p:tav>
                                        <p:tav tm="100000">
                                          <p:val>
                                            <p:strVal val="#ppt_x"/>
                                          </p:val>
                                        </p:tav>
                                      </p:tavLst>
                                    </p:anim>
                                    <p:anim calcmode="lin" valueType="num">
                                      <p:cBhvr additive="base">
                                        <p:cTn id="50" dur="500" fill="hold"/>
                                        <p:tgtEl>
                                          <p:spTgt spid="37069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2" presetClass="entr" presetSubtype="4" fill="hold" nodeType="afterEffect">
                                  <p:stCondLst>
                                    <p:cond delay="0"/>
                                  </p:stCondLst>
                                  <p:childTnLst>
                                    <p:set>
                                      <p:cBhvr>
                                        <p:cTn id="53" dur="1" fill="hold">
                                          <p:stCondLst>
                                            <p:cond delay="0"/>
                                          </p:stCondLst>
                                        </p:cTn>
                                        <p:tgtEl>
                                          <p:spTgt spid="370698"/>
                                        </p:tgtEl>
                                        <p:attrNameLst>
                                          <p:attrName>style.visibility</p:attrName>
                                        </p:attrNameLst>
                                      </p:cBhvr>
                                      <p:to>
                                        <p:strVal val="visible"/>
                                      </p:to>
                                    </p:set>
                                    <p:anim calcmode="lin" valueType="num">
                                      <p:cBhvr additive="base">
                                        <p:cTn id="54" dur="500" fill="hold"/>
                                        <p:tgtEl>
                                          <p:spTgt spid="370698"/>
                                        </p:tgtEl>
                                        <p:attrNameLst>
                                          <p:attrName>ppt_x</p:attrName>
                                        </p:attrNameLst>
                                      </p:cBhvr>
                                      <p:tavLst>
                                        <p:tav tm="0">
                                          <p:val>
                                            <p:strVal val="#ppt_x"/>
                                          </p:val>
                                        </p:tav>
                                        <p:tav tm="100000">
                                          <p:val>
                                            <p:strVal val="#ppt_x"/>
                                          </p:val>
                                        </p:tav>
                                      </p:tavLst>
                                    </p:anim>
                                    <p:anim calcmode="lin" valueType="num">
                                      <p:cBhvr additive="base">
                                        <p:cTn id="55" dur="500" fill="hold"/>
                                        <p:tgtEl>
                                          <p:spTgt spid="370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dvAuto="0"/>
      <p:bldP spid="370692" grpId="0"/>
      <p:bldP spid="370694" grpId="0"/>
      <p:bldP spid="370696" grpId="0"/>
      <p:bldP spid="37069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D5231DDD-34B5-9553-3926-670C689AEC3A}"/>
              </a:ext>
            </a:extLst>
          </p:cNvPr>
          <p:cNvSpPr>
            <a:spLocks noGrp="1" noChangeArrowheads="1"/>
          </p:cNvSpPr>
          <p:nvPr>
            <p:ph type="title"/>
          </p:nvPr>
        </p:nvSpPr>
        <p:spPr/>
        <p:txBody>
          <a:bodyPr/>
          <a:lstStyle/>
          <a:p>
            <a:pPr eaLnBrk="1" hangingPunct="1"/>
            <a:r>
              <a:rPr lang="zh-CN" altLang="en-US"/>
              <a:t>忙期</a:t>
            </a:r>
            <a:r>
              <a:rPr lang="en-US" altLang="zh-CN"/>
              <a:t>(</a:t>
            </a:r>
            <a:r>
              <a:rPr lang="zh-CN" altLang="en-US"/>
              <a:t>续</a:t>
            </a:r>
            <a:r>
              <a:rPr lang="en-US" altLang="zh-CN"/>
              <a:t>)</a:t>
            </a:r>
          </a:p>
        </p:txBody>
      </p:sp>
      <p:sp>
        <p:nvSpPr>
          <p:cNvPr id="372739" name="Rectangle 3">
            <a:extLst>
              <a:ext uri="{FF2B5EF4-FFF2-40B4-BE49-F238E27FC236}">
                <a16:creationId xmlns:a16="http://schemas.microsoft.com/office/drawing/2014/main" id="{CB7BB94E-BF30-E034-80E6-872A1B019F86}"/>
              </a:ext>
            </a:extLst>
          </p:cNvPr>
          <p:cNvSpPr>
            <a:spLocks noGrp="1" noChangeArrowheads="1"/>
          </p:cNvSpPr>
          <p:nvPr>
            <p:ph idx="1"/>
          </p:nvPr>
        </p:nvSpPr>
        <p:spPr>
          <a:xfrm>
            <a:off x="774700" y="1115777"/>
            <a:ext cx="7917057" cy="914400"/>
          </a:xfrm>
        </p:spPr>
        <p:txBody>
          <a:bodyPr>
            <a:normAutofit/>
          </a:bodyPr>
          <a:lstStyle/>
          <a:p>
            <a:pPr eaLnBrk="1" hangingPunct="1">
              <a:buClr>
                <a:srgbClr val="0000FF"/>
              </a:buClr>
              <a:buSzPct val="100000"/>
              <a:buFont typeface="Wingdings" panose="05000000000000000000" pitchFamily="2" charset="2"/>
              <a:buChar char="v"/>
            </a:pPr>
            <a:r>
              <a:rPr lang="zh-CN" altLang="en-US" dirty="0"/>
              <a:t>平均忙期长度</a:t>
            </a:r>
          </a:p>
        </p:txBody>
      </p:sp>
      <p:graphicFrame>
        <p:nvGraphicFramePr>
          <p:cNvPr id="372740" name="Object 4">
            <a:extLst>
              <a:ext uri="{FF2B5EF4-FFF2-40B4-BE49-F238E27FC236}">
                <a16:creationId xmlns:a16="http://schemas.microsoft.com/office/drawing/2014/main" id="{70DBDFD5-C1C5-DC60-FA0B-FA978FA349EE}"/>
              </a:ext>
            </a:extLst>
          </p:cNvPr>
          <p:cNvGraphicFramePr>
            <a:graphicFrameLocks noChangeAspect="1"/>
          </p:cNvGraphicFramePr>
          <p:nvPr>
            <p:extLst>
              <p:ext uri="{D42A27DB-BD31-4B8C-83A1-F6EECF244321}">
                <p14:modId xmlns:p14="http://schemas.microsoft.com/office/powerpoint/2010/main" val="3596655711"/>
              </p:ext>
            </p:extLst>
          </p:nvPr>
        </p:nvGraphicFramePr>
        <p:xfrm>
          <a:off x="2518129" y="1829718"/>
          <a:ext cx="2774005" cy="1462426"/>
        </p:xfrm>
        <a:graphic>
          <a:graphicData uri="http://schemas.openxmlformats.org/presentationml/2006/ole">
            <mc:AlternateContent xmlns:mc="http://schemas.openxmlformats.org/markup-compatibility/2006">
              <mc:Choice xmlns:v="urn:schemas-microsoft-com:vml" Requires="v">
                <p:oleObj r:id="rId3" imgW="1205977" imgH="634725" progId="Equation.3">
                  <p:embed/>
                </p:oleObj>
              </mc:Choice>
              <mc:Fallback>
                <p:oleObj r:id="rId3" imgW="1205977" imgH="634725" progId="Equation.3">
                  <p:embed/>
                  <p:pic>
                    <p:nvPicPr>
                      <p:cNvPr id="372740" name="Object 4">
                        <a:extLst>
                          <a:ext uri="{FF2B5EF4-FFF2-40B4-BE49-F238E27FC236}">
                            <a16:creationId xmlns:a16="http://schemas.microsoft.com/office/drawing/2014/main" id="{70DBDFD5-C1C5-DC60-FA0B-FA978FA34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129" y="1829718"/>
                        <a:ext cx="2774005" cy="146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2741" name="Rectangle 5">
            <a:extLst>
              <a:ext uri="{FF2B5EF4-FFF2-40B4-BE49-F238E27FC236}">
                <a16:creationId xmlns:a16="http://schemas.microsoft.com/office/drawing/2014/main" id="{EA2D864A-1B95-2E59-96AF-50E43F35EB57}"/>
              </a:ext>
            </a:extLst>
          </p:cNvPr>
          <p:cNvSpPr>
            <a:spLocks noChangeArrowheads="1"/>
          </p:cNvSpPr>
          <p:nvPr/>
        </p:nvSpPr>
        <p:spPr bwMode="auto">
          <a:xfrm>
            <a:off x="993775" y="3717693"/>
            <a:ext cx="769798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0000FF"/>
              </a:buClr>
              <a:buFont typeface="Wingdings" panose="05000000000000000000" pitchFamily="2" charset="2"/>
              <a:buChar char="v"/>
            </a:pPr>
            <a:r>
              <a:rPr lang="zh-CN" altLang="en-US" b="1" dirty="0">
                <a:latin typeface="+mn-ea"/>
                <a:ea typeface="+mn-ea"/>
              </a:rPr>
              <a:t>一个忙期中所服务的平均顾客数</a:t>
            </a:r>
          </a:p>
        </p:txBody>
      </p:sp>
      <p:graphicFrame>
        <p:nvGraphicFramePr>
          <p:cNvPr id="372742" name="Object 6">
            <a:extLst>
              <a:ext uri="{FF2B5EF4-FFF2-40B4-BE49-F238E27FC236}">
                <a16:creationId xmlns:a16="http://schemas.microsoft.com/office/drawing/2014/main" id="{CB4D0FF2-BF27-B29E-76D9-C0CB26D75D38}"/>
              </a:ext>
            </a:extLst>
          </p:cNvPr>
          <p:cNvGraphicFramePr>
            <a:graphicFrameLocks noChangeAspect="1"/>
          </p:cNvGraphicFramePr>
          <p:nvPr>
            <p:extLst>
              <p:ext uri="{D42A27DB-BD31-4B8C-83A1-F6EECF244321}">
                <p14:modId xmlns:p14="http://schemas.microsoft.com/office/powerpoint/2010/main" val="402745732"/>
              </p:ext>
            </p:extLst>
          </p:nvPr>
        </p:nvGraphicFramePr>
        <p:xfrm>
          <a:off x="2518129" y="4281385"/>
          <a:ext cx="3064584" cy="1462426"/>
        </p:xfrm>
        <a:graphic>
          <a:graphicData uri="http://schemas.openxmlformats.org/presentationml/2006/ole">
            <mc:AlternateContent xmlns:mc="http://schemas.openxmlformats.org/markup-compatibility/2006">
              <mc:Choice xmlns:v="urn:schemas-microsoft-com:vml" Requires="v">
                <p:oleObj r:id="rId5" imgW="1333500" imgH="635000" progId="Equation.3">
                  <p:embed/>
                </p:oleObj>
              </mc:Choice>
              <mc:Fallback>
                <p:oleObj r:id="rId5" imgW="1333500" imgH="635000" progId="Equation.3">
                  <p:embed/>
                  <p:pic>
                    <p:nvPicPr>
                      <p:cNvPr id="372742" name="Object 6">
                        <a:extLst>
                          <a:ext uri="{FF2B5EF4-FFF2-40B4-BE49-F238E27FC236}">
                            <a16:creationId xmlns:a16="http://schemas.microsoft.com/office/drawing/2014/main" id="{CB4D0FF2-BF27-B29E-76D9-C0CB26D75D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129" y="4281385"/>
                        <a:ext cx="3064584" cy="146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 calcmode="lin" valueType="num">
                                      <p:cBhvr additive="base">
                                        <p:cTn id="7" dur="500" fill="hold"/>
                                        <p:tgtEl>
                                          <p:spTgt spid="372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27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2740"/>
                                        </p:tgtEl>
                                        <p:attrNameLst>
                                          <p:attrName>style.visibility</p:attrName>
                                        </p:attrNameLst>
                                      </p:cBhvr>
                                      <p:to>
                                        <p:strVal val="visible"/>
                                      </p:to>
                                    </p:set>
                                    <p:anim calcmode="lin" valueType="num">
                                      <p:cBhvr additive="base">
                                        <p:cTn id="12" dur="500" fill="hold"/>
                                        <p:tgtEl>
                                          <p:spTgt spid="372740"/>
                                        </p:tgtEl>
                                        <p:attrNameLst>
                                          <p:attrName>ppt_x</p:attrName>
                                        </p:attrNameLst>
                                      </p:cBhvr>
                                      <p:tavLst>
                                        <p:tav tm="0">
                                          <p:val>
                                            <p:strVal val="#ppt_x"/>
                                          </p:val>
                                        </p:tav>
                                        <p:tav tm="100000">
                                          <p:val>
                                            <p:strVal val="#ppt_x"/>
                                          </p:val>
                                        </p:tav>
                                      </p:tavLst>
                                    </p:anim>
                                    <p:anim calcmode="lin" valueType="num">
                                      <p:cBhvr additive="base">
                                        <p:cTn id="13" dur="500" fill="hold"/>
                                        <p:tgtEl>
                                          <p:spTgt spid="37274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72741"/>
                                        </p:tgtEl>
                                        <p:attrNameLst>
                                          <p:attrName>style.visibility</p:attrName>
                                        </p:attrNameLst>
                                      </p:cBhvr>
                                      <p:to>
                                        <p:strVal val="visible"/>
                                      </p:to>
                                    </p:set>
                                    <p:anim calcmode="lin" valueType="num">
                                      <p:cBhvr additive="base">
                                        <p:cTn id="18" dur="500" fill="hold"/>
                                        <p:tgtEl>
                                          <p:spTgt spid="372741"/>
                                        </p:tgtEl>
                                        <p:attrNameLst>
                                          <p:attrName>ppt_x</p:attrName>
                                        </p:attrNameLst>
                                      </p:cBhvr>
                                      <p:tavLst>
                                        <p:tav tm="0">
                                          <p:val>
                                            <p:strVal val="#ppt_x"/>
                                          </p:val>
                                        </p:tav>
                                        <p:tav tm="100000">
                                          <p:val>
                                            <p:strVal val="#ppt_x"/>
                                          </p:val>
                                        </p:tav>
                                      </p:tavLst>
                                    </p:anim>
                                    <p:anim calcmode="lin" valueType="num">
                                      <p:cBhvr additive="base">
                                        <p:cTn id="19" dur="500" fill="hold"/>
                                        <p:tgtEl>
                                          <p:spTgt spid="372741"/>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72742"/>
                                        </p:tgtEl>
                                        <p:attrNameLst>
                                          <p:attrName>style.visibility</p:attrName>
                                        </p:attrNameLst>
                                      </p:cBhvr>
                                      <p:to>
                                        <p:strVal val="visible"/>
                                      </p:to>
                                    </p:set>
                                    <p:anim calcmode="lin" valueType="num">
                                      <p:cBhvr additive="base">
                                        <p:cTn id="23" dur="500" fill="hold"/>
                                        <p:tgtEl>
                                          <p:spTgt spid="372742"/>
                                        </p:tgtEl>
                                        <p:attrNameLst>
                                          <p:attrName>ppt_x</p:attrName>
                                        </p:attrNameLst>
                                      </p:cBhvr>
                                      <p:tavLst>
                                        <p:tav tm="0">
                                          <p:val>
                                            <p:strVal val="#ppt_x"/>
                                          </p:val>
                                        </p:tav>
                                        <p:tav tm="100000">
                                          <p:val>
                                            <p:strVal val="#ppt_x"/>
                                          </p:val>
                                        </p:tav>
                                      </p:tavLst>
                                    </p:anim>
                                    <p:anim calcmode="lin" valueType="num">
                                      <p:cBhvr additive="base">
                                        <p:cTn id="24" dur="500" fill="hold"/>
                                        <p:tgtEl>
                                          <p:spTgt spid="372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dvAuto="0"/>
      <p:bldP spid="37274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CABCD94F-C7AF-63D7-D7C4-A73A7332929A}"/>
              </a:ext>
            </a:extLst>
          </p:cNvPr>
          <p:cNvSpPr>
            <a:spLocks noGrp="1" noChangeArrowheads="1"/>
          </p:cNvSpPr>
          <p:nvPr>
            <p:ph type="title"/>
          </p:nvPr>
        </p:nvSpPr>
        <p:spPr/>
        <p:txBody>
          <a:bodyPr/>
          <a:lstStyle/>
          <a:p>
            <a:pPr eaLnBrk="1" hangingPunct="1"/>
            <a:r>
              <a:rPr lang="en-US" altLang="zh-CN"/>
              <a:t>5.</a:t>
            </a:r>
            <a:r>
              <a:rPr lang="zh-CN" altLang="en-US"/>
              <a:t>输出过程</a:t>
            </a:r>
          </a:p>
        </p:txBody>
      </p:sp>
      <p:sp>
        <p:nvSpPr>
          <p:cNvPr id="374787" name="Rectangle 3">
            <a:extLst>
              <a:ext uri="{FF2B5EF4-FFF2-40B4-BE49-F238E27FC236}">
                <a16:creationId xmlns:a16="http://schemas.microsoft.com/office/drawing/2014/main" id="{DC5BF5BB-2B16-43F4-7958-C7A8C3D653DA}"/>
              </a:ext>
            </a:extLst>
          </p:cNvPr>
          <p:cNvSpPr>
            <a:spLocks noGrp="1" noChangeArrowheads="1"/>
          </p:cNvSpPr>
          <p:nvPr>
            <p:ph idx="1"/>
          </p:nvPr>
        </p:nvSpPr>
        <p:spPr>
          <a:xfrm>
            <a:off x="384175" y="922938"/>
            <a:ext cx="10896600" cy="2049656"/>
          </a:xfrm>
        </p:spPr>
        <p:txBody>
          <a:bodyPr>
            <a:noAutofit/>
          </a:bodyPr>
          <a:lstStyle/>
          <a:p>
            <a:pPr eaLnBrk="1" hangingPunct="1">
              <a:lnSpc>
                <a:spcPct val="130000"/>
              </a:lnSpc>
              <a:buClr>
                <a:srgbClr val="0000FF"/>
              </a:buClr>
            </a:pPr>
            <a:r>
              <a:rPr lang="zh-CN" altLang="en-US" dirty="0"/>
              <a:t>在忙期内相继输出的间隔时间是独立、同参数</a:t>
            </a:r>
            <a:r>
              <a:rPr lang="zh-CN" altLang="en-US" dirty="0">
                <a:sym typeface="Symbol" panose="05050102010706020507" pitchFamily="18" charset="2"/>
              </a:rPr>
              <a:t></a:t>
            </a:r>
            <a:r>
              <a:rPr lang="en-US" altLang="zh-CN" dirty="0"/>
              <a:t>(</a:t>
            </a:r>
            <a:r>
              <a:rPr lang="en-US" altLang="zh-CN" dirty="0">
                <a:sym typeface="Symbol" panose="05050102010706020507" pitchFamily="18" charset="2"/>
              </a:rPr>
              <a:t>&gt;0</a:t>
            </a:r>
            <a:r>
              <a:rPr lang="en-US" altLang="zh-CN" dirty="0"/>
              <a:t>)</a:t>
            </a:r>
            <a:r>
              <a:rPr lang="zh-CN" altLang="en-US" dirty="0"/>
              <a:t>的随机变量，即参数为</a:t>
            </a:r>
            <a:r>
              <a:rPr lang="zh-CN" altLang="en-US" dirty="0">
                <a:sym typeface="Symbol" panose="05050102010706020507" pitchFamily="18" charset="2"/>
              </a:rPr>
              <a:t>的泊松流。</a:t>
            </a:r>
            <a:endParaRPr lang="zh-CN" altLang="en-US" dirty="0"/>
          </a:p>
          <a:p>
            <a:pPr eaLnBrk="1" hangingPunct="1">
              <a:lnSpc>
                <a:spcPct val="130000"/>
              </a:lnSpc>
              <a:buClr>
                <a:srgbClr val="0000FF"/>
              </a:buClr>
            </a:pPr>
            <a:r>
              <a:rPr lang="zh-CN" altLang="en-US" dirty="0"/>
              <a:t>当系统空闲后，从开始空闲时刻起，到下一个顾客服务完毕离去时之间的间隔时间不与服务时间同分布。</a:t>
            </a:r>
          </a:p>
        </p:txBody>
      </p:sp>
      <p:sp>
        <p:nvSpPr>
          <p:cNvPr id="374788" name="Rectangle 4">
            <a:extLst>
              <a:ext uri="{FF2B5EF4-FFF2-40B4-BE49-F238E27FC236}">
                <a16:creationId xmlns:a16="http://schemas.microsoft.com/office/drawing/2014/main" id="{B70D9C5A-3F91-D654-E35C-E243CFA10ACE}"/>
              </a:ext>
            </a:extLst>
          </p:cNvPr>
          <p:cNvSpPr>
            <a:spLocks noChangeArrowheads="1"/>
          </p:cNvSpPr>
          <p:nvPr/>
        </p:nvSpPr>
        <p:spPr bwMode="auto">
          <a:xfrm>
            <a:off x="460375" y="2928939"/>
            <a:ext cx="11125200" cy="39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b="1" dirty="0">
                <a:latin typeface="+mn-ea"/>
              </a:rPr>
              <a:t>    </a:t>
            </a:r>
            <a:r>
              <a:rPr lang="zh-CN" altLang="en-US" b="1" dirty="0">
                <a:latin typeface="+mn-ea"/>
              </a:rPr>
              <a:t>令</a:t>
            </a:r>
            <a:r>
              <a:rPr lang="en-US" altLang="zh-CN" b="1" dirty="0">
                <a:latin typeface="+mn-ea"/>
              </a:rPr>
              <a:t>T</a:t>
            </a:r>
            <a:r>
              <a:rPr lang="en-US" altLang="zh-CN" b="1" baseline="-25000" dirty="0">
                <a:latin typeface="+mn-ea"/>
              </a:rPr>
              <a:t>n</a:t>
            </a:r>
            <a:r>
              <a:rPr lang="en-US" altLang="zh-CN" b="1" baseline="30000" dirty="0">
                <a:latin typeface="+mn-ea"/>
              </a:rPr>
              <a:t>+</a:t>
            </a:r>
            <a:r>
              <a:rPr lang="zh-CN" altLang="en-US" b="1" dirty="0">
                <a:latin typeface="+mn-ea"/>
              </a:rPr>
              <a:t>表示第</a:t>
            </a:r>
            <a:r>
              <a:rPr lang="en-US" altLang="zh-CN" b="1" dirty="0">
                <a:latin typeface="+mn-ea"/>
              </a:rPr>
              <a:t>n</a:t>
            </a:r>
            <a:r>
              <a:rPr lang="zh-CN" altLang="en-US" b="1" dirty="0">
                <a:latin typeface="+mn-ea"/>
              </a:rPr>
              <a:t>个顾客服务完毕的离去时刻，则</a:t>
            </a:r>
            <a:r>
              <a:rPr lang="en-US" altLang="zh-CN" b="1" dirty="0">
                <a:latin typeface="+mn-ea"/>
              </a:rPr>
              <a:t>T</a:t>
            </a:r>
            <a:r>
              <a:rPr lang="en-US" altLang="zh-CN" b="1" baseline="-25000" dirty="0">
                <a:latin typeface="+mn-ea"/>
              </a:rPr>
              <a:t>n+1</a:t>
            </a:r>
            <a:r>
              <a:rPr lang="en-US" altLang="zh-CN" b="1" baseline="30000" dirty="0">
                <a:latin typeface="+mn-ea"/>
              </a:rPr>
              <a:t>+</a:t>
            </a:r>
            <a:r>
              <a:rPr lang="en-US" altLang="zh-CN" b="1" dirty="0">
                <a:latin typeface="+mn-ea"/>
              </a:rPr>
              <a:t>-T</a:t>
            </a:r>
            <a:r>
              <a:rPr lang="en-US" altLang="zh-CN" b="1" baseline="-25000" dirty="0">
                <a:latin typeface="+mn-ea"/>
              </a:rPr>
              <a:t>n</a:t>
            </a:r>
            <a:r>
              <a:rPr lang="en-US" altLang="zh-CN" b="1" baseline="30000" dirty="0">
                <a:latin typeface="+mn-ea"/>
              </a:rPr>
              <a:t>+</a:t>
            </a:r>
            <a:r>
              <a:rPr lang="zh-CN" altLang="en-US" b="1" dirty="0">
                <a:latin typeface="+mn-ea"/>
              </a:rPr>
              <a:t>表示离去的时间间隔，</a:t>
            </a:r>
            <a:r>
              <a:rPr lang="en-US" altLang="zh-CN" b="1" dirty="0">
                <a:latin typeface="+mn-ea"/>
              </a:rPr>
              <a:t>n</a:t>
            </a:r>
            <a:r>
              <a:rPr lang="en-US" altLang="zh-CN" b="1" dirty="0">
                <a:latin typeface="+mn-ea"/>
                <a:sym typeface="Symbol" panose="05050102010706020507" pitchFamily="18" charset="2"/>
              </a:rPr>
              <a:t>1</a:t>
            </a:r>
            <a:r>
              <a:rPr lang="zh-CN" altLang="en-US" b="1" dirty="0">
                <a:latin typeface="+mn-ea"/>
                <a:sym typeface="Symbol" panose="05050102010706020507" pitchFamily="18" charset="2"/>
              </a:rPr>
              <a:t>，于是，对</a:t>
            </a:r>
            <a:r>
              <a:rPr lang="en-US" altLang="zh-CN" b="1" dirty="0">
                <a:latin typeface="+mn-ea"/>
                <a:sym typeface="Symbol" panose="05050102010706020507" pitchFamily="18" charset="2"/>
              </a:rPr>
              <a:t>t0</a:t>
            </a:r>
            <a:r>
              <a:rPr lang="zh-CN" altLang="en-US" b="1" dirty="0">
                <a:latin typeface="+mn-ea"/>
                <a:sym typeface="Symbol" panose="05050102010706020507" pitchFamily="18" charset="2"/>
              </a:rPr>
              <a:t>有</a:t>
            </a:r>
            <a:endParaRPr lang="en-US" altLang="zh-CN" b="1" dirty="0">
              <a:latin typeface="+mn-ea"/>
              <a:sym typeface="Symbol" panose="05050102010706020507" pitchFamily="18" charset="2"/>
            </a:endParaRPr>
          </a:p>
          <a:p>
            <a:pPr>
              <a:lnSpc>
                <a:spcPct val="150000"/>
              </a:lnSpc>
            </a:pPr>
            <a:r>
              <a:rPr lang="en-US" altLang="zh-CN" b="1" dirty="0">
                <a:latin typeface="+mn-ea"/>
                <a:sym typeface="Symbol" panose="05050102010706020507" pitchFamily="18" charset="2"/>
              </a:rPr>
              <a:t>    P{</a:t>
            </a:r>
            <a:r>
              <a:rPr lang="en-US" altLang="zh-CN" b="1" dirty="0">
                <a:latin typeface="+mn-ea"/>
              </a:rPr>
              <a:t>T</a:t>
            </a:r>
            <a:r>
              <a:rPr lang="en-US" altLang="zh-CN" b="1" baseline="-25000" dirty="0">
                <a:latin typeface="+mn-ea"/>
              </a:rPr>
              <a:t>n+1</a:t>
            </a:r>
            <a:r>
              <a:rPr lang="en-US" altLang="zh-CN" b="1" baseline="30000" dirty="0">
                <a:latin typeface="+mn-ea"/>
              </a:rPr>
              <a:t>+</a:t>
            </a:r>
            <a:r>
              <a:rPr lang="zh-CN" altLang="en-US" b="1" dirty="0">
                <a:latin typeface="+mn-ea"/>
              </a:rPr>
              <a:t>－</a:t>
            </a:r>
            <a:r>
              <a:rPr lang="en-US" altLang="zh-CN" b="1" dirty="0">
                <a:latin typeface="+mn-ea"/>
              </a:rPr>
              <a:t>T</a:t>
            </a:r>
            <a:r>
              <a:rPr lang="en-US" altLang="zh-CN" b="1" baseline="-25000" dirty="0">
                <a:latin typeface="+mn-ea"/>
              </a:rPr>
              <a:t>n</a:t>
            </a:r>
            <a:r>
              <a:rPr lang="en-US" altLang="zh-CN" b="1" baseline="30000" dirty="0">
                <a:latin typeface="+mn-ea"/>
              </a:rPr>
              <a:t>+</a:t>
            </a:r>
            <a:r>
              <a:rPr lang="en-US" altLang="zh-CN" b="1" dirty="0">
                <a:latin typeface="+mn-ea"/>
                <a:sym typeface="Symbol" panose="05050102010706020507" pitchFamily="18" charset="2"/>
              </a:rPr>
              <a:t>&gt;t}</a:t>
            </a:r>
          </a:p>
          <a:p>
            <a:pPr>
              <a:lnSpc>
                <a:spcPct val="150000"/>
              </a:lnSpc>
            </a:pPr>
            <a:r>
              <a:rPr lang="en-US" altLang="zh-CN" b="1" dirty="0">
                <a:latin typeface="+mn-ea"/>
                <a:sym typeface="Symbol" panose="05050102010706020507" pitchFamily="18" charset="2"/>
              </a:rPr>
              <a:t>   </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P{</a:t>
            </a:r>
            <a:r>
              <a:rPr lang="en-US" altLang="zh-CN" b="1" dirty="0" err="1">
                <a:latin typeface="+mn-ea"/>
                <a:sym typeface="Symbol" panose="05050102010706020507" pitchFamily="18" charset="2"/>
              </a:rPr>
              <a:t>N</a:t>
            </a:r>
            <a:r>
              <a:rPr lang="en-US" altLang="zh-CN" b="1" baseline="-25000" dirty="0" err="1">
                <a:latin typeface="+mn-ea"/>
              </a:rPr>
              <a:t>n</a:t>
            </a:r>
            <a:r>
              <a:rPr lang="en-US" altLang="zh-CN" b="1" baseline="30000" dirty="0">
                <a:latin typeface="+mn-ea"/>
              </a:rPr>
              <a:t>+</a:t>
            </a:r>
            <a:r>
              <a:rPr lang="en-US" altLang="zh-CN" b="1" dirty="0">
                <a:latin typeface="+mn-ea"/>
                <a:sym typeface="Symbol" panose="05050102010706020507" pitchFamily="18" charset="2"/>
              </a:rPr>
              <a:t>=0}</a:t>
            </a:r>
            <a:r>
              <a:rPr lang="en-US" altLang="zh-CN" b="1" dirty="0">
                <a:latin typeface="+mn-ea"/>
              </a:rPr>
              <a:t>·</a:t>
            </a:r>
            <a:r>
              <a:rPr lang="en-US" altLang="zh-CN" b="1" dirty="0">
                <a:latin typeface="+mn-ea"/>
                <a:sym typeface="Symbol" panose="05050102010706020507" pitchFamily="18" charset="2"/>
              </a:rPr>
              <a:t>P{</a:t>
            </a:r>
            <a:r>
              <a:rPr lang="en-US" altLang="zh-CN" b="1" dirty="0">
                <a:latin typeface="+mn-ea"/>
              </a:rPr>
              <a:t>T</a:t>
            </a:r>
            <a:r>
              <a:rPr lang="en-US" altLang="zh-CN" b="1" baseline="-25000" dirty="0">
                <a:latin typeface="+mn-ea"/>
              </a:rPr>
              <a:t>n+1</a:t>
            </a:r>
            <a:r>
              <a:rPr lang="en-US" altLang="zh-CN" b="1" baseline="30000" dirty="0">
                <a:latin typeface="+mn-ea"/>
              </a:rPr>
              <a:t>+</a:t>
            </a:r>
            <a:r>
              <a:rPr lang="zh-CN" altLang="en-US" b="1" dirty="0">
                <a:latin typeface="+mn-ea"/>
              </a:rPr>
              <a:t>－</a:t>
            </a:r>
            <a:r>
              <a:rPr lang="en-US" altLang="zh-CN" b="1" dirty="0">
                <a:latin typeface="+mn-ea"/>
              </a:rPr>
              <a:t>T</a:t>
            </a:r>
            <a:r>
              <a:rPr lang="en-US" altLang="zh-CN" b="1" baseline="-25000" dirty="0">
                <a:latin typeface="+mn-ea"/>
              </a:rPr>
              <a:t>n</a:t>
            </a:r>
            <a:r>
              <a:rPr lang="en-US" altLang="zh-CN" b="1" baseline="30000" dirty="0">
                <a:latin typeface="+mn-ea"/>
              </a:rPr>
              <a:t>+</a:t>
            </a:r>
            <a:r>
              <a:rPr lang="en-US" altLang="zh-CN" b="1" dirty="0">
                <a:latin typeface="+mn-ea"/>
                <a:sym typeface="Symbol" panose="05050102010706020507" pitchFamily="18" charset="2"/>
              </a:rPr>
              <a:t>&gt;</a:t>
            </a:r>
            <a:r>
              <a:rPr lang="en-US" altLang="zh-CN" b="1" dirty="0" err="1">
                <a:latin typeface="+mn-ea"/>
                <a:sym typeface="Symbol" panose="05050102010706020507" pitchFamily="18" charset="2"/>
              </a:rPr>
              <a:t>t|N</a:t>
            </a:r>
            <a:r>
              <a:rPr lang="en-US" altLang="zh-CN" b="1" baseline="-25000" dirty="0" err="1">
                <a:latin typeface="+mn-ea"/>
              </a:rPr>
              <a:t>n</a:t>
            </a:r>
            <a:r>
              <a:rPr lang="en-US" altLang="zh-CN" b="1" baseline="30000" dirty="0">
                <a:latin typeface="+mn-ea"/>
              </a:rPr>
              <a:t>+</a:t>
            </a:r>
            <a:r>
              <a:rPr lang="en-US" altLang="zh-CN" b="1" dirty="0">
                <a:latin typeface="+mn-ea"/>
                <a:sym typeface="Symbol" panose="05050102010706020507" pitchFamily="18" charset="2"/>
              </a:rPr>
              <a:t>=0}</a:t>
            </a:r>
            <a:r>
              <a:rPr lang="zh-CN" altLang="en-US" b="1" dirty="0">
                <a:latin typeface="+mn-ea"/>
              </a:rPr>
              <a:t>＋ </a:t>
            </a:r>
            <a:r>
              <a:rPr lang="en-US" altLang="zh-CN" b="1" dirty="0">
                <a:latin typeface="+mn-ea"/>
                <a:sym typeface="Symbol" panose="05050102010706020507" pitchFamily="18" charset="2"/>
              </a:rPr>
              <a:t>P{</a:t>
            </a:r>
            <a:r>
              <a:rPr lang="en-US" altLang="zh-CN" b="1" dirty="0" err="1">
                <a:latin typeface="+mn-ea"/>
                <a:sym typeface="Symbol" panose="05050102010706020507" pitchFamily="18" charset="2"/>
              </a:rPr>
              <a:t>N</a:t>
            </a:r>
            <a:r>
              <a:rPr lang="en-US" altLang="zh-CN" b="1" baseline="-25000" dirty="0" err="1">
                <a:latin typeface="+mn-ea"/>
              </a:rPr>
              <a:t>n</a:t>
            </a:r>
            <a:r>
              <a:rPr lang="en-US" altLang="zh-CN" b="1" baseline="30000" dirty="0">
                <a:latin typeface="+mn-ea"/>
              </a:rPr>
              <a:t>+</a:t>
            </a:r>
            <a:r>
              <a:rPr lang="en-US" altLang="zh-CN" b="1" dirty="0">
                <a:latin typeface="+mn-ea"/>
                <a:sym typeface="Symbol" panose="05050102010706020507" pitchFamily="18" charset="2"/>
              </a:rPr>
              <a:t>1}</a:t>
            </a:r>
            <a:r>
              <a:rPr lang="en-US" altLang="zh-CN" b="1" dirty="0">
                <a:latin typeface="+mn-ea"/>
              </a:rPr>
              <a:t>·</a:t>
            </a:r>
            <a:r>
              <a:rPr lang="en-US" altLang="zh-CN" b="1" dirty="0">
                <a:latin typeface="+mn-ea"/>
                <a:sym typeface="Symbol" panose="05050102010706020507" pitchFamily="18" charset="2"/>
              </a:rPr>
              <a:t>P{</a:t>
            </a:r>
            <a:r>
              <a:rPr lang="en-US" altLang="zh-CN" b="1" dirty="0">
                <a:latin typeface="+mn-ea"/>
              </a:rPr>
              <a:t>T</a:t>
            </a:r>
            <a:r>
              <a:rPr lang="en-US" altLang="zh-CN" b="1" baseline="-25000" dirty="0">
                <a:latin typeface="+mn-ea"/>
              </a:rPr>
              <a:t>n+1</a:t>
            </a:r>
            <a:r>
              <a:rPr lang="en-US" altLang="zh-CN" b="1" baseline="30000" dirty="0">
                <a:latin typeface="+mn-ea"/>
              </a:rPr>
              <a:t>+</a:t>
            </a:r>
            <a:r>
              <a:rPr lang="zh-CN" altLang="en-US" b="1" dirty="0">
                <a:latin typeface="+mn-ea"/>
              </a:rPr>
              <a:t>－</a:t>
            </a:r>
            <a:r>
              <a:rPr lang="en-US" altLang="zh-CN" b="1" dirty="0">
                <a:latin typeface="+mn-ea"/>
              </a:rPr>
              <a:t>T</a:t>
            </a:r>
            <a:r>
              <a:rPr lang="en-US" altLang="zh-CN" b="1" baseline="-25000" dirty="0">
                <a:latin typeface="+mn-ea"/>
              </a:rPr>
              <a:t>n</a:t>
            </a:r>
            <a:r>
              <a:rPr lang="en-US" altLang="zh-CN" b="1" baseline="30000" dirty="0">
                <a:latin typeface="+mn-ea"/>
              </a:rPr>
              <a:t>+</a:t>
            </a:r>
            <a:r>
              <a:rPr lang="en-US" altLang="zh-CN" b="1" dirty="0">
                <a:latin typeface="+mn-ea"/>
                <a:sym typeface="Symbol" panose="05050102010706020507" pitchFamily="18" charset="2"/>
              </a:rPr>
              <a:t>&gt;</a:t>
            </a:r>
            <a:r>
              <a:rPr lang="en-US" altLang="zh-CN" b="1" dirty="0" err="1">
                <a:latin typeface="+mn-ea"/>
                <a:sym typeface="Symbol" panose="05050102010706020507" pitchFamily="18" charset="2"/>
              </a:rPr>
              <a:t>t|N</a:t>
            </a:r>
            <a:r>
              <a:rPr lang="en-US" altLang="zh-CN" b="1" baseline="-25000" dirty="0" err="1">
                <a:latin typeface="+mn-ea"/>
              </a:rPr>
              <a:t>n</a:t>
            </a:r>
            <a:r>
              <a:rPr lang="en-US" altLang="zh-CN" b="1" baseline="30000" dirty="0">
                <a:latin typeface="+mn-ea"/>
              </a:rPr>
              <a:t>+</a:t>
            </a:r>
            <a:r>
              <a:rPr lang="en-US" altLang="zh-CN" b="1" dirty="0">
                <a:latin typeface="+mn-ea"/>
                <a:sym typeface="Symbol" panose="05050102010706020507" pitchFamily="18" charset="2"/>
              </a:rPr>
              <a:t>1}</a:t>
            </a:r>
          </a:p>
          <a:p>
            <a:pPr>
              <a:lnSpc>
                <a:spcPct val="150000"/>
              </a:lnSpc>
            </a:pPr>
            <a:r>
              <a:rPr lang="en-US" altLang="zh-CN" b="1" dirty="0">
                <a:latin typeface="+mn-ea"/>
                <a:sym typeface="Symbol" panose="05050102010706020507" pitchFamily="18" charset="2"/>
              </a:rPr>
              <a:t>   </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P{</a:t>
            </a:r>
            <a:r>
              <a:rPr lang="en-US" altLang="zh-CN" b="1" dirty="0" err="1">
                <a:latin typeface="+mn-ea"/>
                <a:sym typeface="Symbol" panose="05050102010706020507" pitchFamily="18" charset="2"/>
              </a:rPr>
              <a:t>N</a:t>
            </a:r>
            <a:r>
              <a:rPr lang="en-US" altLang="zh-CN" b="1" baseline="-25000" dirty="0" err="1">
                <a:latin typeface="+mn-ea"/>
              </a:rPr>
              <a:t>n</a:t>
            </a:r>
            <a:r>
              <a:rPr lang="en-US" altLang="zh-CN" b="1" baseline="30000" dirty="0">
                <a:latin typeface="+mn-ea"/>
              </a:rPr>
              <a:t>+</a:t>
            </a:r>
            <a:r>
              <a:rPr lang="en-US" altLang="zh-CN" b="1" dirty="0">
                <a:latin typeface="+mn-ea"/>
                <a:sym typeface="Symbol" panose="05050102010706020507" pitchFamily="18" charset="2"/>
              </a:rPr>
              <a:t>=0}</a:t>
            </a:r>
            <a:r>
              <a:rPr lang="en-US" altLang="zh-CN" b="1" dirty="0">
                <a:latin typeface="+mn-ea"/>
              </a:rPr>
              <a:t>·</a:t>
            </a:r>
            <a:r>
              <a:rPr lang="en-US" altLang="zh-CN" b="1" dirty="0">
                <a:latin typeface="+mn-ea"/>
                <a:sym typeface="Symbol" panose="05050102010706020507" pitchFamily="18" charset="2"/>
              </a:rPr>
              <a:t>P{</a:t>
            </a:r>
            <a:r>
              <a:rPr lang="en-US" altLang="zh-CN" b="1" baseline="-25000" dirty="0">
                <a:latin typeface="+mn-ea"/>
              </a:rPr>
              <a:t>n+1</a:t>
            </a:r>
            <a:r>
              <a:rPr lang="zh-CN" altLang="en-US" b="1" dirty="0">
                <a:latin typeface="+mn-ea"/>
              </a:rPr>
              <a:t>＋</a:t>
            </a:r>
            <a:r>
              <a:rPr lang="zh-CN" altLang="en-US" b="1" dirty="0">
                <a:latin typeface="+mn-ea"/>
                <a:sym typeface="Symbol" panose="05050102010706020507" pitchFamily="18" charset="2"/>
              </a:rPr>
              <a:t></a:t>
            </a:r>
            <a:r>
              <a:rPr lang="en-US" altLang="zh-CN" b="1" baseline="-25000" dirty="0">
                <a:latin typeface="+mn-ea"/>
              </a:rPr>
              <a:t>n+1</a:t>
            </a:r>
            <a:r>
              <a:rPr lang="en-US" altLang="zh-CN" b="1" dirty="0">
                <a:latin typeface="+mn-ea"/>
                <a:sym typeface="Symbol" panose="05050102010706020507" pitchFamily="18" charset="2"/>
              </a:rPr>
              <a:t>&gt;t}</a:t>
            </a:r>
            <a:r>
              <a:rPr lang="zh-CN" altLang="en-US" b="1" dirty="0">
                <a:latin typeface="+mn-ea"/>
              </a:rPr>
              <a:t>＋ </a:t>
            </a:r>
            <a:r>
              <a:rPr lang="en-US" altLang="zh-CN" b="1" dirty="0">
                <a:latin typeface="+mn-ea"/>
                <a:sym typeface="Symbol" panose="05050102010706020507" pitchFamily="18" charset="2"/>
              </a:rPr>
              <a:t>P{</a:t>
            </a:r>
            <a:r>
              <a:rPr lang="en-US" altLang="zh-CN" b="1" dirty="0" err="1">
                <a:latin typeface="+mn-ea"/>
                <a:sym typeface="Symbol" panose="05050102010706020507" pitchFamily="18" charset="2"/>
              </a:rPr>
              <a:t>N</a:t>
            </a:r>
            <a:r>
              <a:rPr lang="en-US" altLang="zh-CN" b="1" baseline="-25000" dirty="0" err="1">
                <a:latin typeface="+mn-ea"/>
              </a:rPr>
              <a:t>n</a:t>
            </a:r>
            <a:r>
              <a:rPr lang="en-US" altLang="zh-CN" b="1" baseline="30000" dirty="0">
                <a:latin typeface="+mn-ea"/>
              </a:rPr>
              <a:t>+</a:t>
            </a:r>
            <a:r>
              <a:rPr lang="en-US" altLang="zh-CN" b="1" dirty="0">
                <a:latin typeface="+mn-ea"/>
                <a:sym typeface="Symbol" panose="05050102010706020507" pitchFamily="18" charset="2"/>
              </a:rPr>
              <a:t>1}</a:t>
            </a:r>
            <a:r>
              <a:rPr lang="en-US" altLang="zh-CN" b="1" dirty="0">
                <a:latin typeface="+mn-ea"/>
              </a:rPr>
              <a:t>·</a:t>
            </a:r>
            <a:r>
              <a:rPr lang="en-US" altLang="zh-CN" b="1" dirty="0">
                <a:latin typeface="+mn-ea"/>
                <a:sym typeface="Symbol" panose="05050102010706020507" pitchFamily="18" charset="2"/>
              </a:rPr>
              <a:t>P{</a:t>
            </a:r>
            <a:r>
              <a:rPr lang="en-US" altLang="zh-CN" b="1" baseline="-25000" dirty="0">
                <a:latin typeface="+mn-ea"/>
              </a:rPr>
              <a:t>n+1</a:t>
            </a:r>
            <a:r>
              <a:rPr lang="en-US" altLang="zh-CN" b="1" dirty="0">
                <a:latin typeface="+mn-ea"/>
                <a:sym typeface="Symbol" panose="05050102010706020507" pitchFamily="18" charset="2"/>
              </a:rPr>
              <a:t>&gt;t}</a:t>
            </a:r>
          </a:p>
          <a:p>
            <a:pPr>
              <a:lnSpc>
                <a:spcPct val="150000"/>
              </a:lnSpc>
            </a:pPr>
            <a:r>
              <a:rPr lang="zh-CN" altLang="en-US" b="1" dirty="0">
                <a:latin typeface="+mn-ea"/>
                <a:sym typeface="Symbol" panose="05050102010706020507" pitchFamily="18" charset="2"/>
              </a:rPr>
              <a:t>其中</a:t>
            </a:r>
            <a:r>
              <a:rPr lang="en-US" altLang="zh-CN" b="1" baseline="-25000" dirty="0">
                <a:latin typeface="+mn-ea"/>
              </a:rPr>
              <a:t>n+1</a:t>
            </a:r>
            <a:r>
              <a:rPr lang="zh-CN" altLang="en-US" b="1" dirty="0">
                <a:latin typeface="+mn-ea"/>
                <a:sym typeface="Symbol" panose="05050102010706020507" pitchFamily="18" charset="2"/>
              </a:rPr>
              <a:t>表示剩余到达间隔时间，与</a:t>
            </a:r>
            <a:r>
              <a:rPr lang="en-US" altLang="zh-CN" b="1" baseline="-25000" dirty="0">
                <a:latin typeface="+mn-ea"/>
              </a:rPr>
              <a:t>n+1</a:t>
            </a:r>
            <a:r>
              <a:rPr lang="zh-CN" altLang="en-US" b="1" dirty="0">
                <a:latin typeface="+mn-ea"/>
                <a:sym typeface="Symbol" panose="05050102010706020507" pitchFamily="18" charset="2"/>
              </a:rPr>
              <a:t>独立，而</a:t>
            </a:r>
            <a:r>
              <a:rPr lang="en-US" altLang="zh-CN" b="1" dirty="0" err="1">
                <a:latin typeface="+mn-ea"/>
                <a:sym typeface="Symbol" panose="05050102010706020507" pitchFamily="18" charset="2"/>
              </a:rPr>
              <a:t>N</a:t>
            </a:r>
            <a:r>
              <a:rPr lang="en-US" altLang="zh-CN" b="1" baseline="-25000" dirty="0" err="1">
                <a:latin typeface="+mn-ea"/>
              </a:rPr>
              <a:t>n</a:t>
            </a:r>
            <a:r>
              <a:rPr lang="en-US" altLang="zh-CN" b="1" baseline="30000" dirty="0">
                <a:latin typeface="+mn-ea"/>
              </a:rPr>
              <a:t>+</a:t>
            </a:r>
            <a:r>
              <a:rPr lang="zh-CN" altLang="en-US" b="1" dirty="0">
                <a:latin typeface="+mn-ea"/>
                <a:sym typeface="Symbol" panose="05050102010706020507" pitchFamily="18" charset="2"/>
              </a:rPr>
              <a:t>表示第</a:t>
            </a:r>
            <a:r>
              <a:rPr lang="en-US" altLang="zh-CN" b="1" dirty="0">
                <a:latin typeface="+mn-ea"/>
                <a:sym typeface="Symbol" panose="05050102010706020507" pitchFamily="18" charset="2"/>
              </a:rPr>
              <a:t>n</a:t>
            </a:r>
            <a:r>
              <a:rPr lang="zh-CN" altLang="en-US" b="1" dirty="0">
                <a:latin typeface="+mn-ea"/>
                <a:sym typeface="Symbol" panose="05050102010706020507" pitchFamily="18" charset="2"/>
              </a:rPr>
              <a:t>个离去顾客服务完毕离开系统时的队长。</a:t>
            </a:r>
          </a:p>
        </p:txBody>
      </p:sp>
      <p:graphicFrame>
        <p:nvGraphicFramePr>
          <p:cNvPr id="374789" name="Object 5">
            <a:extLst>
              <a:ext uri="{FF2B5EF4-FFF2-40B4-BE49-F238E27FC236}">
                <a16:creationId xmlns:a16="http://schemas.microsoft.com/office/drawing/2014/main" id="{7F96FEBA-39E0-598E-828D-BAFB4FF65096}"/>
              </a:ext>
            </a:extLst>
          </p:cNvPr>
          <p:cNvGraphicFramePr>
            <a:graphicFrameLocks noChangeAspect="1"/>
          </p:cNvGraphicFramePr>
          <p:nvPr>
            <p:extLst>
              <p:ext uri="{D42A27DB-BD31-4B8C-83A1-F6EECF244321}">
                <p14:modId xmlns:p14="http://schemas.microsoft.com/office/powerpoint/2010/main" val="2147234657"/>
              </p:ext>
            </p:extLst>
          </p:nvPr>
        </p:nvGraphicFramePr>
        <p:xfrm>
          <a:off x="1403516" y="5567195"/>
          <a:ext cx="152435" cy="127029"/>
        </p:xfrm>
        <a:graphic>
          <a:graphicData uri="http://schemas.openxmlformats.org/presentationml/2006/ole">
            <mc:AlternateContent xmlns:mc="http://schemas.openxmlformats.org/markup-compatibility/2006">
              <mc:Choice xmlns:v="urn:schemas-microsoft-com:vml" Requires="v">
                <p:oleObj r:id="rId3" imgW="152202" imgH="126835" progId="Equation.3">
                  <p:embed/>
                </p:oleObj>
              </mc:Choice>
              <mc:Fallback>
                <p:oleObj r:id="rId3" imgW="152202" imgH="126835" progId="Equation.3">
                  <p:embed/>
                  <p:pic>
                    <p:nvPicPr>
                      <p:cNvPr id="374789" name="Object 5">
                        <a:extLst>
                          <a:ext uri="{FF2B5EF4-FFF2-40B4-BE49-F238E27FC236}">
                            <a16:creationId xmlns:a16="http://schemas.microsoft.com/office/drawing/2014/main" id="{7F96FEBA-39E0-598E-828D-BAFB4FF65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516" y="5567195"/>
                        <a:ext cx="152435" cy="12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4790" name="Object 6">
            <a:extLst>
              <a:ext uri="{FF2B5EF4-FFF2-40B4-BE49-F238E27FC236}">
                <a16:creationId xmlns:a16="http://schemas.microsoft.com/office/drawing/2014/main" id="{ED27E04F-78AB-7B78-1275-D916F2B80B87}"/>
              </a:ext>
            </a:extLst>
          </p:cNvPr>
          <p:cNvGraphicFramePr>
            <a:graphicFrameLocks noChangeAspect="1"/>
          </p:cNvGraphicFramePr>
          <p:nvPr>
            <p:extLst>
              <p:ext uri="{D42A27DB-BD31-4B8C-83A1-F6EECF244321}">
                <p14:modId xmlns:p14="http://schemas.microsoft.com/office/powerpoint/2010/main" val="335291912"/>
              </p:ext>
            </p:extLst>
          </p:nvPr>
        </p:nvGraphicFramePr>
        <p:xfrm>
          <a:off x="3613827" y="5089247"/>
          <a:ext cx="152435" cy="127029"/>
        </p:xfrm>
        <a:graphic>
          <a:graphicData uri="http://schemas.openxmlformats.org/presentationml/2006/ole">
            <mc:AlternateContent xmlns:mc="http://schemas.openxmlformats.org/markup-compatibility/2006">
              <mc:Choice xmlns:v="urn:schemas-microsoft-com:vml" Requires="v">
                <p:oleObj r:id="rId5" imgW="152202" imgH="126835" progId="Equation.3">
                  <p:embed/>
                </p:oleObj>
              </mc:Choice>
              <mc:Fallback>
                <p:oleObj r:id="rId5" imgW="152202" imgH="126835" progId="Equation.3">
                  <p:embed/>
                  <p:pic>
                    <p:nvPicPr>
                      <p:cNvPr id="374790" name="Object 6">
                        <a:extLst>
                          <a:ext uri="{FF2B5EF4-FFF2-40B4-BE49-F238E27FC236}">
                            <a16:creationId xmlns:a16="http://schemas.microsoft.com/office/drawing/2014/main" id="{ED27E04F-78AB-7B78-1275-D916F2B80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827" y="5089247"/>
                        <a:ext cx="152435" cy="12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 calcmode="lin" valueType="num">
                                      <p:cBhvr additive="base">
                                        <p:cTn id="12" dur="500" fill="hold"/>
                                        <p:tgtEl>
                                          <p:spTgt spid="3747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47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74788">
                                            <p:txEl>
                                              <p:pRg st="0" end="0"/>
                                            </p:txEl>
                                          </p:spTgt>
                                        </p:tgtEl>
                                        <p:attrNameLst>
                                          <p:attrName>style.visibility</p:attrName>
                                        </p:attrNameLst>
                                      </p:cBhvr>
                                      <p:to>
                                        <p:strVal val="visible"/>
                                      </p:to>
                                    </p:set>
                                    <p:anim calcmode="lin" valueType="num">
                                      <p:cBhvr additive="base">
                                        <p:cTn id="17" dur="500" fill="hold"/>
                                        <p:tgtEl>
                                          <p:spTgt spid="37478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4788">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4788">
                                            <p:txEl>
                                              <p:pRg st="1" end="1"/>
                                            </p:txEl>
                                          </p:spTgt>
                                        </p:tgtEl>
                                        <p:attrNameLst>
                                          <p:attrName>style.visibility</p:attrName>
                                        </p:attrNameLst>
                                      </p:cBhvr>
                                      <p:to>
                                        <p:strVal val="visible"/>
                                      </p:to>
                                    </p:set>
                                    <p:anim calcmode="lin" valueType="num">
                                      <p:cBhvr additive="base">
                                        <p:cTn id="22" dur="500" fill="hold"/>
                                        <p:tgtEl>
                                          <p:spTgt spid="37478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47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74788">
                                            <p:txEl>
                                              <p:pRg st="2" end="2"/>
                                            </p:txEl>
                                          </p:spTgt>
                                        </p:tgtEl>
                                        <p:attrNameLst>
                                          <p:attrName>style.visibility</p:attrName>
                                        </p:attrNameLst>
                                      </p:cBhvr>
                                      <p:to>
                                        <p:strVal val="visible"/>
                                      </p:to>
                                    </p:set>
                                    <p:anim calcmode="lin" valueType="num">
                                      <p:cBhvr additive="base">
                                        <p:cTn id="28" dur="500" fill="hold"/>
                                        <p:tgtEl>
                                          <p:spTgt spid="374788">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47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74788">
                                            <p:txEl>
                                              <p:pRg st="3" end="3"/>
                                            </p:txEl>
                                          </p:spTgt>
                                        </p:tgtEl>
                                        <p:attrNameLst>
                                          <p:attrName>style.visibility</p:attrName>
                                        </p:attrNameLst>
                                      </p:cBhvr>
                                      <p:to>
                                        <p:strVal val="visible"/>
                                      </p:to>
                                    </p:set>
                                    <p:anim calcmode="lin" valueType="num">
                                      <p:cBhvr additive="base">
                                        <p:cTn id="34" dur="500" fill="hold"/>
                                        <p:tgtEl>
                                          <p:spTgt spid="374788">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74788">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74790"/>
                                        </p:tgtEl>
                                        <p:attrNameLst>
                                          <p:attrName>style.visibility</p:attrName>
                                        </p:attrNameLst>
                                      </p:cBhvr>
                                      <p:to>
                                        <p:strVal val="visible"/>
                                      </p:to>
                                    </p:set>
                                    <p:anim calcmode="lin" valueType="num">
                                      <p:cBhvr additive="base">
                                        <p:cTn id="38" dur="500" fill="hold"/>
                                        <p:tgtEl>
                                          <p:spTgt spid="374790"/>
                                        </p:tgtEl>
                                        <p:attrNameLst>
                                          <p:attrName>ppt_x</p:attrName>
                                        </p:attrNameLst>
                                      </p:cBhvr>
                                      <p:tavLst>
                                        <p:tav tm="0">
                                          <p:val>
                                            <p:strVal val="#ppt_x"/>
                                          </p:val>
                                        </p:tav>
                                        <p:tav tm="100000">
                                          <p:val>
                                            <p:strVal val="#ppt_x"/>
                                          </p:val>
                                        </p:tav>
                                      </p:tavLst>
                                    </p:anim>
                                    <p:anim calcmode="lin" valueType="num">
                                      <p:cBhvr additive="base">
                                        <p:cTn id="39" dur="500" fill="hold"/>
                                        <p:tgtEl>
                                          <p:spTgt spid="374790"/>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374788">
                                            <p:txEl>
                                              <p:pRg st="4" end="4"/>
                                            </p:txEl>
                                          </p:spTgt>
                                        </p:tgtEl>
                                        <p:attrNameLst>
                                          <p:attrName>style.visibility</p:attrName>
                                        </p:attrNameLst>
                                      </p:cBhvr>
                                      <p:to>
                                        <p:strVal val="visible"/>
                                      </p:to>
                                    </p:set>
                                    <p:anim calcmode="lin" valueType="num">
                                      <p:cBhvr additive="base">
                                        <p:cTn id="44" dur="500" fill="hold"/>
                                        <p:tgtEl>
                                          <p:spTgt spid="374788">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74788">
                                            <p:txEl>
                                              <p:pRg st="4" end="4"/>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74789"/>
                                        </p:tgtEl>
                                        <p:attrNameLst>
                                          <p:attrName>style.visibility</p:attrName>
                                        </p:attrNameLst>
                                      </p:cBhvr>
                                      <p:to>
                                        <p:strVal val="visible"/>
                                      </p:to>
                                    </p:set>
                                    <p:anim calcmode="lin" valueType="num">
                                      <p:cBhvr additive="base">
                                        <p:cTn id="48" dur="500" fill="hold"/>
                                        <p:tgtEl>
                                          <p:spTgt spid="374789"/>
                                        </p:tgtEl>
                                        <p:attrNameLst>
                                          <p:attrName>ppt_x</p:attrName>
                                        </p:attrNameLst>
                                      </p:cBhvr>
                                      <p:tavLst>
                                        <p:tav tm="0">
                                          <p:val>
                                            <p:strVal val="#ppt_x"/>
                                          </p:val>
                                        </p:tav>
                                        <p:tav tm="100000">
                                          <p:val>
                                            <p:strVal val="#ppt_x"/>
                                          </p:val>
                                        </p:tav>
                                      </p:tavLst>
                                    </p:anim>
                                    <p:anim calcmode="lin" valueType="num">
                                      <p:cBhvr additive="base">
                                        <p:cTn id="49"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dvAuto="0"/>
      <p:bldP spid="374788" grpId="0" build="p"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2C3458EF-3033-D9D8-83F6-DB9770A0A891}"/>
              </a:ext>
            </a:extLst>
          </p:cNvPr>
          <p:cNvSpPr>
            <a:spLocks noGrp="1" noChangeArrowheads="1"/>
          </p:cNvSpPr>
          <p:nvPr>
            <p:ph type="title"/>
          </p:nvPr>
        </p:nvSpPr>
        <p:spPr/>
        <p:txBody>
          <a:bodyPr/>
          <a:lstStyle/>
          <a:p>
            <a:pPr eaLnBrk="1" hangingPunct="1"/>
            <a:r>
              <a:rPr lang="zh-CN" altLang="en-US"/>
              <a:t>上一讲内容回顾</a:t>
            </a:r>
          </a:p>
        </p:txBody>
      </p:sp>
      <p:sp>
        <p:nvSpPr>
          <p:cNvPr id="411651" name="Rectangle 3">
            <a:extLst>
              <a:ext uri="{FF2B5EF4-FFF2-40B4-BE49-F238E27FC236}">
                <a16:creationId xmlns:a16="http://schemas.microsoft.com/office/drawing/2014/main" id="{D9043055-C95A-8A9A-AEEE-E41DFB7F0F84}"/>
              </a:ext>
            </a:extLst>
          </p:cNvPr>
          <p:cNvSpPr>
            <a:spLocks noGrp="1" noChangeArrowheads="1"/>
          </p:cNvSpPr>
          <p:nvPr>
            <p:ph idx="1"/>
          </p:nvPr>
        </p:nvSpPr>
        <p:spPr>
          <a:xfrm>
            <a:off x="638892" y="1143794"/>
            <a:ext cx="7489970" cy="5120872"/>
          </a:xfrm>
        </p:spPr>
        <p:txBody>
          <a:bodyPr>
            <a:normAutofit/>
          </a:bodyPr>
          <a:lstStyle/>
          <a:p>
            <a:pPr>
              <a:spcBef>
                <a:spcPts val="600"/>
              </a:spcBef>
              <a:buClr>
                <a:srgbClr val="CC00CC"/>
              </a:buClr>
              <a:buFont typeface="Wingdings" panose="05000000000000000000" pitchFamily="2" charset="2"/>
              <a:buChar char="Ø"/>
            </a:pPr>
            <a:r>
              <a:rPr lang="zh-CN" altLang="en-US" dirty="0">
                <a:solidFill>
                  <a:srgbClr val="0000FF"/>
                </a:solidFill>
              </a:rPr>
              <a:t>排队论简介</a:t>
            </a:r>
          </a:p>
          <a:p>
            <a:pPr lvl="1">
              <a:spcBef>
                <a:spcPts val="600"/>
              </a:spcBef>
              <a:buClr>
                <a:srgbClr val="FF0000"/>
              </a:buClr>
              <a:buFontTx/>
              <a:buChar char="•"/>
            </a:pPr>
            <a:r>
              <a:rPr lang="zh-CN" altLang="en-US" dirty="0">
                <a:solidFill>
                  <a:srgbClr val="CC00CC"/>
                </a:solidFill>
              </a:rPr>
              <a:t>排队的概念</a:t>
            </a:r>
          </a:p>
          <a:p>
            <a:pPr lvl="1">
              <a:spcBef>
                <a:spcPts val="600"/>
              </a:spcBef>
              <a:buClr>
                <a:srgbClr val="FF0000"/>
              </a:buClr>
              <a:buFontTx/>
              <a:buChar char="•"/>
            </a:pPr>
            <a:r>
              <a:rPr lang="zh-CN" altLang="en-US" dirty="0">
                <a:solidFill>
                  <a:srgbClr val="CC00CC"/>
                </a:solidFill>
              </a:rPr>
              <a:t>基本的排队系统</a:t>
            </a:r>
          </a:p>
          <a:p>
            <a:pPr lvl="1">
              <a:spcBef>
                <a:spcPts val="600"/>
              </a:spcBef>
              <a:buClr>
                <a:srgbClr val="FF0000"/>
              </a:buClr>
              <a:buFontTx/>
              <a:buChar char="•"/>
            </a:pPr>
            <a:r>
              <a:rPr lang="zh-CN" altLang="en-US" dirty="0">
                <a:solidFill>
                  <a:srgbClr val="CC00CC"/>
                </a:solidFill>
              </a:rPr>
              <a:t>排队系统的基本组成</a:t>
            </a:r>
          </a:p>
          <a:p>
            <a:pPr lvl="1">
              <a:spcBef>
                <a:spcPts val="600"/>
              </a:spcBef>
              <a:buClr>
                <a:srgbClr val="FF0000"/>
              </a:buClr>
              <a:buFontTx/>
              <a:buChar char="•"/>
            </a:pPr>
            <a:r>
              <a:rPr lang="zh-CN" altLang="en-US" dirty="0">
                <a:solidFill>
                  <a:srgbClr val="CC00CC"/>
                </a:solidFill>
              </a:rPr>
              <a:t>经典排队系统的符号表示方法</a:t>
            </a:r>
            <a:endParaRPr lang="en-US" altLang="zh-CN" dirty="0">
              <a:solidFill>
                <a:srgbClr val="CC00CC"/>
              </a:solidFill>
            </a:endParaRPr>
          </a:p>
          <a:p>
            <a:pPr>
              <a:spcBef>
                <a:spcPts val="600"/>
              </a:spcBef>
              <a:buClr>
                <a:srgbClr val="CC00CC"/>
              </a:buClr>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600"/>
              </a:spcBef>
              <a:buClr>
                <a:srgbClr val="FF0000"/>
              </a:buClr>
              <a:buFontTx/>
              <a:buChar char="•"/>
            </a:pPr>
            <a:r>
              <a:rPr lang="zh-CN" altLang="en-US" dirty="0">
                <a:solidFill>
                  <a:srgbClr val="CC00CC"/>
                </a:solidFill>
              </a:rPr>
              <a:t>问题的引入</a:t>
            </a:r>
          </a:p>
          <a:p>
            <a:pPr lvl="1">
              <a:spcBef>
                <a:spcPts val="600"/>
              </a:spcBef>
              <a:buClr>
                <a:srgbClr val="FF0000"/>
              </a:buClr>
              <a:buFontTx/>
              <a:buChar char="•"/>
            </a:pPr>
            <a:r>
              <a:rPr lang="zh-CN" altLang="en-US" dirty="0">
                <a:solidFill>
                  <a:srgbClr val="CC00CC"/>
                </a:solidFill>
              </a:rPr>
              <a:t>队长</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0D426475-861C-68B3-E099-418E3586AABD}"/>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输出过程</a:t>
            </a:r>
            <a:r>
              <a:rPr lang="en-US" altLang="zh-CN">
                <a:latin typeface="黑体" panose="02010609060101010101" pitchFamily="49" charset="-122"/>
              </a:rPr>
              <a:t>(</a:t>
            </a:r>
            <a:r>
              <a:rPr lang="zh-CN" altLang="en-US">
                <a:latin typeface="黑体" panose="02010609060101010101" pitchFamily="49" charset="-122"/>
              </a:rPr>
              <a:t>续</a:t>
            </a:r>
            <a:r>
              <a:rPr lang="en-US" altLang="zh-CN">
                <a:latin typeface="黑体" panose="02010609060101010101" pitchFamily="49" charset="-122"/>
              </a:rPr>
              <a:t>)</a:t>
            </a:r>
          </a:p>
        </p:txBody>
      </p:sp>
      <p:graphicFrame>
        <p:nvGraphicFramePr>
          <p:cNvPr id="376835" name="Object 3">
            <a:extLst>
              <a:ext uri="{FF2B5EF4-FFF2-40B4-BE49-F238E27FC236}">
                <a16:creationId xmlns:a16="http://schemas.microsoft.com/office/drawing/2014/main" id="{38583B30-F9A2-A398-16A0-32BD5431839A}"/>
              </a:ext>
            </a:extLst>
          </p:cNvPr>
          <p:cNvGraphicFramePr>
            <a:graphicFrameLocks noChangeAspect="1"/>
          </p:cNvGraphicFramePr>
          <p:nvPr>
            <p:extLst>
              <p:ext uri="{D42A27DB-BD31-4B8C-83A1-F6EECF244321}">
                <p14:modId xmlns:p14="http://schemas.microsoft.com/office/powerpoint/2010/main" val="3155049032"/>
              </p:ext>
            </p:extLst>
          </p:nvPr>
        </p:nvGraphicFramePr>
        <p:xfrm>
          <a:off x="2285603" y="1485186"/>
          <a:ext cx="3810882" cy="938429"/>
        </p:xfrm>
        <a:graphic>
          <a:graphicData uri="http://schemas.openxmlformats.org/presentationml/2006/ole">
            <mc:AlternateContent xmlns:mc="http://schemas.openxmlformats.org/markup-compatibility/2006">
              <mc:Choice xmlns:v="urn:schemas-microsoft-com:vml" Requires="v">
                <p:oleObj r:id="rId3" imgW="1905000" imgH="469900" progId="Equation.3">
                  <p:embed/>
                </p:oleObj>
              </mc:Choice>
              <mc:Fallback>
                <p:oleObj r:id="rId3" imgW="1905000" imgH="469900" progId="Equation.3">
                  <p:embed/>
                  <p:pic>
                    <p:nvPicPr>
                      <p:cNvPr id="376835" name="Object 3">
                        <a:extLst>
                          <a:ext uri="{FF2B5EF4-FFF2-40B4-BE49-F238E27FC236}">
                            <a16:creationId xmlns:a16="http://schemas.microsoft.com/office/drawing/2014/main" id="{38583B30-F9A2-A398-16A0-32BD54318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603" y="1485186"/>
                        <a:ext cx="3810882" cy="93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6836" name="Rectangle 4">
            <a:extLst>
              <a:ext uri="{FF2B5EF4-FFF2-40B4-BE49-F238E27FC236}">
                <a16:creationId xmlns:a16="http://schemas.microsoft.com/office/drawing/2014/main" id="{31036C22-97AB-5B43-991B-118781CA30C4}"/>
              </a:ext>
            </a:extLst>
          </p:cNvPr>
          <p:cNvSpPr>
            <a:spLocks noChangeArrowheads="1"/>
          </p:cNvSpPr>
          <p:nvPr/>
        </p:nvSpPr>
        <p:spPr bwMode="auto">
          <a:xfrm>
            <a:off x="761251" y="2510948"/>
            <a:ext cx="618902"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1" dirty="0">
                <a:latin typeface="+mn-ea"/>
                <a:sym typeface="Symbol" panose="05050102010706020507" pitchFamily="18" charset="2"/>
              </a:rPr>
              <a:t>因此</a:t>
            </a:r>
          </a:p>
        </p:txBody>
      </p:sp>
      <p:graphicFrame>
        <p:nvGraphicFramePr>
          <p:cNvPr id="376837" name="Object 5">
            <a:extLst>
              <a:ext uri="{FF2B5EF4-FFF2-40B4-BE49-F238E27FC236}">
                <a16:creationId xmlns:a16="http://schemas.microsoft.com/office/drawing/2014/main" id="{050439AB-6BB1-3C35-3B70-2B5EDC34AF17}"/>
              </a:ext>
            </a:extLst>
          </p:cNvPr>
          <p:cNvGraphicFramePr>
            <a:graphicFrameLocks noChangeAspect="1"/>
          </p:cNvGraphicFramePr>
          <p:nvPr>
            <p:extLst>
              <p:ext uri="{D42A27DB-BD31-4B8C-83A1-F6EECF244321}">
                <p14:modId xmlns:p14="http://schemas.microsoft.com/office/powerpoint/2010/main" val="1409343960"/>
              </p:ext>
            </p:extLst>
          </p:nvPr>
        </p:nvGraphicFramePr>
        <p:xfrm>
          <a:off x="1918806" y="2963491"/>
          <a:ext cx="2559642" cy="589099"/>
        </p:xfrm>
        <a:graphic>
          <a:graphicData uri="http://schemas.openxmlformats.org/presentationml/2006/ole">
            <mc:AlternateContent xmlns:mc="http://schemas.openxmlformats.org/markup-compatibility/2006">
              <mc:Choice xmlns:v="urn:schemas-microsoft-com:vml" Requires="v">
                <p:oleObj r:id="rId5" imgW="1269449" imgH="291973" progId="Equation.3">
                  <p:embed/>
                </p:oleObj>
              </mc:Choice>
              <mc:Fallback>
                <p:oleObj r:id="rId5" imgW="1269449" imgH="291973" progId="Equation.3">
                  <p:embed/>
                  <p:pic>
                    <p:nvPicPr>
                      <p:cNvPr id="376837" name="Object 5">
                        <a:extLst>
                          <a:ext uri="{FF2B5EF4-FFF2-40B4-BE49-F238E27FC236}">
                            <a16:creationId xmlns:a16="http://schemas.microsoft.com/office/drawing/2014/main" id="{050439AB-6BB1-3C35-3B70-2B5EDC34AF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8806" y="2963491"/>
                        <a:ext cx="2559642" cy="58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6838" name="Rectangle 6">
            <a:extLst>
              <a:ext uri="{FF2B5EF4-FFF2-40B4-BE49-F238E27FC236}">
                <a16:creationId xmlns:a16="http://schemas.microsoft.com/office/drawing/2014/main" id="{CBDB462E-3B7D-B1BF-49C4-1D354E905537}"/>
              </a:ext>
            </a:extLst>
          </p:cNvPr>
          <p:cNvSpPr>
            <a:spLocks noGrp="1" noChangeArrowheads="1"/>
          </p:cNvSpPr>
          <p:nvPr>
            <p:ph idx="1"/>
          </p:nvPr>
        </p:nvSpPr>
        <p:spPr>
          <a:xfrm>
            <a:off x="612775" y="1090556"/>
            <a:ext cx="7714664" cy="662838"/>
          </a:xfrm>
        </p:spPr>
        <p:txBody>
          <a:bodyPr>
            <a:normAutofit/>
          </a:bodyPr>
          <a:lstStyle/>
          <a:p>
            <a:pPr eaLnBrk="1" hangingPunct="1">
              <a:lnSpc>
                <a:spcPct val="100000"/>
              </a:lnSpc>
              <a:buClrTx/>
              <a:buFontTx/>
              <a:buNone/>
            </a:pPr>
            <a:r>
              <a:rPr lang="zh-CN" altLang="en-US" dirty="0">
                <a:sym typeface="Symbol" panose="05050102010706020507" pitchFamily="18" charset="2"/>
              </a:rPr>
              <a:t>由于</a:t>
            </a:r>
            <a:endParaRPr lang="zh-CN" altLang="en-US" sz="3201" dirty="0"/>
          </a:p>
        </p:txBody>
      </p:sp>
      <p:sp>
        <p:nvSpPr>
          <p:cNvPr id="376839" name="Rectangle 7">
            <a:extLst>
              <a:ext uri="{FF2B5EF4-FFF2-40B4-BE49-F238E27FC236}">
                <a16:creationId xmlns:a16="http://schemas.microsoft.com/office/drawing/2014/main" id="{E9765C43-C85E-FCB6-F85F-3F5C06977C3D}"/>
              </a:ext>
            </a:extLst>
          </p:cNvPr>
          <p:cNvSpPr>
            <a:spLocks noChangeArrowheads="1"/>
          </p:cNvSpPr>
          <p:nvPr/>
        </p:nvSpPr>
        <p:spPr bwMode="auto">
          <a:xfrm>
            <a:off x="745029" y="4760484"/>
            <a:ext cx="10976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b="1" dirty="0">
                <a:latin typeface="+mn-ea"/>
                <a:sym typeface="Symbol" panose="05050102010706020507" pitchFamily="18" charset="2"/>
              </a:rPr>
              <a:t>此式表示在统计平衡下，相继输出的间隔时间服从参数为（</a:t>
            </a:r>
            <a:r>
              <a:rPr lang="en-US" altLang="zh-CN" b="1" dirty="0">
                <a:latin typeface="+mn-ea"/>
                <a:sym typeface="Symbol" panose="05050102010706020507" pitchFamily="18" charset="2"/>
              </a:rPr>
              <a:t>&gt;0</a:t>
            </a:r>
            <a:r>
              <a:rPr lang="zh-CN" altLang="en-US" b="1" dirty="0">
                <a:latin typeface="+mn-ea"/>
                <a:sym typeface="Symbol" panose="05050102010706020507" pitchFamily="18" charset="2"/>
              </a:rPr>
              <a:t>）的负指数分布。</a:t>
            </a:r>
          </a:p>
        </p:txBody>
      </p:sp>
      <p:sp>
        <p:nvSpPr>
          <p:cNvPr id="376840" name="Rectangle 8">
            <a:extLst>
              <a:ext uri="{FF2B5EF4-FFF2-40B4-BE49-F238E27FC236}">
                <a16:creationId xmlns:a16="http://schemas.microsoft.com/office/drawing/2014/main" id="{66374CD4-5992-6491-872A-92799A0F24B1}"/>
              </a:ext>
            </a:extLst>
          </p:cNvPr>
          <p:cNvSpPr>
            <a:spLocks noChangeArrowheads="1"/>
          </p:cNvSpPr>
          <p:nvPr/>
        </p:nvSpPr>
        <p:spPr bwMode="auto">
          <a:xfrm>
            <a:off x="761250" y="5291304"/>
            <a:ext cx="10976725"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en-US" altLang="zh-CN" b="1" dirty="0">
                <a:latin typeface="+mn-ea"/>
                <a:sym typeface="Symbol" panose="05050102010706020507" pitchFamily="18" charset="2"/>
              </a:rPr>
              <a:t>      </a:t>
            </a:r>
            <a:r>
              <a:rPr lang="zh-CN" altLang="en-US" b="1" dirty="0">
                <a:latin typeface="+mn-ea"/>
                <a:sym typeface="Symbol" panose="05050102010706020507" pitchFamily="18" charset="2"/>
              </a:rPr>
              <a:t>另外，在统计平衡下，输出的间隔时间相互独立，因此对</a:t>
            </a:r>
            <a:r>
              <a:rPr lang="en-US" altLang="zh-CN" b="1" dirty="0">
                <a:latin typeface="+mn-ea"/>
              </a:rPr>
              <a:t>M/M/1/</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系统，其统计平衡下的输出过程与到达过程相同。</a:t>
            </a:r>
          </a:p>
        </p:txBody>
      </p:sp>
      <p:graphicFrame>
        <p:nvGraphicFramePr>
          <p:cNvPr id="376841" name="Object 9">
            <a:extLst>
              <a:ext uri="{FF2B5EF4-FFF2-40B4-BE49-F238E27FC236}">
                <a16:creationId xmlns:a16="http://schemas.microsoft.com/office/drawing/2014/main" id="{71CC7066-0A97-C705-9E25-A0ADC5631089}"/>
              </a:ext>
            </a:extLst>
          </p:cNvPr>
          <p:cNvGraphicFramePr>
            <a:graphicFrameLocks noChangeAspect="1"/>
          </p:cNvGraphicFramePr>
          <p:nvPr>
            <p:extLst>
              <p:ext uri="{D42A27DB-BD31-4B8C-83A1-F6EECF244321}">
                <p14:modId xmlns:p14="http://schemas.microsoft.com/office/powerpoint/2010/main" val="1000561559"/>
              </p:ext>
            </p:extLst>
          </p:nvPr>
        </p:nvGraphicFramePr>
        <p:xfrm>
          <a:off x="1598057" y="3639922"/>
          <a:ext cx="6935805" cy="870151"/>
        </p:xfrm>
        <a:graphic>
          <a:graphicData uri="http://schemas.openxmlformats.org/presentationml/2006/ole">
            <mc:AlternateContent xmlns:mc="http://schemas.openxmlformats.org/markup-compatibility/2006">
              <mc:Choice xmlns:v="urn:schemas-microsoft-com:vml" Requires="v">
                <p:oleObj r:id="rId7" imgW="3441700" imgH="431800" progId="Equation.3">
                  <p:embed/>
                </p:oleObj>
              </mc:Choice>
              <mc:Fallback>
                <p:oleObj r:id="rId7" imgW="3441700" imgH="431800" progId="Equation.3">
                  <p:embed/>
                  <p:pic>
                    <p:nvPicPr>
                      <p:cNvPr id="376841" name="Object 9">
                        <a:extLst>
                          <a:ext uri="{FF2B5EF4-FFF2-40B4-BE49-F238E27FC236}">
                            <a16:creationId xmlns:a16="http://schemas.microsoft.com/office/drawing/2014/main" id="{71CC7066-0A97-C705-9E25-A0ADC56310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8057" y="3639922"/>
                        <a:ext cx="6935805" cy="87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3FA332C6-62A8-FCC1-7BF5-6E4F2BE6B6E7}"/>
              </a:ext>
            </a:extLst>
          </p:cNvPr>
          <p:cNvSpPr txBox="1"/>
          <p:nvPr/>
        </p:nvSpPr>
        <p:spPr>
          <a:xfrm>
            <a:off x="5641975" y="3358759"/>
            <a:ext cx="2595789" cy="461665"/>
          </a:xfrm>
          <a:prstGeom prst="rect">
            <a:avLst/>
          </a:prstGeom>
          <a:noFill/>
        </p:spPr>
        <p:txBody>
          <a:bodyPr wrap="square">
            <a:spAutoFit/>
          </a:bodyPr>
          <a:lstStyle/>
          <a:p>
            <a:r>
              <a:rPr lang="zh-CN" altLang="en-US" sz="2400" b="1" dirty="0">
                <a:solidFill>
                  <a:srgbClr val="CC00CC"/>
                </a:solidFill>
                <a:latin typeface="+mn-ea"/>
                <a:ea typeface="+mn-ea"/>
                <a:sym typeface="Symbol" panose="05050102010706020507" pitchFamily="18" charset="2"/>
              </a:rPr>
              <a:t>系统</a:t>
            </a:r>
            <a:r>
              <a:rPr lang="zh-CN" altLang="en-US" b="1" dirty="0">
                <a:solidFill>
                  <a:srgbClr val="CC00CC"/>
                </a:solidFill>
                <a:latin typeface="+mn-ea"/>
                <a:sym typeface="Symbol" panose="05050102010706020507" pitchFamily="18" charset="2"/>
              </a:rPr>
              <a:t>繁忙</a:t>
            </a:r>
            <a:r>
              <a:rPr lang="zh-CN" altLang="en-US" sz="2400" b="1" dirty="0">
                <a:solidFill>
                  <a:srgbClr val="CC00CC"/>
                </a:solidFill>
                <a:latin typeface="+mn-ea"/>
                <a:ea typeface="+mn-ea"/>
                <a:sym typeface="Symbol" panose="05050102010706020507" pitchFamily="18" charset="2"/>
              </a:rPr>
              <a:t>的概率</a:t>
            </a:r>
            <a:endParaRPr lang="en-US" b="1" dirty="0"/>
          </a:p>
        </p:txBody>
      </p:sp>
      <p:sp>
        <p:nvSpPr>
          <p:cNvPr id="4" name="文本框 3">
            <a:extLst>
              <a:ext uri="{FF2B5EF4-FFF2-40B4-BE49-F238E27FC236}">
                <a16:creationId xmlns:a16="http://schemas.microsoft.com/office/drawing/2014/main" id="{37FD9108-D461-A0A2-D825-12064BC705B4}"/>
              </a:ext>
            </a:extLst>
          </p:cNvPr>
          <p:cNvSpPr txBox="1"/>
          <p:nvPr/>
        </p:nvSpPr>
        <p:spPr>
          <a:xfrm>
            <a:off x="4803775" y="1209439"/>
            <a:ext cx="2595789" cy="461665"/>
          </a:xfrm>
          <a:prstGeom prst="rect">
            <a:avLst/>
          </a:prstGeom>
          <a:noFill/>
        </p:spPr>
        <p:txBody>
          <a:bodyPr wrap="square">
            <a:spAutoFit/>
          </a:bodyPr>
          <a:lstStyle/>
          <a:p>
            <a:r>
              <a:rPr lang="zh-CN" altLang="en-US" sz="2400" b="1" dirty="0">
                <a:solidFill>
                  <a:srgbClr val="CC00CC"/>
                </a:solidFill>
                <a:latin typeface="+mn-ea"/>
                <a:ea typeface="+mn-ea"/>
                <a:sym typeface="Symbol" panose="05050102010706020507" pitchFamily="18" charset="2"/>
              </a:rPr>
              <a:t>系统空闲的概率</a:t>
            </a:r>
            <a:endParaRPr lang="en-US" b="1" dirty="0"/>
          </a:p>
        </p:txBody>
      </p:sp>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7C4C4A0F-E1A0-10F1-D03A-A0E01B4BC9DA}"/>
                  </a:ext>
                </a:extLst>
              </p:cNvPr>
              <p:cNvSpPr txBox="1"/>
              <p:nvPr/>
            </p:nvSpPr>
            <p:spPr bwMode="auto">
              <a:xfrm>
                <a:off x="7015190" y="2174295"/>
                <a:ext cx="4706564" cy="1042721"/>
              </a:xfrm>
              <a:prstGeom prst="rect">
                <a:avLst/>
              </a:prstGeom>
              <a:solidFill>
                <a:schemeClr val="bg2">
                  <a:lumMod val="75000"/>
                </a:schemeClr>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b="1" i="1">
                          <a:solidFill>
                            <a:srgbClr val="000000"/>
                          </a:solidFill>
                          <a:latin typeface="Cambria Math" panose="02040503050406030204" pitchFamily="18" charset="0"/>
                        </a:rPr>
                        <m:t>𝒇</m:t>
                      </m:r>
                      <m:r>
                        <a:rPr lang="en-US" b="1" i="1">
                          <a:solidFill>
                            <a:srgbClr val="000000"/>
                          </a:solidFill>
                          <a:latin typeface="Cambria Math" panose="02040503050406030204" pitchFamily="18" charset="0"/>
                        </a:rPr>
                        <m:t>(</m:t>
                      </m:r>
                      <m:r>
                        <a:rPr lang="en-US" b="1" i="1">
                          <a:solidFill>
                            <a:srgbClr val="000000"/>
                          </a:solidFill>
                          <a:latin typeface="Cambria Math" panose="02040503050406030204" pitchFamily="18" charset="0"/>
                        </a:rPr>
                        <m:t>𝒙</m:t>
                      </m:r>
                      <m:r>
                        <a:rPr lang="en-US" b="1" i="1">
                          <a:solidFill>
                            <a:srgbClr val="000000"/>
                          </a:solidFill>
                          <a:latin typeface="Cambria Math" panose="02040503050406030204" pitchFamily="18" charset="0"/>
                        </a:rPr>
                        <m:t>)=</m:t>
                      </m:r>
                      <m:d>
                        <m:dPr>
                          <m:begChr m:val="{"/>
                          <m:endChr m:val=""/>
                          <m:ctrlPr>
                            <a:rPr lang="en-US" b="1" i="1">
                              <a:solidFill>
                                <a:srgbClr val="000000"/>
                              </a:solidFill>
                              <a:latin typeface="Cambria Math" panose="02040503050406030204" pitchFamily="18" charset="0"/>
                            </a:rPr>
                          </m:ctrlPr>
                        </m:dPr>
                        <m:e>
                          <m:m>
                            <m:mPr>
                              <m:plcHide m:val="on"/>
                              <m:mcs>
                                <m:mc>
                                  <m:mcPr>
                                    <m:count m:val="2"/>
                                    <m:mcJc m:val="center"/>
                                  </m:mcPr>
                                </m:mc>
                              </m:mcs>
                              <m:ctrlPr>
                                <a:rPr lang="en-US" b="1" i="1">
                                  <a:solidFill>
                                    <a:srgbClr val="000000"/>
                                  </a:solidFill>
                                  <a:latin typeface="Cambria Math" panose="02040503050406030204" pitchFamily="18" charset="0"/>
                                </a:rPr>
                              </m:ctrlPr>
                            </m:mPr>
                            <m:mr>
                              <m:e>
                                <m:r>
                                  <a:rPr lang="en-US" b="1" i="1">
                                    <a:solidFill>
                                      <a:srgbClr val="000000"/>
                                    </a:solidFill>
                                    <a:latin typeface="Cambria Math" panose="02040503050406030204" pitchFamily="18" charset="0"/>
                                  </a:rPr>
                                  <m:t>𝝀</m:t>
                                </m:r>
                                <m:sSup>
                                  <m:sSupPr>
                                    <m:ctrlPr>
                                      <a:rPr lang="en-US" b="1" i="1">
                                        <a:solidFill>
                                          <a:srgbClr val="000000"/>
                                        </a:solidFill>
                                        <a:latin typeface="Cambria Math" panose="02040503050406030204" pitchFamily="18" charset="0"/>
                                      </a:rPr>
                                    </m:ctrlPr>
                                  </m:sSupPr>
                                  <m:e>
                                    <m:r>
                                      <a:rPr lang="en-US" b="1" i="1">
                                        <a:solidFill>
                                          <a:srgbClr val="000000"/>
                                        </a:solidFill>
                                        <a:latin typeface="Cambria Math" panose="02040503050406030204" pitchFamily="18" charset="0"/>
                                      </a:rPr>
                                      <m:t>𝒆</m:t>
                                    </m:r>
                                  </m:e>
                                  <m:sup>
                                    <m:r>
                                      <a:rPr lang="en-US" b="1" i="1">
                                        <a:solidFill>
                                          <a:srgbClr val="000000"/>
                                        </a:solidFill>
                                        <a:latin typeface="Cambria Math" panose="02040503050406030204" pitchFamily="18" charset="0"/>
                                      </a:rPr>
                                      <m:t>−</m:t>
                                    </m:r>
                                    <m:r>
                                      <a:rPr lang="en-US" b="1" i="1">
                                        <a:solidFill>
                                          <a:srgbClr val="000000"/>
                                        </a:solidFill>
                                        <a:latin typeface="Cambria Math" panose="02040503050406030204" pitchFamily="18" charset="0"/>
                                      </a:rPr>
                                      <m:t>𝝀</m:t>
                                    </m:r>
                                    <m:r>
                                      <a:rPr lang="en-US" b="1" i="1">
                                        <a:solidFill>
                                          <a:srgbClr val="000000"/>
                                        </a:solidFill>
                                        <a:latin typeface="Cambria Math" panose="02040503050406030204" pitchFamily="18" charset="0"/>
                                      </a:rPr>
                                      <m:t>𝒙</m:t>
                                    </m:r>
                                  </m:sup>
                                </m:sSup>
                                <m:r>
                                  <a:rPr lang="en-US" b="1" i="1">
                                    <a:solidFill>
                                      <a:srgbClr val="000000"/>
                                    </a:solidFill>
                                    <a:latin typeface="Cambria Math" panose="02040503050406030204" pitchFamily="18" charset="0"/>
                                  </a:rPr>
                                  <m:t>，</m:t>
                                </m:r>
                              </m:e>
                              <m:e>
                                <m:r>
                                  <a:rPr lang="en-US" b="1" i="1">
                                    <a:solidFill>
                                      <a:srgbClr val="000000"/>
                                    </a:solidFill>
                                    <a:latin typeface="Cambria Math" panose="02040503050406030204" pitchFamily="18" charset="0"/>
                                  </a:rPr>
                                  <m:t>𝒙</m:t>
                                </m:r>
                                <m:r>
                                  <a:rPr lang="en-US" b="1" i="1">
                                    <a:solidFill>
                                      <a:srgbClr val="000000"/>
                                    </a:solidFill>
                                    <a:latin typeface="Cambria Math" panose="02040503050406030204" pitchFamily="18" charset="0"/>
                                  </a:rPr>
                                  <m:t>&gt;</m:t>
                                </m:r>
                                <m:r>
                                  <a:rPr lang="en-US" b="1" i="1">
                                    <a:solidFill>
                                      <a:srgbClr val="000000"/>
                                    </a:solidFill>
                                    <a:latin typeface="Cambria Math" panose="02040503050406030204" pitchFamily="18" charset="0"/>
                                  </a:rPr>
                                  <m:t>𝟎</m:t>
                                </m:r>
                              </m:e>
                            </m:mr>
                            <m:mr>
                              <m:e>
                                <m:r>
                                  <a:rPr lang="en-US" b="1" i="1">
                                    <a:solidFill>
                                      <a:srgbClr val="000000"/>
                                    </a:solidFill>
                                    <a:latin typeface="Cambria Math" panose="02040503050406030204" pitchFamily="18" charset="0"/>
                                  </a:rPr>
                                  <m:t>𝟎</m:t>
                                </m:r>
                                <m:r>
                                  <a:rPr lang="en-US" b="1" i="1">
                                    <a:solidFill>
                                      <a:srgbClr val="000000"/>
                                    </a:solidFill>
                                    <a:latin typeface="Cambria Math" panose="02040503050406030204" pitchFamily="18" charset="0"/>
                                  </a:rPr>
                                  <m:t>,</m:t>
                                </m:r>
                              </m:e>
                              <m:e>
                                <m:r>
                                  <a:rPr lang="en-US" b="1" i="1">
                                    <a:solidFill>
                                      <a:srgbClr val="000000"/>
                                    </a:solidFill>
                                    <a:latin typeface="Cambria Math" panose="02040503050406030204" pitchFamily="18" charset="0"/>
                                  </a:rPr>
                                  <m:t>𝒙</m:t>
                                </m:r>
                                <m:r>
                                  <a:rPr lang="en-US" b="1" i="1">
                                    <a:solidFill>
                                      <a:srgbClr val="000000"/>
                                    </a:solidFill>
                                    <a:latin typeface="Cambria Math" panose="02040503050406030204" pitchFamily="18" charset="0"/>
                                  </a:rPr>
                                  <m:t>≤</m:t>
                                </m:r>
                                <m:r>
                                  <a:rPr lang="en-US" b="1" i="1">
                                    <a:solidFill>
                                      <a:srgbClr val="000000"/>
                                    </a:solidFill>
                                    <a:latin typeface="Cambria Math" panose="02040503050406030204" pitchFamily="18" charset="0"/>
                                  </a:rPr>
                                  <m:t>𝟎</m:t>
                                </m:r>
                              </m:e>
                            </m:mr>
                          </m:m>
                        </m:e>
                      </m:d>
                      <m:m>
                        <m:mPr>
                          <m:plcHide m:val="on"/>
                          <m:mcs>
                            <m:mc>
                              <m:mcPr>
                                <m:count m:val="2"/>
                                <m:mcJc m:val="center"/>
                              </m:mcPr>
                            </m:mc>
                          </m:mcs>
                          <m:ctrlPr>
                            <a:rPr lang="en-US" b="1" i="1">
                              <a:solidFill>
                                <a:srgbClr val="000000"/>
                              </a:solidFill>
                              <a:latin typeface="Cambria Math" panose="02040503050406030204" pitchFamily="18" charset="0"/>
                            </a:rPr>
                          </m:ctrlPr>
                        </m:mPr>
                        <m:mr>
                          <m:e/>
                          <m:e>
                            <m:r>
                              <a:rPr lang="en-US" b="1" i="1">
                                <a:solidFill>
                                  <a:srgbClr val="000000"/>
                                </a:solidFill>
                                <a:latin typeface="Cambria Math" panose="02040503050406030204" pitchFamily="18" charset="0"/>
                              </a:rPr>
                              <m:t>𝝀</m:t>
                            </m:r>
                            <m:r>
                              <a:rPr lang="en-US" b="1" i="1">
                                <a:solidFill>
                                  <a:srgbClr val="000000"/>
                                </a:solidFill>
                                <a:latin typeface="Cambria Math" panose="02040503050406030204" pitchFamily="18" charset="0"/>
                              </a:rPr>
                              <m:t>&gt;</m:t>
                            </m:r>
                            <m:r>
                              <a:rPr lang="en-US" b="1" i="1">
                                <a:solidFill>
                                  <a:srgbClr val="000000"/>
                                </a:solidFill>
                                <a:latin typeface="Cambria Math" panose="02040503050406030204" pitchFamily="18" charset="0"/>
                              </a:rPr>
                              <m:t>𝟎</m:t>
                            </m:r>
                          </m:e>
                        </m:mr>
                      </m:m>
                    </m:oMath>
                  </m:oMathPara>
                </a14:m>
                <a:endParaRPr lang="en-US" b="1" dirty="0">
                  <a:latin typeface="+mn-ea"/>
                </a:endParaRPr>
              </a:p>
            </p:txBody>
          </p:sp>
        </mc:Choice>
        <mc:Fallback xmlns="">
          <p:sp>
            <p:nvSpPr>
              <p:cNvPr id="5" name="Object 4">
                <a:extLst>
                  <a:ext uri="{FF2B5EF4-FFF2-40B4-BE49-F238E27FC236}">
                    <a16:creationId xmlns:a16="http://schemas.microsoft.com/office/drawing/2014/main" id="{7C4C4A0F-E1A0-10F1-D03A-A0E01B4BC9DA}"/>
                  </a:ext>
                </a:extLst>
              </p:cNvPr>
              <p:cNvSpPr txBox="1">
                <a:spLocks noRot="1" noChangeAspect="1" noMove="1" noResize="1" noEditPoints="1" noAdjustHandles="1" noChangeArrowheads="1" noChangeShapeType="1" noTextEdit="1"/>
              </p:cNvSpPr>
              <p:nvPr/>
            </p:nvSpPr>
            <p:spPr bwMode="auto">
              <a:xfrm>
                <a:off x="7015190" y="2174295"/>
                <a:ext cx="4706564" cy="1042721"/>
              </a:xfrm>
              <a:prstGeom prst="rect">
                <a:avLst/>
              </a:prstGeom>
              <a:blipFill>
                <a:blip r:embed="rId9"/>
                <a:stretch>
                  <a:fillRect/>
                </a:stretch>
              </a:blipFill>
              <a:ln>
                <a:noFill/>
              </a:ln>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76838">
                                            <p:txEl>
                                              <p:pRg st="0" end="0"/>
                                            </p:txEl>
                                          </p:spTgt>
                                        </p:tgtEl>
                                        <p:attrNameLst>
                                          <p:attrName>style.visibility</p:attrName>
                                        </p:attrNameLst>
                                      </p:cBhvr>
                                      <p:to>
                                        <p:strVal val="visible"/>
                                      </p:to>
                                    </p:set>
                                    <p:anim calcmode="lin" valueType="num">
                                      <p:cBhvr additive="base">
                                        <p:cTn id="7" dur="500" fill="hold"/>
                                        <p:tgtEl>
                                          <p:spTgt spid="3768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76835"/>
                                        </p:tgtEl>
                                        <p:attrNameLst>
                                          <p:attrName>style.visibility</p:attrName>
                                        </p:attrNameLst>
                                      </p:cBhvr>
                                      <p:to>
                                        <p:strVal val="visible"/>
                                      </p:to>
                                    </p:set>
                                    <p:anim calcmode="lin" valueType="num">
                                      <p:cBhvr additive="base">
                                        <p:cTn id="12" dur="500" fill="hold"/>
                                        <p:tgtEl>
                                          <p:spTgt spid="376835"/>
                                        </p:tgtEl>
                                        <p:attrNameLst>
                                          <p:attrName>ppt_x</p:attrName>
                                        </p:attrNameLst>
                                      </p:cBhvr>
                                      <p:tavLst>
                                        <p:tav tm="0">
                                          <p:val>
                                            <p:strVal val="0-#ppt_w/2"/>
                                          </p:val>
                                        </p:tav>
                                        <p:tav tm="100000">
                                          <p:val>
                                            <p:strVal val="#ppt_x"/>
                                          </p:val>
                                        </p:tav>
                                      </p:tavLst>
                                    </p:anim>
                                    <p:anim calcmode="lin" valueType="num">
                                      <p:cBhvr additive="base">
                                        <p:cTn id="13" dur="500" fill="hold"/>
                                        <p:tgtEl>
                                          <p:spTgt spid="3768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nodeType="after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76836"/>
                                        </p:tgtEl>
                                        <p:attrNameLst>
                                          <p:attrName>style.visibility</p:attrName>
                                        </p:attrNameLst>
                                      </p:cBhvr>
                                      <p:to>
                                        <p:strVal val="visible"/>
                                      </p:to>
                                    </p:set>
                                    <p:anim calcmode="lin" valueType="num">
                                      <p:cBhvr additive="base">
                                        <p:cTn id="23" dur="500" fill="hold"/>
                                        <p:tgtEl>
                                          <p:spTgt spid="376836"/>
                                        </p:tgtEl>
                                        <p:attrNameLst>
                                          <p:attrName>ppt_x</p:attrName>
                                        </p:attrNameLst>
                                      </p:cBhvr>
                                      <p:tavLst>
                                        <p:tav tm="0">
                                          <p:val>
                                            <p:strVal val="0-#ppt_w/2"/>
                                          </p:val>
                                        </p:tav>
                                        <p:tav tm="100000">
                                          <p:val>
                                            <p:strVal val="#ppt_x"/>
                                          </p:val>
                                        </p:tav>
                                      </p:tavLst>
                                    </p:anim>
                                    <p:anim calcmode="lin" valueType="num">
                                      <p:cBhvr additive="base">
                                        <p:cTn id="24" dur="500" fill="hold"/>
                                        <p:tgtEl>
                                          <p:spTgt spid="37683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nodeType="afterEffect">
                                  <p:stCondLst>
                                    <p:cond delay="0"/>
                                  </p:stCondLst>
                                  <p:childTnLst>
                                    <p:set>
                                      <p:cBhvr>
                                        <p:cTn id="27" dur="1" fill="hold">
                                          <p:stCondLst>
                                            <p:cond delay="0"/>
                                          </p:stCondLst>
                                        </p:cTn>
                                        <p:tgtEl>
                                          <p:spTgt spid="376837"/>
                                        </p:tgtEl>
                                        <p:attrNameLst>
                                          <p:attrName>style.visibility</p:attrName>
                                        </p:attrNameLst>
                                      </p:cBhvr>
                                      <p:to>
                                        <p:strVal val="visible"/>
                                      </p:to>
                                    </p:set>
                                    <p:anim calcmode="lin" valueType="num">
                                      <p:cBhvr additive="base">
                                        <p:cTn id="28" dur="500" fill="hold"/>
                                        <p:tgtEl>
                                          <p:spTgt spid="376837"/>
                                        </p:tgtEl>
                                        <p:attrNameLst>
                                          <p:attrName>ppt_x</p:attrName>
                                        </p:attrNameLst>
                                      </p:cBhvr>
                                      <p:tavLst>
                                        <p:tav tm="0">
                                          <p:val>
                                            <p:strVal val="0-#ppt_w/2"/>
                                          </p:val>
                                        </p:tav>
                                        <p:tav tm="100000">
                                          <p:val>
                                            <p:strVal val="#ppt_x"/>
                                          </p:val>
                                        </p:tav>
                                      </p:tavLst>
                                    </p:anim>
                                    <p:anim calcmode="lin" valueType="num">
                                      <p:cBhvr additive="base">
                                        <p:cTn id="29" dur="500" fill="hold"/>
                                        <p:tgtEl>
                                          <p:spTgt spid="376837"/>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8" fill="hold" nodeType="afterEffect">
                                  <p:stCondLst>
                                    <p:cond delay="0"/>
                                  </p:stCondLst>
                                  <p:childTnLst>
                                    <p:set>
                                      <p:cBhvr>
                                        <p:cTn id="32" dur="1" fill="hold">
                                          <p:stCondLst>
                                            <p:cond delay="0"/>
                                          </p:stCondLst>
                                        </p:cTn>
                                        <p:tgtEl>
                                          <p:spTgt spid="376841"/>
                                        </p:tgtEl>
                                        <p:attrNameLst>
                                          <p:attrName>style.visibility</p:attrName>
                                        </p:attrNameLst>
                                      </p:cBhvr>
                                      <p:to>
                                        <p:strVal val="visible"/>
                                      </p:to>
                                    </p:set>
                                    <p:anim calcmode="lin" valueType="num">
                                      <p:cBhvr additive="base">
                                        <p:cTn id="33" dur="500" fill="hold"/>
                                        <p:tgtEl>
                                          <p:spTgt spid="376841"/>
                                        </p:tgtEl>
                                        <p:attrNameLst>
                                          <p:attrName>ppt_x</p:attrName>
                                        </p:attrNameLst>
                                      </p:cBhvr>
                                      <p:tavLst>
                                        <p:tav tm="0">
                                          <p:val>
                                            <p:strVal val="0-#ppt_w/2"/>
                                          </p:val>
                                        </p:tav>
                                        <p:tav tm="100000">
                                          <p:val>
                                            <p:strVal val="#ppt_x"/>
                                          </p:val>
                                        </p:tav>
                                      </p:tavLst>
                                    </p:anim>
                                    <p:anim calcmode="lin" valueType="num">
                                      <p:cBhvr additive="base">
                                        <p:cTn id="34" dur="500" fill="hold"/>
                                        <p:tgtEl>
                                          <p:spTgt spid="37684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76839"/>
                                        </p:tgtEl>
                                        <p:attrNameLst>
                                          <p:attrName>style.visibility</p:attrName>
                                        </p:attrNameLst>
                                      </p:cBhvr>
                                      <p:to>
                                        <p:strVal val="visible"/>
                                      </p:to>
                                    </p:set>
                                    <p:anim calcmode="lin" valueType="num">
                                      <p:cBhvr additive="base">
                                        <p:cTn id="44" dur="500" fill="hold"/>
                                        <p:tgtEl>
                                          <p:spTgt spid="376839"/>
                                        </p:tgtEl>
                                        <p:attrNameLst>
                                          <p:attrName>ppt_x</p:attrName>
                                        </p:attrNameLst>
                                      </p:cBhvr>
                                      <p:tavLst>
                                        <p:tav tm="0">
                                          <p:val>
                                            <p:strVal val="0-#ppt_w/2"/>
                                          </p:val>
                                        </p:tav>
                                        <p:tav tm="100000">
                                          <p:val>
                                            <p:strVal val="#ppt_x"/>
                                          </p:val>
                                        </p:tav>
                                      </p:tavLst>
                                    </p:anim>
                                    <p:anim calcmode="lin" valueType="num">
                                      <p:cBhvr additive="base">
                                        <p:cTn id="45" dur="500" fill="hold"/>
                                        <p:tgtEl>
                                          <p:spTgt spid="37683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76840"/>
                                        </p:tgtEl>
                                        <p:attrNameLst>
                                          <p:attrName>style.visibility</p:attrName>
                                        </p:attrNameLst>
                                      </p:cBhvr>
                                      <p:to>
                                        <p:strVal val="visible"/>
                                      </p:to>
                                    </p:set>
                                    <p:anim calcmode="lin" valueType="num">
                                      <p:cBhvr additive="base">
                                        <p:cTn id="50" dur="500" fill="hold"/>
                                        <p:tgtEl>
                                          <p:spTgt spid="376840"/>
                                        </p:tgtEl>
                                        <p:attrNameLst>
                                          <p:attrName>ppt_x</p:attrName>
                                        </p:attrNameLst>
                                      </p:cBhvr>
                                      <p:tavLst>
                                        <p:tav tm="0">
                                          <p:val>
                                            <p:strVal val="0-#ppt_w/2"/>
                                          </p:val>
                                        </p:tav>
                                        <p:tav tm="100000">
                                          <p:val>
                                            <p:strVal val="#ppt_x"/>
                                          </p:val>
                                        </p:tav>
                                      </p:tavLst>
                                    </p:anim>
                                    <p:anim calcmode="lin" valueType="num">
                                      <p:cBhvr additive="base">
                                        <p:cTn id="51" dur="500" fill="hold"/>
                                        <p:tgtEl>
                                          <p:spTgt spid="376840"/>
                                        </p:tgtEl>
                                        <p:attrNameLst>
                                          <p:attrName>ppt_y</p:attrName>
                                        </p:attrNameLst>
                                      </p:cBhvr>
                                      <p:tavLst>
                                        <p:tav tm="0">
                                          <p:val>
                                            <p:strVal val="#ppt_y"/>
                                          </p:val>
                                        </p:tav>
                                        <p:tav tm="100000">
                                          <p:val>
                                            <p:strVal val="#ppt_y"/>
                                          </p:val>
                                        </p:tav>
                                      </p:tavLst>
                                    </p:anim>
                                  </p:childTnLst>
                                </p:cTn>
                              </p:par>
                              <p:par>
                                <p:cTn id="52" presetID="14" presetClass="entr" presetSubtype="1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p:bldP spid="376838" grpId="0" build="p" advAuto="0"/>
      <p:bldP spid="376839" grpId="0"/>
      <p:bldP spid="376840" grpId="0"/>
      <p:bldP spid="3" grpId="0"/>
      <p:bldP spid="4"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5C0ED637-3E53-86C3-7322-D8D7CE466CF5}"/>
              </a:ext>
            </a:extLst>
          </p:cNvPr>
          <p:cNvSpPr>
            <a:spLocks noGrp="1" noChangeArrowheads="1"/>
          </p:cNvSpPr>
          <p:nvPr>
            <p:ph type="title"/>
          </p:nvPr>
        </p:nvSpPr>
        <p:spPr/>
        <p:txBody>
          <a:bodyPr/>
          <a:lstStyle/>
          <a:p>
            <a:pPr algn="l" eaLnBrk="1" hangingPunct="1"/>
            <a:r>
              <a:rPr lang="zh-CN" altLang="en-US"/>
              <a:t>例</a:t>
            </a:r>
            <a:r>
              <a:rPr lang="en-US" altLang="zh-CN"/>
              <a:t>1</a:t>
            </a:r>
          </a:p>
        </p:txBody>
      </p:sp>
      <p:sp>
        <p:nvSpPr>
          <p:cNvPr id="378885" name="Rectangle 5">
            <a:extLst>
              <a:ext uri="{FF2B5EF4-FFF2-40B4-BE49-F238E27FC236}">
                <a16:creationId xmlns:a16="http://schemas.microsoft.com/office/drawing/2014/main" id="{06E54D07-292B-ECF5-06A1-F115CECDC974}"/>
              </a:ext>
            </a:extLst>
          </p:cNvPr>
          <p:cNvSpPr>
            <a:spLocks noChangeArrowheads="1"/>
          </p:cNvSpPr>
          <p:nvPr/>
        </p:nvSpPr>
        <p:spPr bwMode="auto">
          <a:xfrm>
            <a:off x="465618" y="2684329"/>
            <a:ext cx="10972800"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lnSpc>
                <a:spcPct val="150000"/>
              </a:lnSpc>
            </a:pPr>
            <a:r>
              <a:rPr lang="zh-CN" altLang="en-US" b="1" dirty="0">
                <a:solidFill>
                  <a:srgbClr val="CC00CC"/>
                </a:solidFill>
                <a:latin typeface="+mn-ea"/>
              </a:rPr>
              <a:t>解</a:t>
            </a:r>
            <a:r>
              <a:rPr lang="zh-CN" altLang="en-US" b="1" dirty="0">
                <a:latin typeface="+mn-ea"/>
              </a:rPr>
              <a:t>  由题设知，</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1(</a:t>
            </a:r>
            <a:r>
              <a:rPr lang="zh-CN" altLang="en-US" b="1" dirty="0">
                <a:latin typeface="+mn-ea"/>
                <a:sym typeface="Symbol" panose="05050102010706020507" pitchFamily="18" charset="2"/>
              </a:rPr>
              <a:t>人</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分</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a:t>
            </a:r>
            <a:r>
              <a:rPr lang="en-US" altLang="zh-CN" b="1" dirty="0">
                <a:latin typeface="+mn-ea"/>
                <a:sym typeface="Symbol" panose="05050102010706020507" pitchFamily="18" charset="2"/>
              </a:rPr>
              <a:t>2(</a:t>
            </a:r>
            <a:r>
              <a:rPr lang="zh-CN" altLang="en-US" b="1" dirty="0">
                <a:latin typeface="+mn-ea"/>
                <a:sym typeface="Symbol" panose="05050102010706020507" pitchFamily="18" charset="2"/>
              </a:rPr>
              <a:t>人</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分</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  ，该系统按</a:t>
            </a:r>
            <a:r>
              <a:rPr lang="en-US" altLang="zh-CN" b="1" dirty="0">
                <a:latin typeface="+mn-ea"/>
              </a:rPr>
              <a:t>M/M/1/</a:t>
            </a:r>
            <a:r>
              <a:rPr lang="en-US" altLang="zh-CN" b="1" dirty="0">
                <a:latin typeface="+mn-ea"/>
                <a:sym typeface="Symbol" panose="05050102010706020507" pitchFamily="18" charset="2"/>
              </a:rPr>
              <a:t></a:t>
            </a:r>
            <a:r>
              <a:rPr lang="zh-CN" altLang="en-US" b="1" dirty="0">
                <a:latin typeface="+mn-ea"/>
                <a:sym typeface="Symbol" panose="05050102010706020507" pitchFamily="18" charset="2"/>
              </a:rPr>
              <a:t>型处理，</a:t>
            </a:r>
            <a:endParaRPr lang="en-US" altLang="zh-CN" b="1" dirty="0">
              <a:latin typeface="+mn-ea"/>
              <a:sym typeface="Symbol" panose="05050102010706020507" pitchFamily="18" charset="2"/>
            </a:endParaRPr>
          </a:p>
          <a:p>
            <a:pPr>
              <a:lnSpc>
                <a:spcPct val="150000"/>
              </a:lnSpc>
            </a:pPr>
            <a:r>
              <a:rPr lang="zh-CN" altLang="en-US" b="1" dirty="0">
                <a:latin typeface="+mn-ea"/>
                <a:sym typeface="Symbol" panose="05050102010706020507" pitchFamily="18" charset="2"/>
              </a:rPr>
              <a:t>于是在统计平衡下，有</a:t>
            </a:r>
          </a:p>
        </p:txBody>
      </p:sp>
      <p:graphicFrame>
        <p:nvGraphicFramePr>
          <p:cNvPr id="378886" name="Object 6">
            <a:extLst>
              <a:ext uri="{FF2B5EF4-FFF2-40B4-BE49-F238E27FC236}">
                <a16:creationId xmlns:a16="http://schemas.microsoft.com/office/drawing/2014/main" id="{637539EF-E124-58D5-6860-C7410C37570E}"/>
              </a:ext>
            </a:extLst>
          </p:cNvPr>
          <p:cNvGraphicFramePr>
            <a:graphicFrameLocks noChangeAspect="1"/>
          </p:cNvGraphicFramePr>
          <p:nvPr>
            <p:extLst>
              <p:ext uri="{D42A27DB-BD31-4B8C-83A1-F6EECF244321}">
                <p14:modId xmlns:p14="http://schemas.microsoft.com/office/powerpoint/2010/main" val="3325167017"/>
              </p:ext>
            </p:extLst>
          </p:nvPr>
        </p:nvGraphicFramePr>
        <p:xfrm>
          <a:off x="6861175" y="2415782"/>
          <a:ext cx="381088" cy="1014648"/>
        </p:xfrm>
        <a:graphic>
          <a:graphicData uri="http://schemas.openxmlformats.org/presentationml/2006/ole">
            <mc:AlternateContent xmlns:mc="http://schemas.openxmlformats.org/markup-compatibility/2006">
              <mc:Choice xmlns:v="urn:schemas-microsoft-com:vml" Requires="v">
                <p:oleObj r:id="rId3" imgW="152268" imgH="406048" progId="Equation.3">
                  <p:embed/>
                </p:oleObj>
              </mc:Choice>
              <mc:Fallback>
                <p:oleObj r:id="rId3" imgW="152268" imgH="406048" progId="Equation.3">
                  <p:embed/>
                  <p:pic>
                    <p:nvPicPr>
                      <p:cNvPr id="378886" name="Object 6">
                        <a:extLst>
                          <a:ext uri="{FF2B5EF4-FFF2-40B4-BE49-F238E27FC236}">
                            <a16:creationId xmlns:a16="http://schemas.microsoft.com/office/drawing/2014/main" id="{637539EF-E124-58D5-6860-C7410C375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175" y="2415782"/>
                        <a:ext cx="381088" cy="101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887" name="Object 7">
            <a:extLst>
              <a:ext uri="{FF2B5EF4-FFF2-40B4-BE49-F238E27FC236}">
                <a16:creationId xmlns:a16="http://schemas.microsoft.com/office/drawing/2014/main" id="{0024A1AA-EE84-2131-B766-FBE591143EA9}"/>
              </a:ext>
            </a:extLst>
          </p:cNvPr>
          <p:cNvGraphicFramePr>
            <a:graphicFrameLocks noChangeAspect="1"/>
          </p:cNvGraphicFramePr>
          <p:nvPr>
            <p:extLst>
              <p:ext uri="{D42A27DB-BD31-4B8C-83A1-F6EECF244321}">
                <p14:modId xmlns:p14="http://schemas.microsoft.com/office/powerpoint/2010/main" val="793781045"/>
              </p:ext>
            </p:extLst>
          </p:nvPr>
        </p:nvGraphicFramePr>
        <p:xfrm>
          <a:off x="2824479" y="3738222"/>
          <a:ext cx="6064065" cy="1014647"/>
        </p:xfrm>
        <a:graphic>
          <a:graphicData uri="http://schemas.openxmlformats.org/presentationml/2006/ole">
            <mc:AlternateContent xmlns:mc="http://schemas.openxmlformats.org/markup-compatibility/2006">
              <mc:Choice xmlns:v="urn:schemas-microsoft-com:vml" Requires="v">
                <p:oleObj r:id="rId5" imgW="2425700" imgH="406400" progId="Equation.3">
                  <p:embed/>
                </p:oleObj>
              </mc:Choice>
              <mc:Fallback>
                <p:oleObj r:id="rId5" imgW="2425700" imgH="406400" progId="Equation.3">
                  <p:embed/>
                  <p:pic>
                    <p:nvPicPr>
                      <p:cNvPr id="378887" name="Object 7">
                        <a:extLst>
                          <a:ext uri="{FF2B5EF4-FFF2-40B4-BE49-F238E27FC236}">
                            <a16:creationId xmlns:a16="http://schemas.microsoft.com/office/drawing/2014/main" id="{0024A1AA-EE84-2131-B766-FBE591143E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479" y="3738222"/>
                        <a:ext cx="6064065" cy="101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888" name="Rectangle 8">
            <a:extLst>
              <a:ext uri="{FF2B5EF4-FFF2-40B4-BE49-F238E27FC236}">
                <a16:creationId xmlns:a16="http://schemas.microsoft.com/office/drawing/2014/main" id="{D4E42233-DD3A-464D-60ED-7C49E89925F8}"/>
              </a:ext>
            </a:extLst>
          </p:cNvPr>
          <p:cNvSpPr>
            <a:spLocks noChangeArrowheads="1"/>
          </p:cNvSpPr>
          <p:nvPr/>
        </p:nvSpPr>
        <p:spPr bwMode="auto">
          <a:xfrm>
            <a:off x="993775" y="4986032"/>
            <a:ext cx="172354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dirty="0">
                <a:latin typeface="+mn-ea"/>
                <a:sym typeface="Symbol" panose="05050102010706020507" pitchFamily="18" charset="2"/>
              </a:rPr>
              <a:t>平均队长为</a:t>
            </a:r>
          </a:p>
        </p:txBody>
      </p:sp>
      <p:graphicFrame>
        <p:nvGraphicFramePr>
          <p:cNvPr id="378889" name="Object 9">
            <a:extLst>
              <a:ext uri="{FF2B5EF4-FFF2-40B4-BE49-F238E27FC236}">
                <a16:creationId xmlns:a16="http://schemas.microsoft.com/office/drawing/2014/main" id="{EFF703BD-82E2-6D86-3D8D-0E9956C50387}"/>
              </a:ext>
            </a:extLst>
          </p:cNvPr>
          <p:cNvGraphicFramePr>
            <a:graphicFrameLocks noChangeAspect="1"/>
          </p:cNvGraphicFramePr>
          <p:nvPr>
            <p:extLst>
              <p:ext uri="{D42A27DB-BD31-4B8C-83A1-F6EECF244321}">
                <p14:modId xmlns:p14="http://schemas.microsoft.com/office/powerpoint/2010/main" val="2438089490"/>
              </p:ext>
            </p:extLst>
          </p:nvPr>
        </p:nvGraphicFramePr>
        <p:xfrm>
          <a:off x="2866741" y="4647110"/>
          <a:ext cx="2094398" cy="1079750"/>
        </p:xfrm>
        <a:graphic>
          <a:graphicData uri="http://schemas.openxmlformats.org/presentationml/2006/ole">
            <mc:AlternateContent xmlns:mc="http://schemas.openxmlformats.org/markup-compatibility/2006">
              <mc:Choice xmlns:v="urn:schemas-microsoft-com:vml" Requires="v">
                <p:oleObj r:id="rId7" imgW="837836" imgH="431613" progId="Equation.3">
                  <p:embed/>
                </p:oleObj>
              </mc:Choice>
              <mc:Fallback>
                <p:oleObj r:id="rId7" imgW="837836" imgH="431613" progId="Equation.3">
                  <p:embed/>
                  <p:pic>
                    <p:nvPicPr>
                      <p:cNvPr id="378889" name="Object 9">
                        <a:extLst>
                          <a:ext uri="{FF2B5EF4-FFF2-40B4-BE49-F238E27FC236}">
                            <a16:creationId xmlns:a16="http://schemas.microsoft.com/office/drawing/2014/main" id="{EFF703BD-82E2-6D86-3D8D-0E9956C503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6741" y="4647110"/>
                        <a:ext cx="2094398" cy="1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890" name="Rectangle 10">
            <a:extLst>
              <a:ext uri="{FF2B5EF4-FFF2-40B4-BE49-F238E27FC236}">
                <a16:creationId xmlns:a16="http://schemas.microsoft.com/office/drawing/2014/main" id="{6C349383-7278-6489-EA44-371E23D88B76}"/>
              </a:ext>
            </a:extLst>
          </p:cNvPr>
          <p:cNvSpPr>
            <a:spLocks noChangeArrowheads="1"/>
          </p:cNvSpPr>
          <p:nvPr/>
        </p:nvSpPr>
        <p:spPr bwMode="auto">
          <a:xfrm>
            <a:off x="5074938" y="4921142"/>
            <a:ext cx="7328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mn-ea"/>
                <a:sym typeface="Symbol" panose="05050102010706020507" pitchFamily="18" charset="2"/>
              </a:rPr>
              <a:t>(</a:t>
            </a:r>
            <a:r>
              <a:rPr lang="zh-CN" altLang="en-US" b="1" dirty="0">
                <a:latin typeface="+mn-ea"/>
                <a:sym typeface="Symbol" panose="05050102010706020507" pitchFamily="18" charset="2"/>
              </a:rPr>
              <a:t>人</a:t>
            </a:r>
            <a:r>
              <a:rPr lang="en-US" altLang="zh-CN" b="1" dirty="0">
                <a:latin typeface="+mn-ea"/>
                <a:sym typeface="Symbol" panose="05050102010706020507" pitchFamily="18" charset="2"/>
              </a:rPr>
              <a:t>)</a:t>
            </a:r>
          </a:p>
        </p:txBody>
      </p:sp>
      <p:sp>
        <p:nvSpPr>
          <p:cNvPr id="378891" name="Rectangle 11">
            <a:extLst>
              <a:ext uri="{FF2B5EF4-FFF2-40B4-BE49-F238E27FC236}">
                <a16:creationId xmlns:a16="http://schemas.microsoft.com/office/drawing/2014/main" id="{69862F69-C459-758C-63DF-62AC8F50C1A8}"/>
              </a:ext>
            </a:extLst>
          </p:cNvPr>
          <p:cNvSpPr>
            <a:spLocks noChangeArrowheads="1"/>
          </p:cNvSpPr>
          <p:nvPr/>
        </p:nvSpPr>
        <p:spPr bwMode="auto">
          <a:xfrm>
            <a:off x="1069975" y="6015632"/>
            <a:ext cx="268508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b="1" dirty="0">
                <a:latin typeface="+mn-ea"/>
                <a:sym typeface="Symbol" panose="05050102010706020507" pitchFamily="18" charset="2"/>
              </a:rPr>
              <a:t>平均等待队长为</a:t>
            </a:r>
          </a:p>
        </p:txBody>
      </p:sp>
      <p:graphicFrame>
        <p:nvGraphicFramePr>
          <p:cNvPr id="378892" name="Object 12">
            <a:extLst>
              <a:ext uri="{FF2B5EF4-FFF2-40B4-BE49-F238E27FC236}">
                <a16:creationId xmlns:a16="http://schemas.microsoft.com/office/drawing/2014/main" id="{85590766-9F90-0939-6325-180D861F857E}"/>
              </a:ext>
            </a:extLst>
          </p:cNvPr>
          <p:cNvGraphicFramePr>
            <a:graphicFrameLocks noChangeAspect="1"/>
          </p:cNvGraphicFramePr>
          <p:nvPr>
            <p:extLst>
              <p:ext uri="{D42A27DB-BD31-4B8C-83A1-F6EECF244321}">
                <p14:modId xmlns:p14="http://schemas.microsoft.com/office/powerpoint/2010/main" val="4053204306"/>
              </p:ext>
            </p:extLst>
          </p:nvPr>
        </p:nvGraphicFramePr>
        <p:xfrm>
          <a:off x="3476299" y="5649137"/>
          <a:ext cx="2380213" cy="1109919"/>
        </p:xfrm>
        <a:graphic>
          <a:graphicData uri="http://schemas.openxmlformats.org/presentationml/2006/ole">
            <mc:AlternateContent xmlns:mc="http://schemas.openxmlformats.org/markup-compatibility/2006">
              <mc:Choice xmlns:v="urn:schemas-microsoft-com:vml" Requires="v">
                <p:oleObj r:id="rId9" imgW="952087" imgH="444307" progId="Equation.3">
                  <p:embed/>
                </p:oleObj>
              </mc:Choice>
              <mc:Fallback>
                <p:oleObj r:id="rId9" imgW="952087" imgH="444307" progId="Equation.3">
                  <p:embed/>
                  <p:pic>
                    <p:nvPicPr>
                      <p:cNvPr id="378892" name="Object 12">
                        <a:extLst>
                          <a:ext uri="{FF2B5EF4-FFF2-40B4-BE49-F238E27FC236}">
                            <a16:creationId xmlns:a16="http://schemas.microsoft.com/office/drawing/2014/main" id="{85590766-9F90-0939-6325-180D861F85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6299" y="5649137"/>
                        <a:ext cx="2380213" cy="110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893" name="Rectangle 13">
            <a:extLst>
              <a:ext uri="{FF2B5EF4-FFF2-40B4-BE49-F238E27FC236}">
                <a16:creationId xmlns:a16="http://schemas.microsoft.com/office/drawing/2014/main" id="{75632E84-E883-A49A-188C-D9346ECF1626}"/>
              </a:ext>
            </a:extLst>
          </p:cNvPr>
          <p:cNvSpPr>
            <a:spLocks noChangeArrowheads="1"/>
          </p:cNvSpPr>
          <p:nvPr/>
        </p:nvSpPr>
        <p:spPr bwMode="auto">
          <a:xfrm>
            <a:off x="5952019" y="6019430"/>
            <a:ext cx="7796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dirty="0">
                <a:latin typeface="+mn-ea"/>
                <a:sym typeface="Symbol" panose="05050102010706020507" pitchFamily="18" charset="2"/>
              </a:rPr>
              <a:t>(</a:t>
            </a:r>
            <a:r>
              <a:rPr lang="zh-CN" altLang="en-US" b="1" dirty="0">
                <a:latin typeface="+mn-ea"/>
                <a:sym typeface="Symbol" panose="05050102010706020507" pitchFamily="18" charset="2"/>
              </a:rPr>
              <a:t>人</a:t>
            </a:r>
            <a:r>
              <a:rPr lang="en-US" altLang="zh-CN" b="1" dirty="0">
                <a:latin typeface="+mn-ea"/>
                <a:sym typeface="Symbol" panose="05050102010706020507" pitchFamily="18" charset="2"/>
              </a:rPr>
              <a:t>)</a:t>
            </a:r>
          </a:p>
        </p:txBody>
      </p:sp>
      <p:sp>
        <p:nvSpPr>
          <p:cNvPr id="2" name="Rectangle 3">
            <a:extLst>
              <a:ext uri="{FF2B5EF4-FFF2-40B4-BE49-F238E27FC236}">
                <a16:creationId xmlns:a16="http://schemas.microsoft.com/office/drawing/2014/main" id="{EED22158-7360-707D-565D-AA6DE3BF448C}"/>
              </a:ext>
            </a:extLst>
          </p:cNvPr>
          <p:cNvSpPr txBox="1">
            <a:spLocks noChangeArrowheads="1"/>
          </p:cNvSpPr>
          <p:nvPr/>
        </p:nvSpPr>
        <p:spPr>
          <a:xfrm>
            <a:off x="288240" y="856831"/>
            <a:ext cx="11327557" cy="1765427"/>
          </a:xfrm>
          <a:prstGeom prst="rect">
            <a:avLst/>
          </a:prstGeom>
        </p:spPr>
        <p:txBody>
          <a:bodyPr vert="horz" lIns="121917" tIns="60958" rIns="121917" bIns="60958" rtlCol="0">
            <a:normAutofit fontScale="92500" lnSpcReduction="10000"/>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60000"/>
              </a:lnSpc>
              <a:buFont typeface="Wingdings" panose="05000000000000000000" pitchFamily="2" charset="2"/>
              <a:buNone/>
            </a:pPr>
            <a:r>
              <a:rPr lang="en-US" altLang="zh-CN" dirty="0"/>
              <a:t>    </a:t>
            </a:r>
            <a:r>
              <a:rPr lang="zh-CN" altLang="en-US" dirty="0"/>
              <a:t>某火车站一</a:t>
            </a:r>
            <a:r>
              <a:rPr lang="zh-CN" altLang="en-US" sz="2500" dirty="0"/>
              <a:t>个售票窗口，若到达该窗口购票的顾客按泊松流到达，平均每分钟到达</a:t>
            </a:r>
            <a:r>
              <a:rPr lang="en-US" altLang="zh-CN" sz="2500" dirty="0"/>
              <a:t>1</a:t>
            </a:r>
            <a:r>
              <a:rPr lang="zh-CN" altLang="en-US" sz="2500" dirty="0"/>
              <a:t>人，假定售票时间服从负指数分布，平均每分钟可售</a:t>
            </a:r>
            <a:r>
              <a:rPr lang="en-US" altLang="zh-CN" sz="2500" dirty="0"/>
              <a:t>2</a:t>
            </a:r>
            <a:r>
              <a:rPr lang="zh-CN" altLang="en-US" sz="2500" dirty="0"/>
              <a:t>人，试研究该售票窗口前的排队情况。</a:t>
            </a:r>
          </a:p>
          <a:p>
            <a:pPr>
              <a:lnSpc>
                <a:spcPct val="160000"/>
              </a:lnSpc>
              <a:buFont typeface="Wingdings" panose="05000000000000000000"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378885">
                                            <p:txEl>
                                              <p:pRg st="0" end="0"/>
                                            </p:txEl>
                                          </p:spTgt>
                                        </p:tgtEl>
                                        <p:attrNameLst>
                                          <p:attrName>style.visibility</p:attrName>
                                        </p:attrNameLst>
                                      </p:cBhvr>
                                      <p:to>
                                        <p:strVal val="visible"/>
                                      </p:to>
                                    </p:set>
                                    <p:anim calcmode="lin" valueType="num">
                                      <p:cBhvr additive="base">
                                        <p:cTn id="7" dur="500" fill="hold"/>
                                        <p:tgtEl>
                                          <p:spTgt spid="3788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78885">
                                            <p:txEl>
                                              <p:pRg st="1" end="1"/>
                                            </p:txEl>
                                          </p:spTgt>
                                        </p:tgtEl>
                                        <p:attrNameLst>
                                          <p:attrName>style.visibility</p:attrName>
                                        </p:attrNameLst>
                                      </p:cBhvr>
                                      <p:to>
                                        <p:strVal val="visible"/>
                                      </p:to>
                                    </p:set>
                                    <p:anim calcmode="lin" valueType="num">
                                      <p:cBhvr additive="base">
                                        <p:cTn id="13" dur="500" fill="hold"/>
                                        <p:tgtEl>
                                          <p:spTgt spid="37888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885">
                                            <p:txEl>
                                              <p:pRg st="1" end="1"/>
                                            </p:txEl>
                                          </p:spTgt>
                                        </p:tgtEl>
                                        <p:attrNameLst>
                                          <p:attrName>ppt_y</p:attrName>
                                        </p:attrNameLst>
                                      </p:cBhvr>
                                      <p:tavLst>
                                        <p:tav tm="0">
                                          <p:val>
                                            <p:strVal val="0-#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3788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9" fill="hold" nodeType="clickEffect">
                                  <p:stCondLst>
                                    <p:cond delay="0"/>
                                  </p:stCondLst>
                                  <p:childTnLst>
                                    <p:set>
                                      <p:cBhvr>
                                        <p:cTn id="20" dur="1" fill="hold">
                                          <p:stCondLst>
                                            <p:cond delay="0"/>
                                          </p:stCondLst>
                                        </p:cTn>
                                        <p:tgtEl>
                                          <p:spTgt spid="378887"/>
                                        </p:tgtEl>
                                        <p:attrNameLst>
                                          <p:attrName>style.visibility</p:attrName>
                                        </p:attrNameLst>
                                      </p:cBhvr>
                                      <p:to>
                                        <p:strVal val="visible"/>
                                      </p:to>
                                    </p:set>
                                    <p:anim calcmode="lin" valueType="num">
                                      <p:cBhvr additive="base">
                                        <p:cTn id="21" dur="500" fill="hold"/>
                                        <p:tgtEl>
                                          <p:spTgt spid="378887"/>
                                        </p:tgtEl>
                                        <p:attrNameLst>
                                          <p:attrName>ppt_x</p:attrName>
                                        </p:attrNameLst>
                                      </p:cBhvr>
                                      <p:tavLst>
                                        <p:tav tm="0">
                                          <p:val>
                                            <p:strVal val="0-#ppt_w/2"/>
                                          </p:val>
                                        </p:tav>
                                        <p:tav tm="100000">
                                          <p:val>
                                            <p:strVal val="#ppt_x"/>
                                          </p:val>
                                        </p:tav>
                                      </p:tavLst>
                                    </p:anim>
                                    <p:anim calcmode="lin" valueType="num">
                                      <p:cBhvr additive="base">
                                        <p:cTn id="22" dur="500" fill="hold"/>
                                        <p:tgtEl>
                                          <p:spTgt spid="378887"/>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500"/>
                            </p:stCondLst>
                            <p:childTnLst>
                              <p:par>
                                <p:cTn id="24" presetID="2" presetClass="entr" presetSubtype="9" fill="hold" nodeType="afterEffect">
                                  <p:stCondLst>
                                    <p:cond delay="0"/>
                                  </p:stCondLst>
                                  <p:childTnLst>
                                    <p:set>
                                      <p:cBhvr>
                                        <p:cTn id="25" dur="1" fill="hold">
                                          <p:stCondLst>
                                            <p:cond delay="0"/>
                                          </p:stCondLst>
                                        </p:cTn>
                                        <p:tgtEl>
                                          <p:spTgt spid="378888"/>
                                        </p:tgtEl>
                                        <p:attrNameLst>
                                          <p:attrName>style.visibility</p:attrName>
                                        </p:attrNameLst>
                                      </p:cBhvr>
                                      <p:to>
                                        <p:strVal val="visible"/>
                                      </p:to>
                                    </p:set>
                                    <p:anim calcmode="lin" valueType="num">
                                      <p:cBhvr additive="base">
                                        <p:cTn id="26" dur="500" fill="hold"/>
                                        <p:tgtEl>
                                          <p:spTgt spid="378888"/>
                                        </p:tgtEl>
                                        <p:attrNameLst>
                                          <p:attrName>ppt_x</p:attrName>
                                        </p:attrNameLst>
                                      </p:cBhvr>
                                      <p:tavLst>
                                        <p:tav tm="0">
                                          <p:val>
                                            <p:strVal val="0-#ppt_w/2"/>
                                          </p:val>
                                        </p:tav>
                                        <p:tav tm="100000">
                                          <p:val>
                                            <p:strVal val="#ppt_x"/>
                                          </p:val>
                                        </p:tav>
                                      </p:tavLst>
                                    </p:anim>
                                    <p:anim calcmode="lin" valueType="num">
                                      <p:cBhvr additive="base">
                                        <p:cTn id="27" dur="500" fill="hold"/>
                                        <p:tgtEl>
                                          <p:spTgt spid="378888"/>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1000"/>
                            </p:stCondLst>
                            <p:childTnLst>
                              <p:par>
                                <p:cTn id="29" presetID="2" presetClass="entr" presetSubtype="9" fill="hold" nodeType="afterEffect">
                                  <p:stCondLst>
                                    <p:cond delay="0"/>
                                  </p:stCondLst>
                                  <p:childTnLst>
                                    <p:set>
                                      <p:cBhvr>
                                        <p:cTn id="30" dur="1" fill="hold">
                                          <p:stCondLst>
                                            <p:cond delay="0"/>
                                          </p:stCondLst>
                                        </p:cTn>
                                        <p:tgtEl>
                                          <p:spTgt spid="378891"/>
                                        </p:tgtEl>
                                        <p:attrNameLst>
                                          <p:attrName>style.visibility</p:attrName>
                                        </p:attrNameLst>
                                      </p:cBhvr>
                                      <p:to>
                                        <p:strVal val="visible"/>
                                      </p:to>
                                    </p:set>
                                    <p:anim calcmode="lin" valueType="num">
                                      <p:cBhvr additive="base">
                                        <p:cTn id="31" dur="500" fill="hold"/>
                                        <p:tgtEl>
                                          <p:spTgt spid="378891"/>
                                        </p:tgtEl>
                                        <p:attrNameLst>
                                          <p:attrName>ppt_x</p:attrName>
                                        </p:attrNameLst>
                                      </p:cBhvr>
                                      <p:tavLst>
                                        <p:tav tm="0">
                                          <p:val>
                                            <p:strVal val="0-#ppt_w/2"/>
                                          </p:val>
                                        </p:tav>
                                        <p:tav tm="100000">
                                          <p:val>
                                            <p:strVal val="#ppt_x"/>
                                          </p:val>
                                        </p:tav>
                                      </p:tavLst>
                                    </p:anim>
                                    <p:anim calcmode="lin" valueType="num">
                                      <p:cBhvr additive="base">
                                        <p:cTn id="32" dur="500" fill="hold"/>
                                        <p:tgtEl>
                                          <p:spTgt spid="378891"/>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nodeType="clickEffect">
                                  <p:stCondLst>
                                    <p:cond delay="0"/>
                                  </p:stCondLst>
                                  <p:childTnLst>
                                    <p:set>
                                      <p:cBhvr>
                                        <p:cTn id="36" dur="1" fill="hold">
                                          <p:stCondLst>
                                            <p:cond delay="0"/>
                                          </p:stCondLst>
                                        </p:cTn>
                                        <p:tgtEl>
                                          <p:spTgt spid="378889"/>
                                        </p:tgtEl>
                                        <p:attrNameLst>
                                          <p:attrName>style.visibility</p:attrName>
                                        </p:attrNameLst>
                                      </p:cBhvr>
                                      <p:to>
                                        <p:strVal val="visible"/>
                                      </p:to>
                                    </p:set>
                                    <p:anim calcmode="lin" valueType="num">
                                      <p:cBhvr additive="base">
                                        <p:cTn id="37" dur="500" fill="hold"/>
                                        <p:tgtEl>
                                          <p:spTgt spid="378889"/>
                                        </p:tgtEl>
                                        <p:attrNameLst>
                                          <p:attrName>ppt_x</p:attrName>
                                        </p:attrNameLst>
                                      </p:cBhvr>
                                      <p:tavLst>
                                        <p:tav tm="0">
                                          <p:val>
                                            <p:strVal val="0-#ppt_w/2"/>
                                          </p:val>
                                        </p:tav>
                                        <p:tav tm="100000">
                                          <p:val>
                                            <p:strVal val="#ppt_x"/>
                                          </p:val>
                                        </p:tav>
                                      </p:tavLst>
                                    </p:anim>
                                    <p:anim calcmode="lin" valueType="num">
                                      <p:cBhvr additive="base">
                                        <p:cTn id="38" dur="500" fill="hold"/>
                                        <p:tgtEl>
                                          <p:spTgt spid="378889"/>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378890"/>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nodeType="clickEffect">
                                  <p:stCondLst>
                                    <p:cond delay="0"/>
                                  </p:stCondLst>
                                  <p:childTnLst>
                                    <p:set>
                                      <p:cBhvr>
                                        <p:cTn id="45" dur="1" fill="hold">
                                          <p:stCondLst>
                                            <p:cond delay="0"/>
                                          </p:stCondLst>
                                        </p:cTn>
                                        <p:tgtEl>
                                          <p:spTgt spid="378892"/>
                                        </p:tgtEl>
                                        <p:attrNameLst>
                                          <p:attrName>style.visibility</p:attrName>
                                        </p:attrNameLst>
                                      </p:cBhvr>
                                      <p:to>
                                        <p:strVal val="visible"/>
                                      </p:to>
                                    </p:set>
                                    <p:anim calcmode="lin" valueType="num">
                                      <p:cBhvr additive="base">
                                        <p:cTn id="46" dur="500" fill="hold"/>
                                        <p:tgtEl>
                                          <p:spTgt spid="378892"/>
                                        </p:tgtEl>
                                        <p:attrNameLst>
                                          <p:attrName>ppt_x</p:attrName>
                                        </p:attrNameLst>
                                      </p:cBhvr>
                                      <p:tavLst>
                                        <p:tav tm="0">
                                          <p:val>
                                            <p:strVal val="0-#ppt_w/2"/>
                                          </p:val>
                                        </p:tav>
                                        <p:tav tm="100000">
                                          <p:val>
                                            <p:strVal val="#ppt_x"/>
                                          </p:val>
                                        </p:tav>
                                      </p:tavLst>
                                    </p:anim>
                                    <p:anim calcmode="lin" valueType="num">
                                      <p:cBhvr additive="base">
                                        <p:cTn id="47" dur="500" fill="hold"/>
                                        <p:tgtEl>
                                          <p:spTgt spid="378892"/>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378893"/>
                                        </p:tgtEl>
                                        <p:attrNameLst>
                                          <p:attrName>style.visibility</p:attrName>
                                        </p:attrNameLst>
                                      </p:cBhvr>
                                      <p:to>
                                        <p:strVal val="visible"/>
                                      </p:to>
                                    </p:set>
                                  </p:childTnLst>
                                </p:cTn>
                              </p:par>
                            </p:childTnLst>
                          </p:cTn>
                        </p:par>
                        <p:par>
                          <p:cTn id="51" fill="hold">
                            <p:stCondLst>
                              <p:cond delay="1000"/>
                            </p:stCondLst>
                            <p:childTnLst>
                              <p:par>
                                <p:cTn id="52" presetID="2" presetClass="entr" presetSubtype="4" fill="hold" nodeType="afterEffect">
                                  <p:stCondLst>
                                    <p:cond delay="0"/>
                                  </p:stCondLst>
                                  <p:iterate type="wd">
                                    <p:tmPct val="6000"/>
                                  </p:iterate>
                                  <p:childTnLst>
                                    <p:set>
                                      <p:cBhvr>
                                        <p:cTn id="53" dur="1" fill="hold">
                                          <p:stCondLst>
                                            <p:cond delay="0"/>
                                          </p:stCondLst>
                                        </p:cTn>
                                        <p:tgtEl>
                                          <p:spTgt spid="2">
                                            <p:txEl>
                                              <p:pRg st="0" end="0"/>
                                            </p:txEl>
                                          </p:spTgt>
                                        </p:tgtEl>
                                        <p:attrNameLst>
                                          <p:attrName>style.visibility</p:attrName>
                                        </p:attrNameLst>
                                      </p:cBhvr>
                                      <p:to>
                                        <p:strVal val="visible"/>
                                      </p:to>
                                    </p:set>
                                    <p:anim calcmode="lin" valueType="num">
                                      <p:cBhvr additive="base">
                                        <p:cTn id="5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build="p"/>
      <p:bldP spid="378888" grpId="0"/>
      <p:bldP spid="378890" grpId="0"/>
      <p:bldP spid="378891" grpId="0"/>
      <p:bldP spid="378893" grpId="0"/>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AB003F45-8664-DAE4-63F8-428CC623891B}"/>
              </a:ext>
            </a:extLst>
          </p:cNvPr>
          <p:cNvSpPr>
            <a:spLocks noGrp="1" noChangeArrowheads="1"/>
          </p:cNvSpPr>
          <p:nvPr>
            <p:ph type="title"/>
          </p:nvPr>
        </p:nvSpPr>
        <p:spPr/>
        <p:txBody>
          <a:bodyPr/>
          <a:lstStyle/>
          <a:p>
            <a:pPr algn="l" eaLnBrk="1" hangingPunct="1"/>
            <a:r>
              <a:rPr lang="zh-CN" altLang="en-US">
                <a:latin typeface="黑体" panose="02010609060101010101" pitchFamily="49" charset="-122"/>
              </a:rPr>
              <a:t>例</a:t>
            </a:r>
            <a:r>
              <a:rPr lang="en-US" altLang="zh-CN">
                <a:latin typeface="黑体" panose="02010609060101010101" pitchFamily="49" charset="-122"/>
              </a:rPr>
              <a:t>1(</a:t>
            </a:r>
            <a:r>
              <a:rPr lang="zh-CN" altLang="en-US">
                <a:latin typeface="黑体" panose="02010609060101010101" pitchFamily="49" charset="-122"/>
              </a:rPr>
              <a:t>续</a:t>
            </a:r>
            <a:r>
              <a:rPr lang="en-US" altLang="zh-CN">
                <a:latin typeface="黑体" panose="02010609060101010101" pitchFamily="49" charset="-122"/>
              </a:rPr>
              <a:t>)</a:t>
            </a:r>
          </a:p>
        </p:txBody>
      </p:sp>
      <p:sp>
        <p:nvSpPr>
          <p:cNvPr id="380931" name="Rectangle 3">
            <a:extLst>
              <a:ext uri="{FF2B5EF4-FFF2-40B4-BE49-F238E27FC236}">
                <a16:creationId xmlns:a16="http://schemas.microsoft.com/office/drawing/2014/main" id="{AE2F5D56-BF44-287B-BE32-E0253E7E6F1E}"/>
              </a:ext>
            </a:extLst>
          </p:cNvPr>
          <p:cNvSpPr>
            <a:spLocks noGrp="1" noChangeArrowheads="1"/>
          </p:cNvSpPr>
          <p:nvPr>
            <p:ph idx="1"/>
          </p:nvPr>
        </p:nvSpPr>
        <p:spPr>
          <a:xfrm>
            <a:off x="784160" y="1140358"/>
            <a:ext cx="2983603" cy="762177"/>
          </a:xfrm>
        </p:spPr>
        <p:txBody>
          <a:bodyPr>
            <a:normAutofit/>
          </a:bodyPr>
          <a:lstStyle/>
          <a:p>
            <a:pPr eaLnBrk="1" hangingPunct="1">
              <a:buFont typeface="Wingdings" panose="05000000000000000000" pitchFamily="2" charset="2"/>
              <a:buNone/>
            </a:pPr>
            <a:r>
              <a:rPr lang="zh-CN" altLang="en-US"/>
              <a:t>平均等待时间为</a:t>
            </a:r>
          </a:p>
        </p:txBody>
      </p:sp>
      <p:graphicFrame>
        <p:nvGraphicFramePr>
          <p:cNvPr id="380932" name="Object 4">
            <a:extLst>
              <a:ext uri="{FF2B5EF4-FFF2-40B4-BE49-F238E27FC236}">
                <a16:creationId xmlns:a16="http://schemas.microsoft.com/office/drawing/2014/main" id="{E3BBE2D5-F8DB-572D-BB59-8E21EF2C80CD}"/>
              </a:ext>
            </a:extLst>
          </p:cNvPr>
          <p:cNvGraphicFramePr>
            <a:graphicFrameLocks noChangeAspect="1"/>
          </p:cNvGraphicFramePr>
          <p:nvPr>
            <p:extLst>
              <p:ext uri="{D42A27DB-BD31-4B8C-83A1-F6EECF244321}">
                <p14:modId xmlns:p14="http://schemas.microsoft.com/office/powerpoint/2010/main" val="3130639324"/>
              </p:ext>
            </p:extLst>
          </p:nvPr>
        </p:nvGraphicFramePr>
        <p:xfrm>
          <a:off x="3239073" y="1024445"/>
          <a:ext cx="2983603" cy="1079750"/>
        </p:xfrm>
        <a:graphic>
          <a:graphicData uri="http://schemas.openxmlformats.org/presentationml/2006/ole">
            <mc:AlternateContent xmlns:mc="http://schemas.openxmlformats.org/markup-compatibility/2006">
              <mc:Choice xmlns:v="urn:schemas-microsoft-com:vml" Requires="v">
                <p:oleObj r:id="rId3" imgW="1193800" imgH="431800" progId="Equation.3">
                  <p:embed/>
                </p:oleObj>
              </mc:Choice>
              <mc:Fallback>
                <p:oleObj r:id="rId3" imgW="1193800" imgH="431800" progId="Equation.3">
                  <p:embed/>
                  <p:pic>
                    <p:nvPicPr>
                      <p:cNvPr id="380932" name="Object 4">
                        <a:extLst>
                          <a:ext uri="{FF2B5EF4-FFF2-40B4-BE49-F238E27FC236}">
                            <a16:creationId xmlns:a16="http://schemas.microsoft.com/office/drawing/2014/main" id="{E3BBE2D5-F8DB-572D-BB59-8E21EF2C80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9073" y="1024445"/>
                        <a:ext cx="2983603" cy="1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0933" name="Rectangle 5">
            <a:extLst>
              <a:ext uri="{FF2B5EF4-FFF2-40B4-BE49-F238E27FC236}">
                <a16:creationId xmlns:a16="http://schemas.microsoft.com/office/drawing/2014/main" id="{FDF94B23-346F-0673-635D-952D3590D66A}"/>
              </a:ext>
            </a:extLst>
          </p:cNvPr>
          <p:cNvSpPr>
            <a:spLocks noChangeArrowheads="1"/>
          </p:cNvSpPr>
          <p:nvPr/>
        </p:nvSpPr>
        <p:spPr bwMode="auto">
          <a:xfrm>
            <a:off x="6327775" y="1376798"/>
            <a:ext cx="1136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a:latin typeface="+mn-ea"/>
                <a:sym typeface="Symbol" panose="05050102010706020507" pitchFamily="18" charset="2"/>
              </a:rPr>
              <a:t>(</a:t>
            </a:r>
            <a:r>
              <a:rPr lang="zh-CN" altLang="en-US" b="1">
                <a:latin typeface="+mn-ea"/>
                <a:sym typeface="Symbol" panose="05050102010706020507" pitchFamily="18" charset="2"/>
              </a:rPr>
              <a:t>分钟</a:t>
            </a:r>
            <a:r>
              <a:rPr lang="en-US" altLang="zh-CN" b="1">
                <a:latin typeface="+mn-ea"/>
                <a:sym typeface="Symbol" panose="05050102010706020507" pitchFamily="18" charset="2"/>
              </a:rPr>
              <a:t>)</a:t>
            </a:r>
          </a:p>
        </p:txBody>
      </p:sp>
      <p:sp>
        <p:nvSpPr>
          <p:cNvPr id="380934" name="Rectangle 6">
            <a:extLst>
              <a:ext uri="{FF2B5EF4-FFF2-40B4-BE49-F238E27FC236}">
                <a16:creationId xmlns:a16="http://schemas.microsoft.com/office/drawing/2014/main" id="{5FDCF15A-B687-F527-1CC4-088A5FCC24AE}"/>
              </a:ext>
            </a:extLst>
          </p:cNvPr>
          <p:cNvSpPr>
            <a:spLocks noChangeArrowheads="1"/>
          </p:cNvSpPr>
          <p:nvPr/>
        </p:nvSpPr>
        <p:spPr bwMode="auto">
          <a:xfrm>
            <a:off x="897604" y="2606360"/>
            <a:ext cx="233910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dirty="0">
                <a:latin typeface="+mn-ea"/>
                <a:sym typeface="Symbol" panose="05050102010706020507" pitchFamily="18" charset="2"/>
              </a:rPr>
              <a:t>平均逗留时间为</a:t>
            </a:r>
          </a:p>
        </p:txBody>
      </p:sp>
      <p:graphicFrame>
        <p:nvGraphicFramePr>
          <p:cNvPr id="380935" name="Object 7">
            <a:extLst>
              <a:ext uri="{FF2B5EF4-FFF2-40B4-BE49-F238E27FC236}">
                <a16:creationId xmlns:a16="http://schemas.microsoft.com/office/drawing/2014/main" id="{B46A86F2-ADC6-2BE3-8E10-07B3A879041A}"/>
              </a:ext>
            </a:extLst>
          </p:cNvPr>
          <p:cNvGraphicFramePr>
            <a:graphicFrameLocks noChangeAspect="1"/>
          </p:cNvGraphicFramePr>
          <p:nvPr>
            <p:extLst>
              <p:ext uri="{D42A27DB-BD31-4B8C-83A1-F6EECF244321}">
                <p14:modId xmlns:p14="http://schemas.microsoft.com/office/powerpoint/2010/main" val="3662256828"/>
              </p:ext>
            </p:extLst>
          </p:nvPr>
        </p:nvGraphicFramePr>
        <p:xfrm>
          <a:off x="3355975" y="2303019"/>
          <a:ext cx="2316698" cy="1079750"/>
        </p:xfrm>
        <a:graphic>
          <a:graphicData uri="http://schemas.openxmlformats.org/presentationml/2006/ole">
            <mc:AlternateContent xmlns:mc="http://schemas.openxmlformats.org/markup-compatibility/2006">
              <mc:Choice xmlns:v="urn:schemas-microsoft-com:vml" Requires="v">
                <p:oleObj r:id="rId5" imgW="927100" imgH="431800" progId="Equation.3">
                  <p:embed/>
                </p:oleObj>
              </mc:Choice>
              <mc:Fallback>
                <p:oleObj r:id="rId5" imgW="927100" imgH="431800" progId="Equation.3">
                  <p:embed/>
                  <p:pic>
                    <p:nvPicPr>
                      <p:cNvPr id="380935" name="Object 7">
                        <a:extLst>
                          <a:ext uri="{FF2B5EF4-FFF2-40B4-BE49-F238E27FC236}">
                            <a16:creationId xmlns:a16="http://schemas.microsoft.com/office/drawing/2014/main" id="{B46A86F2-ADC6-2BE3-8E10-07B3A87904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975" y="2303019"/>
                        <a:ext cx="2316698" cy="1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0936" name="Rectangle 8">
            <a:extLst>
              <a:ext uri="{FF2B5EF4-FFF2-40B4-BE49-F238E27FC236}">
                <a16:creationId xmlns:a16="http://schemas.microsoft.com/office/drawing/2014/main" id="{CFCB3826-C1AC-311B-2E24-ABDE6BE0314B}"/>
              </a:ext>
            </a:extLst>
          </p:cNvPr>
          <p:cNvSpPr>
            <a:spLocks noChangeArrowheads="1"/>
          </p:cNvSpPr>
          <p:nvPr/>
        </p:nvSpPr>
        <p:spPr bwMode="auto">
          <a:xfrm>
            <a:off x="5702341" y="2591959"/>
            <a:ext cx="1040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mn-ea"/>
                <a:sym typeface="Symbol" panose="05050102010706020507" pitchFamily="18" charset="2"/>
              </a:rPr>
              <a:t>(</a:t>
            </a:r>
            <a:r>
              <a:rPr lang="zh-CN" altLang="en-US" b="1" dirty="0">
                <a:latin typeface="+mn-ea"/>
                <a:sym typeface="Symbol" panose="05050102010706020507" pitchFamily="18" charset="2"/>
              </a:rPr>
              <a:t>分钟</a:t>
            </a:r>
            <a:r>
              <a:rPr lang="en-US" altLang="zh-CN" b="1" dirty="0">
                <a:latin typeface="+mn-ea"/>
                <a:sym typeface="Symbol" panose="05050102010706020507" pitchFamily="18" charset="2"/>
              </a:rPr>
              <a:t>)</a:t>
            </a:r>
          </a:p>
        </p:txBody>
      </p:sp>
      <p:sp>
        <p:nvSpPr>
          <p:cNvPr id="380937" name="Rectangle 9">
            <a:extLst>
              <a:ext uri="{FF2B5EF4-FFF2-40B4-BE49-F238E27FC236}">
                <a16:creationId xmlns:a16="http://schemas.microsoft.com/office/drawing/2014/main" id="{69B68480-18D7-52A5-BA91-FE23D7759670}"/>
              </a:ext>
            </a:extLst>
          </p:cNvPr>
          <p:cNvSpPr>
            <a:spLocks noChangeArrowheads="1"/>
          </p:cNvSpPr>
          <p:nvPr/>
        </p:nvSpPr>
        <p:spPr bwMode="auto">
          <a:xfrm>
            <a:off x="947284" y="3769867"/>
            <a:ext cx="4185761"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顾客到达不需要等待的概率为</a:t>
            </a:r>
          </a:p>
        </p:txBody>
      </p:sp>
      <p:graphicFrame>
        <p:nvGraphicFramePr>
          <p:cNvPr id="380938" name="Object 10">
            <a:extLst>
              <a:ext uri="{FF2B5EF4-FFF2-40B4-BE49-F238E27FC236}">
                <a16:creationId xmlns:a16="http://schemas.microsoft.com/office/drawing/2014/main" id="{73B1B734-DF1A-B7ED-AAF6-83D4D98AAE0C}"/>
              </a:ext>
            </a:extLst>
          </p:cNvPr>
          <p:cNvGraphicFramePr>
            <a:graphicFrameLocks noChangeAspect="1"/>
          </p:cNvGraphicFramePr>
          <p:nvPr>
            <p:extLst>
              <p:ext uri="{D42A27DB-BD31-4B8C-83A1-F6EECF244321}">
                <p14:modId xmlns:p14="http://schemas.microsoft.com/office/powerpoint/2010/main" val="813579075"/>
              </p:ext>
            </p:extLst>
          </p:nvPr>
        </p:nvGraphicFramePr>
        <p:xfrm>
          <a:off x="5139390" y="3458550"/>
          <a:ext cx="1143265" cy="1014648"/>
        </p:xfrm>
        <a:graphic>
          <a:graphicData uri="http://schemas.openxmlformats.org/presentationml/2006/ole">
            <mc:AlternateContent xmlns:mc="http://schemas.openxmlformats.org/markup-compatibility/2006">
              <mc:Choice xmlns:v="urn:schemas-microsoft-com:vml" Requires="v">
                <p:oleObj r:id="rId7" imgW="457002" imgH="406224" progId="Equation.3">
                  <p:embed/>
                </p:oleObj>
              </mc:Choice>
              <mc:Fallback>
                <p:oleObj r:id="rId7" imgW="457002" imgH="406224" progId="Equation.3">
                  <p:embed/>
                  <p:pic>
                    <p:nvPicPr>
                      <p:cNvPr id="380938" name="Object 10">
                        <a:extLst>
                          <a:ext uri="{FF2B5EF4-FFF2-40B4-BE49-F238E27FC236}">
                            <a16:creationId xmlns:a16="http://schemas.microsoft.com/office/drawing/2014/main" id="{73B1B734-DF1A-B7ED-AAF6-83D4D98AA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9390" y="3458550"/>
                        <a:ext cx="1143265" cy="101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0939" name="Rectangle 11">
            <a:extLst>
              <a:ext uri="{FF2B5EF4-FFF2-40B4-BE49-F238E27FC236}">
                <a16:creationId xmlns:a16="http://schemas.microsoft.com/office/drawing/2014/main" id="{F0D3C5A9-5F50-2B32-7B11-817421F99B34}"/>
              </a:ext>
            </a:extLst>
          </p:cNvPr>
          <p:cNvSpPr>
            <a:spLocks noChangeArrowheads="1"/>
          </p:cNvSpPr>
          <p:nvPr/>
        </p:nvSpPr>
        <p:spPr bwMode="auto">
          <a:xfrm>
            <a:off x="924332" y="4799462"/>
            <a:ext cx="375936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dirty="0">
                <a:latin typeface="+mn-ea"/>
                <a:sym typeface="Symbol" panose="05050102010706020507" pitchFamily="18" charset="2"/>
              </a:rPr>
              <a:t>等待队长超过</a:t>
            </a:r>
            <a:r>
              <a:rPr lang="en-US" altLang="zh-CN" b="1" dirty="0">
                <a:latin typeface="+mn-ea"/>
                <a:sym typeface="Symbol" panose="05050102010706020507" pitchFamily="18" charset="2"/>
              </a:rPr>
              <a:t>5</a:t>
            </a:r>
            <a:r>
              <a:rPr lang="zh-CN" altLang="en-US" b="1" dirty="0">
                <a:latin typeface="+mn-ea"/>
                <a:sym typeface="Symbol" panose="05050102010706020507" pitchFamily="18" charset="2"/>
              </a:rPr>
              <a:t>人的概率为</a:t>
            </a:r>
          </a:p>
        </p:txBody>
      </p:sp>
      <p:graphicFrame>
        <p:nvGraphicFramePr>
          <p:cNvPr id="380940" name="Object 12">
            <a:extLst>
              <a:ext uri="{FF2B5EF4-FFF2-40B4-BE49-F238E27FC236}">
                <a16:creationId xmlns:a16="http://schemas.microsoft.com/office/drawing/2014/main" id="{9292AD63-7713-9824-1876-238AD5B93168}"/>
              </a:ext>
            </a:extLst>
          </p:cNvPr>
          <p:cNvGraphicFramePr>
            <a:graphicFrameLocks noChangeAspect="1"/>
          </p:cNvGraphicFramePr>
          <p:nvPr>
            <p:extLst>
              <p:ext uri="{D42A27DB-BD31-4B8C-83A1-F6EECF244321}">
                <p14:modId xmlns:p14="http://schemas.microsoft.com/office/powerpoint/2010/main" val="504975111"/>
              </p:ext>
            </p:extLst>
          </p:nvPr>
        </p:nvGraphicFramePr>
        <p:xfrm>
          <a:off x="1679575" y="5502980"/>
          <a:ext cx="6286368" cy="1079750"/>
        </p:xfrm>
        <a:graphic>
          <a:graphicData uri="http://schemas.openxmlformats.org/presentationml/2006/ole">
            <mc:AlternateContent xmlns:mc="http://schemas.openxmlformats.org/markup-compatibility/2006">
              <mc:Choice xmlns:v="urn:schemas-microsoft-com:vml" Requires="v">
                <p:oleObj r:id="rId9" imgW="2514600" imgH="431800" progId="Equation.3">
                  <p:embed/>
                </p:oleObj>
              </mc:Choice>
              <mc:Fallback>
                <p:oleObj r:id="rId9" imgW="2514600" imgH="431800" progId="Equation.3">
                  <p:embed/>
                  <p:pic>
                    <p:nvPicPr>
                      <p:cNvPr id="380940" name="Object 12">
                        <a:extLst>
                          <a:ext uri="{FF2B5EF4-FFF2-40B4-BE49-F238E27FC236}">
                            <a16:creationId xmlns:a16="http://schemas.microsoft.com/office/drawing/2014/main" id="{9292AD63-7713-9824-1876-238AD5B931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575" y="5502980"/>
                        <a:ext cx="6286368" cy="1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after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9" fill="hold" nodeType="afterEffect">
                                  <p:stCondLst>
                                    <p:cond delay="0"/>
                                  </p:stCondLst>
                                  <p:childTnLst>
                                    <p:set>
                                      <p:cBhvr>
                                        <p:cTn id="11" dur="1" fill="hold">
                                          <p:stCondLst>
                                            <p:cond delay="0"/>
                                          </p:stCondLst>
                                        </p:cTn>
                                        <p:tgtEl>
                                          <p:spTgt spid="380934"/>
                                        </p:tgtEl>
                                        <p:attrNameLst>
                                          <p:attrName>style.visibility</p:attrName>
                                        </p:attrNameLst>
                                      </p:cBhvr>
                                      <p:to>
                                        <p:strVal val="visible"/>
                                      </p:to>
                                    </p:set>
                                    <p:anim calcmode="lin" valueType="num">
                                      <p:cBhvr additive="base">
                                        <p:cTn id="12" dur="500" fill="hold"/>
                                        <p:tgtEl>
                                          <p:spTgt spid="380934"/>
                                        </p:tgtEl>
                                        <p:attrNameLst>
                                          <p:attrName>ppt_x</p:attrName>
                                        </p:attrNameLst>
                                      </p:cBhvr>
                                      <p:tavLst>
                                        <p:tav tm="0">
                                          <p:val>
                                            <p:strVal val="0-#ppt_w/2"/>
                                          </p:val>
                                        </p:tav>
                                        <p:tav tm="100000">
                                          <p:val>
                                            <p:strVal val="#ppt_x"/>
                                          </p:val>
                                        </p:tav>
                                      </p:tavLst>
                                    </p:anim>
                                    <p:anim calcmode="lin" valueType="num">
                                      <p:cBhvr additive="base">
                                        <p:cTn id="13" dur="500" fill="hold"/>
                                        <p:tgtEl>
                                          <p:spTgt spid="380934"/>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9" fill="hold" nodeType="afterEffect">
                                  <p:stCondLst>
                                    <p:cond delay="0"/>
                                  </p:stCondLst>
                                  <p:childTnLst>
                                    <p:set>
                                      <p:cBhvr>
                                        <p:cTn id="16" dur="1" fill="hold">
                                          <p:stCondLst>
                                            <p:cond delay="0"/>
                                          </p:stCondLst>
                                        </p:cTn>
                                        <p:tgtEl>
                                          <p:spTgt spid="380937"/>
                                        </p:tgtEl>
                                        <p:attrNameLst>
                                          <p:attrName>style.visibility</p:attrName>
                                        </p:attrNameLst>
                                      </p:cBhvr>
                                      <p:to>
                                        <p:strVal val="visible"/>
                                      </p:to>
                                    </p:set>
                                    <p:anim calcmode="lin" valueType="num">
                                      <p:cBhvr additive="base">
                                        <p:cTn id="17" dur="500" fill="hold"/>
                                        <p:tgtEl>
                                          <p:spTgt spid="380937"/>
                                        </p:tgtEl>
                                        <p:attrNameLst>
                                          <p:attrName>ppt_x</p:attrName>
                                        </p:attrNameLst>
                                      </p:cBhvr>
                                      <p:tavLst>
                                        <p:tav tm="0">
                                          <p:val>
                                            <p:strVal val="0-#ppt_w/2"/>
                                          </p:val>
                                        </p:tav>
                                        <p:tav tm="100000">
                                          <p:val>
                                            <p:strVal val="#ppt_x"/>
                                          </p:val>
                                        </p:tav>
                                      </p:tavLst>
                                    </p:anim>
                                    <p:anim calcmode="lin" valueType="num">
                                      <p:cBhvr additive="base">
                                        <p:cTn id="18" dur="500" fill="hold"/>
                                        <p:tgtEl>
                                          <p:spTgt spid="380937"/>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9" fill="hold" nodeType="afterEffect">
                                  <p:stCondLst>
                                    <p:cond delay="0"/>
                                  </p:stCondLst>
                                  <p:childTnLst>
                                    <p:set>
                                      <p:cBhvr>
                                        <p:cTn id="21" dur="1" fill="hold">
                                          <p:stCondLst>
                                            <p:cond delay="0"/>
                                          </p:stCondLst>
                                        </p:cTn>
                                        <p:tgtEl>
                                          <p:spTgt spid="380939"/>
                                        </p:tgtEl>
                                        <p:attrNameLst>
                                          <p:attrName>style.visibility</p:attrName>
                                        </p:attrNameLst>
                                      </p:cBhvr>
                                      <p:to>
                                        <p:strVal val="visible"/>
                                      </p:to>
                                    </p:set>
                                    <p:anim calcmode="lin" valueType="num">
                                      <p:cBhvr additive="base">
                                        <p:cTn id="22" dur="500" fill="hold"/>
                                        <p:tgtEl>
                                          <p:spTgt spid="380939"/>
                                        </p:tgtEl>
                                        <p:attrNameLst>
                                          <p:attrName>ppt_x</p:attrName>
                                        </p:attrNameLst>
                                      </p:cBhvr>
                                      <p:tavLst>
                                        <p:tav tm="0">
                                          <p:val>
                                            <p:strVal val="0-#ppt_w/2"/>
                                          </p:val>
                                        </p:tav>
                                        <p:tav tm="100000">
                                          <p:val>
                                            <p:strVal val="#ppt_x"/>
                                          </p:val>
                                        </p:tav>
                                      </p:tavLst>
                                    </p:anim>
                                    <p:anim calcmode="lin" valueType="num">
                                      <p:cBhvr additive="base">
                                        <p:cTn id="23" dur="500" fill="hold"/>
                                        <p:tgtEl>
                                          <p:spTgt spid="380939"/>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9" fill="hold" nodeType="clickEffect">
                                  <p:stCondLst>
                                    <p:cond delay="0"/>
                                  </p:stCondLst>
                                  <p:childTnLst>
                                    <p:set>
                                      <p:cBhvr>
                                        <p:cTn id="27" dur="1" fill="hold">
                                          <p:stCondLst>
                                            <p:cond delay="0"/>
                                          </p:stCondLst>
                                        </p:cTn>
                                        <p:tgtEl>
                                          <p:spTgt spid="380932"/>
                                        </p:tgtEl>
                                        <p:attrNameLst>
                                          <p:attrName>style.visibility</p:attrName>
                                        </p:attrNameLst>
                                      </p:cBhvr>
                                      <p:to>
                                        <p:strVal val="visible"/>
                                      </p:to>
                                    </p:set>
                                    <p:anim calcmode="lin" valueType="num">
                                      <p:cBhvr additive="base">
                                        <p:cTn id="28" dur="500" fill="hold"/>
                                        <p:tgtEl>
                                          <p:spTgt spid="380932"/>
                                        </p:tgtEl>
                                        <p:attrNameLst>
                                          <p:attrName>ppt_x</p:attrName>
                                        </p:attrNameLst>
                                      </p:cBhvr>
                                      <p:tavLst>
                                        <p:tav tm="0">
                                          <p:val>
                                            <p:strVal val="0-#ppt_w/2"/>
                                          </p:val>
                                        </p:tav>
                                        <p:tav tm="100000">
                                          <p:val>
                                            <p:strVal val="#ppt_x"/>
                                          </p:val>
                                        </p:tav>
                                      </p:tavLst>
                                    </p:anim>
                                    <p:anim calcmode="lin" valueType="num">
                                      <p:cBhvr additive="base">
                                        <p:cTn id="29" dur="500" fill="hold"/>
                                        <p:tgtEl>
                                          <p:spTgt spid="380932"/>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3809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nodeType="clickEffect">
                                  <p:stCondLst>
                                    <p:cond delay="0"/>
                                  </p:stCondLst>
                                  <p:childTnLst>
                                    <p:set>
                                      <p:cBhvr>
                                        <p:cTn id="36" dur="1" fill="hold">
                                          <p:stCondLst>
                                            <p:cond delay="0"/>
                                          </p:stCondLst>
                                        </p:cTn>
                                        <p:tgtEl>
                                          <p:spTgt spid="380935"/>
                                        </p:tgtEl>
                                        <p:attrNameLst>
                                          <p:attrName>style.visibility</p:attrName>
                                        </p:attrNameLst>
                                      </p:cBhvr>
                                      <p:to>
                                        <p:strVal val="visible"/>
                                      </p:to>
                                    </p:set>
                                    <p:anim calcmode="lin" valueType="num">
                                      <p:cBhvr additive="base">
                                        <p:cTn id="37" dur="500" fill="hold"/>
                                        <p:tgtEl>
                                          <p:spTgt spid="380935"/>
                                        </p:tgtEl>
                                        <p:attrNameLst>
                                          <p:attrName>ppt_x</p:attrName>
                                        </p:attrNameLst>
                                      </p:cBhvr>
                                      <p:tavLst>
                                        <p:tav tm="0">
                                          <p:val>
                                            <p:strVal val="0-#ppt_w/2"/>
                                          </p:val>
                                        </p:tav>
                                        <p:tav tm="100000">
                                          <p:val>
                                            <p:strVal val="#ppt_x"/>
                                          </p:val>
                                        </p:tav>
                                      </p:tavLst>
                                    </p:anim>
                                    <p:anim calcmode="lin" valueType="num">
                                      <p:cBhvr additive="base">
                                        <p:cTn id="38" dur="500" fill="hold"/>
                                        <p:tgtEl>
                                          <p:spTgt spid="38093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38093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nodeType="clickEffect">
                                  <p:stCondLst>
                                    <p:cond delay="0"/>
                                  </p:stCondLst>
                                  <p:childTnLst>
                                    <p:set>
                                      <p:cBhvr>
                                        <p:cTn id="45" dur="1" fill="hold">
                                          <p:stCondLst>
                                            <p:cond delay="0"/>
                                          </p:stCondLst>
                                        </p:cTn>
                                        <p:tgtEl>
                                          <p:spTgt spid="380938"/>
                                        </p:tgtEl>
                                        <p:attrNameLst>
                                          <p:attrName>style.visibility</p:attrName>
                                        </p:attrNameLst>
                                      </p:cBhvr>
                                      <p:to>
                                        <p:strVal val="visible"/>
                                      </p:to>
                                    </p:set>
                                    <p:anim calcmode="lin" valueType="num">
                                      <p:cBhvr additive="base">
                                        <p:cTn id="46" dur="500" fill="hold"/>
                                        <p:tgtEl>
                                          <p:spTgt spid="380938"/>
                                        </p:tgtEl>
                                        <p:attrNameLst>
                                          <p:attrName>ppt_x</p:attrName>
                                        </p:attrNameLst>
                                      </p:cBhvr>
                                      <p:tavLst>
                                        <p:tav tm="0">
                                          <p:val>
                                            <p:strVal val="0-#ppt_w/2"/>
                                          </p:val>
                                        </p:tav>
                                        <p:tav tm="100000">
                                          <p:val>
                                            <p:strVal val="#ppt_x"/>
                                          </p:val>
                                        </p:tav>
                                      </p:tavLst>
                                    </p:anim>
                                    <p:anim calcmode="lin" valueType="num">
                                      <p:cBhvr additive="base">
                                        <p:cTn id="47" dur="500" fill="hold"/>
                                        <p:tgtEl>
                                          <p:spTgt spid="380938"/>
                                        </p:tgtEl>
                                        <p:attrNameLst>
                                          <p:attrName>ppt_y</p:attrName>
                                        </p:attrNameLst>
                                      </p:cBhvr>
                                      <p:tavLst>
                                        <p:tav tm="0">
                                          <p:val>
                                            <p:strVal val="0-#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9" fill="hold" nodeType="clickEffect">
                                  <p:stCondLst>
                                    <p:cond delay="0"/>
                                  </p:stCondLst>
                                  <p:childTnLst>
                                    <p:set>
                                      <p:cBhvr>
                                        <p:cTn id="51" dur="1" fill="hold">
                                          <p:stCondLst>
                                            <p:cond delay="0"/>
                                          </p:stCondLst>
                                        </p:cTn>
                                        <p:tgtEl>
                                          <p:spTgt spid="380940"/>
                                        </p:tgtEl>
                                        <p:attrNameLst>
                                          <p:attrName>style.visibility</p:attrName>
                                        </p:attrNameLst>
                                      </p:cBhvr>
                                      <p:to>
                                        <p:strVal val="visible"/>
                                      </p:to>
                                    </p:set>
                                    <p:anim calcmode="lin" valueType="num">
                                      <p:cBhvr additive="base">
                                        <p:cTn id="52" dur="500" fill="hold"/>
                                        <p:tgtEl>
                                          <p:spTgt spid="380940"/>
                                        </p:tgtEl>
                                        <p:attrNameLst>
                                          <p:attrName>ppt_x</p:attrName>
                                        </p:attrNameLst>
                                      </p:cBhvr>
                                      <p:tavLst>
                                        <p:tav tm="0">
                                          <p:val>
                                            <p:strVal val="0-#ppt_w/2"/>
                                          </p:val>
                                        </p:tav>
                                        <p:tav tm="100000">
                                          <p:val>
                                            <p:strVal val="#ppt_x"/>
                                          </p:val>
                                        </p:tav>
                                      </p:tavLst>
                                    </p:anim>
                                    <p:anim calcmode="lin" valueType="num">
                                      <p:cBhvr additive="base">
                                        <p:cTn id="53" dur="500" fill="hold"/>
                                        <p:tgtEl>
                                          <p:spTgt spid="3809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p:bldP spid="380933" grpId="0"/>
      <p:bldP spid="380934" grpId="0"/>
      <p:bldP spid="380936" grpId="0"/>
      <p:bldP spid="380937" grpId="0"/>
      <p:bldP spid="3809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852AED95-07B1-D00D-C828-AA1E7E3AB350}"/>
              </a:ext>
            </a:extLst>
          </p:cNvPr>
          <p:cNvSpPr>
            <a:spLocks noGrp="1" noChangeArrowheads="1"/>
          </p:cNvSpPr>
          <p:nvPr>
            <p:ph type="title"/>
          </p:nvPr>
        </p:nvSpPr>
        <p:spPr/>
        <p:txBody>
          <a:bodyPr/>
          <a:lstStyle/>
          <a:p>
            <a:pPr algn="l" eaLnBrk="1" hangingPunct="1"/>
            <a:r>
              <a:rPr lang="zh-CN" altLang="en-US"/>
              <a:t>例</a:t>
            </a:r>
            <a:r>
              <a:rPr lang="en-US" altLang="zh-CN"/>
              <a:t>2</a:t>
            </a:r>
          </a:p>
        </p:txBody>
      </p:sp>
      <p:sp>
        <p:nvSpPr>
          <p:cNvPr id="382979" name="Rectangle 3">
            <a:extLst>
              <a:ext uri="{FF2B5EF4-FFF2-40B4-BE49-F238E27FC236}">
                <a16:creationId xmlns:a16="http://schemas.microsoft.com/office/drawing/2014/main" id="{C23FDD3F-7739-B251-8A02-A126A74DEDF1}"/>
              </a:ext>
            </a:extLst>
          </p:cNvPr>
          <p:cNvSpPr>
            <a:spLocks noGrp="1" noChangeArrowheads="1"/>
          </p:cNvSpPr>
          <p:nvPr>
            <p:ph idx="1"/>
          </p:nvPr>
        </p:nvSpPr>
        <p:spPr>
          <a:xfrm>
            <a:off x="460375" y="1143265"/>
            <a:ext cx="11049000" cy="4801711"/>
          </a:xfrm>
        </p:spPr>
        <p:txBody>
          <a:bodyPr>
            <a:normAutofit/>
          </a:bodyPr>
          <a:lstStyle/>
          <a:p>
            <a:pPr marL="0" indent="0" algn="just">
              <a:buNone/>
            </a:pPr>
            <a:r>
              <a:rPr lang="en-US" altLang="zh-CN" dirty="0">
                <a:latin typeface="黑体" panose="02010609060101010101" pitchFamily="49" charset="-122"/>
              </a:rPr>
              <a:t>    </a:t>
            </a:r>
            <a:r>
              <a:rPr lang="zh-CN" altLang="en-US" dirty="0">
                <a:latin typeface="黑体" panose="02010609060101010101" pitchFamily="49" charset="-122"/>
              </a:rPr>
              <a:t>考虑某种产品的库存问题。如果进货过多，则会带来过多的保管费，如果存货不足，则缺货时影响生产，造成经济损失。最好的办法是能及时供应，但由于生产和运输等方面的因素，一般讲这是难以满足的，因此希望找到一种合理的库存</a:t>
            </a:r>
            <a:r>
              <a:rPr lang="en-US" altLang="zh-CN" dirty="0">
                <a:latin typeface="黑体" panose="02010609060101010101" pitchFamily="49" charset="-122"/>
              </a:rPr>
              <a:t>s</a:t>
            </a:r>
            <a:r>
              <a:rPr lang="zh-CN" altLang="en-US" dirty="0">
                <a:latin typeface="黑体" panose="02010609060101010101" pitchFamily="49" charset="-122"/>
              </a:rPr>
              <a:t>，使得库存费与缺货损失费的总和达到最小。假定需求是参数</a:t>
            </a:r>
            <a:r>
              <a:rPr lang="zh-CN" altLang="en-US" dirty="0">
                <a:latin typeface="黑体" panose="02010609060101010101" pitchFamily="49" charset="-122"/>
                <a:sym typeface="Symbol" panose="05050102010706020507" pitchFamily="18" charset="2"/>
              </a:rPr>
              <a:t></a:t>
            </a:r>
            <a:r>
              <a:rPr lang="zh-CN" altLang="en-US" dirty="0">
                <a:latin typeface="黑体" panose="02010609060101010101" pitchFamily="49" charset="-122"/>
              </a:rPr>
              <a:t>的泊松流，生产是一个一个产品生产的，每生产一个产品所需时间为参数</a:t>
            </a:r>
            <a:r>
              <a:rPr lang="zh-CN" altLang="en-US" dirty="0">
                <a:latin typeface="黑体" panose="02010609060101010101" pitchFamily="49" charset="-122"/>
                <a:sym typeface="Symbol" panose="05050102010706020507" pitchFamily="18" charset="2"/>
              </a:rPr>
              <a:t></a:t>
            </a:r>
            <a:r>
              <a:rPr lang="zh-CN" altLang="en-US" dirty="0">
                <a:latin typeface="黑体" panose="02010609060101010101" pitchFamily="49" charset="-122"/>
              </a:rPr>
              <a:t>的负指数分布。库存一个产品的单位时间费用为</a:t>
            </a:r>
            <a:r>
              <a:rPr lang="en-US" altLang="zh-CN" dirty="0">
                <a:latin typeface="黑体" panose="02010609060101010101" pitchFamily="49" charset="-122"/>
              </a:rPr>
              <a:t>c</a:t>
            </a:r>
            <a:r>
              <a:rPr lang="zh-CN" altLang="en-US" dirty="0">
                <a:latin typeface="黑体" panose="02010609060101010101" pitchFamily="49" charset="-122"/>
              </a:rPr>
              <a:t>元，缺一个产品造成的损失费为</a:t>
            </a:r>
            <a:r>
              <a:rPr lang="en-US" altLang="zh-CN" dirty="0">
                <a:latin typeface="黑体" panose="02010609060101010101" pitchFamily="49" charset="-122"/>
              </a:rPr>
              <a:t>h</a:t>
            </a:r>
            <a:r>
              <a:rPr lang="zh-CN" altLang="en-US" dirty="0">
                <a:latin typeface="黑体" panose="02010609060101010101" pitchFamily="49" charset="-122"/>
              </a:rPr>
              <a:t>元，寻找一个最优库存量</a:t>
            </a:r>
            <a:r>
              <a:rPr lang="en-US" altLang="zh-CN" dirty="0">
                <a:latin typeface="黑体" panose="02010609060101010101" pitchFamily="49" charset="-122"/>
              </a:rPr>
              <a:t>s</a:t>
            </a:r>
            <a:r>
              <a:rPr lang="zh-CN" altLang="en-US" dirty="0">
                <a:latin typeface="黑体" panose="02010609060101010101" pitchFamily="49" charset="-122"/>
              </a:rPr>
              <a:t>，使得库存费与损失费之和达到最小（不考虑产品的运输时间）。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iterate type="wd">
                                    <p:tmPct val="6000"/>
                                  </p:iterate>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7FA1AE01-06C7-5A9F-7952-0B1FB8B4C324}"/>
              </a:ext>
            </a:extLst>
          </p:cNvPr>
          <p:cNvSpPr>
            <a:spLocks noGrp="1" noChangeArrowheads="1"/>
          </p:cNvSpPr>
          <p:nvPr>
            <p:ph type="title"/>
          </p:nvPr>
        </p:nvSpPr>
        <p:spPr/>
        <p:txBody>
          <a:bodyPr/>
          <a:lstStyle/>
          <a:p>
            <a:pPr algn="l" eaLnBrk="1" hangingPunct="1"/>
            <a:r>
              <a:rPr lang="zh-CN" altLang="en-US"/>
              <a:t>例</a:t>
            </a:r>
            <a:r>
              <a:rPr lang="en-US" altLang="zh-CN"/>
              <a:t>2(</a:t>
            </a:r>
            <a:r>
              <a:rPr lang="zh-CN" altLang="en-US"/>
              <a:t>续</a:t>
            </a:r>
            <a:r>
              <a:rPr lang="en-US" altLang="zh-CN"/>
              <a:t>1)</a:t>
            </a:r>
          </a:p>
        </p:txBody>
      </p:sp>
      <p:sp>
        <p:nvSpPr>
          <p:cNvPr id="385027" name="Rectangle 3">
            <a:extLst>
              <a:ext uri="{FF2B5EF4-FFF2-40B4-BE49-F238E27FC236}">
                <a16:creationId xmlns:a16="http://schemas.microsoft.com/office/drawing/2014/main" id="{4198AF25-DF56-5136-1420-F4B949C073BD}"/>
              </a:ext>
            </a:extLst>
          </p:cNvPr>
          <p:cNvSpPr>
            <a:spLocks noGrp="1" noChangeArrowheads="1"/>
          </p:cNvSpPr>
          <p:nvPr>
            <p:ph idx="1"/>
          </p:nvPr>
        </p:nvSpPr>
        <p:spPr>
          <a:xfrm>
            <a:off x="774700" y="934776"/>
            <a:ext cx="9972675" cy="1657735"/>
          </a:xfrm>
        </p:spPr>
        <p:txBody>
          <a:bodyPr>
            <a:normAutofit fontScale="92500"/>
          </a:bodyPr>
          <a:lstStyle/>
          <a:p>
            <a:pPr>
              <a:buNone/>
            </a:pPr>
            <a:r>
              <a:rPr lang="zh-CN" altLang="en-US" dirty="0">
                <a:solidFill>
                  <a:srgbClr val="CC00CC"/>
                </a:solidFill>
              </a:rPr>
              <a:t>解 </a:t>
            </a:r>
            <a:r>
              <a:rPr lang="zh-CN" altLang="en-US" dirty="0"/>
              <a:t> 把生产产品的工厂看成是服务机构，需求看作是输入流，于是把问题化成</a:t>
            </a:r>
            <a:r>
              <a:rPr lang="en-US" altLang="zh-CN" dirty="0"/>
              <a:t>M/M/1/</a:t>
            </a:r>
            <a:r>
              <a:rPr lang="en-US" altLang="zh-CN" dirty="0">
                <a:sym typeface="Symbol" panose="05050102010706020507" pitchFamily="18" charset="2"/>
              </a:rPr>
              <a:t></a:t>
            </a:r>
            <a:r>
              <a:rPr lang="zh-CN" altLang="en-US" dirty="0">
                <a:sym typeface="Symbol" panose="05050102010706020507" pitchFamily="18" charset="2"/>
              </a:rPr>
              <a:t>系统，需求量表示队长，</a:t>
            </a:r>
            <a:r>
              <a:rPr lang="en-US" altLang="zh-CN" dirty="0">
                <a:sym typeface="Symbol" panose="05050102010706020507" pitchFamily="18" charset="2"/>
              </a:rPr>
              <a:t>p</a:t>
            </a:r>
            <a:r>
              <a:rPr lang="en-US" altLang="zh-CN" baseline="-25000" dirty="0">
                <a:sym typeface="Symbol" panose="05050102010706020507" pitchFamily="18" charset="2"/>
              </a:rPr>
              <a:t>k</a:t>
            </a:r>
            <a:r>
              <a:rPr lang="zh-CN" altLang="en-US" dirty="0">
                <a:sym typeface="Symbol" panose="05050102010706020507" pitchFamily="18" charset="2"/>
              </a:rPr>
              <a:t>表示生产厂有</a:t>
            </a:r>
            <a:r>
              <a:rPr lang="en-US" altLang="zh-CN" dirty="0">
                <a:sym typeface="Symbol" panose="05050102010706020507" pitchFamily="18" charset="2"/>
              </a:rPr>
              <a:t>k</a:t>
            </a:r>
            <a:r>
              <a:rPr lang="zh-CN" altLang="en-US" dirty="0">
                <a:sym typeface="Symbol" panose="05050102010706020507" pitchFamily="18" charset="2"/>
              </a:rPr>
              <a:t>个订货未交的概率。设库存量为</a:t>
            </a:r>
            <a:r>
              <a:rPr lang="en-US" altLang="zh-CN" dirty="0">
                <a:sym typeface="Symbol" panose="05050102010706020507" pitchFamily="18" charset="2"/>
              </a:rPr>
              <a:t>s</a:t>
            </a:r>
            <a:r>
              <a:rPr lang="zh-CN" altLang="en-US" dirty="0">
                <a:sym typeface="Symbol" panose="05050102010706020507" pitchFamily="18" charset="2"/>
              </a:rPr>
              <a:t>，则缺货时的平均缺货数为</a:t>
            </a:r>
          </a:p>
          <a:p>
            <a:pPr eaLnBrk="1" hangingPunct="1">
              <a:buFont typeface="Wingdings" panose="05000000000000000000" pitchFamily="2" charset="2"/>
              <a:buNone/>
            </a:pPr>
            <a:endParaRPr lang="zh-CN" altLang="en-US" dirty="0"/>
          </a:p>
        </p:txBody>
      </p:sp>
      <p:graphicFrame>
        <p:nvGraphicFramePr>
          <p:cNvPr id="385029" name="Object 5">
            <a:extLst>
              <a:ext uri="{FF2B5EF4-FFF2-40B4-BE49-F238E27FC236}">
                <a16:creationId xmlns:a16="http://schemas.microsoft.com/office/drawing/2014/main" id="{F1875CF3-8999-5AD1-F47D-4F185B7C5C55}"/>
              </a:ext>
            </a:extLst>
          </p:cNvPr>
          <p:cNvGraphicFramePr>
            <a:graphicFrameLocks noChangeAspect="1"/>
          </p:cNvGraphicFramePr>
          <p:nvPr>
            <p:extLst>
              <p:ext uri="{D42A27DB-BD31-4B8C-83A1-F6EECF244321}">
                <p14:modId xmlns:p14="http://schemas.microsoft.com/office/powerpoint/2010/main" val="1034497788"/>
              </p:ext>
            </p:extLst>
          </p:nvPr>
        </p:nvGraphicFramePr>
        <p:xfrm>
          <a:off x="1450975" y="2775116"/>
          <a:ext cx="5530543" cy="789170"/>
        </p:xfrm>
        <a:graphic>
          <a:graphicData uri="http://schemas.openxmlformats.org/presentationml/2006/ole">
            <mc:AlternateContent xmlns:mc="http://schemas.openxmlformats.org/markup-compatibility/2006">
              <mc:Choice xmlns:v="urn:schemas-microsoft-com:vml" Requires="v">
                <p:oleObj r:id="rId3" imgW="3035300" imgH="431800" progId="Equation.3">
                  <p:embed/>
                </p:oleObj>
              </mc:Choice>
              <mc:Fallback>
                <p:oleObj r:id="rId3" imgW="3035300" imgH="431800" progId="Equation.3">
                  <p:embed/>
                  <p:pic>
                    <p:nvPicPr>
                      <p:cNvPr id="385029" name="Object 5">
                        <a:extLst>
                          <a:ext uri="{FF2B5EF4-FFF2-40B4-BE49-F238E27FC236}">
                            <a16:creationId xmlns:a16="http://schemas.microsoft.com/office/drawing/2014/main" id="{F1875CF3-8999-5AD1-F47D-4F185B7C5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2775116"/>
                        <a:ext cx="5530543" cy="78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5030" name="Object 6">
            <a:extLst>
              <a:ext uri="{FF2B5EF4-FFF2-40B4-BE49-F238E27FC236}">
                <a16:creationId xmlns:a16="http://schemas.microsoft.com/office/drawing/2014/main" id="{A721FD91-2CB6-0494-7266-3037BEE62244}"/>
              </a:ext>
            </a:extLst>
          </p:cNvPr>
          <p:cNvGraphicFramePr>
            <a:graphicFrameLocks noChangeAspect="1"/>
          </p:cNvGraphicFramePr>
          <p:nvPr>
            <p:extLst>
              <p:ext uri="{D42A27DB-BD31-4B8C-83A1-F6EECF244321}">
                <p14:modId xmlns:p14="http://schemas.microsoft.com/office/powerpoint/2010/main" val="1769002222"/>
              </p:ext>
            </p:extLst>
          </p:nvPr>
        </p:nvGraphicFramePr>
        <p:xfrm>
          <a:off x="7089775" y="2745444"/>
          <a:ext cx="2384977" cy="789170"/>
        </p:xfrm>
        <a:graphic>
          <a:graphicData uri="http://schemas.openxmlformats.org/presentationml/2006/ole">
            <mc:AlternateContent xmlns:mc="http://schemas.openxmlformats.org/markup-compatibility/2006">
              <mc:Choice xmlns:v="urn:schemas-microsoft-com:vml" Requires="v">
                <p:oleObj r:id="rId5" imgW="1307532" imgH="431613" progId="Equation.3">
                  <p:embed/>
                </p:oleObj>
              </mc:Choice>
              <mc:Fallback>
                <p:oleObj r:id="rId5" imgW="1307532" imgH="431613" progId="Equation.3">
                  <p:embed/>
                  <p:pic>
                    <p:nvPicPr>
                      <p:cNvPr id="385030" name="Object 6">
                        <a:extLst>
                          <a:ext uri="{FF2B5EF4-FFF2-40B4-BE49-F238E27FC236}">
                            <a16:creationId xmlns:a16="http://schemas.microsoft.com/office/drawing/2014/main" id="{A721FD91-2CB6-0494-7266-3037BEE622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9775" y="2745444"/>
                        <a:ext cx="2384977" cy="78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5031" name="Rectangle 7">
            <a:extLst>
              <a:ext uri="{FF2B5EF4-FFF2-40B4-BE49-F238E27FC236}">
                <a16:creationId xmlns:a16="http://schemas.microsoft.com/office/drawing/2014/main" id="{8957A032-C52F-B576-AFC8-D9FF997D70FC}"/>
              </a:ext>
            </a:extLst>
          </p:cNvPr>
          <p:cNvSpPr>
            <a:spLocks noChangeArrowheads="1"/>
          </p:cNvSpPr>
          <p:nvPr/>
        </p:nvSpPr>
        <p:spPr bwMode="auto">
          <a:xfrm>
            <a:off x="1298575" y="3953313"/>
            <a:ext cx="2022943"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latin typeface="+mn-ea"/>
                <a:sym typeface="Symbol" panose="05050102010706020507" pitchFamily="18" charset="2"/>
              </a:rPr>
              <a:t>平均库存数为</a:t>
            </a:r>
          </a:p>
        </p:txBody>
      </p:sp>
      <p:graphicFrame>
        <p:nvGraphicFramePr>
          <p:cNvPr id="385032" name="Object 8">
            <a:extLst>
              <a:ext uri="{FF2B5EF4-FFF2-40B4-BE49-F238E27FC236}">
                <a16:creationId xmlns:a16="http://schemas.microsoft.com/office/drawing/2014/main" id="{859E313B-AF6F-DA0C-2E78-CF25757D3955}"/>
              </a:ext>
            </a:extLst>
          </p:cNvPr>
          <p:cNvGraphicFramePr>
            <a:graphicFrameLocks noChangeAspect="1"/>
          </p:cNvGraphicFramePr>
          <p:nvPr>
            <p:extLst>
              <p:ext uri="{D42A27DB-BD31-4B8C-83A1-F6EECF244321}">
                <p14:modId xmlns:p14="http://schemas.microsoft.com/office/powerpoint/2010/main" val="737377328"/>
              </p:ext>
            </p:extLst>
          </p:nvPr>
        </p:nvGraphicFramePr>
        <p:xfrm>
          <a:off x="1679575" y="4663883"/>
          <a:ext cx="5530543" cy="789171"/>
        </p:xfrm>
        <a:graphic>
          <a:graphicData uri="http://schemas.openxmlformats.org/presentationml/2006/ole">
            <mc:AlternateContent xmlns:mc="http://schemas.openxmlformats.org/markup-compatibility/2006">
              <mc:Choice xmlns:v="urn:schemas-microsoft-com:vml" Requires="v">
                <p:oleObj r:id="rId7" imgW="3035300" imgH="431800" progId="Equation.3">
                  <p:embed/>
                </p:oleObj>
              </mc:Choice>
              <mc:Fallback>
                <p:oleObj r:id="rId7" imgW="3035300" imgH="431800" progId="Equation.3">
                  <p:embed/>
                  <p:pic>
                    <p:nvPicPr>
                      <p:cNvPr id="385032" name="Object 8">
                        <a:extLst>
                          <a:ext uri="{FF2B5EF4-FFF2-40B4-BE49-F238E27FC236}">
                            <a16:creationId xmlns:a16="http://schemas.microsoft.com/office/drawing/2014/main" id="{859E313B-AF6F-DA0C-2E78-CF25757D39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575" y="4663883"/>
                        <a:ext cx="5530543" cy="78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5033" name="Object 9">
            <a:extLst>
              <a:ext uri="{FF2B5EF4-FFF2-40B4-BE49-F238E27FC236}">
                <a16:creationId xmlns:a16="http://schemas.microsoft.com/office/drawing/2014/main" id="{E28FF448-E4DE-5EDC-6072-A9DD56FB3B67}"/>
              </a:ext>
            </a:extLst>
          </p:cNvPr>
          <p:cNvGraphicFramePr>
            <a:graphicFrameLocks noChangeAspect="1"/>
          </p:cNvGraphicFramePr>
          <p:nvPr>
            <p:extLst>
              <p:ext uri="{D42A27DB-BD31-4B8C-83A1-F6EECF244321}">
                <p14:modId xmlns:p14="http://schemas.microsoft.com/office/powerpoint/2010/main" val="1659423490"/>
              </p:ext>
            </p:extLst>
          </p:nvPr>
        </p:nvGraphicFramePr>
        <p:xfrm>
          <a:off x="2136775" y="5510216"/>
          <a:ext cx="3774360" cy="789171"/>
        </p:xfrm>
        <a:graphic>
          <a:graphicData uri="http://schemas.openxmlformats.org/presentationml/2006/ole">
            <mc:AlternateContent xmlns:mc="http://schemas.openxmlformats.org/markup-compatibility/2006">
              <mc:Choice xmlns:v="urn:schemas-microsoft-com:vml" Requires="v">
                <p:oleObj r:id="rId9" imgW="2070100" imgH="431800" progId="Equation.3">
                  <p:embed/>
                </p:oleObj>
              </mc:Choice>
              <mc:Fallback>
                <p:oleObj r:id="rId9" imgW="2070100" imgH="431800" progId="Equation.3">
                  <p:embed/>
                  <p:pic>
                    <p:nvPicPr>
                      <p:cNvPr id="385033" name="Object 9">
                        <a:extLst>
                          <a:ext uri="{FF2B5EF4-FFF2-40B4-BE49-F238E27FC236}">
                            <a16:creationId xmlns:a16="http://schemas.microsoft.com/office/drawing/2014/main" id="{E28FF448-E4DE-5EDC-6072-A9DD56FB3B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6775" y="5510216"/>
                        <a:ext cx="3774360" cy="78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iterate type="wd">
                                    <p:tmPct val="6000"/>
                                  </p:iterate>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270"/>
                            </p:stCondLst>
                            <p:childTnLst>
                              <p:par>
                                <p:cTn id="10" presetID="2" presetClass="entr" presetSubtype="9" fill="hold" nodeType="afterEffect">
                                  <p:stCondLst>
                                    <p:cond delay="0"/>
                                  </p:stCondLst>
                                  <p:childTnLst>
                                    <p:set>
                                      <p:cBhvr>
                                        <p:cTn id="11" dur="1" fill="hold">
                                          <p:stCondLst>
                                            <p:cond delay="0"/>
                                          </p:stCondLst>
                                        </p:cTn>
                                        <p:tgtEl>
                                          <p:spTgt spid="385029"/>
                                        </p:tgtEl>
                                        <p:attrNameLst>
                                          <p:attrName>style.visibility</p:attrName>
                                        </p:attrNameLst>
                                      </p:cBhvr>
                                      <p:to>
                                        <p:strVal val="visible"/>
                                      </p:to>
                                    </p:set>
                                    <p:anim calcmode="lin" valueType="num">
                                      <p:cBhvr additive="base">
                                        <p:cTn id="12" dur="500" fill="hold"/>
                                        <p:tgtEl>
                                          <p:spTgt spid="385029"/>
                                        </p:tgtEl>
                                        <p:attrNameLst>
                                          <p:attrName>ppt_x</p:attrName>
                                        </p:attrNameLst>
                                      </p:cBhvr>
                                      <p:tavLst>
                                        <p:tav tm="0">
                                          <p:val>
                                            <p:strVal val="0-#ppt_w/2"/>
                                          </p:val>
                                        </p:tav>
                                        <p:tav tm="100000">
                                          <p:val>
                                            <p:strVal val="#ppt_x"/>
                                          </p:val>
                                        </p:tav>
                                      </p:tavLst>
                                    </p:anim>
                                    <p:anim calcmode="lin" valueType="num">
                                      <p:cBhvr additive="base">
                                        <p:cTn id="13" dur="500" fill="hold"/>
                                        <p:tgtEl>
                                          <p:spTgt spid="385029"/>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770"/>
                            </p:stCondLst>
                            <p:childTnLst>
                              <p:par>
                                <p:cTn id="15" presetID="2" presetClass="entr" presetSubtype="9" fill="hold" nodeType="afterEffect">
                                  <p:stCondLst>
                                    <p:cond delay="0"/>
                                  </p:stCondLst>
                                  <p:childTnLst>
                                    <p:set>
                                      <p:cBhvr>
                                        <p:cTn id="16" dur="1" fill="hold">
                                          <p:stCondLst>
                                            <p:cond delay="0"/>
                                          </p:stCondLst>
                                        </p:cTn>
                                        <p:tgtEl>
                                          <p:spTgt spid="385030"/>
                                        </p:tgtEl>
                                        <p:attrNameLst>
                                          <p:attrName>style.visibility</p:attrName>
                                        </p:attrNameLst>
                                      </p:cBhvr>
                                      <p:to>
                                        <p:strVal val="visible"/>
                                      </p:to>
                                    </p:set>
                                    <p:anim calcmode="lin" valueType="num">
                                      <p:cBhvr additive="base">
                                        <p:cTn id="17" dur="500" fill="hold"/>
                                        <p:tgtEl>
                                          <p:spTgt spid="385030"/>
                                        </p:tgtEl>
                                        <p:attrNameLst>
                                          <p:attrName>ppt_x</p:attrName>
                                        </p:attrNameLst>
                                      </p:cBhvr>
                                      <p:tavLst>
                                        <p:tav tm="0">
                                          <p:val>
                                            <p:strVal val="0-#ppt_w/2"/>
                                          </p:val>
                                        </p:tav>
                                        <p:tav tm="100000">
                                          <p:val>
                                            <p:strVal val="#ppt_x"/>
                                          </p:val>
                                        </p:tav>
                                      </p:tavLst>
                                    </p:anim>
                                    <p:anim calcmode="lin" valueType="num">
                                      <p:cBhvr additive="base">
                                        <p:cTn id="18" dur="500" fill="hold"/>
                                        <p:tgtEl>
                                          <p:spTgt spid="38503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85031"/>
                                        </p:tgtEl>
                                        <p:attrNameLst>
                                          <p:attrName>style.visibility</p:attrName>
                                        </p:attrNameLst>
                                      </p:cBhvr>
                                      <p:to>
                                        <p:strVal val="visible"/>
                                      </p:to>
                                    </p:set>
                                    <p:anim calcmode="lin" valueType="num">
                                      <p:cBhvr additive="base">
                                        <p:cTn id="23" dur="500" fill="hold"/>
                                        <p:tgtEl>
                                          <p:spTgt spid="385031"/>
                                        </p:tgtEl>
                                        <p:attrNameLst>
                                          <p:attrName>ppt_x</p:attrName>
                                        </p:attrNameLst>
                                      </p:cBhvr>
                                      <p:tavLst>
                                        <p:tav tm="0">
                                          <p:val>
                                            <p:strVal val="0-#ppt_w/2"/>
                                          </p:val>
                                        </p:tav>
                                        <p:tav tm="100000">
                                          <p:val>
                                            <p:strVal val="#ppt_x"/>
                                          </p:val>
                                        </p:tav>
                                      </p:tavLst>
                                    </p:anim>
                                    <p:anim calcmode="lin" valueType="num">
                                      <p:cBhvr additive="base">
                                        <p:cTn id="24" dur="500" fill="hold"/>
                                        <p:tgtEl>
                                          <p:spTgt spid="38503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9" fill="hold" nodeType="afterEffect">
                                  <p:stCondLst>
                                    <p:cond delay="0"/>
                                  </p:stCondLst>
                                  <p:childTnLst>
                                    <p:set>
                                      <p:cBhvr>
                                        <p:cTn id="27" dur="1" fill="hold">
                                          <p:stCondLst>
                                            <p:cond delay="0"/>
                                          </p:stCondLst>
                                        </p:cTn>
                                        <p:tgtEl>
                                          <p:spTgt spid="385032"/>
                                        </p:tgtEl>
                                        <p:attrNameLst>
                                          <p:attrName>style.visibility</p:attrName>
                                        </p:attrNameLst>
                                      </p:cBhvr>
                                      <p:to>
                                        <p:strVal val="visible"/>
                                      </p:to>
                                    </p:set>
                                    <p:anim calcmode="lin" valueType="num">
                                      <p:cBhvr additive="base">
                                        <p:cTn id="28" dur="500" fill="hold"/>
                                        <p:tgtEl>
                                          <p:spTgt spid="385032"/>
                                        </p:tgtEl>
                                        <p:attrNameLst>
                                          <p:attrName>ppt_x</p:attrName>
                                        </p:attrNameLst>
                                      </p:cBhvr>
                                      <p:tavLst>
                                        <p:tav tm="0">
                                          <p:val>
                                            <p:strVal val="0-#ppt_w/2"/>
                                          </p:val>
                                        </p:tav>
                                        <p:tav tm="100000">
                                          <p:val>
                                            <p:strVal val="#ppt_x"/>
                                          </p:val>
                                        </p:tav>
                                      </p:tavLst>
                                    </p:anim>
                                    <p:anim calcmode="lin" valueType="num">
                                      <p:cBhvr additive="base">
                                        <p:cTn id="29" dur="500" fill="hold"/>
                                        <p:tgtEl>
                                          <p:spTgt spid="385032"/>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9" fill="hold" nodeType="afterEffect">
                                  <p:stCondLst>
                                    <p:cond delay="0"/>
                                  </p:stCondLst>
                                  <p:childTnLst>
                                    <p:set>
                                      <p:cBhvr>
                                        <p:cTn id="32" dur="1" fill="hold">
                                          <p:stCondLst>
                                            <p:cond delay="0"/>
                                          </p:stCondLst>
                                        </p:cTn>
                                        <p:tgtEl>
                                          <p:spTgt spid="385033"/>
                                        </p:tgtEl>
                                        <p:attrNameLst>
                                          <p:attrName>style.visibility</p:attrName>
                                        </p:attrNameLst>
                                      </p:cBhvr>
                                      <p:to>
                                        <p:strVal val="visible"/>
                                      </p:to>
                                    </p:set>
                                    <p:anim calcmode="lin" valueType="num">
                                      <p:cBhvr additive="base">
                                        <p:cTn id="33" dur="500" fill="hold"/>
                                        <p:tgtEl>
                                          <p:spTgt spid="385033"/>
                                        </p:tgtEl>
                                        <p:attrNameLst>
                                          <p:attrName>ppt_x</p:attrName>
                                        </p:attrNameLst>
                                      </p:cBhvr>
                                      <p:tavLst>
                                        <p:tav tm="0">
                                          <p:val>
                                            <p:strVal val="0-#ppt_w/2"/>
                                          </p:val>
                                        </p:tav>
                                        <p:tav tm="100000">
                                          <p:val>
                                            <p:strVal val="#ppt_x"/>
                                          </p:val>
                                        </p:tav>
                                      </p:tavLst>
                                    </p:anim>
                                    <p:anim calcmode="lin" valueType="num">
                                      <p:cBhvr additive="base">
                                        <p:cTn id="34" dur="500" fill="hold"/>
                                        <p:tgtEl>
                                          <p:spTgt spid="3850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E410E566-51F0-8279-02BB-1BEF20D6A41C}"/>
              </a:ext>
            </a:extLst>
          </p:cNvPr>
          <p:cNvSpPr>
            <a:spLocks noGrp="1" noChangeArrowheads="1"/>
          </p:cNvSpPr>
          <p:nvPr>
            <p:ph type="title"/>
          </p:nvPr>
        </p:nvSpPr>
        <p:spPr/>
        <p:txBody>
          <a:bodyPr/>
          <a:lstStyle/>
          <a:p>
            <a:pPr algn="l" eaLnBrk="1" hangingPunct="1"/>
            <a:r>
              <a:rPr lang="zh-CN" altLang="en-US"/>
              <a:t>例</a:t>
            </a:r>
            <a:r>
              <a:rPr lang="en-US" altLang="zh-CN"/>
              <a:t>2(</a:t>
            </a:r>
            <a:r>
              <a:rPr lang="zh-CN" altLang="en-US"/>
              <a:t>续</a:t>
            </a:r>
            <a:r>
              <a:rPr lang="en-US" altLang="zh-CN"/>
              <a:t>2)</a:t>
            </a:r>
          </a:p>
        </p:txBody>
      </p:sp>
      <p:sp>
        <p:nvSpPr>
          <p:cNvPr id="387075" name="Rectangle 3">
            <a:extLst>
              <a:ext uri="{FF2B5EF4-FFF2-40B4-BE49-F238E27FC236}">
                <a16:creationId xmlns:a16="http://schemas.microsoft.com/office/drawing/2014/main" id="{86DA332C-4818-3CF1-8567-78C7FDB9AC3E}"/>
              </a:ext>
            </a:extLst>
          </p:cNvPr>
          <p:cNvSpPr>
            <a:spLocks noGrp="1" noChangeArrowheads="1"/>
          </p:cNvSpPr>
          <p:nvPr>
            <p:ph idx="1"/>
          </p:nvPr>
        </p:nvSpPr>
        <p:spPr>
          <a:xfrm>
            <a:off x="993775" y="800898"/>
            <a:ext cx="7926634" cy="704947"/>
          </a:xfrm>
        </p:spPr>
        <p:txBody>
          <a:bodyPr>
            <a:normAutofit/>
          </a:bodyPr>
          <a:lstStyle/>
          <a:p>
            <a:pPr eaLnBrk="1" hangingPunct="1">
              <a:buFont typeface="Wingdings" panose="05000000000000000000" pitchFamily="2" charset="2"/>
              <a:buNone/>
            </a:pPr>
            <a:r>
              <a:rPr lang="zh-CN" altLang="en-US"/>
              <a:t>单位时间的期望总费用为</a:t>
            </a:r>
          </a:p>
        </p:txBody>
      </p:sp>
      <p:graphicFrame>
        <p:nvGraphicFramePr>
          <p:cNvPr id="387076" name="Object 4">
            <a:extLst>
              <a:ext uri="{FF2B5EF4-FFF2-40B4-BE49-F238E27FC236}">
                <a16:creationId xmlns:a16="http://schemas.microsoft.com/office/drawing/2014/main" id="{7F46E7E2-AAC8-5D33-8098-5B1BD3161C1D}"/>
              </a:ext>
            </a:extLst>
          </p:cNvPr>
          <p:cNvGraphicFramePr>
            <a:graphicFrameLocks noChangeAspect="1"/>
          </p:cNvGraphicFramePr>
          <p:nvPr>
            <p:extLst>
              <p:ext uri="{D42A27DB-BD31-4B8C-83A1-F6EECF244321}">
                <p14:modId xmlns:p14="http://schemas.microsoft.com/office/powerpoint/2010/main" val="324362620"/>
              </p:ext>
            </p:extLst>
          </p:nvPr>
        </p:nvGraphicFramePr>
        <p:xfrm>
          <a:off x="1493954" y="1478853"/>
          <a:ext cx="7197803" cy="789170"/>
        </p:xfrm>
        <a:graphic>
          <a:graphicData uri="http://schemas.openxmlformats.org/presentationml/2006/ole">
            <mc:AlternateContent xmlns:mc="http://schemas.openxmlformats.org/markup-compatibility/2006">
              <mc:Choice xmlns:v="urn:schemas-microsoft-com:vml" Requires="v">
                <p:oleObj r:id="rId3" imgW="3949700" imgH="431800" progId="Equation.3">
                  <p:embed/>
                </p:oleObj>
              </mc:Choice>
              <mc:Fallback>
                <p:oleObj r:id="rId3" imgW="3949700" imgH="431800" progId="Equation.3">
                  <p:embed/>
                  <p:pic>
                    <p:nvPicPr>
                      <p:cNvPr id="387076" name="Object 4">
                        <a:extLst>
                          <a:ext uri="{FF2B5EF4-FFF2-40B4-BE49-F238E27FC236}">
                            <a16:creationId xmlns:a16="http://schemas.microsoft.com/office/drawing/2014/main" id="{7F46E7E2-AAC8-5D33-8098-5B1BD3161C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954" y="1478853"/>
                        <a:ext cx="7197803" cy="78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7077" name="Object 5">
            <a:extLst>
              <a:ext uri="{FF2B5EF4-FFF2-40B4-BE49-F238E27FC236}">
                <a16:creationId xmlns:a16="http://schemas.microsoft.com/office/drawing/2014/main" id="{BEDC8E49-EF91-AA70-49AE-FC5F8663F982}"/>
              </a:ext>
            </a:extLst>
          </p:cNvPr>
          <p:cNvGraphicFramePr>
            <a:graphicFrameLocks noChangeAspect="1"/>
          </p:cNvGraphicFramePr>
          <p:nvPr>
            <p:extLst>
              <p:ext uri="{D42A27DB-BD31-4B8C-83A1-F6EECF244321}">
                <p14:modId xmlns:p14="http://schemas.microsoft.com/office/powerpoint/2010/main" val="44350821"/>
              </p:ext>
            </p:extLst>
          </p:nvPr>
        </p:nvGraphicFramePr>
        <p:xfrm>
          <a:off x="1984605" y="2293428"/>
          <a:ext cx="2918500" cy="812988"/>
        </p:xfrm>
        <a:graphic>
          <a:graphicData uri="http://schemas.openxmlformats.org/presentationml/2006/ole">
            <mc:AlternateContent xmlns:mc="http://schemas.openxmlformats.org/markup-compatibility/2006">
              <mc:Choice xmlns:v="urn:schemas-microsoft-com:vml" Requires="v">
                <p:oleObj r:id="rId5" imgW="1600200" imgH="444500" progId="Equation.3">
                  <p:embed/>
                </p:oleObj>
              </mc:Choice>
              <mc:Fallback>
                <p:oleObj r:id="rId5" imgW="1600200" imgH="444500" progId="Equation.3">
                  <p:embed/>
                  <p:pic>
                    <p:nvPicPr>
                      <p:cNvPr id="387077" name="Object 5">
                        <a:extLst>
                          <a:ext uri="{FF2B5EF4-FFF2-40B4-BE49-F238E27FC236}">
                            <a16:creationId xmlns:a16="http://schemas.microsoft.com/office/drawing/2014/main" id="{BEDC8E49-EF91-AA70-49AE-FC5F8663F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605" y="2293428"/>
                        <a:ext cx="2918500" cy="8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78" name="Rectangle 6">
            <a:extLst>
              <a:ext uri="{FF2B5EF4-FFF2-40B4-BE49-F238E27FC236}">
                <a16:creationId xmlns:a16="http://schemas.microsoft.com/office/drawing/2014/main" id="{0A4596F0-69A4-14FB-7B71-D31F3F05323C}"/>
              </a:ext>
            </a:extLst>
          </p:cNvPr>
          <p:cNvSpPr>
            <a:spLocks noChangeArrowheads="1"/>
          </p:cNvSpPr>
          <p:nvPr/>
        </p:nvSpPr>
        <p:spPr bwMode="auto">
          <a:xfrm>
            <a:off x="965085" y="3162304"/>
            <a:ext cx="7926634"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mn-ea"/>
                <a:sym typeface="Symbol" panose="05050102010706020507" pitchFamily="18" charset="2"/>
              </a:rPr>
              <a:t>用边际分析法解上式，使上式最小的</a:t>
            </a:r>
            <a:r>
              <a:rPr lang="en-US" altLang="zh-CN" b="1" dirty="0">
                <a:latin typeface="+mn-ea"/>
                <a:sym typeface="Symbol" panose="05050102010706020507" pitchFamily="18" charset="2"/>
              </a:rPr>
              <a:t>s</a:t>
            </a:r>
            <a:r>
              <a:rPr lang="zh-CN" altLang="en-US" b="1" dirty="0">
                <a:latin typeface="+mn-ea"/>
                <a:sym typeface="Symbol" panose="05050102010706020507" pitchFamily="18" charset="2"/>
              </a:rPr>
              <a:t>应满足</a:t>
            </a:r>
          </a:p>
          <a:p>
            <a:pPr algn="ctr">
              <a:lnSpc>
                <a:spcPct val="150000"/>
              </a:lnSpc>
            </a:pPr>
            <a:r>
              <a:rPr lang="en-US" altLang="zh-CN" b="1" dirty="0">
                <a:latin typeface="+mn-ea"/>
                <a:sym typeface="Symbol" panose="05050102010706020507" pitchFamily="18" charset="2"/>
              </a:rPr>
              <a:t>f(s-1)f(s)</a:t>
            </a:r>
            <a:r>
              <a:rPr lang="zh-CN" altLang="en-US" b="1" dirty="0">
                <a:latin typeface="+mn-ea"/>
                <a:sym typeface="Symbol" panose="05050102010706020507" pitchFamily="18" charset="2"/>
              </a:rPr>
              <a:t>， </a:t>
            </a:r>
            <a:r>
              <a:rPr lang="en-US" altLang="zh-CN" b="1" dirty="0">
                <a:latin typeface="+mn-ea"/>
                <a:sym typeface="Symbol" panose="05050102010706020507" pitchFamily="18" charset="2"/>
              </a:rPr>
              <a:t>f(s+1)f(s)</a:t>
            </a:r>
          </a:p>
          <a:p>
            <a:pPr>
              <a:lnSpc>
                <a:spcPct val="150000"/>
              </a:lnSpc>
            </a:pPr>
            <a:endParaRPr lang="en-US" altLang="zh-CN" b="1" dirty="0">
              <a:latin typeface="+mn-ea"/>
              <a:sym typeface="Symbol" panose="05050102010706020507" pitchFamily="18" charset="2"/>
            </a:endParaRPr>
          </a:p>
        </p:txBody>
      </p:sp>
      <p:graphicFrame>
        <p:nvGraphicFramePr>
          <p:cNvPr id="387079" name="Object 7">
            <a:extLst>
              <a:ext uri="{FF2B5EF4-FFF2-40B4-BE49-F238E27FC236}">
                <a16:creationId xmlns:a16="http://schemas.microsoft.com/office/drawing/2014/main" id="{6764D5C3-B03D-1740-80EC-891F345622E3}"/>
              </a:ext>
            </a:extLst>
          </p:cNvPr>
          <p:cNvGraphicFramePr>
            <a:graphicFrameLocks noChangeAspect="1"/>
          </p:cNvGraphicFramePr>
          <p:nvPr>
            <p:extLst>
              <p:ext uri="{D42A27DB-BD31-4B8C-83A1-F6EECF244321}">
                <p14:modId xmlns:p14="http://schemas.microsoft.com/office/powerpoint/2010/main" val="2436498754"/>
              </p:ext>
            </p:extLst>
          </p:nvPr>
        </p:nvGraphicFramePr>
        <p:xfrm>
          <a:off x="3484936" y="4388492"/>
          <a:ext cx="1365566" cy="743122"/>
        </p:xfrm>
        <a:graphic>
          <a:graphicData uri="http://schemas.openxmlformats.org/presentationml/2006/ole">
            <mc:AlternateContent xmlns:mc="http://schemas.openxmlformats.org/markup-compatibility/2006">
              <mc:Choice xmlns:v="urn:schemas-microsoft-com:vml" Requires="v">
                <p:oleObj r:id="rId7" imgW="748975" imgH="406224" progId="Equation.3">
                  <p:embed/>
                </p:oleObj>
              </mc:Choice>
              <mc:Fallback>
                <p:oleObj r:id="rId7" imgW="748975" imgH="406224" progId="Equation.3">
                  <p:embed/>
                  <p:pic>
                    <p:nvPicPr>
                      <p:cNvPr id="387079" name="Object 7">
                        <a:extLst>
                          <a:ext uri="{FF2B5EF4-FFF2-40B4-BE49-F238E27FC236}">
                            <a16:creationId xmlns:a16="http://schemas.microsoft.com/office/drawing/2014/main" id="{6764D5C3-B03D-1740-80EC-891F345622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4936" y="4388492"/>
                        <a:ext cx="1365566" cy="74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80" name="Rectangle 8">
            <a:extLst>
              <a:ext uri="{FF2B5EF4-FFF2-40B4-BE49-F238E27FC236}">
                <a16:creationId xmlns:a16="http://schemas.microsoft.com/office/drawing/2014/main" id="{1FC65F62-3C55-B132-4D7D-B029DB01F04F}"/>
              </a:ext>
            </a:extLst>
          </p:cNvPr>
          <p:cNvSpPr>
            <a:spLocks noChangeArrowheads="1"/>
          </p:cNvSpPr>
          <p:nvPr/>
        </p:nvSpPr>
        <p:spPr bwMode="auto">
          <a:xfrm>
            <a:off x="4850502" y="4598091"/>
            <a:ext cx="110356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mn-ea"/>
                <a:sym typeface="Symbol" panose="05050102010706020507" pitchFamily="18" charset="2"/>
              </a:rPr>
              <a:t>，于是</a:t>
            </a:r>
          </a:p>
        </p:txBody>
      </p:sp>
      <p:graphicFrame>
        <p:nvGraphicFramePr>
          <p:cNvPr id="387081" name="Object 9">
            <a:extLst>
              <a:ext uri="{FF2B5EF4-FFF2-40B4-BE49-F238E27FC236}">
                <a16:creationId xmlns:a16="http://schemas.microsoft.com/office/drawing/2014/main" id="{6A1AAD9F-B1B6-4A53-D392-EA631DF64260}"/>
              </a:ext>
            </a:extLst>
          </p:cNvPr>
          <p:cNvGraphicFramePr>
            <a:graphicFrameLocks noChangeAspect="1"/>
          </p:cNvGraphicFramePr>
          <p:nvPr>
            <p:extLst>
              <p:ext uri="{D42A27DB-BD31-4B8C-83A1-F6EECF244321}">
                <p14:modId xmlns:p14="http://schemas.microsoft.com/office/powerpoint/2010/main" val="702260225"/>
              </p:ext>
            </p:extLst>
          </p:nvPr>
        </p:nvGraphicFramePr>
        <p:xfrm>
          <a:off x="5863561" y="4448831"/>
          <a:ext cx="2521534" cy="789171"/>
        </p:xfrm>
        <a:graphic>
          <a:graphicData uri="http://schemas.openxmlformats.org/presentationml/2006/ole">
            <mc:AlternateContent xmlns:mc="http://schemas.openxmlformats.org/markup-compatibility/2006">
              <mc:Choice xmlns:v="urn:schemas-microsoft-com:vml" Requires="v">
                <p:oleObj r:id="rId9" imgW="1384300" imgH="431800" progId="Equation.3">
                  <p:embed/>
                </p:oleObj>
              </mc:Choice>
              <mc:Fallback>
                <p:oleObj r:id="rId9" imgW="1384300" imgH="431800" progId="Equation.3">
                  <p:embed/>
                  <p:pic>
                    <p:nvPicPr>
                      <p:cNvPr id="387081" name="Object 9">
                        <a:extLst>
                          <a:ext uri="{FF2B5EF4-FFF2-40B4-BE49-F238E27FC236}">
                            <a16:creationId xmlns:a16="http://schemas.microsoft.com/office/drawing/2014/main" id="{6A1AAD9F-B1B6-4A53-D392-EA631DF642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3561" y="4448831"/>
                        <a:ext cx="2521534" cy="78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82" name="Rectangle 10">
            <a:extLst>
              <a:ext uri="{FF2B5EF4-FFF2-40B4-BE49-F238E27FC236}">
                <a16:creationId xmlns:a16="http://schemas.microsoft.com/office/drawing/2014/main" id="{6D754C97-4D7E-F47F-E8AD-AAF8AD6B7245}"/>
              </a:ext>
            </a:extLst>
          </p:cNvPr>
          <p:cNvSpPr>
            <a:spLocks noChangeArrowheads="1"/>
          </p:cNvSpPr>
          <p:nvPr/>
        </p:nvSpPr>
        <p:spPr bwMode="auto">
          <a:xfrm>
            <a:off x="998335" y="4598091"/>
            <a:ext cx="2427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mn-ea"/>
                <a:sym typeface="Symbol" panose="05050102010706020507" pitchFamily="18" charset="2"/>
              </a:rPr>
              <a:t>由</a:t>
            </a:r>
            <a:r>
              <a:rPr lang="en-US" altLang="zh-CN" b="1">
                <a:latin typeface="+mn-ea"/>
                <a:sym typeface="Symbol" panose="05050102010706020507" pitchFamily="18" charset="2"/>
              </a:rPr>
              <a:t>f(s+1)f(s)</a:t>
            </a:r>
            <a:r>
              <a:rPr lang="zh-CN" altLang="en-US" b="1">
                <a:latin typeface="+mn-ea"/>
                <a:sym typeface="Symbol" panose="05050102010706020507" pitchFamily="18" charset="2"/>
              </a:rPr>
              <a:t>得</a:t>
            </a:r>
          </a:p>
        </p:txBody>
      </p:sp>
      <p:graphicFrame>
        <p:nvGraphicFramePr>
          <p:cNvPr id="387083" name="Object 11">
            <a:extLst>
              <a:ext uri="{FF2B5EF4-FFF2-40B4-BE49-F238E27FC236}">
                <a16:creationId xmlns:a16="http://schemas.microsoft.com/office/drawing/2014/main" id="{57F6B790-148E-06FA-5CCA-BDF9C2A383A4}"/>
              </a:ext>
            </a:extLst>
          </p:cNvPr>
          <p:cNvGraphicFramePr>
            <a:graphicFrameLocks noChangeAspect="1"/>
          </p:cNvGraphicFramePr>
          <p:nvPr>
            <p:extLst>
              <p:ext uri="{D42A27DB-BD31-4B8C-83A1-F6EECF244321}">
                <p14:modId xmlns:p14="http://schemas.microsoft.com/office/powerpoint/2010/main" val="45996931"/>
              </p:ext>
            </p:extLst>
          </p:nvPr>
        </p:nvGraphicFramePr>
        <p:xfrm>
          <a:off x="3513517" y="5226886"/>
          <a:ext cx="1181373" cy="743122"/>
        </p:xfrm>
        <a:graphic>
          <a:graphicData uri="http://schemas.openxmlformats.org/presentationml/2006/ole">
            <mc:AlternateContent xmlns:mc="http://schemas.openxmlformats.org/markup-compatibility/2006">
              <mc:Choice xmlns:v="urn:schemas-microsoft-com:vml" Requires="v">
                <p:oleObj r:id="rId11" imgW="647419" imgH="406224" progId="Equation.3">
                  <p:embed/>
                </p:oleObj>
              </mc:Choice>
              <mc:Fallback>
                <p:oleObj r:id="rId11" imgW="647419" imgH="406224" progId="Equation.3">
                  <p:embed/>
                  <p:pic>
                    <p:nvPicPr>
                      <p:cNvPr id="387083" name="Object 11">
                        <a:extLst>
                          <a:ext uri="{FF2B5EF4-FFF2-40B4-BE49-F238E27FC236}">
                            <a16:creationId xmlns:a16="http://schemas.microsoft.com/office/drawing/2014/main" id="{57F6B790-148E-06FA-5CCA-BDF9C2A383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3517" y="5226886"/>
                        <a:ext cx="1181373" cy="74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84" name="Rectangle 12">
            <a:extLst>
              <a:ext uri="{FF2B5EF4-FFF2-40B4-BE49-F238E27FC236}">
                <a16:creationId xmlns:a16="http://schemas.microsoft.com/office/drawing/2014/main" id="{3687880E-8D3C-DBD8-10DC-C35B7C69FD5E}"/>
              </a:ext>
            </a:extLst>
          </p:cNvPr>
          <p:cNvSpPr>
            <a:spLocks noChangeArrowheads="1"/>
          </p:cNvSpPr>
          <p:nvPr/>
        </p:nvSpPr>
        <p:spPr bwMode="auto">
          <a:xfrm>
            <a:off x="4615498" y="5436485"/>
            <a:ext cx="110356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mn-ea"/>
                <a:sym typeface="Symbol" panose="05050102010706020507" pitchFamily="18" charset="2"/>
              </a:rPr>
              <a:t>，于是</a:t>
            </a:r>
          </a:p>
        </p:txBody>
      </p:sp>
      <p:graphicFrame>
        <p:nvGraphicFramePr>
          <p:cNvPr id="387085" name="Object 13">
            <a:extLst>
              <a:ext uri="{FF2B5EF4-FFF2-40B4-BE49-F238E27FC236}">
                <a16:creationId xmlns:a16="http://schemas.microsoft.com/office/drawing/2014/main" id="{D40227FC-7213-418B-6809-7F4F37148D35}"/>
              </a:ext>
            </a:extLst>
          </p:cNvPr>
          <p:cNvGraphicFramePr>
            <a:graphicFrameLocks noChangeAspect="1"/>
          </p:cNvGraphicFramePr>
          <p:nvPr>
            <p:extLst>
              <p:ext uri="{D42A27DB-BD31-4B8C-83A1-F6EECF244321}">
                <p14:modId xmlns:p14="http://schemas.microsoft.com/office/powerpoint/2010/main" val="3686651904"/>
              </p:ext>
            </p:extLst>
          </p:nvPr>
        </p:nvGraphicFramePr>
        <p:xfrm>
          <a:off x="5884204" y="5303104"/>
          <a:ext cx="1897501" cy="719304"/>
        </p:xfrm>
        <a:graphic>
          <a:graphicData uri="http://schemas.openxmlformats.org/presentationml/2006/ole">
            <mc:AlternateContent xmlns:mc="http://schemas.openxmlformats.org/markup-compatibility/2006">
              <mc:Choice xmlns:v="urn:schemas-microsoft-com:vml" Requires="v">
                <p:oleObj r:id="rId13" imgW="1040948" imgH="393529" progId="Equation.3">
                  <p:embed/>
                </p:oleObj>
              </mc:Choice>
              <mc:Fallback>
                <p:oleObj r:id="rId13" imgW="1040948" imgH="393529" progId="Equation.3">
                  <p:embed/>
                  <p:pic>
                    <p:nvPicPr>
                      <p:cNvPr id="387085" name="Object 13">
                        <a:extLst>
                          <a:ext uri="{FF2B5EF4-FFF2-40B4-BE49-F238E27FC236}">
                            <a16:creationId xmlns:a16="http://schemas.microsoft.com/office/drawing/2014/main" id="{D40227FC-7213-418B-6809-7F4F37148D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84204" y="5303104"/>
                        <a:ext cx="1897501" cy="71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86" name="Rectangle 14">
            <a:extLst>
              <a:ext uri="{FF2B5EF4-FFF2-40B4-BE49-F238E27FC236}">
                <a16:creationId xmlns:a16="http://schemas.microsoft.com/office/drawing/2014/main" id="{F4C70BFD-CB83-8B1F-267D-CEA078364C33}"/>
              </a:ext>
            </a:extLst>
          </p:cNvPr>
          <p:cNvSpPr>
            <a:spLocks noChangeArrowheads="1"/>
          </p:cNvSpPr>
          <p:nvPr/>
        </p:nvSpPr>
        <p:spPr bwMode="auto">
          <a:xfrm>
            <a:off x="1053911" y="5415843"/>
            <a:ext cx="23278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mn-ea"/>
                <a:sym typeface="Symbol" panose="05050102010706020507" pitchFamily="18" charset="2"/>
              </a:rPr>
              <a:t>由</a:t>
            </a:r>
            <a:r>
              <a:rPr lang="en-US" altLang="zh-CN" b="1">
                <a:latin typeface="+mn-ea"/>
                <a:sym typeface="Symbol" panose="05050102010706020507" pitchFamily="18" charset="2"/>
              </a:rPr>
              <a:t>f(s-1)f(s)</a:t>
            </a:r>
            <a:r>
              <a:rPr lang="zh-CN" altLang="en-US" b="1">
                <a:latin typeface="+mn-ea"/>
                <a:sym typeface="Symbol" panose="05050102010706020507" pitchFamily="18" charset="2"/>
              </a:rPr>
              <a:t>得</a:t>
            </a:r>
          </a:p>
        </p:txBody>
      </p:sp>
      <p:sp>
        <p:nvSpPr>
          <p:cNvPr id="387087" name="Rectangle 15">
            <a:extLst>
              <a:ext uri="{FF2B5EF4-FFF2-40B4-BE49-F238E27FC236}">
                <a16:creationId xmlns:a16="http://schemas.microsoft.com/office/drawing/2014/main" id="{74A1571E-5A4D-E272-98B6-405E38422BE6}"/>
              </a:ext>
            </a:extLst>
          </p:cNvPr>
          <p:cNvSpPr>
            <a:spLocks noChangeArrowheads="1"/>
          </p:cNvSpPr>
          <p:nvPr/>
        </p:nvSpPr>
        <p:spPr bwMode="auto">
          <a:xfrm>
            <a:off x="1007863" y="6162141"/>
            <a:ext cx="3221499"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mn-ea"/>
                <a:sym typeface="Symbol" panose="05050102010706020507" pitchFamily="18" charset="2"/>
              </a:rPr>
              <a:t>因此取最佳</a:t>
            </a:r>
            <a:r>
              <a:rPr lang="en-US" altLang="zh-CN" b="1">
                <a:latin typeface="+mn-ea"/>
                <a:sym typeface="Symbol" panose="05050102010706020507" pitchFamily="18" charset="2"/>
              </a:rPr>
              <a:t>s</a:t>
            </a:r>
            <a:r>
              <a:rPr lang="en-US" altLang="zh-CN" b="1" baseline="30000">
                <a:latin typeface="+mn-ea"/>
                <a:sym typeface="Symbol" panose="05050102010706020507" pitchFamily="18" charset="2"/>
              </a:rPr>
              <a:t>*</a:t>
            </a:r>
            <a:r>
              <a:rPr lang="zh-CN" altLang="en-US" b="1">
                <a:latin typeface="+mn-ea"/>
                <a:sym typeface="Symbol" panose="05050102010706020507" pitchFamily="18" charset="2"/>
              </a:rPr>
              <a:t>为最靠近</a:t>
            </a:r>
          </a:p>
        </p:txBody>
      </p:sp>
      <p:graphicFrame>
        <p:nvGraphicFramePr>
          <p:cNvPr id="387088" name="Object 16">
            <a:extLst>
              <a:ext uri="{FF2B5EF4-FFF2-40B4-BE49-F238E27FC236}">
                <a16:creationId xmlns:a16="http://schemas.microsoft.com/office/drawing/2014/main" id="{15A678A3-9DBE-48DA-D6FE-BDA51ED1617A}"/>
              </a:ext>
            </a:extLst>
          </p:cNvPr>
          <p:cNvGraphicFramePr>
            <a:graphicFrameLocks noChangeAspect="1"/>
          </p:cNvGraphicFramePr>
          <p:nvPr>
            <p:extLst>
              <p:ext uri="{D42A27DB-BD31-4B8C-83A1-F6EECF244321}">
                <p14:modId xmlns:p14="http://schemas.microsoft.com/office/powerpoint/2010/main" val="2802429581"/>
              </p:ext>
            </p:extLst>
          </p:nvPr>
        </p:nvGraphicFramePr>
        <p:xfrm>
          <a:off x="4199476" y="5989063"/>
          <a:ext cx="1525941" cy="719304"/>
        </p:xfrm>
        <a:graphic>
          <a:graphicData uri="http://schemas.openxmlformats.org/presentationml/2006/ole">
            <mc:AlternateContent xmlns:mc="http://schemas.openxmlformats.org/markup-compatibility/2006">
              <mc:Choice xmlns:v="urn:schemas-microsoft-com:vml" Requires="v">
                <p:oleObj r:id="rId15" imgW="837836" imgH="393529" progId="Equation.3">
                  <p:embed/>
                </p:oleObj>
              </mc:Choice>
              <mc:Fallback>
                <p:oleObj r:id="rId15" imgW="837836" imgH="393529" progId="Equation.3">
                  <p:embed/>
                  <p:pic>
                    <p:nvPicPr>
                      <p:cNvPr id="387088" name="Object 16">
                        <a:extLst>
                          <a:ext uri="{FF2B5EF4-FFF2-40B4-BE49-F238E27FC236}">
                            <a16:creationId xmlns:a16="http://schemas.microsoft.com/office/drawing/2014/main" id="{15A678A3-9DBE-48DA-D6FE-BDA51ED161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9476" y="5989063"/>
                        <a:ext cx="1525941" cy="71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7089" name="Rectangle 17">
            <a:extLst>
              <a:ext uri="{FF2B5EF4-FFF2-40B4-BE49-F238E27FC236}">
                <a16:creationId xmlns:a16="http://schemas.microsoft.com/office/drawing/2014/main" id="{E9910CCD-3183-73B1-D2BC-45A22F3CA664}"/>
              </a:ext>
            </a:extLst>
          </p:cNvPr>
          <p:cNvSpPr>
            <a:spLocks noChangeArrowheads="1"/>
          </p:cNvSpPr>
          <p:nvPr/>
        </p:nvSpPr>
        <p:spPr bwMode="auto">
          <a:xfrm>
            <a:off x="5593624" y="6141498"/>
            <a:ext cx="2329402"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mn-ea"/>
                <a:sym typeface="Symbol" panose="05050102010706020507" pitchFamily="18" charset="2"/>
              </a:rPr>
              <a:t>的正整数即可。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 calcmode="lin" valueType="num">
                                      <p:cBhvr additive="base">
                                        <p:cTn id="7" dur="500" fill="hold"/>
                                        <p:tgtEl>
                                          <p:spTgt spid="387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70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387076"/>
                                        </p:tgtEl>
                                        <p:attrNameLst>
                                          <p:attrName>style.visibility</p:attrName>
                                        </p:attrNameLst>
                                      </p:cBhvr>
                                      <p:to>
                                        <p:strVal val="visible"/>
                                      </p:to>
                                    </p:set>
                                    <p:anim calcmode="lin" valueType="num">
                                      <p:cBhvr additive="base">
                                        <p:cTn id="12" dur="500" fill="hold"/>
                                        <p:tgtEl>
                                          <p:spTgt spid="387076"/>
                                        </p:tgtEl>
                                        <p:attrNameLst>
                                          <p:attrName>ppt_x</p:attrName>
                                        </p:attrNameLst>
                                      </p:cBhvr>
                                      <p:tavLst>
                                        <p:tav tm="0">
                                          <p:val>
                                            <p:strVal val="#ppt_x"/>
                                          </p:val>
                                        </p:tav>
                                        <p:tav tm="100000">
                                          <p:val>
                                            <p:strVal val="#ppt_x"/>
                                          </p:val>
                                        </p:tav>
                                      </p:tavLst>
                                    </p:anim>
                                    <p:anim calcmode="lin" valueType="num">
                                      <p:cBhvr additive="base">
                                        <p:cTn id="13" dur="500" fill="hold"/>
                                        <p:tgtEl>
                                          <p:spTgt spid="387076"/>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387077"/>
                                        </p:tgtEl>
                                        <p:attrNameLst>
                                          <p:attrName>style.visibility</p:attrName>
                                        </p:attrNameLst>
                                      </p:cBhvr>
                                      <p:to>
                                        <p:strVal val="visible"/>
                                      </p:to>
                                    </p:set>
                                    <p:anim calcmode="lin" valueType="num">
                                      <p:cBhvr additive="base">
                                        <p:cTn id="17" dur="500" fill="hold"/>
                                        <p:tgtEl>
                                          <p:spTgt spid="387077"/>
                                        </p:tgtEl>
                                        <p:attrNameLst>
                                          <p:attrName>ppt_x</p:attrName>
                                        </p:attrNameLst>
                                      </p:cBhvr>
                                      <p:tavLst>
                                        <p:tav tm="0">
                                          <p:val>
                                            <p:strVal val="#ppt_x"/>
                                          </p:val>
                                        </p:tav>
                                        <p:tav tm="100000">
                                          <p:val>
                                            <p:strVal val="#ppt_x"/>
                                          </p:val>
                                        </p:tav>
                                      </p:tavLst>
                                    </p:anim>
                                    <p:anim calcmode="lin" valueType="num">
                                      <p:cBhvr additive="base">
                                        <p:cTn id="18" dur="500" fill="hold"/>
                                        <p:tgtEl>
                                          <p:spTgt spid="38707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387078"/>
                                        </p:tgtEl>
                                        <p:attrNameLst>
                                          <p:attrName>style.visibility</p:attrName>
                                        </p:attrNameLst>
                                      </p:cBhvr>
                                      <p:to>
                                        <p:strVal val="visible"/>
                                      </p:to>
                                    </p:set>
                                    <p:anim calcmode="lin" valueType="num">
                                      <p:cBhvr additive="base">
                                        <p:cTn id="23" dur="500" fill="hold"/>
                                        <p:tgtEl>
                                          <p:spTgt spid="387078"/>
                                        </p:tgtEl>
                                        <p:attrNameLst>
                                          <p:attrName>ppt_x</p:attrName>
                                        </p:attrNameLst>
                                      </p:cBhvr>
                                      <p:tavLst>
                                        <p:tav tm="0">
                                          <p:val>
                                            <p:strVal val="#ppt_x"/>
                                          </p:val>
                                        </p:tav>
                                        <p:tav tm="100000">
                                          <p:val>
                                            <p:strVal val="#ppt_x"/>
                                          </p:val>
                                        </p:tav>
                                      </p:tavLst>
                                    </p:anim>
                                    <p:anim calcmode="lin" valueType="num">
                                      <p:cBhvr additive="base">
                                        <p:cTn id="24" dur="500" fill="hold"/>
                                        <p:tgtEl>
                                          <p:spTgt spid="387078"/>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 presetClass="entr" presetSubtype="1" fill="hold" nodeType="afterEffect">
                                  <p:stCondLst>
                                    <p:cond delay="0"/>
                                  </p:stCondLst>
                                  <p:childTnLst>
                                    <p:set>
                                      <p:cBhvr>
                                        <p:cTn id="27" dur="1" fill="hold">
                                          <p:stCondLst>
                                            <p:cond delay="0"/>
                                          </p:stCondLst>
                                        </p:cTn>
                                        <p:tgtEl>
                                          <p:spTgt spid="387082"/>
                                        </p:tgtEl>
                                        <p:attrNameLst>
                                          <p:attrName>style.visibility</p:attrName>
                                        </p:attrNameLst>
                                      </p:cBhvr>
                                      <p:to>
                                        <p:strVal val="visible"/>
                                      </p:to>
                                    </p:set>
                                    <p:anim calcmode="lin" valueType="num">
                                      <p:cBhvr additive="base">
                                        <p:cTn id="28" dur="500" fill="hold"/>
                                        <p:tgtEl>
                                          <p:spTgt spid="387082"/>
                                        </p:tgtEl>
                                        <p:attrNameLst>
                                          <p:attrName>ppt_x</p:attrName>
                                        </p:attrNameLst>
                                      </p:cBhvr>
                                      <p:tavLst>
                                        <p:tav tm="0">
                                          <p:val>
                                            <p:strVal val="#ppt_x"/>
                                          </p:val>
                                        </p:tav>
                                        <p:tav tm="100000">
                                          <p:val>
                                            <p:strVal val="#ppt_x"/>
                                          </p:val>
                                        </p:tav>
                                      </p:tavLst>
                                    </p:anim>
                                    <p:anim calcmode="lin" valueType="num">
                                      <p:cBhvr additive="base">
                                        <p:cTn id="29" dur="500" fill="hold"/>
                                        <p:tgtEl>
                                          <p:spTgt spid="387082"/>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1" fill="hold" nodeType="afterEffect">
                                  <p:stCondLst>
                                    <p:cond delay="0"/>
                                  </p:stCondLst>
                                  <p:childTnLst>
                                    <p:set>
                                      <p:cBhvr>
                                        <p:cTn id="32" dur="1" fill="hold">
                                          <p:stCondLst>
                                            <p:cond delay="0"/>
                                          </p:stCondLst>
                                        </p:cTn>
                                        <p:tgtEl>
                                          <p:spTgt spid="387079"/>
                                        </p:tgtEl>
                                        <p:attrNameLst>
                                          <p:attrName>style.visibility</p:attrName>
                                        </p:attrNameLst>
                                      </p:cBhvr>
                                      <p:to>
                                        <p:strVal val="visible"/>
                                      </p:to>
                                    </p:set>
                                    <p:anim calcmode="lin" valueType="num">
                                      <p:cBhvr additive="base">
                                        <p:cTn id="33" dur="500" fill="hold"/>
                                        <p:tgtEl>
                                          <p:spTgt spid="387079"/>
                                        </p:tgtEl>
                                        <p:attrNameLst>
                                          <p:attrName>ppt_x</p:attrName>
                                        </p:attrNameLst>
                                      </p:cBhvr>
                                      <p:tavLst>
                                        <p:tav tm="0">
                                          <p:val>
                                            <p:strVal val="#ppt_x"/>
                                          </p:val>
                                        </p:tav>
                                        <p:tav tm="100000">
                                          <p:val>
                                            <p:strVal val="#ppt_x"/>
                                          </p:val>
                                        </p:tav>
                                      </p:tavLst>
                                    </p:anim>
                                    <p:anim calcmode="lin" valueType="num">
                                      <p:cBhvr additive="base">
                                        <p:cTn id="34" dur="500" fill="hold"/>
                                        <p:tgtEl>
                                          <p:spTgt spid="387079"/>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1500"/>
                            </p:stCondLst>
                            <p:childTnLst>
                              <p:par>
                                <p:cTn id="36" presetID="2" presetClass="entr" presetSubtype="1" fill="hold" nodeType="afterEffect">
                                  <p:stCondLst>
                                    <p:cond delay="0"/>
                                  </p:stCondLst>
                                  <p:childTnLst>
                                    <p:set>
                                      <p:cBhvr>
                                        <p:cTn id="37" dur="1" fill="hold">
                                          <p:stCondLst>
                                            <p:cond delay="0"/>
                                          </p:stCondLst>
                                        </p:cTn>
                                        <p:tgtEl>
                                          <p:spTgt spid="387080"/>
                                        </p:tgtEl>
                                        <p:attrNameLst>
                                          <p:attrName>style.visibility</p:attrName>
                                        </p:attrNameLst>
                                      </p:cBhvr>
                                      <p:to>
                                        <p:strVal val="visible"/>
                                      </p:to>
                                    </p:set>
                                    <p:anim calcmode="lin" valueType="num">
                                      <p:cBhvr additive="base">
                                        <p:cTn id="38" dur="500" fill="hold"/>
                                        <p:tgtEl>
                                          <p:spTgt spid="387080"/>
                                        </p:tgtEl>
                                        <p:attrNameLst>
                                          <p:attrName>ppt_x</p:attrName>
                                        </p:attrNameLst>
                                      </p:cBhvr>
                                      <p:tavLst>
                                        <p:tav tm="0">
                                          <p:val>
                                            <p:strVal val="#ppt_x"/>
                                          </p:val>
                                        </p:tav>
                                        <p:tav tm="100000">
                                          <p:val>
                                            <p:strVal val="#ppt_x"/>
                                          </p:val>
                                        </p:tav>
                                      </p:tavLst>
                                    </p:anim>
                                    <p:anim calcmode="lin" valueType="num">
                                      <p:cBhvr additive="base">
                                        <p:cTn id="39" dur="500" fill="hold"/>
                                        <p:tgtEl>
                                          <p:spTgt spid="387080"/>
                                        </p:tgtEl>
                                        <p:attrNameLst>
                                          <p:attrName>ppt_y</p:attrName>
                                        </p:attrNameLst>
                                      </p:cBhvr>
                                      <p:tavLst>
                                        <p:tav tm="0">
                                          <p:val>
                                            <p:strVal val="0-#ppt_h/2"/>
                                          </p:val>
                                        </p:tav>
                                        <p:tav tm="100000">
                                          <p:val>
                                            <p:strVal val="#ppt_y"/>
                                          </p:val>
                                        </p:tav>
                                      </p:tavLst>
                                    </p:anim>
                                  </p:childTnLst>
                                </p:cTn>
                              </p:par>
                            </p:childTnLst>
                          </p:cTn>
                        </p:par>
                        <p:par>
                          <p:cTn id="40" fill="hold" nodeType="afterGroup">
                            <p:stCondLst>
                              <p:cond delay="2000"/>
                            </p:stCondLst>
                            <p:childTnLst>
                              <p:par>
                                <p:cTn id="41" presetID="2" presetClass="entr" presetSubtype="1" fill="hold" nodeType="afterEffect">
                                  <p:stCondLst>
                                    <p:cond delay="0"/>
                                  </p:stCondLst>
                                  <p:childTnLst>
                                    <p:set>
                                      <p:cBhvr>
                                        <p:cTn id="42" dur="1" fill="hold">
                                          <p:stCondLst>
                                            <p:cond delay="0"/>
                                          </p:stCondLst>
                                        </p:cTn>
                                        <p:tgtEl>
                                          <p:spTgt spid="387081"/>
                                        </p:tgtEl>
                                        <p:attrNameLst>
                                          <p:attrName>style.visibility</p:attrName>
                                        </p:attrNameLst>
                                      </p:cBhvr>
                                      <p:to>
                                        <p:strVal val="visible"/>
                                      </p:to>
                                    </p:set>
                                    <p:anim calcmode="lin" valueType="num">
                                      <p:cBhvr additive="base">
                                        <p:cTn id="43" dur="500" fill="hold"/>
                                        <p:tgtEl>
                                          <p:spTgt spid="387081"/>
                                        </p:tgtEl>
                                        <p:attrNameLst>
                                          <p:attrName>ppt_x</p:attrName>
                                        </p:attrNameLst>
                                      </p:cBhvr>
                                      <p:tavLst>
                                        <p:tav tm="0">
                                          <p:val>
                                            <p:strVal val="#ppt_x"/>
                                          </p:val>
                                        </p:tav>
                                        <p:tav tm="100000">
                                          <p:val>
                                            <p:strVal val="#ppt_x"/>
                                          </p:val>
                                        </p:tav>
                                      </p:tavLst>
                                    </p:anim>
                                    <p:anim calcmode="lin" valueType="num">
                                      <p:cBhvr additive="base">
                                        <p:cTn id="44" dur="500" fill="hold"/>
                                        <p:tgtEl>
                                          <p:spTgt spid="387081"/>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2500"/>
                            </p:stCondLst>
                            <p:childTnLst>
                              <p:par>
                                <p:cTn id="46" presetID="2" presetClass="entr" presetSubtype="1" fill="hold" nodeType="afterEffect">
                                  <p:stCondLst>
                                    <p:cond delay="0"/>
                                  </p:stCondLst>
                                  <p:childTnLst>
                                    <p:set>
                                      <p:cBhvr>
                                        <p:cTn id="47" dur="1" fill="hold">
                                          <p:stCondLst>
                                            <p:cond delay="0"/>
                                          </p:stCondLst>
                                        </p:cTn>
                                        <p:tgtEl>
                                          <p:spTgt spid="387086"/>
                                        </p:tgtEl>
                                        <p:attrNameLst>
                                          <p:attrName>style.visibility</p:attrName>
                                        </p:attrNameLst>
                                      </p:cBhvr>
                                      <p:to>
                                        <p:strVal val="visible"/>
                                      </p:to>
                                    </p:set>
                                    <p:anim calcmode="lin" valueType="num">
                                      <p:cBhvr additive="base">
                                        <p:cTn id="48" dur="500" fill="hold"/>
                                        <p:tgtEl>
                                          <p:spTgt spid="387086"/>
                                        </p:tgtEl>
                                        <p:attrNameLst>
                                          <p:attrName>ppt_x</p:attrName>
                                        </p:attrNameLst>
                                      </p:cBhvr>
                                      <p:tavLst>
                                        <p:tav tm="0">
                                          <p:val>
                                            <p:strVal val="#ppt_x"/>
                                          </p:val>
                                        </p:tav>
                                        <p:tav tm="100000">
                                          <p:val>
                                            <p:strVal val="#ppt_x"/>
                                          </p:val>
                                        </p:tav>
                                      </p:tavLst>
                                    </p:anim>
                                    <p:anim calcmode="lin" valueType="num">
                                      <p:cBhvr additive="base">
                                        <p:cTn id="49" dur="500" fill="hold"/>
                                        <p:tgtEl>
                                          <p:spTgt spid="387086"/>
                                        </p:tgtEl>
                                        <p:attrNameLst>
                                          <p:attrName>ppt_y</p:attrName>
                                        </p:attrNameLst>
                                      </p:cBhvr>
                                      <p:tavLst>
                                        <p:tav tm="0">
                                          <p:val>
                                            <p:strVal val="0-#ppt_h/2"/>
                                          </p:val>
                                        </p:tav>
                                        <p:tav tm="100000">
                                          <p:val>
                                            <p:strVal val="#ppt_y"/>
                                          </p:val>
                                        </p:tav>
                                      </p:tavLst>
                                    </p:anim>
                                  </p:childTnLst>
                                </p:cTn>
                              </p:par>
                            </p:childTnLst>
                          </p:cTn>
                        </p:par>
                        <p:par>
                          <p:cTn id="50" fill="hold" nodeType="afterGroup">
                            <p:stCondLst>
                              <p:cond delay="3000"/>
                            </p:stCondLst>
                            <p:childTnLst>
                              <p:par>
                                <p:cTn id="51" presetID="2" presetClass="entr" presetSubtype="1" fill="hold" nodeType="afterEffect">
                                  <p:stCondLst>
                                    <p:cond delay="0"/>
                                  </p:stCondLst>
                                  <p:childTnLst>
                                    <p:set>
                                      <p:cBhvr>
                                        <p:cTn id="52" dur="1" fill="hold">
                                          <p:stCondLst>
                                            <p:cond delay="0"/>
                                          </p:stCondLst>
                                        </p:cTn>
                                        <p:tgtEl>
                                          <p:spTgt spid="387083"/>
                                        </p:tgtEl>
                                        <p:attrNameLst>
                                          <p:attrName>style.visibility</p:attrName>
                                        </p:attrNameLst>
                                      </p:cBhvr>
                                      <p:to>
                                        <p:strVal val="visible"/>
                                      </p:to>
                                    </p:set>
                                    <p:anim calcmode="lin" valueType="num">
                                      <p:cBhvr additive="base">
                                        <p:cTn id="53" dur="500" fill="hold"/>
                                        <p:tgtEl>
                                          <p:spTgt spid="387083"/>
                                        </p:tgtEl>
                                        <p:attrNameLst>
                                          <p:attrName>ppt_x</p:attrName>
                                        </p:attrNameLst>
                                      </p:cBhvr>
                                      <p:tavLst>
                                        <p:tav tm="0">
                                          <p:val>
                                            <p:strVal val="#ppt_x"/>
                                          </p:val>
                                        </p:tav>
                                        <p:tav tm="100000">
                                          <p:val>
                                            <p:strVal val="#ppt_x"/>
                                          </p:val>
                                        </p:tav>
                                      </p:tavLst>
                                    </p:anim>
                                    <p:anim calcmode="lin" valueType="num">
                                      <p:cBhvr additive="base">
                                        <p:cTn id="54" dur="500" fill="hold"/>
                                        <p:tgtEl>
                                          <p:spTgt spid="387083"/>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3500"/>
                            </p:stCondLst>
                            <p:childTnLst>
                              <p:par>
                                <p:cTn id="56" presetID="2" presetClass="entr" presetSubtype="1" fill="hold" nodeType="afterEffect">
                                  <p:stCondLst>
                                    <p:cond delay="0"/>
                                  </p:stCondLst>
                                  <p:childTnLst>
                                    <p:set>
                                      <p:cBhvr>
                                        <p:cTn id="57" dur="1" fill="hold">
                                          <p:stCondLst>
                                            <p:cond delay="0"/>
                                          </p:stCondLst>
                                        </p:cTn>
                                        <p:tgtEl>
                                          <p:spTgt spid="387084"/>
                                        </p:tgtEl>
                                        <p:attrNameLst>
                                          <p:attrName>style.visibility</p:attrName>
                                        </p:attrNameLst>
                                      </p:cBhvr>
                                      <p:to>
                                        <p:strVal val="visible"/>
                                      </p:to>
                                    </p:set>
                                    <p:anim calcmode="lin" valueType="num">
                                      <p:cBhvr additive="base">
                                        <p:cTn id="58" dur="500" fill="hold"/>
                                        <p:tgtEl>
                                          <p:spTgt spid="387084"/>
                                        </p:tgtEl>
                                        <p:attrNameLst>
                                          <p:attrName>ppt_x</p:attrName>
                                        </p:attrNameLst>
                                      </p:cBhvr>
                                      <p:tavLst>
                                        <p:tav tm="0">
                                          <p:val>
                                            <p:strVal val="#ppt_x"/>
                                          </p:val>
                                        </p:tav>
                                        <p:tav tm="100000">
                                          <p:val>
                                            <p:strVal val="#ppt_x"/>
                                          </p:val>
                                        </p:tav>
                                      </p:tavLst>
                                    </p:anim>
                                    <p:anim calcmode="lin" valueType="num">
                                      <p:cBhvr additive="base">
                                        <p:cTn id="59" dur="500" fill="hold"/>
                                        <p:tgtEl>
                                          <p:spTgt spid="387084"/>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4000"/>
                            </p:stCondLst>
                            <p:childTnLst>
                              <p:par>
                                <p:cTn id="61" presetID="2" presetClass="entr" presetSubtype="1" fill="hold" nodeType="afterEffect">
                                  <p:stCondLst>
                                    <p:cond delay="0"/>
                                  </p:stCondLst>
                                  <p:childTnLst>
                                    <p:set>
                                      <p:cBhvr>
                                        <p:cTn id="62" dur="1" fill="hold">
                                          <p:stCondLst>
                                            <p:cond delay="0"/>
                                          </p:stCondLst>
                                        </p:cTn>
                                        <p:tgtEl>
                                          <p:spTgt spid="387085"/>
                                        </p:tgtEl>
                                        <p:attrNameLst>
                                          <p:attrName>style.visibility</p:attrName>
                                        </p:attrNameLst>
                                      </p:cBhvr>
                                      <p:to>
                                        <p:strVal val="visible"/>
                                      </p:to>
                                    </p:set>
                                    <p:anim calcmode="lin" valueType="num">
                                      <p:cBhvr additive="base">
                                        <p:cTn id="63" dur="500" fill="hold"/>
                                        <p:tgtEl>
                                          <p:spTgt spid="387085"/>
                                        </p:tgtEl>
                                        <p:attrNameLst>
                                          <p:attrName>ppt_x</p:attrName>
                                        </p:attrNameLst>
                                      </p:cBhvr>
                                      <p:tavLst>
                                        <p:tav tm="0">
                                          <p:val>
                                            <p:strVal val="#ppt_x"/>
                                          </p:val>
                                        </p:tav>
                                        <p:tav tm="100000">
                                          <p:val>
                                            <p:strVal val="#ppt_x"/>
                                          </p:val>
                                        </p:tav>
                                      </p:tavLst>
                                    </p:anim>
                                    <p:anim calcmode="lin" valueType="num">
                                      <p:cBhvr additive="base">
                                        <p:cTn id="64" dur="500" fill="hold"/>
                                        <p:tgtEl>
                                          <p:spTgt spid="387085"/>
                                        </p:tgtEl>
                                        <p:attrNameLst>
                                          <p:attrName>ppt_y</p:attrName>
                                        </p:attrNameLst>
                                      </p:cBhvr>
                                      <p:tavLst>
                                        <p:tav tm="0">
                                          <p:val>
                                            <p:strVal val="0-#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nodeType="clickEffect">
                                  <p:stCondLst>
                                    <p:cond delay="0"/>
                                  </p:stCondLst>
                                  <p:childTnLst>
                                    <p:set>
                                      <p:cBhvr>
                                        <p:cTn id="68" dur="1" fill="hold">
                                          <p:stCondLst>
                                            <p:cond delay="0"/>
                                          </p:stCondLst>
                                        </p:cTn>
                                        <p:tgtEl>
                                          <p:spTgt spid="387087"/>
                                        </p:tgtEl>
                                        <p:attrNameLst>
                                          <p:attrName>style.visibility</p:attrName>
                                        </p:attrNameLst>
                                      </p:cBhvr>
                                      <p:to>
                                        <p:strVal val="visible"/>
                                      </p:to>
                                    </p:set>
                                    <p:anim calcmode="lin" valueType="num">
                                      <p:cBhvr additive="base">
                                        <p:cTn id="69" dur="500" fill="hold"/>
                                        <p:tgtEl>
                                          <p:spTgt spid="387087"/>
                                        </p:tgtEl>
                                        <p:attrNameLst>
                                          <p:attrName>ppt_x</p:attrName>
                                        </p:attrNameLst>
                                      </p:cBhvr>
                                      <p:tavLst>
                                        <p:tav tm="0">
                                          <p:val>
                                            <p:strVal val="#ppt_x"/>
                                          </p:val>
                                        </p:tav>
                                        <p:tav tm="100000">
                                          <p:val>
                                            <p:strVal val="#ppt_x"/>
                                          </p:val>
                                        </p:tav>
                                      </p:tavLst>
                                    </p:anim>
                                    <p:anim calcmode="lin" valueType="num">
                                      <p:cBhvr additive="base">
                                        <p:cTn id="70" dur="500" fill="hold"/>
                                        <p:tgtEl>
                                          <p:spTgt spid="387087"/>
                                        </p:tgtEl>
                                        <p:attrNameLst>
                                          <p:attrName>ppt_y</p:attrName>
                                        </p:attrNameLst>
                                      </p:cBhvr>
                                      <p:tavLst>
                                        <p:tav tm="0">
                                          <p:val>
                                            <p:strVal val="0-#ppt_h/2"/>
                                          </p:val>
                                        </p:tav>
                                        <p:tav tm="100000">
                                          <p:val>
                                            <p:strVal val="#ppt_y"/>
                                          </p:val>
                                        </p:tav>
                                      </p:tavLst>
                                    </p:anim>
                                  </p:childTnLst>
                                </p:cTn>
                              </p:par>
                            </p:childTnLst>
                          </p:cTn>
                        </p:par>
                        <p:par>
                          <p:cTn id="71" fill="hold" nodeType="afterGroup">
                            <p:stCondLst>
                              <p:cond delay="500"/>
                            </p:stCondLst>
                            <p:childTnLst>
                              <p:par>
                                <p:cTn id="72" presetID="2" presetClass="entr" presetSubtype="1" fill="hold" nodeType="afterEffect">
                                  <p:stCondLst>
                                    <p:cond delay="0"/>
                                  </p:stCondLst>
                                  <p:childTnLst>
                                    <p:set>
                                      <p:cBhvr>
                                        <p:cTn id="73" dur="1" fill="hold">
                                          <p:stCondLst>
                                            <p:cond delay="0"/>
                                          </p:stCondLst>
                                        </p:cTn>
                                        <p:tgtEl>
                                          <p:spTgt spid="387088"/>
                                        </p:tgtEl>
                                        <p:attrNameLst>
                                          <p:attrName>style.visibility</p:attrName>
                                        </p:attrNameLst>
                                      </p:cBhvr>
                                      <p:to>
                                        <p:strVal val="visible"/>
                                      </p:to>
                                    </p:set>
                                    <p:anim calcmode="lin" valueType="num">
                                      <p:cBhvr additive="base">
                                        <p:cTn id="74" dur="500" fill="hold"/>
                                        <p:tgtEl>
                                          <p:spTgt spid="387088"/>
                                        </p:tgtEl>
                                        <p:attrNameLst>
                                          <p:attrName>ppt_x</p:attrName>
                                        </p:attrNameLst>
                                      </p:cBhvr>
                                      <p:tavLst>
                                        <p:tav tm="0">
                                          <p:val>
                                            <p:strVal val="#ppt_x"/>
                                          </p:val>
                                        </p:tav>
                                        <p:tav tm="100000">
                                          <p:val>
                                            <p:strVal val="#ppt_x"/>
                                          </p:val>
                                        </p:tav>
                                      </p:tavLst>
                                    </p:anim>
                                    <p:anim calcmode="lin" valueType="num">
                                      <p:cBhvr additive="base">
                                        <p:cTn id="75" dur="500" fill="hold"/>
                                        <p:tgtEl>
                                          <p:spTgt spid="387088"/>
                                        </p:tgtEl>
                                        <p:attrNameLst>
                                          <p:attrName>ppt_y</p:attrName>
                                        </p:attrNameLst>
                                      </p:cBhvr>
                                      <p:tavLst>
                                        <p:tav tm="0">
                                          <p:val>
                                            <p:strVal val="0-#ppt_h/2"/>
                                          </p:val>
                                        </p:tav>
                                        <p:tav tm="100000">
                                          <p:val>
                                            <p:strVal val="#ppt_y"/>
                                          </p:val>
                                        </p:tav>
                                      </p:tavLst>
                                    </p:anim>
                                  </p:childTnLst>
                                </p:cTn>
                              </p:par>
                            </p:childTnLst>
                          </p:cTn>
                        </p:par>
                        <p:par>
                          <p:cTn id="76" fill="hold" nodeType="afterGroup">
                            <p:stCondLst>
                              <p:cond delay="1000"/>
                            </p:stCondLst>
                            <p:childTnLst>
                              <p:par>
                                <p:cTn id="77" presetID="2" presetClass="entr" presetSubtype="1" fill="hold" nodeType="afterEffect">
                                  <p:stCondLst>
                                    <p:cond delay="0"/>
                                  </p:stCondLst>
                                  <p:childTnLst>
                                    <p:set>
                                      <p:cBhvr>
                                        <p:cTn id="78" dur="1" fill="hold">
                                          <p:stCondLst>
                                            <p:cond delay="0"/>
                                          </p:stCondLst>
                                        </p:cTn>
                                        <p:tgtEl>
                                          <p:spTgt spid="387089"/>
                                        </p:tgtEl>
                                        <p:attrNameLst>
                                          <p:attrName>style.visibility</p:attrName>
                                        </p:attrNameLst>
                                      </p:cBhvr>
                                      <p:to>
                                        <p:strVal val="visible"/>
                                      </p:to>
                                    </p:set>
                                    <p:anim calcmode="lin" valueType="num">
                                      <p:cBhvr additive="base">
                                        <p:cTn id="79" dur="500" fill="hold"/>
                                        <p:tgtEl>
                                          <p:spTgt spid="387089"/>
                                        </p:tgtEl>
                                        <p:attrNameLst>
                                          <p:attrName>ppt_x</p:attrName>
                                        </p:attrNameLst>
                                      </p:cBhvr>
                                      <p:tavLst>
                                        <p:tav tm="0">
                                          <p:val>
                                            <p:strVal val="#ppt_x"/>
                                          </p:val>
                                        </p:tav>
                                        <p:tav tm="100000">
                                          <p:val>
                                            <p:strVal val="#ppt_x"/>
                                          </p:val>
                                        </p:tav>
                                      </p:tavLst>
                                    </p:anim>
                                    <p:anim calcmode="lin" valueType="num">
                                      <p:cBhvr additive="base">
                                        <p:cTn id="80" dur="500" fill="hold"/>
                                        <p:tgtEl>
                                          <p:spTgt spid="3870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P spid="387078" grpId="0"/>
      <p:bldP spid="387080" grpId="0"/>
      <p:bldP spid="387082" grpId="0"/>
      <p:bldP spid="387084" grpId="0"/>
      <p:bldP spid="387086" grpId="0"/>
      <p:bldP spid="387087" grpId="0"/>
      <p:bldP spid="3870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D5DA8E97-7153-978E-ADC5-8BCEE7CA2E20}"/>
              </a:ext>
            </a:extLst>
          </p:cNvPr>
          <p:cNvSpPr>
            <a:spLocks noGrp="1" noChangeArrowheads="1"/>
          </p:cNvSpPr>
          <p:nvPr>
            <p:ph type="title"/>
          </p:nvPr>
        </p:nvSpPr>
        <p:spPr/>
        <p:txBody>
          <a:bodyPr/>
          <a:lstStyle/>
          <a:p>
            <a:pPr algn="l" eaLnBrk="1" hangingPunct="1"/>
            <a:r>
              <a:rPr lang="zh-CN" altLang="en-US"/>
              <a:t>例</a:t>
            </a:r>
            <a:r>
              <a:rPr lang="en-US" altLang="zh-CN"/>
              <a:t>3</a:t>
            </a:r>
          </a:p>
        </p:txBody>
      </p:sp>
      <p:sp>
        <p:nvSpPr>
          <p:cNvPr id="389123" name="Rectangle 3">
            <a:extLst>
              <a:ext uri="{FF2B5EF4-FFF2-40B4-BE49-F238E27FC236}">
                <a16:creationId xmlns:a16="http://schemas.microsoft.com/office/drawing/2014/main" id="{5DD535A4-4A01-2B03-C077-E48C1B3FB543}"/>
              </a:ext>
            </a:extLst>
          </p:cNvPr>
          <p:cNvSpPr>
            <a:spLocks noGrp="1" noChangeArrowheads="1"/>
          </p:cNvSpPr>
          <p:nvPr>
            <p:ph idx="1"/>
          </p:nvPr>
        </p:nvSpPr>
        <p:spPr>
          <a:xfrm>
            <a:off x="612775" y="1057924"/>
            <a:ext cx="10896600" cy="1381269"/>
          </a:xfrm>
        </p:spPr>
        <p:txBody>
          <a:bodyPr>
            <a:normAutofit/>
          </a:bodyPr>
          <a:lstStyle/>
          <a:p>
            <a:pPr>
              <a:lnSpc>
                <a:spcPct val="170000"/>
              </a:lnSpc>
              <a:buNone/>
            </a:pPr>
            <a:r>
              <a:rPr lang="en-US" altLang="zh-CN" dirty="0"/>
              <a:t>    </a:t>
            </a:r>
            <a:r>
              <a:rPr lang="zh-CN" altLang="en-US" dirty="0"/>
              <a:t>设船按泊松流进港口，平均每天到达</a:t>
            </a:r>
            <a:r>
              <a:rPr lang="en-US" altLang="zh-CN" dirty="0"/>
              <a:t>2</a:t>
            </a:r>
            <a:r>
              <a:rPr lang="zh-CN" altLang="en-US" dirty="0"/>
              <a:t>条，装卸时间服从负指数分布，平均每天装卸</a:t>
            </a:r>
            <a:r>
              <a:rPr lang="en-US" altLang="zh-CN" dirty="0"/>
              <a:t>3</a:t>
            </a:r>
            <a:r>
              <a:rPr lang="zh-CN" altLang="en-US" dirty="0"/>
              <a:t>条船，求：</a:t>
            </a:r>
          </a:p>
          <a:p>
            <a:pPr eaLnBrk="1" hangingPunct="1">
              <a:lnSpc>
                <a:spcPct val="170000"/>
              </a:lnSpc>
              <a:buFont typeface="Wingdings" panose="05000000000000000000" pitchFamily="2" charset="2"/>
              <a:buNone/>
            </a:pPr>
            <a:endParaRPr lang="zh-CN" altLang="en-US" dirty="0"/>
          </a:p>
        </p:txBody>
      </p:sp>
      <p:sp>
        <p:nvSpPr>
          <p:cNvPr id="389125" name="Rectangle 5">
            <a:extLst>
              <a:ext uri="{FF2B5EF4-FFF2-40B4-BE49-F238E27FC236}">
                <a16:creationId xmlns:a16="http://schemas.microsoft.com/office/drawing/2014/main" id="{956EC6ED-63C3-6A9D-4DFF-878D50883B0D}"/>
              </a:ext>
            </a:extLst>
          </p:cNvPr>
          <p:cNvSpPr>
            <a:spLocks noChangeArrowheads="1"/>
          </p:cNvSpPr>
          <p:nvPr/>
        </p:nvSpPr>
        <p:spPr bwMode="auto">
          <a:xfrm>
            <a:off x="1124412" y="2542458"/>
            <a:ext cx="10363200" cy="224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CC00CC"/>
              </a:buClr>
              <a:buFontTx/>
              <a:buAutoNum type="arabicParenR"/>
            </a:pPr>
            <a:r>
              <a:rPr lang="zh-CN" altLang="en-US" b="1" dirty="0">
                <a:latin typeface="+mn-ea"/>
                <a:ea typeface="+mn-ea"/>
              </a:rPr>
              <a:t>平均等待队长与平均等待时间；</a:t>
            </a:r>
          </a:p>
          <a:p>
            <a:pPr eaLnBrk="1" hangingPunct="1">
              <a:lnSpc>
                <a:spcPct val="150000"/>
              </a:lnSpc>
              <a:buClr>
                <a:srgbClr val="CC00CC"/>
              </a:buClr>
              <a:buFontTx/>
              <a:buAutoNum type="arabicParenR"/>
            </a:pPr>
            <a:r>
              <a:rPr lang="zh-CN" altLang="en-US" b="1" dirty="0">
                <a:latin typeface="+mn-ea"/>
                <a:ea typeface="+mn-ea"/>
              </a:rPr>
              <a:t>如果船在港口的停留时间超过一个值</a:t>
            </a:r>
            <a:r>
              <a:rPr lang="en-US" altLang="zh-CN" b="1" dirty="0">
                <a:latin typeface="+mn-ea"/>
                <a:ea typeface="+mn-ea"/>
              </a:rPr>
              <a:t>t</a:t>
            </a:r>
            <a:r>
              <a:rPr lang="en-US" altLang="zh-CN" b="1" baseline="-25000" dirty="0">
                <a:latin typeface="+mn-ea"/>
                <a:ea typeface="+mn-ea"/>
              </a:rPr>
              <a:t>0</a:t>
            </a:r>
            <a:r>
              <a:rPr lang="zh-CN" altLang="en-US" b="1" dirty="0">
                <a:latin typeface="+mn-ea"/>
                <a:ea typeface="+mn-ea"/>
              </a:rPr>
              <a:t>就要罚款，求遭罚款的概率；</a:t>
            </a:r>
          </a:p>
          <a:p>
            <a:pPr eaLnBrk="1" hangingPunct="1">
              <a:lnSpc>
                <a:spcPct val="150000"/>
              </a:lnSpc>
              <a:buClr>
                <a:srgbClr val="CC00CC"/>
              </a:buClr>
              <a:buFontTx/>
              <a:buAutoNum type="arabicParenR"/>
            </a:pPr>
            <a:r>
              <a:rPr lang="zh-CN" altLang="en-US" b="1" dirty="0">
                <a:latin typeface="+mn-ea"/>
                <a:ea typeface="+mn-ea"/>
              </a:rPr>
              <a:t>若每超过一天罚款</a:t>
            </a:r>
            <a:r>
              <a:rPr lang="en-US" altLang="zh-CN" b="1" dirty="0">
                <a:latin typeface="+mn-ea"/>
                <a:ea typeface="+mn-ea"/>
              </a:rPr>
              <a:t>c</a:t>
            </a:r>
            <a:r>
              <a:rPr lang="zh-CN" altLang="en-US" b="1" dirty="0">
                <a:latin typeface="+mn-ea"/>
                <a:ea typeface="+mn-ea"/>
              </a:rPr>
              <a:t>元，提前一天奖励</a:t>
            </a:r>
            <a:r>
              <a:rPr lang="en-US" altLang="zh-CN" b="1" dirty="0">
                <a:latin typeface="+mn-ea"/>
                <a:ea typeface="+mn-ea"/>
              </a:rPr>
              <a:t>b</a:t>
            </a:r>
            <a:r>
              <a:rPr lang="zh-CN" altLang="en-US" b="1" dirty="0">
                <a:latin typeface="+mn-ea"/>
                <a:ea typeface="+mn-ea"/>
              </a:rPr>
              <a:t>元。假定服务费与服务率成正比，每天</a:t>
            </a:r>
            <a:r>
              <a:rPr lang="zh-CN" altLang="en-US" b="1" dirty="0">
                <a:latin typeface="+mn-ea"/>
                <a:ea typeface="+mn-ea"/>
                <a:sym typeface="Symbol" panose="05050102010706020507" pitchFamily="18" charset="2"/>
              </a:rPr>
              <a:t></a:t>
            </a:r>
            <a:r>
              <a:rPr lang="en-US" altLang="zh-CN" b="1" dirty="0">
                <a:latin typeface="+mn-ea"/>
                <a:ea typeface="+mn-ea"/>
                <a:sym typeface="Symbol" panose="05050102010706020507" pitchFamily="18" charset="2"/>
              </a:rPr>
              <a:t>h</a:t>
            </a:r>
            <a:r>
              <a:rPr lang="zh-CN" altLang="en-US" b="1" dirty="0">
                <a:latin typeface="+mn-ea"/>
                <a:ea typeface="+mn-ea"/>
                <a:sym typeface="Symbol" panose="05050102010706020507" pitchFamily="18" charset="2"/>
              </a:rPr>
              <a:t>元，装卸一条船收入</a:t>
            </a:r>
            <a:r>
              <a:rPr lang="en-US" altLang="zh-CN" b="1" dirty="0">
                <a:latin typeface="+mn-ea"/>
                <a:ea typeface="+mn-ea"/>
                <a:sym typeface="Symbol" panose="05050102010706020507" pitchFamily="18" charset="2"/>
              </a:rPr>
              <a:t>a</a:t>
            </a:r>
            <a:r>
              <a:rPr lang="zh-CN" altLang="en-US" b="1" dirty="0">
                <a:latin typeface="+mn-ea"/>
                <a:ea typeface="+mn-ea"/>
                <a:sym typeface="Symbol" panose="05050102010706020507" pitchFamily="18" charset="2"/>
              </a:rPr>
              <a:t>元，求使港口每天收入最大的服务率</a:t>
            </a:r>
            <a:r>
              <a:rPr lang="zh-CN" altLang="en-US" b="1" baseline="30000"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 calcmode="lin" valueType="num">
                                      <p:cBhvr additive="base">
                                        <p:cTn id="7" dur="500" fill="hold"/>
                                        <p:tgtEl>
                                          <p:spTgt spid="389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89125">
                                            <p:txEl>
                                              <p:pRg st="0" end="0"/>
                                            </p:txEl>
                                          </p:spTgt>
                                        </p:tgtEl>
                                        <p:attrNameLst>
                                          <p:attrName>style.visibility</p:attrName>
                                        </p:attrNameLst>
                                      </p:cBhvr>
                                      <p:to>
                                        <p:strVal val="visible"/>
                                      </p:to>
                                    </p:set>
                                    <p:anim calcmode="lin" valueType="num">
                                      <p:cBhvr additive="base">
                                        <p:cTn id="12" dur="500" fill="hold"/>
                                        <p:tgtEl>
                                          <p:spTgt spid="38912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9125">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89125">
                                            <p:txEl>
                                              <p:pRg st="1" end="1"/>
                                            </p:txEl>
                                          </p:spTgt>
                                        </p:tgtEl>
                                        <p:attrNameLst>
                                          <p:attrName>style.visibility</p:attrName>
                                        </p:attrNameLst>
                                      </p:cBhvr>
                                      <p:to>
                                        <p:strVal val="visible"/>
                                      </p:to>
                                    </p:set>
                                    <p:anim calcmode="lin" valueType="num">
                                      <p:cBhvr additive="base">
                                        <p:cTn id="17" dur="500" fill="hold"/>
                                        <p:tgtEl>
                                          <p:spTgt spid="38912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9125">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89125">
                                            <p:txEl>
                                              <p:pRg st="2" end="2"/>
                                            </p:txEl>
                                          </p:spTgt>
                                        </p:tgtEl>
                                        <p:attrNameLst>
                                          <p:attrName>style.visibility</p:attrName>
                                        </p:attrNameLst>
                                      </p:cBhvr>
                                      <p:to>
                                        <p:strVal val="visible"/>
                                      </p:to>
                                    </p:set>
                                    <p:anim calcmode="lin" valueType="num">
                                      <p:cBhvr additive="base">
                                        <p:cTn id="22" dur="500" fill="hold"/>
                                        <p:tgtEl>
                                          <p:spTgt spid="38912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891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p:bldP spid="38912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86E91BD2-C036-B4A6-1FDC-63DCF8B3073D}"/>
              </a:ext>
            </a:extLst>
          </p:cNvPr>
          <p:cNvSpPr>
            <a:spLocks noGrp="1" noChangeArrowheads="1"/>
          </p:cNvSpPr>
          <p:nvPr>
            <p:ph type="title"/>
          </p:nvPr>
        </p:nvSpPr>
        <p:spPr/>
        <p:txBody>
          <a:bodyPr/>
          <a:lstStyle/>
          <a:p>
            <a:pPr algn="l" eaLnBrk="1" hangingPunct="1"/>
            <a:r>
              <a:rPr lang="zh-CN" altLang="en-US"/>
              <a:t>例</a:t>
            </a:r>
            <a:r>
              <a:rPr lang="en-US" altLang="zh-CN"/>
              <a:t>3(</a:t>
            </a:r>
            <a:r>
              <a:rPr lang="zh-CN" altLang="en-US"/>
              <a:t>续</a:t>
            </a:r>
            <a:r>
              <a:rPr lang="en-US" altLang="zh-CN"/>
              <a:t>1)</a:t>
            </a:r>
          </a:p>
        </p:txBody>
      </p:sp>
      <p:sp>
        <p:nvSpPr>
          <p:cNvPr id="391171" name="Rectangle 3">
            <a:extLst>
              <a:ext uri="{FF2B5EF4-FFF2-40B4-BE49-F238E27FC236}">
                <a16:creationId xmlns:a16="http://schemas.microsoft.com/office/drawing/2014/main" id="{3E86D67B-344D-8272-B03D-E46DBBEAB1B3}"/>
              </a:ext>
            </a:extLst>
          </p:cNvPr>
          <p:cNvSpPr>
            <a:spLocks noGrp="1" noChangeArrowheads="1"/>
          </p:cNvSpPr>
          <p:nvPr>
            <p:ph idx="1"/>
          </p:nvPr>
        </p:nvSpPr>
        <p:spPr>
          <a:xfrm>
            <a:off x="917575" y="986678"/>
            <a:ext cx="11049000" cy="595367"/>
          </a:xfrm>
        </p:spPr>
        <p:txBody>
          <a:bodyPr>
            <a:noAutofit/>
          </a:bodyPr>
          <a:lstStyle/>
          <a:p>
            <a:pPr>
              <a:buNone/>
            </a:pPr>
            <a:r>
              <a:rPr lang="zh-CN" altLang="en-US" dirty="0">
                <a:solidFill>
                  <a:srgbClr val="CC00CC"/>
                </a:solidFill>
              </a:rPr>
              <a:t>解  </a:t>
            </a:r>
            <a:r>
              <a:rPr lang="zh-CN" altLang="en-US" dirty="0"/>
              <a:t>由题设知， </a:t>
            </a:r>
            <a:r>
              <a:rPr lang="zh-CN" altLang="en-US" dirty="0">
                <a:sym typeface="Symbol" panose="05050102010706020507" pitchFamily="18" charset="2"/>
              </a:rPr>
              <a:t>＝</a:t>
            </a:r>
            <a:r>
              <a:rPr lang="en-US" altLang="zh-CN" dirty="0">
                <a:sym typeface="Symbol" panose="05050102010706020507" pitchFamily="18" charset="2"/>
              </a:rPr>
              <a:t>2(</a:t>
            </a:r>
            <a:r>
              <a:rPr lang="zh-CN" altLang="en-US" dirty="0">
                <a:sym typeface="Symbol" panose="05050102010706020507" pitchFamily="18" charset="2"/>
              </a:rPr>
              <a:t>条</a:t>
            </a:r>
            <a:r>
              <a:rPr lang="en-US" altLang="zh-CN" dirty="0">
                <a:sym typeface="Symbol" panose="05050102010706020507" pitchFamily="18" charset="2"/>
              </a:rPr>
              <a:t>/</a:t>
            </a:r>
            <a:r>
              <a:rPr lang="zh-CN" altLang="en-US" dirty="0">
                <a:sym typeface="Symbol" panose="05050102010706020507" pitchFamily="18" charset="2"/>
              </a:rPr>
              <a:t>天</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3(</a:t>
            </a:r>
            <a:r>
              <a:rPr lang="zh-CN" altLang="en-US" dirty="0">
                <a:sym typeface="Symbol" panose="05050102010706020507" pitchFamily="18" charset="2"/>
              </a:rPr>
              <a:t>条</a:t>
            </a:r>
            <a:r>
              <a:rPr lang="en-US" altLang="zh-CN" dirty="0">
                <a:sym typeface="Symbol" panose="05050102010706020507" pitchFamily="18" charset="2"/>
              </a:rPr>
              <a:t>/</a:t>
            </a:r>
            <a:r>
              <a:rPr lang="zh-CN" altLang="en-US" dirty="0">
                <a:sym typeface="Symbol" panose="05050102010706020507" pitchFamily="18" charset="2"/>
              </a:rPr>
              <a:t>天</a:t>
            </a:r>
            <a:r>
              <a:rPr lang="en-US" altLang="zh-CN" dirty="0">
                <a:sym typeface="Symbol" panose="05050102010706020507" pitchFamily="18" charset="2"/>
              </a:rPr>
              <a:t>)</a:t>
            </a:r>
            <a:r>
              <a:rPr lang="zh-CN" altLang="en-US" dirty="0">
                <a:sym typeface="Symbol" panose="05050102010706020507" pitchFamily="18" charset="2"/>
              </a:rPr>
              <a:t>，＝   ，该系统按</a:t>
            </a:r>
            <a:r>
              <a:rPr lang="en-US" altLang="zh-CN" dirty="0"/>
              <a:t>M/M/1/</a:t>
            </a:r>
            <a:r>
              <a:rPr lang="en-US" altLang="zh-CN" dirty="0">
                <a:sym typeface="Symbol" panose="05050102010706020507" pitchFamily="18" charset="2"/>
              </a:rPr>
              <a:t></a:t>
            </a:r>
            <a:r>
              <a:rPr lang="zh-CN" altLang="en-US" dirty="0">
                <a:sym typeface="Symbol" panose="05050102010706020507" pitchFamily="18" charset="2"/>
              </a:rPr>
              <a:t>型处理</a:t>
            </a:r>
          </a:p>
        </p:txBody>
      </p:sp>
      <p:sp>
        <p:nvSpPr>
          <p:cNvPr id="391173" name="Rectangle 5">
            <a:extLst>
              <a:ext uri="{FF2B5EF4-FFF2-40B4-BE49-F238E27FC236}">
                <a16:creationId xmlns:a16="http://schemas.microsoft.com/office/drawing/2014/main" id="{642A217C-6EE1-337B-6B6E-D0BE1D8B863E}"/>
              </a:ext>
            </a:extLst>
          </p:cNvPr>
          <p:cNvSpPr>
            <a:spLocks noChangeArrowheads="1"/>
          </p:cNvSpPr>
          <p:nvPr/>
        </p:nvSpPr>
        <p:spPr bwMode="auto">
          <a:xfrm>
            <a:off x="917574" y="2210841"/>
            <a:ext cx="2667617"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CC00CC"/>
              </a:buClr>
              <a:buFontTx/>
              <a:buAutoNum type="arabicParenR"/>
            </a:pPr>
            <a:r>
              <a:rPr lang="zh-CN" altLang="en-US" b="1">
                <a:latin typeface="+mn-ea"/>
                <a:ea typeface="+mn-ea"/>
                <a:sym typeface="Symbol" panose="05050102010706020507" pitchFamily="18" charset="2"/>
              </a:rPr>
              <a:t>平均等待队长为</a:t>
            </a:r>
            <a:endParaRPr lang="zh-CN" altLang="en-US" b="1" dirty="0">
              <a:latin typeface="+mn-ea"/>
              <a:ea typeface="+mn-ea"/>
              <a:sym typeface="Symbol" panose="05050102010706020507" pitchFamily="18" charset="2"/>
            </a:endParaRPr>
          </a:p>
        </p:txBody>
      </p:sp>
      <p:graphicFrame>
        <p:nvGraphicFramePr>
          <p:cNvPr id="391174" name="Object 6">
            <a:extLst>
              <a:ext uri="{FF2B5EF4-FFF2-40B4-BE49-F238E27FC236}">
                <a16:creationId xmlns:a16="http://schemas.microsoft.com/office/drawing/2014/main" id="{5F5E10B8-F45F-7856-9AB3-F8171E73BB6E}"/>
              </a:ext>
            </a:extLst>
          </p:cNvPr>
          <p:cNvGraphicFramePr>
            <a:graphicFrameLocks noChangeAspect="1"/>
          </p:cNvGraphicFramePr>
          <p:nvPr>
            <p:extLst>
              <p:ext uri="{D42A27DB-BD31-4B8C-83A1-F6EECF244321}">
                <p14:modId xmlns:p14="http://schemas.microsoft.com/office/powerpoint/2010/main" val="2544249005"/>
              </p:ext>
            </p:extLst>
          </p:nvPr>
        </p:nvGraphicFramePr>
        <p:xfrm>
          <a:off x="7551014" y="953063"/>
          <a:ext cx="266762" cy="711365"/>
        </p:xfrm>
        <a:graphic>
          <a:graphicData uri="http://schemas.openxmlformats.org/presentationml/2006/ole">
            <mc:AlternateContent xmlns:mc="http://schemas.openxmlformats.org/markup-compatibility/2006">
              <mc:Choice xmlns:v="urn:schemas-microsoft-com:vml" Requires="v">
                <p:oleObj r:id="rId3" imgW="152268" imgH="406048" progId="Equation.3">
                  <p:embed/>
                </p:oleObj>
              </mc:Choice>
              <mc:Fallback>
                <p:oleObj r:id="rId3" imgW="152268" imgH="406048" progId="Equation.3">
                  <p:embed/>
                  <p:pic>
                    <p:nvPicPr>
                      <p:cNvPr id="391174" name="Object 6">
                        <a:extLst>
                          <a:ext uri="{FF2B5EF4-FFF2-40B4-BE49-F238E27FC236}">
                            <a16:creationId xmlns:a16="http://schemas.microsoft.com/office/drawing/2014/main" id="{5F5E10B8-F45F-7856-9AB3-F8171E73B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1014" y="953063"/>
                        <a:ext cx="266762" cy="71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1175" name="Object 7">
            <a:extLst>
              <a:ext uri="{FF2B5EF4-FFF2-40B4-BE49-F238E27FC236}">
                <a16:creationId xmlns:a16="http://schemas.microsoft.com/office/drawing/2014/main" id="{B2951611-C759-C3B7-631F-8C4D59F4F58A}"/>
              </a:ext>
            </a:extLst>
          </p:cNvPr>
          <p:cNvGraphicFramePr>
            <a:graphicFrameLocks noChangeAspect="1"/>
          </p:cNvGraphicFramePr>
          <p:nvPr>
            <p:extLst>
              <p:ext uri="{D42A27DB-BD31-4B8C-83A1-F6EECF244321}">
                <p14:modId xmlns:p14="http://schemas.microsoft.com/office/powerpoint/2010/main" val="2141321960"/>
              </p:ext>
            </p:extLst>
          </p:nvPr>
        </p:nvGraphicFramePr>
        <p:xfrm>
          <a:off x="3609819" y="1979182"/>
          <a:ext cx="1945138" cy="908260"/>
        </p:xfrm>
        <a:graphic>
          <a:graphicData uri="http://schemas.openxmlformats.org/presentationml/2006/ole">
            <mc:AlternateContent xmlns:mc="http://schemas.openxmlformats.org/markup-compatibility/2006">
              <mc:Choice xmlns:v="urn:schemas-microsoft-com:vml" Requires="v">
                <p:oleObj r:id="rId5" imgW="952087" imgH="444307" progId="Equation.3">
                  <p:embed/>
                </p:oleObj>
              </mc:Choice>
              <mc:Fallback>
                <p:oleObj r:id="rId5" imgW="952087" imgH="444307" progId="Equation.3">
                  <p:embed/>
                  <p:pic>
                    <p:nvPicPr>
                      <p:cNvPr id="391175" name="Object 7">
                        <a:extLst>
                          <a:ext uri="{FF2B5EF4-FFF2-40B4-BE49-F238E27FC236}">
                            <a16:creationId xmlns:a16="http://schemas.microsoft.com/office/drawing/2014/main" id="{B2951611-C759-C3B7-631F-8C4D59F4F5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9819" y="1979182"/>
                        <a:ext cx="1945138" cy="90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1176" name="Rectangle 8">
            <a:extLst>
              <a:ext uri="{FF2B5EF4-FFF2-40B4-BE49-F238E27FC236}">
                <a16:creationId xmlns:a16="http://schemas.microsoft.com/office/drawing/2014/main" id="{58B3F936-FB2A-AE57-1ACA-1DB76A66DC3D}"/>
              </a:ext>
            </a:extLst>
          </p:cNvPr>
          <p:cNvSpPr>
            <a:spLocks noChangeArrowheads="1"/>
          </p:cNvSpPr>
          <p:nvPr/>
        </p:nvSpPr>
        <p:spPr bwMode="auto">
          <a:xfrm>
            <a:off x="5446172" y="2221525"/>
            <a:ext cx="1040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mn-ea"/>
                <a:sym typeface="Symbol" panose="05050102010706020507" pitchFamily="18" charset="2"/>
              </a:rPr>
              <a:t>(</a:t>
            </a:r>
            <a:r>
              <a:rPr lang="zh-CN" altLang="en-US" b="1" dirty="0">
                <a:latin typeface="+mn-ea"/>
                <a:sym typeface="Symbol" panose="05050102010706020507" pitchFamily="18" charset="2"/>
              </a:rPr>
              <a:t>条船</a:t>
            </a:r>
            <a:r>
              <a:rPr lang="en-US" altLang="zh-CN" b="1" dirty="0">
                <a:latin typeface="+mn-ea"/>
                <a:sym typeface="Symbol" panose="05050102010706020507" pitchFamily="18" charset="2"/>
              </a:rPr>
              <a:t>)</a:t>
            </a:r>
          </a:p>
        </p:txBody>
      </p:sp>
      <p:sp>
        <p:nvSpPr>
          <p:cNvPr id="391177" name="Rectangle 9">
            <a:extLst>
              <a:ext uri="{FF2B5EF4-FFF2-40B4-BE49-F238E27FC236}">
                <a16:creationId xmlns:a16="http://schemas.microsoft.com/office/drawing/2014/main" id="{6CC54EF0-8855-3B04-5126-5CCDF1F6202C}"/>
              </a:ext>
            </a:extLst>
          </p:cNvPr>
          <p:cNvSpPr>
            <a:spLocks noChangeArrowheads="1"/>
          </p:cNvSpPr>
          <p:nvPr/>
        </p:nvSpPr>
        <p:spPr bwMode="auto">
          <a:xfrm>
            <a:off x="1298663" y="2973018"/>
            <a:ext cx="233910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平均等待时间为</a:t>
            </a:r>
          </a:p>
        </p:txBody>
      </p:sp>
      <p:graphicFrame>
        <p:nvGraphicFramePr>
          <p:cNvPr id="391178" name="Object 10">
            <a:extLst>
              <a:ext uri="{FF2B5EF4-FFF2-40B4-BE49-F238E27FC236}">
                <a16:creationId xmlns:a16="http://schemas.microsoft.com/office/drawing/2014/main" id="{1D1D5B56-A501-153E-7D19-E6A8ED361B1B}"/>
              </a:ext>
            </a:extLst>
          </p:cNvPr>
          <p:cNvGraphicFramePr>
            <a:graphicFrameLocks noChangeAspect="1"/>
          </p:cNvGraphicFramePr>
          <p:nvPr>
            <p:extLst>
              <p:ext uri="{D42A27DB-BD31-4B8C-83A1-F6EECF244321}">
                <p14:modId xmlns:p14="http://schemas.microsoft.com/office/powerpoint/2010/main" val="570211603"/>
              </p:ext>
            </p:extLst>
          </p:nvPr>
        </p:nvGraphicFramePr>
        <p:xfrm>
          <a:off x="3612186" y="2896800"/>
          <a:ext cx="2315111" cy="836807"/>
        </p:xfrm>
        <a:graphic>
          <a:graphicData uri="http://schemas.openxmlformats.org/presentationml/2006/ole">
            <mc:AlternateContent xmlns:mc="http://schemas.openxmlformats.org/markup-compatibility/2006">
              <mc:Choice xmlns:v="urn:schemas-microsoft-com:vml" Requires="v">
                <p:oleObj r:id="rId7" imgW="1193800" imgH="431800" progId="Equation.3">
                  <p:embed/>
                </p:oleObj>
              </mc:Choice>
              <mc:Fallback>
                <p:oleObj r:id="rId7" imgW="1193800" imgH="431800" progId="Equation.3">
                  <p:embed/>
                  <p:pic>
                    <p:nvPicPr>
                      <p:cNvPr id="391178" name="Object 10">
                        <a:extLst>
                          <a:ext uri="{FF2B5EF4-FFF2-40B4-BE49-F238E27FC236}">
                            <a16:creationId xmlns:a16="http://schemas.microsoft.com/office/drawing/2014/main" id="{1D1D5B56-A501-153E-7D19-E6A8ED361B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186" y="2896800"/>
                        <a:ext cx="2315111" cy="83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1179" name="Rectangle 11">
            <a:extLst>
              <a:ext uri="{FF2B5EF4-FFF2-40B4-BE49-F238E27FC236}">
                <a16:creationId xmlns:a16="http://schemas.microsoft.com/office/drawing/2014/main" id="{B650C7D8-D632-797E-5454-38ACC8F1A222}"/>
              </a:ext>
            </a:extLst>
          </p:cNvPr>
          <p:cNvSpPr>
            <a:spLocks noChangeArrowheads="1"/>
          </p:cNvSpPr>
          <p:nvPr/>
        </p:nvSpPr>
        <p:spPr bwMode="auto">
          <a:xfrm>
            <a:off x="5830436" y="3101635"/>
            <a:ext cx="7328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mn-ea"/>
                <a:sym typeface="Symbol" panose="05050102010706020507" pitchFamily="18" charset="2"/>
              </a:rPr>
              <a:t>(</a:t>
            </a:r>
            <a:r>
              <a:rPr lang="zh-CN" altLang="en-US" b="1">
                <a:latin typeface="+mn-ea"/>
                <a:sym typeface="Symbol" panose="05050102010706020507" pitchFamily="18" charset="2"/>
              </a:rPr>
              <a:t>天</a:t>
            </a:r>
            <a:r>
              <a:rPr lang="en-US" altLang="zh-CN" b="1">
                <a:latin typeface="+mn-ea"/>
                <a:sym typeface="Symbol" panose="05050102010706020507" pitchFamily="18" charset="2"/>
              </a:rPr>
              <a:t>)</a:t>
            </a:r>
          </a:p>
        </p:txBody>
      </p:sp>
      <p:sp>
        <p:nvSpPr>
          <p:cNvPr id="391180" name="Rectangle 12">
            <a:extLst>
              <a:ext uri="{FF2B5EF4-FFF2-40B4-BE49-F238E27FC236}">
                <a16:creationId xmlns:a16="http://schemas.microsoft.com/office/drawing/2014/main" id="{4DA8E07E-B1D0-AFCF-5096-CDD31076965B}"/>
              </a:ext>
            </a:extLst>
          </p:cNvPr>
          <p:cNvSpPr>
            <a:spLocks noChangeArrowheads="1"/>
          </p:cNvSpPr>
          <p:nvPr/>
        </p:nvSpPr>
        <p:spPr bwMode="auto">
          <a:xfrm>
            <a:off x="917574" y="4110455"/>
            <a:ext cx="10896601"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CC00CC"/>
              </a:buClr>
              <a:buFontTx/>
              <a:buAutoNum type="arabicParenR" startAt="2"/>
            </a:pPr>
            <a:r>
              <a:rPr lang="zh-CN" altLang="en-US" b="1" dirty="0">
                <a:latin typeface="+mn-ea"/>
                <a:ea typeface="+mn-ea"/>
                <a:sym typeface="Symbol" panose="05050102010706020507" pitchFamily="18" charset="2"/>
              </a:rPr>
              <a:t>由于遭到罚款当且仅当船在港口的逗留时间超过</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0</a:t>
            </a:r>
            <a:r>
              <a:rPr lang="zh-CN" altLang="en-US" b="1" dirty="0">
                <a:latin typeface="+mn-ea"/>
                <a:ea typeface="+mn-ea"/>
                <a:sym typeface="Symbol" panose="05050102010706020507" pitchFamily="18" charset="2"/>
              </a:rPr>
              <a:t>，所以遭到罚款的概率为</a:t>
            </a:r>
          </a:p>
        </p:txBody>
      </p:sp>
      <p:graphicFrame>
        <p:nvGraphicFramePr>
          <p:cNvPr id="391181" name="Object 13">
            <a:extLst>
              <a:ext uri="{FF2B5EF4-FFF2-40B4-BE49-F238E27FC236}">
                <a16:creationId xmlns:a16="http://schemas.microsoft.com/office/drawing/2014/main" id="{66CD730D-8435-D926-8B8B-B2E82DB743F4}"/>
              </a:ext>
            </a:extLst>
          </p:cNvPr>
          <p:cNvGraphicFramePr>
            <a:graphicFrameLocks noChangeAspect="1"/>
          </p:cNvGraphicFramePr>
          <p:nvPr>
            <p:extLst>
              <p:ext uri="{D42A27DB-BD31-4B8C-83A1-F6EECF244321}">
                <p14:modId xmlns:p14="http://schemas.microsoft.com/office/powerpoint/2010/main" val="4141816166"/>
              </p:ext>
            </p:extLst>
          </p:nvPr>
        </p:nvGraphicFramePr>
        <p:xfrm>
          <a:off x="2659465" y="4964965"/>
          <a:ext cx="4220552" cy="558929"/>
        </p:xfrm>
        <a:graphic>
          <a:graphicData uri="http://schemas.openxmlformats.org/presentationml/2006/ole">
            <mc:AlternateContent xmlns:mc="http://schemas.openxmlformats.org/markup-compatibility/2006">
              <mc:Choice xmlns:v="urn:schemas-microsoft-com:vml" Requires="v">
                <p:oleObj r:id="rId9" imgW="1916868" imgH="253890" progId="Equation.3">
                  <p:embed/>
                </p:oleObj>
              </mc:Choice>
              <mc:Fallback>
                <p:oleObj r:id="rId9" imgW="1916868" imgH="253890" progId="Equation.3">
                  <p:embed/>
                  <p:pic>
                    <p:nvPicPr>
                      <p:cNvPr id="391181" name="Object 13">
                        <a:extLst>
                          <a:ext uri="{FF2B5EF4-FFF2-40B4-BE49-F238E27FC236}">
                            <a16:creationId xmlns:a16="http://schemas.microsoft.com/office/drawing/2014/main" id="{66CD730D-8435-D926-8B8B-B2E82DB743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9465" y="4964965"/>
                        <a:ext cx="4220552" cy="55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1182" name="Rectangle 14">
            <a:extLst>
              <a:ext uri="{FF2B5EF4-FFF2-40B4-BE49-F238E27FC236}">
                <a16:creationId xmlns:a16="http://schemas.microsoft.com/office/drawing/2014/main" id="{231400DD-03CA-717B-E4CA-D627F86EC785}"/>
              </a:ext>
            </a:extLst>
          </p:cNvPr>
          <p:cNvSpPr>
            <a:spLocks noChangeArrowheads="1"/>
          </p:cNvSpPr>
          <p:nvPr/>
        </p:nvSpPr>
        <p:spPr bwMode="auto">
          <a:xfrm>
            <a:off x="937307" y="5811721"/>
            <a:ext cx="10058401" cy="40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CC00CC"/>
              </a:buClr>
              <a:buFontTx/>
              <a:buAutoNum type="arabicParenR" startAt="3"/>
            </a:pPr>
            <a:r>
              <a:rPr lang="zh-CN" altLang="en-US" b="1" dirty="0">
                <a:latin typeface="+mn-ea"/>
                <a:ea typeface="+mn-ea"/>
                <a:sym typeface="Symbol" panose="05050102010706020507" pitchFamily="18" charset="2"/>
              </a:rPr>
              <a:t>从费用方面考虑，每天装卸完条船收入</a:t>
            </a:r>
            <a:r>
              <a:rPr lang="en-US" altLang="zh-CN" b="1" dirty="0">
                <a:latin typeface="+mn-ea"/>
                <a:ea typeface="+mn-ea"/>
                <a:sym typeface="Symbol" panose="05050102010706020507" pitchFamily="18" charset="2"/>
              </a:rPr>
              <a:t>a</a:t>
            </a:r>
            <a:r>
              <a:rPr lang="zh-CN" altLang="en-US" b="1" dirty="0">
                <a:latin typeface="+mn-ea"/>
                <a:ea typeface="+mn-ea"/>
                <a:sym typeface="Symbol" panose="05050102010706020507" pitchFamily="18" charset="2"/>
              </a:rPr>
              <a:t>元，每天服务费为</a:t>
            </a:r>
            <a:r>
              <a:rPr lang="en-US" altLang="zh-CN" b="1" dirty="0">
                <a:latin typeface="+mn-ea"/>
                <a:ea typeface="+mn-ea"/>
                <a:sym typeface="Symbol" panose="05050102010706020507" pitchFamily="18" charset="2"/>
              </a:rPr>
              <a:t>h</a:t>
            </a:r>
            <a:r>
              <a:rPr lang="zh-CN" altLang="en-US" b="1" dirty="0">
                <a:latin typeface="+mn-ea"/>
                <a:ea typeface="+mn-ea"/>
                <a:sym typeface="Symbol" panose="05050102010706020507" pitchFamily="18" charset="2"/>
              </a:rPr>
              <a:t>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1174"/>
                                        </p:tgtEl>
                                        <p:attrNameLst>
                                          <p:attrName>style.visibility</p:attrName>
                                        </p:attrNameLst>
                                      </p:cBhvr>
                                      <p:to>
                                        <p:strVal val="visible"/>
                                      </p:to>
                                    </p:set>
                                    <p:anim calcmode="lin" valueType="num">
                                      <p:cBhvr additive="base">
                                        <p:cTn id="11" dur="500" fill="hold"/>
                                        <p:tgtEl>
                                          <p:spTgt spid="391174"/>
                                        </p:tgtEl>
                                        <p:attrNameLst>
                                          <p:attrName>ppt_x</p:attrName>
                                        </p:attrNameLst>
                                      </p:cBhvr>
                                      <p:tavLst>
                                        <p:tav tm="0">
                                          <p:val>
                                            <p:strVal val="#ppt_x"/>
                                          </p:val>
                                        </p:tav>
                                        <p:tav tm="100000">
                                          <p:val>
                                            <p:strVal val="#ppt_x"/>
                                          </p:val>
                                        </p:tav>
                                      </p:tavLst>
                                    </p:anim>
                                    <p:anim calcmode="lin" valueType="num">
                                      <p:cBhvr additive="base">
                                        <p:cTn id="12" dur="500" fill="hold"/>
                                        <p:tgtEl>
                                          <p:spTgt spid="39117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91173"/>
                                        </p:tgtEl>
                                        <p:attrNameLst>
                                          <p:attrName>style.visibility</p:attrName>
                                        </p:attrNameLst>
                                      </p:cBhvr>
                                      <p:to>
                                        <p:strVal val="visible"/>
                                      </p:to>
                                    </p:set>
                                    <p:anim calcmode="lin" valueType="num">
                                      <p:cBhvr additive="base">
                                        <p:cTn id="17" dur="500" fill="hold"/>
                                        <p:tgtEl>
                                          <p:spTgt spid="391173"/>
                                        </p:tgtEl>
                                        <p:attrNameLst>
                                          <p:attrName>ppt_x</p:attrName>
                                        </p:attrNameLst>
                                      </p:cBhvr>
                                      <p:tavLst>
                                        <p:tav tm="0">
                                          <p:val>
                                            <p:strVal val="#ppt_x"/>
                                          </p:val>
                                        </p:tav>
                                        <p:tav tm="100000">
                                          <p:val>
                                            <p:strVal val="#ppt_x"/>
                                          </p:val>
                                        </p:tav>
                                      </p:tavLst>
                                    </p:anim>
                                    <p:anim calcmode="lin" valueType="num">
                                      <p:cBhvr additive="base">
                                        <p:cTn id="18" dur="500" fill="hold"/>
                                        <p:tgtEl>
                                          <p:spTgt spid="39117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391175"/>
                                        </p:tgtEl>
                                        <p:attrNameLst>
                                          <p:attrName>style.visibility</p:attrName>
                                        </p:attrNameLst>
                                      </p:cBhvr>
                                      <p:to>
                                        <p:strVal val="visible"/>
                                      </p:to>
                                    </p:set>
                                    <p:anim calcmode="lin" valueType="num">
                                      <p:cBhvr additive="base">
                                        <p:cTn id="22" dur="500" fill="hold"/>
                                        <p:tgtEl>
                                          <p:spTgt spid="391175"/>
                                        </p:tgtEl>
                                        <p:attrNameLst>
                                          <p:attrName>ppt_x</p:attrName>
                                        </p:attrNameLst>
                                      </p:cBhvr>
                                      <p:tavLst>
                                        <p:tav tm="0">
                                          <p:val>
                                            <p:strVal val="#ppt_x"/>
                                          </p:val>
                                        </p:tav>
                                        <p:tav tm="100000">
                                          <p:val>
                                            <p:strVal val="#ppt_x"/>
                                          </p:val>
                                        </p:tav>
                                      </p:tavLst>
                                    </p:anim>
                                    <p:anim calcmode="lin" valueType="num">
                                      <p:cBhvr additive="base">
                                        <p:cTn id="23" dur="500" fill="hold"/>
                                        <p:tgtEl>
                                          <p:spTgt spid="39117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000"/>
                            </p:stCondLst>
                            <p:childTnLst>
                              <p:par>
                                <p:cTn id="25" presetID="2" presetClass="entr" presetSubtype="4" fill="hold" nodeType="afterEffect">
                                  <p:stCondLst>
                                    <p:cond delay="0"/>
                                  </p:stCondLst>
                                  <p:childTnLst>
                                    <p:set>
                                      <p:cBhvr>
                                        <p:cTn id="26" dur="1" fill="hold">
                                          <p:stCondLst>
                                            <p:cond delay="0"/>
                                          </p:stCondLst>
                                        </p:cTn>
                                        <p:tgtEl>
                                          <p:spTgt spid="391176"/>
                                        </p:tgtEl>
                                        <p:attrNameLst>
                                          <p:attrName>style.visibility</p:attrName>
                                        </p:attrNameLst>
                                      </p:cBhvr>
                                      <p:to>
                                        <p:strVal val="visible"/>
                                      </p:to>
                                    </p:set>
                                    <p:anim calcmode="lin" valueType="num">
                                      <p:cBhvr additive="base">
                                        <p:cTn id="27" dur="500" fill="hold"/>
                                        <p:tgtEl>
                                          <p:spTgt spid="391176"/>
                                        </p:tgtEl>
                                        <p:attrNameLst>
                                          <p:attrName>ppt_x</p:attrName>
                                        </p:attrNameLst>
                                      </p:cBhvr>
                                      <p:tavLst>
                                        <p:tav tm="0">
                                          <p:val>
                                            <p:strVal val="#ppt_x"/>
                                          </p:val>
                                        </p:tav>
                                        <p:tav tm="100000">
                                          <p:val>
                                            <p:strVal val="#ppt_x"/>
                                          </p:val>
                                        </p:tav>
                                      </p:tavLst>
                                    </p:anim>
                                    <p:anim calcmode="lin" valueType="num">
                                      <p:cBhvr additive="base">
                                        <p:cTn id="28" dur="500" fill="hold"/>
                                        <p:tgtEl>
                                          <p:spTgt spid="39117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500"/>
                            </p:stCondLst>
                            <p:childTnLst>
                              <p:par>
                                <p:cTn id="30" presetID="2" presetClass="entr" presetSubtype="4" fill="hold" nodeType="afterEffect">
                                  <p:stCondLst>
                                    <p:cond delay="0"/>
                                  </p:stCondLst>
                                  <p:childTnLst>
                                    <p:set>
                                      <p:cBhvr>
                                        <p:cTn id="31" dur="1" fill="hold">
                                          <p:stCondLst>
                                            <p:cond delay="0"/>
                                          </p:stCondLst>
                                        </p:cTn>
                                        <p:tgtEl>
                                          <p:spTgt spid="391177"/>
                                        </p:tgtEl>
                                        <p:attrNameLst>
                                          <p:attrName>style.visibility</p:attrName>
                                        </p:attrNameLst>
                                      </p:cBhvr>
                                      <p:to>
                                        <p:strVal val="visible"/>
                                      </p:to>
                                    </p:set>
                                    <p:anim calcmode="lin" valueType="num">
                                      <p:cBhvr additive="base">
                                        <p:cTn id="32" dur="500" fill="hold"/>
                                        <p:tgtEl>
                                          <p:spTgt spid="391177"/>
                                        </p:tgtEl>
                                        <p:attrNameLst>
                                          <p:attrName>ppt_x</p:attrName>
                                        </p:attrNameLst>
                                      </p:cBhvr>
                                      <p:tavLst>
                                        <p:tav tm="0">
                                          <p:val>
                                            <p:strVal val="#ppt_x"/>
                                          </p:val>
                                        </p:tav>
                                        <p:tav tm="100000">
                                          <p:val>
                                            <p:strVal val="#ppt_x"/>
                                          </p:val>
                                        </p:tav>
                                      </p:tavLst>
                                    </p:anim>
                                    <p:anim calcmode="lin" valueType="num">
                                      <p:cBhvr additive="base">
                                        <p:cTn id="33" dur="500" fill="hold"/>
                                        <p:tgtEl>
                                          <p:spTgt spid="39117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2000"/>
                            </p:stCondLst>
                            <p:childTnLst>
                              <p:par>
                                <p:cTn id="35" presetID="2" presetClass="entr" presetSubtype="4" fill="hold" nodeType="afterEffect">
                                  <p:stCondLst>
                                    <p:cond delay="0"/>
                                  </p:stCondLst>
                                  <p:childTnLst>
                                    <p:set>
                                      <p:cBhvr>
                                        <p:cTn id="36" dur="1" fill="hold">
                                          <p:stCondLst>
                                            <p:cond delay="0"/>
                                          </p:stCondLst>
                                        </p:cTn>
                                        <p:tgtEl>
                                          <p:spTgt spid="391178"/>
                                        </p:tgtEl>
                                        <p:attrNameLst>
                                          <p:attrName>style.visibility</p:attrName>
                                        </p:attrNameLst>
                                      </p:cBhvr>
                                      <p:to>
                                        <p:strVal val="visible"/>
                                      </p:to>
                                    </p:set>
                                    <p:anim calcmode="lin" valueType="num">
                                      <p:cBhvr additive="base">
                                        <p:cTn id="37" dur="500" fill="hold"/>
                                        <p:tgtEl>
                                          <p:spTgt spid="391178"/>
                                        </p:tgtEl>
                                        <p:attrNameLst>
                                          <p:attrName>ppt_x</p:attrName>
                                        </p:attrNameLst>
                                      </p:cBhvr>
                                      <p:tavLst>
                                        <p:tav tm="0">
                                          <p:val>
                                            <p:strVal val="#ppt_x"/>
                                          </p:val>
                                        </p:tav>
                                        <p:tav tm="100000">
                                          <p:val>
                                            <p:strVal val="#ppt_x"/>
                                          </p:val>
                                        </p:tav>
                                      </p:tavLst>
                                    </p:anim>
                                    <p:anim calcmode="lin" valueType="num">
                                      <p:cBhvr additive="base">
                                        <p:cTn id="38" dur="500" fill="hold"/>
                                        <p:tgtEl>
                                          <p:spTgt spid="391178"/>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2500"/>
                            </p:stCondLst>
                            <p:childTnLst>
                              <p:par>
                                <p:cTn id="40" presetID="2" presetClass="entr" presetSubtype="4" fill="hold" nodeType="afterEffect">
                                  <p:stCondLst>
                                    <p:cond delay="0"/>
                                  </p:stCondLst>
                                  <p:childTnLst>
                                    <p:set>
                                      <p:cBhvr>
                                        <p:cTn id="41" dur="1" fill="hold">
                                          <p:stCondLst>
                                            <p:cond delay="0"/>
                                          </p:stCondLst>
                                        </p:cTn>
                                        <p:tgtEl>
                                          <p:spTgt spid="391179"/>
                                        </p:tgtEl>
                                        <p:attrNameLst>
                                          <p:attrName>style.visibility</p:attrName>
                                        </p:attrNameLst>
                                      </p:cBhvr>
                                      <p:to>
                                        <p:strVal val="visible"/>
                                      </p:to>
                                    </p:set>
                                    <p:anim calcmode="lin" valueType="num">
                                      <p:cBhvr additive="base">
                                        <p:cTn id="42" dur="500" fill="hold"/>
                                        <p:tgtEl>
                                          <p:spTgt spid="391179"/>
                                        </p:tgtEl>
                                        <p:attrNameLst>
                                          <p:attrName>ppt_x</p:attrName>
                                        </p:attrNameLst>
                                      </p:cBhvr>
                                      <p:tavLst>
                                        <p:tav tm="0">
                                          <p:val>
                                            <p:strVal val="#ppt_x"/>
                                          </p:val>
                                        </p:tav>
                                        <p:tav tm="100000">
                                          <p:val>
                                            <p:strVal val="#ppt_x"/>
                                          </p:val>
                                        </p:tav>
                                      </p:tavLst>
                                    </p:anim>
                                    <p:anim calcmode="lin" valueType="num">
                                      <p:cBhvr additive="base">
                                        <p:cTn id="43" dur="500" fill="hold"/>
                                        <p:tgtEl>
                                          <p:spTgt spid="39117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91180"/>
                                        </p:tgtEl>
                                        <p:attrNameLst>
                                          <p:attrName>style.visibility</p:attrName>
                                        </p:attrNameLst>
                                      </p:cBhvr>
                                      <p:to>
                                        <p:strVal val="visible"/>
                                      </p:to>
                                    </p:set>
                                    <p:anim calcmode="lin" valueType="num">
                                      <p:cBhvr additive="base">
                                        <p:cTn id="48" dur="500" fill="hold"/>
                                        <p:tgtEl>
                                          <p:spTgt spid="391180"/>
                                        </p:tgtEl>
                                        <p:attrNameLst>
                                          <p:attrName>ppt_x</p:attrName>
                                        </p:attrNameLst>
                                      </p:cBhvr>
                                      <p:tavLst>
                                        <p:tav tm="0">
                                          <p:val>
                                            <p:strVal val="#ppt_x"/>
                                          </p:val>
                                        </p:tav>
                                        <p:tav tm="100000">
                                          <p:val>
                                            <p:strVal val="#ppt_x"/>
                                          </p:val>
                                        </p:tav>
                                      </p:tavLst>
                                    </p:anim>
                                    <p:anim calcmode="lin" valueType="num">
                                      <p:cBhvr additive="base">
                                        <p:cTn id="49" dur="500" fill="hold"/>
                                        <p:tgtEl>
                                          <p:spTgt spid="391180"/>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2" presetClass="entr" presetSubtype="4" fill="hold" nodeType="afterEffect">
                                  <p:stCondLst>
                                    <p:cond delay="0"/>
                                  </p:stCondLst>
                                  <p:childTnLst>
                                    <p:set>
                                      <p:cBhvr>
                                        <p:cTn id="52" dur="1" fill="hold">
                                          <p:stCondLst>
                                            <p:cond delay="0"/>
                                          </p:stCondLst>
                                        </p:cTn>
                                        <p:tgtEl>
                                          <p:spTgt spid="391181"/>
                                        </p:tgtEl>
                                        <p:attrNameLst>
                                          <p:attrName>style.visibility</p:attrName>
                                        </p:attrNameLst>
                                      </p:cBhvr>
                                      <p:to>
                                        <p:strVal val="visible"/>
                                      </p:to>
                                    </p:set>
                                    <p:anim calcmode="lin" valueType="num">
                                      <p:cBhvr additive="base">
                                        <p:cTn id="53" dur="500" fill="hold"/>
                                        <p:tgtEl>
                                          <p:spTgt spid="391181"/>
                                        </p:tgtEl>
                                        <p:attrNameLst>
                                          <p:attrName>ppt_x</p:attrName>
                                        </p:attrNameLst>
                                      </p:cBhvr>
                                      <p:tavLst>
                                        <p:tav tm="0">
                                          <p:val>
                                            <p:strVal val="#ppt_x"/>
                                          </p:val>
                                        </p:tav>
                                        <p:tav tm="100000">
                                          <p:val>
                                            <p:strVal val="#ppt_x"/>
                                          </p:val>
                                        </p:tav>
                                      </p:tavLst>
                                    </p:anim>
                                    <p:anim calcmode="lin" valueType="num">
                                      <p:cBhvr additive="base">
                                        <p:cTn id="54" dur="500" fill="hold"/>
                                        <p:tgtEl>
                                          <p:spTgt spid="39118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91182"/>
                                        </p:tgtEl>
                                        <p:attrNameLst>
                                          <p:attrName>style.visibility</p:attrName>
                                        </p:attrNameLst>
                                      </p:cBhvr>
                                      <p:to>
                                        <p:strVal val="visible"/>
                                      </p:to>
                                    </p:set>
                                    <p:anim calcmode="lin" valueType="num">
                                      <p:cBhvr additive="base">
                                        <p:cTn id="59" dur="500" fill="hold"/>
                                        <p:tgtEl>
                                          <p:spTgt spid="391182"/>
                                        </p:tgtEl>
                                        <p:attrNameLst>
                                          <p:attrName>ppt_x</p:attrName>
                                        </p:attrNameLst>
                                      </p:cBhvr>
                                      <p:tavLst>
                                        <p:tav tm="0">
                                          <p:val>
                                            <p:strVal val="#ppt_x"/>
                                          </p:val>
                                        </p:tav>
                                        <p:tav tm="100000">
                                          <p:val>
                                            <p:strVal val="#ppt_x"/>
                                          </p:val>
                                        </p:tav>
                                      </p:tavLst>
                                    </p:anim>
                                    <p:anim calcmode="lin" valueType="num">
                                      <p:cBhvr additive="base">
                                        <p:cTn id="60" dur="500" fill="hold"/>
                                        <p:tgtEl>
                                          <p:spTgt spid="391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P spid="391173" grpId="0"/>
      <p:bldP spid="391176" grpId="0"/>
      <p:bldP spid="391177" grpId="0"/>
      <p:bldP spid="391179" grpId="0"/>
      <p:bldP spid="391180" grpId="0"/>
      <p:bldP spid="3911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D475105B-8276-7579-DACC-36D8C1BD8437}"/>
              </a:ext>
            </a:extLst>
          </p:cNvPr>
          <p:cNvSpPr>
            <a:spLocks noGrp="1" noChangeArrowheads="1"/>
          </p:cNvSpPr>
          <p:nvPr>
            <p:ph type="title"/>
          </p:nvPr>
        </p:nvSpPr>
        <p:spPr/>
        <p:txBody>
          <a:bodyPr/>
          <a:lstStyle/>
          <a:p>
            <a:pPr algn="l" eaLnBrk="1" hangingPunct="1"/>
            <a:r>
              <a:rPr lang="zh-CN" altLang="en-US"/>
              <a:t>例</a:t>
            </a:r>
            <a:r>
              <a:rPr lang="en-US" altLang="zh-CN"/>
              <a:t>3(</a:t>
            </a:r>
            <a:r>
              <a:rPr lang="zh-CN" altLang="en-US"/>
              <a:t>续</a:t>
            </a:r>
            <a:r>
              <a:rPr lang="en-US" altLang="zh-CN"/>
              <a:t>2)</a:t>
            </a:r>
          </a:p>
        </p:txBody>
      </p:sp>
      <p:sp>
        <p:nvSpPr>
          <p:cNvPr id="393219" name="Rectangle 3">
            <a:extLst>
              <a:ext uri="{FF2B5EF4-FFF2-40B4-BE49-F238E27FC236}">
                <a16:creationId xmlns:a16="http://schemas.microsoft.com/office/drawing/2014/main" id="{E82A5050-596D-55EC-4AE5-62A0A0C09543}"/>
              </a:ext>
            </a:extLst>
          </p:cNvPr>
          <p:cNvSpPr>
            <a:spLocks noGrp="1" noChangeArrowheads="1"/>
          </p:cNvSpPr>
          <p:nvPr>
            <p:ph idx="1"/>
          </p:nvPr>
        </p:nvSpPr>
        <p:spPr>
          <a:xfrm>
            <a:off x="681591" y="945233"/>
            <a:ext cx="7916222" cy="741482"/>
          </a:xfrm>
        </p:spPr>
        <p:txBody>
          <a:bodyPr>
            <a:normAutofit/>
          </a:bodyPr>
          <a:lstStyle/>
          <a:p>
            <a:pPr eaLnBrk="1" hangingPunct="1">
              <a:buFont typeface="Wingdings" panose="05000000000000000000" pitchFamily="2" charset="2"/>
              <a:buNone/>
            </a:pPr>
            <a:r>
              <a:rPr lang="zh-CN" altLang="en-US" dirty="0">
                <a:sym typeface="Symbol" panose="05050102010706020507" pitchFamily="18" charset="2"/>
              </a:rPr>
              <a:t>平均提前完成时间为</a:t>
            </a:r>
          </a:p>
        </p:txBody>
      </p:sp>
      <p:graphicFrame>
        <p:nvGraphicFramePr>
          <p:cNvPr id="393220" name="Object 4">
            <a:extLst>
              <a:ext uri="{FF2B5EF4-FFF2-40B4-BE49-F238E27FC236}">
                <a16:creationId xmlns:a16="http://schemas.microsoft.com/office/drawing/2014/main" id="{7D97262D-DEE4-AECA-D327-E664E7822307}"/>
              </a:ext>
            </a:extLst>
          </p:cNvPr>
          <p:cNvGraphicFramePr>
            <a:graphicFrameLocks noChangeAspect="1"/>
          </p:cNvGraphicFramePr>
          <p:nvPr>
            <p:extLst>
              <p:ext uri="{D42A27DB-BD31-4B8C-83A1-F6EECF244321}">
                <p14:modId xmlns:p14="http://schemas.microsoft.com/office/powerpoint/2010/main" val="117622048"/>
              </p:ext>
            </p:extLst>
          </p:nvPr>
        </p:nvGraphicFramePr>
        <p:xfrm>
          <a:off x="1238964" y="1582045"/>
          <a:ext cx="6945332" cy="865388"/>
        </p:xfrm>
        <a:graphic>
          <a:graphicData uri="http://schemas.openxmlformats.org/presentationml/2006/ole">
            <mc:AlternateContent xmlns:mc="http://schemas.openxmlformats.org/markup-compatibility/2006">
              <mc:Choice xmlns:v="urn:schemas-microsoft-com:vml" Requires="v">
                <p:oleObj r:id="rId3" imgW="3467100" imgH="431800" progId="Equation.3">
                  <p:embed/>
                </p:oleObj>
              </mc:Choice>
              <mc:Fallback>
                <p:oleObj r:id="rId3" imgW="3467100" imgH="431800" progId="Equation.3">
                  <p:embed/>
                  <p:pic>
                    <p:nvPicPr>
                      <p:cNvPr id="393220" name="Object 4">
                        <a:extLst>
                          <a:ext uri="{FF2B5EF4-FFF2-40B4-BE49-F238E27FC236}">
                            <a16:creationId xmlns:a16="http://schemas.microsoft.com/office/drawing/2014/main" id="{7D97262D-DEE4-AECA-D327-E664E7822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964" y="1582045"/>
                        <a:ext cx="6945332" cy="8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3221" name="Rectangle 5">
            <a:extLst>
              <a:ext uri="{FF2B5EF4-FFF2-40B4-BE49-F238E27FC236}">
                <a16:creationId xmlns:a16="http://schemas.microsoft.com/office/drawing/2014/main" id="{CEE4F798-02D7-AD41-43CB-DAD6209B6A80}"/>
              </a:ext>
            </a:extLst>
          </p:cNvPr>
          <p:cNvSpPr>
            <a:spLocks noChangeArrowheads="1"/>
          </p:cNvSpPr>
          <p:nvPr/>
        </p:nvSpPr>
        <p:spPr bwMode="auto">
          <a:xfrm>
            <a:off x="795949" y="2445846"/>
            <a:ext cx="233910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dirty="0">
                <a:latin typeface="+mn-ea"/>
                <a:sym typeface="Symbol" panose="05050102010706020507" pitchFamily="18" charset="2"/>
              </a:rPr>
              <a:t>平均延后时间为</a:t>
            </a:r>
          </a:p>
        </p:txBody>
      </p:sp>
      <p:graphicFrame>
        <p:nvGraphicFramePr>
          <p:cNvPr id="393222" name="Object 6">
            <a:extLst>
              <a:ext uri="{FF2B5EF4-FFF2-40B4-BE49-F238E27FC236}">
                <a16:creationId xmlns:a16="http://schemas.microsoft.com/office/drawing/2014/main" id="{A05B5ECA-FCDF-EFD2-8F5E-5163779ED48D}"/>
              </a:ext>
            </a:extLst>
          </p:cNvPr>
          <p:cNvGraphicFramePr>
            <a:graphicFrameLocks noChangeAspect="1"/>
          </p:cNvGraphicFramePr>
          <p:nvPr>
            <p:extLst>
              <p:ext uri="{D42A27DB-BD31-4B8C-83A1-F6EECF244321}">
                <p14:modId xmlns:p14="http://schemas.microsoft.com/office/powerpoint/2010/main" val="2922449754"/>
              </p:ext>
            </p:extLst>
          </p:nvPr>
        </p:nvGraphicFramePr>
        <p:xfrm>
          <a:off x="1238964" y="3107193"/>
          <a:ext cx="5775074" cy="865388"/>
        </p:xfrm>
        <a:graphic>
          <a:graphicData uri="http://schemas.openxmlformats.org/presentationml/2006/ole">
            <mc:AlternateContent xmlns:mc="http://schemas.openxmlformats.org/markup-compatibility/2006">
              <mc:Choice xmlns:v="urn:schemas-microsoft-com:vml" Requires="v">
                <p:oleObj name="Equation" r:id="rId5" imgW="2882900" imgH="431800" progId="Equation.DSMT4">
                  <p:embed/>
                </p:oleObj>
              </mc:Choice>
              <mc:Fallback>
                <p:oleObj name="Equation" r:id="rId5" imgW="2882900" imgH="431800" progId="Equation.DSMT4">
                  <p:embed/>
                  <p:pic>
                    <p:nvPicPr>
                      <p:cNvPr id="393222" name="Object 6">
                        <a:extLst>
                          <a:ext uri="{FF2B5EF4-FFF2-40B4-BE49-F238E27FC236}">
                            <a16:creationId xmlns:a16="http://schemas.microsoft.com/office/drawing/2014/main" id="{A05B5ECA-FCDF-EFD2-8F5E-5163779ED4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964" y="3107193"/>
                        <a:ext cx="5775074" cy="8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3223" name="Rectangle 7">
            <a:extLst>
              <a:ext uri="{FF2B5EF4-FFF2-40B4-BE49-F238E27FC236}">
                <a16:creationId xmlns:a16="http://schemas.microsoft.com/office/drawing/2014/main" id="{EF8783E1-ABE8-3FA6-F462-B9DCA71705CD}"/>
              </a:ext>
            </a:extLst>
          </p:cNvPr>
          <p:cNvSpPr>
            <a:spLocks noChangeArrowheads="1"/>
          </p:cNvSpPr>
          <p:nvPr/>
        </p:nvSpPr>
        <p:spPr bwMode="auto">
          <a:xfrm>
            <a:off x="761717" y="4109849"/>
            <a:ext cx="387798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所以，港口一天的总收入为</a:t>
            </a:r>
          </a:p>
        </p:txBody>
      </p:sp>
      <p:graphicFrame>
        <p:nvGraphicFramePr>
          <p:cNvPr id="393224" name="Object 8">
            <a:extLst>
              <a:ext uri="{FF2B5EF4-FFF2-40B4-BE49-F238E27FC236}">
                <a16:creationId xmlns:a16="http://schemas.microsoft.com/office/drawing/2014/main" id="{3007C93F-9355-29E2-094C-7272ECF3D56F}"/>
              </a:ext>
            </a:extLst>
          </p:cNvPr>
          <p:cNvGraphicFramePr>
            <a:graphicFrameLocks noChangeAspect="1"/>
          </p:cNvGraphicFramePr>
          <p:nvPr>
            <p:extLst>
              <p:ext uri="{D42A27DB-BD31-4B8C-83A1-F6EECF244321}">
                <p14:modId xmlns:p14="http://schemas.microsoft.com/office/powerpoint/2010/main" val="3801941820"/>
              </p:ext>
            </p:extLst>
          </p:nvPr>
        </p:nvGraphicFramePr>
        <p:xfrm>
          <a:off x="914152" y="4640196"/>
          <a:ext cx="3917270" cy="457306"/>
        </p:xfrm>
        <a:graphic>
          <a:graphicData uri="http://schemas.openxmlformats.org/presentationml/2006/ole">
            <mc:AlternateContent xmlns:mc="http://schemas.openxmlformats.org/markup-compatibility/2006">
              <mc:Choice xmlns:v="urn:schemas-microsoft-com:vml" Requires="v">
                <p:oleObj r:id="rId7" imgW="1955800" imgH="228600" progId="Equation.3">
                  <p:embed/>
                </p:oleObj>
              </mc:Choice>
              <mc:Fallback>
                <p:oleObj r:id="rId7" imgW="1955800" imgH="228600" progId="Equation.3">
                  <p:embed/>
                  <p:pic>
                    <p:nvPicPr>
                      <p:cNvPr id="393224" name="Object 8">
                        <a:extLst>
                          <a:ext uri="{FF2B5EF4-FFF2-40B4-BE49-F238E27FC236}">
                            <a16:creationId xmlns:a16="http://schemas.microsoft.com/office/drawing/2014/main" id="{3007C93F-9355-29E2-094C-7272ECF3D5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152" y="4640196"/>
                        <a:ext cx="3917270"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3225" name="Object 9">
            <a:extLst>
              <a:ext uri="{FF2B5EF4-FFF2-40B4-BE49-F238E27FC236}">
                <a16:creationId xmlns:a16="http://schemas.microsoft.com/office/drawing/2014/main" id="{D5D0E9E4-C124-31D1-0EB0-C606A2453B48}"/>
              </a:ext>
            </a:extLst>
          </p:cNvPr>
          <p:cNvGraphicFramePr>
            <a:graphicFrameLocks noChangeAspect="1"/>
          </p:cNvGraphicFramePr>
          <p:nvPr>
            <p:extLst>
              <p:ext uri="{D42A27DB-BD31-4B8C-83A1-F6EECF244321}">
                <p14:modId xmlns:p14="http://schemas.microsoft.com/office/powerpoint/2010/main" val="4002336778"/>
              </p:ext>
            </p:extLst>
          </p:nvPr>
        </p:nvGraphicFramePr>
        <p:xfrm>
          <a:off x="4887906" y="4436155"/>
          <a:ext cx="7150168" cy="865387"/>
        </p:xfrm>
        <a:graphic>
          <a:graphicData uri="http://schemas.openxmlformats.org/presentationml/2006/ole">
            <mc:AlternateContent xmlns:mc="http://schemas.openxmlformats.org/markup-compatibility/2006">
              <mc:Choice xmlns:v="urn:schemas-microsoft-com:vml" Requires="v">
                <p:oleObj r:id="rId9" imgW="3568700" imgH="431800" progId="Equation.3">
                  <p:embed/>
                </p:oleObj>
              </mc:Choice>
              <mc:Fallback>
                <p:oleObj r:id="rId9" imgW="3568700" imgH="431800" progId="Equation.3">
                  <p:embed/>
                  <p:pic>
                    <p:nvPicPr>
                      <p:cNvPr id="393225" name="Object 9">
                        <a:extLst>
                          <a:ext uri="{FF2B5EF4-FFF2-40B4-BE49-F238E27FC236}">
                            <a16:creationId xmlns:a16="http://schemas.microsoft.com/office/drawing/2014/main" id="{D5D0E9E4-C124-31D1-0EB0-C606A2453B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7906" y="4436155"/>
                        <a:ext cx="7150168" cy="8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3226" name="Object 10">
            <a:extLst>
              <a:ext uri="{FF2B5EF4-FFF2-40B4-BE49-F238E27FC236}">
                <a16:creationId xmlns:a16="http://schemas.microsoft.com/office/drawing/2014/main" id="{075D911F-7725-6062-4FB6-C1B47D79F7CB}"/>
              </a:ext>
            </a:extLst>
          </p:cNvPr>
          <p:cNvGraphicFramePr>
            <a:graphicFrameLocks noChangeAspect="1"/>
          </p:cNvGraphicFramePr>
          <p:nvPr>
            <p:extLst>
              <p:ext uri="{D42A27DB-BD31-4B8C-83A1-F6EECF244321}">
                <p14:modId xmlns:p14="http://schemas.microsoft.com/office/powerpoint/2010/main" val="4082376089"/>
              </p:ext>
            </p:extLst>
          </p:nvPr>
        </p:nvGraphicFramePr>
        <p:xfrm>
          <a:off x="1450975" y="5234770"/>
          <a:ext cx="5700444" cy="865387"/>
        </p:xfrm>
        <a:graphic>
          <a:graphicData uri="http://schemas.openxmlformats.org/presentationml/2006/ole">
            <mc:AlternateContent xmlns:mc="http://schemas.openxmlformats.org/markup-compatibility/2006">
              <mc:Choice xmlns:v="urn:schemas-microsoft-com:vml" Requires="v">
                <p:oleObj r:id="rId11" imgW="2844800" imgH="431800" progId="Equation.3">
                  <p:embed/>
                </p:oleObj>
              </mc:Choice>
              <mc:Fallback>
                <p:oleObj r:id="rId11" imgW="2844800" imgH="431800" progId="Equation.3">
                  <p:embed/>
                  <p:pic>
                    <p:nvPicPr>
                      <p:cNvPr id="393226" name="Object 10">
                        <a:extLst>
                          <a:ext uri="{FF2B5EF4-FFF2-40B4-BE49-F238E27FC236}">
                            <a16:creationId xmlns:a16="http://schemas.microsoft.com/office/drawing/2014/main" id="{075D911F-7725-6062-4FB6-C1B47D79F7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0975" y="5234770"/>
                        <a:ext cx="5700444" cy="8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additive="base">
                                        <p:cTn id="7" dur="500" fill="hold"/>
                                        <p:tgtEl>
                                          <p:spTgt spid="393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3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9" fill="hold" nodeType="afterEffect">
                                  <p:stCondLst>
                                    <p:cond delay="0"/>
                                  </p:stCondLst>
                                  <p:childTnLst>
                                    <p:set>
                                      <p:cBhvr>
                                        <p:cTn id="11" dur="1" fill="hold">
                                          <p:stCondLst>
                                            <p:cond delay="0"/>
                                          </p:stCondLst>
                                        </p:cTn>
                                        <p:tgtEl>
                                          <p:spTgt spid="393220"/>
                                        </p:tgtEl>
                                        <p:attrNameLst>
                                          <p:attrName>style.visibility</p:attrName>
                                        </p:attrNameLst>
                                      </p:cBhvr>
                                      <p:to>
                                        <p:strVal val="visible"/>
                                      </p:to>
                                    </p:set>
                                    <p:anim calcmode="lin" valueType="num">
                                      <p:cBhvr additive="base">
                                        <p:cTn id="12" dur="500" fill="hold"/>
                                        <p:tgtEl>
                                          <p:spTgt spid="393220"/>
                                        </p:tgtEl>
                                        <p:attrNameLst>
                                          <p:attrName>ppt_x</p:attrName>
                                        </p:attrNameLst>
                                      </p:cBhvr>
                                      <p:tavLst>
                                        <p:tav tm="0">
                                          <p:val>
                                            <p:strVal val="0-#ppt_w/2"/>
                                          </p:val>
                                        </p:tav>
                                        <p:tav tm="100000">
                                          <p:val>
                                            <p:strVal val="#ppt_x"/>
                                          </p:val>
                                        </p:tav>
                                      </p:tavLst>
                                    </p:anim>
                                    <p:anim calcmode="lin" valueType="num">
                                      <p:cBhvr additive="base">
                                        <p:cTn id="13" dur="500" fill="hold"/>
                                        <p:tgtEl>
                                          <p:spTgt spid="39322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nodeType="clickEffect">
                                  <p:stCondLst>
                                    <p:cond delay="0"/>
                                  </p:stCondLst>
                                  <p:childTnLst>
                                    <p:set>
                                      <p:cBhvr>
                                        <p:cTn id="17" dur="1" fill="hold">
                                          <p:stCondLst>
                                            <p:cond delay="0"/>
                                          </p:stCondLst>
                                        </p:cTn>
                                        <p:tgtEl>
                                          <p:spTgt spid="393221"/>
                                        </p:tgtEl>
                                        <p:attrNameLst>
                                          <p:attrName>style.visibility</p:attrName>
                                        </p:attrNameLst>
                                      </p:cBhvr>
                                      <p:to>
                                        <p:strVal val="visible"/>
                                      </p:to>
                                    </p:set>
                                    <p:anim calcmode="lin" valueType="num">
                                      <p:cBhvr additive="base">
                                        <p:cTn id="18" dur="500" fill="hold"/>
                                        <p:tgtEl>
                                          <p:spTgt spid="393221"/>
                                        </p:tgtEl>
                                        <p:attrNameLst>
                                          <p:attrName>ppt_x</p:attrName>
                                        </p:attrNameLst>
                                      </p:cBhvr>
                                      <p:tavLst>
                                        <p:tav tm="0">
                                          <p:val>
                                            <p:strVal val="0-#ppt_w/2"/>
                                          </p:val>
                                        </p:tav>
                                        <p:tav tm="100000">
                                          <p:val>
                                            <p:strVal val="#ppt_x"/>
                                          </p:val>
                                        </p:tav>
                                      </p:tavLst>
                                    </p:anim>
                                    <p:anim calcmode="lin" valueType="num">
                                      <p:cBhvr additive="base">
                                        <p:cTn id="19" dur="500" fill="hold"/>
                                        <p:tgtEl>
                                          <p:spTgt spid="393221"/>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9" fill="hold" nodeType="afterEffect">
                                  <p:stCondLst>
                                    <p:cond delay="0"/>
                                  </p:stCondLst>
                                  <p:childTnLst>
                                    <p:set>
                                      <p:cBhvr>
                                        <p:cTn id="22" dur="1" fill="hold">
                                          <p:stCondLst>
                                            <p:cond delay="0"/>
                                          </p:stCondLst>
                                        </p:cTn>
                                        <p:tgtEl>
                                          <p:spTgt spid="393222"/>
                                        </p:tgtEl>
                                        <p:attrNameLst>
                                          <p:attrName>style.visibility</p:attrName>
                                        </p:attrNameLst>
                                      </p:cBhvr>
                                      <p:to>
                                        <p:strVal val="visible"/>
                                      </p:to>
                                    </p:set>
                                    <p:anim calcmode="lin" valueType="num">
                                      <p:cBhvr additive="base">
                                        <p:cTn id="23" dur="500" fill="hold"/>
                                        <p:tgtEl>
                                          <p:spTgt spid="393222"/>
                                        </p:tgtEl>
                                        <p:attrNameLst>
                                          <p:attrName>ppt_x</p:attrName>
                                        </p:attrNameLst>
                                      </p:cBhvr>
                                      <p:tavLst>
                                        <p:tav tm="0">
                                          <p:val>
                                            <p:strVal val="0-#ppt_w/2"/>
                                          </p:val>
                                        </p:tav>
                                        <p:tav tm="100000">
                                          <p:val>
                                            <p:strVal val="#ppt_x"/>
                                          </p:val>
                                        </p:tav>
                                      </p:tavLst>
                                    </p:anim>
                                    <p:anim calcmode="lin" valueType="num">
                                      <p:cBhvr additive="base">
                                        <p:cTn id="24" dur="500" fill="hold"/>
                                        <p:tgtEl>
                                          <p:spTgt spid="39322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9" fill="hold" nodeType="clickEffect">
                                  <p:stCondLst>
                                    <p:cond delay="0"/>
                                  </p:stCondLst>
                                  <p:childTnLst>
                                    <p:set>
                                      <p:cBhvr>
                                        <p:cTn id="28" dur="1" fill="hold">
                                          <p:stCondLst>
                                            <p:cond delay="0"/>
                                          </p:stCondLst>
                                        </p:cTn>
                                        <p:tgtEl>
                                          <p:spTgt spid="393223"/>
                                        </p:tgtEl>
                                        <p:attrNameLst>
                                          <p:attrName>style.visibility</p:attrName>
                                        </p:attrNameLst>
                                      </p:cBhvr>
                                      <p:to>
                                        <p:strVal val="visible"/>
                                      </p:to>
                                    </p:set>
                                    <p:anim calcmode="lin" valueType="num">
                                      <p:cBhvr additive="base">
                                        <p:cTn id="29" dur="500" fill="hold"/>
                                        <p:tgtEl>
                                          <p:spTgt spid="393223"/>
                                        </p:tgtEl>
                                        <p:attrNameLst>
                                          <p:attrName>ppt_x</p:attrName>
                                        </p:attrNameLst>
                                      </p:cBhvr>
                                      <p:tavLst>
                                        <p:tav tm="0">
                                          <p:val>
                                            <p:strVal val="0-#ppt_w/2"/>
                                          </p:val>
                                        </p:tav>
                                        <p:tav tm="100000">
                                          <p:val>
                                            <p:strVal val="#ppt_x"/>
                                          </p:val>
                                        </p:tav>
                                      </p:tavLst>
                                    </p:anim>
                                    <p:anim calcmode="lin" valueType="num">
                                      <p:cBhvr additive="base">
                                        <p:cTn id="30" dur="500" fill="hold"/>
                                        <p:tgtEl>
                                          <p:spTgt spid="393223"/>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500"/>
                            </p:stCondLst>
                            <p:childTnLst>
                              <p:par>
                                <p:cTn id="32" presetID="2" presetClass="entr" presetSubtype="9" fill="hold" nodeType="afterEffect">
                                  <p:stCondLst>
                                    <p:cond delay="0"/>
                                  </p:stCondLst>
                                  <p:childTnLst>
                                    <p:set>
                                      <p:cBhvr>
                                        <p:cTn id="33" dur="1" fill="hold">
                                          <p:stCondLst>
                                            <p:cond delay="0"/>
                                          </p:stCondLst>
                                        </p:cTn>
                                        <p:tgtEl>
                                          <p:spTgt spid="393224"/>
                                        </p:tgtEl>
                                        <p:attrNameLst>
                                          <p:attrName>style.visibility</p:attrName>
                                        </p:attrNameLst>
                                      </p:cBhvr>
                                      <p:to>
                                        <p:strVal val="visible"/>
                                      </p:to>
                                    </p:set>
                                    <p:anim calcmode="lin" valueType="num">
                                      <p:cBhvr additive="base">
                                        <p:cTn id="34" dur="500" fill="hold"/>
                                        <p:tgtEl>
                                          <p:spTgt spid="393224"/>
                                        </p:tgtEl>
                                        <p:attrNameLst>
                                          <p:attrName>ppt_x</p:attrName>
                                        </p:attrNameLst>
                                      </p:cBhvr>
                                      <p:tavLst>
                                        <p:tav tm="0">
                                          <p:val>
                                            <p:strVal val="0-#ppt_w/2"/>
                                          </p:val>
                                        </p:tav>
                                        <p:tav tm="100000">
                                          <p:val>
                                            <p:strVal val="#ppt_x"/>
                                          </p:val>
                                        </p:tav>
                                      </p:tavLst>
                                    </p:anim>
                                    <p:anim calcmode="lin" valueType="num">
                                      <p:cBhvr additive="base">
                                        <p:cTn id="35" dur="500" fill="hold"/>
                                        <p:tgtEl>
                                          <p:spTgt spid="393224"/>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9" fill="hold" nodeType="clickEffect">
                                  <p:stCondLst>
                                    <p:cond delay="0"/>
                                  </p:stCondLst>
                                  <p:childTnLst>
                                    <p:set>
                                      <p:cBhvr>
                                        <p:cTn id="39" dur="1" fill="hold">
                                          <p:stCondLst>
                                            <p:cond delay="0"/>
                                          </p:stCondLst>
                                        </p:cTn>
                                        <p:tgtEl>
                                          <p:spTgt spid="393225"/>
                                        </p:tgtEl>
                                        <p:attrNameLst>
                                          <p:attrName>style.visibility</p:attrName>
                                        </p:attrNameLst>
                                      </p:cBhvr>
                                      <p:to>
                                        <p:strVal val="visible"/>
                                      </p:to>
                                    </p:set>
                                    <p:anim calcmode="lin" valueType="num">
                                      <p:cBhvr additive="base">
                                        <p:cTn id="40" dur="500" fill="hold"/>
                                        <p:tgtEl>
                                          <p:spTgt spid="393225"/>
                                        </p:tgtEl>
                                        <p:attrNameLst>
                                          <p:attrName>ppt_x</p:attrName>
                                        </p:attrNameLst>
                                      </p:cBhvr>
                                      <p:tavLst>
                                        <p:tav tm="0">
                                          <p:val>
                                            <p:strVal val="0-#ppt_w/2"/>
                                          </p:val>
                                        </p:tav>
                                        <p:tav tm="100000">
                                          <p:val>
                                            <p:strVal val="#ppt_x"/>
                                          </p:val>
                                        </p:tav>
                                      </p:tavLst>
                                    </p:anim>
                                    <p:anim calcmode="lin" valueType="num">
                                      <p:cBhvr additive="base">
                                        <p:cTn id="41" dur="500" fill="hold"/>
                                        <p:tgtEl>
                                          <p:spTgt spid="393225"/>
                                        </p:tgtEl>
                                        <p:attrNameLst>
                                          <p:attrName>ppt_y</p:attrName>
                                        </p:attrNameLst>
                                      </p:cBhvr>
                                      <p:tavLst>
                                        <p:tav tm="0">
                                          <p:val>
                                            <p:strVal val="0-#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nodeType="clickEffect">
                                  <p:stCondLst>
                                    <p:cond delay="0"/>
                                  </p:stCondLst>
                                  <p:childTnLst>
                                    <p:set>
                                      <p:cBhvr>
                                        <p:cTn id="45" dur="1" fill="hold">
                                          <p:stCondLst>
                                            <p:cond delay="0"/>
                                          </p:stCondLst>
                                        </p:cTn>
                                        <p:tgtEl>
                                          <p:spTgt spid="393226"/>
                                        </p:tgtEl>
                                        <p:attrNameLst>
                                          <p:attrName>style.visibility</p:attrName>
                                        </p:attrNameLst>
                                      </p:cBhvr>
                                      <p:to>
                                        <p:strVal val="visible"/>
                                      </p:to>
                                    </p:set>
                                    <p:anim calcmode="lin" valueType="num">
                                      <p:cBhvr additive="base">
                                        <p:cTn id="46" dur="500" fill="hold"/>
                                        <p:tgtEl>
                                          <p:spTgt spid="393226"/>
                                        </p:tgtEl>
                                        <p:attrNameLst>
                                          <p:attrName>ppt_x</p:attrName>
                                        </p:attrNameLst>
                                      </p:cBhvr>
                                      <p:tavLst>
                                        <p:tav tm="0">
                                          <p:val>
                                            <p:strVal val="0-#ppt_w/2"/>
                                          </p:val>
                                        </p:tav>
                                        <p:tav tm="100000">
                                          <p:val>
                                            <p:strVal val="#ppt_x"/>
                                          </p:val>
                                        </p:tav>
                                      </p:tavLst>
                                    </p:anim>
                                    <p:anim calcmode="lin" valueType="num">
                                      <p:cBhvr additive="base">
                                        <p:cTn id="47" dur="500" fill="hold"/>
                                        <p:tgtEl>
                                          <p:spTgt spid="3932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p:bldP spid="393221" grpId="0"/>
      <p:bldP spid="3932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FF0B311A-2059-9E06-2A43-652A00AB9566}"/>
              </a:ext>
            </a:extLst>
          </p:cNvPr>
          <p:cNvSpPr>
            <a:spLocks noGrp="1" noChangeArrowheads="1"/>
          </p:cNvSpPr>
          <p:nvPr>
            <p:ph type="title"/>
          </p:nvPr>
        </p:nvSpPr>
        <p:spPr/>
        <p:txBody>
          <a:bodyPr/>
          <a:lstStyle/>
          <a:p>
            <a:pPr algn="l" eaLnBrk="1" hangingPunct="1"/>
            <a:r>
              <a:rPr lang="zh-CN" altLang="en-US"/>
              <a:t>例</a:t>
            </a:r>
            <a:r>
              <a:rPr lang="en-US" altLang="zh-CN"/>
              <a:t>3(</a:t>
            </a:r>
            <a:r>
              <a:rPr lang="zh-CN" altLang="en-US"/>
              <a:t>续</a:t>
            </a:r>
            <a:r>
              <a:rPr lang="en-US" altLang="zh-CN"/>
              <a:t>3)</a:t>
            </a:r>
          </a:p>
        </p:txBody>
      </p:sp>
      <p:sp>
        <p:nvSpPr>
          <p:cNvPr id="395267" name="Rectangle 3">
            <a:extLst>
              <a:ext uri="{FF2B5EF4-FFF2-40B4-BE49-F238E27FC236}">
                <a16:creationId xmlns:a16="http://schemas.microsoft.com/office/drawing/2014/main" id="{6C3D0081-EEAF-3C8F-2D71-9637524ED2C2}"/>
              </a:ext>
            </a:extLst>
          </p:cNvPr>
          <p:cNvSpPr>
            <a:spLocks noGrp="1" noChangeArrowheads="1"/>
          </p:cNvSpPr>
          <p:nvPr>
            <p:ph idx="1"/>
          </p:nvPr>
        </p:nvSpPr>
        <p:spPr>
          <a:xfrm>
            <a:off x="905371" y="989908"/>
            <a:ext cx="7860803" cy="684815"/>
          </a:xfrm>
        </p:spPr>
        <p:txBody>
          <a:bodyPr>
            <a:normAutofit/>
          </a:bodyPr>
          <a:lstStyle/>
          <a:p>
            <a:pPr eaLnBrk="1" hangingPunct="1">
              <a:buFont typeface="Wingdings" panose="05000000000000000000" pitchFamily="2" charset="2"/>
              <a:buNone/>
            </a:pPr>
            <a:r>
              <a:rPr lang="zh-CN" altLang="en-US" dirty="0">
                <a:sym typeface="Symbol" panose="05050102010706020507" pitchFamily="18" charset="2"/>
              </a:rPr>
              <a:t>对</a:t>
            </a:r>
            <a:r>
              <a:rPr lang="en-US" altLang="zh-CN" dirty="0">
                <a:sym typeface="Symbol" panose="05050102010706020507" pitchFamily="18" charset="2"/>
              </a:rPr>
              <a:t>f</a:t>
            </a:r>
            <a:r>
              <a:rPr lang="zh-CN" altLang="en-US" dirty="0">
                <a:sym typeface="Symbol" panose="05050102010706020507" pitchFamily="18" charset="2"/>
              </a:rPr>
              <a:t>求导得</a:t>
            </a:r>
          </a:p>
        </p:txBody>
      </p:sp>
      <p:graphicFrame>
        <p:nvGraphicFramePr>
          <p:cNvPr id="395268" name="Object 4">
            <a:extLst>
              <a:ext uri="{FF2B5EF4-FFF2-40B4-BE49-F238E27FC236}">
                <a16:creationId xmlns:a16="http://schemas.microsoft.com/office/drawing/2014/main" id="{10970EC8-0C2C-0D77-3391-0F9889BE3941}"/>
              </a:ext>
            </a:extLst>
          </p:cNvPr>
          <p:cNvGraphicFramePr>
            <a:graphicFrameLocks noChangeAspect="1"/>
          </p:cNvGraphicFramePr>
          <p:nvPr>
            <p:extLst>
              <p:ext uri="{D42A27DB-BD31-4B8C-83A1-F6EECF244321}">
                <p14:modId xmlns:p14="http://schemas.microsoft.com/office/powerpoint/2010/main" val="77385864"/>
              </p:ext>
            </p:extLst>
          </p:nvPr>
        </p:nvGraphicFramePr>
        <p:xfrm>
          <a:off x="1515114" y="1844626"/>
          <a:ext cx="6921515" cy="916199"/>
        </p:xfrm>
        <a:graphic>
          <a:graphicData uri="http://schemas.openxmlformats.org/presentationml/2006/ole">
            <mc:AlternateContent xmlns:mc="http://schemas.openxmlformats.org/markup-compatibility/2006">
              <mc:Choice xmlns:v="urn:schemas-microsoft-com:vml" Requires="v">
                <p:oleObj r:id="rId3" imgW="3454400" imgH="457200" progId="Equation.3">
                  <p:embed/>
                </p:oleObj>
              </mc:Choice>
              <mc:Fallback>
                <p:oleObj r:id="rId3" imgW="3454400" imgH="457200" progId="Equation.3">
                  <p:embed/>
                  <p:pic>
                    <p:nvPicPr>
                      <p:cNvPr id="395268" name="Object 4">
                        <a:extLst>
                          <a:ext uri="{FF2B5EF4-FFF2-40B4-BE49-F238E27FC236}">
                            <a16:creationId xmlns:a16="http://schemas.microsoft.com/office/drawing/2014/main" id="{10970EC8-0C2C-0D77-3391-0F9889BE3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114" y="1844626"/>
                        <a:ext cx="6921515" cy="91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5269" name="Rectangle 5">
            <a:extLst>
              <a:ext uri="{FF2B5EF4-FFF2-40B4-BE49-F238E27FC236}">
                <a16:creationId xmlns:a16="http://schemas.microsoft.com/office/drawing/2014/main" id="{6890921A-377B-EE4D-E735-69FBB219149C}"/>
              </a:ext>
            </a:extLst>
          </p:cNvPr>
          <p:cNvSpPr>
            <a:spLocks noChangeArrowheads="1"/>
          </p:cNvSpPr>
          <p:nvPr/>
        </p:nvSpPr>
        <p:spPr bwMode="auto">
          <a:xfrm>
            <a:off x="752937" y="2764001"/>
            <a:ext cx="1107996"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讨论：</a:t>
            </a:r>
          </a:p>
        </p:txBody>
      </p:sp>
      <p:sp>
        <p:nvSpPr>
          <p:cNvPr id="395270" name="Rectangle 6">
            <a:extLst>
              <a:ext uri="{FF2B5EF4-FFF2-40B4-BE49-F238E27FC236}">
                <a16:creationId xmlns:a16="http://schemas.microsoft.com/office/drawing/2014/main" id="{EF59E022-64C7-3468-6695-BD34BA9C59F8}"/>
              </a:ext>
            </a:extLst>
          </p:cNvPr>
          <p:cNvSpPr>
            <a:spLocks noChangeArrowheads="1"/>
          </p:cNvSpPr>
          <p:nvPr/>
        </p:nvSpPr>
        <p:spPr bwMode="auto">
          <a:xfrm>
            <a:off x="752937" y="3419790"/>
            <a:ext cx="193354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CC00CC"/>
              </a:buClr>
              <a:buFontTx/>
              <a:buAutoNum type="arabicParenR"/>
            </a:pPr>
            <a:r>
              <a:rPr lang="en-US" altLang="zh-CN" b="1">
                <a:latin typeface="+mn-ea"/>
                <a:ea typeface="+mn-ea"/>
                <a:sym typeface="Symbol" panose="05050102010706020507" pitchFamily="18" charset="2"/>
              </a:rPr>
              <a:t>b</a:t>
            </a:r>
            <a:r>
              <a:rPr lang="zh-CN" altLang="en-US" b="1">
                <a:latin typeface="+mn-ea"/>
                <a:ea typeface="+mn-ea"/>
                <a:sym typeface="Symbol" panose="05050102010706020507" pitchFamily="18" charset="2"/>
              </a:rPr>
              <a:t>＝</a:t>
            </a:r>
            <a:r>
              <a:rPr lang="en-US" altLang="zh-CN" b="1">
                <a:latin typeface="+mn-ea"/>
                <a:ea typeface="+mn-ea"/>
                <a:sym typeface="Symbol" panose="05050102010706020507" pitchFamily="18" charset="2"/>
              </a:rPr>
              <a:t>c</a:t>
            </a:r>
            <a:r>
              <a:rPr lang="zh-CN" altLang="en-US" b="1">
                <a:latin typeface="+mn-ea"/>
                <a:ea typeface="+mn-ea"/>
                <a:sym typeface="Symbol" panose="05050102010706020507" pitchFamily="18" charset="2"/>
              </a:rPr>
              <a:t>时，</a:t>
            </a:r>
          </a:p>
        </p:txBody>
      </p:sp>
      <p:graphicFrame>
        <p:nvGraphicFramePr>
          <p:cNvPr id="395271" name="Object 7">
            <a:extLst>
              <a:ext uri="{FF2B5EF4-FFF2-40B4-BE49-F238E27FC236}">
                <a16:creationId xmlns:a16="http://schemas.microsoft.com/office/drawing/2014/main" id="{9988C55A-EC1A-1200-A9CD-73465057455C}"/>
              </a:ext>
            </a:extLst>
          </p:cNvPr>
          <p:cNvGraphicFramePr>
            <a:graphicFrameLocks noChangeAspect="1"/>
          </p:cNvGraphicFramePr>
          <p:nvPr>
            <p:extLst>
              <p:ext uri="{D42A27DB-BD31-4B8C-83A1-F6EECF244321}">
                <p14:modId xmlns:p14="http://schemas.microsoft.com/office/powerpoint/2010/main" val="1320167183"/>
              </p:ext>
            </p:extLst>
          </p:nvPr>
        </p:nvGraphicFramePr>
        <p:xfrm>
          <a:off x="2680609" y="3241950"/>
          <a:ext cx="1806993" cy="890793"/>
        </p:xfrm>
        <a:graphic>
          <a:graphicData uri="http://schemas.openxmlformats.org/presentationml/2006/ole">
            <mc:AlternateContent xmlns:mc="http://schemas.openxmlformats.org/markup-compatibility/2006">
              <mc:Choice xmlns:v="urn:schemas-microsoft-com:vml" Requires="v">
                <p:oleObj r:id="rId5" imgW="901309" imgH="444307" progId="Equation.3">
                  <p:embed/>
                </p:oleObj>
              </mc:Choice>
              <mc:Fallback>
                <p:oleObj r:id="rId5" imgW="901309" imgH="444307" progId="Equation.3">
                  <p:embed/>
                  <p:pic>
                    <p:nvPicPr>
                      <p:cNvPr id="395271" name="Object 7">
                        <a:extLst>
                          <a:ext uri="{FF2B5EF4-FFF2-40B4-BE49-F238E27FC236}">
                            <a16:creationId xmlns:a16="http://schemas.microsoft.com/office/drawing/2014/main" id="{9988C55A-EC1A-1200-A9CD-7346505745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0609" y="3241950"/>
                        <a:ext cx="1806993" cy="890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5272" name="Rectangle 8">
            <a:extLst>
              <a:ext uri="{FF2B5EF4-FFF2-40B4-BE49-F238E27FC236}">
                <a16:creationId xmlns:a16="http://schemas.microsoft.com/office/drawing/2014/main" id="{86A73DDC-8B12-1993-01CC-1E5FEF85A32A}"/>
              </a:ext>
            </a:extLst>
          </p:cNvPr>
          <p:cNvSpPr>
            <a:spLocks noChangeArrowheads="1"/>
          </p:cNvSpPr>
          <p:nvPr/>
        </p:nvSpPr>
        <p:spPr bwMode="auto">
          <a:xfrm>
            <a:off x="752937" y="4240717"/>
            <a:ext cx="10299238"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CC00CC"/>
              </a:buClr>
              <a:buFontTx/>
              <a:buAutoNum type="arabicParenR" startAt="2"/>
            </a:pPr>
            <a:r>
              <a:rPr lang="en-US" altLang="zh-CN" b="1" dirty="0">
                <a:latin typeface="+mn-ea"/>
                <a:ea typeface="+mn-ea"/>
                <a:sym typeface="Symbol" panose="05050102010706020507" pitchFamily="18" charset="2"/>
              </a:rPr>
              <a:t>b</a:t>
            </a:r>
            <a:r>
              <a:rPr lang="zh-CN" altLang="en-US" b="1" dirty="0">
                <a:latin typeface="+mn-ea"/>
                <a:ea typeface="+mn-ea"/>
              </a:rPr>
              <a:t>＞</a:t>
            </a:r>
            <a:r>
              <a:rPr lang="en-US" altLang="zh-CN" b="1" dirty="0">
                <a:latin typeface="+mn-ea"/>
                <a:ea typeface="+mn-ea"/>
                <a:sym typeface="Symbol" panose="05050102010706020507" pitchFamily="18" charset="2"/>
              </a:rPr>
              <a:t>c</a:t>
            </a:r>
            <a:r>
              <a:rPr lang="zh-CN" altLang="en-US" b="1" dirty="0">
                <a:latin typeface="+mn-ea"/>
                <a:ea typeface="+mn-ea"/>
                <a:sym typeface="Symbol" panose="05050102010706020507" pitchFamily="18" charset="2"/>
              </a:rPr>
              <a:t>时，由于            的符号在</a:t>
            </a:r>
            <a:r>
              <a:rPr lang="zh-CN" altLang="en-US" b="1" dirty="0">
                <a:latin typeface="+mn-ea"/>
                <a:ea typeface="+mn-ea"/>
              </a:rPr>
              <a:t>＞</a:t>
            </a:r>
            <a:r>
              <a:rPr lang="zh-CN" altLang="en-US" b="1" dirty="0">
                <a:latin typeface="+mn-ea"/>
                <a:ea typeface="+mn-ea"/>
                <a:sym typeface="Symbol" panose="05050102010706020507" pitchFamily="18" charset="2"/>
              </a:rPr>
              <a:t>时完全由括号内的两项决定。令</a:t>
            </a:r>
          </a:p>
        </p:txBody>
      </p:sp>
      <p:graphicFrame>
        <p:nvGraphicFramePr>
          <p:cNvPr id="395273" name="Object 9">
            <a:extLst>
              <a:ext uri="{FF2B5EF4-FFF2-40B4-BE49-F238E27FC236}">
                <a16:creationId xmlns:a16="http://schemas.microsoft.com/office/drawing/2014/main" id="{DFBD8D0B-AD1E-91B9-B2BA-88907CDDAB77}"/>
              </a:ext>
            </a:extLst>
          </p:cNvPr>
          <p:cNvGraphicFramePr>
            <a:graphicFrameLocks noChangeAspect="1"/>
          </p:cNvGraphicFramePr>
          <p:nvPr>
            <p:extLst>
              <p:ext uri="{D42A27DB-BD31-4B8C-83A1-F6EECF244321}">
                <p14:modId xmlns:p14="http://schemas.microsoft.com/office/powerpoint/2010/main" val="297546880"/>
              </p:ext>
            </p:extLst>
          </p:nvPr>
        </p:nvGraphicFramePr>
        <p:xfrm>
          <a:off x="3153793" y="4202608"/>
          <a:ext cx="838394" cy="865388"/>
        </p:xfrm>
        <a:graphic>
          <a:graphicData uri="http://schemas.openxmlformats.org/presentationml/2006/ole">
            <mc:AlternateContent xmlns:mc="http://schemas.openxmlformats.org/markup-compatibility/2006">
              <mc:Choice xmlns:v="urn:schemas-microsoft-com:vml" Requires="v">
                <p:oleObj r:id="rId7" imgW="418918" imgH="431613" progId="Equation.3">
                  <p:embed/>
                </p:oleObj>
              </mc:Choice>
              <mc:Fallback>
                <p:oleObj r:id="rId7" imgW="418918" imgH="431613" progId="Equation.3">
                  <p:embed/>
                  <p:pic>
                    <p:nvPicPr>
                      <p:cNvPr id="395273" name="Object 9">
                        <a:extLst>
                          <a:ext uri="{FF2B5EF4-FFF2-40B4-BE49-F238E27FC236}">
                            <a16:creationId xmlns:a16="http://schemas.microsoft.com/office/drawing/2014/main" id="{DFBD8D0B-AD1E-91B9-B2BA-88907CDDAB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3793" y="4202608"/>
                        <a:ext cx="838394" cy="8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5274" name="Object 10">
            <a:extLst>
              <a:ext uri="{FF2B5EF4-FFF2-40B4-BE49-F238E27FC236}">
                <a16:creationId xmlns:a16="http://schemas.microsoft.com/office/drawing/2014/main" id="{5C6F1668-48DB-FCDD-B523-0A209C65BAE5}"/>
              </a:ext>
            </a:extLst>
          </p:cNvPr>
          <p:cNvGraphicFramePr>
            <a:graphicFrameLocks noChangeAspect="1"/>
          </p:cNvGraphicFramePr>
          <p:nvPr>
            <p:extLst>
              <p:ext uri="{D42A27DB-BD31-4B8C-83A1-F6EECF244321}">
                <p14:modId xmlns:p14="http://schemas.microsoft.com/office/powerpoint/2010/main" val="2443740428"/>
              </p:ext>
            </p:extLst>
          </p:nvPr>
        </p:nvGraphicFramePr>
        <p:xfrm>
          <a:off x="1866879" y="5078693"/>
          <a:ext cx="5776662" cy="916199"/>
        </p:xfrm>
        <a:graphic>
          <a:graphicData uri="http://schemas.openxmlformats.org/presentationml/2006/ole">
            <mc:AlternateContent xmlns:mc="http://schemas.openxmlformats.org/markup-compatibility/2006">
              <mc:Choice xmlns:v="urn:schemas-microsoft-com:vml" Requires="v">
                <p:oleObj r:id="rId9" imgW="2882900" imgH="457200" progId="Equation.3">
                  <p:embed/>
                </p:oleObj>
              </mc:Choice>
              <mc:Fallback>
                <p:oleObj r:id="rId9" imgW="2882900" imgH="457200" progId="Equation.3">
                  <p:embed/>
                  <p:pic>
                    <p:nvPicPr>
                      <p:cNvPr id="395274" name="Object 10">
                        <a:extLst>
                          <a:ext uri="{FF2B5EF4-FFF2-40B4-BE49-F238E27FC236}">
                            <a16:creationId xmlns:a16="http://schemas.microsoft.com/office/drawing/2014/main" id="{5C6F1668-48DB-FCDD-B523-0A209C65BA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6879" y="5078693"/>
                        <a:ext cx="5776662" cy="91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 calcmode="lin" valueType="num">
                                      <p:cBhvr additive="base">
                                        <p:cTn id="7" dur="500" fill="hold"/>
                                        <p:tgtEl>
                                          <p:spTgt spid="395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52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9" fill="hold" nodeType="afterEffect">
                                  <p:stCondLst>
                                    <p:cond delay="0"/>
                                  </p:stCondLst>
                                  <p:childTnLst>
                                    <p:set>
                                      <p:cBhvr>
                                        <p:cTn id="11" dur="1" fill="hold">
                                          <p:stCondLst>
                                            <p:cond delay="0"/>
                                          </p:stCondLst>
                                        </p:cTn>
                                        <p:tgtEl>
                                          <p:spTgt spid="395268"/>
                                        </p:tgtEl>
                                        <p:attrNameLst>
                                          <p:attrName>style.visibility</p:attrName>
                                        </p:attrNameLst>
                                      </p:cBhvr>
                                      <p:to>
                                        <p:strVal val="visible"/>
                                      </p:to>
                                    </p:set>
                                    <p:anim calcmode="lin" valueType="num">
                                      <p:cBhvr additive="base">
                                        <p:cTn id="12" dur="500" fill="hold"/>
                                        <p:tgtEl>
                                          <p:spTgt spid="395268"/>
                                        </p:tgtEl>
                                        <p:attrNameLst>
                                          <p:attrName>ppt_x</p:attrName>
                                        </p:attrNameLst>
                                      </p:cBhvr>
                                      <p:tavLst>
                                        <p:tav tm="0">
                                          <p:val>
                                            <p:strVal val="0-#ppt_w/2"/>
                                          </p:val>
                                        </p:tav>
                                        <p:tav tm="100000">
                                          <p:val>
                                            <p:strVal val="#ppt_x"/>
                                          </p:val>
                                        </p:tav>
                                      </p:tavLst>
                                    </p:anim>
                                    <p:anim calcmode="lin" valueType="num">
                                      <p:cBhvr additive="base">
                                        <p:cTn id="13" dur="500" fill="hold"/>
                                        <p:tgtEl>
                                          <p:spTgt spid="395268"/>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nodeType="clickEffect">
                                  <p:stCondLst>
                                    <p:cond delay="0"/>
                                  </p:stCondLst>
                                  <p:childTnLst>
                                    <p:set>
                                      <p:cBhvr>
                                        <p:cTn id="17" dur="1" fill="hold">
                                          <p:stCondLst>
                                            <p:cond delay="0"/>
                                          </p:stCondLst>
                                        </p:cTn>
                                        <p:tgtEl>
                                          <p:spTgt spid="395269"/>
                                        </p:tgtEl>
                                        <p:attrNameLst>
                                          <p:attrName>style.visibility</p:attrName>
                                        </p:attrNameLst>
                                      </p:cBhvr>
                                      <p:to>
                                        <p:strVal val="visible"/>
                                      </p:to>
                                    </p:set>
                                    <p:anim calcmode="lin" valueType="num">
                                      <p:cBhvr additive="base">
                                        <p:cTn id="18" dur="500" fill="hold"/>
                                        <p:tgtEl>
                                          <p:spTgt spid="395269"/>
                                        </p:tgtEl>
                                        <p:attrNameLst>
                                          <p:attrName>ppt_x</p:attrName>
                                        </p:attrNameLst>
                                      </p:cBhvr>
                                      <p:tavLst>
                                        <p:tav tm="0">
                                          <p:val>
                                            <p:strVal val="0-#ppt_w/2"/>
                                          </p:val>
                                        </p:tav>
                                        <p:tav tm="100000">
                                          <p:val>
                                            <p:strVal val="#ppt_x"/>
                                          </p:val>
                                        </p:tav>
                                      </p:tavLst>
                                    </p:anim>
                                    <p:anim calcmode="lin" valueType="num">
                                      <p:cBhvr additive="base">
                                        <p:cTn id="19" dur="500" fill="hold"/>
                                        <p:tgtEl>
                                          <p:spTgt spid="395269"/>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9" fill="hold" nodeType="afterEffect">
                                  <p:stCondLst>
                                    <p:cond delay="0"/>
                                  </p:stCondLst>
                                  <p:childTnLst>
                                    <p:set>
                                      <p:cBhvr>
                                        <p:cTn id="22" dur="1" fill="hold">
                                          <p:stCondLst>
                                            <p:cond delay="0"/>
                                          </p:stCondLst>
                                        </p:cTn>
                                        <p:tgtEl>
                                          <p:spTgt spid="395270"/>
                                        </p:tgtEl>
                                        <p:attrNameLst>
                                          <p:attrName>style.visibility</p:attrName>
                                        </p:attrNameLst>
                                      </p:cBhvr>
                                      <p:to>
                                        <p:strVal val="visible"/>
                                      </p:to>
                                    </p:set>
                                    <p:anim calcmode="lin" valueType="num">
                                      <p:cBhvr additive="base">
                                        <p:cTn id="23" dur="500" fill="hold"/>
                                        <p:tgtEl>
                                          <p:spTgt spid="395270"/>
                                        </p:tgtEl>
                                        <p:attrNameLst>
                                          <p:attrName>ppt_x</p:attrName>
                                        </p:attrNameLst>
                                      </p:cBhvr>
                                      <p:tavLst>
                                        <p:tav tm="0">
                                          <p:val>
                                            <p:strVal val="0-#ppt_w/2"/>
                                          </p:val>
                                        </p:tav>
                                        <p:tav tm="100000">
                                          <p:val>
                                            <p:strVal val="#ppt_x"/>
                                          </p:val>
                                        </p:tav>
                                      </p:tavLst>
                                    </p:anim>
                                    <p:anim calcmode="lin" valueType="num">
                                      <p:cBhvr additive="base">
                                        <p:cTn id="24" dur="500" fill="hold"/>
                                        <p:tgtEl>
                                          <p:spTgt spid="395270"/>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000"/>
                            </p:stCondLst>
                            <p:childTnLst>
                              <p:par>
                                <p:cTn id="26" presetID="2" presetClass="entr" presetSubtype="9" fill="hold" nodeType="afterEffect">
                                  <p:stCondLst>
                                    <p:cond delay="0"/>
                                  </p:stCondLst>
                                  <p:childTnLst>
                                    <p:set>
                                      <p:cBhvr>
                                        <p:cTn id="27" dur="1" fill="hold">
                                          <p:stCondLst>
                                            <p:cond delay="0"/>
                                          </p:stCondLst>
                                        </p:cTn>
                                        <p:tgtEl>
                                          <p:spTgt spid="395271"/>
                                        </p:tgtEl>
                                        <p:attrNameLst>
                                          <p:attrName>style.visibility</p:attrName>
                                        </p:attrNameLst>
                                      </p:cBhvr>
                                      <p:to>
                                        <p:strVal val="visible"/>
                                      </p:to>
                                    </p:set>
                                    <p:anim calcmode="lin" valueType="num">
                                      <p:cBhvr additive="base">
                                        <p:cTn id="28" dur="500" fill="hold"/>
                                        <p:tgtEl>
                                          <p:spTgt spid="395271"/>
                                        </p:tgtEl>
                                        <p:attrNameLst>
                                          <p:attrName>ppt_x</p:attrName>
                                        </p:attrNameLst>
                                      </p:cBhvr>
                                      <p:tavLst>
                                        <p:tav tm="0">
                                          <p:val>
                                            <p:strVal val="0-#ppt_w/2"/>
                                          </p:val>
                                        </p:tav>
                                        <p:tav tm="100000">
                                          <p:val>
                                            <p:strVal val="#ppt_x"/>
                                          </p:val>
                                        </p:tav>
                                      </p:tavLst>
                                    </p:anim>
                                    <p:anim calcmode="lin" valueType="num">
                                      <p:cBhvr additive="base">
                                        <p:cTn id="29" dur="500" fill="hold"/>
                                        <p:tgtEl>
                                          <p:spTgt spid="395271"/>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9" fill="hold" nodeType="clickEffect">
                                  <p:stCondLst>
                                    <p:cond delay="0"/>
                                  </p:stCondLst>
                                  <p:childTnLst>
                                    <p:set>
                                      <p:cBhvr>
                                        <p:cTn id="33" dur="1" fill="hold">
                                          <p:stCondLst>
                                            <p:cond delay="0"/>
                                          </p:stCondLst>
                                        </p:cTn>
                                        <p:tgtEl>
                                          <p:spTgt spid="395272"/>
                                        </p:tgtEl>
                                        <p:attrNameLst>
                                          <p:attrName>style.visibility</p:attrName>
                                        </p:attrNameLst>
                                      </p:cBhvr>
                                      <p:to>
                                        <p:strVal val="visible"/>
                                      </p:to>
                                    </p:set>
                                    <p:anim calcmode="lin" valueType="num">
                                      <p:cBhvr additive="base">
                                        <p:cTn id="34" dur="500" fill="hold"/>
                                        <p:tgtEl>
                                          <p:spTgt spid="395272"/>
                                        </p:tgtEl>
                                        <p:attrNameLst>
                                          <p:attrName>ppt_x</p:attrName>
                                        </p:attrNameLst>
                                      </p:cBhvr>
                                      <p:tavLst>
                                        <p:tav tm="0">
                                          <p:val>
                                            <p:strVal val="0-#ppt_w/2"/>
                                          </p:val>
                                        </p:tav>
                                        <p:tav tm="100000">
                                          <p:val>
                                            <p:strVal val="#ppt_x"/>
                                          </p:val>
                                        </p:tav>
                                      </p:tavLst>
                                    </p:anim>
                                    <p:anim calcmode="lin" valueType="num">
                                      <p:cBhvr additive="base">
                                        <p:cTn id="35" dur="500" fill="hold"/>
                                        <p:tgtEl>
                                          <p:spTgt spid="395272"/>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95273"/>
                                        </p:tgtEl>
                                        <p:attrNameLst>
                                          <p:attrName>style.visibility</p:attrName>
                                        </p:attrNameLst>
                                      </p:cBhvr>
                                      <p:to>
                                        <p:strVal val="visible"/>
                                      </p:to>
                                    </p:set>
                                  </p:childTnLst>
                                </p:cTn>
                              </p:par>
                            </p:childTnLst>
                          </p:cTn>
                        </p:par>
                        <p:par>
                          <p:cTn id="39" fill="hold" nodeType="afterGroup">
                            <p:stCondLst>
                              <p:cond delay="1000"/>
                            </p:stCondLst>
                            <p:childTnLst>
                              <p:par>
                                <p:cTn id="40" presetID="2" presetClass="entr" presetSubtype="9" fill="hold" nodeType="afterEffect">
                                  <p:stCondLst>
                                    <p:cond delay="0"/>
                                  </p:stCondLst>
                                  <p:childTnLst>
                                    <p:set>
                                      <p:cBhvr>
                                        <p:cTn id="41" dur="1" fill="hold">
                                          <p:stCondLst>
                                            <p:cond delay="0"/>
                                          </p:stCondLst>
                                        </p:cTn>
                                        <p:tgtEl>
                                          <p:spTgt spid="395274"/>
                                        </p:tgtEl>
                                        <p:attrNameLst>
                                          <p:attrName>style.visibility</p:attrName>
                                        </p:attrNameLst>
                                      </p:cBhvr>
                                      <p:to>
                                        <p:strVal val="visible"/>
                                      </p:to>
                                    </p:set>
                                    <p:anim calcmode="lin" valueType="num">
                                      <p:cBhvr additive="base">
                                        <p:cTn id="42" dur="500" fill="hold"/>
                                        <p:tgtEl>
                                          <p:spTgt spid="395274"/>
                                        </p:tgtEl>
                                        <p:attrNameLst>
                                          <p:attrName>ppt_x</p:attrName>
                                        </p:attrNameLst>
                                      </p:cBhvr>
                                      <p:tavLst>
                                        <p:tav tm="0">
                                          <p:val>
                                            <p:strVal val="0-#ppt_w/2"/>
                                          </p:val>
                                        </p:tav>
                                        <p:tav tm="100000">
                                          <p:val>
                                            <p:strVal val="#ppt_x"/>
                                          </p:val>
                                        </p:tav>
                                      </p:tavLst>
                                    </p:anim>
                                    <p:anim calcmode="lin" valueType="num">
                                      <p:cBhvr additive="base">
                                        <p:cTn id="43" dur="500" fill="hold"/>
                                        <p:tgtEl>
                                          <p:spTgt spid="3952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P spid="395269" grpId="0"/>
      <p:bldP spid="395270" grpId="0"/>
      <p:bldP spid="39527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726CDBB-ABDA-4713-F4C3-B01348BE6B7A}"/>
              </a:ext>
            </a:extLst>
          </p:cNvPr>
          <p:cNvSpPr>
            <a:spLocks noGrp="1" noChangeArrowheads="1"/>
          </p:cNvSpPr>
          <p:nvPr>
            <p:ph type="title"/>
          </p:nvPr>
        </p:nvSpPr>
        <p:spPr/>
        <p:txBody>
          <a:bodyPr/>
          <a:lstStyle/>
          <a:p>
            <a:pPr eaLnBrk="1" hangingPunct="1"/>
            <a:r>
              <a:rPr lang="zh-CN" altLang="en-US" dirty="0">
                <a:latin typeface="+mn-ea"/>
                <a:ea typeface="+mn-ea"/>
              </a:rPr>
              <a:t>排队系统的基本组成</a:t>
            </a:r>
          </a:p>
        </p:txBody>
      </p:sp>
      <p:sp>
        <p:nvSpPr>
          <p:cNvPr id="262147" name="Rectangle 3">
            <a:extLst>
              <a:ext uri="{FF2B5EF4-FFF2-40B4-BE49-F238E27FC236}">
                <a16:creationId xmlns:a16="http://schemas.microsoft.com/office/drawing/2014/main" id="{C1FA0470-C1EF-7B1D-F670-AA5EEC8839A2}"/>
              </a:ext>
            </a:extLst>
          </p:cNvPr>
          <p:cNvSpPr>
            <a:spLocks noGrp="1" noChangeArrowheads="1"/>
          </p:cNvSpPr>
          <p:nvPr>
            <p:ph idx="1"/>
          </p:nvPr>
        </p:nvSpPr>
        <p:spPr>
          <a:xfrm>
            <a:off x="993775" y="915194"/>
            <a:ext cx="2972488" cy="4572000"/>
          </a:xfrm>
        </p:spPr>
        <p:txBody>
          <a:bodyPr>
            <a:noAutofit/>
          </a:bodyPr>
          <a:lstStyle/>
          <a:p>
            <a:pPr eaLnBrk="1" hangingPunct="1">
              <a:lnSpc>
                <a:spcPct val="400000"/>
              </a:lnSpc>
              <a:buClr>
                <a:srgbClr val="CC00CC"/>
              </a:buClr>
            </a:pPr>
            <a:r>
              <a:rPr lang="zh-CN" altLang="en-US" dirty="0"/>
              <a:t>输入过程</a:t>
            </a:r>
          </a:p>
          <a:p>
            <a:pPr eaLnBrk="1" hangingPunct="1">
              <a:lnSpc>
                <a:spcPct val="400000"/>
              </a:lnSpc>
              <a:buClr>
                <a:srgbClr val="CC00CC"/>
              </a:buClr>
            </a:pPr>
            <a:r>
              <a:rPr lang="zh-CN" altLang="en-US" dirty="0"/>
              <a:t>排队规则</a:t>
            </a:r>
          </a:p>
          <a:p>
            <a:pPr eaLnBrk="1" hangingPunct="1">
              <a:lnSpc>
                <a:spcPct val="400000"/>
              </a:lnSpc>
              <a:buClr>
                <a:srgbClr val="CC00CC"/>
              </a:buClr>
            </a:pPr>
            <a:r>
              <a:rPr lang="zh-CN" altLang="en-US" dirty="0"/>
              <a:t>服务机构</a:t>
            </a:r>
          </a:p>
        </p:txBody>
      </p:sp>
      <p:sp>
        <p:nvSpPr>
          <p:cNvPr id="262149" name="AutoShape 5">
            <a:extLst>
              <a:ext uri="{FF2B5EF4-FFF2-40B4-BE49-F238E27FC236}">
                <a16:creationId xmlns:a16="http://schemas.microsoft.com/office/drawing/2014/main" id="{73B99DF1-81D8-418C-1B40-EA0AE9BF765F}"/>
              </a:ext>
            </a:extLst>
          </p:cNvPr>
          <p:cNvSpPr>
            <a:spLocks noChangeArrowheads="1"/>
          </p:cNvSpPr>
          <p:nvPr/>
        </p:nvSpPr>
        <p:spPr bwMode="auto">
          <a:xfrm>
            <a:off x="4211411" y="1569973"/>
            <a:ext cx="5976115" cy="489078"/>
          </a:xfrm>
          <a:prstGeom prst="wedgeRoundRectCallout">
            <a:avLst>
              <a:gd name="adj1" fmla="val -72169"/>
              <a:gd name="adj2" fmla="val 55572"/>
              <a:gd name="adj3" fmla="val 16667"/>
            </a:avLst>
          </a:prstGeom>
          <a:solidFill>
            <a:schemeClr val="tx2"/>
          </a:solidFill>
          <a:ln w="9525">
            <a:solidFill>
              <a:srgbClr val="0000FF"/>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latin typeface="+mn-ea"/>
                <a:ea typeface="+mn-ea"/>
              </a:rPr>
              <a:t>描述顾客来源及顾客按怎样的规律抵达。</a:t>
            </a:r>
          </a:p>
        </p:txBody>
      </p:sp>
      <p:sp>
        <p:nvSpPr>
          <p:cNvPr id="262150" name="AutoShape 6">
            <a:extLst>
              <a:ext uri="{FF2B5EF4-FFF2-40B4-BE49-F238E27FC236}">
                <a16:creationId xmlns:a16="http://schemas.microsoft.com/office/drawing/2014/main" id="{6E41483B-4EC8-DB78-A35C-1794F1285CC0}"/>
              </a:ext>
            </a:extLst>
          </p:cNvPr>
          <p:cNvSpPr>
            <a:spLocks noChangeArrowheads="1"/>
          </p:cNvSpPr>
          <p:nvPr/>
        </p:nvSpPr>
        <p:spPr bwMode="auto">
          <a:xfrm>
            <a:off x="4233636" y="2896394"/>
            <a:ext cx="6111914" cy="897700"/>
          </a:xfrm>
          <a:prstGeom prst="wedgeRoundRectCallout">
            <a:avLst>
              <a:gd name="adj1" fmla="val -74229"/>
              <a:gd name="adj2" fmla="val 10390"/>
              <a:gd name="adj3" fmla="val 16667"/>
            </a:avLst>
          </a:prstGeom>
          <a:solidFill>
            <a:schemeClr val="tx2"/>
          </a:solidFill>
          <a:ln w="9525">
            <a:solidFill>
              <a:srgbClr val="0000FF"/>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dirty="0">
                <a:solidFill>
                  <a:srgbClr val="FFFF00"/>
                </a:solidFill>
                <a:latin typeface="+mn-ea"/>
                <a:ea typeface="+mn-ea"/>
              </a:rPr>
              <a:t>服务是否允许排队，顾客是否愿意排队。在排队等待的情况下服务的顺序是什么。</a:t>
            </a:r>
          </a:p>
        </p:txBody>
      </p:sp>
      <p:sp>
        <p:nvSpPr>
          <p:cNvPr id="262151" name="AutoShape 7">
            <a:extLst>
              <a:ext uri="{FF2B5EF4-FFF2-40B4-BE49-F238E27FC236}">
                <a16:creationId xmlns:a16="http://schemas.microsoft.com/office/drawing/2014/main" id="{56687B3A-43AC-9727-58CA-BE4AFD020889}"/>
              </a:ext>
            </a:extLst>
          </p:cNvPr>
          <p:cNvSpPr>
            <a:spLocks noChangeArrowheads="1"/>
          </p:cNvSpPr>
          <p:nvPr/>
        </p:nvSpPr>
        <p:spPr bwMode="auto">
          <a:xfrm>
            <a:off x="4346575" y="4505791"/>
            <a:ext cx="2594575" cy="897700"/>
          </a:xfrm>
          <a:prstGeom prst="wedgeRoundRectCallout">
            <a:avLst>
              <a:gd name="adj1" fmla="val -109374"/>
              <a:gd name="adj2" fmla="val -2364"/>
              <a:gd name="adj3" fmla="val 16667"/>
            </a:avLst>
          </a:prstGeom>
          <a:solidFill>
            <a:schemeClr val="tx2"/>
          </a:solidFill>
          <a:ln w="9525" algn="ctr">
            <a:solidFill>
              <a:srgbClr val="0000FF"/>
            </a:solidFill>
            <a:miter lim="800000"/>
            <a:headEnd/>
            <a:tailEnd/>
          </a:ln>
        </p:spPr>
        <p:txBody>
          <a:bodyPr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dirty="0">
                <a:solidFill>
                  <a:srgbClr val="FFFF00"/>
                </a:solidFill>
                <a:latin typeface="+mn-ea"/>
                <a:ea typeface="+mn-ea"/>
              </a:rPr>
              <a:t>服务台的数目  </a:t>
            </a:r>
          </a:p>
          <a:p>
            <a:pPr algn="just" eaLnBrk="1" hangingPunct="1">
              <a:lnSpc>
                <a:spcPct val="100000"/>
              </a:lnSpc>
              <a:buClrTx/>
              <a:buFontTx/>
              <a:buNone/>
            </a:pPr>
            <a:r>
              <a:rPr lang="zh-CN" altLang="en-US" sz="2400" dirty="0">
                <a:solidFill>
                  <a:srgbClr val="FFFF00"/>
                </a:solidFill>
                <a:latin typeface="+mn-ea"/>
                <a:ea typeface="+mn-ea"/>
              </a:rPr>
              <a:t>服务时间分布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262149"/>
                                        </p:tgtEl>
                                        <p:attrNameLst>
                                          <p:attrName>style.visibility</p:attrName>
                                        </p:attrNameLst>
                                      </p:cBhvr>
                                      <p:to>
                                        <p:strVal val="visible"/>
                                      </p:to>
                                    </p:set>
                                    <p:anim calcmode="lin" valueType="num">
                                      <p:cBhvr additive="base">
                                        <p:cTn id="13" dur="500" fill="hold"/>
                                        <p:tgtEl>
                                          <p:spTgt spid="262149"/>
                                        </p:tgtEl>
                                        <p:attrNameLst>
                                          <p:attrName>ppt_x</p:attrName>
                                        </p:attrNameLst>
                                      </p:cBhvr>
                                      <p:tavLst>
                                        <p:tav tm="0">
                                          <p:val>
                                            <p:strVal val="0-#ppt_w/2"/>
                                          </p:val>
                                        </p:tav>
                                        <p:tav tm="100000">
                                          <p:val>
                                            <p:strVal val="#ppt_x"/>
                                          </p:val>
                                        </p:tav>
                                      </p:tavLst>
                                    </p:anim>
                                    <p:anim calcmode="lin" valueType="num">
                                      <p:cBhvr additive="base">
                                        <p:cTn id="14" dur="500" fill="hold"/>
                                        <p:tgtEl>
                                          <p:spTgt spid="26214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2147">
                                            <p:txEl>
                                              <p:pRg st="1" end="1"/>
                                            </p:txEl>
                                          </p:spTgt>
                                        </p:tgtEl>
                                        <p:attrNameLst>
                                          <p:attrName>style.visibility</p:attrName>
                                        </p:attrNameLst>
                                      </p:cBhvr>
                                      <p:to>
                                        <p:strVal val="visible"/>
                                      </p:to>
                                    </p:set>
                                    <p:anim calcmode="lin" valueType="num">
                                      <p:cBhvr additive="base">
                                        <p:cTn id="19" dur="500" fill="hold"/>
                                        <p:tgtEl>
                                          <p:spTgt spid="2621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2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262150"/>
                                        </p:tgtEl>
                                        <p:attrNameLst>
                                          <p:attrName>style.visibility</p:attrName>
                                        </p:attrNameLst>
                                      </p:cBhvr>
                                      <p:to>
                                        <p:strVal val="visible"/>
                                      </p:to>
                                    </p:set>
                                    <p:anim calcmode="lin" valueType="num">
                                      <p:cBhvr additive="base">
                                        <p:cTn id="25" dur="500" fill="hold"/>
                                        <p:tgtEl>
                                          <p:spTgt spid="262150"/>
                                        </p:tgtEl>
                                        <p:attrNameLst>
                                          <p:attrName>ppt_x</p:attrName>
                                        </p:attrNameLst>
                                      </p:cBhvr>
                                      <p:tavLst>
                                        <p:tav tm="0">
                                          <p:val>
                                            <p:strVal val="0-#ppt_w/2"/>
                                          </p:val>
                                        </p:tav>
                                        <p:tav tm="100000">
                                          <p:val>
                                            <p:strVal val="#ppt_x"/>
                                          </p:val>
                                        </p:tav>
                                      </p:tavLst>
                                    </p:anim>
                                    <p:anim calcmode="lin" valueType="num">
                                      <p:cBhvr additive="base">
                                        <p:cTn id="26" dur="500" fill="hold"/>
                                        <p:tgtEl>
                                          <p:spTgt spid="26215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2147">
                                            <p:txEl>
                                              <p:pRg st="2" end="2"/>
                                            </p:txEl>
                                          </p:spTgt>
                                        </p:tgtEl>
                                        <p:attrNameLst>
                                          <p:attrName>style.visibility</p:attrName>
                                        </p:attrNameLst>
                                      </p:cBhvr>
                                      <p:to>
                                        <p:strVal val="visible"/>
                                      </p:to>
                                    </p:set>
                                    <p:anim calcmode="lin" valueType="num">
                                      <p:cBhvr additive="base">
                                        <p:cTn id="31" dur="500" fill="hold"/>
                                        <p:tgtEl>
                                          <p:spTgt spid="26214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2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nodeType="clickEffect">
                                  <p:stCondLst>
                                    <p:cond delay="0"/>
                                  </p:stCondLst>
                                  <p:childTnLst>
                                    <p:set>
                                      <p:cBhvr>
                                        <p:cTn id="36" dur="1" fill="hold">
                                          <p:stCondLst>
                                            <p:cond delay="0"/>
                                          </p:stCondLst>
                                        </p:cTn>
                                        <p:tgtEl>
                                          <p:spTgt spid="262151"/>
                                        </p:tgtEl>
                                        <p:attrNameLst>
                                          <p:attrName>style.visibility</p:attrName>
                                        </p:attrNameLst>
                                      </p:cBhvr>
                                      <p:to>
                                        <p:strVal val="visible"/>
                                      </p:to>
                                    </p:set>
                                    <p:anim calcmode="lin" valueType="num">
                                      <p:cBhvr additive="base">
                                        <p:cTn id="37" dur="500" fill="hold"/>
                                        <p:tgtEl>
                                          <p:spTgt spid="262151"/>
                                        </p:tgtEl>
                                        <p:attrNameLst>
                                          <p:attrName>ppt_x</p:attrName>
                                        </p:attrNameLst>
                                      </p:cBhvr>
                                      <p:tavLst>
                                        <p:tav tm="0">
                                          <p:val>
                                            <p:strVal val="0-#ppt_w/2"/>
                                          </p:val>
                                        </p:tav>
                                        <p:tav tm="100000">
                                          <p:val>
                                            <p:strVal val="#ppt_x"/>
                                          </p:val>
                                        </p:tav>
                                      </p:tavLst>
                                    </p:anim>
                                    <p:anim calcmode="lin" valueType="num">
                                      <p:cBhvr additive="base">
                                        <p:cTn id="38" dur="500" fill="hold"/>
                                        <p:tgtEl>
                                          <p:spTgt spid="262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149" grpId="0" animBg="1"/>
      <p:bldP spid="262150" grpId="0" animBg="1"/>
      <p:bldP spid="26215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9FE2EF24-F082-D05F-CF2F-E66ACE9B793C}"/>
              </a:ext>
            </a:extLst>
          </p:cNvPr>
          <p:cNvSpPr>
            <a:spLocks noGrp="1" noChangeArrowheads="1"/>
          </p:cNvSpPr>
          <p:nvPr>
            <p:ph type="title"/>
          </p:nvPr>
        </p:nvSpPr>
        <p:spPr/>
        <p:txBody>
          <a:bodyPr/>
          <a:lstStyle/>
          <a:p>
            <a:pPr algn="l" eaLnBrk="1" hangingPunct="1"/>
            <a:r>
              <a:rPr lang="zh-CN" altLang="en-US"/>
              <a:t>例</a:t>
            </a:r>
            <a:r>
              <a:rPr lang="en-US" altLang="zh-CN"/>
              <a:t>3(</a:t>
            </a:r>
            <a:r>
              <a:rPr lang="zh-CN" altLang="en-US"/>
              <a:t>续</a:t>
            </a:r>
            <a:r>
              <a:rPr lang="en-US" altLang="zh-CN"/>
              <a:t>4)</a:t>
            </a:r>
          </a:p>
        </p:txBody>
      </p:sp>
      <p:sp>
        <p:nvSpPr>
          <p:cNvPr id="397315" name="Rectangle 3">
            <a:extLst>
              <a:ext uri="{FF2B5EF4-FFF2-40B4-BE49-F238E27FC236}">
                <a16:creationId xmlns:a16="http://schemas.microsoft.com/office/drawing/2014/main" id="{3C28C321-672B-F26C-C7D0-7C5C49EB7575}"/>
              </a:ext>
            </a:extLst>
          </p:cNvPr>
          <p:cNvSpPr>
            <a:spLocks noGrp="1" noChangeArrowheads="1"/>
          </p:cNvSpPr>
          <p:nvPr>
            <p:ph idx="1"/>
          </p:nvPr>
        </p:nvSpPr>
        <p:spPr>
          <a:xfrm>
            <a:off x="2517781" y="4420623"/>
            <a:ext cx="7925800" cy="762173"/>
          </a:xfrm>
        </p:spPr>
        <p:txBody>
          <a:bodyPr>
            <a:normAutofit/>
          </a:bodyPr>
          <a:lstStyle/>
          <a:p>
            <a:pPr marL="457291" indent="-457291">
              <a:buNone/>
            </a:pPr>
            <a:r>
              <a:rPr lang="zh-CN" altLang="en-US" dirty="0"/>
              <a:t>由上图看出，</a:t>
            </a:r>
            <a:r>
              <a:rPr lang="en-US" altLang="zh-CN" dirty="0"/>
              <a:t>y</a:t>
            </a:r>
            <a:r>
              <a:rPr lang="en-US" altLang="zh-CN" baseline="-25000" dirty="0"/>
              <a:t>1</a:t>
            </a:r>
            <a:r>
              <a:rPr lang="zh-CN" altLang="en-US" dirty="0"/>
              <a:t>与</a:t>
            </a:r>
            <a:r>
              <a:rPr lang="en-US" altLang="zh-CN" dirty="0"/>
              <a:t>y</a:t>
            </a:r>
            <a:r>
              <a:rPr lang="en-US" altLang="zh-CN" baseline="-25000" dirty="0"/>
              <a:t>2</a:t>
            </a:r>
            <a:r>
              <a:rPr lang="zh-CN" altLang="en-US" dirty="0"/>
              <a:t>两曲线有唯一交点，其横坐标为</a:t>
            </a:r>
            <a:r>
              <a:rPr lang="zh-CN" altLang="en-US" dirty="0">
                <a:sym typeface="Symbol" panose="05050102010706020507" pitchFamily="18" charset="2"/>
              </a:rPr>
              <a:t></a:t>
            </a:r>
            <a:r>
              <a:rPr lang="zh-CN" altLang="en-US" baseline="30000" dirty="0">
                <a:sym typeface="Symbol" panose="05050102010706020507" pitchFamily="18" charset="2"/>
              </a:rPr>
              <a:t>*</a:t>
            </a:r>
            <a:r>
              <a:rPr lang="zh-CN" altLang="en-US" dirty="0">
                <a:sym typeface="Symbol" panose="05050102010706020507" pitchFamily="18" charset="2"/>
              </a:rPr>
              <a:t>，</a:t>
            </a:r>
          </a:p>
        </p:txBody>
      </p:sp>
      <p:sp>
        <p:nvSpPr>
          <p:cNvPr id="96261" name="Line 4">
            <a:extLst>
              <a:ext uri="{FF2B5EF4-FFF2-40B4-BE49-F238E27FC236}">
                <a16:creationId xmlns:a16="http://schemas.microsoft.com/office/drawing/2014/main" id="{F507FAF4-8B41-DEBA-6B47-F88A828FE4D1}"/>
              </a:ext>
            </a:extLst>
          </p:cNvPr>
          <p:cNvSpPr>
            <a:spLocks noChangeShapeType="1"/>
          </p:cNvSpPr>
          <p:nvPr/>
        </p:nvSpPr>
        <p:spPr bwMode="auto">
          <a:xfrm>
            <a:off x="4117516" y="3658447"/>
            <a:ext cx="495414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2" name="Line 5">
            <a:extLst>
              <a:ext uri="{FF2B5EF4-FFF2-40B4-BE49-F238E27FC236}">
                <a16:creationId xmlns:a16="http://schemas.microsoft.com/office/drawing/2014/main" id="{FFE939A4-3D49-8FCE-284E-18D86B87A355}"/>
              </a:ext>
            </a:extLst>
          </p:cNvPr>
          <p:cNvSpPr>
            <a:spLocks noChangeShapeType="1"/>
          </p:cNvSpPr>
          <p:nvPr/>
        </p:nvSpPr>
        <p:spPr bwMode="auto">
          <a:xfrm flipV="1">
            <a:off x="4574822" y="1143265"/>
            <a:ext cx="0" cy="2972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3" name="Arc 6">
            <a:extLst>
              <a:ext uri="{FF2B5EF4-FFF2-40B4-BE49-F238E27FC236}">
                <a16:creationId xmlns:a16="http://schemas.microsoft.com/office/drawing/2014/main" id="{9696259E-1814-D6B5-A43D-A423903172F1}"/>
              </a:ext>
            </a:extLst>
          </p:cNvPr>
          <p:cNvSpPr>
            <a:spLocks noChangeArrowheads="1"/>
          </p:cNvSpPr>
          <p:nvPr/>
        </p:nvSpPr>
        <p:spPr bwMode="auto">
          <a:xfrm flipH="1" flipV="1">
            <a:off x="5870523" y="1600571"/>
            <a:ext cx="2577109" cy="2149973"/>
          </a:xfrm>
          <a:custGeom>
            <a:avLst/>
            <a:gdLst>
              <a:gd name="T0" fmla="*/ -1 w 22336"/>
              <a:gd name="T1" fmla="*/ 14 h 21600"/>
              <a:gd name="T2" fmla="*/ 798 w 22336"/>
              <a:gd name="T3" fmla="*/ 0 h 21600"/>
              <a:gd name="T4" fmla="*/ 22335 w 22336"/>
              <a:gd name="T5" fmla="*/ 19960 h 21600"/>
              <a:gd name="T6" fmla="*/ -1 w 22336"/>
              <a:gd name="T7" fmla="*/ 14 h 21600"/>
              <a:gd name="T8" fmla="*/ 798 w 22336"/>
              <a:gd name="T9" fmla="*/ 0 h 21600"/>
              <a:gd name="T10" fmla="*/ 22335 w 22336"/>
              <a:gd name="T11" fmla="*/ 19960 h 21600"/>
              <a:gd name="T12" fmla="*/ 798 w 22336"/>
              <a:gd name="T13" fmla="*/ 21600 h 21600"/>
              <a:gd name="T14" fmla="*/ -1 w 22336"/>
              <a:gd name="T15" fmla="*/ 14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36" h="21600" fill="none">
                <a:moveTo>
                  <a:pt x="-1" y="14"/>
                </a:moveTo>
                <a:cubicBezTo>
                  <a:pt x="265" y="4"/>
                  <a:pt x="531" y="-1"/>
                  <a:pt x="798" y="0"/>
                </a:cubicBezTo>
                <a:cubicBezTo>
                  <a:pt x="12091" y="0"/>
                  <a:pt x="21478" y="8699"/>
                  <a:pt x="22335" y="19960"/>
                </a:cubicBezTo>
              </a:path>
              <a:path w="22336" h="21600" stroke="0">
                <a:moveTo>
                  <a:pt x="-1" y="14"/>
                </a:moveTo>
                <a:cubicBezTo>
                  <a:pt x="265" y="4"/>
                  <a:pt x="531" y="-1"/>
                  <a:pt x="798" y="0"/>
                </a:cubicBezTo>
                <a:cubicBezTo>
                  <a:pt x="12091" y="0"/>
                  <a:pt x="21478" y="8699"/>
                  <a:pt x="22335" y="19960"/>
                </a:cubicBezTo>
                <a:lnTo>
                  <a:pt x="798" y="21600"/>
                </a:lnTo>
                <a:lnTo>
                  <a:pt x="-1" y="1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96264" name="Arc 7">
            <a:extLst>
              <a:ext uri="{FF2B5EF4-FFF2-40B4-BE49-F238E27FC236}">
                <a16:creationId xmlns:a16="http://schemas.microsoft.com/office/drawing/2014/main" id="{C360CD79-A431-6426-1682-53D42FEF178D}"/>
              </a:ext>
            </a:extLst>
          </p:cNvPr>
          <p:cNvSpPr>
            <a:spLocks noChangeArrowheads="1"/>
          </p:cNvSpPr>
          <p:nvPr/>
        </p:nvSpPr>
        <p:spPr bwMode="auto">
          <a:xfrm flipH="1" flipV="1">
            <a:off x="5794305" y="1913381"/>
            <a:ext cx="3034415" cy="1363978"/>
          </a:xfrm>
          <a:custGeom>
            <a:avLst/>
            <a:gdLst>
              <a:gd name="T0" fmla="*/ -1 w 22336"/>
              <a:gd name="T1" fmla="*/ 14 h 21600"/>
              <a:gd name="T2" fmla="*/ 798 w 22336"/>
              <a:gd name="T3" fmla="*/ 0 h 21600"/>
              <a:gd name="T4" fmla="*/ 22335 w 22336"/>
              <a:gd name="T5" fmla="*/ 19960 h 21600"/>
              <a:gd name="T6" fmla="*/ -1 w 22336"/>
              <a:gd name="T7" fmla="*/ 14 h 21600"/>
              <a:gd name="T8" fmla="*/ 798 w 22336"/>
              <a:gd name="T9" fmla="*/ 0 h 21600"/>
              <a:gd name="T10" fmla="*/ 22335 w 22336"/>
              <a:gd name="T11" fmla="*/ 19960 h 21600"/>
              <a:gd name="T12" fmla="*/ 798 w 22336"/>
              <a:gd name="T13" fmla="*/ 21600 h 21600"/>
              <a:gd name="T14" fmla="*/ -1 w 22336"/>
              <a:gd name="T15" fmla="*/ 14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36" h="21600" fill="none">
                <a:moveTo>
                  <a:pt x="-1" y="14"/>
                </a:moveTo>
                <a:cubicBezTo>
                  <a:pt x="265" y="4"/>
                  <a:pt x="531" y="-1"/>
                  <a:pt x="798" y="0"/>
                </a:cubicBezTo>
                <a:cubicBezTo>
                  <a:pt x="12091" y="0"/>
                  <a:pt x="21478" y="8699"/>
                  <a:pt x="22335" y="19960"/>
                </a:cubicBezTo>
              </a:path>
              <a:path w="22336" h="21600" stroke="0">
                <a:moveTo>
                  <a:pt x="-1" y="14"/>
                </a:moveTo>
                <a:cubicBezTo>
                  <a:pt x="265" y="4"/>
                  <a:pt x="531" y="-1"/>
                  <a:pt x="798" y="0"/>
                </a:cubicBezTo>
                <a:cubicBezTo>
                  <a:pt x="12091" y="0"/>
                  <a:pt x="21478" y="8699"/>
                  <a:pt x="22335" y="19960"/>
                </a:cubicBezTo>
                <a:lnTo>
                  <a:pt x="798" y="21600"/>
                </a:lnTo>
                <a:lnTo>
                  <a:pt x="-1" y="1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96265" name="Line 8">
            <a:extLst>
              <a:ext uri="{FF2B5EF4-FFF2-40B4-BE49-F238E27FC236}">
                <a16:creationId xmlns:a16="http://schemas.microsoft.com/office/drawing/2014/main" id="{7F1E0D00-FD22-D740-103C-7F4A187A1D48}"/>
              </a:ext>
            </a:extLst>
          </p:cNvPr>
          <p:cNvSpPr>
            <a:spLocks noChangeShapeType="1"/>
          </p:cNvSpPr>
          <p:nvPr/>
        </p:nvSpPr>
        <p:spPr bwMode="auto">
          <a:xfrm>
            <a:off x="5870522" y="1829224"/>
            <a:ext cx="0" cy="18720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6266" name="Line 9">
            <a:extLst>
              <a:ext uri="{FF2B5EF4-FFF2-40B4-BE49-F238E27FC236}">
                <a16:creationId xmlns:a16="http://schemas.microsoft.com/office/drawing/2014/main" id="{C5BE6B1C-AE26-3E97-DDB2-248D9A934A6D}"/>
              </a:ext>
            </a:extLst>
          </p:cNvPr>
          <p:cNvSpPr>
            <a:spLocks noChangeShapeType="1"/>
          </p:cNvSpPr>
          <p:nvPr/>
        </p:nvSpPr>
        <p:spPr bwMode="auto">
          <a:xfrm>
            <a:off x="6118229" y="2515182"/>
            <a:ext cx="38109" cy="114326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6267" name="Line 10">
            <a:extLst>
              <a:ext uri="{FF2B5EF4-FFF2-40B4-BE49-F238E27FC236}">
                <a16:creationId xmlns:a16="http://schemas.microsoft.com/office/drawing/2014/main" id="{72A57F0E-82FA-2045-AE69-9F138C3093F9}"/>
              </a:ext>
            </a:extLst>
          </p:cNvPr>
          <p:cNvSpPr>
            <a:spLocks noChangeShapeType="1"/>
          </p:cNvSpPr>
          <p:nvPr/>
        </p:nvSpPr>
        <p:spPr bwMode="auto">
          <a:xfrm>
            <a:off x="4574823" y="2210312"/>
            <a:ext cx="1332221"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6268" name="Line 11">
            <a:extLst>
              <a:ext uri="{FF2B5EF4-FFF2-40B4-BE49-F238E27FC236}">
                <a16:creationId xmlns:a16="http://schemas.microsoft.com/office/drawing/2014/main" id="{1B27F5B9-943D-20D6-3582-191C1A18C581}"/>
              </a:ext>
            </a:extLst>
          </p:cNvPr>
          <p:cNvSpPr>
            <a:spLocks noChangeShapeType="1"/>
          </p:cNvSpPr>
          <p:nvPr/>
        </p:nvSpPr>
        <p:spPr bwMode="auto">
          <a:xfrm>
            <a:off x="4574822" y="1829224"/>
            <a:ext cx="136715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6269" name="Text Box 12">
            <a:extLst>
              <a:ext uri="{FF2B5EF4-FFF2-40B4-BE49-F238E27FC236}">
                <a16:creationId xmlns:a16="http://schemas.microsoft.com/office/drawing/2014/main" id="{C9CD5311-E8A0-5983-7DD2-4E6AB0DA2380}"/>
              </a:ext>
            </a:extLst>
          </p:cNvPr>
          <p:cNvSpPr txBox="1">
            <a:spLocks noChangeArrowheads="1"/>
          </p:cNvSpPr>
          <p:nvPr/>
        </p:nvSpPr>
        <p:spPr bwMode="auto">
          <a:xfrm>
            <a:off x="5718087" y="3658447"/>
            <a:ext cx="228653"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a:t>
            </a:r>
          </a:p>
        </p:txBody>
      </p:sp>
      <p:sp>
        <p:nvSpPr>
          <p:cNvPr id="96270" name="Text Box 13">
            <a:extLst>
              <a:ext uri="{FF2B5EF4-FFF2-40B4-BE49-F238E27FC236}">
                <a16:creationId xmlns:a16="http://schemas.microsoft.com/office/drawing/2014/main" id="{98708365-E876-C060-1F41-FD992C93A9EF}"/>
              </a:ext>
            </a:extLst>
          </p:cNvPr>
          <p:cNvSpPr txBox="1">
            <a:spLocks noChangeArrowheads="1"/>
          </p:cNvSpPr>
          <p:nvPr/>
        </p:nvSpPr>
        <p:spPr bwMode="auto">
          <a:xfrm>
            <a:off x="4193734" y="1600571"/>
            <a:ext cx="381088"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b</a:t>
            </a:r>
            <a:r>
              <a:rPr lang="en-US" altLang="zh-CN" b="1">
                <a:ea typeface="黑体" panose="02010609060101010101" pitchFamily="49" charset="-122"/>
                <a:sym typeface="Symbol" panose="05050102010706020507" pitchFamily="18" charset="2"/>
              </a:rPr>
              <a:t></a:t>
            </a:r>
          </a:p>
        </p:txBody>
      </p:sp>
      <p:sp>
        <p:nvSpPr>
          <p:cNvPr id="96271" name="Text Box 14">
            <a:extLst>
              <a:ext uri="{FF2B5EF4-FFF2-40B4-BE49-F238E27FC236}">
                <a16:creationId xmlns:a16="http://schemas.microsoft.com/office/drawing/2014/main" id="{E4218ED2-8AF3-E5FE-71CB-BA4C69FBE2EF}"/>
              </a:ext>
            </a:extLst>
          </p:cNvPr>
          <p:cNvSpPr txBox="1">
            <a:spLocks noChangeArrowheads="1"/>
          </p:cNvSpPr>
          <p:nvPr/>
        </p:nvSpPr>
        <p:spPr bwMode="auto">
          <a:xfrm>
            <a:off x="3583993" y="1981659"/>
            <a:ext cx="838394"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(b-c)</a:t>
            </a:r>
          </a:p>
        </p:txBody>
      </p:sp>
      <p:sp>
        <p:nvSpPr>
          <p:cNvPr id="96272" name="Text Box 15">
            <a:extLst>
              <a:ext uri="{FF2B5EF4-FFF2-40B4-BE49-F238E27FC236}">
                <a16:creationId xmlns:a16="http://schemas.microsoft.com/office/drawing/2014/main" id="{4B095202-54C0-8BA6-DD17-2A6852FE9046}"/>
              </a:ext>
            </a:extLst>
          </p:cNvPr>
          <p:cNvSpPr txBox="1">
            <a:spLocks noChangeArrowheads="1"/>
          </p:cNvSpPr>
          <p:nvPr/>
        </p:nvSpPr>
        <p:spPr bwMode="auto">
          <a:xfrm>
            <a:off x="6099175" y="3598108"/>
            <a:ext cx="457306"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a:t>
            </a:r>
            <a:r>
              <a:rPr lang="en-US" altLang="zh-CN" b="1" baseline="30000">
                <a:ea typeface="黑体" panose="02010609060101010101" pitchFamily="49" charset="-122"/>
                <a:sym typeface="Symbol" panose="05050102010706020507" pitchFamily="18" charset="2"/>
              </a:rPr>
              <a:t>*</a:t>
            </a:r>
          </a:p>
        </p:txBody>
      </p:sp>
      <p:sp>
        <p:nvSpPr>
          <p:cNvPr id="96273" name="Text Box 16">
            <a:extLst>
              <a:ext uri="{FF2B5EF4-FFF2-40B4-BE49-F238E27FC236}">
                <a16:creationId xmlns:a16="http://schemas.microsoft.com/office/drawing/2014/main" id="{5149237C-718B-B908-BF96-D3B4CD4C9232}"/>
              </a:ext>
            </a:extLst>
          </p:cNvPr>
          <p:cNvSpPr txBox="1">
            <a:spLocks noChangeArrowheads="1"/>
          </p:cNvSpPr>
          <p:nvPr/>
        </p:nvSpPr>
        <p:spPr bwMode="auto">
          <a:xfrm>
            <a:off x="4346169" y="1067047"/>
            <a:ext cx="228653"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y</a:t>
            </a:r>
            <a:endParaRPr lang="en-US" altLang="zh-CN" b="1">
              <a:ea typeface="黑体" panose="02010609060101010101" pitchFamily="49" charset="-122"/>
              <a:sym typeface="Symbol" panose="05050102010706020507" pitchFamily="18" charset="2"/>
            </a:endParaRPr>
          </a:p>
        </p:txBody>
      </p:sp>
      <p:sp>
        <p:nvSpPr>
          <p:cNvPr id="96274" name="Text Box 17">
            <a:extLst>
              <a:ext uri="{FF2B5EF4-FFF2-40B4-BE49-F238E27FC236}">
                <a16:creationId xmlns:a16="http://schemas.microsoft.com/office/drawing/2014/main" id="{EB00941E-60B3-357D-9197-07834B210D7A}"/>
              </a:ext>
            </a:extLst>
          </p:cNvPr>
          <p:cNvSpPr txBox="1">
            <a:spLocks noChangeArrowheads="1"/>
          </p:cNvSpPr>
          <p:nvPr/>
        </p:nvSpPr>
        <p:spPr bwMode="auto">
          <a:xfrm>
            <a:off x="8843010" y="3582230"/>
            <a:ext cx="304871"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a:t>
            </a:r>
            <a:endParaRPr lang="en-US" altLang="zh-CN" b="1" baseline="30000">
              <a:ea typeface="黑体" panose="02010609060101010101" pitchFamily="49" charset="-122"/>
              <a:sym typeface="Symbol" panose="05050102010706020507" pitchFamily="18" charset="2"/>
            </a:endParaRPr>
          </a:p>
        </p:txBody>
      </p:sp>
      <p:graphicFrame>
        <p:nvGraphicFramePr>
          <p:cNvPr id="96275" name="Object 18">
            <a:extLst>
              <a:ext uri="{FF2B5EF4-FFF2-40B4-BE49-F238E27FC236}">
                <a16:creationId xmlns:a16="http://schemas.microsoft.com/office/drawing/2014/main" id="{CD4048A1-3E6F-327E-751E-DF376E044258}"/>
              </a:ext>
            </a:extLst>
          </p:cNvPr>
          <p:cNvGraphicFramePr>
            <a:graphicFrameLocks noChangeAspect="1"/>
          </p:cNvGraphicFramePr>
          <p:nvPr/>
        </p:nvGraphicFramePr>
        <p:xfrm>
          <a:off x="6861352" y="3658447"/>
          <a:ext cx="968599" cy="720892"/>
        </p:xfrm>
        <a:graphic>
          <a:graphicData uri="http://schemas.openxmlformats.org/presentationml/2006/ole">
            <mc:AlternateContent xmlns:mc="http://schemas.openxmlformats.org/markup-compatibility/2006">
              <mc:Choice xmlns:v="urn:schemas-microsoft-com:vml" Requires="v">
                <p:oleObj r:id="rId3" imgW="596641" imgH="444307" progId="Equation.3">
                  <p:embed/>
                </p:oleObj>
              </mc:Choice>
              <mc:Fallback>
                <p:oleObj r:id="rId3" imgW="596641" imgH="444307" progId="Equation.3">
                  <p:embed/>
                  <p:pic>
                    <p:nvPicPr>
                      <p:cNvPr id="96275" name="Object 18">
                        <a:extLst>
                          <a:ext uri="{FF2B5EF4-FFF2-40B4-BE49-F238E27FC236}">
                            <a16:creationId xmlns:a16="http://schemas.microsoft.com/office/drawing/2014/main" id="{CD4048A1-3E6F-327E-751E-DF376E044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352" y="3658447"/>
                        <a:ext cx="968599" cy="72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6276" name="Text Box 19">
            <a:extLst>
              <a:ext uri="{FF2B5EF4-FFF2-40B4-BE49-F238E27FC236}">
                <a16:creationId xmlns:a16="http://schemas.microsoft.com/office/drawing/2014/main" id="{8E2E5F1C-E831-5A4B-03FD-3D8E6E159CD9}"/>
              </a:ext>
            </a:extLst>
          </p:cNvPr>
          <p:cNvSpPr txBox="1">
            <a:spLocks noChangeArrowheads="1"/>
          </p:cNvSpPr>
          <p:nvPr/>
        </p:nvSpPr>
        <p:spPr bwMode="auto">
          <a:xfrm>
            <a:off x="7852180" y="2820053"/>
            <a:ext cx="304871"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y</a:t>
            </a:r>
            <a:r>
              <a:rPr lang="en-US" altLang="zh-CN" b="1" baseline="-25000">
                <a:ea typeface="黑体" panose="02010609060101010101" pitchFamily="49" charset="-122"/>
              </a:rPr>
              <a:t>2</a:t>
            </a:r>
            <a:endParaRPr lang="en-US" altLang="zh-CN" b="1" baseline="-25000">
              <a:ea typeface="黑体" panose="02010609060101010101" pitchFamily="49" charset="-122"/>
              <a:sym typeface="Symbol" panose="05050102010706020507" pitchFamily="18" charset="2"/>
            </a:endParaRPr>
          </a:p>
        </p:txBody>
      </p:sp>
      <p:sp>
        <p:nvSpPr>
          <p:cNvPr id="96277" name="Text Box 20">
            <a:extLst>
              <a:ext uri="{FF2B5EF4-FFF2-40B4-BE49-F238E27FC236}">
                <a16:creationId xmlns:a16="http://schemas.microsoft.com/office/drawing/2014/main" id="{0C58EEAA-8024-63BB-D65C-406574AE0CB7}"/>
              </a:ext>
            </a:extLst>
          </p:cNvPr>
          <p:cNvSpPr txBox="1">
            <a:spLocks noChangeArrowheads="1"/>
          </p:cNvSpPr>
          <p:nvPr/>
        </p:nvSpPr>
        <p:spPr bwMode="auto">
          <a:xfrm>
            <a:off x="7013786" y="3048706"/>
            <a:ext cx="304871"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y</a:t>
            </a:r>
            <a:r>
              <a:rPr lang="en-US" altLang="zh-CN" b="1" baseline="-25000">
                <a:ea typeface="黑体" panose="02010609060101010101" pitchFamily="49" charset="-122"/>
              </a:rPr>
              <a:t>1</a:t>
            </a:r>
            <a:endParaRPr lang="en-US" altLang="zh-CN" b="1" baseline="-25000">
              <a:ea typeface="黑体" panose="02010609060101010101" pitchFamily="49" charset="-122"/>
              <a:sym typeface="Symbol" panose="05050102010706020507" pitchFamily="18" charset="2"/>
            </a:endParaRPr>
          </a:p>
        </p:txBody>
      </p:sp>
      <p:sp>
        <p:nvSpPr>
          <p:cNvPr id="397333" name="Text Box 21">
            <a:extLst>
              <a:ext uri="{FF2B5EF4-FFF2-40B4-BE49-F238E27FC236}">
                <a16:creationId xmlns:a16="http://schemas.microsoft.com/office/drawing/2014/main" id="{FD0D8A15-DC6E-F62F-9CF4-2E3C4027871C}"/>
              </a:ext>
            </a:extLst>
          </p:cNvPr>
          <p:cNvSpPr txBox="1">
            <a:spLocks noChangeArrowheads="1"/>
          </p:cNvSpPr>
          <p:nvPr/>
        </p:nvSpPr>
        <p:spPr bwMode="auto">
          <a:xfrm>
            <a:off x="2724773" y="5596109"/>
            <a:ext cx="3048706"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dirty="0">
                <a:ea typeface="黑体" panose="02010609060101010101" pitchFamily="49" charset="-122"/>
                <a:sym typeface="Symbol" panose="05050102010706020507" pitchFamily="18" charset="2"/>
              </a:rPr>
              <a:t>且</a:t>
            </a:r>
            <a:r>
              <a:rPr lang="zh-CN" altLang="en-US" b="1" baseline="30000" dirty="0">
                <a:ea typeface="黑体" panose="02010609060101010101" pitchFamily="49" charset="-122"/>
                <a:sym typeface="Symbol" panose="05050102010706020507" pitchFamily="18" charset="2"/>
              </a:rPr>
              <a:t>*</a:t>
            </a:r>
            <a:r>
              <a:rPr lang="zh-CN" altLang="en-US" b="1" dirty="0">
                <a:ea typeface="黑体" panose="02010609060101010101" pitchFamily="49" charset="-122"/>
                <a:sym typeface="Symbol" panose="05050102010706020507" pitchFamily="18" charset="2"/>
              </a:rPr>
              <a:t>唯一存在、有限，</a:t>
            </a:r>
          </a:p>
        </p:txBody>
      </p:sp>
      <p:graphicFrame>
        <p:nvGraphicFramePr>
          <p:cNvPr id="397334" name="Object 22">
            <a:extLst>
              <a:ext uri="{FF2B5EF4-FFF2-40B4-BE49-F238E27FC236}">
                <a16:creationId xmlns:a16="http://schemas.microsoft.com/office/drawing/2014/main" id="{98DFF29D-7CF4-6A60-B325-211576E3905A}"/>
              </a:ext>
            </a:extLst>
          </p:cNvPr>
          <p:cNvGraphicFramePr>
            <a:graphicFrameLocks noChangeAspect="1"/>
          </p:cNvGraphicFramePr>
          <p:nvPr>
            <p:extLst>
              <p:ext uri="{D42A27DB-BD31-4B8C-83A1-F6EECF244321}">
                <p14:modId xmlns:p14="http://schemas.microsoft.com/office/powerpoint/2010/main" val="3590136301"/>
              </p:ext>
            </p:extLst>
          </p:nvPr>
        </p:nvGraphicFramePr>
        <p:xfrm>
          <a:off x="5794305" y="5325470"/>
          <a:ext cx="1806993" cy="890794"/>
        </p:xfrm>
        <a:graphic>
          <a:graphicData uri="http://schemas.openxmlformats.org/presentationml/2006/ole">
            <mc:AlternateContent xmlns:mc="http://schemas.openxmlformats.org/markup-compatibility/2006">
              <mc:Choice xmlns:v="urn:schemas-microsoft-com:vml" Requires="v">
                <p:oleObj r:id="rId5" imgW="901309" imgH="444307" progId="Equation.3">
                  <p:embed/>
                </p:oleObj>
              </mc:Choice>
              <mc:Fallback>
                <p:oleObj r:id="rId5" imgW="901309" imgH="444307" progId="Equation.3">
                  <p:embed/>
                  <p:pic>
                    <p:nvPicPr>
                      <p:cNvPr id="397334" name="Object 22">
                        <a:extLst>
                          <a:ext uri="{FF2B5EF4-FFF2-40B4-BE49-F238E27FC236}">
                            <a16:creationId xmlns:a16="http://schemas.microsoft.com/office/drawing/2014/main" id="{98DFF29D-7CF4-6A60-B325-211576E390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305" y="5325470"/>
                        <a:ext cx="1806993" cy="89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 calcmode="lin" valueType="num">
                                      <p:cBhvr additive="base">
                                        <p:cTn id="7" dur="500" fill="hold"/>
                                        <p:tgtEl>
                                          <p:spTgt spid="397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97333"/>
                                        </p:tgtEl>
                                        <p:attrNameLst>
                                          <p:attrName>style.visibility</p:attrName>
                                        </p:attrNameLst>
                                      </p:cBhvr>
                                      <p:to>
                                        <p:strVal val="visible"/>
                                      </p:to>
                                    </p:set>
                                    <p:anim calcmode="lin" valueType="num">
                                      <p:cBhvr additive="base">
                                        <p:cTn id="12" dur="500" fill="hold"/>
                                        <p:tgtEl>
                                          <p:spTgt spid="397333"/>
                                        </p:tgtEl>
                                        <p:attrNameLst>
                                          <p:attrName>ppt_x</p:attrName>
                                        </p:attrNameLst>
                                      </p:cBhvr>
                                      <p:tavLst>
                                        <p:tav tm="0">
                                          <p:val>
                                            <p:strVal val="0-#ppt_w/2"/>
                                          </p:val>
                                        </p:tav>
                                        <p:tav tm="100000">
                                          <p:val>
                                            <p:strVal val="#ppt_x"/>
                                          </p:val>
                                        </p:tav>
                                      </p:tavLst>
                                    </p:anim>
                                    <p:anim calcmode="lin" valueType="num">
                                      <p:cBhvr additive="base">
                                        <p:cTn id="13" dur="500" fill="hold"/>
                                        <p:tgtEl>
                                          <p:spTgt spid="3973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397334"/>
                                        </p:tgtEl>
                                        <p:attrNameLst>
                                          <p:attrName>style.visibility</p:attrName>
                                        </p:attrNameLst>
                                      </p:cBhvr>
                                      <p:to>
                                        <p:strVal val="visible"/>
                                      </p:to>
                                    </p:set>
                                    <p:anim calcmode="lin" valueType="num">
                                      <p:cBhvr additive="base">
                                        <p:cTn id="17" dur="500" fill="hold"/>
                                        <p:tgtEl>
                                          <p:spTgt spid="397334"/>
                                        </p:tgtEl>
                                        <p:attrNameLst>
                                          <p:attrName>ppt_x</p:attrName>
                                        </p:attrNameLst>
                                      </p:cBhvr>
                                      <p:tavLst>
                                        <p:tav tm="0">
                                          <p:val>
                                            <p:strVal val="1+#ppt_w/2"/>
                                          </p:val>
                                        </p:tav>
                                        <p:tav tm="100000">
                                          <p:val>
                                            <p:strVal val="#ppt_x"/>
                                          </p:val>
                                        </p:tav>
                                      </p:tavLst>
                                    </p:anim>
                                    <p:anim calcmode="lin" valueType="num">
                                      <p:cBhvr additive="base">
                                        <p:cTn id="18" dur="500" fill="hold"/>
                                        <p:tgtEl>
                                          <p:spTgt spid="397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P spid="3973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2F5B19E7-9F84-7F4D-6C43-1F25DBC64EA0}"/>
              </a:ext>
            </a:extLst>
          </p:cNvPr>
          <p:cNvSpPr>
            <a:spLocks noGrp="1" noChangeArrowheads="1"/>
          </p:cNvSpPr>
          <p:nvPr>
            <p:ph type="title"/>
          </p:nvPr>
        </p:nvSpPr>
        <p:spPr/>
        <p:txBody>
          <a:bodyPr/>
          <a:lstStyle/>
          <a:p>
            <a:pPr algn="l" eaLnBrk="1" hangingPunct="1"/>
            <a:r>
              <a:rPr lang="zh-CN" altLang="en-US"/>
              <a:t>例</a:t>
            </a:r>
            <a:r>
              <a:rPr lang="en-US" altLang="zh-CN"/>
              <a:t>3(</a:t>
            </a:r>
            <a:r>
              <a:rPr lang="zh-CN" altLang="en-US"/>
              <a:t>续</a:t>
            </a:r>
            <a:r>
              <a:rPr lang="en-US" altLang="zh-CN"/>
              <a:t>5)</a:t>
            </a:r>
          </a:p>
        </p:txBody>
      </p:sp>
      <p:sp>
        <p:nvSpPr>
          <p:cNvPr id="98308" name="Line 3">
            <a:extLst>
              <a:ext uri="{FF2B5EF4-FFF2-40B4-BE49-F238E27FC236}">
                <a16:creationId xmlns:a16="http://schemas.microsoft.com/office/drawing/2014/main" id="{002F2D36-800A-613E-435A-A3AB646CD800}"/>
              </a:ext>
            </a:extLst>
          </p:cNvPr>
          <p:cNvSpPr>
            <a:spLocks noChangeShapeType="1"/>
          </p:cNvSpPr>
          <p:nvPr/>
        </p:nvSpPr>
        <p:spPr bwMode="auto">
          <a:xfrm>
            <a:off x="2898369" y="4914854"/>
            <a:ext cx="495414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309" name="Line 4">
            <a:extLst>
              <a:ext uri="{FF2B5EF4-FFF2-40B4-BE49-F238E27FC236}">
                <a16:creationId xmlns:a16="http://schemas.microsoft.com/office/drawing/2014/main" id="{E94B2EA9-0D39-9ED9-78AD-7C0CCC1104C3}"/>
              </a:ext>
            </a:extLst>
          </p:cNvPr>
          <p:cNvSpPr>
            <a:spLocks noChangeShapeType="1"/>
          </p:cNvSpPr>
          <p:nvPr/>
        </p:nvSpPr>
        <p:spPr bwMode="auto">
          <a:xfrm flipV="1">
            <a:off x="3355675" y="2399672"/>
            <a:ext cx="0" cy="43444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310" name="Arc 5">
            <a:extLst>
              <a:ext uri="{FF2B5EF4-FFF2-40B4-BE49-F238E27FC236}">
                <a16:creationId xmlns:a16="http://schemas.microsoft.com/office/drawing/2014/main" id="{D424F0DE-D4D7-4DBA-EEBC-0EAE9F378FA3}"/>
              </a:ext>
            </a:extLst>
          </p:cNvPr>
          <p:cNvSpPr>
            <a:spLocks noChangeArrowheads="1"/>
          </p:cNvSpPr>
          <p:nvPr/>
        </p:nvSpPr>
        <p:spPr bwMode="auto">
          <a:xfrm flipH="1" flipV="1">
            <a:off x="4651375" y="3009413"/>
            <a:ext cx="3048706" cy="2896270"/>
          </a:xfrm>
          <a:custGeom>
            <a:avLst/>
            <a:gdLst>
              <a:gd name="T0" fmla="*/ -1 w 22336"/>
              <a:gd name="T1" fmla="*/ 14 h 21600"/>
              <a:gd name="T2" fmla="*/ 798 w 22336"/>
              <a:gd name="T3" fmla="*/ 0 h 21600"/>
              <a:gd name="T4" fmla="*/ 22335 w 22336"/>
              <a:gd name="T5" fmla="*/ 19960 h 21600"/>
              <a:gd name="T6" fmla="*/ -1 w 22336"/>
              <a:gd name="T7" fmla="*/ 14 h 21600"/>
              <a:gd name="T8" fmla="*/ 798 w 22336"/>
              <a:gd name="T9" fmla="*/ 0 h 21600"/>
              <a:gd name="T10" fmla="*/ 22335 w 22336"/>
              <a:gd name="T11" fmla="*/ 19960 h 21600"/>
              <a:gd name="T12" fmla="*/ 798 w 22336"/>
              <a:gd name="T13" fmla="*/ 21600 h 21600"/>
              <a:gd name="T14" fmla="*/ -1 w 22336"/>
              <a:gd name="T15" fmla="*/ 14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36" h="21600" fill="none">
                <a:moveTo>
                  <a:pt x="-1" y="14"/>
                </a:moveTo>
                <a:cubicBezTo>
                  <a:pt x="265" y="4"/>
                  <a:pt x="531" y="-1"/>
                  <a:pt x="798" y="0"/>
                </a:cubicBezTo>
                <a:cubicBezTo>
                  <a:pt x="12091" y="0"/>
                  <a:pt x="21478" y="8699"/>
                  <a:pt x="22335" y="19960"/>
                </a:cubicBezTo>
              </a:path>
              <a:path w="22336" h="21600" stroke="0">
                <a:moveTo>
                  <a:pt x="-1" y="14"/>
                </a:moveTo>
                <a:cubicBezTo>
                  <a:pt x="265" y="4"/>
                  <a:pt x="531" y="-1"/>
                  <a:pt x="798" y="0"/>
                </a:cubicBezTo>
                <a:cubicBezTo>
                  <a:pt x="12091" y="0"/>
                  <a:pt x="21478" y="8699"/>
                  <a:pt x="22335" y="19960"/>
                </a:cubicBezTo>
                <a:lnTo>
                  <a:pt x="798" y="21600"/>
                </a:lnTo>
                <a:lnTo>
                  <a:pt x="-1" y="14"/>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98311" name="Line 6">
            <a:extLst>
              <a:ext uri="{FF2B5EF4-FFF2-40B4-BE49-F238E27FC236}">
                <a16:creationId xmlns:a16="http://schemas.microsoft.com/office/drawing/2014/main" id="{28C19CF4-968A-DCE1-7772-2EA8876003AE}"/>
              </a:ext>
            </a:extLst>
          </p:cNvPr>
          <p:cNvSpPr>
            <a:spLocks noChangeShapeType="1"/>
          </p:cNvSpPr>
          <p:nvPr/>
        </p:nvSpPr>
        <p:spPr bwMode="auto">
          <a:xfrm>
            <a:off x="4651375" y="3238066"/>
            <a:ext cx="0" cy="31677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Line 7">
            <a:extLst>
              <a:ext uri="{FF2B5EF4-FFF2-40B4-BE49-F238E27FC236}">
                <a16:creationId xmlns:a16="http://schemas.microsoft.com/office/drawing/2014/main" id="{3EBDA4A9-747B-7E24-37E3-C4B399EC1590}"/>
              </a:ext>
            </a:extLst>
          </p:cNvPr>
          <p:cNvSpPr>
            <a:spLocks noChangeShapeType="1"/>
          </p:cNvSpPr>
          <p:nvPr/>
        </p:nvSpPr>
        <p:spPr bwMode="auto">
          <a:xfrm>
            <a:off x="5966129" y="4927557"/>
            <a:ext cx="0" cy="50335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8313" name="Line 8">
            <a:extLst>
              <a:ext uri="{FF2B5EF4-FFF2-40B4-BE49-F238E27FC236}">
                <a16:creationId xmlns:a16="http://schemas.microsoft.com/office/drawing/2014/main" id="{F649452E-0A75-FB5F-B537-4E8CCB9ED59A}"/>
              </a:ext>
            </a:extLst>
          </p:cNvPr>
          <p:cNvSpPr>
            <a:spLocks noChangeShapeType="1"/>
          </p:cNvSpPr>
          <p:nvPr/>
        </p:nvSpPr>
        <p:spPr bwMode="auto">
          <a:xfrm>
            <a:off x="3355675" y="3238066"/>
            <a:ext cx="136715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8314" name="Text Box 9">
            <a:extLst>
              <a:ext uri="{FF2B5EF4-FFF2-40B4-BE49-F238E27FC236}">
                <a16:creationId xmlns:a16="http://schemas.microsoft.com/office/drawing/2014/main" id="{082A676D-4A32-FDC1-6EF5-14643DEE4E6E}"/>
              </a:ext>
            </a:extLst>
          </p:cNvPr>
          <p:cNvSpPr txBox="1">
            <a:spLocks noChangeArrowheads="1"/>
          </p:cNvSpPr>
          <p:nvPr/>
        </p:nvSpPr>
        <p:spPr bwMode="auto">
          <a:xfrm>
            <a:off x="4498940" y="4914854"/>
            <a:ext cx="228653"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a:t>
            </a:r>
          </a:p>
        </p:txBody>
      </p:sp>
      <p:sp>
        <p:nvSpPr>
          <p:cNvPr id="98315" name="Text Box 10">
            <a:extLst>
              <a:ext uri="{FF2B5EF4-FFF2-40B4-BE49-F238E27FC236}">
                <a16:creationId xmlns:a16="http://schemas.microsoft.com/office/drawing/2014/main" id="{DD093D6A-3CB5-37E0-A51E-A63425E050A1}"/>
              </a:ext>
            </a:extLst>
          </p:cNvPr>
          <p:cNvSpPr txBox="1">
            <a:spLocks noChangeArrowheads="1"/>
          </p:cNvSpPr>
          <p:nvPr/>
        </p:nvSpPr>
        <p:spPr bwMode="auto">
          <a:xfrm>
            <a:off x="2974587" y="3238066"/>
            <a:ext cx="381088"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b</a:t>
            </a:r>
            <a:r>
              <a:rPr lang="en-US" altLang="zh-CN" b="1">
                <a:ea typeface="黑体" panose="02010609060101010101" pitchFamily="49" charset="-122"/>
                <a:sym typeface="Symbol" panose="05050102010706020507" pitchFamily="18" charset="2"/>
              </a:rPr>
              <a:t></a:t>
            </a:r>
          </a:p>
        </p:txBody>
      </p:sp>
      <p:sp>
        <p:nvSpPr>
          <p:cNvPr id="98316" name="Text Box 11">
            <a:extLst>
              <a:ext uri="{FF2B5EF4-FFF2-40B4-BE49-F238E27FC236}">
                <a16:creationId xmlns:a16="http://schemas.microsoft.com/office/drawing/2014/main" id="{0629A6C1-7AE4-226F-3A84-B7C6776A2B8F}"/>
              </a:ext>
            </a:extLst>
          </p:cNvPr>
          <p:cNvSpPr txBox="1">
            <a:spLocks noChangeArrowheads="1"/>
          </p:cNvSpPr>
          <p:nvPr/>
        </p:nvSpPr>
        <p:spPr bwMode="auto">
          <a:xfrm>
            <a:off x="2364846" y="6134336"/>
            <a:ext cx="838394"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(b-c)</a:t>
            </a:r>
          </a:p>
        </p:txBody>
      </p:sp>
      <p:sp>
        <p:nvSpPr>
          <p:cNvPr id="98317" name="Text Box 12">
            <a:extLst>
              <a:ext uri="{FF2B5EF4-FFF2-40B4-BE49-F238E27FC236}">
                <a16:creationId xmlns:a16="http://schemas.microsoft.com/office/drawing/2014/main" id="{AB2EFEAA-263D-1EA2-F0B8-7807231F58A1}"/>
              </a:ext>
            </a:extLst>
          </p:cNvPr>
          <p:cNvSpPr txBox="1">
            <a:spLocks noChangeArrowheads="1"/>
          </p:cNvSpPr>
          <p:nvPr/>
        </p:nvSpPr>
        <p:spPr bwMode="auto">
          <a:xfrm>
            <a:off x="5889912" y="4473427"/>
            <a:ext cx="457306"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a:t>
            </a:r>
            <a:r>
              <a:rPr lang="en-US" altLang="zh-CN" b="1" baseline="30000">
                <a:ea typeface="黑体" panose="02010609060101010101" pitchFamily="49" charset="-122"/>
                <a:sym typeface="Symbol" panose="05050102010706020507" pitchFamily="18" charset="2"/>
              </a:rPr>
              <a:t>*</a:t>
            </a:r>
          </a:p>
        </p:txBody>
      </p:sp>
      <p:sp>
        <p:nvSpPr>
          <p:cNvPr id="98318" name="Text Box 13">
            <a:extLst>
              <a:ext uri="{FF2B5EF4-FFF2-40B4-BE49-F238E27FC236}">
                <a16:creationId xmlns:a16="http://schemas.microsoft.com/office/drawing/2014/main" id="{C6143213-7340-9968-FC82-E0589124BDBA}"/>
              </a:ext>
            </a:extLst>
          </p:cNvPr>
          <p:cNvSpPr txBox="1">
            <a:spLocks noChangeArrowheads="1"/>
          </p:cNvSpPr>
          <p:nvPr/>
        </p:nvSpPr>
        <p:spPr bwMode="auto">
          <a:xfrm>
            <a:off x="3127022" y="2323454"/>
            <a:ext cx="228653"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y</a:t>
            </a:r>
            <a:endParaRPr lang="en-US" altLang="zh-CN" b="1">
              <a:ea typeface="黑体" panose="02010609060101010101" pitchFamily="49" charset="-122"/>
              <a:sym typeface="Symbol" panose="05050102010706020507" pitchFamily="18" charset="2"/>
            </a:endParaRPr>
          </a:p>
        </p:txBody>
      </p:sp>
      <p:sp>
        <p:nvSpPr>
          <p:cNvPr id="98319" name="Text Box 14">
            <a:extLst>
              <a:ext uri="{FF2B5EF4-FFF2-40B4-BE49-F238E27FC236}">
                <a16:creationId xmlns:a16="http://schemas.microsoft.com/office/drawing/2014/main" id="{26465733-1101-19C2-373A-A2A153291AC4}"/>
              </a:ext>
            </a:extLst>
          </p:cNvPr>
          <p:cNvSpPr txBox="1">
            <a:spLocks noChangeArrowheads="1"/>
          </p:cNvSpPr>
          <p:nvPr/>
        </p:nvSpPr>
        <p:spPr bwMode="auto">
          <a:xfrm>
            <a:off x="7623863" y="4838636"/>
            <a:ext cx="304871"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sym typeface="Symbol" panose="05050102010706020507" pitchFamily="18" charset="2"/>
              </a:rPr>
              <a:t></a:t>
            </a:r>
            <a:endParaRPr lang="en-US" altLang="zh-CN" b="1" baseline="30000">
              <a:ea typeface="黑体" panose="02010609060101010101" pitchFamily="49" charset="-122"/>
              <a:sym typeface="Symbol" panose="05050102010706020507" pitchFamily="18" charset="2"/>
            </a:endParaRPr>
          </a:p>
        </p:txBody>
      </p:sp>
      <p:graphicFrame>
        <p:nvGraphicFramePr>
          <p:cNvPr id="98320" name="Object 15">
            <a:extLst>
              <a:ext uri="{FF2B5EF4-FFF2-40B4-BE49-F238E27FC236}">
                <a16:creationId xmlns:a16="http://schemas.microsoft.com/office/drawing/2014/main" id="{91B4E5C1-C490-8FAF-13B4-4B505BC246A2}"/>
              </a:ext>
            </a:extLst>
          </p:cNvPr>
          <p:cNvGraphicFramePr>
            <a:graphicFrameLocks noChangeAspect="1"/>
          </p:cNvGraphicFramePr>
          <p:nvPr>
            <p:extLst>
              <p:ext uri="{D42A27DB-BD31-4B8C-83A1-F6EECF244321}">
                <p14:modId xmlns:p14="http://schemas.microsoft.com/office/powerpoint/2010/main" val="3879515534"/>
              </p:ext>
            </p:extLst>
          </p:nvPr>
        </p:nvGraphicFramePr>
        <p:xfrm>
          <a:off x="4727593" y="4914854"/>
          <a:ext cx="968599" cy="720892"/>
        </p:xfrm>
        <a:graphic>
          <a:graphicData uri="http://schemas.openxmlformats.org/presentationml/2006/ole">
            <mc:AlternateContent xmlns:mc="http://schemas.openxmlformats.org/markup-compatibility/2006">
              <mc:Choice xmlns:v="urn:schemas-microsoft-com:vml" Requires="v">
                <p:oleObj r:id="rId3" imgW="596641" imgH="444307" progId="Equation.3">
                  <p:embed/>
                </p:oleObj>
              </mc:Choice>
              <mc:Fallback>
                <p:oleObj r:id="rId3" imgW="596641" imgH="444307" progId="Equation.3">
                  <p:embed/>
                  <p:pic>
                    <p:nvPicPr>
                      <p:cNvPr id="98320" name="Object 15">
                        <a:extLst>
                          <a:ext uri="{FF2B5EF4-FFF2-40B4-BE49-F238E27FC236}">
                            <a16:creationId xmlns:a16="http://schemas.microsoft.com/office/drawing/2014/main" id="{91B4E5C1-C490-8FAF-13B4-4B505BC24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93" y="4914854"/>
                        <a:ext cx="968599" cy="72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21" name="Text Box 16">
            <a:extLst>
              <a:ext uri="{FF2B5EF4-FFF2-40B4-BE49-F238E27FC236}">
                <a16:creationId xmlns:a16="http://schemas.microsoft.com/office/drawing/2014/main" id="{639E1487-69DC-41F0-77A6-7618EA7A7DC1}"/>
              </a:ext>
            </a:extLst>
          </p:cNvPr>
          <p:cNvSpPr txBox="1">
            <a:spLocks noChangeArrowheads="1"/>
          </p:cNvSpPr>
          <p:nvPr/>
        </p:nvSpPr>
        <p:spPr bwMode="auto">
          <a:xfrm>
            <a:off x="5261116" y="5753248"/>
            <a:ext cx="304871"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y</a:t>
            </a:r>
            <a:r>
              <a:rPr lang="en-US" altLang="zh-CN" b="1" baseline="-25000">
                <a:ea typeface="黑体" panose="02010609060101010101" pitchFamily="49" charset="-122"/>
              </a:rPr>
              <a:t>2</a:t>
            </a:r>
            <a:endParaRPr lang="en-US" altLang="zh-CN" b="1" baseline="-25000">
              <a:ea typeface="黑体" panose="02010609060101010101" pitchFamily="49" charset="-122"/>
              <a:sym typeface="Symbol" panose="05050102010706020507" pitchFamily="18" charset="2"/>
            </a:endParaRPr>
          </a:p>
        </p:txBody>
      </p:sp>
      <p:sp>
        <p:nvSpPr>
          <p:cNvPr id="98322" name="Text Box 17">
            <a:extLst>
              <a:ext uri="{FF2B5EF4-FFF2-40B4-BE49-F238E27FC236}">
                <a16:creationId xmlns:a16="http://schemas.microsoft.com/office/drawing/2014/main" id="{F25EE575-E973-4E26-D7AC-A556D4DF6AC4}"/>
              </a:ext>
            </a:extLst>
          </p:cNvPr>
          <p:cNvSpPr txBox="1">
            <a:spLocks noChangeArrowheads="1"/>
          </p:cNvSpPr>
          <p:nvPr/>
        </p:nvSpPr>
        <p:spPr bwMode="auto">
          <a:xfrm>
            <a:off x="5261116" y="4305113"/>
            <a:ext cx="304871"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ea typeface="黑体" panose="02010609060101010101" pitchFamily="49" charset="-122"/>
              </a:rPr>
              <a:t>y</a:t>
            </a:r>
            <a:r>
              <a:rPr lang="en-US" altLang="zh-CN" b="1" baseline="-25000">
                <a:ea typeface="黑体" panose="02010609060101010101" pitchFamily="49" charset="-122"/>
              </a:rPr>
              <a:t>1</a:t>
            </a:r>
            <a:endParaRPr lang="en-US" altLang="zh-CN" b="1" baseline="-25000">
              <a:ea typeface="黑体" panose="02010609060101010101" pitchFamily="49" charset="-122"/>
              <a:sym typeface="Symbol" panose="05050102010706020507" pitchFamily="18" charset="2"/>
            </a:endParaRPr>
          </a:p>
        </p:txBody>
      </p:sp>
      <p:sp>
        <p:nvSpPr>
          <p:cNvPr id="98323" name="Rectangle 18">
            <a:extLst>
              <a:ext uri="{FF2B5EF4-FFF2-40B4-BE49-F238E27FC236}">
                <a16:creationId xmlns:a16="http://schemas.microsoft.com/office/drawing/2014/main" id="{77084B38-51FB-6A9E-AD16-B5E5949DB2EB}"/>
              </a:ext>
            </a:extLst>
          </p:cNvPr>
          <p:cNvSpPr>
            <a:spLocks noGrp="1" noChangeArrowheads="1"/>
          </p:cNvSpPr>
          <p:nvPr>
            <p:ph idx="1"/>
          </p:nvPr>
        </p:nvSpPr>
        <p:spPr>
          <a:xfrm>
            <a:off x="1146175" y="915142"/>
            <a:ext cx="7696200" cy="671668"/>
          </a:xfrm>
        </p:spPr>
        <p:txBody>
          <a:bodyPr>
            <a:normAutofit/>
          </a:bodyPr>
          <a:lstStyle/>
          <a:p>
            <a:pPr eaLnBrk="1" hangingPunct="1">
              <a:buClr>
                <a:srgbClr val="CC00CC"/>
              </a:buClr>
            </a:pPr>
            <a:r>
              <a:rPr lang="en-US" altLang="zh-CN" dirty="0">
                <a:sym typeface="Symbol" panose="05050102010706020507" pitchFamily="18" charset="2"/>
              </a:rPr>
              <a:t>b</a:t>
            </a:r>
            <a:r>
              <a:rPr lang="zh-CN" altLang="en-US" sz="2000" dirty="0"/>
              <a:t>＜</a:t>
            </a:r>
            <a:r>
              <a:rPr lang="en-US" altLang="zh-CN" dirty="0">
                <a:sym typeface="Symbol" panose="05050102010706020507" pitchFamily="18" charset="2"/>
              </a:rPr>
              <a:t>c</a:t>
            </a:r>
            <a:r>
              <a:rPr lang="zh-CN" altLang="en-US" dirty="0">
                <a:sym typeface="Symbol" panose="05050102010706020507" pitchFamily="18" charset="2"/>
              </a:rPr>
              <a:t>时，</a:t>
            </a:r>
            <a:r>
              <a:rPr lang="zh-CN" altLang="en-US" dirty="0"/>
              <a:t>由下图看出，</a:t>
            </a:r>
            <a:r>
              <a:rPr lang="en-US" altLang="zh-CN" dirty="0"/>
              <a:t>y</a:t>
            </a:r>
            <a:r>
              <a:rPr lang="en-US" altLang="zh-CN" baseline="-25000" dirty="0"/>
              <a:t>1</a:t>
            </a:r>
            <a:r>
              <a:rPr lang="zh-CN" altLang="en-US" dirty="0"/>
              <a:t>与</a:t>
            </a:r>
            <a:r>
              <a:rPr lang="en-US" altLang="zh-CN" dirty="0"/>
              <a:t>y</a:t>
            </a:r>
            <a:r>
              <a:rPr lang="en-US" altLang="zh-CN" baseline="-25000" dirty="0"/>
              <a:t>2</a:t>
            </a:r>
            <a:r>
              <a:rPr lang="zh-CN" altLang="en-US" dirty="0"/>
              <a:t>两曲线仍有唯一交点，</a:t>
            </a:r>
          </a:p>
        </p:txBody>
      </p:sp>
      <p:sp>
        <p:nvSpPr>
          <p:cNvPr id="98324" name="Rectangle 19">
            <a:extLst>
              <a:ext uri="{FF2B5EF4-FFF2-40B4-BE49-F238E27FC236}">
                <a16:creationId xmlns:a16="http://schemas.microsoft.com/office/drawing/2014/main" id="{8DA79DF5-773C-37B6-4349-0F6E2E148CC7}"/>
              </a:ext>
            </a:extLst>
          </p:cNvPr>
          <p:cNvSpPr>
            <a:spLocks noChangeArrowheads="1"/>
          </p:cNvSpPr>
          <p:nvPr/>
        </p:nvSpPr>
        <p:spPr bwMode="auto">
          <a:xfrm>
            <a:off x="1527264" y="1772590"/>
            <a:ext cx="5182799" cy="40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eaLnBrk="0" hangingPunct="0">
              <a:defRPr sz="2400">
                <a:solidFill>
                  <a:schemeClr val="tx1"/>
                </a:solidFill>
                <a:latin typeface="Times New Roman" panose="02020603050405020304" pitchFamily="18" charset="0"/>
                <a:ea typeface="宋体" panose="02010600030101010101" pitchFamily="2" charset="-122"/>
              </a:defRPr>
            </a:lvl4pPr>
            <a:lvl5pPr eaLnBrk="0" hangingPunct="0">
              <a:defRPr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Clr>
                <a:srgbClr val="00FF00"/>
              </a:buClr>
            </a:pPr>
            <a:r>
              <a:rPr lang="zh-CN" altLang="en-US" b="1" dirty="0">
                <a:latin typeface="+mn-ea"/>
                <a:ea typeface="+mn-ea"/>
              </a:rPr>
              <a:t>其横坐标为</a:t>
            </a:r>
            <a:r>
              <a:rPr lang="zh-CN" altLang="en-US" b="1" dirty="0">
                <a:latin typeface="+mn-ea"/>
                <a:ea typeface="+mn-ea"/>
                <a:sym typeface="Symbol" panose="05050102010706020507" pitchFamily="18" charset="2"/>
              </a:rPr>
              <a:t></a:t>
            </a:r>
            <a:r>
              <a:rPr lang="zh-CN" altLang="en-US" b="1" baseline="30000"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，且</a:t>
            </a:r>
            <a:r>
              <a:rPr lang="zh-CN" altLang="en-US" b="1" baseline="30000"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唯一存在、有限，</a:t>
            </a:r>
          </a:p>
        </p:txBody>
      </p:sp>
      <p:graphicFrame>
        <p:nvGraphicFramePr>
          <p:cNvPr id="98325" name="Object 20">
            <a:extLst>
              <a:ext uri="{FF2B5EF4-FFF2-40B4-BE49-F238E27FC236}">
                <a16:creationId xmlns:a16="http://schemas.microsoft.com/office/drawing/2014/main" id="{8ECD42CE-5B76-4D99-4FB8-925C9CE91345}"/>
              </a:ext>
            </a:extLst>
          </p:cNvPr>
          <p:cNvGraphicFramePr>
            <a:graphicFrameLocks noChangeAspect="1"/>
          </p:cNvGraphicFramePr>
          <p:nvPr>
            <p:extLst>
              <p:ext uri="{D42A27DB-BD31-4B8C-83A1-F6EECF244321}">
                <p14:modId xmlns:p14="http://schemas.microsoft.com/office/powerpoint/2010/main" val="1603084373"/>
              </p:ext>
            </p:extLst>
          </p:nvPr>
        </p:nvGraphicFramePr>
        <p:xfrm>
          <a:off x="6786281" y="1524882"/>
          <a:ext cx="1806993" cy="890794"/>
        </p:xfrm>
        <a:graphic>
          <a:graphicData uri="http://schemas.openxmlformats.org/presentationml/2006/ole">
            <mc:AlternateContent xmlns:mc="http://schemas.openxmlformats.org/markup-compatibility/2006">
              <mc:Choice xmlns:v="urn:schemas-microsoft-com:vml" Requires="v">
                <p:oleObj r:id="rId5" imgW="901309" imgH="444307" progId="Equation.3">
                  <p:embed/>
                </p:oleObj>
              </mc:Choice>
              <mc:Fallback>
                <p:oleObj r:id="rId5" imgW="901309" imgH="444307" progId="Equation.3">
                  <p:embed/>
                  <p:pic>
                    <p:nvPicPr>
                      <p:cNvPr id="98325" name="Object 20">
                        <a:extLst>
                          <a:ext uri="{FF2B5EF4-FFF2-40B4-BE49-F238E27FC236}">
                            <a16:creationId xmlns:a16="http://schemas.microsoft.com/office/drawing/2014/main" id="{8ECD42CE-5B76-4D99-4FB8-925C9CE913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281" y="1524882"/>
                        <a:ext cx="1806993" cy="89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26" name="Arc 21">
            <a:extLst>
              <a:ext uri="{FF2B5EF4-FFF2-40B4-BE49-F238E27FC236}">
                <a16:creationId xmlns:a16="http://schemas.microsoft.com/office/drawing/2014/main" id="{573EDF66-9FE6-4027-1342-4FDC0EEF01EF}"/>
              </a:ext>
            </a:extLst>
          </p:cNvPr>
          <p:cNvSpPr>
            <a:spLocks noChangeArrowheads="1"/>
          </p:cNvSpPr>
          <p:nvPr/>
        </p:nvSpPr>
        <p:spPr bwMode="auto">
          <a:xfrm flipH="1">
            <a:off x="4651375" y="5219725"/>
            <a:ext cx="3048706" cy="121948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 name="T10" fmla="*/ -1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98327" name="Line 22">
            <a:extLst>
              <a:ext uri="{FF2B5EF4-FFF2-40B4-BE49-F238E27FC236}">
                <a16:creationId xmlns:a16="http://schemas.microsoft.com/office/drawing/2014/main" id="{33E9A611-9FDB-63E6-A533-035225253CEA}"/>
              </a:ext>
            </a:extLst>
          </p:cNvPr>
          <p:cNvSpPr>
            <a:spLocks noChangeShapeType="1"/>
          </p:cNvSpPr>
          <p:nvPr/>
        </p:nvSpPr>
        <p:spPr bwMode="auto">
          <a:xfrm>
            <a:off x="3355675" y="6362989"/>
            <a:ext cx="136715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0E307770-F043-2D35-57EA-E2986A1B6940}"/>
              </a:ext>
            </a:extLst>
          </p:cNvPr>
          <p:cNvSpPr>
            <a:spLocks noGrp="1" noChangeArrowheads="1"/>
          </p:cNvSpPr>
          <p:nvPr>
            <p:ph type="title"/>
          </p:nvPr>
        </p:nvSpPr>
        <p:spPr/>
        <p:txBody>
          <a:bodyPr/>
          <a:lstStyle/>
          <a:p>
            <a:pPr algn="l" eaLnBrk="1" hangingPunct="1"/>
            <a:r>
              <a:rPr lang="zh-CN" altLang="en-US"/>
              <a:t>例</a:t>
            </a:r>
            <a:r>
              <a:rPr lang="en-US" altLang="zh-CN"/>
              <a:t>4</a:t>
            </a:r>
          </a:p>
        </p:txBody>
      </p:sp>
      <p:sp>
        <p:nvSpPr>
          <p:cNvPr id="401411" name="Rectangle 3">
            <a:extLst>
              <a:ext uri="{FF2B5EF4-FFF2-40B4-BE49-F238E27FC236}">
                <a16:creationId xmlns:a16="http://schemas.microsoft.com/office/drawing/2014/main" id="{50C329DF-99AE-4207-CC34-F90B912344B9}"/>
              </a:ext>
            </a:extLst>
          </p:cNvPr>
          <p:cNvSpPr>
            <a:spLocks noGrp="1" noChangeArrowheads="1"/>
          </p:cNvSpPr>
          <p:nvPr>
            <p:ph idx="1"/>
          </p:nvPr>
        </p:nvSpPr>
        <p:spPr>
          <a:xfrm>
            <a:off x="384175" y="1026855"/>
            <a:ext cx="11049000" cy="2174339"/>
          </a:xfrm>
        </p:spPr>
        <p:txBody>
          <a:bodyPr>
            <a:noAutofit/>
          </a:bodyPr>
          <a:lstStyle/>
          <a:p>
            <a:pPr>
              <a:buNone/>
            </a:pPr>
            <a:r>
              <a:rPr lang="en-US" altLang="zh-CN" dirty="0"/>
              <a:t>    </a:t>
            </a:r>
            <a:r>
              <a:rPr lang="zh-CN" altLang="en-US" dirty="0"/>
              <a:t>设顾客到达为泊松流，平均每小时到达</a:t>
            </a:r>
            <a:r>
              <a:rPr lang="zh-CN" altLang="en-US" dirty="0">
                <a:sym typeface="Symbol" panose="05050102010706020507" pitchFamily="18" charset="2"/>
              </a:rPr>
              <a:t>个顾客是已知的。一个顾客在系统内逗留每小时损失</a:t>
            </a:r>
            <a:r>
              <a:rPr lang="en-US" altLang="zh-CN" dirty="0">
                <a:sym typeface="Symbol" panose="05050102010706020507" pitchFamily="18" charset="2"/>
              </a:rPr>
              <a:t>c</a:t>
            </a:r>
            <a:r>
              <a:rPr lang="en-US" altLang="zh-CN" baseline="-25000" dirty="0">
                <a:sym typeface="Symbol" panose="05050102010706020507" pitchFamily="18" charset="2"/>
              </a:rPr>
              <a:t>1</a:t>
            </a:r>
            <a:r>
              <a:rPr lang="zh-CN" altLang="en-US" dirty="0"/>
              <a:t>元，服务机构的费用正比于服务率</a:t>
            </a:r>
            <a:r>
              <a:rPr lang="zh-CN" altLang="en-US" dirty="0">
                <a:sym typeface="Symbol" panose="05050102010706020507" pitchFamily="18" charset="2"/>
              </a:rPr>
              <a:t>，每小时每位顾客的费用为</a:t>
            </a:r>
            <a:r>
              <a:rPr lang="en-US" altLang="zh-CN" dirty="0">
                <a:sym typeface="Symbol" panose="05050102010706020507" pitchFamily="18" charset="2"/>
              </a:rPr>
              <a:t>c</a:t>
            </a:r>
            <a:r>
              <a:rPr lang="en-US" altLang="zh-CN" baseline="-25000" dirty="0">
                <a:sym typeface="Symbol" panose="05050102010706020507" pitchFamily="18" charset="2"/>
              </a:rPr>
              <a:t>2</a:t>
            </a:r>
            <a:r>
              <a:rPr lang="zh-CN" altLang="en-US" dirty="0"/>
              <a:t>元。假定服务时间为参数</a:t>
            </a:r>
            <a:r>
              <a:rPr lang="zh-CN" altLang="en-US" dirty="0">
                <a:sym typeface="Symbol" panose="05050102010706020507" pitchFamily="18" charset="2"/>
              </a:rPr>
              <a:t>的负指数分布，求最佳</a:t>
            </a:r>
            <a:r>
              <a:rPr lang="zh-CN" altLang="en-US" dirty="0"/>
              <a:t>服务率</a:t>
            </a:r>
            <a:r>
              <a:rPr lang="zh-CN" altLang="en-US" dirty="0">
                <a:sym typeface="Symbol" panose="05050102010706020507" pitchFamily="18" charset="2"/>
              </a:rPr>
              <a:t></a:t>
            </a:r>
            <a:r>
              <a:rPr lang="zh-CN" altLang="en-US" baseline="30000" dirty="0">
                <a:sym typeface="Symbol" panose="05050102010706020507" pitchFamily="18" charset="2"/>
              </a:rPr>
              <a:t>*</a:t>
            </a:r>
            <a:r>
              <a:rPr lang="zh-CN" altLang="en-US" dirty="0">
                <a:sym typeface="Symbol" panose="05050102010706020507" pitchFamily="18" charset="2"/>
              </a:rPr>
              <a:t>，使得整个系统总费用最少。</a:t>
            </a:r>
          </a:p>
          <a:p>
            <a:pPr eaLnBrk="1" hangingPunct="1">
              <a:buFont typeface="Wingdings" panose="05000000000000000000" pitchFamily="2" charset="2"/>
              <a:buNone/>
            </a:pPr>
            <a:endParaRPr lang="zh-CN" altLang="en-US" dirty="0">
              <a:sym typeface="Symbol" panose="05050102010706020507" pitchFamily="18" charset="2"/>
            </a:endParaRPr>
          </a:p>
        </p:txBody>
      </p:sp>
      <p:sp>
        <p:nvSpPr>
          <p:cNvPr id="401413" name="Rectangle 5">
            <a:extLst>
              <a:ext uri="{FF2B5EF4-FFF2-40B4-BE49-F238E27FC236}">
                <a16:creationId xmlns:a16="http://schemas.microsoft.com/office/drawing/2014/main" id="{01F7CD7B-2BB1-C3D3-BC1E-7B2A11EFB664}"/>
              </a:ext>
            </a:extLst>
          </p:cNvPr>
          <p:cNvSpPr>
            <a:spLocks noChangeArrowheads="1"/>
          </p:cNvSpPr>
          <p:nvPr/>
        </p:nvSpPr>
        <p:spPr bwMode="auto">
          <a:xfrm>
            <a:off x="1146175" y="3631480"/>
            <a:ext cx="7621764" cy="19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70000"/>
              </a:lnSpc>
            </a:pPr>
            <a:r>
              <a:rPr lang="zh-CN" altLang="en-US" b="1" dirty="0">
                <a:solidFill>
                  <a:srgbClr val="CC00CC"/>
                </a:solidFill>
                <a:latin typeface="+mn-ea"/>
              </a:rPr>
              <a:t>解</a:t>
            </a:r>
            <a:r>
              <a:rPr lang="zh-CN" altLang="en-US" b="1" dirty="0">
                <a:latin typeface="+mn-ea"/>
              </a:rPr>
              <a:t>  平均队长                             </a:t>
            </a:r>
          </a:p>
          <a:p>
            <a:pPr algn="just">
              <a:lnSpc>
                <a:spcPct val="200000"/>
              </a:lnSpc>
            </a:pPr>
            <a:r>
              <a:rPr lang="zh-CN" altLang="en-US" b="1" dirty="0">
                <a:latin typeface="+mn-ea"/>
              </a:rPr>
              <a:t>      </a:t>
            </a:r>
            <a:endParaRPr lang="en-US" altLang="zh-CN" b="1" dirty="0">
              <a:latin typeface="+mn-ea"/>
            </a:endParaRPr>
          </a:p>
          <a:p>
            <a:pPr algn="just">
              <a:lnSpc>
                <a:spcPct val="200000"/>
              </a:lnSpc>
            </a:pPr>
            <a:r>
              <a:rPr lang="zh-CN" altLang="en-US" b="1" dirty="0">
                <a:latin typeface="+mn-ea"/>
              </a:rPr>
              <a:t> 每小时顾客的平均损失费为           元      </a:t>
            </a:r>
          </a:p>
        </p:txBody>
      </p:sp>
      <p:graphicFrame>
        <p:nvGraphicFramePr>
          <p:cNvPr id="401416" name="Object 8">
            <a:extLst>
              <a:ext uri="{FF2B5EF4-FFF2-40B4-BE49-F238E27FC236}">
                <a16:creationId xmlns:a16="http://schemas.microsoft.com/office/drawing/2014/main" id="{60225C2B-BC5B-C5C7-DE48-3C7DE0635E34}"/>
              </a:ext>
            </a:extLst>
          </p:cNvPr>
          <p:cNvGraphicFramePr>
            <a:graphicFrameLocks noChangeAspect="1"/>
          </p:cNvGraphicFramePr>
          <p:nvPr>
            <p:extLst>
              <p:ext uri="{D42A27DB-BD31-4B8C-83A1-F6EECF244321}">
                <p14:modId xmlns:p14="http://schemas.microsoft.com/office/powerpoint/2010/main" val="1943750652"/>
              </p:ext>
            </p:extLst>
          </p:nvPr>
        </p:nvGraphicFramePr>
        <p:xfrm>
          <a:off x="3186586" y="3645771"/>
          <a:ext cx="2542175" cy="971775"/>
        </p:xfrm>
        <a:graphic>
          <a:graphicData uri="http://schemas.openxmlformats.org/presentationml/2006/ole">
            <mc:AlternateContent xmlns:mc="http://schemas.openxmlformats.org/markup-compatibility/2006">
              <mc:Choice xmlns:v="urn:schemas-microsoft-com:vml" Requires="v">
                <p:oleObj r:id="rId3" imgW="1129810" imgH="431613" progId="Equation.3">
                  <p:embed/>
                </p:oleObj>
              </mc:Choice>
              <mc:Fallback>
                <p:oleObj r:id="rId3" imgW="1129810" imgH="431613" progId="Equation.3">
                  <p:embed/>
                  <p:pic>
                    <p:nvPicPr>
                      <p:cNvPr id="401416" name="Object 8">
                        <a:extLst>
                          <a:ext uri="{FF2B5EF4-FFF2-40B4-BE49-F238E27FC236}">
                            <a16:creationId xmlns:a16="http://schemas.microsoft.com/office/drawing/2014/main" id="{60225C2B-BC5B-C5C7-DE48-3C7DE0635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586" y="3645771"/>
                        <a:ext cx="2542175"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1417" name="Object 9">
            <a:extLst>
              <a:ext uri="{FF2B5EF4-FFF2-40B4-BE49-F238E27FC236}">
                <a16:creationId xmlns:a16="http://schemas.microsoft.com/office/drawing/2014/main" id="{E97BA4EB-DD2B-74FC-DEA3-773CC5F54E4E}"/>
              </a:ext>
            </a:extLst>
          </p:cNvPr>
          <p:cNvGraphicFramePr>
            <a:graphicFrameLocks noChangeAspect="1"/>
          </p:cNvGraphicFramePr>
          <p:nvPr>
            <p:extLst>
              <p:ext uri="{D42A27DB-BD31-4B8C-83A1-F6EECF244321}">
                <p14:modId xmlns:p14="http://schemas.microsoft.com/office/powerpoint/2010/main" val="3516446344"/>
              </p:ext>
            </p:extLst>
          </p:nvPr>
        </p:nvGraphicFramePr>
        <p:xfrm>
          <a:off x="4957057" y="4953794"/>
          <a:ext cx="886030" cy="971775"/>
        </p:xfrm>
        <a:graphic>
          <a:graphicData uri="http://schemas.openxmlformats.org/presentationml/2006/ole">
            <mc:AlternateContent xmlns:mc="http://schemas.openxmlformats.org/markup-compatibility/2006">
              <mc:Choice xmlns:v="urn:schemas-microsoft-com:vml" Requires="v">
                <p:oleObj r:id="rId5" imgW="393529" imgH="431613" progId="Equation.3">
                  <p:embed/>
                </p:oleObj>
              </mc:Choice>
              <mc:Fallback>
                <p:oleObj r:id="rId5" imgW="393529" imgH="431613" progId="Equation.3">
                  <p:embed/>
                  <p:pic>
                    <p:nvPicPr>
                      <p:cNvPr id="401417" name="Object 9">
                        <a:extLst>
                          <a:ext uri="{FF2B5EF4-FFF2-40B4-BE49-F238E27FC236}">
                            <a16:creationId xmlns:a16="http://schemas.microsoft.com/office/drawing/2014/main" id="{E97BA4EB-DD2B-74FC-DEA3-773CC5F54E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7057" y="4953794"/>
                        <a:ext cx="886030"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iterate type="wd">
                                    <p:tmPct val="6000"/>
                                  </p:iterate>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401413">
                                            <p:txEl>
                                              <p:pRg st="0" end="0"/>
                                            </p:txEl>
                                          </p:spTgt>
                                        </p:tgtEl>
                                        <p:attrNameLst>
                                          <p:attrName>style.visibility</p:attrName>
                                        </p:attrNameLst>
                                      </p:cBhvr>
                                      <p:to>
                                        <p:strVal val="visible"/>
                                      </p:to>
                                    </p:set>
                                    <p:anim calcmode="lin" valueType="num">
                                      <p:cBhvr additive="base">
                                        <p:cTn id="13" dur="500" fill="hold"/>
                                        <p:tgtEl>
                                          <p:spTgt spid="40141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14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401416"/>
                                        </p:tgtEl>
                                        <p:attrNameLst>
                                          <p:attrName>style.visibility</p:attrName>
                                        </p:attrNameLst>
                                      </p:cBhvr>
                                      <p:to>
                                        <p:strVal val="visible"/>
                                      </p:to>
                                    </p:set>
                                    <p:anim calcmode="lin" valueType="num">
                                      <p:cBhvr additive="base">
                                        <p:cTn id="19" dur="500" fill="hold"/>
                                        <p:tgtEl>
                                          <p:spTgt spid="401416"/>
                                        </p:tgtEl>
                                        <p:attrNameLst>
                                          <p:attrName>ppt_x</p:attrName>
                                        </p:attrNameLst>
                                      </p:cBhvr>
                                      <p:tavLst>
                                        <p:tav tm="0">
                                          <p:val>
                                            <p:strVal val="0-#ppt_w/2"/>
                                          </p:val>
                                        </p:tav>
                                        <p:tav tm="100000">
                                          <p:val>
                                            <p:strVal val="#ppt_x"/>
                                          </p:val>
                                        </p:tav>
                                      </p:tavLst>
                                    </p:anim>
                                    <p:anim calcmode="lin" valueType="num">
                                      <p:cBhvr additive="base">
                                        <p:cTn id="20" dur="500" fill="hold"/>
                                        <p:tgtEl>
                                          <p:spTgt spid="401416"/>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401413">
                                            <p:txEl>
                                              <p:pRg st="1" end="1"/>
                                            </p:txEl>
                                          </p:spTgt>
                                        </p:tgtEl>
                                        <p:attrNameLst>
                                          <p:attrName>style.visibility</p:attrName>
                                        </p:attrNameLst>
                                      </p:cBhvr>
                                      <p:to>
                                        <p:strVal val="visible"/>
                                      </p:to>
                                    </p:set>
                                    <p:anim calcmode="lin" valueType="num">
                                      <p:cBhvr additive="base">
                                        <p:cTn id="25" dur="500" fill="hold"/>
                                        <p:tgtEl>
                                          <p:spTgt spid="401413">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141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401413">
                                            <p:txEl>
                                              <p:pRg st="2" end="2"/>
                                            </p:txEl>
                                          </p:spTgt>
                                        </p:tgtEl>
                                        <p:attrNameLst>
                                          <p:attrName>style.visibility</p:attrName>
                                        </p:attrNameLst>
                                      </p:cBhvr>
                                      <p:to>
                                        <p:strVal val="visible"/>
                                      </p:to>
                                    </p:set>
                                    <p:anim calcmode="lin" valueType="num">
                                      <p:cBhvr additive="base">
                                        <p:cTn id="31" dur="500" fill="hold"/>
                                        <p:tgtEl>
                                          <p:spTgt spid="40141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1413">
                                            <p:txEl>
                                              <p:pRg st="2" end="2"/>
                                            </p:txEl>
                                          </p:spTgt>
                                        </p:tgtEl>
                                        <p:attrNameLst>
                                          <p:attrName>ppt_y</p:attrName>
                                        </p:attrNameLst>
                                      </p:cBhvr>
                                      <p:tavLst>
                                        <p:tav tm="0">
                                          <p:val>
                                            <p:strVal val="0-#ppt_h/2"/>
                                          </p:val>
                                        </p:tav>
                                        <p:tav tm="100000">
                                          <p:val>
                                            <p:strVal val="#ppt_y"/>
                                          </p:val>
                                        </p:tav>
                                      </p:tavLst>
                                    </p:anim>
                                  </p:childTnLst>
                                </p:cTn>
                              </p:par>
                              <p:par>
                                <p:cTn id="33" presetID="2" presetClass="entr" presetSubtype="9" fill="hold" nodeType="withEffect">
                                  <p:stCondLst>
                                    <p:cond delay="0"/>
                                  </p:stCondLst>
                                  <p:childTnLst>
                                    <p:set>
                                      <p:cBhvr>
                                        <p:cTn id="34" dur="1" fill="hold">
                                          <p:stCondLst>
                                            <p:cond delay="0"/>
                                          </p:stCondLst>
                                        </p:cTn>
                                        <p:tgtEl>
                                          <p:spTgt spid="401417"/>
                                        </p:tgtEl>
                                        <p:attrNameLst>
                                          <p:attrName>style.visibility</p:attrName>
                                        </p:attrNameLst>
                                      </p:cBhvr>
                                      <p:to>
                                        <p:strVal val="visible"/>
                                      </p:to>
                                    </p:set>
                                    <p:anim calcmode="lin" valueType="num">
                                      <p:cBhvr additive="base">
                                        <p:cTn id="35" dur="500" fill="hold"/>
                                        <p:tgtEl>
                                          <p:spTgt spid="401417"/>
                                        </p:tgtEl>
                                        <p:attrNameLst>
                                          <p:attrName>ppt_x</p:attrName>
                                        </p:attrNameLst>
                                      </p:cBhvr>
                                      <p:tavLst>
                                        <p:tav tm="0">
                                          <p:val>
                                            <p:strVal val="0-#ppt_w/2"/>
                                          </p:val>
                                        </p:tav>
                                        <p:tav tm="100000">
                                          <p:val>
                                            <p:strVal val="#ppt_x"/>
                                          </p:val>
                                        </p:tav>
                                      </p:tavLst>
                                    </p:anim>
                                    <p:anim calcmode="lin" valueType="num">
                                      <p:cBhvr additive="base">
                                        <p:cTn id="36" dur="500" fill="hold"/>
                                        <p:tgtEl>
                                          <p:spTgt spid="4014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P spid="4014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a:extLst>
              <a:ext uri="{FF2B5EF4-FFF2-40B4-BE49-F238E27FC236}">
                <a16:creationId xmlns:a16="http://schemas.microsoft.com/office/drawing/2014/main" id="{8F049067-E1DE-B98B-52B0-9320A0B9B3E7}"/>
              </a:ext>
            </a:extLst>
          </p:cNvPr>
          <p:cNvSpPr>
            <a:spLocks noGrp="1" noChangeArrowheads="1"/>
          </p:cNvSpPr>
          <p:nvPr>
            <p:ph type="title"/>
          </p:nvPr>
        </p:nvSpPr>
        <p:spPr/>
        <p:txBody>
          <a:bodyPr/>
          <a:lstStyle/>
          <a:p>
            <a:pPr algn="l" eaLnBrk="1" hangingPunct="1"/>
            <a:r>
              <a:rPr lang="zh-CN" altLang="en-US"/>
              <a:t>例</a:t>
            </a:r>
            <a:r>
              <a:rPr lang="en-US" altLang="zh-CN"/>
              <a:t>4(</a:t>
            </a:r>
            <a:r>
              <a:rPr lang="zh-CN" altLang="en-US"/>
              <a:t>续</a:t>
            </a:r>
            <a:r>
              <a:rPr lang="en-US" altLang="zh-CN"/>
              <a:t>)</a:t>
            </a:r>
          </a:p>
        </p:txBody>
      </p:sp>
      <p:sp>
        <p:nvSpPr>
          <p:cNvPr id="418819" name="Rectangle 3">
            <a:extLst>
              <a:ext uri="{FF2B5EF4-FFF2-40B4-BE49-F238E27FC236}">
                <a16:creationId xmlns:a16="http://schemas.microsoft.com/office/drawing/2014/main" id="{C14E9481-EB68-BBBF-D529-C45EB1138540}"/>
              </a:ext>
            </a:extLst>
          </p:cNvPr>
          <p:cNvSpPr>
            <a:spLocks noGrp="1" noChangeArrowheads="1"/>
          </p:cNvSpPr>
          <p:nvPr>
            <p:ph idx="1"/>
          </p:nvPr>
        </p:nvSpPr>
        <p:spPr>
          <a:xfrm>
            <a:off x="993775" y="877116"/>
            <a:ext cx="8153400" cy="1430604"/>
          </a:xfrm>
        </p:spPr>
        <p:txBody>
          <a:bodyPr>
            <a:normAutofit/>
          </a:bodyPr>
          <a:lstStyle/>
          <a:p>
            <a:pPr eaLnBrk="1" hangingPunct="1">
              <a:buFont typeface="Wingdings" panose="05000000000000000000" pitchFamily="2" charset="2"/>
              <a:buNone/>
            </a:pPr>
            <a:r>
              <a:rPr lang="zh-CN" altLang="en-US" dirty="0"/>
              <a:t>每小时服务机构的平均费用为</a:t>
            </a:r>
            <a:r>
              <a:rPr lang="en-US" altLang="zh-CN" dirty="0">
                <a:sym typeface="Symbol" panose="05050102010706020507" pitchFamily="18" charset="2"/>
              </a:rPr>
              <a:t>c</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t>元，</a:t>
            </a:r>
          </a:p>
          <a:p>
            <a:pPr eaLnBrk="1" hangingPunct="1">
              <a:spcBef>
                <a:spcPct val="50000"/>
              </a:spcBef>
              <a:buFont typeface="Wingdings" panose="05000000000000000000" pitchFamily="2" charset="2"/>
              <a:buNone/>
            </a:pPr>
            <a:r>
              <a:rPr lang="zh-CN" altLang="en-US" dirty="0"/>
              <a:t>单位时间内平均总费用为</a:t>
            </a:r>
          </a:p>
        </p:txBody>
      </p:sp>
      <p:graphicFrame>
        <p:nvGraphicFramePr>
          <p:cNvPr id="418822" name="Object 6">
            <a:extLst>
              <a:ext uri="{FF2B5EF4-FFF2-40B4-BE49-F238E27FC236}">
                <a16:creationId xmlns:a16="http://schemas.microsoft.com/office/drawing/2014/main" id="{B0AB0299-BB49-2FD8-F02B-AF16FE1D5F77}"/>
              </a:ext>
            </a:extLst>
          </p:cNvPr>
          <p:cNvGraphicFramePr>
            <a:graphicFrameLocks noChangeAspect="1"/>
          </p:cNvGraphicFramePr>
          <p:nvPr>
            <p:extLst>
              <p:ext uri="{D42A27DB-BD31-4B8C-83A1-F6EECF244321}">
                <p14:modId xmlns:p14="http://schemas.microsoft.com/office/powerpoint/2010/main" val="1414623821"/>
              </p:ext>
            </p:extLst>
          </p:nvPr>
        </p:nvGraphicFramePr>
        <p:xfrm>
          <a:off x="4569653" y="1511518"/>
          <a:ext cx="2588224" cy="968599"/>
        </p:xfrm>
        <a:graphic>
          <a:graphicData uri="http://schemas.openxmlformats.org/presentationml/2006/ole">
            <mc:AlternateContent xmlns:mc="http://schemas.openxmlformats.org/markup-compatibility/2006">
              <mc:Choice xmlns:v="urn:schemas-microsoft-com:vml" Requires="v">
                <p:oleObj r:id="rId3" imgW="1155700" imgH="431800" progId="Equation.3">
                  <p:embed/>
                </p:oleObj>
              </mc:Choice>
              <mc:Fallback>
                <p:oleObj r:id="rId3" imgW="1155700" imgH="431800" progId="Equation.3">
                  <p:embed/>
                  <p:pic>
                    <p:nvPicPr>
                      <p:cNvPr id="418822" name="Object 6">
                        <a:extLst>
                          <a:ext uri="{FF2B5EF4-FFF2-40B4-BE49-F238E27FC236}">
                            <a16:creationId xmlns:a16="http://schemas.microsoft.com/office/drawing/2014/main" id="{B0AB0299-BB49-2FD8-F02B-AF16FE1D5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9653" y="1511518"/>
                        <a:ext cx="2588224" cy="96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8823" name="Rectangle 7">
            <a:extLst>
              <a:ext uri="{FF2B5EF4-FFF2-40B4-BE49-F238E27FC236}">
                <a16:creationId xmlns:a16="http://schemas.microsoft.com/office/drawing/2014/main" id="{F305050B-76FF-37B3-AC3B-9B11517CD9A1}"/>
              </a:ext>
            </a:extLst>
          </p:cNvPr>
          <p:cNvSpPr>
            <a:spLocks noChangeArrowheads="1"/>
          </p:cNvSpPr>
          <p:nvPr/>
        </p:nvSpPr>
        <p:spPr bwMode="auto">
          <a:xfrm>
            <a:off x="993775" y="2695159"/>
            <a:ext cx="49244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由</a:t>
            </a:r>
          </a:p>
        </p:txBody>
      </p:sp>
      <p:graphicFrame>
        <p:nvGraphicFramePr>
          <p:cNvPr id="418826" name="Object 10">
            <a:extLst>
              <a:ext uri="{FF2B5EF4-FFF2-40B4-BE49-F238E27FC236}">
                <a16:creationId xmlns:a16="http://schemas.microsoft.com/office/drawing/2014/main" id="{365ACCB5-0441-02AA-1FEE-D0AAA9A3A39C}"/>
              </a:ext>
            </a:extLst>
          </p:cNvPr>
          <p:cNvGraphicFramePr>
            <a:graphicFrameLocks noChangeAspect="1"/>
          </p:cNvGraphicFramePr>
          <p:nvPr>
            <p:extLst>
              <p:ext uri="{D42A27DB-BD31-4B8C-83A1-F6EECF244321}">
                <p14:modId xmlns:p14="http://schemas.microsoft.com/office/powerpoint/2010/main" val="2604166378"/>
              </p:ext>
            </p:extLst>
          </p:nvPr>
        </p:nvGraphicFramePr>
        <p:xfrm>
          <a:off x="1470136" y="2599887"/>
          <a:ext cx="3828349" cy="971775"/>
        </p:xfrm>
        <a:graphic>
          <a:graphicData uri="http://schemas.openxmlformats.org/presentationml/2006/ole">
            <mc:AlternateContent xmlns:mc="http://schemas.openxmlformats.org/markup-compatibility/2006">
              <mc:Choice xmlns:v="urn:schemas-microsoft-com:vml" Requires="v">
                <p:oleObj r:id="rId5" imgW="1701800" imgH="431800" progId="Equation.3">
                  <p:embed/>
                </p:oleObj>
              </mc:Choice>
              <mc:Fallback>
                <p:oleObj r:id="rId5" imgW="1701800" imgH="431800" progId="Equation.3">
                  <p:embed/>
                  <p:pic>
                    <p:nvPicPr>
                      <p:cNvPr id="418826" name="Object 10">
                        <a:extLst>
                          <a:ext uri="{FF2B5EF4-FFF2-40B4-BE49-F238E27FC236}">
                            <a16:creationId xmlns:a16="http://schemas.microsoft.com/office/drawing/2014/main" id="{365ACCB5-0441-02AA-1FEE-D0AAA9A3A3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136" y="2599887"/>
                        <a:ext cx="3828349"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8827" name="Rectangle 11">
            <a:extLst>
              <a:ext uri="{FF2B5EF4-FFF2-40B4-BE49-F238E27FC236}">
                <a16:creationId xmlns:a16="http://schemas.microsoft.com/office/drawing/2014/main" id="{9B23F4F3-6364-3E38-DA18-9A2853D052EE}"/>
              </a:ext>
            </a:extLst>
          </p:cNvPr>
          <p:cNvSpPr>
            <a:spLocks noChangeArrowheads="1"/>
          </p:cNvSpPr>
          <p:nvPr/>
        </p:nvSpPr>
        <p:spPr bwMode="auto">
          <a:xfrm>
            <a:off x="5863765" y="2695159"/>
            <a:ext cx="49244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得</a:t>
            </a:r>
          </a:p>
        </p:txBody>
      </p:sp>
      <p:graphicFrame>
        <p:nvGraphicFramePr>
          <p:cNvPr id="418828" name="Object 12">
            <a:extLst>
              <a:ext uri="{FF2B5EF4-FFF2-40B4-BE49-F238E27FC236}">
                <a16:creationId xmlns:a16="http://schemas.microsoft.com/office/drawing/2014/main" id="{46762174-8B1A-7830-9C98-6EF30CFFFD3C}"/>
              </a:ext>
            </a:extLst>
          </p:cNvPr>
          <p:cNvGraphicFramePr>
            <a:graphicFrameLocks noChangeAspect="1"/>
          </p:cNvGraphicFramePr>
          <p:nvPr>
            <p:extLst>
              <p:ext uri="{D42A27DB-BD31-4B8C-83A1-F6EECF244321}">
                <p14:modId xmlns:p14="http://schemas.microsoft.com/office/powerpoint/2010/main" val="1441027801"/>
              </p:ext>
            </p:extLst>
          </p:nvPr>
        </p:nvGraphicFramePr>
        <p:xfrm>
          <a:off x="6441749" y="2507791"/>
          <a:ext cx="2113451" cy="1086101"/>
        </p:xfrm>
        <a:graphic>
          <a:graphicData uri="http://schemas.openxmlformats.org/presentationml/2006/ole">
            <mc:AlternateContent xmlns:mc="http://schemas.openxmlformats.org/markup-compatibility/2006">
              <mc:Choice xmlns:v="urn:schemas-microsoft-com:vml" Requires="v">
                <p:oleObj r:id="rId7" imgW="939392" imgH="482391" progId="Equation.3">
                  <p:embed/>
                </p:oleObj>
              </mc:Choice>
              <mc:Fallback>
                <p:oleObj r:id="rId7" imgW="939392" imgH="482391" progId="Equation.3">
                  <p:embed/>
                  <p:pic>
                    <p:nvPicPr>
                      <p:cNvPr id="418828" name="Object 12">
                        <a:extLst>
                          <a:ext uri="{FF2B5EF4-FFF2-40B4-BE49-F238E27FC236}">
                            <a16:creationId xmlns:a16="http://schemas.microsoft.com/office/drawing/2014/main" id="{46762174-8B1A-7830-9C98-6EF30CFFFD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1749" y="2507791"/>
                        <a:ext cx="2113451" cy="108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8829" name="Rectangle 13">
            <a:extLst>
              <a:ext uri="{FF2B5EF4-FFF2-40B4-BE49-F238E27FC236}">
                <a16:creationId xmlns:a16="http://schemas.microsoft.com/office/drawing/2014/main" id="{0A4E026E-5E2B-BADA-1627-6FBF94DE6A13}"/>
              </a:ext>
            </a:extLst>
          </p:cNvPr>
          <p:cNvSpPr>
            <a:spLocks noChangeArrowheads="1"/>
          </p:cNvSpPr>
          <p:nvPr/>
        </p:nvSpPr>
        <p:spPr bwMode="auto">
          <a:xfrm>
            <a:off x="1009419" y="3775064"/>
            <a:ext cx="80021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dirty="0">
                <a:latin typeface="+mn-ea"/>
                <a:sym typeface="Symbol" panose="05050102010706020507" pitchFamily="18" charset="2"/>
              </a:rPr>
              <a:t>因为</a:t>
            </a:r>
          </a:p>
        </p:txBody>
      </p:sp>
      <p:graphicFrame>
        <p:nvGraphicFramePr>
          <p:cNvPr id="418830" name="Object 14">
            <a:extLst>
              <a:ext uri="{FF2B5EF4-FFF2-40B4-BE49-F238E27FC236}">
                <a16:creationId xmlns:a16="http://schemas.microsoft.com/office/drawing/2014/main" id="{1DD80524-89DF-69F4-8011-683465D7C938}"/>
              </a:ext>
            </a:extLst>
          </p:cNvPr>
          <p:cNvGraphicFramePr>
            <a:graphicFrameLocks noChangeAspect="1"/>
          </p:cNvGraphicFramePr>
          <p:nvPr>
            <p:extLst>
              <p:ext uri="{D42A27DB-BD31-4B8C-83A1-F6EECF244321}">
                <p14:modId xmlns:p14="http://schemas.microsoft.com/office/powerpoint/2010/main" val="30345014"/>
              </p:ext>
            </p:extLst>
          </p:nvPr>
        </p:nvGraphicFramePr>
        <p:xfrm>
          <a:off x="2640395" y="3587540"/>
          <a:ext cx="3228134" cy="971775"/>
        </p:xfrm>
        <a:graphic>
          <a:graphicData uri="http://schemas.openxmlformats.org/presentationml/2006/ole">
            <mc:AlternateContent xmlns:mc="http://schemas.openxmlformats.org/markup-compatibility/2006">
              <mc:Choice xmlns:v="urn:schemas-microsoft-com:vml" Requires="v">
                <p:oleObj r:id="rId9" imgW="1435100" imgH="431800" progId="Equation.3">
                  <p:embed/>
                </p:oleObj>
              </mc:Choice>
              <mc:Fallback>
                <p:oleObj r:id="rId9" imgW="1435100" imgH="431800" progId="Equation.3">
                  <p:embed/>
                  <p:pic>
                    <p:nvPicPr>
                      <p:cNvPr id="418830" name="Object 14">
                        <a:extLst>
                          <a:ext uri="{FF2B5EF4-FFF2-40B4-BE49-F238E27FC236}">
                            <a16:creationId xmlns:a16="http://schemas.microsoft.com/office/drawing/2014/main" id="{1DD80524-89DF-69F4-8011-683465D7C9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395" y="3587540"/>
                        <a:ext cx="3228134"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8831" name="Rectangle 15">
            <a:extLst>
              <a:ext uri="{FF2B5EF4-FFF2-40B4-BE49-F238E27FC236}">
                <a16:creationId xmlns:a16="http://schemas.microsoft.com/office/drawing/2014/main" id="{F8DFAE4A-E27C-5F89-34B0-90E834E62491}"/>
              </a:ext>
            </a:extLst>
          </p:cNvPr>
          <p:cNvSpPr>
            <a:spLocks noChangeArrowheads="1"/>
          </p:cNvSpPr>
          <p:nvPr/>
        </p:nvSpPr>
        <p:spPr bwMode="auto">
          <a:xfrm>
            <a:off x="993775" y="4595836"/>
            <a:ext cx="3847528"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b="1">
                <a:latin typeface="+mn-ea"/>
                <a:sym typeface="Symbol" panose="05050102010706020507" pitchFamily="18" charset="2"/>
              </a:rPr>
              <a:t>所以最佳服务率为</a:t>
            </a:r>
            <a:r>
              <a:rPr lang="zh-CN" altLang="en-US" b="1" baseline="30000">
                <a:latin typeface="+mn-ea"/>
                <a:sym typeface="Symbol" panose="05050102010706020507" pitchFamily="18" charset="2"/>
              </a:rPr>
              <a:t>*</a:t>
            </a:r>
            <a:r>
              <a:rPr lang="zh-CN" altLang="en-US" b="1">
                <a:latin typeface="+mn-ea"/>
                <a:sym typeface="Symbol" panose="05050102010706020507" pitchFamily="18" charset="2"/>
              </a:rPr>
              <a:t>，此时</a:t>
            </a:r>
          </a:p>
        </p:txBody>
      </p:sp>
      <p:graphicFrame>
        <p:nvGraphicFramePr>
          <p:cNvPr id="418832" name="Object 16">
            <a:extLst>
              <a:ext uri="{FF2B5EF4-FFF2-40B4-BE49-F238E27FC236}">
                <a16:creationId xmlns:a16="http://schemas.microsoft.com/office/drawing/2014/main" id="{F66E0E76-EDEA-3FE6-08CC-DF9791FB29E5}"/>
              </a:ext>
            </a:extLst>
          </p:cNvPr>
          <p:cNvGraphicFramePr>
            <a:graphicFrameLocks noChangeAspect="1"/>
          </p:cNvGraphicFramePr>
          <p:nvPr>
            <p:extLst>
              <p:ext uri="{D42A27DB-BD31-4B8C-83A1-F6EECF244321}">
                <p14:modId xmlns:p14="http://schemas.microsoft.com/office/powerpoint/2010/main" val="2774919513"/>
              </p:ext>
            </p:extLst>
          </p:nvPr>
        </p:nvGraphicFramePr>
        <p:xfrm>
          <a:off x="2083053" y="5316728"/>
          <a:ext cx="4342818" cy="1086101"/>
        </p:xfrm>
        <a:graphic>
          <a:graphicData uri="http://schemas.openxmlformats.org/presentationml/2006/ole">
            <mc:AlternateContent xmlns:mc="http://schemas.openxmlformats.org/markup-compatibility/2006">
              <mc:Choice xmlns:v="urn:schemas-microsoft-com:vml" Requires="v">
                <p:oleObj r:id="rId11" imgW="1930400" imgH="482600" progId="Equation.3">
                  <p:embed/>
                </p:oleObj>
              </mc:Choice>
              <mc:Fallback>
                <p:oleObj r:id="rId11" imgW="1930400" imgH="482600" progId="Equation.3">
                  <p:embed/>
                  <p:pic>
                    <p:nvPicPr>
                      <p:cNvPr id="418832" name="Object 16">
                        <a:extLst>
                          <a:ext uri="{FF2B5EF4-FFF2-40B4-BE49-F238E27FC236}">
                            <a16:creationId xmlns:a16="http://schemas.microsoft.com/office/drawing/2014/main" id="{F66E0E76-EDEA-3FE6-08CC-DF9791FB29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3053" y="5316728"/>
                        <a:ext cx="4342818" cy="108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after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418819">
                                            <p:txEl>
                                              <p:pRg st="1" end="1"/>
                                            </p:txEl>
                                          </p:spTgt>
                                        </p:tgtEl>
                                        <p:attrNameLst>
                                          <p:attrName>style.visibility</p:attrName>
                                        </p:attrNameLst>
                                      </p:cBhvr>
                                      <p:to>
                                        <p:strVal val="visible"/>
                                      </p:to>
                                    </p:set>
                                    <p:anim calcmode="lin" valueType="num">
                                      <p:cBhvr additive="base">
                                        <p:cTn id="13" dur="500" fill="hold"/>
                                        <p:tgtEl>
                                          <p:spTgt spid="418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8819">
                                            <p:txEl>
                                              <p:pRg st="1" end="1"/>
                                            </p:txEl>
                                          </p:spTgt>
                                        </p:tgtEl>
                                        <p:attrNameLst>
                                          <p:attrName>ppt_y</p:attrName>
                                        </p:attrNameLst>
                                      </p:cBhvr>
                                      <p:tavLst>
                                        <p:tav tm="0">
                                          <p:val>
                                            <p:strVal val="0-#ppt_h/2"/>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418822"/>
                                        </p:tgtEl>
                                        <p:attrNameLst>
                                          <p:attrName>style.visibility</p:attrName>
                                        </p:attrNameLst>
                                      </p:cBhvr>
                                      <p:to>
                                        <p:strVal val="visible"/>
                                      </p:to>
                                    </p:set>
                                    <p:anim calcmode="lin" valueType="num">
                                      <p:cBhvr additive="base">
                                        <p:cTn id="17" dur="500" fill="hold"/>
                                        <p:tgtEl>
                                          <p:spTgt spid="418822"/>
                                        </p:tgtEl>
                                        <p:attrNameLst>
                                          <p:attrName>ppt_x</p:attrName>
                                        </p:attrNameLst>
                                      </p:cBhvr>
                                      <p:tavLst>
                                        <p:tav tm="0">
                                          <p:val>
                                            <p:strVal val="0-#ppt_w/2"/>
                                          </p:val>
                                        </p:tav>
                                        <p:tav tm="100000">
                                          <p:val>
                                            <p:strVal val="#ppt_x"/>
                                          </p:val>
                                        </p:tav>
                                      </p:tavLst>
                                    </p:anim>
                                    <p:anim calcmode="lin" valueType="num">
                                      <p:cBhvr additive="base">
                                        <p:cTn id="18" dur="500" fill="hold"/>
                                        <p:tgtEl>
                                          <p:spTgt spid="418822"/>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nodeType="clickEffect">
                                  <p:stCondLst>
                                    <p:cond delay="0"/>
                                  </p:stCondLst>
                                  <p:childTnLst>
                                    <p:set>
                                      <p:cBhvr>
                                        <p:cTn id="22" dur="1" fill="hold">
                                          <p:stCondLst>
                                            <p:cond delay="0"/>
                                          </p:stCondLst>
                                        </p:cTn>
                                        <p:tgtEl>
                                          <p:spTgt spid="418823"/>
                                        </p:tgtEl>
                                        <p:attrNameLst>
                                          <p:attrName>style.visibility</p:attrName>
                                        </p:attrNameLst>
                                      </p:cBhvr>
                                      <p:to>
                                        <p:strVal val="visible"/>
                                      </p:to>
                                    </p:set>
                                    <p:anim calcmode="lin" valueType="num">
                                      <p:cBhvr additive="base">
                                        <p:cTn id="23" dur="500" fill="hold"/>
                                        <p:tgtEl>
                                          <p:spTgt spid="418823"/>
                                        </p:tgtEl>
                                        <p:attrNameLst>
                                          <p:attrName>ppt_x</p:attrName>
                                        </p:attrNameLst>
                                      </p:cBhvr>
                                      <p:tavLst>
                                        <p:tav tm="0">
                                          <p:val>
                                            <p:strVal val="0-#ppt_w/2"/>
                                          </p:val>
                                        </p:tav>
                                        <p:tav tm="100000">
                                          <p:val>
                                            <p:strVal val="#ppt_x"/>
                                          </p:val>
                                        </p:tav>
                                      </p:tavLst>
                                    </p:anim>
                                    <p:anim calcmode="lin" valueType="num">
                                      <p:cBhvr additive="base">
                                        <p:cTn id="24" dur="500" fill="hold"/>
                                        <p:tgtEl>
                                          <p:spTgt spid="418823"/>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418826"/>
                                        </p:tgtEl>
                                        <p:attrNameLst>
                                          <p:attrName>style.visibility</p:attrName>
                                        </p:attrNameLst>
                                      </p:cBhvr>
                                      <p:to>
                                        <p:strVal val="visible"/>
                                      </p:to>
                                    </p:set>
                                    <p:anim calcmode="lin" valueType="num">
                                      <p:cBhvr additive="base">
                                        <p:cTn id="27" dur="500" fill="hold"/>
                                        <p:tgtEl>
                                          <p:spTgt spid="418826"/>
                                        </p:tgtEl>
                                        <p:attrNameLst>
                                          <p:attrName>ppt_x</p:attrName>
                                        </p:attrNameLst>
                                      </p:cBhvr>
                                      <p:tavLst>
                                        <p:tav tm="0">
                                          <p:val>
                                            <p:strVal val="0-#ppt_w/2"/>
                                          </p:val>
                                        </p:tav>
                                        <p:tav tm="100000">
                                          <p:val>
                                            <p:strVal val="#ppt_x"/>
                                          </p:val>
                                        </p:tav>
                                      </p:tavLst>
                                    </p:anim>
                                    <p:anim calcmode="lin" valueType="num">
                                      <p:cBhvr additive="base">
                                        <p:cTn id="28" dur="500" fill="hold"/>
                                        <p:tgtEl>
                                          <p:spTgt spid="418826"/>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9" fill="hold" nodeType="clickEffect">
                                  <p:stCondLst>
                                    <p:cond delay="0"/>
                                  </p:stCondLst>
                                  <p:childTnLst>
                                    <p:set>
                                      <p:cBhvr>
                                        <p:cTn id="32" dur="1" fill="hold">
                                          <p:stCondLst>
                                            <p:cond delay="0"/>
                                          </p:stCondLst>
                                        </p:cTn>
                                        <p:tgtEl>
                                          <p:spTgt spid="418827"/>
                                        </p:tgtEl>
                                        <p:attrNameLst>
                                          <p:attrName>style.visibility</p:attrName>
                                        </p:attrNameLst>
                                      </p:cBhvr>
                                      <p:to>
                                        <p:strVal val="visible"/>
                                      </p:to>
                                    </p:set>
                                    <p:anim calcmode="lin" valueType="num">
                                      <p:cBhvr additive="base">
                                        <p:cTn id="33" dur="500" fill="hold"/>
                                        <p:tgtEl>
                                          <p:spTgt spid="418827"/>
                                        </p:tgtEl>
                                        <p:attrNameLst>
                                          <p:attrName>ppt_x</p:attrName>
                                        </p:attrNameLst>
                                      </p:cBhvr>
                                      <p:tavLst>
                                        <p:tav tm="0">
                                          <p:val>
                                            <p:strVal val="0-#ppt_w/2"/>
                                          </p:val>
                                        </p:tav>
                                        <p:tav tm="100000">
                                          <p:val>
                                            <p:strVal val="#ppt_x"/>
                                          </p:val>
                                        </p:tav>
                                      </p:tavLst>
                                    </p:anim>
                                    <p:anim calcmode="lin" valueType="num">
                                      <p:cBhvr additive="base">
                                        <p:cTn id="34" dur="500" fill="hold"/>
                                        <p:tgtEl>
                                          <p:spTgt spid="418827"/>
                                        </p:tgtEl>
                                        <p:attrNameLst>
                                          <p:attrName>ppt_y</p:attrName>
                                        </p:attrNameLst>
                                      </p:cBhvr>
                                      <p:tavLst>
                                        <p:tav tm="0">
                                          <p:val>
                                            <p:strVal val="0-#ppt_h/2"/>
                                          </p:val>
                                        </p:tav>
                                        <p:tav tm="100000">
                                          <p:val>
                                            <p:strVal val="#ppt_y"/>
                                          </p:val>
                                        </p:tav>
                                      </p:tavLst>
                                    </p:anim>
                                  </p:childTnLst>
                                </p:cTn>
                              </p:par>
                              <p:par>
                                <p:cTn id="35" presetID="2" presetClass="entr" presetSubtype="9" fill="hold" nodeType="withEffect">
                                  <p:stCondLst>
                                    <p:cond delay="0"/>
                                  </p:stCondLst>
                                  <p:childTnLst>
                                    <p:set>
                                      <p:cBhvr>
                                        <p:cTn id="36" dur="1" fill="hold">
                                          <p:stCondLst>
                                            <p:cond delay="0"/>
                                          </p:stCondLst>
                                        </p:cTn>
                                        <p:tgtEl>
                                          <p:spTgt spid="418828"/>
                                        </p:tgtEl>
                                        <p:attrNameLst>
                                          <p:attrName>style.visibility</p:attrName>
                                        </p:attrNameLst>
                                      </p:cBhvr>
                                      <p:to>
                                        <p:strVal val="visible"/>
                                      </p:to>
                                    </p:set>
                                    <p:anim calcmode="lin" valueType="num">
                                      <p:cBhvr additive="base">
                                        <p:cTn id="37" dur="500" fill="hold"/>
                                        <p:tgtEl>
                                          <p:spTgt spid="418828"/>
                                        </p:tgtEl>
                                        <p:attrNameLst>
                                          <p:attrName>ppt_x</p:attrName>
                                        </p:attrNameLst>
                                      </p:cBhvr>
                                      <p:tavLst>
                                        <p:tav tm="0">
                                          <p:val>
                                            <p:strVal val="0-#ppt_w/2"/>
                                          </p:val>
                                        </p:tav>
                                        <p:tav tm="100000">
                                          <p:val>
                                            <p:strVal val="#ppt_x"/>
                                          </p:val>
                                        </p:tav>
                                      </p:tavLst>
                                    </p:anim>
                                    <p:anim calcmode="lin" valueType="num">
                                      <p:cBhvr additive="base">
                                        <p:cTn id="38" dur="500" fill="hold"/>
                                        <p:tgtEl>
                                          <p:spTgt spid="418828"/>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9" fill="hold" nodeType="clickEffect">
                                  <p:stCondLst>
                                    <p:cond delay="0"/>
                                  </p:stCondLst>
                                  <p:childTnLst>
                                    <p:set>
                                      <p:cBhvr>
                                        <p:cTn id="42" dur="1" fill="hold">
                                          <p:stCondLst>
                                            <p:cond delay="0"/>
                                          </p:stCondLst>
                                        </p:cTn>
                                        <p:tgtEl>
                                          <p:spTgt spid="418829"/>
                                        </p:tgtEl>
                                        <p:attrNameLst>
                                          <p:attrName>style.visibility</p:attrName>
                                        </p:attrNameLst>
                                      </p:cBhvr>
                                      <p:to>
                                        <p:strVal val="visible"/>
                                      </p:to>
                                    </p:set>
                                    <p:anim calcmode="lin" valueType="num">
                                      <p:cBhvr additive="base">
                                        <p:cTn id="43" dur="500" fill="hold"/>
                                        <p:tgtEl>
                                          <p:spTgt spid="418829"/>
                                        </p:tgtEl>
                                        <p:attrNameLst>
                                          <p:attrName>ppt_x</p:attrName>
                                        </p:attrNameLst>
                                      </p:cBhvr>
                                      <p:tavLst>
                                        <p:tav tm="0">
                                          <p:val>
                                            <p:strVal val="0-#ppt_w/2"/>
                                          </p:val>
                                        </p:tav>
                                        <p:tav tm="100000">
                                          <p:val>
                                            <p:strVal val="#ppt_x"/>
                                          </p:val>
                                        </p:tav>
                                      </p:tavLst>
                                    </p:anim>
                                    <p:anim calcmode="lin" valueType="num">
                                      <p:cBhvr additive="base">
                                        <p:cTn id="44" dur="500" fill="hold"/>
                                        <p:tgtEl>
                                          <p:spTgt spid="418829"/>
                                        </p:tgtEl>
                                        <p:attrNameLst>
                                          <p:attrName>ppt_y</p:attrName>
                                        </p:attrNameLst>
                                      </p:cBhvr>
                                      <p:tavLst>
                                        <p:tav tm="0">
                                          <p:val>
                                            <p:strVal val="0-#ppt_h/2"/>
                                          </p:val>
                                        </p:tav>
                                        <p:tav tm="100000">
                                          <p:val>
                                            <p:strVal val="#ppt_y"/>
                                          </p:val>
                                        </p:tav>
                                      </p:tavLst>
                                    </p:anim>
                                  </p:childTnLst>
                                </p:cTn>
                              </p:par>
                              <p:par>
                                <p:cTn id="45" presetID="2" presetClass="entr" presetSubtype="9" fill="hold" nodeType="withEffect">
                                  <p:stCondLst>
                                    <p:cond delay="0"/>
                                  </p:stCondLst>
                                  <p:childTnLst>
                                    <p:set>
                                      <p:cBhvr>
                                        <p:cTn id="46" dur="1" fill="hold">
                                          <p:stCondLst>
                                            <p:cond delay="0"/>
                                          </p:stCondLst>
                                        </p:cTn>
                                        <p:tgtEl>
                                          <p:spTgt spid="418830"/>
                                        </p:tgtEl>
                                        <p:attrNameLst>
                                          <p:attrName>style.visibility</p:attrName>
                                        </p:attrNameLst>
                                      </p:cBhvr>
                                      <p:to>
                                        <p:strVal val="visible"/>
                                      </p:to>
                                    </p:set>
                                    <p:anim calcmode="lin" valueType="num">
                                      <p:cBhvr additive="base">
                                        <p:cTn id="47" dur="500" fill="hold"/>
                                        <p:tgtEl>
                                          <p:spTgt spid="418830"/>
                                        </p:tgtEl>
                                        <p:attrNameLst>
                                          <p:attrName>ppt_x</p:attrName>
                                        </p:attrNameLst>
                                      </p:cBhvr>
                                      <p:tavLst>
                                        <p:tav tm="0">
                                          <p:val>
                                            <p:strVal val="0-#ppt_w/2"/>
                                          </p:val>
                                        </p:tav>
                                        <p:tav tm="100000">
                                          <p:val>
                                            <p:strVal val="#ppt_x"/>
                                          </p:val>
                                        </p:tav>
                                      </p:tavLst>
                                    </p:anim>
                                    <p:anim calcmode="lin" valueType="num">
                                      <p:cBhvr additive="base">
                                        <p:cTn id="48" dur="500" fill="hold"/>
                                        <p:tgtEl>
                                          <p:spTgt spid="418830"/>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9" fill="hold" nodeType="clickEffect">
                                  <p:stCondLst>
                                    <p:cond delay="0"/>
                                  </p:stCondLst>
                                  <p:childTnLst>
                                    <p:set>
                                      <p:cBhvr>
                                        <p:cTn id="52" dur="1" fill="hold">
                                          <p:stCondLst>
                                            <p:cond delay="0"/>
                                          </p:stCondLst>
                                        </p:cTn>
                                        <p:tgtEl>
                                          <p:spTgt spid="418831"/>
                                        </p:tgtEl>
                                        <p:attrNameLst>
                                          <p:attrName>style.visibility</p:attrName>
                                        </p:attrNameLst>
                                      </p:cBhvr>
                                      <p:to>
                                        <p:strVal val="visible"/>
                                      </p:to>
                                    </p:set>
                                    <p:anim calcmode="lin" valueType="num">
                                      <p:cBhvr additive="base">
                                        <p:cTn id="53" dur="500" fill="hold"/>
                                        <p:tgtEl>
                                          <p:spTgt spid="418831"/>
                                        </p:tgtEl>
                                        <p:attrNameLst>
                                          <p:attrName>ppt_x</p:attrName>
                                        </p:attrNameLst>
                                      </p:cBhvr>
                                      <p:tavLst>
                                        <p:tav tm="0">
                                          <p:val>
                                            <p:strVal val="0-#ppt_w/2"/>
                                          </p:val>
                                        </p:tav>
                                        <p:tav tm="100000">
                                          <p:val>
                                            <p:strVal val="#ppt_x"/>
                                          </p:val>
                                        </p:tav>
                                      </p:tavLst>
                                    </p:anim>
                                    <p:anim calcmode="lin" valueType="num">
                                      <p:cBhvr additive="base">
                                        <p:cTn id="54" dur="500" fill="hold"/>
                                        <p:tgtEl>
                                          <p:spTgt spid="418831"/>
                                        </p:tgtEl>
                                        <p:attrNameLst>
                                          <p:attrName>ppt_y</p:attrName>
                                        </p:attrNameLst>
                                      </p:cBhvr>
                                      <p:tavLst>
                                        <p:tav tm="0">
                                          <p:val>
                                            <p:strVal val="0-#ppt_h/2"/>
                                          </p:val>
                                        </p:tav>
                                        <p:tav tm="100000">
                                          <p:val>
                                            <p:strVal val="#ppt_y"/>
                                          </p:val>
                                        </p:tav>
                                      </p:tavLst>
                                    </p:anim>
                                  </p:childTnLst>
                                </p:cTn>
                              </p:par>
                              <p:par>
                                <p:cTn id="55" presetID="2" presetClass="entr" presetSubtype="9" fill="hold" nodeType="withEffect">
                                  <p:stCondLst>
                                    <p:cond delay="0"/>
                                  </p:stCondLst>
                                  <p:childTnLst>
                                    <p:set>
                                      <p:cBhvr>
                                        <p:cTn id="56" dur="1" fill="hold">
                                          <p:stCondLst>
                                            <p:cond delay="0"/>
                                          </p:stCondLst>
                                        </p:cTn>
                                        <p:tgtEl>
                                          <p:spTgt spid="418832"/>
                                        </p:tgtEl>
                                        <p:attrNameLst>
                                          <p:attrName>style.visibility</p:attrName>
                                        </p:attrNameLst>
                                      </p:cBhvr>
                                      <p:to>
                                        <p:strVal val="visible"/>
                                      </p:to>
                                    </p:set>
                                    <p:anim calcmode="lin" valueType="num">
                                      <p:cBhvr additive="base">
                                        <p:cTn id="57" dur="500" fill="hold"/>
                                        <p:tgtEl>
                                          <p:spTgt spid="418832"/>
                                        </p:tgtEl>
                                        <p:attrNameLst>
                                          <p:attrName>ppt_x</p:attrName>
                                        </p:attrNameLst>
                                      </p:cBhvr>
                                      <p:tavLst>
                                        <p:tav tm="0">
                                          <p:val>
                                            <p:strVal val="0-#ppt_w/2"/>
                                          </p:val>
                                        </p:tav>
                                        <p:tav tm="100000">
                                          <p:val>
                                            <p:strVal val="#ppt_x"/>
                                          </p:val>
                                        </p:tav>
                                      </p:tavLst>
                                    </p:anim>
                                    <p:anim calcmode="lin" valueType="num">
                                      <p:cBhvr additive="base">
                                        <p:cTn id="58" dur="500" fill="hold"/>
                                        <p:tgtEl>
                                          <p:spTgt spid="4188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P spid="418823" grpId="0"/>
      <p:bldP spid="418827" grpId="0"/>
      <p:bldP spid="418829" grpId="0"/>
      <p:bldP spid="4188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9B23FC44-1DFF-739E-9D4C-DF5E23060692}"/>
              </a:ext>
            </a:extLst>
          </p:cNvPr>
          <p:cNvSpPr>
            <a:spLocks noGrp="1" noChangeArrowheads="1"/>
          </p:cNvSpPr>
          <p:nvPr>
            <p:ph type="title"/>
          </p:nvPr>
        </p:nvSpPr>
        <p:spPr/>
        <p:txBody>
          <a:bodyPr/>
          <a:lstStyle/>
          <a:p>
            <a:pPr eaLnBrk="1" hangingPunct="1"/>
            <a:r>
              <a:rPr lang="zh-CN" altLang="en-US"/>
              <a:t>本讲主要内容</a:t>
            </a:r>
          </a:p>
        </p:txBody>
      </p:sp>
      <p:sp>
        <p:nvSpPr>
          <p:cNvPr id="405507" name="Rectangle 3">
            <a:extLst>
              <a:ext uri="{FF2B5EF4-FFF2-40B4-BE49-F238E27FC236}">
                <a16:creationId xmlns:a16="http://schemas.microsoft.com/office/drawing/2014/main" id="{13342FE4-60AA-1065-FF90-0658D2CC29AD}"/>
              </a:ext>
            </a:extLst>
          </p:cNvPr>
          <p:cNvSpPr>
            <a:spLocks noGrp="1" noChangeArrowheads="1"/>
          </p:cNvSpPr>
          <p:nvPr>
            <p:ph idx="1"/>
          </p:nvPr>
        </p:nvSpPr>
        <p:spPr>
          <a:xfrm>
            <a:off x="775104" y="1167083"/>
            <a:ext cx="7563013" cy="4525422"/>
          </a:xfrm>
        </p:spPr>
        <p:txBody>
          <a:bodyPr>
            <a:normAutofit/>
          </a:bodyPr>
          <a:lstStyle/>
          <a:p>
            <a:pPr eaLnBrk="1" hangingPunct="1">
              <a:lnSpc>
                <a:spcPct val="150000"/>
              </a:lnSpc>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eaLnBrk="1" hangingPunct="1">
              <a:lnSpc>
                <a:spcPct val="150000"/>
              </a:lnSpc>
              <a:buClr>
                <a:srgbClr val="FF0000"/>
              </a:buClr>
              <a:buFontTx/>
              <a:buChar char="•"/>
            </a:pPr>
            <a:r>
              <a:rPr lang="zh-CN" altLang="en-US" dirty="0">
                <a:solidFill>
                  <a:srgbClr val="CC00CC"/>
                </a:solidFill>
              </a:rPr>
              <a:t>等待时间与逗留时间</a:t>
            </a:r>
          </a:p>
          <a:p>
            <a:pPr lvl="1" eaLnBrk="1" hangingPunct="1">
              <a:lnSpc>
                <a:spcPct val="150000"/>
              </a:lnSpc>
              <a:buClr>
                <a:srgbClr val="FF0000"/>
              </a:buClr>
              <a:buFontTx/>
              <a:buChar char="•"/>
            </a:pPr>
            <a:r>
              <a:rPr lang="en-US" altLang="zh-CN" dirty="0">
                <a:solidFill>
                  <a:srgbClr val="CC00CC"/>
                </a:solidFill>
              </a:rPr>
              <a:t>Little</a:t>
            </a:r>
            <a:r>
              <a:rPr lang="zh-CN" altLang="en-US" dirty="0">
                <a:solidFill>
                  <a:srgbClr val="CC00CC"/>
                </a:solidFill>
              </a:rPr>
              <a:t>公式</a:t>
            </a:r>
          </a:p>
          <a:p>
            <a:pPr lvl="1" eaLnBrk="1" hangingPunct="1">
              <a:lnSpc>
                <a:spcPct val="150000"/>
              </a:lnSpc>
              <a:buClr>
                <a:srgbClr val="FF0000"/>
              </a:buClr>
              <a:buFontTx/>
              <a:buChar char="•"/>
            </a:pPr>
            <a:r>
              <a:rPr lang="zh-CN" altLang="en-US" dirty="0">
                <a:solidFill>
                  <a:srgbClr val="CC00CC"/>
                </a:solidFill>
              </a:rPr>
              <a:t>忙期</a:t>
            </a:r>
            <a:endParaRPr lang="en-US" altLang="zh-CN" dirty="0">
              <a:solidFill>
                <a:srgbClr val="CC00CC"/>
              </a:solidFill>
            </a:endParaRPr>
          </a:p>
          <a:p>
            <a:pPr lvl="1" eaLnBrk="1" hangingPunct="1">
              <a:lnSpc>
                <a:spcPct val="150000"/>
              </a:lnSpc>
              <a:buClr>
                <a:srgbClr val="FF0000"/>
              </a:buClr>
              <a:buFontTx/>
              <a:buChar char="•"/>
            </a:pPr>
            <a:r>
              <a:rPr lang="zh-CN" altLang="en-US" dirty="0">
                <a:solidFill>
                  <a:srgbClr val="CC00CC"/>
                </a:solidFill>
              </a:rPr>
              <a:t>输出过程</a:t>
            </a:r>
            <a:endParaRPr lang="en-US" altLang="zh-CN" dirty="0">
              <a:solidFill>
                <a:srgbClr val="CC00CC"/>
              </a:solidFill>
            </a:endParaRPr>
          </a:p>
          <a:p>
            <a:pPr lvl="1" eaLnBrk="1" hangingPunct="1">
              <a:lnSpc>
                <a:spcPct val="150000"/>
              </a:lnSpc>
              <a:buClr>
                <a:srgbClr val="FF0000"/>
              </a:buClr>
              <a:buFontTx/>
              <a:buChar char="•"/>
            </a:pPr>
            <a:r>
              <a:rPr lang="en-US" altLang="zh-CN" dirty="0">
                <a:solidFill>
                  <a:srgbClr val="CC00CC"/>
                </a:solidFill>
              </a:rPr>
              <a:t>M/M/1/</a:t>
            </a:r>
            <a:r>
              <a:rPr lang="en-US" altLang="zh-CN" dirty="0">
                <a:solidFill>
                  <a:srgbClr val="CC00CC"/>
                </a:solidFill>
                <a:sym typeface="Symbol" panose="05050102010706020507" pitchFamily="18" charset="2"/>
              </a:rPr>
              <a:t></a:t>
            </a:r>
            <a:r>
              <a:rPr lang="zh-CN" altLang="en-US" dirty="0">
                <a:solidFill>
                  <a:srgbClr val="CC00CC"/>
                </a:solidFill>
                <a:sym typeface="Symbol" panose="05050102010706020507" pitchFamily="18" charset="2"/>
              </a:rPr>
              <a:t>应用举例</a:t>
            </a:r>
            <a:endParaRPr lang="zh-CN" altLang="en-US" dirty="0">
              <a:solidFill>
                <a:srgbClr val="CC00CC"/>
              </a:solidFill>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anim calcmode="lin" valueType="num">
                                      <p:cBhvr additive="base">
                                        <p:cTn id="11"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anim calcmode="lin" valueType="num">
                                      <p:cBhvr additive="base">
                                        <p:cTn id="15"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5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anim calcmode="lin" valueType="num">
                                      <p:cBhvr additive="base">
                                        <p:cTn id="19"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5507">
                                            <p:txEl>
                                              <p:pRg st="4" end="4"/>
                                            </p:txEl>
                                          </p:spTgt>
                                        </p:tgtEl>
                                        <p:attrNameLst>
                                          <p:attrName>style.visibility</p:attrName>
                                        </p:attrNameLst>
                                      </p:cBhvr>
                                      <p:to>
                                        <p:strVal val="visible"/>
                                      </p:to>
                                    </p:set>
                                    <p:anim calcmode="lin" valueType="num">
                                      <p:cBhvr additive="base">
                                        <p:cTn id="23"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67D9E789-2D6B-2298-F589-C2600699E798}"/>
              </a:ext>
            </a:extLst>
          </p:cNvPr>
          <p:cNvSpPr>
            <a:spLocks noGrp="1" noChangeArrowheads="1"/>
          </p:cNvSpPr>
          <p:nvPr>
            <p:ph type="title"/>
          </p:nvPr>
        </p:nvSpPr>
        <p:spPr/>
        <p:txBody>
          <a:bodyPr/>
          <a:lstStyle/>
          <a:p>
            <a:pPr eaLnBrk="1" hangingPunct="1"/>
            <a:r>
              <a:rPr lang="zh-CN" altLang="en-US"/>
              <a:t>下一讲内容预告</a:t>
            </a:r>
          </a:p>
        </p:txBody>
      </p:sp>
      <p:sp>
        <p:nvSpPr>
          <p:cNvPr id="411651" name="Rectangle 3">
            <a:extLst>
              <a:ext uri="{FF2B5EF4-FFF2-40B4-BE49-F238E27FC236}">
                <a16:creationId xmlns:a16="http://schemas.microsoft.com/office/drawing/2014/main" id="{1AF98120-AD42-F09D-1775-8A69929BEB90}"/>
              </a:ext>
            </a:extLst>
          </p:cNvPr>
          <p:cNvSpPr>
            <a:spLocks noGrp="1" noChangeArrowheads="1"/>
          </p:cNvSpPr>
          <p:nvPr>
            <p:ph idx="1"/>
          </p:nvPr>
        </p:nvSpPr>
        <p:spPr>
          <a:xfrm>
            <a:off x="917575" y="1143794"/>
            <a:ext cx="7707509" cy="5559124"/>
          </a:xfrm>
        </p:spPr>
        <p:txBody>
          <a:bodyPr>
            <a:normAutofit/>
          </a:bodyPr>
          <a:lstStyle/>
          <a:p>
            <a:pPr>
              <a:lnSpc>
                <a:spcPct val="100000"/>
              </a:lnSpc>
              <a:spcBef>
                <a:spcPts val="300"/>
              </a:spcBef>
              <a:buFont typeface="Wingdings" panose="05000000000000000000" pitchFamily="2" charset="2"/>
              <a:buChar char="Ø"/>
            </a:pPr>
            <a:r>
              <a:rPr lang="zh-CN" altLang="en-US" dirty="0">
                <a:solidFill>
                  <a:srgbClr val="0000FF"/>
                </a:solidFill>
              </a:rPr>
              <a:t>具有可变输入率的</a:t>
            </a:r>
            <a:r>
              <a:rPr lang="en-US" altLang="zh-CN" dirty="0">
                <a:solidFill>
                  <a:srgbClr val="0000FF"/>
                </a:solidFill>
              </a:rPr>
              <a:t>M/M/1/</a:t>
            </a:r>
            <a:r>
              <a:rPr lang="en-US" altLang="zh-CN" dirty="0">
                <a:solidFill>
                  <a:srgbClr val="0000FF"/>
                </a:solidFill>
                <a:sym typeface="Symbol" panose="05050102010706020507" pitchFamily="18" charset="2"/>
              </a:rPr>
              <a:t></a:t>
            </a:r>
          </a:p>
          <a:p>
            <a:pPr lvl="1">
              <a:lnSpc>
                <a:spcPct val="100000"/>
              </a:lnSpc>
              <a:spcBef>
                <a:spcPts val="300"/>
              </a:spcBef>
              <a:buClr>
                <a:srgbClr val="FF0000"/>
              </a:buClr>
              <a:buFontTx/>
              <a:buChar char="•"/>
            </a:pPr>
            <a:r>
              <a:rPr lang="zh-CN" altLang="en-US" dirty="0">
                <a:solidFill>
                  <a:srgbClr val="CC00CC"/>
                </a:solidFill>
              </a:rPr>
              <a:t>问题的引入</a:t>
            </a:r>
          </a:p>
          <a:p>
            <a:pPr lvl="1">
              <a:lnSpc>
                <a:spcPct val="100000"/>
              </a:lnSpc>
              <a:spcBef>
                <a:spcPts val="300"/>
              </a:spcBef>
              <a:buClr>
                <a:srgbClr val="FF0000"/>
              </a:buClr>
              <a:buFontTx/>
              <a:buChar char="•"/>
            </a:pPr>
            <a:r>
              <a:rPr lang="zh-CN" altLang="en-US" dirty="0">
                <a:solidFill>
                  <a:srgbClr val="CC00CC"/>
                </a:solidFill>
              </a:rPr>
              <a:t>队长</a:t>
            </a:r>
          </a:p>
          <a:p>
            <a:pPr lvl="1">
              <a:lnSpc>
                <a:spcPct val="100000"/>
              </a:lnSpc>
              <a:spcBef>
                <a:spcPts val="300"/>
              </a:spcBef>
              <a:buClr>
                <a:srgbClr val="FF0000"/>
              </a:buClr>
              <a:buFontTx/>
              <a:buChar char="•"/>
            </a:pPr>
            <a:r>
              <a:rPr lang="zh-CN" altLang="en-US" dirty="0">
                <a:solidFill>
                  <a:srgbClr val="CC00CC"/>
                </a:solidFill>
              </a:rPr>
              <a:t>等待时间与逗留时间</a:t>
            </a:r>
          </a:p>
          <a:p>
            <a:pPr lvl="1">
              <a:lnSpc>
                <a:spcPct val="100000"/>
              </a:lnSpc>
              <a:spcBef>
                <a:spcPts val="300"/>
              </a:spcBef>
              <a:buClr>
                <a:srgbClr val="FF0000"/>
              </a:buClr>
              <a:buFontTx/>
              <a:buChar char="•"/>
            </a:pPr>
            <a:r>
              <a:rPr lang="en-US" altLang="zh-CN" dirty="0">
                <a:solidFill>
                  <a:srgbClr val="CC00CC"/>
                </a:solidFill>
              </a:rPr>
              <a:t>Little</a:t>
            </a:r>
            <a:r>
              <a:rPr lang="zh-CN" altLang="en-US" dirty="0">
                <a:solidFill>
                  <a:srgbClr val="CC00CC"/>
                </a:solidFill>
              </a:rPr>
              <a:t>公式</a:t>
            </a:r>
          </a:p>
          <a:p>
            <a:pPr>
              <a:lnSpc>
                <a:spcPct val="100000"/>
              </a:lnSpc>
              <a:spcBef>
                <a:spcPts val="300"/>
              </a:spcBef>
              <a:buFont typeface="Wingdings" panose="05000000000000000000" pitchFamily="2" charset="2"/>
              <a:buChar char="Ø"/>
            </a:pPr>
            <a:r>
              <a:rPr lang="zh-CN" altLang="en-US" dirty="0">
                <a:solidFill>
                  <a:srgbClr val="0000FF"/>
                </a:solidFill>
              </a:rPr>
              <a:t>具有可变服务率的</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00000"/>
              </a:lnSpc>
              <a:spcBef>
                <a:spcPts val="300"/>
              </a:spcBef>
              <a:buClr>
                <a:srgbClr val="FF0000"/>
              </a:buClr>
              <a:buFontTx/>
              <a:buChar char="•"/>
            </a:pPr>
            <a:r>
              <a:rPr lang="zh-CN" altLang="en-US" dirty="0">
                <a:solidFill>
                  <a:srgbClr val="CC00CC"/>
                </a:solidFill>
              </a:rPr>
              <a:t>问题的引入</a:t>
            </a:r>
          </a:p>
          <a:p>
            <a:pPr lvl="1">
              <a:lnSpc>
                <a:spcPct val="100000"/>
              </a:lnSpc>
              <a:spcBef>
                <a:spcPts val="300"/>
              </a:spcBef>
              <a:buClr>
                <a:srgbClr val="FF0000"/>
              </a:buClr>
              <a:buFontTx/>
              <a:buChar char="•"/>
            </a:pPr>
            <a:r>
              <a:rPr lang="zh-CN" altLang="en-US" dirty="0">
                <a:solidFill>
                  <a:srgbClr val="CC00CC"/>
                </a:solidFill>
              </a:rPr>
              <a:t>队长</a:t>
            </a:r>
          </a:p>
          <a:p>
            <a:pPr lvl="1">
              <a:lnSpc>
                <a:spcPct val="100000"/>
              </a:lnSpc>
              <a:spcBef>
                <a:spcPts val="3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eaLnBrk="1" hangingPunct="1">
              <a:lnSpc>
                <a:spcPct val="105000"/>
              </a:lnSpc>
              <a:buClr>
                <a:srgbClr val="CC00CC"/>
              </a:buClr>
              <a:buFont typeface="Wingdings" panose="05000000000000000000" pitchFamily="2" charset="2"/>
              <a:buChar char="Ø"/>
            </a:pPr>
            <a:r>
              <a:rPr lang="en-US" altLang="zh-CN" dirty="0">
                <a:solidFill>
                  <a:srgbClr val="0000FF"/>
                </a:solidFill>
              </a:rPr>
              <a:t>M/M/</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p>
          <a:p>
            <a:pPr lvl="1">
              <a:lnSpc>
                <a:spcPct val="100000"/>
              </a:lnSpc>
              <a:spcBef>
                <a:spcPts val="300"/>
              </a:spcBef>
              <a:buClr>
                <a:srgbClr val="FF0000"/>
              </a:buClr>
              <a:buFontTx/>
              <a:buChar char="•"/>
            </a:pPr>
            <a:r>
              <a:rPr lang="zh-CN" altLang="en-US" dirty="0">
                <a:solidFill>
                  <a:srgbClr val="CC00CC"/>
                </a:solidFill>
              </a:rPr>
              <a:t>问题的引入</a:t>
            </a:r>
          </a:p>
          <a:p>
            <a:pPr lvl="1">
              <a:lnSpc>
                <a:spcPct val="100000"/>
              </a:lnSpc>
              <a:spcBef>
                <a:spcPts val="300"/>
              </a:spcBef>
              <a:buClr>
                <a:srgbClr val="FF0000"/>
              </a:buClr>
              <a:buFontTx/>
              <a:buChar char="•"/>
            </a:pPr>
            <a:r>
              <a:rPr lang="zh-CN" altLang="en-US" dirty="0">
                <a:solidFill>
                  <a:srgbClr val="CC00CC"/>
                </a:solidFill>
              </a:rPr>
              <a:t>队长</a:t>
            </a:r>
          </a:p>
          <a:p>
            <a:pPr lvl="1">
              <a:lnSpc>
                <a:spcPct val="100000"/>
              </a:lnSpc>
              <a:spcBef>
                <a:spcPts val="300"/>
              </a:spcBef>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76F96607-4F07-7670-582C-3B3C65B67C98}"/>
              </a:ext>
            </a:extLst>
          </p:cNvPr>
          <p:cNvSpPr>
            <a:spLocks noGrp="1" noChangeArrowheads="1"/>
          </p:cNvSpPr>
          <p:nvPr>
            <p:ph idx="1"/>
          </p:nvPr>
        </p:nvSpPr>
        <p:spPr>
          <a:xfrm>
            <a:off x="688975" y="1282997"/>
            <a:ext cx="10820400" cy="4293594"/>
          </a:xfrm>
        </p:spPr>
        <p:txBody>
          <a:bodyPr>
            <a:normAutofit/>
          </a:bodyPr>
          <a:lstStyle/>
          <a:p>
            <a:pPr eaLnBrk="1" hangingPunct="1">
              <a:buClrTx/>
              <a:buSzPct val="90000"/>
              <a:buFontTx/>
              <a:buNone/>
            </a:pPr>
            <a:r>
              <a:rPr lang="en-US" altLang="zh-CN" dirty="0">
                <a:sym typeface="Symbol" panose="05050102010706020507" pitchFamily="18" charset="2"/>
              </a:rPr>
              <a:t>            </a:t>
            </a:r>
            <a:r>
              <a:rPr lang="zh-CN" altLang="en-US" dirty="0">
                <a:sym typeface="Symbol" panose="05050102010706020507" pitchFamily="18" charset="2"/>
              </a:rPr>
              <a:t>病人以每小时</a:t>
            </a:r>
            <a:r>
              <a:rPr lang="en-US" altLang="zh-CN" dirty="0">
                <a:sym typeface="Symbol" panose="05050102010706020507" pitchFamily="18" charset="2"/>
              </a:rPr>
              <a:t>3</a:t>
            </a:r>
            <a:r>
              <a:rPr lang="zh-CN" altLang="en-US" dirty="0">
                <a:sym typeface="Symbol" panose="05050102010706020507" pitchFamily="18" charset="2"/>
              </a:rPr>
              <a:t>人的泊松流到达医院，假设该医院只有一个医生服务，他的服务时间服从负指数分布，并且平均服务一个顾客时间为</a:t>
            </a:r>
            <a:r>
              <a:rPr lang="en-US" altLang="zh-CN" dirty="0">
                <a:sym typeface="Symbol" panose="05050102010706020507" pitchFamily="18" charset="2"/>
              </a:rPr>
              <a:t>15</a:t>
            </a:r>
            <a:r>
              <a:rPr lang="zh-CN" altLang="en-US" dirty="0">
                <a:sym typeface="Symbol" panose="05050102010706020507" pitchFamily="18" charset="2"/>
              </a:rPr>
              <a:t>分钟。</a:t>
            </a:r>
          </a:p>
          <a:p>
            <a:pPr lvl="1" eaLnBrk="1" hangingPunct="1">
              <a:buClr>
                <a:srgbClr val="CC00CC"/>
              </a:buClr>
              <a:buSzPct val="90000"/>
            </a:pPr>
            <a:r>
              <a:rPr lang="zh-CN" altLang="en-US" dirty="0">
                <a:sym typeface="Symbol" panose="05050102010706020507" pitchFamily="18" charset="2"/>
              </a:rPr>
              <a:t>医生空闲时间的比例？</a:t>
            </a:r>
          </a:p>
          <a:p>
            <a:pPr lvl="1" eaLnBrk="1" hangingPunct="1">
              <a:buClr>
                <a:srgbClr val="CC00CC"/>
              </a:buClr>
              <a:buSzPct val="90000"/>
            </a:pPr>
            <a:r>
              <a:rPr lang="zh-CN" altLang="en-US" dirty="0">
                <a:sym typeface="Symbol" panose="05050102010706020507" pitchFamily="18" charset="2"/>
              </a:rPr>
              <a:t>有多少病人等待看医生？</a:t>
            </a:r>
          </a:p>
          <a:p>
            <a:pPr lvl="1" eaLnBrk="1" hangingPunct="1">
              <a:buClr>
                <a:srgbClr val="CC00CC"/>
              </a:buClr>
              <a:buSzPct val="90000"/>
            </a:pPr>
            <a:r>
              <a:rPr lang="zh-CN" altLang="en-US" dirty="0">
                <a:sym typeface="Symbol" panose="05050102010706020507" pitchFamily="18" charset="2"/>
              </a:rPr>
              <a:t>病人的平均等待时间？</a:t>
            </a:r>
          </a:p>
          <a:p>
            <a:pPr lvl="1" eaLnBrk="1" hangingPunct="1">
              <a:buClr>
                <a:srgbClr val="CC00CC"/>
              </a:buClr>
              <a:buSzPct val="90000"/>
            </a:pPr>
            <a:r>
              <a:rPr lang="zh-CN" altLang="en-US" dirty="0">
                <a:sym typeface="Symbol" panose="05050102010706020507" pitchFamily="18" charset="2"/>
              </a:rPr>
              <a:t>一个病人等待超过一个小时的概率？</a:t>
            </a:r>
          </a:p>
        </p:txBody>
      </p:sp>
      <p:sp>
        <p:nvSpPr>
          <p:cNvPr id="108548" name="Rectangle 3">
            <a:extLst>
              <a:ext uri="{FF2B5EF4-FFF2-40B4-BE49-F238E27FC236}">
                <a16:creationId xmlns:a16="http://schemas.microsoft.com/office/drawing/2014/main" id="{A51B32FD-BF61-77E0-55A5-6656791F74C8}"/>
              </a:ext>
            </a:extLst>
          </p:cNvPr>
          <p:cNvSpPr>
            <a:spLocks noGrp="1" noChangeArrowheads="1"/>
          </p:cNvSpPr>
          <p:nvPr>
            <p:ph type="title"/>
          </p:nvPr>
        </p:nvSpPr>
        <p:spPr>
          <a:xfrm>
            <a:off x="993775" y="305594"/>
            <a:ext cx="7469329" cy="516056"/>
          </a:xfrm>
        </p:spPr>
        <p:txBody>
          <a:bodyPr/>
          <a:lstStyle/>
          <a:p>
            <a:pPr eaLnBrk="1" hangingPunct="1"/>
            <a:r>
              <a:rPr lang="zh-CN" altLang="en-US" dirty="0"/>
              <a:t>本节习题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15746">
                                            <p:txEl>
                                              <p:pRg st="0" end="0"/>
                                            </p:txEl>
                                          </p:spTgt>
                                        </p:tgtEl>
                                        <p:attrNameLst>
                                          <p:attrName>style.visibility</p:attrName>
                                        </p:attrNameLst>
                                      </p:cBhvr>
                                      <p:to>
                                        <p:strVal val="visible"/>
                                      </p:to>
                                    </p:set>
                                    <p:anim calcmode="lin" valueType="num">
                                      <p:cBhvr additive="base">
                                        <p:cTn id="7" dur="500" fill="hold"/>
                                        <p:tgtEl>
                                          <p:spTgt spid="4157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574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15746">
                                            <p:txEl>
                                              <p:pRg st="1" end="1"/>
                                            </p:txEl>
                                          </p:spTgt>
                                        </p:tgtEl>
                                        <p:attrNameLst>
                                          <p:attrName>style.visibility</p:attrName>
                                        </p:attrNameLst>
                                      </p:cBhvr>
                                      <p:to>
                                        <p:strVal val="visible"/>
                                      </p:to>
                                    </p:set>
                                    <p:anim calcmode="lin" valueType="num">
                                      <p:cBhvr additive="base">
                                        <p:cTn id="12" dur="500" fill="hold"/>
                                        <p:tgtEl>
                                          <p:spTgt spid="41574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574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415746">
                                            <p:txEl>
                                              <p:pRg st="2" end="2"/>
                                            </p:txEl>
                                          </p:spTgt>
                                        </p:tgtEl>
                                        <p:attrNameLst>
                                          <p:attrName>style.visibility</p:attrName>
                                        </p:attrNameLst>
                                      </p:cBhvr>
                                      <p:to>
                                        <p:strVal val="visible"/>
                                      </p:to>
                                    </p:set>
                                    <p:anim calcmode="lin" valueType="num">
                                      <p:cBhvr additive="base">
                                        <p:cTn id="17" dur="500" fill="hold"/>
                                        <p:tgtEl>
                                          <p:spTgt spid="41574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574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415746">
                                            <p:txEl>
                                              <p:pRg st="3" end="3"/>
                                            </p:txEl>
                                          </p:spTgt>
                                        </p:tgtEl>
                                        <p:attrNameLst>
                                          <p:attrName>style.visibility</p:attrName>
                                        </p:attrNameLst>
                                      </p:cBhvr>
                                      <p:to>
                                        <p:strVal val="visible"/>
                                      </p:to>
                                    </p:set>
                                    <p:anim calcmode="lin" valueType="num">
                                      <p:cBhvr additive="base">
                                        <p:cTn id="22" dur="500" fill="hold"/>
                                        <p:tgtEl>
                                          <p:spTgt spid="41574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1574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415746">
                                            <p:txEl>
                                              <p:pRg st="4" end="4"/>
                                            </p:txEl>
                                          </p:spTgt>
                                        </p:tgtEl>
                                        <p:attrNameLst>
                                          <p:attrName>style.visibility</p:attrName>
                                        </p:attrNameLst>
                                      </p:cBhvr>
                                      <p:to>
                                        <p:strVal val="visible"/>
                                      </p:to>
                                    </p:set>
                                    <p:anim calcmode="lin" valueType="num">
                                      <p:cBhvr additive="base">
                                        <p:cTn id="27" dur="500" fill="hold"/>
                                        <p:tgtEl>
                                          <p:spTgt spid="41574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1574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build="p" bldLvl="2"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F64ED7E-F329-9E05-D3E9-19E53239B8B4}"/>
              </a:ext>
            </a:extLst>
          </p:cNvPr>
          <p:cNvSpPr>
            <a:spLocks noGrp="1" noChangeArrowheads="1"/>
          </p:cNvSpPr>
          <p:nvPr>
            <p:ph type="title"/>
          </p:nvPr>
        </p:nvSpPr>
        <p:spPr/>
        <p:txBody>
          <a:bodyPr/>
          <a:lstStyle/>
          <a:p>
            <a:pPr eaLnBrk="1" hangingPunct="1"/>
            <a:r>
              <a:rPr lang="zh-CN" altLang="en-US" dirty="0">
                <a:latin typeface="+mn-ea"/>
                <a:ea typeface="+mn-ea"/>
              </a:rPr>
              <a:t>输入过程</a:t>
            </a:r>
          </a:p>
        </p:txBody>
      </p:sp>
      <p:sp>
        <p:nvSpPr>
          <p:cNvPr id="263171" name="Rectangle 3">
            <a:extLst>
              <a:ext uri="{FF2B5EF4-FFF2-40B4-BE49-F238E27FC236}">
                <a16:creationId xmlns:a16="http://schemas.microsoft.com/office/drawing/2014/main" id="{591E39EF-FCB1-B9FD-A882-C583B7B40D97}"/>
              </a:ext>
            </a:extLst>
          </p:cNvPr>
          <p:cNvSpPr>
            <a:spLocks noGrp="1" noChangeArrowheads="1"/>
          </p:cNvSpPr>
          <p:nvPr>
            <p:ph idx="1"/>
          </p:nvPr>
        </p:nvSpPr>
        <p:spPr>
          <a:xfrm>
            <a:off x="774699" y="1143794"/>
            <a:ext cx="10887076" cy="5420980"/>
          </a:xfrm>
        </p:spPr>
        <p:txBody>
          <a:bodyPr/>
          <a:lstStyle/>
          <a:p>
            <a:pPr marL="457291" indent="-457291">
              <a:spcBef>
                <a:spcPct val="20000"/>
              </a:spcBef>
              <a:buNone/>
            </a:pPr>
            <a:r>
              <a:rPr lang="zh-CN" altLang="en-US" dirty="0"/>
              <a:t>描述顾客来源及顾客按怎样的规律抵达。</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顾客总体数</a:t>
            </a:r>
          </a:p>
          <a:p>
            <a:pPr lvl="1" eaLnBrk="1" hangingPunct="1">
              <a:spcBef>
                <a:spcPct val="20000"/>
              </a:spcBef>
              <a:buFont typeface="Wingdings" panose="05000000000000000000" pitchFamily="2" charset="2"/>
              <a:buNone/>
            </a:pPr>
            <a:r>
              <a:rPr lang="zh-CN" altLang="en-US" dirty="0"/>
              <a:t>	顾客的来源可能是有限的，也可能是无限的</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到达类型</a:t>
            </a:r>
          </a:p>
          <a:p>
            <a:pPr lvl="1" eaLnBrk="1" hangingPunct="1">
              <a:spcBef>
                <a:spcPct val="20000"/>
              </a:spcBef>
              <a:buFont typeface="Wingdings" panose="05000000000000000000" pitchFamily="2" charset="2"/>
              <a:buNone/>
            </a:pPr>
            <a:r>
              <a:rPr lang="zh-CN" altLang="en-US" dirty="0"/>
              <a:t>	顾客是单个到达，还是成批到达</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顾客相继到达的间隔时间服从什么概率分布，分布函数是什么，到达的间隔时间之间是否独立</a:t>
            </a:r>
          </a:p>
          <a:p>
            <a:pPr marL="457291" indent="-457291">
              <a:spcBef>
                <a:spcPct val="20000"/>
              </a:spcBef>
              <a:buNone/>
            </a:pPr>
            <a:r>
              <a:rPr lang="zh-CN" altLang="en-US" dirty="0"/>
              <a:t>在排队论中，一般假定顾客到达的间隔时间序列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相互独立、同分布。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3171">
                                            <p:txEl>
                                              <p:pRg st="1" end="1"/>
                                            </p:txEl>
                                          </p:spTgt>
                                        </p:tgtEl>
                                        <p:attrNameLst>
                                          <p:attrName>style.visibility</p:attrName>
                                        </p:attrNameLst>
                                      </p:cBhvr>
                                      <p:to>
                                        <p:strVal val="visible"/>
                                      </p:to>
                                    </p:set>
                                    <p:anim calcmode="lin" valueType="num">
                                      <p:cBhvr additive="base">
                                        <p:cTn id="13"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63171">
                                            <p:txEl>
                                              <p:pRg st="2" end="2"/>
                                            </p:txEl>
                                          </p:spTgt>
                                        </p:tgtEl>
                                        <p:attrNameLst>
                                          <p:attrName>style.visibility</p:attrName>
                                        </p:attrNameLst>
                                      </p:cBhvr>
                                      <p:to>
                                        <p:strVal val="visible"/>
                                      </p:to>
                                    </p:set>
                                    <p:anim calcmode="lin" valueType="num">
                                      <p:cBhvr additive="base">
                                        <p:cTn id="18"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3171">
                                            <p:txEl>
                                              <p:pRg st="3" end="3"/>
                                            </p:txEl>
                                          </p:spTgt>
                                        </p:tgtEl>
                                        <p:attrNameLst>
                                          <p:attrName>style.visibility</p:attrName>
                                        </p:attrNameLst>
                                      </p:cBhvr>
                                      <p:to>
                                        <p:strVal val="visible"/>
                                      </p:to>
                                    </p:set>
                                    <p:anim calcmode="lin" valueType="num">
                                      <p:cBhvr additive="base">
                                        <p:cTn id="24"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63171">
                                            <p:txEl>
                                              <p:pRg st="5" end="5"/>
                                            </p:txEl>
                                          </p:spTgt>
                                        </p:tgtEl>
                                        <p:attrNameLst>
                                          <p:attrName>style.visibility</p:attrName>
                                        </p:attrNameLst>
                                      </p:cBhvr>
                                      <p:to>
                                        <p:strVal val="visible"/>
                                      </p:to>
                                    </p:set>
                                    <p:anim calcmode="lin" valueType="num">
                                      <p:cBhvr additive="base">
                                        <p:cTn id="35" dur="500" fill="hold"/>
                                        <p:tgtEl>
                                          <p:spTgt spid="263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3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63171">
                                            <p:txEl>
                                              <p:pRg st="6" end="6"/>
                                            </p:txEl>
                                          </p:spTgt>
                                        </p:tgtEl>
                                        <p:attrNameLst>
                                          <p:attrName>style.visibility</p:attrName>
                                        </p:attrNameLst>
                                      </p:cBhvr>
                                      <p:to>
                                        <p:strVal val="visible"/>
                                      </p:to>
                                    </p:set>
                                    <p:anim calcmode="lin" valueType="num">
                                      <p:cBhvr additive="base">
                                        <p:cTn id="41" dur="500" fill="hold"/>
                                        <p:tgtEl>
                                          <p:spTgt spid="26317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3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065CFB3-8E64-55C7-F0B8-A4AD1B23D6F2}"/>
              </a:ext>
            </a:extLst>
          </p:cNvPr>
          <p:cNvSpPr>
            <a:spLocks noGrp="1" noChangeArrowheads="1"/>
          </p:cNvSpPr>
          <p:nvPr>
            <p:ph type="title"/>
          </p:nvPr>
        </p:nvSpPr>
        <p:spPr/>
        <p:txBody>
          <a:bodyPr/>
          <a:lstStyle/>
          <a:p>
            <a:pPr eaLnBrk="1" hangingPunct="1"/>
            <a:r>
              <a:rPr lang="zh-CN" altLang="en-US" dirty="0">
                <a:latin typeface="+mn-ea"/>
                <a:ea typeface="+mn-ea"/>
              </a:rPr>
              <a:t>排队规则</a:t>
            </a:r>
          </a:p>
        </p:txBody>
      </p:sp>
      <p:sp>
        <p:nvSpPr>
          <p:cNvPr id="264195" name="Rectangle 3">
            <a:extLst>
              <a:ext uri="{FF2B5EF4-FFF2-40B4-BE49-F238E27FC236}">
                <a16:creationId xmlns:a16="http://schemas.microsoft.com/office/drawing/2014/main" id="{7D8CE31B-8E2A-DD16-0C6D-AAD389A227F4}"/>
              </a:ext>
            </a:extLst>
          </p:cNvPr>
          <p:cNvSpPr>
            <a:spLocks noGrp="1" noChangeArrowheads="1"/>
          </p:cNvSpPr>
          <p:nvPr>
            <p:ph idx="1"/>
          </p:nvPr>
        </p:nvSpPr>
        <p:spPr>
          <a:xfrm>
            <a:off x="231775" y="915194"/>
            <a:ext cx="11353799" cy="5791200"/>
          </a:xfrm>
        </p:spPr>
        <p:txBody>
          <a:bodyPr>
            <a:normAutofit fontScale="92500" lnSpcReduction="10000"/>
          </a:bodyPr>
          <a:lstStyle/>
          <a:p>
            <a:pPr eaLnBrk="1" hangingPunct="1">
              <a:buFont typeface="Wingdings" panose="05000000000000000000" pitchFamily="2" charset="2"/>
              <a:buNone/>
            </a:pPr>
            <a:r>
              <a:rPr lang="zh-CN" altLang="en-US" dirty="0"/>
              <a:t>服务是否允许排队，顾客是否愿意排队。在排队等待的情况下服务的顺序是什么。</a:t>
            </a:r>
          </a:p>
          <a:p>
            <a:pPr eaLnBrk="1" hangingPunct="1">
              <a:buClr>
                <a:srgbClr val="CC00CC"/>
              </a:buClr>
              <a:buFont typeface="Wingdings" panose="05000000000000000000" pitchFamily="2" charset="2"/>
              <a:buAutoNum type="arabicParenR"/>
            </a:pPr>
            <a:r>
              <a:rPr lang="zh-CN" altLang="en-US" dirty="0">
                <a:solidFill>
                  <a:srgbClr val="0000FF"/>
                </a:solidFill>
              </a:rPr>
              <a:t>损失制  </a:t>
            </a:r>
            <a:r>
              <a:rPr lang="zh-CN" altLang="en-US" dirty="0"/>
              <a:t>顾客到达时，若所有服务台均被占，服务机构不允许顾客等待，此时该顾客就自动离去</a:t>
            </a:r>
          </a:p>
          <a:p>
            <a:pPr algn="just" eaLnBrk="1" hangingPunct="1">
              <a:buClr>
                <a:srgbClr val="CC00CC"/>
              </a:buClr>
              <a:buFont typeface="Wingdings" panose="05000000000000000000" pitchFamily="2" charset="2"/>
              <a:buAutoNum type="arabicParenR"/>
            </a:pPr>
            <a:r>
              <a:rPr lang="zh-CN" altLang="en-US" dirty="0">
                <a:solidFill>
                  <a:srgbClr val="0000FF"/>
                </a:solidFill>
              </a:rPr>
              <a:t>等待制  </a:t>
            </a:r>
            <a:r>
              <a:rPr lang="zh-CN" altLang="en-US" dirty="0"/>
              <a:t>顾客到达时，若所有服务台均被占，他们就排队等待服务</a:t>
            </a:r>
          </a:p>
          <a:p>
            <a:pPr lvl="1" eaLnBrk="1" hangingPunct="1">
              <a:buClr>
                <a:srgbClr val="0000FF"/>
              </a:buClr>
              <a:buFont typeface="Wingdings" panose="05000000000000000000" pitchFamily="2" charset="2"/>
              <a:buAutoNum type="alphaLcParenR"/>
            </a:pPr>
            <a:r>
              <a:rPr lang="zh-CN" altLang="en-US" dirty="0">
                <a:solidFill>
                  <a:srgbClr val="CC00CC"/>
                </a:solidFill>
              </a:rPr>
              <a:t>先到先服务</a:t>
            </a:r>
          </a:p>
          <a:p>
            <a:pPr lvl="1" eaLnBrk="1" hangingPunct="1">
              <a:buClr>
                <a:srgbClr val="0000FF"/>
              </a:buClr>
              <a:buFont typeface="Wingdings" panose="05000000000000000000" pitchFamily="2" charset="2"/>
              <a:buAutoNum type="alphaLcParenR"/>
            </a:pPr>
            <a:r>
              <a:rPr lang="zh-CN" altLang="en-US" dirty="0">
                <a:solidFill>
                  <a:srgbClr val="CC00CC"/>
                </a:solidFill>
              </a:rPr>
              <a:t>后到先服务</a:t>
            </a:r>
          </a:p>
          <a:p>
            <a:pPr lvl="1" eaLnBrk="1" hangingPunct="1">
              <a:buClr>
                <a:srgbClr val="0000FF"/>
              </a:buClr>
              <a:buFont typeface="Wingdings" panose="05000000000000000000" pitchFamily="2" charset="2"/>
              <a:buAutoNum type="alphaLcParenR"/>
            </a:pPr>
            <a:r>
              <a:rPr lang="zh-CN" altLang="en-US" dirty="0">
                <a:solidFill>
                  <a:srgbClr val="CC00CC"/>
                </a:solidFill>
              </a:rPr>
              <a:t>随机服务</a:t>
            </a:r>
          </a:p>
          <a:p>
            <a:pPr lvl="1" eaLnBrk="1" hangingPunct="1">
              <a:buClr>
                <a:srgbClr val="0000FF"/>
              </a:buClr>
              <a:buFont typeface="Wingdings" panose="05000000000000000000" pitchFamily="2" charset="2"/>
              <a:buAutoNum type="alphaLcParenR"/>
            </a:pPr>
            <a:r>
              <a:rPr lang="zh-CN" altLang="en-US" dirty="0">
                <a:solidFill>
                  <a:srgbClr val="CC00CC"/>
                </a:solidFill>
              </a:rPr>
              <a:t>有优先权服务：强拆型优先权、非强拆型优先权</a:t>
            </a:r>
          </a:p>
          <a:p>
            <a:pPr eaLnBrk="1" hangingPunct="1">
              <a:buClr>
                <a:srgbClr val="CC00CC"/>
              </a:buClr>
              <a:buFont typeface="Wingdings" panose="05000000000000000000" pitchFamily="2" charset="2"/>
              <a:buAutoNum type="arabicParenR"/>
            </a:pPr>
            <a:r>
              <a:rPr lang="zh-CN" altLang="en-US" dirty="0">
                <a:solidFill>
                  <a:srgbClr val="0000FF"/>
                </a:solidFill>
              </a:rPr>
              <a:t>混合制  </a:t>
            </a:r>
            <a:r>
              <a:rPr lang="zh-CN" altLang="en-US" dirty="0"/>
              <a:t>损失制与等待制的混合</a:t>
            </a:r>
          </a:p>
          <a:p>
            <a:pPr lvl="1" eaLnBrk="1" hangingPunct="1">
              <a:buClr>
                <a:srgbClr val="0000FF"/>
              </a:buClr>
              <a:buFont typeface="Wingdings" panose="05000000000000000000" pitchFamily="2" charset="2"/>
              <a:buAutoNum type="alphaLcParenR"/>
            </a:pPr>
            <a:r>
              <a:rPr lang="zh-CN" altLang="en-US" dirty="0">
                <a:solidFill>
                  <a:srgbClr val="CC00CC"/>
                </a:solidFill>
              </a:rPr>
              <a:t>队长</a:t>
            </a:r>
            <a:r>
              <a:rPr lang="en-US" altLang="zh-CN" dirty="0">
                <a:solidFill>
                  <a:srgbClr val="CC00CC"/>
                </a:solidFill>
              </a:rPr>
              <a:t>(</a:t>
            </a:r>
            <a:r>
              <a:rPr lang="zh-CN" altLang="en-US" dirty="0">
                <a:solidFill>
                  <a:srgbClr val="CC00CC"/>
                </a:solidFill>
              </a:rPr>
              <a:t>容量</a:t>
            </a:r>
            <a:r>
              <a:rPr lang="en-US" altLang="zh-CN" dirty="0">
                <a:solidFill>
                  <a:srgbClr val="CC00CC"/>
                </a:solidFill>
              </a:rPr>
              <a:t>)</a:t>
            </a:r>
            <a:r>
              <a:rPr lang="zh-CN" altLang="en-US" dirty="0">
                <a:solidFill>
                  <a:srgbClr val="CC00CC"/>
                </a:solidFill>
              </a:rPr>
              <a:t>有限的混合制</a:t>
            </a:r>
          </a:p>
          <a:p>
            <a:pPr lvl="1" eaLnBrk="1" hangingPunct="1">
              <a:buClr>
                <a:srgbClr val="0000FF"/>
              </a:buClr>
              <a:buFont typeface="Wingdings" panose="05000000000000000000" pitchFamily="2" charset="2"/>
              <a:buAutoNum type="alphaLcParenR"/>
            </a:pPr>
            <a:r>
              <a:rPr lang="zh-CN" altLang="en-US" dirty="0">
                <a:solidFill>
                  <a:srgbClr val="CC00CC"/>
                </a:solidFill>
              </a:rPr>
              <a:t>等待时间有限的混合制</a:t>
            </a:r>
          </a:p>
          <a:p>
            <a:pPr lvl="1" eaLnBrk="1" hangingPunct="1">
              <a:buClr>
                <a:srgbClr val="0000FF"/>
              </a:buClr>
              <a:buFont typeface="Wingdings" panose="05000000000000000000" pitchFamily="2" charset="2"/>
              <a:buAutoNum type="alphaLcParenR"/>
            </a:pPr>
            <a:r>
              <a:rPr lang="zh-CN" altLang="en-US" dirty="0">
                <a:solidFill>
                  <a:srgbClr val="CC00CC"/>
                </a:solidFill>
              </a:rPr>
              <a:t>逗留时间有限的混合制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4195">
                                            <p:txEl>
                                              <p:pRg st="1" end="1"/>
                                            </p:txEl>
                                          </p:spTgt>
                                        </p:tgtEl>
                                        <p:attrNameLst>
                                          <p:attrName>style.visibility</p:attrName>
                                        </p:attrNameLst>
                                      </p:cBhvr>
                                      <p:to>
                                        <p:strVal val="visible"/>
                                      </p:to>
                                    </p:set>
                                    <p:anim calcmode="lin" valueType="num">
                                      <p:cBhvr additive="base">
                                        <p:cTn id="13"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4195">
                                            <p:txEl>
                                              <p:pRg st="2" end="2"/>
                                            </p:txEl>
                                          </p:spTgt>
                                        </p:tgtEl>
                                        <p:attrNameLst>
                                          <p:attrName>style.visibility</p:attrName>
                                        </p:attrNameLst>
                                      </p:cBhvr>
                                      <p:to>
                                        <p:strVal val="visible"/>
                                      </p:to>
                                    </p:set>
                                    <p:anim calcmode="lin" valueType="num">
                                      <p:cBhvr additive="base">
                                        <p:cTn id="19"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4195">
                                            <p:txEl>
                                              <p:pRg st="3" end="3"/>
                                            </p:txEl>
                                          </p:spTgt>
                                        </p:tgtEl>
                                        <p:attrNameLst>
                                          <p:attrName>style.visibility</p:attrName>
                                        </p:attrNameLst>
                                      </p:cBhvr>
                                      <p:to>
                                        <p:strVal val="visible"/>
                                      </p:to>
                                    </p:set>
                                    <p:anim calcmode="lin" valueType="num">
                                      <p:cBhvr additive="base">
                                        <p:cTn id="25"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4195">
                                            <p:txEl>
                                              <p:pRg st="4" end="4"/>
                                            </p:txEl>
                                          </p:spTgt>
                                        </p:tgtEl>
                                        <p:attrNameLst>
                                          <p:attrName>style.visibility</p:attrName>
                                        </p:attrNameLst>
                                      </p:cBhvr>
                                      <p:to>
                                        <p:strVal val="visible"/>
                                      </p:to>
                                    </p:set>
                                    <p:anim calcmode="lin" valueType="num">
                                      <p:cBhvr additive="base">
                                        <p:cTn id="31" dur="500" fill="hold"/>
                                        <p:tgtEl>
                                          <p:spTgt spid="264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4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4195">
                                            <p:txEl>
                                              <p:pRg st="5" end="5"/>
                                            </p:txEl>
                                          </p:spTgt>
                                        </p:tgtEl>
                                        <p:attrNameLst>
                                          <p:attrName>style.visibility</p:attrName>
                                        </p:attrNameLst>
                                      </p:cBhvr>
                                      <p:to>
                                        <p:strVal val="visible"/>
                                      </p:to>
                                    </p:set>
                                    <p:anim calcmode="lin" valueType="num">
                                      <p:cBhvr additive="base">
                                        <p:cTn id="37" dur="500" fill="hold"/>
                                        <p:tgtEl>
                                          <p:spTgt spid="264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4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4195">
                                            <p:txEl>
                                              <p:pRg st="6" end="6"/>
                                            </p:txEl>
                                          </p:spTgt>
                                        </p:tgtEl>
                                        <p:attrNameLst>
                                          <p:attrName>style.visibility</p:attrName>
                                        </p:attrNameLst>
                                      </p:cBhvr>
                                      <p:to>
                                        <p:strVal val="visible"/>
                                      </p:to>
                                    </p:set>
                                    <p:anim calcmode="lin" valueType="num">
                                      <p:cBhvr additive="base">
                                        <p:cTn id="43" dur="500" fill="hold"/>
                                        <p:tgtEl>
                                          <p:spTgt spid="264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4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4195">
                                            <p:txEl>
                                              <p:pRg st="7" end="7"/>
                                            </p:txEl>
                                          </p:spTgt>
                                        </p:tgtEl>
                                        <p:attrNameLst>
                                          <p:attrName>style.visibility</p:attrName>
                                        </p:attrNameLst>
                                      </p:cBhvr>
                                      <p:to>
                                        <p:strVal val="visible"/>
                                      </p:to>
                                    </p:set>
                                    <p:anim calcmode="lin" valueType="num">
                                      <p:cBhvr additive="base">
                                        <p:cTn id="49" dur="500" fill="hold"/>
                                        <p:tgtEl>
                                          <p:spTgt spid="264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4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64195">
                                            <p:txEl>
                                              <p:pRg st="8" end="8"/>
                                            </p:txEl>
                                          </p:spTgt>
                                        </p:tgtEl>
                                        <p:attrNameLst>
                                          <p:attrName>style.visibility</p:attrName>
                                        </p:attrNameLst>
                                      </p:cBhvr>
                                      <p:to>
                                        <p:strVal val="visible"/>
                                      </p:to>
                                    </p:set>
                                    <p:anim calcmode="lin" valueType="num">
                                      <p:cBhvr additive="base">
                                        <p:cTn id="55" dur="500" fill="hold"/>
                                        <p:tgtEl>
                                          <p:spTgt spid="2641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4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64195">
                                            <p:txEl>
                                              <p:pRg st="9" end="9"/>
                                            </p:txEl>
                                          </p:spTgt>
                                        </p:tgtEl>
                                        <p:attrNameLst>
                                          <p:attrName>style.visibility</p:attrName>
                                        </p:attrNameLst>
                                      </p:cBhvr>
                                      <p:to>
                                        <p:strVal val="visible"/>
                                      </p:to>
                                    </p:set>
                                    <p:anim calcmode="lin" valueType="num">
                                      <p:cBhvr additive="base">
                                        <p:cTn id="61" dur="500" fill="hold"/>
                                        <p:tgtEl>
                                          <p:spTgt spid="26419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4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64195">
                                            <p:txEl>
                                              <p:pRg st="10" end="10"/>
                                            </p:txEl>
                                          </p:spTgt>
                                        </p:tgtEl>
                                        <p:attrNameLst>
                                          <p:attrName>style.visibility</p:attrName>
                                        </p:attrNameLst>
                                      </p:cBhvr>
                                      <p:to>
                                        <p:strVal val="visible"/>
                                      </p:to>
                                    </p:set>
                                    <p:anim calcmode="lin" valueType="num">
                                      <p:cBhvr additive="base">
                                        <p:cTn id="67" dur="500" fill="hold"/>
                                        <p:tgtEl>
                                          <p:spTgt spid="26419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64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9E9BA1-A9E8-8A7B-8BE4-2681E6329A6B}"/>
              </a:ext>
            </a:extLst>
          </p:cNvPr>
          <p:cNvSpPr>
            <a:spLocks noGrp="1" noChangeArrowheads="1"/>
          </p:cNvSpPr>
          <p:nvPr>
            <p:ph type="title"/>
          </p:nvPr>
        </p:nvSpPr>
        <p:spPr/>
        <p:txBody>
          <a:bodyPr/>
          <a:lstStyle/>
          <a:p>
            <a:pPr eaLnBrk="1" hangingPunct="1"/>
            <a:r>
              <a:rPr lang="zh-CN" altLang="en-US" dirty="0">
                <a:latin typeface="+mn-ea"/>
                <a:ea typeface="+mn-ea"/>
              </a:rPr>
              <a:t>服务机构</a:t>
            </a:r>
          </a:p>
        </p:txBody>
      </p:sp>
      <p:sp>
        <p:nvSpPr>
          <p:cNvPr id="265219" name="Rectangle 3">
            <a:extLst>
              <a:ext uri="{FF2B5EF4-FFF2-40B4-BE49-F238E27FC236}">
                <a16:creationId xmlns:a16="http://schemas.microsoft.com/office/drawing/2014/main" id="{380012BD-0FC4-33E4-A8E4-A43DA497841E}"/>
              </a:ext>
            </a:extLst>
          </p:cNvPr>
          <p:cNvSpPr>
            <a:spLocks noGrp="1" noChangeArrowheads="1"/>
          </p:cNvSpPr>
          <p:nvPr>
            <p:ph idx="1"/>
          </p:nvPr>
        </p:nvSpPr>
        <p:spPr>
          <a:xfrm>
            <a:off x="460375" y="1219994"/>
            <a:ext cx="11125200" cy="4648200"/>
          </a:xfrm>
        </p:spPr>
        <p:txBody>
          <a:bodyPr>
            <a:normAutofit/>
          </a:bodyPr>
          <a:lstStyle/>
          <a:p>
            <a:pPr eaLnBrk="1" hangingPunct="1">
              <a:spcBef>
                <a:spcPct val="20000"/>
              </a:spcBef>
              <a:buClr>
                <a:srgbClr val="CC00CC"/>
              </a:buClr>
              <a:buFont typeface="Wingdings" panose="05000000000000000000" pitchFamily="2" charset="2"/>
              <a:buAutoNum type="arabicParenR"/>
            </a:pPr>
            <a:r>
              <a:rPr lang="zh-CN" altLang="en-US" dirty="0">
                <a:solidFill>
                  <a:srgbClr val="0000FF"/>
                </a:solidFill>
              </a:rPr>
              <a:t>服务台的数目  </a:t>
            </a:r>
          </a:p>
          <a:p>
            <a:pPr lvl="1" eaLnBrk="1" hangingPunct="1">
              <a:buFont typeface="Wingdings" panose="05000000000000000000" pitchFamily="2" charset="2"/>
              <a:buNone/>
            </a:pPr>
            <a:r>
              <a:rPr lang="zh-CN" altLang="en-US" dirty="0"/>
              <a:t>在多个服务台的情况下，是串联或是并联</a:t>
            </a:r>
          </a:p>
          <a:p>
            <a:pPr eaLnBrk="1" hangingPunct="1">
              <a:spcBef>
                <a:spcPct val="20000"/>
              </a:spcBef>
              <a:buClr>
                <a:srgbClr val="CC00CC"/>
              </a:buClr>
              <a:buFont typeface="Wingdings" panose="05000000000000000000" pitchFamily="2" charset="2"/>
              <a:buAutoNum type="arabicParenR"/>
            </a:pPr>
            <a:r>
              <a:rPr lang="zh-CN" altLang="en-US" dirty="0">
                <a:solidFill>
                  <a:srgbClr val="0000FF"/>
                </a:solidFill>
              </a:rPr>
              <a:t>顾客所需的服务时间服从什么概率分布，每个顾客所需的服务时间是否相互独立，是成批服务或是单个服务</a:t>
            </a:r>
            <a:endParaRPr lang="zh-CN" altLang="en-US"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anim calcmode="lin" valueType="num">
                                      <p:cBhvr additive="base">
                                        <p:cTn id="11" dur="5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 calcmode="lin" valueType="num">
                                      <p:cBhvr additive="base">
                                        <p:cTn id="17"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5CEB8CE-8F8E-D24C-8082-50756E78F71F}"/>
              </a:ext>
            </a:extLst>
          </p:cNvPr>
          <p:cNvSpPr>
            <a:spLocks noGrp="1" noChangeArrowheads="1"/>
          </p:cNvSpPr>
          <p:nvPr>
            <p:ph type="title"/>
          </p:nvPr>
        </p:nvSpPr>
        <p:spPr/>
        <p:txBody>
          <a:bodyPr/>
          <a:lstStyle/>
          <a:p>
            <a:pPr eaLnBrk="1" hangingPunct="1"/>
            <a:r>
              <a:rPr lang="zh-CN" altLang="en-US" dirty="0">
                <a:latin typeface="+mn-ea"/>
                <a:ea typeface="+mn-ea"/>
              </a:rPr>
              <a:t>描述排队系统的主要数量指标</a:t>
            </a:r>
          </a:p>
        </p:txBody>
      </p:sp>
      <p:sp>
        <p:nvSpPr>
          <p:cNvPr id="268292" name="Rectangle 4">
            <a:extLst>
              <a:ext uri="{FF2B5EF4-FFF2-40B4-BE49-F238E27FC236}">
                <a16:creationId xmlns:a16="http://schemas.microsoft.com/office/drawing/2014/main" id="{F8BC18FE-6380-21E6-A62D-579082DFCE51}"/>
              </a:ext>
            </a:extLst>
          </p:cNvPr>
          <p:cNvSpPr>
            <a:spLocks noGrp="1" noChangeArrowheads="1"/>
          </p:cNvSpPr>
          <p:nvPr>
            <p:ph idx="1"/>
          </p:nvPr>
        </p:nvSpPr>
        <p:spPr>
          <a:xfrm>
            <a:off x="382587" y="872577"/>
            <a:ext cx="11737975" cy="1129354"/>
          </a:xfrm>
        </p:spPr>
        <p:txBody>
          <a:bodyPr>
            <a:noAutofit/>
          </a:bodyPr>
          <a:lstStyle/>
          <a:p>
            <a:pPr eaLnBrk="1" hangingPunct="1">
              <a:buFont typeface="Wingdings" panose="05000000000000000000" pitchFamily="2" charset="2"/>
              <a:buChar char="§"/>
            </a:pPr>
            <a:r>
              <a:rPr lang="zh-CN" altLang="en-US" dirty="0">
                <a:solidFill>
                  <a:srgbClr val="CC00CC"/>
                </a:solidFill>
              </a:rPr>
              <a:t>队长</a:t>
            </a:r>
            <a:r>
              <a:rPr lang="zh-CN" altLang="en-US" dirty="0"/>
              <a:t>：系统中的顾客数</a:t>
            </a:r>
            <a:r>
              <a:rPr lang="en-US" altLang="zh-CN" dirty="0"/>
              <a:t>(</a:t>
            </a:r>
            <a:r>
              <a:rPr lang="zh-CN" altLang="en-US" dirty="0"/>
              <a:t>包括正在接受服务的顾客</a:t>
            </a:r>
            <a:r>
              <a:rPr lang="en-US" altLang="zh-CN" dirty="0"/>
              <a:t>)</a:t>
            </a:r>
          </a:p>
          <a:p>
            <a:pPr eaLnBrk="1" hangingPunct="1">
              <a:buFont typeface="Wingdings" panose="05000000000000000000" pitchFamily="2" charset="2"/>
              <a:buChar char="§"/>
            </a:pPr>
            <a:r>
              <a:rPr lang="zh-CN" altLang="en-US" dirty="0">
                <a:solidFill>
                  <a:srgbClr val="CC00CC"/>
                </a:solidFill>
              </a:rPr>
              <a:t>等待队长</a:t>
            </a:r>
            <a:r>
              <a:rPr lang="zh-CN" altLang="en-US" dirty="0"/>
              <a:t>：系统中的排队等待的顾客数</a:t>
            </a:r>
          </a:p>
        </p:txBody>
      </p:sp>
      <p:sp>
        <p:nvSpPr>
          <p:cNvPr id="268290" name="Rectangle 2">
            <a:extLst>
              <a:ext uri="{FF2B5EF4-FFF2-40B4-BE49-F238E27FC236}">
                <a16:creationId xmlns:a16="http://schemas.microsoft.com/office/drawing/2014/main" id="{7A98F706-5FB1-B5CD-E341-EB6EA5893F80}"/>
              </a:ext>
            </a:extLst>
          </p:cNvPr>
          <p:cNvSpPr>
            <a:spLocks noChangeArrowheads="1"/>
          </p:cNvSpPr>
          <p:nvPr/>
        </p:nvSpPr>
        <p:spPr bwMode="auto">
          <a:xfrm>
            <a:off x="510737" y="3429794"/>
            <a:ext cx="11582400"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等待时间</a:t>
            </a:r>
            <a:r>
              <a:rPr lang="zh-CN" altLang="en-US" sz="2400" dirty="0">
                <a:latin typeface="+mn-ea"/>
                <a:ea typeface="+mn-ea"/>
              </a:rPr>
              <a:t>：顾客进入系统的时刻起到开始接受服务止这段时间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逗留时间</a:t>
            </a:r>
            <a:r>
              <a:rPr lang="zh-CN" altLang="en-US" sz="2400" dirty="0">
                <a:latin typeface="+mn-ea"/>
                <a:ea typeface="+mn-ea"/>
              </a:rPr>
              <a:t>：顾客在系统中的等待时间与服务时间之和</a:t>
            </a:r>
          </a:p>
        </p:txBody>
      </p:sp>
      <p:sp>
        <p:nvSpPr>
          <p:cNvPr id="268293" name="AutoShape 5">
            <a:extLst>
              <a:ext uri="{FF2B5EF4-FFF2-40B4-BE49-F238E27FC236}">
                <a16:creationId xmlns:a16="http://schemas.microsoft.com/office/drawing/2014/main" id="{9F7B6AB7-3321-62C8-70E6-0518CF83EAD0}"/>
              </a:ext>
            </a:extLst>
          </p:cNvPr>
          <p:cNvSpPr>
            <a:spLocks/>
          </p:cNvSpPr>
          <p:nvPr/>
        </p:nvSpPr>
        <p:spPr bwMode="auto">
          <a:xfrm>
            <a:off x="7242175" y="1753394"/>
            <a:ext cx="4441762" cy="1403340"/>
          </a:xfrm>
          <a:prstGeom prst="borderCallout1">
            <a:avLst>
              <a:gd name="adj1" fmla="val 9704"/>
              <a:gd name="adj2" fmla="val -1537"/>
              <a:gd name="adj3" fmla="val -2063"/>
              <a:gd name="adj4" fmla="val -23985"/>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000" dirty="0">
                <a:solidFill>
                  <a:srgbClr val="0000FF"/>
                </a:solidFill>
                <a:latin typeface="+mn-ea"/>
                <a:ea typeface="+mn-ea"/>
              </a:rPr>
              <a:t>它们都是随机变量，是顾客和服务机构双方都十分关心的数量指标，应确定它们的分布及有关矩。</a:t>
            </a:r>
          </a:p>
        </p:txBody>
      </p:sp>
      <p:sp>
        <p:nvSpPr>
          <p:cNvPr id="2" name="AutoShape 8">
            <a:extLst>
              <a:ext uri="{FF2B5EF4-FFF2-40B4-BE49-F238E27FC236}">
                <a16:creationId xmlns:a16="http://schemas.microsoft.com/office/drawing/2014/main" id="{333885FB-E484-405B-EC5C-B29259F1191D}"/>
              </a:ext>
            </a:extLst>
          </p:cNvPr>
          <p:cNvSpPr>
            <a:spLocks/>
          </p:cNvSpPr>
          <p:nvPr/>
        </p:nvSpPr>
        <p:spPr bwMode="auto">
          <a:xfrm>
            <a:off x="5049000" y="4584597"/>
            <a:ext cx="6634937" cy="2223436"/>
          </a:xfrm>
          <a:prstGeom prst="borderCallout1">
            <a:avLst>
              <a:gd name="adj1" fmla="val 9704"/>
              <a:gd name="adj2" fmla="val -1537"/>
              <a:gd name="adj3" fmla="val -13375"/>
              <a:gd name="adj4" fmla="val -8998"/>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在假定到达与服务是彼此独立的条件下，等待时间与服务时间是相互独立的。它们是顾客最关心的数量指标，应用中关心的是统计平衡下它们的分布及期望值。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 calcmode="lin" valueType="num">
                                      <p:cBhvr additive="base">
                                        <p:cTn id="7" dur="500" fill="hold"/>
                                        <p:tgtEl>
                                          <p:spTgt spid="268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2">
                                            <p:txEl>
                                              <p:pRg st="1" end="1"/>
                                            </p:txEl>
                                          </p:spTgt>
                                        </p:tgtEl>
                                        <p:attrNameLst>
                                          <p:attrName>style.visibility</p:attrName>
                                        </p:attrNameLst>
                                      </p:cBhvr>
                                      <p:to>
                                        <p:strVal val="visible"/>
                                      </p:to>
                                    </p:set>
                                    <p:anim calcmode="lin" valueType="num">
                                      <p:cBhvr additive="base">
                                        <p:cTn id="12" dur="500" fill="hold"/>
                                        <p:tgtEl>
                                          <p:spTgt spid="26829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68293"/>
                                        </p:tgtEl>
                                        <p:attrNameLst>
                                          <p:attrName>style.visibility</p:attrName>
                                        </p:attrNameLst>
                                      </p:cBhvr>
                                      <p:to>
                                        <p:strVal val="visible"/>
                                      </p:to>
                                    </p:set>
                                  </p:childTnLst>
                                  <p:subTnLst>
                                    <p:set>
                                      <p:cBhvr override="childStyle">
                                        <p:cTn dur="1" fill="hold" display="0" masterRel="nextClick" afterEffect="1"/>
                                        <p:tgtEl>
                                          <p:spTgt spid="26829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68290">
                                            <p:txEl>
                                              <p:pRg st="0" end="0"/>
                                            </p:txEl>
                                          </p:spTgt>
                                        </p:tgtEl>
                                        <p:attrNameLst>
                                          <p:attrName>style.visibility</p:attrName>
                                        </p:attrNameLst>
                                      </p:cBhvr>
                                      <p:to>
                                        <p:strVal val="visible"/>
                                      </p:to>
                                    </p:set>
                                    <p:anim calcmode="lin" valueType="num">
                                      <p:cBhvr additive="base">
                                        <p:cTn id="22" dur="500" fill="hold"/>
                                        <p:tgtEl>
                                          <p:spTgt spid="26829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8290">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268290">
                                            <p:txEl>
                                              <p:pRg st="1" end="1"/>
                                            </p:txEl>
                                          </p:spTgt>
                                        </p:tgtEl>
                                        <p:attrNameLst>
                                          <p:attrName>style.visibility</p:attrName>
                                        </p:attrNameLst>
                                      </p:cBhvr>
                                      <p:to>
                                        <p:strVal val="visible"/>
                                      </p:to>
                                    </p:set>
                                    <p:anim calcmode="lin" valueType="num">
                                      <p:cBhvr additive="base">
                                        <p:cTn id="27" dur="500" fill="hold"/>
                                        <p:tgtEl>
                                          <p:spTgt spid="26829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8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autoUpdateAnimBg="0" advAuto="0"/>
      <p:bldP spid="268290" grpId="0" build="p" autoUpdateAnimBg="0"/>
      <p:bldP spid="268293" grpId="0" animBg="1" autoUpdateAnimBg="0"/>
      <p:bldP spid="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5CEB8CE-8F8E-D24C-8082-50756E78F71F}"/>
              </a:ext>
            </a:extLst>
          </p:cNvPr>
          <p:cNvSpPr>
            <a:spLocks noGrp="1" noChangeArrowheads="1"/>
          </p:cNvSpPr>
          <p:nvPr>
            <p:ph type="title"/>
          </p:nvPr>
        </p:nvSpPr>
        <p:spPr/>
        <p:txBody>
          <a:bodyPr/>
          <a:lstStyle/>
          <a:p>
            <a:pPr eaLnBrk="1" hangingPunct="1"/>
            <a:r>
              <a:rPr lang="zh-CN" altLang="en-US" dirty="0">
                <a:latin typeface="+mn-ea"/>
                <a:ea typeface="+mn-ea"/>
              </a:rPr>
              <a:t>描述排队系统的主要数量指标</a:t>
            </a:r>
          </a:p>
        </p:txBody>
      </p:sp>
      <p:sp>
        <p:nvSpPr>
          <p:cNvPr id="268294" name="Rectangle 6">
            <a:extLst>
              <a:ext uri="{FF2B5EF4-FFF2-40B4-BE49-F238E27FC236}">
                <a16:creationId xmlns:a16="http://schemas.microsoft.com/office/drawing/2014/main" id="{25759562-9859-10B9-B533-198DBA60898E}"/>
              </a:ext>
            </a:extLst>
          </p:cNvPr>
          <p:cNvSpPr>
            <a:spLocks noChangeArrowheads="1"/>
          </p:cNvSpPr>
          <p:nvPr/>
        </p:nvSpPr>
        <p:spPr bwMode="auto">
          <a:xfrm>
            <a:off x="432949" y="991394"/>
            <a:ext cx="11582400" cy="215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系统的忙期</a:t>
            </a:r>
            <a:r>
              <a:rPr lang="zh-CN" altLang="en-US" sz="2400" dirty="0">
                <a:latin typeface="+mn-ea"/>
                <a:ea typeface="+mn-ea"/>
              </a:rPr>
              <a:t>：从顾客到达空闲的系统，服务立即开始，直到系统再次变为空闲的这段系统连续繁忙的时间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系统的闲期</a:t>
            </a:r>
            <a:r>
              <a:rPr lang="zh-CN" altLang="en-US" sz="2400" dirty="0">
                <a:latin typeface="+mn-ea"/>
                <a:ea typeface="+mn-ea"/>
              </a:rPr>
              <a:t>：系统连续保持空闲的时间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忙期循环</a:t>
            </a:r>
            <a:r>
              <a:rPr lang="zh-CN" altLang="en-US" sz="2400" dirty="0">
                <a:latin typeface="+mn-ea"/>
                <a:ea typeface="+mn-ea"/>
              </a:rPr>
              <a:t>：相邻两次忙期开始的时间间隔</a:t>
            </a:r>
          </a:p>
        </p:txBody>
      </p:sp>
      <p:sp>
        <p:nvSpPr>
          <p:cNvPr id="268295" name="Rectangle 7">
            <a:extLst>
              <a:ext uri="{FF2B5EF4-FFF2-40B4-BE49-F238E27FC236}">
                <a16:creationId xmlns:a16="http://schemas.microsoft.com/office/drawing/2014/main" id="{DF1321C5-057F-3595-4F98-2F0A8E7B00FD}"/>
              </a:ext>
            </a:extLst>
          </p:cNvPr>
          <p:cNvSpPr>
            <a:spLocks noChangeArrowheads="1"/>
          </p:cNvSpPr>
          <p:nvPr/>
        </p:nvSpPr>
        <p:spPr bwMode="auto">
          <a:xfrm>
            <a:off x="460374" y="4501386"/>
            <a:ext cx="1158240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输出过程</a:t>
            </a:r>
            <a:r>
              <a:rPr lang="zh-CN" altLang="en-US" sz="2400" dirty="0">
                <a:latin typeface="+mn-ea"/>
                <a:ea typeface="+mn-ea"/>
              </a:rPr>
              <a:t>：也称</a:t>
            </a:r>
            <a:r>
              <a:rPr lang="zh-CN" altLang="en-US" sz="2400" dirty="0">
                <a:solidFill>
                  <a:srgbClr val="CC00CC"/>
                </a:solidFill>
                <a:latin typeface="+mn-ea"/>
                <a:ea typeface="+mn-ea"/>
              </a:rPr>
              <a:t>离去过程</a:t>
            </a:r>
            <a:r>
              <a:rPr lang="zh-CN" altLang="en-US" sz="2400" dirty="0">
                <a:latin typeface="+mn-ea"/>
                <a:ea typeface="+mn-ea"/>
              </a:rPr>
              <a:t>，指接受服务完毕的顾客相继离开系统的过程。</a:t>
            </a:r>
          </a:p>
        </p:txBody>
      </p:sp>
      <p:sp>
        <p:nvSpPr>
          <p:cNvPr id="268297" name="AutoShape 9">
            <a:extLst>
              <a:ext uri="{FF2B5EF4-FFF2-40B4-BE49-F238E27FC236}">
                <a16:creationId xmlns:a16="http://schemas.microsoft.com/office/drawing/2014/main" id="{FC6BA107-FE95-F5DA-16A0-F50B18D866D3}"/>
              </a:ext>
            </a:extLst>
          </p:cNvPr>
          <p:cNvSpPr>
            <a:spLocks/>
          </p:cNvSpPr>
          <p:nvPr/>
        </p:nvSpPr>
        <p:spPr bwMode="auto">
          <a:xfrm>
            <a:off x="5413375" y="3201194"/>
            <a:ext cx="6477000" cy="1115441"/>
          </a:xfrm>
          <a:prstGeom prst="borderCallout1">
            <a:avLst>
              <a:gd name="adj1" fmla="val 9704"/>
              <a:gd name="adj2" fmla="val -1588"/>
              <a:gd name="adj3" fmla="val -64988"/>
              <a:gd name="adj4" fmla="val -5804"/>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忙期反映了系统中服务员的工作强度。在排队系统中，统计平衡下忙期与闲期是交替出现的。</a:t>
            </a:r>
          </a:p>
        </p:txBody>
      </p:sp>
      <p:sp>
        <p:nvSpPr>
          <p:cNvPr id="268298" name="AutoShape 10">
            <a:extLst>
              <a:ext uri="{FF2B5EF4-FFF2-40B4-BE49-F238E27FC236}">
                <a16:creationId xmlns:a16="http://schemas.microsoft.com/office/drawing/2014/main" id="{858F97E8-F00F-7CA8-96AB-6033262DCE72}"/>
              </a:ext>
            </a:extLst>
          </p:cNvPr>
          <p:cNvSpPr>
            <a:spLocks/>
          </p:cNvSpPr>
          <p:nvPr/>
        </p:nvSpPr>
        <p:spPr bwMode="auto">
          <a:xfrm>
            <a:off x="2974974" y="5174862"/>
            <a:ext cx="9067800" cy="1115441"/>
          </a:xfrm>
          <a:prstGeom prst="borderCallout1">
            <a:avLst>
              <a:gd name="adj1" fmla="val 5991"/>
              <a:gd name="adj2" fmla="val -1537"/>
              <a:gd name="adj3" fmla="val -30066"/>
              <a:gd name="adj4" fmla="val -5504"/>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刻画输出过程的主要指标是相继离去的间隔时间和在一段已知时间内离去顾客的数目，这些指标从一个侧面反映了系统的工作效率。</a:t>
            </a:r>
          </a:p>
        </p:txBody>
      </p:sp>
    </p:spTree>
    <p:extLst>
      <p:ext uri="{BB962C8B-B14F-4D97-AF65-F5344CB8AC3E}">
        <p14:creationId xmlns:p14="http://schemas.microsoft.com/office/powerpoint/2010/main" val="194112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4">
                                            <p:txEl>
                                              <p:pRg st="0" end="0"/>
                                            </p:txEl>
                                          </p:spTgt>
                                        </p:tgtEl>
                                        <p:attrNameLst>
                                          <p:attrName>style.visibility</p:attrName>
                                        </p:attrNameLst>
                                      </p:cBhvr>
                                      <p:to>
                                        <p:strVal val="visible"/>
                                      </p:to>
                                    </p:set>
                                    <p:anim calcmode="lin" valueType="num">
                                      <p:cBhvr additive="base">
                                        <p:cTn id="7" dur="500" fill="hold"/>
                                        <p:tgtEl>
                                          <p:spTgt spid="268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4">
                                            <p:txEl>
                                              <p:pRg st="1" end="1"/>
                                            </p:txEl>
                                          </p:spTgt>
                                        </p:tgtEl>
                                        <p:attrNameLst>
                                          <p:attrName>style.visibility</p:attrName>
                                        </p:attrNameLst>
                                      </p:cBhvr>
                                      <p:to>
                                        <p:strVal val="visible"/>
                                      </p:to>
                                    </p:set>
                                    <p:anim calcmode="lin" valueType="num">
                                      <p:cBhvr additive="base">
                                        <p:cTn id="12" dur="500" fill="hold"/>
                                        <p:tgtEl>
                                          <p:spTgt spid="26829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4">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8294">
                                            <p:txEl>
                                              <p:pRg st="2" end="2"/>
                                            </p:txEl>
                                          </p:spTgt>
                                        </p:tgtEl>
                                        <p:attrNameLst>
                                          <p:attrName>style.visibility</p:attrName>
                                        </p:attrNameLst>
                                      </p:cBhvr>
                                      <p:to>
                                        <p:strVal val="visible"/>
                                      </p:to>
                                    </p:set>
                                    <p:anim calcmode="lin" valueType="num">
                                      <p:cBhvr additive="base">
                                        <p:cTn id="17" dur="500" fill="hold"/>
                                        <p:tgtEl>
                                          <p:spTgt spid="26829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82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68297"/>
                                        </p:tgtEl>
                                        <p:attrNameLst>
                                          <p:attrName>style.visibility</p:attrName>
                                        </p:attrNameLst>
                                      </p:cBhvr>
                                      <p:to>
                                        <p:strVal val="visible"/>
                                      </p:to>
                                    </p:set>
                                  </p:childTnLst>
                                  <p:subTnLst>
                                    <p:set>
                                      <p:cBhvr override="childStyle">
                                        <p:cTn dur="1" fill="hold" display="0" masterRel="nextClick" afterEffect="1"/>
                                        <p:tgtEl>
                                          <p:spTgt spid="2682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295"/>
                                        </p:tgtEl>
                                        <p:attrNameLst>
                                          <p:attrName>style.visibility</p:attrName>
                                        </p:attrNameLst>
                                      </p:cBhvr>
                                      <p:to>
                                        <p:strVal val="visible"/>
                                      </p:to>
                                    </p:set>
                                    <p:anim calcmode="lin" valueType="num">
                                      <p:cBhvr additive="base">
                                        <p:cTn id="27" dur="500" fill="hold"/>
                                        <p:tgtEl>
                                          <p:spTgt spid="268295"/>
                                        </p:tgtEl>
                                        <p:attrNameLst>
                                          <p:attrName>ppt_x</p:attrName>
                                        </p:attrNameLst>
                                      </p:cBhvr>
                                      <p:tavLst>
                                        <p:tav tm="0">
                                          <p:val>
                                            <p:strVal val="#ppt_x"/>
                                          </p:val>
                                        </p:tav>
                                        <p:tav tm="100000">
                                          <p:val>
                                            <p:strVal val="#ppt_x"/>
                                          </p:val>
                                        </p:tav>
                                      </p:tavLst>
                                    </p:anim>
                                    <p:anim calcmode="lin" valueType="num">
                                      <p:cBhvr additive="base">
                                        <p:cTn id="28"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68298"/>
                                        </p:tgtEl>
                                        <p:attrNameLst>
                                          <p:attrName>style.visibility</p:attrName>
                                        </p:attrNameLst>
                                      </p:cBhvr>
                                      <p:to>
                                        <p:strVal val="visible"/>
                                      </p:to>
                                    </p:set>
                                  </p:childTnLst>
                                  <p:subTnLst>
                                    <p:set>
                                      <p:cBhvr override="childStyle">
                                        <p:cTn dur="1" fill="hold" display="0" masterRel="nextClick" afterEffect="1"/>
                                        <p:tgtEl>
                                          <p:spTgt spid="2682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build="p" autoUpdateAnimBg="0"/>
      <p:bldP spid="268295" grpId="0" autoUpdateAnimBg="0"/>
      <p:bldP spid="268297" grpId="0" animBg="1" autoUpdateAnimBg="0"/>
      <p:bldP spid="26829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B51679BF-E1C8-7FC8-88BC-4B62CB156226}"/>
              </a:ext>
            </a:extLst>
          </p:cNvPr>
          <p:cNvSpPr>
            <a:spLocks noGrp="1" noChangeArrowheads="1"/>
          </p:cNvSpPr>
          <p:nvPr>
            <p:ph type="title"/>
          </p:nvPr>
        </p:nvSpPr>
        <p:spPr/>
        <p:txBody>
          <a:bodyPr/>
          <a:lstStyle/>
          <a:p>
            <a:pPr algn="l" eaLnBrk="1" hangingPunct="1"/>
            <a:r>
              <a:rPr lang="zh-CN" altLang="en-US"/>
              <a:t>问题</a:t>
            </a:r>
            <a:endParaRPr lang="en-US" altLang="zh-CN"/>
          </a:p>
        </p:txBody>
      </p:sp>
      <p:sp>
        <p:nvSpPr>
          <p:cNvPr id="378883" name="Rectangle 3">
            <a:extLst>
              <a:ext uri="{FF2B5EF4-FFF2-40B4-BE49-F238E27FC236}">
                <a16:creationId xmlns:a16="http://schemas.microsoft.com/office/drawing/2014/main" id="{8CF34979-CA93-727E-3C98-EC7EB640AA55}"/>
              </a:ext>
            </a:extLst>
          </p:cNvPr>
          <p:cNvSpPr>
            <a:spLocks noGrp="1" noChangeArrowheads="1"/>
          </p:cNvSpPr>
          <p:nvPr>
            <p:ph idx="1"/>
          </p:nvPr>
        </p:nvSpPr>
        <p:spPr>
          <a:xfrm>
            <a:off x="307975" y="1009770"/>
            <a:ext cx="11353800" cy="1386437"/>
          </a:xfrm>
        </p:spPr>
        <p:txBody>
          <a:bodyPr>
            <a:normAutofit fontScale="85000" lnSpcReduction="10000"/>
          </a:bodyPr>
          <a:lstStyle/>
          <a:p>
            <a:pPr marL="0" indent="0">
              <a:lnSpc>
                <a:spcPct val="160000"/>
              </a:lnSpc>
              <a:buNone/>
            </a:pPr>
            <a:r>
              <a:rPr lang="en-US" altLang="zh-CN" dirty="0"/>
              <a:t>    </a:t>
            </a:r>
            <a:r>
              <a:rPr lang="zh-CN" altLang="en-US" dirty="0"/>
              <a:t>某火车站一</a:t>
            </a:r>
            <a:r>
              <a:rPr lang="zh-CN" altLang="en-US" sz="2500" dirty="0"/>
              <a:t>个售票窗口，若到达该窗口购票的顾客按泊松流到达，平均每分钟到达</a:t>
            </a:r>
            <a:r>
              <a:rPr lang="en-US" altLang="zh-CN" sz="2500" dirty="0"/>
              <a:t>1</a:t>
            </a:r>
            <a:r>
              <a:rPr lang="zh-CN" altLang="en-US" sz="2500" dirty="0"/>
              <a:t>人，假定售票时间服从负指数分布，平均每分钟可售</a:t>
            </a:r>
            <a:r>
              <a:rPr lang="en-US" altLang="zh-CN" sz="2500" dirty="0"/>
              <a:t>2</a:t>
            </a:r>
            <a:r>
              <a:rPr lang="zh-CN" altLang="en-US" sz="2500" dirty="0"/>
              <a:t>人，试研究该售票窗口前的排队情况。</a:t>
            </a:r>
          </a:p>
          <a:p>
            <a:pPr eaLnBrk="1" hangingPunct="1">
              <a:lnSpc>
                <a:spcPct val="160000"/>
              </a:lnSpc>
              <a:buFont typeface="Wingdings" panose="05000000000000000000" pitchFamily="2" charset="2"/>
              <a:buNone/>
            </a:pPr>
            <a:endParaRPr lang="zh-CN" altLang="en-US" dirty="0"/>
          </a:p>
        </p:txBody>
      </p:sp>
      <p:sp>
        <p:nvSpPr>
          <p:cNvPr id="378888" name="Rectangle 8">
            <a:extLst>
              <a:ext uri="{FF2B5EF4-FFF2-40B4-BE49-F238E27FC236}">
                <a16:creationId xmlns:a16="http://schemas.microsoft.com/office/drawing/2014/main" id="{CD91B851-ED89-0328-A451-6C53B7B6B9F7}"/>
              </a:ext>
            </a:extLst>
          </p:cNvPr>
          <p:cNvSpPr>
            <a:spLocks noChangeArrowheads="1"/>
          </p:cNvSpPr>
          <p:nvPr/>
        </p:nvSpPr>
        <p:spPr bwMode="auto">
          <a:xfrm>
            <a:off x="1146175" y="2147228"/>
            <a:ext cx="1762021"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20000"/>
              </a:lnSpc>
              <a:buClr>
                <a:srgbClr val="00B050"/>
              </a:buClr>
              <a:buFont typeface="Wingdings" panose="05000000000000000000" pitchFamily="2" charset="2"/>
              <a:buChar char="Ø"/>
            </a:pPr>
            <a:r>
              <a:rPr lang="zh-CN" altLang="en-US" b="1" dirty="0">
                <a:solidFill>
                  <a:srgbClr val="6600CC"/>
                </a:solidFill>
                <a:latin typeface="+mn-ea"/>
                <a:sym typeface="Symbol" panose="05050102010706020507" pitchFamily="18" charset="2"/>
              </a:rPr>
              <a:t>平均队长</a:t>
            </a:r>
          </a:p>
        </p:txBody>
      </p:sp>
      <p:sp>
        <p:nvSpPr>
          <p:cNvPr id="378891" name="Rectangle 11">
            <a:extLst>
              <a:ext uri="{FF2B5EF4-FFF2-40B4-BE49-F238E27FC236}">
                <a16:creationId xmlns:a16="http://schemas.microsoft.com/office/drawing/2014/main" id="{D3A63098-EEB4-D43B-E9EB-73C396DFFCA8}"/>
              </a:ext>
            </a:extLst>
          </p:cNvPr>
          <p:cNvSpPr>
            <a:spLocks noChangeArrowheads="1"/>
          </p:cNvSpPr>
          <p:nvPr/>
        </p:nvSpPr>
        <p:spPr bwMode="auto">
          <a:xfrm>
            <a:off x="1180508" y="2933187"/>
            <a:ext cx="2685084"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lnSpc>
                <a:spcPct val="120000"/>
              </a:lnSpc>
              <a:buClr>
                <a:srgbClr val="00B050"/>
              </a:buClr>
              <a:buFont typeface="Wingdings" panose="05000000000000000000" pitchFamily="2" charset="2"/>
              <a:buChar char="Ø"/>
            </a:pPr>
            <a:r>
              <a:rPr lang="zh-CN" altLang="en-US" b="1" dirty="0">
                <a:solidFill>
                  <a:srgbClr val="6600CC"/>
                </a:solidFill>
                <a:latin typeface="+mn-ea"/>
                <a:sym typeface="Symbol" panose="05050102010706020507" pitchFamily="18" charset="2"/>
              </a:rPr>
              <a:t>平均等待队长</a:t>
            </a:r>
          </a:p>
        </p:txBody>
      </p:sp>
      <p:sp>
        <p:nvSpPr>
          <p:cNvPr id="17" name="Rectangle 3">
            <a:extLst>
              <a:ext uri="{FF2B5EF4-FFF2-40B4-BE49-F238E27FC236}">
                <a16:creationId xmlns:a16="http://schemas.microsoft.com/office/drawing/2014/main" id="{E7D60F00-7C15-331D-A842-992A1E1B5081}"/>
              </a:ext>
            </a:extLst>
          </p:cNvPr>
          <p:cNvSpPr txBox="1">
            <a:spLocks noChangeArrowheads="1"/>
          </p:cNvSpPr>
          <p:nvPr/>
        </p:nvSpPr>
        <p:spPr bwMode="auto">
          <a:xfrm>
            <a:off x="1180508" y="3638429"/>
            <a:ext cx="2853397" cy="40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990600" indent="-533400" algn="l" rtl="0" eaLnBrk="0" fontAlgn="base" hangingPunct="0">
              <a:lnSpc>
                <a:spcPct val="120000"/>
              </a:lnSpc>
              <a:spcBef>
                <a:spcPct val="0"/>
              </a:spcBef>
              <a:spcAft>
                <a:spcPct val="0"/>
              </a:spcAft>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371600" indent="-457200" algn="l" rtl="0" eaLnBrk="0" fontAlgn="base" hangingPunct="0">
              <a:spcBef>
                <a:spcPct val="20000"/>
              </a:spcBef>
              <a:spcAft>
                <a:spcPct val="0"/>
              </a:spcAft>
              <a:buChar char="•"/>
              <a:defRPr kumimoji="1" sz="24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752600" indent="-381000" algn="l" rtl="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209800" indent="-381000" algn="l" rtl="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a:lstStyle>
          <a:p>
            <a:pPr marL="342900" indent="-342900" eaLnBrk="1" hangingPunct="1">
              <a:buClr>
                <a:srgbClr val="00B050"/>
              </a:buClr>
              <a:buFont typeface="Wingdings" panose="05000000000000000000" pitchFamily="2" charset="2"/>
              <a:buChar char="Ø"/>
              <a:defRPr/>
            </a:pPr>
            <a:r>
              <a:rPr lang="zh-CN" altLang="en-US" sz="2400" dirty="0">
                <a:solidFill>
                  <a:srgbClr val="6600CC"/>
                </a:solidFill>
                <a:latin typeface="+mn-ea"/>
                <a:ea typeface="+mn-ea"/>
                <a:cs typeface="+mn-cs"/>
              </a:rPr>
              <a:t>平均</a:t>
            </a:r>
            <a:r>
              <a:rPr lang="zh-CN" altLang="en-US" sz="2400" kern="0" dirty="0">
                <a:solidFill>
                  <a:srgbClr val="6600CC"/>
                </a:solidFill>
                <a:latin typeface="+mn-ea"/>
                <a:ea typeface="+mn-ea"/>
              </a:rPr>
              <a:t>等待时间</a:t>
            </a:r>
          </a:p>
        </p:txBody>
      </p:sp>
      <p:sp>
        <p:nvSpPr>
          <p:cNvPr id="18" name="Rectangle 6">
            <a:extLst>
              <a:ext uri="{FF2B5EF4-FFF2-40B4-BE49-F238E27FC236}">
                <a16:creationId xmlns:a16="http://schemas.microsoft.com/office/drawing/2014/main" id="{277274DE-436C-4AFE-FDC3-4FFE8A3A0997}"/>
              </a:ext>
            </a:extLst>
          </p:cNvPr>
          <p:cNvSpPr>
            <a:spLocks noChangeArrowheads="1"/>
          </p:cNvSpPr>
          <p:nvPr/>
        </p:nvSpPr>
        <p:spPr bwMode="auto">
          <a:xfrm>
            <a:off x="1086129" y="4373307"/>
            <a:ext cx="2377574"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20000"/>
              </a:lnSpc>
              <a:buClr>
                <a:srgbClr val="00B050"/>
              </a:buClr>
              <a:buFont typeface="Wingdings" panose="05000000000000000000" pitchFamily="2" charset="2"/>
              <a:buChar char="Ø"/>
            </a:pPr>
            <a:r>
              <a:rPr lang="zh-CN" altLang="en-US" b="1" dirty="0">
                <a:solidFill>
                  <a:srgbClr val="6600CC"/>
                </a:solidFill>
                <a:latin typeface="+mn-ea"/>
                <a:sym typeface="Symbol" panose="05050102010706020507" pitchFamily="18" charset="2"/>
              </a:rPr>
              <a:t>平均逗留时间</a:t>
            </a:r>
          </a:p>
        </p:txBody>
      </p:sp>
      <p:sp>
        <p:nvSpPr>
          <p:cNvPr id="19" name="Rectangle 9">
            <a:extLst>
              <a:ext uri="{FF2B5EF4-FFF2-40B4-BE49-F238E27FC236}">
                <a16:creationId xmlns:a16="http://schemas.microsoft.com/office/drawing/2014/main" id="{75CF6425-85E4-7245-B9FC-7337F62BDCF4}"/>
              </a:ext>
            </a:extLst>
          </p:cNvPr>
          <p:cNvSpPr>
            <a:spLocks noChangeArrowheads="1"/>
          </p:cNvSpPr>
          <p:nvPr/>
        </p:nvSpPr>
        <p:spPr bwMode="auto">
          <a:xfrm>
            <a:off x="1086129" y="5202236"/>
            <a:ext cx="422423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20000"/>
              </a:lnSpc>
              <a:buClr>
                <a:srgbClr val="00B050"/>
              </a:buClr>
              <a:buFont typeface="Wingdings" panose="05000000000000000000" pitchFamily="2" charset="2"/>
              <a:buChar char="Ø"/>
            </a:pPr>
            <a:r>
              <a:rPr lang="zh-CN" altLang="en-US" b="1" dirty="0">
                <a:solidFill>
                  <a:srgbClr val="6600CC"/>
                </a:solidFill>
                <a:latin typeface="+mn-ea"/>
                <a:sym typeface="Symbol" panose="05050102010706020507" pitchFamily="18" charset="2"/>
              </a:rPr>
              <a:t>顾客到达不需要等待的概率</a:t>
            </a:r>
          </a:p>
        </p:txBody>
      </p:sp>
      <p:sp>
        <p:nvSpPr>
          <p:cNvPr id="20" name="Rectangle 11">
            <a:extLst>
              <a:ext uri="{FF2B5EF4-FFF2-40B4-BE49-F238E27FC236}">
                <a16:creationId xmlns:a16="http://schemas.microsoft.com/office/drawing/2014/main" id="{3A1697B9-7BE6-B3FD-A256-65ABAE9F45D3}"/>
              </a:ext>
            </a:extLst>
          </p:cNvPr>
          <p:cNvSpPr>
            <a:spLocks noChangeArrowheads="1"/>
          </p:cNvSpPr>
          <p:nvPr/>
        </p:nvSpPr>
        <p:spPr bwMode="auto">
          <a:xfrm>
            <a:off x="1086129" y="5888036"/>
            <a:ext cx="3797835"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20000"/>
              </a:lnSpc>
              <a:buClr>
                <a:srgbClr val="00B050"/>
              </a:buClr>
              <a:buFont typeface="Wingdings" panose="05000000000000000000" pitchFamily="2" charset="2"/>
              <a:buChar char="Ø"/>
            </a:pPr>
            <a:r>
              <a:rPr lang="zh-CN" altLang="en-US" b="1" dirty="0">
                <a:solidFill>
                  <a:srgbClr val="6600CC"/>
                </a:solidFill>
                <a:latin typeface="+mn-ea"/>
                <a:sym typeface="Symbol" panose="05050102010706020507" pitchFamily="18" charset="2"/>
              </a:rPr>
              <a:t>等待队长超过</a:t>
            </a:r>
            <a:r>
              <a:rPr lang="en-US" altLang="zh-CN" b="1" dirty="0">
                <a:solidFill>
                  <a:srgbClr val="6600CC"/>
                </a:solidFill>
                <a:latin typeface="+mn-ea"/>
                <a:sym typeface="Symbol" panose="05050102010706020507" pitchFamily="18" charset="2"/>
              </a:rPr>
              <a:t>5</a:t>
            </a:r>
            <a:r>
              <a:rPr lang="zh-CN" altLang="en-US" b="1" dirty="0">
                <a:solidFill>
                  <a:srgbClr val="6600CC"/>
                </a:solidFill>
                <a:latin typeface="+mn-ea"/>
                <a:sym typeface="Symbol" panose="05050102010706020507" pitchFamily="18" charset="2"/>
              </a:rPr>
              <a:t>人的概率</a:t>
            </a:r>
          </a:p>
        </p:txBody>
      </p:sp>
      <p:sp>
        <p:nvSpPr>
          <p:cNvPr id="2" name="爆炸形: 8 pt  1">
            <a:extLst>
              <a:ext uri="{FF2B5EF4-FFF2-40B4-BE49-F238E27FC236}">
                <a16:creationId xmlns:a16="http://schemas.microsoft.com/office/drawing/2014/main" id="{7F3C1D9A-1A72-C9DA-319A-2B5ACD70E730}"/>
              </a:ext>
            </a:extLst>
          </p:cNvPr>
          <p:cNvSpPr>
            <a:spLocks noChangeArrowheads="1"/>
          </p:cNvSpPr>
          <p:nvPr/>
        </p:nvSpPr>
        <p:spPr bwMode="auto">
          <a:xfrm>
            <a:off x="8842375" y="1858657"/>
            <a:ext cx="3177323" cy="1883211"/>
          </a:xfrm>
          <a:prstGeom prst="irregularSeal1">
            <a:avLst/>
          </a:prstGeom>
          <a:solidFill>
            <a:schemeClr val="accent2"/>
          </a:solidFill>
          <a:ln w="9525">
            <a:solidFill>
              <a:srgbClr val="0000FF"/>
            </a:solidFill>
            <a:round/>
            <a:headEnd/>
            <a:tailEnd/>
          </a:ln>
        </p:spPr>
        <p:txBody>
          <a:bodyPr/>
          <a:lstStyle/>
          <a:p>
            <a:r>
              <a:rPr lang="en-US" altLang="zh-CN" b="1" dirty="0">
                <a:solidFill>
                  <a:schemeClr val="bg1"/>
                </a:solidFill>
                <a:latin typeface="+mn-ea"/>
              </a:rPr>
              <a:t>M/M/1/</a:t>
            </a:r>
            <a:r>
              <a:rPr lang="en-US" altLang="zh-CN" b="1" dirty="0">
                <a:solidFill>
                  <a:schemeClr val="bg1"/>
                </a:solidFill>
                <a:latin typeface="+mn-ea"/>
                <a:sym typeface="Symbol" panose="05050102010706020507" pitchFamily="18" charset="2"/>
              </a:rPr>
              <a:t></a:t>
            </a:r>
            <a:endParaRPr lang="zh-CN" altLang="en-US" b="1" dirty="0">
              <a:solidFill>
                <a:schemeClr val="bg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iterate type="wd">
                                    <p:tmPct val="6000"/>
                                  </p:iterate>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9" fill="hold" nodeType="afterEffect">
                                  <p:stCondLst>
                                    <p:cond delay="0"/>
                                  </p:stCondLst>
                                  <p:childTnLst>
                                    <p:set>
                                      <p:cBhvr>
                                        <p:cTn id="11" dur="1" fill="hold">
                                          <p:stCondLst>
                                            <p:cond delay="0"/>
                                          </p:stCondLst>
                                        </p:cTn>
                                        <p:tgtEl>
                                          <p:spTgt spid="378888"/>
                                        </p:tgtEl>
                                        <p:attrNameLst>
                                          <p:attrName>style.visibility</p:attrName>
                                        </p:attrNameLst>
                                      </p:cBhvr>
                                      <p:to>
                                        <p:strVal val="visible"/>
                                      </p:to>
                                    </p:set>
                                    <p:anim calcmode="lin" valueType="num">
                                      <p:cBhvr additive="base">
                                        <p:cTn id="12" dur="500" fill="hold"/>
                                        <p:tgtEl>
                                          <p:spTgt spid="378888"/>
                                        </p:tgtEl>
                                        <p:attrNameLst>
                                          <p:attrName>ppt_x</p:attrName>
                                        </p:attrNameLst>
                                      </p:cBhvr>
                                      <p:tavLst>
                                        <p:tav tm="0">
                                          <p:val>
                                            <p:strVal val="0-#ppt_w/2"/>
                                          </p:val>
                                        </p:tav>
                                        <p:tav tm="100000">
                                          <p:val>
                                            <p:strVal val="#ppt_x"/>
                                          </p:val>
                                        </p:tav>
                                      </p:tavLst>
                                    </p:anim>
                                    <p:anim calcmode="lin" valueType="num">
                                      <p:cBhvr additive="base">
                                        <p:cTn id="13" dur="500" fill="hold"/>
                                        <p:tgtEl>
                                          <p:spTgt spid="378888"/>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500"/>
                            </p:stCondLst>
                            <p:childTnLst>
                              <p:par>
                                <p:cTn id="15" presetID="2" presetClass="entr" presetSubtype="9" fill="hold" nodeType="afterEffect">
                                  <p:stCondLst>
                                    <p:cond delay="0"/>
                                  </p:stCondLst>
                                  <p:childTnLst>
                                    <p:set>
                                      <p:cBhvr>
                                        <p:cTn id="16" dur="1" fill="hold">
                                          <p:stCondLst>
                                            <p:cond delay="0"/>
                                          </p:stCondLst>
                                        </p:cTn>
                                        <p:tgtEl>
                                          <p:spTgt spid="378891"/>
                                        </p:tgtEl>
                                        <p:attrNameLst>
                                          <p:attrName>style.visibility</p:attrName>
                                        </p:attrNameLst>
                                      </p:cBhvr>
                                      <p:to>
                                        <p:strVal val="visible"/>
                                      </p:to>
                                    </p:set>
                                    <p:anim calcmode="lin" valueType="num">
                                      <p:cBhvr additive="base">
                                        <p:cTn id="17" dur="500" fill="hold"/>
                                        <p:tgtEl>
                                          <p:spTgt spid="378891"/>
                                        </p:tgtEl>
                                        <p:attrNameLst>
                                          <p:attrName>ppt_x</p:attrName>
                                        </p:attrNameLst>
                                      </p:cBhvr>
                                      <p:tavLst>
                                        <p:tav tm="0">
                                          <p:val>
                                            <p:strVal val="0-#ppt_w/2"/>
                                          </p:val>
                                        </p:tav>
                                        <p:tav tm="100000">
                                          <p:val>
                                            <p:strVal val="#ppt_x"/>
                                          </p:val>
                                        </p:tav>
                                      </p:tavLst>
                                    </p:anim>
                                    <p:anim calcmode="lin" valueType="num">
                                      <p:cBhvr additive="base">
                                        <p:cTn id="18" dur="500" fill="hold"/>
                                        <p:tgtEl>
                                          <p:spTgt spid="378891"/>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000"/>
                            </p:stCondLst>
                            <p:childTnLst>
                              <p:par>
                                <p:cTn id="20" presetID="2" presetClass="entr" presetSubtype="9" fill="hold"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 calcmode="lin" valueType="num">
                                      <p:cBhvr additive="base">
                                        <p:cTn id="2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3500"/>
                            </p:stCondLst>
                            <p:childTnLst>
                              <p:par>
                                <p:cTn id="25" presetID="2" presetClass="entr" presetSubtype="9"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4000"/>
                            </p:stCondLst>
                            <p:childTnLst>
                              <p:par>
                                <p:cTn id="30" presetID="2" presetClass="entr" presetSubtype="9"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4500"/>
                            </p:stCondLst>
                            <p:childTnLst>
                              <p:par>
                                <p:cTn id="35" presetID="2" presetClass="entr" presetSubtype="9"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1"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heel(1)">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P spid="378888" grpId="0"/>
      <p:bldP spid="378891" grpId="0"/>
      <p:bldP spid="17" grpId="0" build="p"/>
      <p:bldP spid="18" grpId="0"/>
      <p:bldP spid="19" grpId="0"/>
      <p:bldP spid="20" grpId="0"/>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2654</Words>
  <Application>Microsoft Office PowerPoint</Application>
  <PresentationFormat>自定义</PresentationFormat>
  <Paragraphs>282</Paragraphs>
  <Slides>37</Slides>
  <Notes>36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0" baseType="lpstr">
      <vt:lpstr>Arial Unicode MS</vt:lpstr>
      <vt:lpstr>等线</vt:lpstr>
      <vt:lpstr>黑体</vt:lpstr>
      <vt:lpstr>华文行楷</vt:lpstr>
      <vt:lpstr>微软雅黑</vt:lpstr>
      <vt:lpstr>Arial</vt:lpstr>
      <vt:lpstr>Cambria Math</vt:lpstr>
      <vt:lpstr>Symbol</vt:lpstr>
      <vt:lpstr>Wingdings</vt:lpstr>
      <vt:lpstr>Office Theme</vt:lpstr>
      <vt:lpstr>Microsoft Equation 3.0</vt:lpstr>
      <vt:lpstr>MathType 6.0 Equation</vt:lpstr>
      <vt:lpstr>Equation</vt:lpstr>
      <vt:lpstr>PowerPoint 演示文稿</vt:lpstr>
      <vt:lpstr>上一讲内容回顾</vt:lpstr>
      <vt:lpstr>排队系统的基本组成</vt:lpstr>
      <vt:lpstr>输入过程</vt:lpstr>
      <vt:lpstr>排队规则</vt:lpstr>
      <vt:lpstr>服务机构</vt:lpstr>
      <vt:lpstr>描述排队系统的主要数量指标</vt:lpstr>
      <vt:lpstr>描述排队系统的主要数量指标</vt:lpstr>
      <vt:lpstr>问题</vt:lpstr>
      <vt:lpstr>3.等待时间与逗留时间</vt:lpstr>
      <vt:lpstr>证明</vt:lpstr>
      <vt:lpstr>证明</vt:lpstr>
      <vt:lpstr>证明(续)</vt:lpstr>
      <vt:lpstr>逗留时间</vt:lpstr>
      <vt:lpstr>Little公式</vt:lpstr>
      <vt:lpstr>Little公式的直观解释</vt:lpstr>
      <vt:lpstr>4.忙期</vt:lpstr>
      <vt:lpstr>忙期(续)</vt:lpstr>
      <vt:lpstr>5.输出过程</vt:lpstr>
      <vt:lpstr>输出过程(续)</vt:lpstr>
      <vt:lpstr>例1</vt:lpstr>
      <vt:lpstr>例1(续)</vt:lpstr>
      <vt:lpstr>例2</vt:lpstr>
      <vt:lpstr>例2(续1)</vt:lpstr>
      <vt:lpstr>例2(续2)</vt:lpstr>
      <vt:lpstr>例3</vt:lpstr>
      <vt:lpstr>例3(续1)</vt:lpstr>
      <vt:lpstr>例3(续2)</vt:lpstr>
      <vt:lpstr>例3(续3)</vt:lpstr>
      <vt:lpstr>例3(续4)</vt:lpstr>
      <vt:lpstr>例3(续5)</vt:lpstr>
      <vt:lpstr>例4</vt:lpstr>
      <vt:lpstr>例4(续)</vt:lpstr>
      <vt:lpstr>本讲主要内容</vt:lpstr>
      <vt:lpstr>下一讲内容预告</vt:lpstr>
      <vt:lpstr>本节习题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明生 尚</cp:lastModifiedBy>
  <cp:revision>1298</cp:revision>
  <cp:lastPrinted>2022-01-15T12:13:00Z</cp:lastPrinted>
  <dcterms:created xsi:type="dcterms:W3CDTF">2006-08-16T00:00:00Z</dcterms:created>
  <dcterms:modified xsi:type="dcterms:W3CDTF">2024-10-31T13:57:13Z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