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4"/>
  </p:notesMasterIdLst>
  <p:sldIdLst>
    <p:sldId id="256" r:id="rId2"/>
    <p:sldId id="346" r:id="rId3"/>
    <p:sldId id="323" r:id="rId4"/>
    <p:sldId id="324" r:id="rId5"/>
    <p:sldId id="385" r:id="rId6"/>
    <p:sldId id="325" r:id="rId7"/>
    <p:sldId id="386" r:id="rId8"/>
    <p:sldId id="326" r:id="rId9"/>
    <p:sldId id="387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88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83" r:id="rId29"/>
    <p:sldId id="384" r:id="rId30"/>
    <p:sldId id="344" r:id="rId31"/>
    <p:sldId id="318" r:id="rId32"/>
    <p:sldId id="268" r:id="rId33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CC"/>
    <a:srgbClr val="990033"/>
    <a:srgbClr val="0000FF"/>
    <a:srgbClr val="92D050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92526" autoAdjust="0"/>
  </p:normalViewPr>
  <p:slideViewPr>
    <p:cSldViewPr>
      <p:cViewPr varScale="1">
        <p:scale>
          <a:sx n="80" d="100"/>
          <a:sy n="80" d="100"/>
        </p:scale>
        <p:origin x="319" y="4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F1308B6-0C60-44A3-8FDD-B9CCA0566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D19F96-7F8E-49A2-9D1D-881486F8F980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03AB122-67DA-4466-84D9-204B7A2B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B190700-E32C-4FD4-BC75-32D3AE4C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因为有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个服务台，超过或等于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个，都要等待，所以顾客到达时需要等待的概率就是</a:t>
            </a:r>
            <a:r>
              <a:rPr lang="en-US" altLang="zh-CN">
                <a:ea typeface="黑体" panose="02010609060101010101" pitchFamily="49" charset="-122"/>
              </a:rPr>
              <a:t>pj</a:t>
            </a:r>
            <a:r>
              <a:rPr lang="zh-CN" altLang="en-US">
                <a:ea typeface="黑体" panose="02010609060101010101" pitchFamily="49" charset="-122"/>
              </a:rPr>
              <a:t>的和，</a:t>
            </a:r>
            <a:r>
              <a:rPr lang="en-US" altLang="zh-CN">
                <a:ea typeface="黑体" panose="02010609060101010101" pitchFamily="49" charset="-122"/>
              </a:rPr>
              <a:t>j</a:t>
            </a:r>
            <a:r>
              <a:rPr lang="zh-CN" altLang="en-US">
                <a:ea typeface="黑体" panose="02010609060101010101" pitchFamily="49" charset="-122"/>
              </a:rPr>
              <a:t>从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开始。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当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个服务台忙，直到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个服务台忙的时候，等待队长</a:t>
            </a:r>
            <a:r>
              <a:rPr lang="en-US" altLang="zh-CN">
                <a:ea typeface="黑体" panose="02010609060101010101" pitchFamily="49" charset="-122"/>
              </a:rPr>
              <a:t>Nq</a:t>
            </a:r>
            <a:r>
              <a:rPr lang="zh-CN" altLang="en-US">
                <a:ea typeface="黑体" panose="02010609060101010101" pitchFamily="49" charset="-122"/>
              </a:rPr>
              <a:t>都为</a:t>
            </a:r>
            <a:r>
              <a:rPr lang="en-US" altLang="zh-CN">
                <a:ea typeface="黑体" panose="02010609060101010101" pitchFamily="49" charset="-122"/>
              </a:rPr>
              <a:t>0</a:t>
            </a:r>
            <a:r>
              <a:rPr lang="zh-CN" altLang="en-US">
                <a:ea typeface="黑体" panose="02010609060101010101" pitchFamily="49" charset="-122"/>
              </a:rPr>
              <a:t>。当等待队长为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>
                <a:ea typeface="黑体" panose="02010609060101010101" pitchFamily="49" charset="-122"/>
              </a:rPr>
              <a:t>时，意味着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个服务台都在忙，此时概率就是</a:t>
            </a:r>
          </a:p>
          <a:p>
            <a:pPr eaLnBrk="1" hangingPunct="1"/>
            <a:r>
              <a:rPr lang="en-US" altLang="zh-CN"/>
              <a:t>Pc+k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386E6BE-5D49-4D45-8676-788AFEC44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81F23F-C4CA-456C-8278-BAF9596EB39E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3CD6AC8-B615-4892-9F81-A59F37916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9939F8A-2046-46EC-B2F9-F643BE23D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P(Nc=c)</a:t>
            </a:r>
            <a:r>
              <a:rPr lang="zh-CN" altLang="en-US"/>
              <a:t>意味着一直都有</a:t>
            </a:r>
            <a:r>
              <a:rPr lang="en-US" altLang="zh-CN"/>
              <a:t>c</a:t>
            </a:r>
            <a:r>
              <a:rPr lang="zh-CN" altLang="en-US"/>
              <a:t>个服务台在忙，只要大于</a:t>
            </a:r>
            <a:r>
              <a:rPr lang="en-US" altLang="zh-CN"/>
              <a:t>c</a:t>
            </a:r>
            <a:r>
              <a:rPr lang="zh-CN" altLang="en-US"/>
              <a:t>，总是有</a:t>
            </a:r>
            <a:r>
              <a:rPr lang="en-US" altLang="zh-CN"/>
              <a:t>c</a:t>
            </a:r>
            <a:r>
              <a:rPr lang="zh-CN" altLang="en-US"/>
              <a:t>个顾客被服务，所以是从</a:t>
            </a:r>
            <a:r>
              <a:rPr lang="en-US" altLang="zh-CN"/>
              <a:t>c</a:t>
            </a:r>
            <a:r>
              <a:rPr lang="zh-CN" altLang="en-US"/>
              <a:t>开始的概率的和。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7028D12-C79A-4688-9375-14D77B07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FBF0BF-8265-43D4-9F6C-CE4D2FD91E20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C85E8BC-91A7-4C61-B2E0-0D6F4A8C2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E47F105-9475-45B2-8BBB-2BA2D45C1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519DCE5-5F32-4B26-897F-B424B0A45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AC9501-C5E0-4E84-9F18-A1D2ABC48DE9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C483EE1-A118-498C-BC41-DD42690D3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1DE29E8-DE45-48A0-B6E2-E9328BC4D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D99F9F0-CCF6-4111-9397-5556FF132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1E97CC-6D8B-407D-BC8B-963247A57845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CE5A55E-3245-4206-8EC0-B002A7F8B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9005ED2-7A36-4359-8947-7BD43F04C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49E2010-9084-47E8-A8E4-9A73EE988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F3C56F-1663-4755-B150-BFDE33CB0616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3C19284-EC68-4884-8851-CE69F3419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3FEFBE4-B041-491A-8794-6B4369335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9024655-426A-49B3-9A2C-A795A1DCC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0CDD15-6412-4891-9F37-5C8F19256B34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C583B1A-2F8D-489C-8641-C56EDBC85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C8E70E5-5F77-4E4A-A7A6-FF3C55B8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2FD6BC8-0FC1-4BBE-9B0E-864260575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720BE5-6574-4657-A439-CCB522ACA312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AF03F97-6F5F-47ED-9AC8-466417402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26FE1F7-FE24-416D-98D1-57C3ECCD4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7342997-D82E-40A0-87D3-79D63DE62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8B5A9E-9922-4531-B61A-F2DA5FD53179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04388A4-756C-41A9-B405-4634D1B16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6F3EC9F-465C-4B18-A5CA-B154868F1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FF09-22C8-75FA-9733-4E0DE26E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B61AD40-BC04-E21C-AF43-A0EA5A054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8B5A9E-9922-4531-B61A-F2DA5FD53179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D288734-1883-7D2E-04FA-A65F16653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F0239B6-48E9-F279-E824-92B876275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47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425FD96-34B0-4C05-8E5C-EB94E3243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4A0604-C2D2-4BA7-B850-2DE0970CBF89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D325872-105A-4B84-AE76-2E8C287FB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E37CBC5-A769-4185-819F-9035A4478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6D6F708-47C5-4F02-8F05-7AE6FC71F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E7498B-AE11-4564-86F6-864AE204D426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637179E-3665-4FFA-9BFD-644F7BCE7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7BA4CC-8492-4CD7-B15F-223342EED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15B166B-DA2B-4A8B-8BFF-CDF2393E6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EC1C4B-1C05-4DE3-9081-04D91F09316C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42DEFA3-9AB5-4B71-8376-FEF3679AB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E8ED528-4DB3-4A5F-8080-DB255E0E0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25D4373-A401-4B87-9282-6E58C4D50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4F0023-CC81-44E2-9711-415106989B8E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D20A68-FD98-4310-A73B-56295CC97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3FCC7B7-1335-41CA-8BD6-31E857187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6F15075-611B-4F7A-9A5D-37B067EEC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FD0A00-FC07-4073-A8BE-EE7ACB50E768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9D16A8E-6EAC-498A-9E2A-30681A761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E96D107-B295-4E4F-92DE-66910D6EB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82DE41B-C2C5-4A7E-ACB5-BA59BBFBD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D6250-5888-4012-9A27-11BFF3D4695A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0A9A89-B24A-4B53-8CD6-73630F086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00B3543-CFD0-42BE-B75C-182998CEF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41E9ABA-2709-4C05-815C-0DE190AC2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45919F-48F9-421E-8F5F-9FF250F35691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10DC565-90BC-4CBC-8B40-2CCAC0116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0A92C00-4B30-42D0-BA9A-75BAAC522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51582D4-4D6D-472D-B571-400D7376C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692944-B7FA-4F06-B90B-82B3DBBA8C00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E0C4DAA-7A36-4E5B-A280-E66E6D78B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8668878-DFBB-4452-9DFD-42AD80660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AD3BE78-CC41-4B6C-AAEB-EE0E2B6A3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308A23-A850-47AF-8661-3FF149C05B13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AF8028E-CD84-4709-BD0D-21AEEC415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CBC3811-8094-4048-83AD-7E6703F63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E5FBD0B-6F53-4E0C-921A-3064E8521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5C4A64-2BAC-46C7-96CA-B04E192FE02C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DAF5EA2-6D12-422A-94E1-B4E040A1F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C61D329-0BED-4993-AE1D-064E7722F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36611E9-1CB0-42B0-893D-1E833189D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6DCE11-3D6C-4114-A901-68E5423D55EB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DA75A9E-962E-42B4-93E1-0E818E0E0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ADF07BA-2501-4DC9-9AD5-53D1F4B5F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EEB0F9C-C513-414A-81AA-5739FA5F4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783EB5-41FE-4C6C-9707-2B9962857DB6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04B04E6-2297-43B5-986A-92AA63285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2314890-B031-41E4-B609-6D47187D5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FDEF7FF-CA0C-4441-A392-C770F9569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0DDC6A-A3ED-4F48-8038-D13814190BC7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20B424B-DECC-49DB-975E-52362A84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7CB25CD-0A8A-4E25-A906-37AA966B0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7ADDBFC-61FA-493D-89A0-AFAEB56AA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11CE7E-AA80-444C-AFF5-F732846631F5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37D76B1-DDBB-42B3-B34D-C21F29833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EB4D27E-2B0B-4302-AC19-AB939B841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0457DDE-F465-47BE-9F87-B14250E16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559D6C-7FFF-45B3-93C6-3BEAA574BC03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9AC1B7-A888-409E-90FF-CD16C89AF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6C4C0CF-7F6A-4748-98E5-8EFA7F3A3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3CB88F-739A-4CBD-B28C-8B3806E11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CCE4E-C3A8-4758-8501-E250A7AFCE65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BE290F-9E4C-4754-ACF2-33179DA30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69EF82-377B-4C9D-9AA5-4059728B9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1310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3CB88F-739A-4CBD-B28C-8B3806E11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CCE4E-C3A8-4758-8501-E250A7AFCE65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BE290F-9E4C-4754-ACF2-33179DA30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69EF82-377B-4C9D-9AA5-4059728B9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308BB9-3D1D-4A4F-80A8-0C2F2D135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E05E92-A4AE-417A-A121-3A9736BBE2DD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2B05EE-5C06-4B4F-A51A-2A87798FC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F2CF3EE-85E5-4F15-A027-E20CD72C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562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308BB9-3D1D-4A4F-80A8-0C2F2D135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E05E92-A4AE-417A-A121-3A9736BBE2DD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2B05EE-5C06-4B4F-A51A-2A87798FC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F2CF3EE-85E5-4F15-A027-E20CD72C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308BB9-3D1D-4A4F-80A8-0C2F2D135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E05E92-A4AE-417A-A121-3A9736BBE2DD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2B05EE-5C06-4B4F-A51A-2A87798FC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F2CF3EE-85E5-4F15-A027-E20CD72C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44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8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5430C91-1080-4827-90B1-ADDC1A206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等待队长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56E349F0-3A49-4793-8AB5-CB92D48E5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932" y="926050"/>
            <a:ext cx="9593923" cy="698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由于系统中有</a:t>
            </a:r>
            <a:r>
              <a:rPr lang="en-US" altLang="zh-CN" dirty="0"/>
              <a:t>c</a:t>
            </a:r>
            <a:r>
              <a:rPr lang="zh-CN" altLang="en-US" dirty="0"/>
              <a:t>个服务台，所以顾客到达时需要等待的概率为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aphicFrame>
        <p:nvGraphicFramePr>
          <p:cNvPr id="358404" name="Object 4">
            <a:extLst>
              <a:ext uri="{FF2B5EF4-FFF2-40B4-BE49-F238E27FC236}">
                <a16:creationId xmlns:a16="http://schemas.microsoft.com/office/drawing/2014/main" id="{063C0085-A488-47BA-A0EE-6F2412459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79404"/>
              </p:ext>
            </p:extLst>
          </p:nvPr>
        </p:nvGraphicFramePr>
        <p:xfrm>
          <a:off x="1815109" y="1812253"/>
          <a:ext cx="7561425" cy="82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65600" imgH="457200" progId="Equation.DSMT4">
                  <p:embed/>
                </p:oleObj>
              </mc:Choice>
              <mc:Fallback>
                <p:oleObj name="Equation" r:id="rId3" imgW="4165600" imgH="457200" progId="Equation.DSMT4">
                  <p:embed/>
                  <p:pic>
                    <p:nvPicPr>
                      <p:cNvPr id="358404" name="Object 4">
                        <a:extLst>
                          <a:ext uri="{FF2B5EF4-FFF2-40B4-BE49-F238E27FC236}">
                            <a16:creationId xmlns:a16="http://schemas.microsoft.com/office/drawing/2014/main" id="{063C0085-A488-47BA-A0EE-6F2412459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09" y="1812253"/>
                        <a:ext cx="7561425" cy="82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>
            <a:extLst>
              <a:ext uri="{FF2B5EF4-FFF2-40B4-BE49-F238E27FC236}">
                <a16:creationId xmlns:a16="http://schemas.microsoft.com/office/drawing/2014/main" id="{CAA6C3BA-3395-4580-8F4C-AB229AA9C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13379"/>
              </p:ext>
            </p:extLst>
          </p:nvPr>
        </p:nvGraphicFramePr>
        <p:xfrm>
          <a:off x="1794017" y="3737196"/>
          <a:ext cx="6245083" cy="80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700" imgH="444500" progId="Equation.3">
                  <p:embed/>
                </p:oleObj>
              </mc:Choice>
              <mc:Fallback>
                <p:oleObj name="Equation" r:id="rId5" imgW="3441700" imgH="444500" progId="Equation.3">
                  <p:embed/>
                  <p:pic>
                    <p:nvPicPr>
                      <p:cNvPr id="358406" name="Object 6">
                        <a:extLst>
                          <a:ext uri="{FF2B5EF4-FFF2-40B4-BE49-F238E27FC236}">
                            <a16:creationId xmlns:a16="http://schemas.microsoft.com/office/drawing/2014/main" id="{CAA6C3BA-3395-4580-8F4C-AB229AA9C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017" y="3737196"/>
                        <a:ext cx="6245083" cy="803461"/>
                      </a:xfrm>
                      <a:prstGeom prst="rect">
                        <a:avLst/>
                      </a:prstGeom>
                      <a:solidFill>
                        <a:srgbClr val="85FF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7" name="Rectangle 7">
            <a:extLst>
              <a:ext uri="{FF2B5EF4-FFF2-40B4-BE49-F238E27FC236}">
                <a16:creationId xmlns:a16="http://schemas.microsoft.com/office/drawing/2014/main" id="{76C4BD41-8589-44F0-BAF4-C14581A3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3024973"/>
            <a:ext cx="586875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在统计平衡下，等待队长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q</a:t>
            </a:r>
            <a:r>
              <a:rPr lang="zh-CN" altLang="en-US" sz="2400" dirty="0">
                <a:latin typeface="+mn-ea"/>
                <a:ea typeface="+mn-ea"/>
              </a:rPr>
              <a:t>有分布：</a:t>
            </a:r>
          </a:p>
        </p:txBody>
      </p:sp>
      <p:sp>
        <p:nvSpPr>
          <p:cNvPr id="358408" name="Rectangle 8">
            <a:extLst>
              <a:ext uri="{FF2B5EF4-FFF2-40B4-BE49-F238E27FC236}">
                <a16:creationId xmlns:a16="http://schemas.microsoft.com/office/drawing/2014/main" id="{E50C1118-29E6-4230-BA53-8EC30E0F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52" y="4652757"/>
            <a:ext cx="2585048" cy="4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所以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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＜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时，有</a:t>
            </a:r>
          </a:p>
        </p:txBody>
      </p:sp>
      <p:graphicFrame>
        <p:nvGraphicFramePr>
          <p:cNvPr id="358409" name="Object 9">
            <a:extLst>
              <a:ext uri="{FF2B5EF4-FFF2-40B4-BE49-F238E27FC236}">
                <a16:creationId xmlns:a16="http://schemas.microsoft.com/office/drawing/2014/main" id="{61DFAE31-DD98-4403-88F7-0DFA85D18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15677"/>
              </p:ext>
            </p:extLst>
          </p:nvPr>
        </p:nvGraphicFramePr>
        <p:xfrm>
          <a:off x="2694431" y="5057035"/>
          <a:ext cx="7898053" cy="87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56100" imgH="482600" progId="Equation.3">
                  <p:embed/>
                </p:oleObj>
              </mc:Choice>
              <mc:Fallback>
                <p:oleObj name="Equation" r:id="rId7" imgW="4356100" imgH="482600" progId="Equation.3">
                  <p:embed/>
                  <p:pic>
                    <p:nvPicPr>
                      <p:cNvPr id="358409" name="Object 9">
                        <a:extLst>
                          <a:ext uri="{FF2B5EF4-FFF2-40B4-BE49-F238E27FC236}">
                            <a16:creationId xmlns:a16="http://schemas.microsoft.com/office/drawing/2014/main" id="{61DFAE31-DD98-4403-88F7-0DFA85D18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431" y="5057035"/>
                        <a:ext cx="7898053" cy="876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>
            <a:extLst>
              <a:ext uri="{FF2B5EF4-FFF2-40B4-BE49-F238E27FC236}">
                <a16:creationId xmlns:a16="http://schemas.microsoft.com/office/drawing/2014/main" id="{7CDBD526-B0C8-4247-AD64-19B389601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128605"/>
              </p:ext>
            </p:extLst>
          </p:nvPr>
        </p:nvGraphicFramePr>
        <p:xfrm>
          <a:off x="3053289" y="5952593"/>
          <a:ext cx="6424512" cy="94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43300" imgH="520700" progId="Equation.3">
                  <p:embed/>
                </p:oleObj>
              </mc:Choice>
              <mc:Fallback>
                <p:oleObj name="Equation" r:id="rId9" imgW="3543300" imgH="520700" progId="Equation.3">
                  <p:embed/>
                  <p:pic>
                    <p:nvPicPr>
                      <p:cNvPr id="358410" name="Object 10">
                        <a:extLst>
                          <a:ext uri="{FF2B5EF4-FFF2-40B4-BE49-F238E27FC236}">
                            <a16:creationId xmlns:a16="http://schemas.microsoft.com/office/drawing/2014/main" id="{7CDBD526-B0C8-4247-AD64-19B389601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289" y="5952593"/>
                        <a:ext cx="6424512" cy="946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 advAuto="0"/>
      <p:bldP spid="358407" grpId="0" autoUpdateAnimBg="0"/>
      <p:bldP spid="3584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BAE86A3-65B0-4E31-8E45-BE47EC0D5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a typeface="黑体" panose="02010609060101010101" pitchFamily="49" charset="-122"/>
              </a:rPr>
              <a:t>c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A85A786D-0E74-4A5F-8FE4-92B4700FA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979838"/>
            <a:ext cx="7621764" cy="76474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en-US" altLang="zh-CN" baseline="-25000" dirty="0"/>
              <a:t>c</a:t>
            </a:r>
            <a:r>
              <a:rPr lang="zh-CN" altLang="en-US" dirty="0"/>
              <a:t>表示系统平衡时，正在被服务的顾客数，则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360452" name="Object 4">
            <a:extLst>
              <a:ext uri="{FF2B5EF4-FFF2-40B4-BE49-F238E27FC236}">
                <a16:creationId xmlns:a16="http://schemas.microsoft.com/office/drawing/2014/main" id="{FA66EB5A-7C0E-469C-91F6-C3AA17C79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63607"/>
              </p:ext>
            </p:extLst>
          </p:nvPr>
        </p:nvGraphicFramePr>
        <p:xfrm>
          <a:off x="1603375" y="1764120"/>
          <a:ext cx="6683334" cy="80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3000" imgH="444500" progId="Equation.DSMT4">
                  <p:embed/>
                </p:oleObj>
              </mc:Choice>
              <mc:Fallback>
                <p:oleObj name="Equation" r:id="rId3" imgW="3683000" imgH="444500" progId="Equation.DSMT4">
                  <p:embed/>
                  <p:pic>
                    <p:nvPicPr>
                      <p:cNvPr id="360452" name="Object 4">
                        <a:extLst>
                          <a:ext uri="{FF2B5EF4-FFF2-40B4-BE49-F238E27FC236}">
                            <a16:creationId xmlns:a16="http://schemas.microsoft.com/office/drawing/2014/main" id="{FA66EB5A-7C0E-469C-91F6-C3AA17C79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764120"/>
                        <a:ext cx="6683334" cy="80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>
            <a:extLst>
              <a:ext uri="{FF2B5EF4-FFF2-40B4-BE49-F238E27FC236}">
                <a16:creationId xmlns:a16="http://schemas.microsoft.com/office/drawing/2014/main" id="{6D493554-2010-45FB-91DD-732E0A46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27" y="2569169"/>
            <a:ext cx="762176" cy="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</a:rPr>
              <a:t>所以</a:t>
            </a:r>
          </a:p>
        </p:txBody>
      </p:sp>
      <p:graphicFrame>
        <p:nvGraphicFramePr>
          <p:cNvPr id="360454" name="Object 6">
            <a:extLst>
              <a:ext uri="{FF2B5EF4-FFF2-40B4-BE49-F238E27FC236}">
                <a16:creationId xmlns:a16="http://schemas.microsoft.com/office/drawing/2014/main" id="{1D4B1860-DC67-4282-AABF-28472768A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04939"/>
              </p:ext>
            </p:extLst>
          </p:nvPr>
        </p:nvGraphicFramePr>
        <p:xfrm>
          <a:off x="1155171" y="3262908"/>
          <a:ext cx="6424512" cy="83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3300" imgH="457200" progId="Equation.3">
                  <p:embed/>
                </p:oleObj>
              </mc:Choice>
              <mc:Fallback>
                <p:oleObj name="Equation" r:id="rId5" imgW="3543300" imgH="457200" progId="Equation.3">
                  <p:embed/>
                  <p:pic>
                    <p:nvPicPr>
                      <p:cNvPr id="360454" name="Object 6">
                        <a:extLst>
                          <a:ext uri="{FF2B5EF4-FFF2-40B4-BE49-F238E27FC236}">
                            <a16:creationId xmlns:a16="http://schemas.microsoft.com/office/drawing/2014/main" id="{1D4B1860-DC67-4282-AABF-28472768A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171" y="3262908"/>
                        <a:ext cx="6424512" cy="83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>
            <a:extLst>
              <a:ext uri="{FF2B5EF4-FFF2-40B4-BE49-F238E27FC236}">
                <a16:creationId xmlns:a16="http://schemas.microsoft.com/office/drawing/2014/main" id="{492619B7-3B9E-48AD-9BCF-CE6E587A7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76940"/>
              </p:ext>
            </p:extLst>
          </p:nvPr>
        </p:nvGraphicFramePr>
        <p:xfrm>
          <a:off x="1155171" y="4256750"/>
          <a:ext cx="7944101" cy="83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81500" imgH="457200" progId="Equation.3">
                  <p:embed/>
                </p:oleObj>
              </mc:Choice>
              <mc:Fallback>
                <p:oleObj name="Equation" r:id="rId7" imgW="4381500" imgH="457200" progId="Equation.3">
                  <p:embed/>
                  <p:pic>
                    <p:nvPicPr>
                      <p:cNvPr id="360455" name="Object 7">
                        <a:extLst>
                          <a:ext uri="{FF2B5EF4-FFF2-40B4-BE49-F238E27FC236}">
                            <a16:creationId xmlns:a16="http://schemas.microsoft.com/office/drawing/2014/main" id="{492619B7-3B9E-48AD-9BCF-CE6E587A7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171" y="4256750"/>
                        <a:ext cx="7944101" cy="830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>
            <a:extLst>
              <a:ext uri="{FF2B5EF4-FFF2-40B4-BE49-F238E27FC236}">
                <a16:creationId xmlns:a16="http://schemas.microsoft.com/office/drawing/2014/main" id="{54798570-F5C0-43AE-B1F5-744A60F9C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2544"/>
              </p:ext>
            </p:extLst>
          </p:nvPr>
        </p:nvGraphicFramePr>
        <p:xfrm>
          <a:off x="1155171" y="5089599"/>
          <a:ext cx="5251078" cy="83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95600" imgH="457200" progId="Equation.3">
                  <p:embed/>
                </p:oleObj>
              </mc:Choice>
              <mc:Fallback>
                <p:oleObj name="Equation" r:id="rId9" imgW="2895600" imgH="457200" progId="Equation.3">
                  <p:embed/>
                  <p:pic>
                    <p:nvPicPr>
                      <p:cNvPr id="360456" name="Object 8">
                        <a:extLst>
                          <a:ext uri="{FF2B5EF4-FFF2-40B4-BE49-F238E27FC236}">
                            <a16:creationId xmlns:a16="http://schemas.microsoft.com/office/drawing/2014/main" id="{54798570-F5C0-43AE-B1F5-744A60F9C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171" y="5089599"/>
                        <a:ext cx="5251078" cy="83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>
            <a:extLst>
              <a:ext uri="{FF2B5EF4-FFF2-40B4-BE49-F238E27FC236}">
                <a16:creationId xmlns:a16="http://schemas.microsoft.com/office/drawing/2014/main" id="{DEF423CC-85D7-41E7-A94E-9E5CAB19D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1590"/>
              </p:ext>
            </p:extLst>
          </p:nvPr>
        </p:nvGraphicFramePr>
        <p:xfrm>
          <a:off x="6137978" y="5081341"/>
          <a:ext cx="5901946" cy="91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59100" imgH="457200" progId="Equation.3">
                  <p:embed/>
                </p:oleObj>
              </mc:Choice>
              <mc:Fallback>
                <p:oleObj name="Equation" r:id="rId11" imgW="2959100" imgH="457200" progId="Equation.3">
                  <p:embed/>
                  <p:pic>
                    <p:nvPicPr>
                      <p:cNvPr id="360457" name="Object 9">
                        <a:extLst>
                          <a:ext uri="{FF2B5EF4-FFF2-40B4-BE49-F238E27FC236}">
                            <a16:creationId xmlns:a16="http://schemas.microsoft.com/office/drawing/2014/main" id="{DEF423CC-85D7-41E7-A94E-9E5CAB19D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978" y="5081341"/>
                        <a:ext cx="5901946" cy="91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8" name="Rectangle 10">
            <a:extLst>
              <a:ext uri="{FF2B5EF4-FFF2-40B4-BE49-F238E27FC236}">
                <a16:creationId xmlns:a16="http://schemas.microsoft.com/office/drawing/2014/main" id="{31FC2F6A-7133-4185-B39A-B7C8B51A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71" y="6314951"/>
            <a:ext cx="4573058" cy="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</a:rPr>
              <a:t>与服务台个数</a:t>
            </a:r>
            <a:r>
              <a:rPr lang="en-US" altLang="zh-CN" sz="2400" dirty="0">
                <a:latin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</a:rPr>
              <a:t>无关。</a:t>
            </a: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9118C0F4-F64F-2BF2-5338-4DAAA3CAB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81156"/>
              </p:ext>
            </p:extLst>
          </p:nvPr>
        </p:nvGraphicFramePr>
        <p:xfrm>
          <a:off x="8939483" y="891552"/>
          <a:ext cx="3102013" cy="140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79600" imgH="850900" progId="Equation.3">
                  <p:embed/>
                </p:oleObj>
              </mc:Choice>
              <mc:Fallback>
                <p:oleObj name="Equation" r:id="rId13" imgW="1879600" imgH="850900" progId="Equation.3">
                  <p:embed/>
                  <p:pic>
                    <p:nvPicPr>
                      <p:cNvPr id="356361" name="Object 9">
                        <a:extLst>
                          <a:ext uri="{FF2B5EF4-FFF2-40B4-BE49-F238E27FC236}">
                            <a16:creationId xmlns:a16="http://schemas.microsoft.com/office/drawing/2014/main" id="{3CFF4699-1C63-4D29-837F-B2E35C746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9483" y="891552"/>
                        <a:ext cx="3102013" cy="14060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 advAuto="0"/>
      <p:bldP spid="360453" grpId="0" autoUpdateAnimBg="0"/>
      <p:bldP spid="3604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80E52DD-BF6B-4BD5-8C12-69826B17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平均队长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69C1F79-F641-4386-B352-2B24FBD74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96194"/>
            <a:ext cx="7764604" cy="7663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cs typeface="Times New Roman" panose="02020603050405020304" pitchFamily="18" charset="0"/>
              </a:rPr>
              <a:t>N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cs typeface="Times New Roman" panose="02020603050405020304" pitchFamily="18" charset="0"/>
              </a:rPr>
              <a:t>q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，所以平均队长为</a:t>
            </a:r>
            <a:endParaRPr lang="zh-CN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E290FA43-437B-4D6F-AFEA-78FB44CEB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15992"/>
              </p:ext>
            </p:extLst>
          </p:nvPr>
        </p:nvGraphicFramePr>
        <p:xfrm>
          <a:off x="1908369" y="2162588"/>
          <a:ext cx="5640105" cy="95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200" imgH="444500" progId="Equation.3">
                  <p:embed/>
                </p:oleObj>
              </mc:Choice>
              <mc:Fallback>
                <p:oleObj name="Equation" r:id="rId3" imgW="2616200" imgH="444500" progId="Equation.3">
                  <p:embed/>
                  <p:pic>
                    <p:nvPicPr>
                      <p:cNvPr id="362500" name="Object 4">
                        <a:extLst>
                          <a:ext uri="{FF2B5EF4-FFF2-40B4-BE49-F238E27FC236}">
                            <a16:creationId xmlns:a16="http://schemas.microsoft.com/office/drawing/2014/main" id="{E290FA43-437B-4D6F-AFEA-78FB44CEB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369" y="2162588"/>
                        <a:ext cx="5640105" cy="955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Rectangle 5">
            <a:extLst>
              <a:ext uri="{FF2B5EF4-FFF2-40B4-BE49-F238E27FC236}">
                <a16:creationId xmlns:a16="http://schemas.microsoft.com/office/drawing/2014/main" id="{0F12AA31-8077-4BA6-BB01-B8EEFA44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57" y="3201053"/>
            <a:ext cx="7621764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特别</a:t>
            </a:r>
            <a:endParaRPr lang="zh-CN" altLang="en-US" sz="2400"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2502" name="Rectangle 6">
            <a:extLst>
              <a:ext uri="{FF2B5EF4-FFF2-40B4-BE49-F238E27FC236}">
                <a16:creationId xmlns:a16="http://schemas.microsoft.com/office/drawing/2014/main" id="{C1C0AD07-0D9D-468F-970D-86A58268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3810794"/>
            <a:ext cx="9829800" cy="10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时，上述结果化为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M/M/1/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排队系统的有关结果；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时，上述结果化为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M/M/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排队系统的有关结果。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utoUpdateAnimBg="0" advAuto="0"/>
      <p:bldP spid="362501" grpId="0" autoUpdateAnimBg="0"/>
      <p:bldP spid="362502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6E78C1E-D60A-4322-BEB7-35C8F1AEC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3.</a:t>
            </a:r>
            <a:r>
              <a:rPr lang="zh-CN" altLang="en-US">
                <a:ea typeface="黑体" panose="02010609060101010101" pitchFamily="49" charset="-122"/>
              </a:rPr>
              <a:t>等待时间与逗留时间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1BC0D26-8F2D-471A-95BB-CEBE6715C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594" y="1246067"/>
            <a:ext cx="4039535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假定顾客是先到先服务。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1E418A4F-A202-4711-8D19-C9A20DC2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362994"/>
            <a:ext cx="9525194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　　设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表示到达的顾客看到系统中有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个顾客的平稳概率。对于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M/M/c/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排队系统，有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j=0,1,2,…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1EC755-7A5C-40F0-8790-660A96CFC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F43BAD-304F-4AF5-8C27-814EA82E2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372394"/>
            <a:ext cx="11043557" cy="1211543"/>
          </a:xfrm>
        </p:spPr>
        <p:txBody>
          <a:bodyPr/>
          <a:lstStyle/>
          <a:p>
            <a:pPr marL="0" indent="719282">
              <a:buNone/>
            </a:pPr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</a:t>
            </a:r>
            <a:r>
              <a:rPr lang="en-US" altLang="zh-CN" baseline="-25000">
                <a:sym typeface="Symbol" panose="05050102010706020507" pitchFamily="18" charset="2"/>
              </a:rPr>
              <a:t>c</a:t>
            </a:r>
            <a:r>
              <a:rPr lang="zh-CN" altLang="en-US">
                <a:sym typeface="Symbol" panose="05050102010706020507" pitchFamily="18" charset="2"/>
              </a:rPr>
              <a:t>＜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/>
              <a:t>，在统计平衡下，进入系统接受服务的顾客的等待时间分布函数为</a:t>
            </a:r>
          </a:p>
        </p:txBody>
      </p:sp>
      <p:graphicFrame>
        <p:nvGraphicFramePr>
          <p:cNvPr id="366597" name="Object 5">
            <a:extLst>
              <a:ext uri="{FF2B5EF4-FFF2-40B4-BE49-F238E27FC236}">
                <a16:creationId xmlns:a16="http://schemas.microsoft.com/office/drawing/2014/main" id="{156012A9-9DA2-4079-AD70-C15AA8210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95806"/>
              </p:ext>
            </p:extLst>
          </p:nvPr>
        </p:nvGraphicFramePr>
        <p:xfrm>
          <a:off x="1222588" y="2861813"/>
          <a:ext cx="9202964" cy="97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444500" progId="Equation.DSMT4">
                  <p:embed/>
                </p:oleObj>
              </mc:Choice>
              <mc:Fallback>
                <p:oleObj name="Equation" r:id="rId3" imgW="2857500" imgH="444500" progId="Equation.DSMT4">
                  <p:embed/>
                  <p:pic>
                    <p:nvPicPr>
                      <p:cNvPr id="366597" name="Object 5">
                        <a:extLst>
                          <a:ext uri="{FF2B5EF4-FFF2-40B4-BE49-F238E27FC236}">
                            <a16:creationId xmlns:a16="http://schemas.microsoft.com/office/drawing/2014/main" id="{156012A9-9DA2-4079-AD70-C15AA8210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588" y="2861813"/>
                        <a:ext cx="9202964" cy="979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Rectangle 6">
            <a:extLst>
              <a:ext uri="{FF2B5EF4-FFF2-40B4-BE49-F238E27FC236}">
                <a16:creationId xmlns:a16="http://schemas.microsoft.com/office/drawing/2014/main" id="{30470025-094A-4E81-8351-9CC1C927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20" y="4342655"/>
            <a:ext cx="3783441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平均等待时间为</a:t>
            </a:r>
          </a:p>
        </p:txBody>
      </p:sp>
      <p:graphicFrame>
        <p:nvGraphicFramePr>
          <p:cNvPr id="366599" name="Object 7">
            <a:extLst>
              <a:ext uri="{FF2B5EF4-FFF2-40B4-BE49-F238E27FC236}">
                <a16:creationId xmlns:a16="http://schemas.microsoft.com/office/drawing/2014/main" id="{4C98D6B4-D42C-4DCD-84E8-9BDCCC0A0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4110"/>
              </p:ext>
            </p:extLst>
          </p:nvPr>
        </p:nvGraphicFramePr>
        <p:xfrm>
          <a:off x="2670175" y="5249407"/>
          <a:ext cx="3792737" cy="90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444500" progId="Equation.3">
                  <p:embed/>
                </p:oleObj>
              </mc:Choice>
              <mc:Fallback>
                <p:oleObj name="Equation" r:id="rId5" imgW="1282700" imgH="444500" progId="Equation.3">
                  <p:embed/>
                  <p:pic>
                    <p:nvPicPr>
                      <p:cNvPr id="366599" name="Object 7">
                        <a:extLst>
                          <a:ext uri="{FF2B5EF4-FFF2-40B4-BE49-F238E27FC236}">
                            <a16:creationId xmlns:a16="http://schemas.microsoft.com/office/drawing/2014/main" id="{4C98D6B4-D42C-4DCD-84E8-9BDCCC0A0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249407"/>
                        <a:ext cx="3792737" cy="900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3665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1A8A44-3078-41CE-81B2-E33D6BEBB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C2757471-AAE0-4C41-BCD6-80291586B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6018" y="957065"/>
            <a:ext cx="7802563" cy="75195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当</a:t>
            </a:r>
            <a:r>
              <a:rPr lang="en-US" altLang="zh-CN" dirty="0"/>
              <a:t>t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时，有</a:t>
            </a:r>
          </a:p>
        </p:txBody>
      </p:sp>
      <p:graphicFrame>
        <p:nvGraphicFramePr>
          <p:cNvPr id="368644" name="Object 4">
            <a:extLst>
              <a:ext uri="{FF2B5EF4-FFF2-40B4-BE49-F238E27FC236}">
                <a16:creationId xmlns:a16="http://schemas.microsoft.com/office/drawing/2014/main" id="{5B1E77B6-9AB8-44F7-B973-F4AE272B6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62370"/>
              </p:ext>
            </p:extLst>
          </p:nvPr>
        </p:nvGraphicFramePr>
        <p:xfrm>
          <a:off x="817336" y="1878053"/>
          <a:ext cx="8001264" cy="98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500" imgH="444500" progId="Equation.DSMT4">
                  <p:embed/>
                </p:oleObj>
              </mc:Choice>
              <mc:Fallback>
                <p:oleObj name="Equation" r:id="rId3" imgW="3619500" imgH="444500" progId="Equation.DSMT4">
                  <p:embed/>
                  <p:pic>
                    <p:nvPicPr>
                      <p:cNvPr id="368644" name="Object 4">
                        <a:extLst>
                          <a:ext uri="{FF2B5EF4-FFF2-40B4-BE49-F238E27FC236}">
                            <a16:creationId xmlns:a16="http://schemas.microsoft.com/office/drawing/2014/main" id="{5B1E77B6-9AB8-44F7-B973-F4AE272B6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36" y="1878053"/>
                        <a:ext cx="8001264" cy="982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5" name="Rectangle 5">
            <a:extLst>
              <a:ext uri="{FF2B5EF4-FFF2-40B4-BE49-F238E27FC236}">
                <a16:creationId xmlns:a16="http://schemas.microsoft.com/office/drawing/2014/main" id="{797F5D82-F719-4C98-A441-AEF5CFF3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38" y="3098406"/>
            <a:ext cx="290262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时，有</a:t>
            </a:r>
          </a:p>
        </p:txBody>
      </p:sp>
      <p:graphicFrame>
        <p:nvGraphicFramePr>
          <p:cNvPr id="368646" name="Object 6">
            <a:extLst>
              <a:ext uri="{FF2B5EF4-FFF2-40B4-BE49-F238E27FC236}">
                <a16:creationId xmlns:a16="http://schemas.microsoft.com/office/drawing/2014/main" id="{E6414D49-0DA2-40C2-8731-9A286EE88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869694"/>
              </p:ext>
            </p:extLst>
          </p:nvPr>
        </p:nvGraphicFramePr>
        <p:xfrm>
          <a:off x="1353360" y="3741493"/>
          <a:ext cx="6953272" cy="55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241300" progId="Equation.DSMT4">
                  <p:embed/>
                </p:oleObj>
              </mc:Choice>
              <mc:Fallback>
                <p:oleObj name="Equation" r:id="rId5" imgW="3022600" imgH="241300" progId="Equation.DSMT4">
                  <p:embed/>
                  <p:pic>
                    <p:nvPicPr>
                      <p:cNvPr id="368646" name="Object 6">
                        <a:extLst>
                          <a:ext uri="{FF2B5EF4-FFF2-40B4-BE49-F238E27FC236}">
                            <a16:creationId xmlns:a16="http://schemas.microsoft.com/office/drawing/2014/main" id="{E6414D49-0DA2-40C2-8731-9A286EE88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60" y="3741493"/>
                        <a:ext cx="6953272" cy="555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>
            <a:extLst>
              <a:ext uri="{FF2B5EF4-FFF2-40B4-BE49-F238E27FC236}">
                <a16:creationId xmlns:a16="http://schemas.microsoft.com/office/drawing/2014/main" id="{3DE9D956-6F1E-48B5-8ACC-7B6ECA099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68062"/>
              </p:ext>
            </p:extLst>
          </p:nvPr>
        </p:nvGraphicFramePr>
        <p:xfrm>
          <a:off x="2155233" y="4429038"/>
          <a:ext cx="5084352" cy="10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444500" progId="Equation.3">
                  <p:embed/>
                </p:oleObj>
              </mc:Choice>
              <mc:Fallback>
                <p:oleObj name="Equation" r:id="rId7" imgW="2209800" imgH="444500" progId="Equation.3">
                  <p:embed/>
                  <p:pic>
                    <p:nvPicPr>
                      <p:cNvPr id="368647" name="Object 7">
                        <a:extLst>
                          <a:ext uri="{FF2B5EF4-FFF2-40B4-BE49-F238E27FC236}">
                            <a16:creationId xmlns:a16="http://schemas.microsoft.com/office/drawing/2014/main" id="{3DE9D956-6F1E-48B5-8ACC-7B6ECA099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233" y="4429038"/>
                        <a:ext cx="5084352" cy="10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>
            <a:extLst>
              <a:ext uri="{FF2B5EF4-FFF2-40B4-BE49-F238E27FC236}">
                <a16:creationId xmlns:a16="http://schemas.microsoft.com/office/drawing/2014/main" id="{288AAFA6-2321-4BBA-90E8-176CA661A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61382"/>
              </p:ext>
            </p:extLst>
          </p:nvPr>
        </p:nvGraphicFramePr>
        <p:xfrm>
          <a:off x="2142531" y="5585006"/>
          <a:ext cx="5579766" cy="10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700" imgH="444500" progId="Equation.3">
                  <p:embed/>
                </p:oleObj>
              </mc:Choice>
              <mc:Fallback>
                <p:oleObj name="Equation" r:id="rId9" imgW="2425700" imgH="444500" progId="Equation.3">
                  <p:embed/>
                  <p:pic>
                    <p:nvPicPr>
                      <p:cNvPr id="368648" name="Object 8">
                        <a:extLst>
                          <a:ext uri="{FF2B5EF4-FFF2-40B4-BE49-F238E27FC236}">
                            <a16:creationId xmlns:a16="http://schemas.microsoft.com/office/drawing/2014/main" id="{288AAFA6-2321-4BBA-90E8-176CA661A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531" y="5585006"/>
                        <a:ext cx="5579766" cy="10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 advAuto="0"/>
      <p:bldP spid="3686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5C81731-A369-4EBE-B65C-28486F2AF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证明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B721190C-42C5-4509-A1BC-74D630F7E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219994"/>
            <a:ext cx="10744200" cy="5125636"/>
          </a:xfrm>
        </p:spPr>
        <p:txBody>
          <a:bodyPr/>
          <a:lstStyle/>
          <a:p>
            <a:pPr marL="0" indent="719282"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在到达顾客看到已有</a:t>
            </a:r>
            <a:r>
              <a:rPr lang="en-US" altLang="zh-CN" dirty="0">
                <a:cs typeface="Times New Roman" panose="02020603050405020304" pitchFamily="18" charset="0"/>
              </a:rPr>
              <a:t>j (</a:t>
            </a:r>
            <a:r>
              <a:rPr lang="en-US" altLang="zh-CN" dirty="0" err="1"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≥c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个顾客的条件下，由于服务台均忙，所以顾客必须等待</a:t>
            </a:r>
            <a:r>
              <a:rPr lang="en-US" altLang="zh-CN" dirty="0">
                <a:cs typeface="Times New Roman" panose="02020603050405020304" pitchFamily="18" charset="0"/>
              </a:rPr>
              <a:t>j-c+1</a:t>
            </a:r>
            <a:r>
              <a:rPr lang="zh-CN" altLang="en-US" dirty="0">
                <a:cs typeface="Times New Roman" panose="02020603050405020304" pitchFamily="18" charset="0"/>
              </a:rPr>
              <a:t>个顾客服务完毕才能被服务。</a:t>
            </a:r>
          </a:p>
          <a:p>
            <a:pPr marL="0" indent="719282"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在忙的条件下，由于每个服务台离去的顾客均是参数为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cs typeface="Times New Roman" panose="02020603050405020304" pitchFamily="18" charset="0"/>
              </a:rPr>
              <a:t>的泊松流，因此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个服务台的离去流的合成是参数为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的泊松流，这样相继离去顾客的离去间隔时间服从参数为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的负指数分布，故顾客的等待时间等于这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j-c+1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个顾客相继离去的间隔时间之和，其分布为参数为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c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j-c+1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阶爱尔朗分布，即</a:t>
            </a:r>
          </a:p>
          <a:p>
            <a:pPr marL="0" indent="719282"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70693" name="Object 5">
            <a:extLst>
              <a:ext uri="{FF2B5EF4-FFF2-40B4-BE49-F238E27FC236}">
                <a16:creationId xmlns:a16="http://schemas.microsoft.com/office/drawing/2014/main" id="{39833F5F-C50F-469D-A8C3-27E37F1E0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63523"/>
              </p:ext>
            </p:extLst>
          </p:nvPr>
        </p:nvGraphicFramePr>
        <p:xfrm>
          <a:off x="2441575" y="4632886"/>
          <a:ext cx="6330828" cy="100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4000" imgH="444500" progId="Equation.3">
                  <p:embed/>
                </p:oleObj>
              </mc:Choice>
              <mc:Fallback>
                <p:oleObj name="Equation" r:id="rId3" imgW="2794000" imgH="444500" progId="Equation.3">
                  <p:embed/>
                  <p:pic>
                    <p:nvPicPr>
                      <p:cNvPr id="370693" name="Object 5">
                        <a:extLst>
                          <a:ext uri="{FF2B5EF4-FFF2-40B4-BE49-F238E27FC236}">
                            <a16:creationId xmlns:a16="http://schemas.microsoft.com/office/drawing/2014/main" id="{39833F5F-C50F-469D-A8C3-27E37F1E0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632886"/>
                        <a:ext cx="6330828" cy="1006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74F1217-D53D-26AD-EC25-963DFC211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62397"/>
              </p:ext>
            </p:extLst>
          </p:nvPr>
        </p:nvGraphicFramePr>
        <p:xfrm>
          <a:off x="8539163" y="5343525"/>
          <a:ext cx="36068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711000" progId="Equation.DSMT4">
                  <p:embed/>
                </p:oleObj>
              </mc:Choice>
              <mc:Fallback>
                <p:oleObj name="Equation" r:id="rId5" imgW="1752480" imgH="7110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C2E89BBB-97A8-255C-8575-FB5856CF1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163" y="5343525"/>
                        <a:ext cx="3606800" cy="151606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C27AF96-536D-4E74-94E7-DB5F46ED1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证明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1B935C99-ECE6-4378-9550-4755F3646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3775" y="1150940"/>
            <a:ext cx="7697982" cy="4271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于是</a:t>
            </a:r>
          </a:p>
        </p:txBody>
      </p:sp>
      <p:graphicFrame>
        <p:nvGraphicFramePr>
          <p:cNvPr id="372740" name="Object 4">
            <a:extLst>
              <a:ext uri="{FF2B5EF4-FFF2-40B4-BE49-F238E27FC236}">
                <a16:creationId xmlns:a16="http://schemas.microsoft.com/office/drawing/2014/main" id="{002DA78A-7A8D-4D5E-858B-B0C96F7A7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21114"/>
              </p:ext>
            </p:extLst>
          </p:nvPr>
        </p:nvGraphicFramePr>
        <p:xfrm>
          <a:off x="1527299" y="1586016"/>
          <a:ext cx="6097411" cy="93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84500" imgH="457200" progId="Equation.3">
                  <p:embed/>
                </p:oleObj>
              </mc:Choice>
              <mc:Fallback>
                <p:oleObj name="Equation" r:id="rId3" imgW="2984500" imgH="457200" progId="Equation.3">
                  <p:embed/>
                  <p:pic>
                    <p:nvPicPr>
                      <p:cNvPr id="372740" name="Object 4">
                        <a:extLst>
                          <a:ext uri="{FF2B5EF4-FFF2-40B4-BE49-F238E27FC236}">
                            <a16:creationId xmlns:a16="http://schemas.microsoft.com/office/drawing/2014/main" id="{002DA78A-7A8D-4D5E-858B-B0C96F7A7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299" y="1586016"/>
                        <a:ext cx="6097411" cy="935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>
            <a:extLst>
              <a:ext uri="{FF2B5EF4-FFF2-40B4-BE49-F238E27FC236}">
                <a16:creationId xmlns:a16="http://schemas.microsoft.com/office/drawing/2014/main" id="{D4D7A828-F9A4-487E-823E-36EDA086E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979049"/>
              </p:ext>
            </p:extLst>
          </p:nvPr>
        </p:nvGraphicFramePr>
        <p:xfrm>
          <a:off x="2365693" y="2529209"/>
          <a:ext cx="6402282" cy="87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444500" progId="Equation.3">
                  <p:embed/>
                </p:oleObj>
              </mc:Choice>
              <mc:Fallback>
                <p:oleObj name="Equation" r:id="rId5" imgW="3263900" imgH="444500" progId="Equation.3">
                  <p:embed/>
                  <p:pic>
                    <p:nvPicPr>
                      <p:cNvPr id="372741" name="Object 5">
                        <a:extLst>
                          <a:ext uri="{FF2B5EF4-FFF2-40B4-BE49-F238E27FC236}">
                            <a16:creationId xmlns:a16="http://schemas.microsoft.com/office/drawing/2014/main" id="{D4D7A828-F9A4-487E-823E-36EDA086E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93" y="2529209"/>
                        <a:ext cx="6402282" cy="871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2" name="Rectangle 6">
            <a:extLst>
              <a:ext uri="{FF2B5EF4-FFF2-40B4-BE49-F238E27FC236}">
                <a16:creationId xmlns:a16="http://schemas.microsoft.com/office/drawing/2014/main" id="{82B303F8-6284-4457-AE33-4FCAA609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753806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而平均等待时间为</a:t>
            </a:r>
          </a:p>
        </p:txBody>
      </p:sp>
      <p:sp>
        <p:nvSpPr>
          <p:cNvPr id="372743" name="Rectangle 7">
            <a:extLst>
              <a:ext uri="{FF2B5EF4-FFF2-40B4-BE49-F238E27FC236}">
                <a16:creationId xmlns:a16="http://schemas.microsoft.com/office/drawing/2014/main" id="{6AFF3995-62B5-4F9A-9201-87823DFF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060" y="5442839"/>
            <a:ext cx="6783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。■</a:t>
            </a:r>
          </a:p>
        </p:txBody>
      </p:sp>
      <p:graphicFrame>
        <p:nvGraphicFramePr>
          <p:cNvPr id="372744" name="Object 8">
            <a:extLst>
              <a:ext uri="{FF2B5EF4-FFF2-40B4-BE49-F238E27FC236}">
                <a16:creationId xmlns:a16="http://schemas.microsoft.com/office/drawing/2014/main" id="{5BE5B852-1B61-4CFE-BB12-746CF72EF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47658"/>
              </p:ext>
            </p:extLst>
          </p:nvPr>
        </p:nvGraphicFramePr>
        <p:xfrm>
          <a:off x="1367934" y="4398709"/>
          <a:ext cx="3528242" cy="6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700" imgH="330200" progId="Equation.DSMT4">
                  <p:embed/>
                </p:oleObj>
              </mc:Choice>
              <mc:Fallback>
                <p:oleObj name="Equation" r:id="rId7" imgW="1663700" imgH="330200" progId="Equation.DSMT4">
                  <p:embed/>
                  <p:pic>
                    <p:nvPicPr>
                      <p:cNvPr id="372744" name="Object 8">
                        <a:extLst>
                          <a:ext uri="{FF2B5EF4-FFF2-40B4-BE49-F238E27FC236}">
                            <a16:creationId xmlns:a16="http://schemas.microsoft.com/office/drawing/2014/main" id="{5BE5B852-1B61-4CFE-BB12-746CF72EF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934" y="4398709"/>
                        <a:ext cx="3528242" cy="6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>
            <a:extLst>
              <a:ext uri="{FF2B5EF4-FFF2-40B4-BE49-F238E27FC236}">
                <a16:creationId xmlns:a16="http://schemas.microsoft.com/office/drawing/2014/main" id="{A2214D7E-6CE9-4B4C-B370-25108B9E3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63222"/>
              </p:ext>
            </p:extLst>
          </p:nvPr>
        </p:nvGraphicFramePr>
        <p:xfrm>
          <a:off x="2088945" y="5164748"/>
          <a:ext cx="5571826" cy="94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900" imgH="444500" progId="Equation.3">
                  <p:embed/>
                </p:oleObj>
              </mc:Choice>
              <mc:Fallback>
                <p:oleObj name="Equation" r:id="rId9" imgW="2628900" imgH="444500" progId="Equation.3">
                  <p:embed/>
                  <p:pic>
                    <p:nvPicPr>
                      <p:cNvPr id="372745" name="Object 9">
                        <a:extLst>
                          <a:ext uri="{FF2B5EF4-FFF2-40B4-BE49-F238E27FC236}">
                            <a16:creationId xmlns:a16="http://schemas.microsoft.com/office/drawing/2014/main" id="{A2214D7E-6CE9-4B4C-B370-25108B9E3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945" y="5164748"/>
                        <a:ext cx="5571826" cy="94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>
            <a:extLst>
              <a:ext uri="{FF2B5EF4-FFF2-40B4-BE49-F238E27FC236}">
                <a16:creationId xmlns:a16="http://schemas.microsoft.com/office/drawing/2014/main" id="{B3AA4568-ECFE-4431-ACD5-863918D63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65155"/>
              </p:ext>
            </p:extLst>
          </p:nvPr>
        </p:nvGraphicFramePr>
        <p:xfrm>
          <a:off x="7624710" y="5029994"/>
          <a:ext cx="2154737" cy="94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559" imgH="444307" progId="Equation.3">
                  <p:embed/>
                </p:oleObj>
              </mc:Choice>
              <mc:Fallback>
                <p:oleObj name="Equation" r:id="rId11" imgW="1015559" imgH="444307" progId="Equation.3">
                  <p:embed/>
                  <p:pic>
                    <p:nvPicPr>
                      <p:cNvPr id="372746" name="Object 10">
                        <a:extLst>
                          <a:ext uri="{FF2B5EF4-FFF2-40B4-BE49-F238E27FC236}">
                            <a16:creationId xmlns:a16="http://schemas.microsoft.com/office/drawing/2014/main" id="{B3AA4568-ECFE-4431-ACD5-863918D63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10" y="5029994"/>
                        <a:ext cx="2154737" cy="941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DE60149B-235B-60CA-563F-215CAB4DE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197642"/>
              </p:ext>
            </p:extLst>
          </p:nvPr>
        </p:nvGraphicFramePr>
        <p:xfrm>
          <a:off x="8939483" y="891552"/>
          <a:ext cx="3102013" cy="140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79600" imgH="850900" progId="Equation.3">
                  <p:embed/>
                </p:oleObj>
              </mc:Choice>
              <mc:Fallback>
                <p:oleObj name="Equation" r:id="rId13" imgW="1879600" imgH="850900" progId="Equation.3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9118C0F4-F64F-2BF2-5338-4DAAA3CAB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9483" y="891552"/>
                        <a:ext cx="3102013" cy="14060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 advAuto="0"/>
      <p:bldP spid="372742" grpId="0" autoUpdateAnimBg="0"/>
      <p:bldP spid="3727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B258835-3030-4244-A73B-7CA57B0F2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逗留时间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5CDA3DCF-DBF7-4ABD-9A0A-D7DEE644D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029676"/>
            <a:ext cx="7697982" cy="552578"/>
          </a:xfrm>
        </p:spPr>
        <p:txBody>
          <a:bodyPr vert="horz" lIns="121917" tIns="72017" rIns="121917" bIns="72017" rtlCol="0"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由于逗留时间</a:t>
            </a:r>
            <a:r>
              <a:rPr lang="en-US" altLang="zh-CN" dirty="0">
                <a:cs typeface="Times New Roman" panose="02020603050405020304" pitchFamily="18" charset="0"/>
              </a:rPr>
              <a:t>W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q</a:t>
            </a:r>
            <a:r>
              <a:rPr lang="zh-CN" altLang="en-US" dirty="0">
                <a:cs typeface="Times New Roman" panose="02020603050405020304" pitchFamily="18" charset="0"/>
              </a:rPr>
              <a:t>＋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，且</a:t>
            </a:r>
            <a:r>
              <a:rPr lang="en-US" altLang="zh-CN" dirty="0" err="1"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q</a:t>
            </a:r>
            <a:r>
              <a:rPr lang="zh-CN" altLang="en-US" dirty="0"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相互独立，于是</a:t>
            </a:r>
          </a:p>
        </p:txBody>
      </p:sp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6AAC6A5F-24AE-4FD5-8609-C15883EE2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60766"/>
              </p:ext>
            </p:extLst>
          </p:nvPr>
        </p:nvGraphicFramePr>
        <p:xfrm>
          <a:off x="828240" y="1682308"/>
          <a:ext cx="5716323" cy="66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800" imgH="330200" progId="Equation.3">
                  <p:embed/>
                </p:oleObj>
              </mc:Choice>
              <mc:Fallback>
                <p:oleObj name="Equation" r:id="rId3" imgW="2844800" imgH="330200" progId="Equation.3">
                  <p:embed/>
                  <p:pic>
                    <p:nvPicPr>
                      <p:cNvPr id="374788" name="Object 4">
                        <a:extLst>
                          <a:ext uri="{FF2B5EF4-FFF2-40B4-BE49-F238E27FC236}">
                            <a16:creationId xmlns:a16="http://schemas.microsoft.com/office/drawing/2014/main" id="{6AAC6A5F-24AE-4FD5-8609-C15883EE2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40" y="1682308"/>
                        <a:ext cx="5716323" cy="663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>
            <a:extLst>
              <a:ext uri="{FF2B5EF4-FFF2-40B4-BE49-F238E27FC236}">
                <a16:creationId xmlns:a16="http://schemas.microsoft.com/office/drawing/2014/main" id="{CE85D896-CAEE-42E8-ADE1-CD53FB10C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57477"/>
              </p:ext>
            </p:extLst>
          </p:nvPr>
        </p:nvGraphicFramePr>
        <p:xfrm>
          <a:off x="2970271" y="2367703"/>
          <a:ext cx="4431547" cy="9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380880" progId="Equation.DSMT4">
                  <p:embed/>
                </p:oleObj>
              </mc:Choice>
              <mc:Fallback>
                <p:oleObj name="Equation" r:id="rId5" imgW="1815840" imgH="380880" progId="Equation.DSMT4">
                  <p:embed/>
                  <p:pic>
                    <p:nvPicPr>
                      <p:cNvPr id="374789" name="Object 5">
                        <a:extLst>
                          <a:ext uri="{FF2B5EF4-FFF2-40B4-BE49-F238E27FC236}">
                            <a16:creationId xmlns:a16="http://schemas.microsoft.com/office/drawing/2014/main" id="{CE85D896-CAEE-42E8-ADE1-CD53FB10C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71" y="2367703"/>
                        <a:ext cx="4431547" cy="9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0" name="Object 6">
            <a:extLst>
              <a:ext uri="{FF2B5EF4-FFF2-40B4-BE49-F238E27FC236}">
                <a16:creationId xmlns:a16="http://schemas.microsoft.com/office/drawing/2014/main" id="{D949A940-A1AB-4D57-B3F9-7161E9060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62301"/>
              </p:ext>
            </p:extLst>
          </p:nvPr>
        </p:nvGraphicFramePr>
        <p:xfrm>
          <a:off x="2035175" y="3327400"/>
          <a:ext cx="58943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33640" imgH="774360" progId="Equation.DSMT4">
                  <p:embed/>
                </p:oleObj>
              </mc:Choice>
              <mc:Fallback>
                <p:oleObj name="Equation" r:id="rId7" imgW="2933640" imgH="774360" progId="Equation.DSMT4">
                  <p:embed/>
                  <p:pic>
                    <p:nvPicPr>
                      <p:cNvPr id="374790" name="Object 6">
                        <a:extLst>
                          <a:ext uri="{FF2B5EF4-FFF2-40B4-BE49-F238E27FC236}">
                            <a16:creationId xmlns:a16="http://schemas.microsoft.com/office/drawing/2014/main" id="{D949A940-A1AB-4D57-B3F9-7161E9060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3327400"/>
                        <a:ext cx="589438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>
            <a:extLst>
              <a:ext uri="{FF2B5EF4-FFF2-40B4-BE49-F238E27FC236}">
                <a16:creationId xmlns:a16="http://schemas.microsoft.com/office/drawing/2014/main" id="{C0A2831A-D5F8-45D5-AC1B-583C3FA7D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54525"/>
              </p:ext>
            </p:extLst>
          </p:nvPr>
        </p:nvGraphicFramePr>
        <p:xfrm>
          <a:off x="3127375" y="5243892"/>
          <a:ext cx="4117341" cy="8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73300" imgH="444500" progId="Equation.3">
                  <p:embed/>
                </p:oleObj>
              </mc:Choice>
              <mc:Fallback>
                <p:oleObj name="Equation" r:id="rId9" imgW="2273300" imgH="444500" progId="Equation.3">
                  <p:embed/>
                  <p:pic>
                    <p:nvPicPr>
                      <p:cNvPr id="374791" name="Object 7">
                        <a:extLst>
                          <a:ext uri="{FF2B5EF4-FFF2-40B4-BE49-F238E27FC236}">
                            <a16:creationId xmlns:a16="http://schemas.microsoft.com/office/drawing/2014/main" id="{C0A2831A-D5F8-45D5-AC1B-583C3FA7D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243892"/>
                        <a:ext cx="4117341" cy="8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2" name="Rectangle 8">
            <a:extLst>
              <a:ext uri="{FF2B5EF4-FFF2-40B4-BE49-F238E27FC236}">
                <a16:creationId xmlns:a16="http://schemas.microsoft.com/office/drawing/2014/main" id="{63E9C1BF-7AFF-463F-8C6C-A22ABC4E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40" y="5379810"/>
            <a:ext cx="258504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平均逗留时间为</a:t>
            </a:r>
          </a:p>
        </p:txBody>
      </p:sp>
      <p:sp>
        <p:nvSpPr>
          <p:cNvPr id="374793" name="Rectangle 9">
            <a:extLst>
              <a:ext uri="{FF2B5EF4-FFF2-40B4-BE49-F238E27FC236}">
                <a16:creationId xmlns:a16="http://schemas.microsoft.com/office/drawing/2014/main" id="{A87F9F65-43D8-46DA-A72C-8EBF5AE5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6149213"/>
            <a:ext cx="404950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可以验证，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Little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公式成立。</a:t>
            </a: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E4FA2D6-8F98-CD9A-3EBC-B78B606DE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23639"/>
              </p:ext>
            </p:extLst>
          </p:nvPr>
        </p:nvGraphicFramePr>
        <p:xfrm>
          <a:off x="8310757" y="1029676"/>
          <a:ext cx="35210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41400" imgH="380880" progId="Equation.DSMT4">
                  <p:embed/>
                </p:oleObj>
              </mc:Choice>
              <mc:Fallback>
                <p:oleObj name="Equation" r:id="rId11" imgW="1841400" imgH="380880" progId="Equation.DSMT4">
                  <p:embed/>
                  <p:pic>
                    <p:nvPicPr>
                      <p:cNvPr id="366597" name="Object 5">
                        <a:extLst>
                          <a:ext uri="{FF2B5EF4-FFF2-40B4-BE49-F238E27FC236}">
                            <a16:creationId xmlns:a16="http://schemas.microsoft.com/office/drawing/2014/main" id="{156012A9-9DA2-4079-AD70-C15AA8210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757" y="1029676"/>
                        <a:ext cx="3521075" cy="8397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 advAuto="0"/>
      <p:bldP spid="374792" grpId="0" autoUpdateAnimBg="0"/>
      <p:bldP spid="3747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39F8E0-B52C-C5B9-9CEF-5BF4BCE0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35AF87B-A361-886A-ECAE-DFC614A13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逗留时间（详细计算过程）</a:t>
            </a:r>
          </a:p>
        </p:txBody>
      </p:sp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AEF38854-52CF-12FC-882C-1BD186531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03418"/>
              </p:ext>
            </p:extLst>
          </p:nvPr>
        </p:nvGraphicFramePr>
        <p:xfrm>
          <a:off x="366518" y="880527"/>
          <a:ext cx="5716323" cy="66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800" imgH="330200" progId="Equation.3">
                  <p:embed/>
                </p:oleObj>
              </mc:Choice>
              <mc:Fallback>
                <p:oleObj name="Equation" r:id="rId3" imgW="2844800" imgH="330200" progId="Equation.3">
                  <p:embed/>
                  <p:pic>
                    <p:nvPicPr>
                      <p:cNvPr id="374788" name="Object 4">
                        <a:extLst>
                          <a:ext uri="{FF2B5EF4-FFF2-40B4-BE49-F238E27FC236}">
                            <a16:creationId xmlns:a16="http://schemas.microsoft.com/office/drawing/2014/main" id="{6AAC6A5F-24AE-4FD5-8609-C15883EE2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18" y="880527"/>
                        <a:ext cx="5716323" cy="663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>
            <a:extLst>
              <a:ext uri="{FF2B5EF4-FFF2-40B4-BE49-F238E27FC236}">
                <a16:creationId xmlns:a16="http://schemas.microsoft.com/office/drawing/2014/main" id="{2180366A-2514-2C92-E65B-0792E013E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74159"/>
              </p:ext>
            </p:extLst>
          </p:nvPr>
        </p:nvGraphicFramePr>
        <p:xfrm>
          <a:off x="1069975" y="1548987"/>
          <a:ext cx="4431547" cy="9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380880" progId="Equation.DSMT4">
                  <p:embed/>
                </p:oleObj>
              </mc:Choice>
              <mc:Fallback>
                <p:oleObj name="Equation" r:id="rId5" imgW="1815840" imgH="380880" progId="Equation.DSMT4">
                  <p:embed/>
                  <p:pic>
                    <p:nvPicPr>
                      <p:cNvPr id="374789" name="Object 5">
                        <a:extLst>
                          <a:ext uri="{FF2B5EF4-FFF2-40B4-BE49-F238E27FC236}">
                            <a16:creationId xmlns:a16="http://schemas.microsoft.com/office/drawing/2014/main" id="{CE85D896-CAEE-42E8-ADE1-CD53FB10C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548987"/>
                        <a:ext cx="4431547" cy="9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2DF204E0-52E7-EED9-8039-32D0912E7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0757" y="1029676"/>
          <a:ext cx="35210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41400" imgH="380880" progId="Equation.DSMT4">
                  <p:embed/>
                </p:oleObj>
              </mc:Choice>
              <mc:Fallback>
                <p:oleObj name="Equation" r:id="rId7" imgW="1841400" imgH="38088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9E4FA2D6-8F98-CD9A-3EBC-B78B606DE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757" y="1029676"/>
                        <a:ext cx="3521075" cy="8397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D23D6C6-70BE-4903-5669-A9CE36A48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72994"/>
              </p:ext>
            </p:extLst>
          </p:nvPr>
        </p:nvGraphicFramePr>
        <p:xfrm>
          <a:off x="1146175" y="2334201"/>
          <a:ext cx="54244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22280" imgH="380880" progId="Equation.DSMT4">
                  <p:embed/>
                </p:oleObj>
              </mc:Choice>
              <mc:Fallback>
                <p:oleObj name="Equation" r:id="rId9" imgW="2222280" imgH="380880" progId="Equation.DSMT4">
                  <p:embed/>
                  <p:pic>
                    <p:nvPicPr>
                      <p:cNvPr id="374789" name="Object 5">
                        <a:extLst>
                          <a:ext uri="{FF2B5EF4-FFF2-40B4-BE49-F238E27FC236}">
                            <a16:creationId xmlns:a16="http://schemas.microsoft.com/office/drawing/2014/main" id="{2180366A-2514-2C92-E65B-0792E013E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334201"/>
                        <a:ext cx="54244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E9CC88-3A23-69C1-1D84-7DB87B9B6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0516"/>
              </p:ext>
            </p:extLst>
          </p:nvPr>
        </p:nvGraphicFramePr>
        <p:xfrm>
          <a:off x="1190625" y="3354388"/>
          <a:ext cx="50561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70000" imgH="380880" progId="Equation.DSMT4">
                  <p:embed/>
                </p:oleObj>
              </mc:Choice>
              <mc:Fallback>
                <p:oleObj name="Equation" r:id="rId11" imgW="2070000" imgH="38088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D23D6C6-70BE-4903-5669-A9CE36A48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354388"/>
                        <a:ext cx="50561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358947D-0BEE-7673-9AE9-F115F487F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55307"/>
              </p:ext>
            </p:extLst>
          </p:nvPr>
        </p:nvGraphicFramePr>
        <p:xfrm>
          <a:off x="1190625" y="4496594"/>
          <a:ext cx="50561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70000" imgH="380880" progId="Equation.DSMT4">
                  <p:embed/>
                </p:oleObj>
              </mc:Choice>
              <mc:Fallback>
                <p:oleObj name="Equation" r:id="rId13" imgW="20700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5E9CC88-3A23-69C1-1D84-7DB87B9B6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496594"/>
                        <a:ext cx="50561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4A417F-02EE-B13C-8906-BCA272014A5F}"/>
                  </a:ext>
                </a:extLst>
              </p:cNvPr>
              <p:cNvSpPr txBox="1"/>
              <p:nvPr/>
            </p:nvSpPr>
            <p:spPr>
              <a:xfrm>
                <a:off x="1069975" y="5638800"/>
                <a:ext cx="8458200" cy="632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4A417F-02EE-B13C-8906-BCA27201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75" y="5638800"/>
                <a:ext cx="8458200" cy="632289"/>
              </a:xfrm>
              <a:prstGeom prst="rect">
                <a:avLst/>
              </a:prstGeom>
              <a:blipFill>
                <a:blip r:embed="rId14"/>
                <a:stretch>
                  <a:fillRect l="-1154" t="-962"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07D499-4734-4E9B-9E1A-AE4D50D3A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D95DBAD-9F0D-409E-825A-FDD158FEA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448594"/>
            <a:ext cx="7545546" cy="3361515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M/M/c/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排队系统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问题的引入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队长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等待时间与逗留时间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输出过程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ED01DB-E2C2-4A37-8A6D-986AEE7F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输出过程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A303E27E-619E-4743-B638-38F3D08CB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802" y="1124676"/>
            <a:ext cx="10582275" cy="3642176"/>
          </a:xfrm>
        </p:spPr>
        <p:txBody>
          <a:bodyPr>
            <a:normAutofit/>
          </a:bodyPr>
          <a:lstStyle/>
          <a:p>
            <a:pPr marL="0" indent="647830">
              <a:lnSpc>
                <a:spcPct val="130000"/>
              </a:lnSpc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令</a:t>
            </a:r>
            <a:r>
              <a:rPr lang="en-US" altLang="zh-CN" dirty="0" err="1"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表示在一个顾客离去（从离去的时刻开始计时）之后又经过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时间时，在系统中的顾客数，在平衡状态下有</a:t>
            </a:r>
          </a:p>
          <a:p>
            <a:pPr marL="0" indent="647830" algn="ctr">
              <a:lnSpc>
                <a:spcPct val="13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P{</a:t>
            </a:r>
            <a:r>
              <a:rPr lang="en-US" altLang="zh-CN" dirty="0" err="1"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t</a:t>
            </a:r>
            <a:r>
              <a:rPr lang="en-US" altLang="zh-CN" dirty="0">
                <a:cs typeface="Times New Roman" panose="02020603050405020304" pitchFamily="18" charset="0"/>
              </a:rPr>
              <a:t>=n}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n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n=0,1,2,…</a:t>
            </a:r>
          </a:p>
          <a:p>
            <a:pPr marL="0" indent="647830">
              <a:lnSpc>
                <a:spcPct val="13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cs typeface="Times New Roman" panose="02020603050405020304" pitchFamily="18" charset="0"/>
              </a:rPr>
              <a:t>又令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表示平衡状态下相继离去的间隔时间，以及</a:t>
            </a:r>
          </a:p>
          <a:p>
            <a:pPr marL="0" indent="647830" algn="ctr">
              <a:lnSpc>
                <a:spcPct val="130000"/>
              </a:lnSpc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(t)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P{</a:t>
            </a:r>
            <a:r>
              <a:rPr lang="en-US" altLang="zh-CN" dirty="0" err="1"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t</a:t>
            </a:r>
            <a:r>
              <a:rPr lang="en-US" altLang="zh-CN" dirty="0">
                <a:cs typeface="Times New Roman" panose="02020603050405020304" pitchFamily="18" charset="0"/>
              </a:rPr>
              <a:t>=n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cs typeface="Times New Roman" panose="02020603050405020304" pitchFamily="18" charset="0"/>
              </a:rPr>
              <a:t>t}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≥0</a:t>
            </a:r>
          </a:p>
          <a:p>
            <a:pPr marL="0" indent="647830">
              <a:lnSpc>
                <a:spcPct val="130000"/>
              </a:lnSpc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376837" name="Object 5">
            <a:extLst>
              <a:ext uri="{FF2B5EF4-FFF2-40B4-BE49-F238E27FC236}">
                <a16:creationId xmlns:a16="http://schemas.microsoft.com/office/drawing/2014/main" id="{7F2A527A-808D-43B7-AFFA-8D280714A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224100"/>
              </p:ext>
            </p:extLst>
          </p:nvPr>
        </p:nvGraphicFramePr>
        <p:xfrm>
          <a:off x="3478682" y="3952405"/>
          <a:ext cx="3518714" cy="81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431800" progId="Equation.3">
                  <p:embed/>
                </p:oleObj>
              </mc:Choice>
              <mc:Fallback>
                <p:oleObj name="Equation" r:id="rId3" imgW="1854200" imgH="431800" progId="Equation.3">
                  <p:embed/>
                  <p:pic>
                    <p:nvPicPr>
                      <p:cNvPr id="376837" name="Object 5">
                        <a:extLst>
                          <a:ext uri="{FF2B5EF4-FFF2-40B4-BE49-F238E27FC236}">
                            <a16:creationId xmlns:a16="http://schemas.microsoft.com/office/drawing/2014/main" id="{7F2A527A-808D-43B7-AFFA-8D280714A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682" y="3952405"/>
                        <a:ext cx="3518714" cy="81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8" name="Rectangle 6">
            <a:extLst>
              <a:ext uri="{FF2B5EF4-FFF2-40B4-BE49-F238E27FC236}">
                <a16:creationId xmlns:a16="http://schemas.microsoft.com/office/drawing/2014/main" id="{0EA6E2AB-1DFA-4150-83C1-5A6D456F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68" y="4990920"/>
            <a:ext cx="5791970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下面建立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(t)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的微分方程，对增量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</a:p>
        </p:txBody>
      </p:sp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F01A6850-71B1-401F-B174-A760839B4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81352"/>
              </p:ext>
            </p:extLst>
          </p:nvPr>
        </p:nvGraphicFramePr>
        <p:xfrm>
          <a:off x="1094393" y="5843477"/>
          <a:ext cx="4242782" cy="4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5200" imgH="228600" progId="Equation.3">
                  <p:embed/>
                </p:oleObj>
              </mc:Choice>
              <mc:Fallback>
                <p:oleObj name="Equation" r:id="rId5" imgW="2235200" imgH="228600" progId="Equation.3">
                  <p:embed/>
                  <p:pic>
                    <p:nvPicPr>
                      <p:cNvPr id="376839" name="Object 7">
                        <a:extLst>
                          <a:ext uri="{FF2B5EF4-FFF2-40B4-BE49-F238E27FC236}">
                            <a16:creationId xmlns:a16="http://schemas.microsoft.com/office/drawing/2014/main" id="{F01A6850-71B1-401F-B174-A760839B4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393" y="5843477"/>
                        <a:ext cx="4242782" cy="4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>
            <a:extLst>
              <a:ext uri="{FF2B5EF4-FFF2-40B4-BE49-F238E27FC236}">
                <a16:creationId xmlns:a16="http://schemas.microsoft.com/office/drawing/2014/main" id="{49F21456-B1F0-43F2-9B74-45BADA0FA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49296"/>
              </p:ext>
            </p:extLst>
          </p:nvPr>
        </p:nvGraphicFramePr>
        <p:xfrm>
          <a:off x="5337175" y="5638642"/>
          <a:ext cx="4916038" cy="84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800" imgH="444500" progId="Equation.3">
                  <p:embed/>
                </p:oleObj>
              </mc:Choice>
              <mc:Fallback>
                <p:oleObj name="Equation" r:id="rId7" imgW="2590800" imgH="444500" progId="Equation.3">
                  <p:embed/>
                  <p:pic>
                    <p:nvPicPr>
                      <p:cNvPr id="376840" name="Object 8">
                        <a:extLst>
                          <a:ext uri="{FF2B5EF4-FFF2-40B4-BE49-F238E27FC236}">
                            <a16:creationId xmlns:a16="http://schemas.microsoft.com/office/drawing/2014/main" id="{49F21456-B1F0-43F2-9B74-45BADA0FA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638642"/>
                        <a:ext cx="4916038" cy="843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 advAuto="0"/>
      <p:bldP spid="3768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04BC971-7CD8-412B-87D2-527AAB5A8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输出过程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6ABC25AE-9126-4541-9180-5FD528505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79604" y="3429794"/>
            <a:ext cx="10979379" cy="844745"/>
          </a:xfrm>
        </p:spPr>
        <p:txBody>
          <a:bodyPr>
            <a:noAutofit/>
          </a:bodyPr>
          <a:lstStyle/>
          <a:p>
            <a:pPr marL="0" indent="647830">
              <a:buNone/>
            </a:pPr>
            <a:r>
              <a:rPr lang="zh-CN" altLang="en-US" dirty="0"/>
              <a:t>将上式右端的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r>
              <a:rPr lang="en-US" altLang="zh-CN" dirty="0"/>
              <a:t>(t)</a:t>
            </a:r>
            <a:r>
              <a:rPr lang="zh-CN" altLang="en-US" dirty="0"/>
              <a:t>移到左端，然后两端同时除以</a:t>
            </a:r>
            <a:r>
              <a:rPr lang="zh-CN" altLang="en-US" dirty="0">
                <a:sym typeface="Symbol" panose="05050102010706020507" pitchFamily="18" charset="2"/>
              </a:rPr>
              <a:t></a:t>
            </a:r>
            <a:r>
              <a:rPr lang="en-US" altLang="zh-CN" dirty="0"/>
              <a:t>t</a:t>
            </a:r>
            <a:r>
              <a:rPr lang="zh-CN" altLang="en-US" dirty="0"/>
              <a:t>，再</a:t>
            </a:r>
            <a:r>
              <a:rPr lang="zh-CN" altLang="en-US" dirty="0">
                <a:cs typeface="Times New Roman" panose="02020603050405020304" pitchFamily="18" charset="0"/>
              </a:rPr>
              <a:t>令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→0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endParaRPr lang="zh-CN" altLang="en-US" dirty="0"/>
          </a:p>
        </p:txBody>
      </p:sp>
      <p:graphicFrame>
        <p:nvGraphicFramePr>
          <p:cNvPr id="378885" name="Object 5">
            <a:extLst>
              <a:ext uri="{FF2B5EF4-FFF2-40B4-BE49-F238E27FC236}">
                <a16:creationId xmlns:a16="http://schemas.microsoft.com/office/drawing/2014/main" id="{6E6C9C00-3643-4340-B0A6-1E2343545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03331"/>
              </p:ext>
            </p:extLst>
          </p:nvPr>
        </p:nvGraphicFramePr>
        <p:xfrm>
          <a:off x="1471549" y="1084038"/>
          <a:ext cx="5663924" cy="8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84500" imgH="444500" progId="Equation.3">
                  <p:embed/>
                </p:oleObj>
              </mc:Choice>
              <mc:Fallback>
                <p:oleObj name="Equation" r:id="rId3" imgW="2984500" imgH="444500" progId="Equation.3">
                  <p:embed/>
                  <p:pic>
                    <p:nvPicPr>
                      <p:cNvPr id="378885" name="Object 5">
                        <a:extLst>
                          <a:ext uri="{FF2B5EF4-FFF2-40B4-BE49-F238E27FC236}">
                            <a16:creationId xmlns:a16="http://schemas.microsoft.com/office/drawing/2014/main" id="{6E6C9C00-3643-4340-B0A6-1E2343545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49" y="1084038"/>
                        <a:ext cx="5663924" cy="84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>
            <a:extLst>
              <a:ext uri="{FF2B5EF4-FFF2-40B4-BE49-F238E27FC236}">
                <a16:creationId xmlns:a16="http://schemas.microsoft.com/office/drawing/2014/main" id="{9FA42204-4046-40FA-9B96-A136517A4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407871"/>
              </p:ext>
            </p:extLst>
          </p:nvPr>
        </p:nvGraphicFramePr>
        <p:xfrm>
          <a:off x="1471549" y="1941487"/>
          <a:ext cx="7085065" cy="89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33800" imgH="469900" progId="Equation.3">
                  <p:embed/>
                </p:oleObj>
              </mc:Choice>
              <mc:Fallback>
                <p:oleObj name="Equation" r:id="rId5" imgW="3733800" imgH="469900" progId="Equation.3">
                  <p:embed/>
                  <p:pic>
                    <p:nvPicPr>
                      <p:cNvPr id="378886" name="Object 6">
                        <a:extLst>
                          <a:ext uri="{FF2B5EF4-FFF2-40B4-BE49-F238E27FC236}">
                            <a16:creationId xmlns:a16="http://schemas.microsoft.com/office/drawing/2014/main" id="{9FA42204-4046-40FA-9B96-A136517A4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49" y="1941487"/>
                        <a:ext cx="7085065" cy="890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>
            <a:extLst>
              <a:ext uri="{FF2B5EF4-FFF2-40B4-BE49-F238E27FC236}">
                <a16:creationId xmlns:a16="http://schemas.microsoft.com/office/drawing/2014/main" id="{88B60344-CC96-4477-8739-FB776336D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9285"/>
              </p:ext>
            </p:extLst>
          </p:nvPr>
        </p:nvGraphicFramePr>
        <p:xfrm>
          <a:off x="1471549" y="3059107"/>
          <a:ext cx="4290418" cy="4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60600" imgH="228600" progId="Equation.3">
                  <p:embed/>
                </p:oleObj>
              </mc:Choice>
              <mc:Fallback>
                <p:oleObj name="Equation" r:id="rId7" imgW="2260600" imgH="228600" progId="Equation.3">
                  <p:embed/>
                  <p:pic>
                    <p:nvPicPr>
                      <p:cNvPr id="378887" name="Object 7">
                        <a:extLst>
                          <a:ext uri="{FF2B5EF4-FFF2-40B4-BE49-F238E27FC236}">
                            <a16:creationId xmlns:a16="http://schemas.microsoft.com/office/drawing/2014/main" id="{88B60344-CC96-4477-8739-FB776336D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49" y="3059107"/>
                        <a:ext cx="4290418" cy="4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>
            <a:extLst>
              <a:ext uri="{FF2B5EF4-FFF2-40B4-BE49-F238E27FC236}">
                <a16:creationId xmlns:a16="http://schemas.microsoft.com/office/drawing/2014/main" id="{9C70D466-F5D3-45BB-A952-56A5A8D1F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42615"/>
              </p:ext>
            </p:extLst>
          </p:nvPr>
        </p:nvGraphicFramePr>
        <p:xfrm>
          <a:off x="1776420" y="4175615"/>
          <a:ext cx="5517840" cy="14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08300" imgH="749300" progId="Equation.3">
                  <p:embed/>
                </p:oleObj>
              </mc:Choice>
              <mc:Fallback>
                <p:oleObj name="Equation" r:id="rId9" imgW="2908300" imgH="749300" progId="Equation.3">
                  <p:embed/>
                  <p:pic>
                    <p:nvPicPr>
                      <p:cNvPr id="378888" name="Object 8">
                        <a:extLst>
                          <a:ext uri="{FF2B5EF4-FFF2-40B4-BE49-F238E27FC236}">
                            <a16:creationId xmlns:a16="http://schemas.microsoft.com/office/drawing/2014/main" id="{9C70D466-F5D3-45BB-A952-56A5A8D1F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20" y="4175615"/>
                        <a:ext cx="5517840" cy="141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9" name="Rectangle 9">
            <a:extLst>
              <a:ext uri="{FF2B5EF4-FFF2-40B4-BE49-F238E27FC236}">
                <a16:creationId xmlns:a16="http://schemas.microsoft.com/office/drawing/2014/main" id="{C0EFCDFB-EF42-402D-9A75-18090A98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61" y="6163822"/>
            <a:ext cx="7774199" cy="41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其初始条件为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378890" name="Object 10">
            <a:extLst>
              <a:ext uri="{FF2B5EF4-FFF2-40B4-BE49-F238E27FC236}">
                <a16:creationId xmlns:a16="http://schemas.microsoft.com/office/drawing/2014/main" id="{821469D8-478A-42AD-8FD4-CC9D2BFD2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85826"/>
              </p:ext>
            </p:extLst>
          </p:nvPr>
        </p:nvGraphicFramePr>
        <p:xfrm>
          <a:off x="2633230" y="6142147"/>
          <a:ext cx="5329041" cy="47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52700" imgH="228600" progId="Equation.3">
                  <p:embed/>
                </p:oleObj>
              </mc:Choice>
              <mc:Fallback>
                <p:oleObj name="Equation" r:id="rId11" imgW="2552700" imgH="228600" progId="Equation.3">
                  <p:embed/>
                  <p:pic>
                    <p:nvPicPr>
                      <p:cNvPr id="378890" name="Object 10">
                        <a:extLst>
                          <a:ext uri="{FF2B5EF4-FFF2-40B4-BE49-F238E27FC236}">
                            <a16:creationId xmlns:a16="http://schemas.microsoft.com/office/drawing/2014/main" id="{821469D8-478A-42AD-8FD4-CC9D2BFD2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30" y="6142147"/>
                        <a:ext cx="5329041" cy="476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/>
      <p:bldP spid="37888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9A348F9-BBF2-4EB9-B95D-E8346B5F8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输出过程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80934" name="Rectangle 6">
            <a:extLst>
              <a:ext uri="{FF2B5EF4-FFF2-40B4-BE49-F238E27FC236}">
                <a16:creationId xmlns:a16="http://schemas.microsoft.com/office/drawing/2014/main" id="{59E046DC-A47D-4E04-9481-7061D269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92" y="971311"/>
            <a:ext cx="8078982" cy="64870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解上述带初始条件的常微分方程，得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80931" name="Object 3">
            <a:extLst>
              <a:ext uri="{FF2B5EF4-FFF2-40B4-BE49-F238E27FC236}">
                <a16:creationId xmlns:a16="http://schemas.microsoft.com/office/drawing/2014/main" id="{07033BE0-6585-444E-95DC-BC75F1A9F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81820"/>
              </p:ext>
            </p:extLst>
          </p:nvPr>
        </p:nvGraphicFramePr>
        <p:xfrm>
          <a:off x="2019538" y="1672226"/>
          <a:ext cx="5452737" cy="47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3500" imgH="228600" progId="Equation.3">
                  <p:embed/>
                </p:oleObj>
              </mc:Choice>
              <mc:Fallback>
                <p:oleObj name="Equation" r:id="rId3" imgW="2603500" imgH="228600" progId="Equation.3">
                  <p:embed/>
                  <p:pic>
                    <p:nvPicPr>
                      <p:cNvPr id="380931" name="Object 3">
                        <a:extLst>
                          <a:ext uri="{FF2B5EF4-FFF2-40B4-BE49-F238E27FC236}">
                            <a16:creationId xmlns:a16="http://schemas.microsoft.com/office/drawing/2014/main" id="{07033BE0-6585-444E-95DC-BC75F1A9F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538" y="1672226"/>
                        <a:ext cx="5452737" cy="47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2" name="Rectangle 4">
            <a:extLst>
              <a:ext uri="{FF2B5EF4-FFF2-40B4-BE49-F238E27FC236}">
                <a16:creationId xmlns:a16="http://schemas.microsoft.com/office/drawing/2014/main" id="{61387BF1-6048-4958-99DA-0E48F962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36" y="2228147"/>
            <a:ext cx="618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</a:p>
        </p:txBody>
      </p:sp>
      <p:graphicFrame>
        <p:nvGraphicFramePr>
          <p:cNvPr id="380933" name="Object 5">
            <a:extLst>
              <a:ext uri="{FF2B5EF4-FFF2-40B4-BE49-F238E27FC236}">
                <a16:creationId xmlns:a16="http://schemas.microsoft.com/office/drawing/2014/main" id="{9C32EBB8-A53C-4DD2-9773-E162A0232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15147"/>
              </p:ext>
            </p:extLst>
          </p:nvPr>
        </p:nvGraphicFramePr>
        <p:xfrm>
          <a:off x="2289475" y="2613831"/>
          <a:ext cx="4742961" cy="90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900" imgH="431800" progId="Equation.3">
                  <p:embed/>
                </p:oleObj>
              </mc:Choice>
              <mc:Fallback>
                <p:oleObj name="Equation" r:id="rId5" imgW="2247900" imgH="431800" progId="Equation.3">
                  <p:embed/>
                  <p:pic>
                    <p:nvPicPr>
                      <p:cNvPr id="380933" name="Object 5">
                        <a:extLst>
                          <a:ext uri="{FF2B5EF4-FFF2-40B4-BE49-F238E27FC236}">
                            <a16:creationId xmlns:a16="http://schemas.microsoft.com/office/drawing/2014/main" id="{9C32EBB8-A53C-4DD2-9773-E162A0232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75" y="2613831"/>
                        <a:ext cx="4742961" cy="90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5" name="Rectangle 7">
            <a:extLst>
              <a:ext uri="{FF2B5EF4-FFF2-40B4-BE49-F238E27FC236}">
                <a16:creationId xmlns:a16="http://schemas.microsoft.com/office/drawing/2014/main" id="{13BAADC5-8912-4829-9CE1-7E622952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704406"/>
            <a:ext cx="10972800" cy="4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此式表示在统计平衡下，相继输出的间隔时间服从参数为（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）的负指数分布。</a:t>
            </a:r>
          </a:p>
        </p:txBody>
      </p:sp>
      <p:sp>
        <p:nvSpPr>
          <p:cNvPr id="380936" name="Rectangle 8">
            <a:extLst>
              <a:ext uri="{FF2B5EF4-FFF2-40B4-BE49-F238E27FC236}">
                <a16:creationId xmlns:a16="http://schemas.microsoft.com/office/drawing/2014/main" id="{A6A7DD92-5EC6-4F32-92F9-B70B8047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4438290"/>
            <a:ext cx="10820400" cy="15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另外，在统计平衡下，输出的间隔时间相互独立，因此统计平衡下的输出过程与到达过程相同。当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时，就是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M/M/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系统，因此在统计平衡下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M/M/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系统的输出过程与到达过程相同。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 build="p" autoUpdateAnimBg="0" advAuto="0"/>
      <p:bldP spid="380932" grpId="0" autoUpdateAnimBg="0"/>
      <p:bldP spid="380935" grpId="0" autoUpdateAnimBg="0"/>
      <p:bldP spid="3809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DB58B6-ECED-4558-BC68-29B5FFEF5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DC3949F7-1C67-448A-8F61-D8EECB97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91" y="1112687"/>
            <a:ext cx="1100138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某售票点有两个售票口，顾客按参数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分钟的泊松流到达，每个窗口的售票时间均服从参数＝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分钟的负指数分布，试比较以下两种排队方案的运行指标：</a:t>
            </a:r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B5E59A60-935F-46D1-A95D-170929917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23" y="2915934"/>
            <a:ext cx="11001378" cy="15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顾客到达以后，以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的概率站成两个队列，如下图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顾客到达后排成一个队列，顾客发现哪个窗口空闲时，就接受该窗口的服务，如下图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B45B3E7-CE74-4F9D-8F89-E5706724A6D6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4768299"/>
            <a:ext cx="3690204" cy="1741891"/>
            <a:chOff x="768" y="2544"/>
            <a:chExt cx="2324" cy="1097"/>
          </a:xfrm>
        </p:grpSpPr>
        <p:sp>
          <p:nvSpPr>
            <p:cNvPr id="45138" name="Rectangle 7">
              <a:extLst>
                <a:ext uri="{FF2B5EF4-FFF2-40B4-BE49-F238E27FC236}">
                  <a16:creationId xmlns:a16="http://schemas.microsoft.com/office/drawing/2014/main" id="{421646AD-8D25-492C-82E9-AAF1E876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08"/>
              <a:ext cx="2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</a:rPr>
                <a:t>a.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分解为两个平行子系统</a:t>
              </a:r>
            </a:p>
          </p:txBody>
        </p:sp>
        <p:sp>
          <p:nvSpPr>
            <p:cNvPr id="45139" name="Line 8">
              <a:extLst>
                <a:ext uri="{FF2B5EF4-FFF2-40B4-BE49-F238E27FC236}">
                  <a16:creationId xmlns:a16="http://schemas.microsoft.com/office/drawing/2014/main" id="{E6AFE184-CD5E-48C8-B69A-F6E715847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7" y="297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140" name="Rectangle 9">
              <a:extLst>
                <a:ext uri="{FF2B5EF4-FFF2-40B4-BE49-F238E27FC236}">
                  <a16:creationId xmlns:a16="http://schemas.microsoft.com/office/drawing/2014/main" id="{2D34DEE6-0884-45B6-B14A-75C2984B6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20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到达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141" name="Line 10">
              <a:extLst>
                <a:ext uri="{FF2B5EF4-FFF2-40B4-BE49-F238E27FC236}">
                  <a16:creationId xmlns:a16="http://schemas.microsoft.com/office/drawing/2014/main" id="{D513B6C7-BA82-4AF7-972F-5DA3DC361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31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142" name="Rectangle 11">
              <a:extLst>
                <a:ext uri="{FF2B5EF4-FFF2-40B4-BE49-F238E27FC236}">
                  <a16:creationId xmlns:a16="http://schemas.microsoft.com/office/drawing/2014/main" id="{837416B9-2854-4B62-AE3D-3CB1530C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072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离去</a:t>
              </a:r>
            </a:p>
          </p:txBody>
        </p:sp>
        <p:sp>
          <p:nvSpPr>
            <p:cNvPr id="45143" name="AutoShape 12">
              <a:extLst>
                <a:ext uri="{FF2B5EF4-FFF2-40B4-BE49-F238E27FC236}">
                  <a16:creationId xmlns:a16="http://schemas.microsoft.com/office/drawing/2014/main" id="{2D25EEB3-1D31-4C5C-BA34-F5550E91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013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8" tIns="36008" rIns="36008" bIns="72017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144" name="AutoShape 13">
              <a:extLst>
                <a:ext uri="{FF2B5EF4-FFF2-40B4-BE49-F238E27FC236}">
                  <a16:creationId xmlns:a16="http://schemas.microsoft.com/office/drawing/2014/main" id="{F0C1E0D0-2988-47A2-B126-0FEC1F205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640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8" tIns="36008" rIns="36008" bIns="72017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145" name="Line 14">
              <a:extLst>
                <a:ext uri="{FF2B5EF4-FFF2-40B4-BE49-F238E27FC236}">
                  <a16:creationId xmlns:a16="http://schemas.microsoft.com/office/drawing/2014/main" id="{07191645-2B0B-4BDF-9BB9-9F79A29C4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78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146" name="Rectangle 15">
              <a:extLst>
                <a:ext uri="{FF2B5EF4-FFF2-40B4-BE49-F238E27FC236}">
                  <a16:creationId xmlns:a16="http://schemas.microsoft.com/office/drawing/2014/main" id="{F9921894-84A1-4048-B838-DCAA0305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667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离去</a:t>
              </a:r>
            </a:p>
          </p:txBody>
        </p:sp>
        <p:grpSp>
          <p:nvGrpSpPr>
            <p:cNvPr id="45147" name="Group 16">
              <a:extLst>
                <a:ext uri="{FF2B5EF4-FFF2-40B4-BE49-F238E27FC236}">
                  <a16:creationId xmlns:a16="http://schemas.microsoft.com/office/drawing/2014/main" id="{0F7DCBDC-C1C5-4914-BF06-084293BEB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2592"/>
              <a:ext cx="204" cy="328"/>
              <a:chOff x="1696" y="1680"/>
              <a:chExt cx="204" cy="328"/>
            </a:xfrm>
          </p:grpSpPr>
          <p:sp>
            <p:nvSpPr>
              <p:cNvPr id="45224" name="Oval 17">
                <a:extLst>
                  <a:ext uri="{FF2B5EF4-FFF2-40B4-BE49-F238E27FC236}">
                    <a16:creationId xmlns:a16="http://schemas.microsoft.com/office/drawing/2014/main" id="{6715D7D2-393B-472A-B094-7E58008F1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25" name="Line 18">
                <a:extLst>
                  <a:ext uri="{FF2B5EF4-FFF2-40B4-BE49-F238E27FC236}">
                    <a16:creationId xmlns:a16="http://schemas.microsoft.com/office/drawing/2014/main" id="{D153FC80-B904-4254-BB7B-92CA9A823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6" name="Arc 19">
                <a:extLst>
                  <a:ext uri="{FF2B5EF4-FFF2-40B4-BE49-F238E27FC236}">
                    <a16:creationId xmlns:a16="http://schemas.microsoft.com/office/drawing/2014/main" id="{EAF4AF0A-0D54-4B4A-812B-C4242453EA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7" name="Line 20">
                <a:extLst>
                  <a:ext uri="{FF2B5EF4-FFF2-40B4-BE49-F238E27FC236}">
                    <a16:creationId xmlns:a16="http://schemas.microsoft.com/office/drawing/2014/main" id="{47352C7E-39DC-4763-8A71-76EC8FC62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8" name="Line 21">
                <a:extLst>
                  <a:ext uri="{FF2B5EF4-FFF2-40B4-BE49-F238E27FC236}">
                    <a16:creationId xmlns:a16="http://schemas.microsoft.com/office/drawing/2014/main" id="{D2F688B4-138C-41CF-9FA0-69E6A51FF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9" name="Line 22">
                <a:extLst>
                  <a:ext uri="{FF2B5EF4-FFF2-40B4-BE49-F238E27FC236}">
                    <a16:creationId xmlns:a16="http://schemas.microsoft.com/office/drawing/2014/main" id="{2FF19BD2-E0CC-46F1-9639-E19FFC71D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30" name="Line 23">
                <a:extLst>
                  <a:ext uri="{FF2B5EF4-FFF2-40B4-BE49-F238E27FC236}">
                    <a16:creationId xmlns:a16="http://schemas.microsoft.com/office/drawing/2014/main" id="{CAEA5BFB-AC64-4C7F-A576-597C73A04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31" name="Line 24">
                <a:extLst>
                  <a:ext uri="{FF2B5EF4-FFF2-40B4-BE49-F238E27FC236}">
                    <a16:creationId xmlns:a16="http://schemas.microsoft.com/office/drawing/2014/main" id="{9B71D040-C6FF-4D65-ABF4-B1B1521FB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32" name="Line 25">
                <a:extLst>
                  <a:ext uri="{FF2B5EF4-FFF2-40B4-BE49-F238E27FC236}">
                    <a16:creationId xmlns:a16="http://schemas.microsoft.com/office/drawing/2014/main" id="{E9F2B535-6CCB-421E-8902-A265BA2AD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33" name="Arc 26">
                <a:extLst>
                  <a:ext uri="{FF2B5EF4-FFF2-40B4-BE49-F238E27FC236}">
                    <a16:creationId xmlns:a16="http://schemas.microsoft.com/office/drawing/2014/main" id="{52455D0A-9386-4693-96F4-4B3FDC73CF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34" name="Oval 27">
                <a:extLst>
                  <a:ext uri="{FF2B5EF4-FFF2-40B4-BE49-F238E27FC236}">
                    <a16:creationId xmlns:a16="http://schemas.microsoft.com/office/drawing/2014/main" id="{CDB9D729-F0C6-4372-8E60-7D79F7B8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48" name="Group 28">
              <a:extLst>
                <a:ext uri="{FF2B5EF4-FFF2-40B4-BE49-F238E27FC236}">
                  <a16:creationId xmlns:a16="http://schemas.microsoft.com/office/drawing/2014/main" id="{827125C4-4B7D-46B0-AC8F-928A53CFA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2" y="2592"/>
              <a:ext cx="204" cy="328"/>
              <a:chOff x="1696" y="1680"/>
              <a:chExt cx="204" cy="328"/>
            </a:xfrm>
          </p:grpSpPr>
          <p:sp>
            <p:nvSpPr>
              <p:cNvPr id="45213" name="Oval 29">
                <a:extLst>
                  <a:ext uri="{FF2B5EF4-FFF2-40B4-BE49-F238E27FC236}">
                    <a16:creationId xmlns:a16="http://schemas.microsoft.com/office/drawing/2014/main" id="{8C37BE28-D2C3-4B6E-B799-7A8B795B1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14" name="Line 30">
                <a:extLst>
                  <a:ext uri="{FF2B5EF4-FFF2-40B4-BE49-F238E27FC236}">
                    <a16:creationId xmlns:a16="http://schemas.microsoft.com/office/drawing/2014/main" id="{23B2C10B-C654-4938-A0F9-0F34C8192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5" name="Arc 31">
                <a:extLst>
                  <a:ext uri="{FF2B5EF4-FFF2-40B4-BE49-F238E27FC236}">
                    <a16:creationId xmlns:a16="http://schemas.microsoft.com/office/drawing/2014/main" id="{5420C911-4D68-4C40-AA22-C9FC1123BA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6" name="Line 32">
                <a:extLst>
                  <a:ext uri="{FF2B5EF4-FFF2-40B4-BE49-F238E27FC236}">
                    <a16:creationId xmlns:a16="http://schemas.microsoft.com/office/drawing/2014/main" id="{1F0E47ED-0453-44CC-99B3-2FECCDE9C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7" name="Line 33">
                <a:extLst>
                  <a:ext uri="{FF2B5EF4-FFF2-40B4-BE49-F238E27FC236}">
                    <a16:creationId xmlns:a16="http://schemas.microsoft.com/office/drawing/2014/main" id="{47DF22C4-F13C-4319-A572-C15105726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8" name="Line 34">
                <a:extLst>
                  <a:ext uri="{FF2B5EF4-FFF2-40B4-BE49-F238E27FC236}">
                    <a16:creationId xmlns:a16="http://schemas.microsoft.com/office/drawing/2014/main" id="{9EC12CF7-CFA5-48F2-AAC3-FB7AEABB5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9" name="Line 35">
                <a:extLst>
                  <a:ext uri="{FF2B5EF4-FFF2-40B4-BE49-F238E27FC236}">
                    <a16:creationId xmlns:a16="http://schemas.microsoft.com/office/drawing/2014/main" id="{AF8A0847-317A-4A39-9D87-B865CF493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0" name="Line 36">
                <a:extLst>
                  <a:ext uri="{FF2B5EF4-FFF2-40B4-BE49-F238E27FC236}">
                    <a16:creationId xmlns:a16="http://schemas.microsoft.com/office/drawing/2014/main" id="{856EF0D2-91D4-4AE5-BE11-46238483C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1" name="Line 37">
                <a:extLst>
                  <a:ext uri="{FF2B5EF4-FFF2-40B4-BE49-F238E27FC236}">
                    <a16:creationId xmlns:a16="http://schemas.microsoft.com/office/drawing/2014/main" id="{D9538EFB-392D-4E54-B899-3CD8B963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2" name="Arc 38">
                <a:extLst>
                  <a:ext uri="{FF2B5EF4-FFF2-40B4-BE49-F238E27FC236}">
                    <a16:creationId xmlns:a16="http://schemas.microsoft.com/office/drawing/2014/main" id="{122E2DB5-C566-4AE7-A35E-B5F79A251A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23" name="Oval 39">
                <a:extLst>
                  <a:ext uri="{FF2B5EF4-FFF2-40B4-BE49-F238E27FC236}">
                    <a16:creationId xmlns:a16="http://schemas.microsoft.com/office/drawing/2014/main" id="{FCE7FF36-CF26-463E-8F96-EE6055A06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49" name="Group 40">
              <a:extLst>
                <a:ext uri="{FF2B5EF4-FFF2-40B4-BE49-F238E27FC236}">
                  <a16:creationId xmlns:a16="http://schemas.microsoft.com/office/drawing/2014/main" id="{DC09B0C8-445C-4E2B-A617-2E43E876F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0" y="2592"/>
              <a:ext cx="204" cy="328"/>
              <a:chOff x="1696" y="1680"/>
              <a:chExt cx="204" cy="328"/>
            </a:xfrm>
          </p:grpSpPr>
          <p:sp>
            <p:nvSpPr>
              <p:cNvPr id="45202" name="Oval 41">
                <a:extLst>
                  <a:ext uri="{FF2B5EF4-FFF2-40B4-BE49-F238E27FC236}">
                    <a16:creationId xmlns:a16="http://schemas.microsoft.com/office/drawing/2014/main" id="{D8431A2F-73E4-41F9-A0B0-6B7B3B237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03" name="Line 42">
                <a:extLst>
                  <a:ext uri="{FF2B5EF4-FFF2-40B4-BE49-F238E27FC236}">
                    <a16:creationId xmlns:a16="http://schemas.microsoft.com/office/drawing/2014/main" id="{F424B4F5-58E3-4DBF-8883-20F57270F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4" name="Arc 43">
                <a:extLst>
                  <a:ext uri="{FF2B5EF4-FFF2-40B4-BE49-F238E27FC236}">
                    <a16:creationId xmlns:a16="http://schemas.microsoft.com/office/drawing/2014/main" id="{C16EE3C0-5A12-4B47-819B-82F9289002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5" name="Line 44">
                <a:extLst>
                  <a:ext uri="{FF2B5EF4-FFF2-40B4-BE49-F238E27FC236}">
                    <a16:creationId xmlns:a16="http://schemas.microsoft.com/office/drawing/2014/main" id="{B39F9BA1-0311-4FE1-8EE9-0D1A3C505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6" name="Line 45">
                <a:extLst>
                  <a:ext uri="{FF2B5EF4-FFF2-40B4-BE49-F238E27FC236}">
                    <a16:creationId xmlns:a16="http://schemas.microsoft.com/office/drawing/2014/main" id="{9B4696E6-D061-4A02-9320-F6F108418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7" name="Line 46">
                <a:extLst>
                  <a:ext uri="{FF2B5EF4-FFF2-40B4-BE49-F238E27FC236}">
                    <a16:creationId xmlns:a16="http://schemas.microsoft.com/office/drawing/2014/main" id="{18810F21-8A2B-464D-9016-1D57BB65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8" name="Line 47">
                <a:extLst>
                  <a:ext uri="{FF2B5EF4-FFF2-40B4-BE49-F238E27FC236}">
                    <a16:creationId xmlns:a16="http://schemas.microsoft.com/office/drawing/2014/main" id="{1C6F321D-8B56-4772-82F8-169522BD7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9" name="Line 48">
                <a:extLst>
                  <a:ext uri="{FF2B5EF4-FFF2-40B4-BE49-F238E27FC236}">
                    <a16:creationId xmlns:a16="http://schemas.microsoft.com/office/drawing/2014/main" id="{F3048864-2C05-4B1D-949F-2782F633B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0" name="Line 49">
                <a:extLst>
                  <a:ext uri="{FF2B5EF4-FFF2-40B4-BE49-F238E27FC236}">
                    <a16:creationId xmlns:a16="http://schemas.microsoft.com/office/drawing/2014/main" id="{54B8A3FC-B6BE-4F87-917D-54C2E7430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1" name="Arc 50">
                <a:extLst>
                  <a:ext uri="{FF2B5EF4-FFF2-40B4-BE49-F238E27FC236}">
                    <a16:creationId xmlns:a16="http://schemas.microsoft.com/office/drawing/2014/main" id="{B9468BF5-AA3C-4403-A0FA-C1A222782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12" name="Oval 51">
                <a:extLst>
                  <a:ext uri="{FF2B5EF4-FFF2-40B4-BE49-F238E27FC236}">
                    <a16:creationId xmlns:a16="http://schemas.microsoft.com/office/drawing/2014/main" id="{A446F900-777B-4101-9241-60953D75C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0" name="Group 52">
              <a:extLst>
                <a:ext uri="{FF2B5EF4-FFF2-40B4-BE49-F238E27FC236}">
                  <a16:creationId xmlns:a16="http://schemas.microsoft.com/office/drawing/2014/main" id="{A96C1A30-D5E7-4DCF-9CE7-BAEA2E3A0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2936"/>
              <a:ext cx="204" cy="328"/>
              <a:chOff x="1696" y="1680"/>
              <a:chExt cx="204" cy="328"/>
            </a:xfrm>
          </p:grpSpPr>
          <p:sp>
            <p:nvSpPr>
              <p:cNvPr id="45191" name="Oval 53">
                <a:extLst>
                  <a:ext uri="{FF2B5EF4-FFF2-40B4-BE49-F238E27FC236}">
                    <a16:creationId xmlns:a16="http://schemas.microsoft.com/office/drawing/2014/main" id="{1C0E84E7-C228-4843-885B-863D938D3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92" name="Line 54">
                <a:extLst>
                  <a:ext uri="{FF2B5EF4-FFF2-40B4-BE49-F238E27FC236}">
                    <a16:creationId xmlns:a16="http://schemas.microsoft.com/office/drawing/2014/main" id="{39CE2F2E-C276-4B3B-A062-3C99A05AD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3" name="Arc 55">
                <a:extLst>
                  <a:ext uri="{FF2B5EF4-FFF2-40B4-BE49-F238E27FC236}">
                    <a16:creationId xmlns:a16="http://schemas.microsoft.com/office/drawing/2014/main" id="{77DC2663-AC20-4508-8506-6BF594BB8F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4" name="Line 56">
                <a:extLst>
                  <a:ext uri="{FF2B5EF4-FFF2-40B4-BE49-F238E27FC236}">
                    <a16:creationId xmlns:a16="http://schemas.microsoft.com/office/drawing/2014/main" id="{433413C9-CD58-434D-B993-2CD74A5F2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5" name="Line 57">
                <a:extLst>
                  <a:ext uri="{FF2B5EF4-FFF2-40B4-BE49-F238E27FC236}">
                    <a16:creationId xmlns:a16="http://schemas.microsoft.com/office/drawing/2014/main" id="{7FF5EDA4-B6B8-4D02-80C4-FA0A348B4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6" name="Line 58">
                <a:extLst>
                  <a:ext uri="{FF2B5EF4-FFF2-40B4-BE49-F238E27FC236}">
                    <a16:creationId xmlns:a16="http://schemas.microsoft.com/office/drawing/2014/main" id="{57D2C443-39AD-433B-A6A7-F6C83431A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7" name="Line 59">
                <a:extLst>
                  <a:ext uri="{FF2B5EF4-FFF2-40B4-BE49-F238E27FC236}">
                    <a16:creationId xmlns:a16="http://schemas.microsoft.com/office/drawing/2014/main" id="{209C96F1-7A9C-4E5D-9325-D43AA7358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8" name="Line 60">
                <a:extLst>
                  <a:ext uri="{FF2B5EF4-FFF2-40B4-BE49-F238E27FC236}">
                    <a16:creationId xmlns:a16="http://schemas.microsoft.com/office/drawing/2014/main" id="{E3D84DFB-0806-4F0C-953F-311DA38EF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9" name="Line 61">
                <a:extLst>
                  <a:ext uri="{FF2B5EF4-FFF2-40B4-BE49-F238E27FC236}">
                    <a16:creationId xmlns:a16="http://schemas.microsoft.com/office/drawing/2014/main" id="{46BCDFFC-5503-46A1-9480-E41DF977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0" name="Arc 62">
                <a:extLst>
                  <a:ext uri="{FF2B5EF4-FFF2-40B4-BE49-F238E27FC236}">
                    <a16:creationId xmlns:a16="http://schemas.microsoft.com/office/drawing/2014/main" id="{362CB619-111B-4C43-87F6-E255A56FDA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201" name="Oval 63">
                <a:extLst>
                  <a:ext uri="{FF2B5EF4-FFF2-40B4-BE49-F238E27FC236}">
                    <a16:creationId xmlns:a16="http://schemas.microsoft.com/office/drawing/2014/main" id="{B66B8A00-A1CB-4188-9637-C8C633CF2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1" name="Group 64">
              <a:extLst>
                <a:ext uri="{FF2B5EF4-FFF2-40B4-BE49-F238E27FC236}">
                  <a16:creationId xmlns:a16="http://schemas.microsoft.com/office/drawing/2014/main" id="{D36177F6-5FEC-4E41-A9A5-9602193D5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2" y="2936"/>
              <a:ext cx="204" cy="328"/>
              <a:chOff x="1696" y="1680"/>
              <a:chExt cx="204" cy="328"/>
            </a:xfrm>
          </p:grpSpPr>
          <p:sp>
            <p:nvSpPr>
              <p:cNvPr id="45180" name="Oval 65">
                <a:extLst>
                  <a:ext uri="{FF2B5EF4-FFF2-40B4-BE49-F238E27FC236}">
                    <a16:creationId xmlns:a16="http://schemas.microsoft.com/office/drawing/2014/main" id="{433B4550-48B0-42CC-8974-B6FDB7FE6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81" name="Line 66">
                <a:extLst>
                  <a:ext uri="{FF2B5EF4-FFF2-40B4-BE49-F238E27FC236}">
                    <a16:creationId xmlns:a16="http://schemas.microsoft.com/office/drawing/2014/main" id="{FDB9511B-0C8B-41A1-995C-900E81AE9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2" name="Arc 67">
                <a:extLst>
                  <a:ext uri="{FF2B5EF4-FFF2-40B4-BE49-F238E27FC236}">
                    <a16:creationId xmlns:a16="http://schemas.microsoft.com/office/drawing/2014/main" id="{4DF7E785-CDE0-421D-B309-B7441EF33F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3" name="Line 68">
                <a:extLst>
                  <a:ext uri="{FF2B5EF4-FFF2-40B4-BE49-F238E27FC236}">
                    <a16:creationId xmlns:a16="http://schemas.microsoft.com/office/drawing/2014/main" id="{A63CBAE8-4E60-410E-9503-6852ACF0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4" name="Line 69">
                <a:extLst>
                  <a:ext uri="{FF2B5EF4-FFF2-40B4-BE49-F238E27FC236}">
                    <a16:creationId xmlns:a16="http://schemas.microsoft.com/office/drawing/2014/main" id="{60013397-F582-4354-993F-59B3EE2D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5" name="Line 70">
                <a:extLst>
                  <a:ext uri="{FF2B5EF4-FFF2-40B4-BE49-F238E27FC236}">
                    <a16:creationId xmlns:a16="http://schemas.microsoft.com/office/drawing/2014/main" id="{0A284C14-73C0-4998-9274-84ECAFB9F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6" name="Line 71">
                <a:extLst>
                  <a:ext uri="{FF2B5EF4-FFF2-40B4-BE49-F238E27FC236}">
                    <a16:creationId xmlns:a16="http://schemas.microsoft.com/office/drawing/2014/main" id="{99FB81C8-5A8E-4C98-BD24-CD7333229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7" name="Line 72">
                <a:extLst>
                  <a:ext uri="{FF2B5EF4-FFF2-40B4-BE49-F238E27FC236}">
                    <a16:creationId xmlns:a16="http://schemas.microsoft.com/office/drawing/2014/main" id="{8B556D7E-00B9-403B-965C-C7A77543E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8" name="Line 73">
                <a:extLst>
                  <a:ext uri="{FF2B5EF4-FFF2-40B4-BE49-F238E27FC236}">
                    <a16:creationId xmlns:a16="http://schemas.microsoft.com/office/drawing/2014/main" id="{D44DC604-52E8-4EE6-BBF8-503C5474E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89" name="Arc 74">
                <a:extLst>
                  <a:ext uri="{FF2B5EF4-FFF2-40B4-BE49-F238E27FC236}">
                    <a16:creationId xmlns:a16="http://schemas.microsoft.com/office/drawing/2014/main" id="{1EA07914-569B-436F-84C5-AEAC1DD670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90" name="Oval 75">
                <a:extLst>
                  <a:ext uri="{FF2B5EF4-FFF2-40B4-BE49-F238E27FC236}">
                    <a16:creationId xmlns:a16="http://schemas.microsoft.com/office/drawing/2014/main" id="{B156A702-2FA8-4950-B72F-89DA8F690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2" name="Group 76">
              <a:extLst>
                <a:ext uri="{FF2B5EF4-FFF2-40B4-BE49-F238E27FC236}">
                  <a16:creationId xmlns:a16="http://schemas.microsoft.com/office/drawing/2014/main" id="{69A5D842-450A-44DA-8809-B4C4E748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0" y="2936"/>
              <a:ext cx="204" cy="328"/>
              <a:chOff x="1696" y="1680"/>
              <a:chExt cx="204" cy="328"/>
            </a:xfrm>
          </p:grpSpPr>
          <p:sp>
            <p:nvSpPr>
              <p:cNvPr id="45169" name="Oval 77">
                <a:extLst>
                  <a:ext uri="{FF2B5EF4-FFF2-40B4-BE49-F238E27FC236}">
                    <a16:creationId xmlns:a16="http://schemas.microsoft.com/office/drawing/2014/main" id="{FF2C901C-7B8C-4954-AEED-1EC7E380D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70" name="Line 78">
                <a:extLst>
                  <a:ext uri="{FF2B5EF4-FFF2-40B4-BE49-F238E27FC236}">
                    <a16:creationId xmlns:a16="http://schemas.microsoft.com/office/drawing/2014/main" id="{574377BF-7248-47BF-AE1F-38678D5D5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1" name="Arc 79">
                <a:extLst>
                  <a:ext uri="{FF2B5EF4-FFF2-40B4-BE49-F238E27FC236}">
                    <a16:creationId xmlns:a16="http://schemas.microsoft.com/office/drawing/2014/main" id="{5246FC23-0C8E-4E56-81BA-47CDA9D028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2" name="Line 80">
                <a:extLst>
                  <a:ext uri="{FF2B5EF4-FFF2-40B4-BE49-F238E27FC236}">
                    <a16:creationId xmlns:a16="http://schemas.microsoft.com/office/drawing/2014/main" id="{D4F57785-20E3-4910-9ACA-FCABA9ED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3" name="Line 81">
                <a:extLst>
                  <a:ext uri="{FF2B5EF4-FFF2-40B4-BE49-F238E27FC236}">
                    <a16:creationId xmlns:a16="http://schemas.microsoft.com/office/drawing/2014/main" id="{2CA1582B-357A-4D85-80C8-075925725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4" name="Line 82">
                <a:extLst>
                  <a:ext uri="{FF2B5EF4-FFF2-40B4-BE49-F238E27FC236}">
                    <a16:creationId xmlns:a16="http://schemas.microsoft.com/office/drawing/2014/main" id="{734462FD-0FC4-48E5-B00D-B51C28E40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5" name="Line 83">
                <a:extLst>
                  <a:ext uri="{FF2B5EF4-FFF2-40B4-BE49-F238E27FC236}">
                    <a16:creationId xmlns:a16="http://schemas.microsoft.com/office/drawing/2014/main" id="{7EA758DD-2148-45AD-BD83-B3F3B189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6" name="Line 84">
                <a:extLst>
                  <a:ext uri="{FF2B5EF4-FFF2-40B4-BE49-F238E27FC236}">
                    <a16:creationId xmlns:a16="http://schemas.microsoft.com/office/drawing/2014/main" id="{73DA7D18-46A8-46C2-A59D-135B6A0CD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7" name="Line 85">
                <a:extLst>
                  <a:ext uri="{FF2B5EF4-FFF2-40B4-BE49-F238E27FC236}">
                    <a16:creationId xmlns:a16="http://schemas.microsoft.com/office/drawing/2014/main" id="{40B77281-AD59-492D-BA12-C654484C0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8" name="Arc 86">
                <a:extLst>
                  <a:ext uri="{FF2B5EF4-FFF2-40B4-BE49-F238E27FC236}">
                    <a16:creationId xmlns:a16="http://schemas.microsoft.com/office/drawing/2014/main" id="{63659DB5-4C2F-4FD5-9E15-9E2A6C10C5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79" name="Oval 87">
                <a:extLst>
                  <a:ext uri="{FF2B5EF4-FFF2-40B4-BE49-F238E27FC236}">
                    <a16:creationId xmlns:a16="http://schemas.microsoft.com/office/drawing/2014/main" id="{71850D7A-1680-4D90-9DEB-0A01524D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53" name="Line 88">
              <a:extLst>
                <a:ext uri="{FF2B5EF4-FFF2-40B4-BE49-F238E27FC236}">
                  <a16:creationId xmlns:a16="http://schemas.microsoft.com/office/drawing/2014/main" id="{FDE35E77-2B71-4401-96AC-E7F97D49C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784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154" name="Line 89">
              <a:extLst>
                <a:ext uri="{FF2B5EF4-FFF2-40B4-BE49-F238E27FC236}">
                  <a16:creationId xmlns:a16="http://schemas.microsoft.com/office/drawing/2014/main" id="{28F80348-7A81-4516-B072-04E7DC820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784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155" name="Line 90">
              <a:extLst>
                <a:ext uri="{FF2B5EF4-FFF2-40B4-BE49-F238E27FC236}">
                  <a16:creationId xmlns:a16="http://schemas.microsoft.com/office/drawing/2014/main" id="{66A9480E-8C2F-4696-872B-917BD7FF7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120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5156" name="Group 91">
              <a:extLst>
                <a:ext uri="{FF2B5EF4-FFF2-40B4-BE49-F238E27FC236}">
                  <a16:creationId xmlns:a16="http://schemas.microsoft.com/office/drawing/2014/main" id="{D9F1F3B4-D97B-4A7B-A586-226FA75CE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" y="2784"/>
              <a:ext cx="204" cy="328"/>
              <a:chOff x="1696" y="1680"/>
              <a:chExt cx="204" cy="328"/>
            </a:xfrm>
          </p:grpSpPr>
          <p:sp>
            <p:nvSpPr>
              <p:cNvPr id="45158" name="Oval 92">
                <a:extLst>
                  <a:ext uri="{FF2B5EF4-FFF2-40B4-BE49-F238E27FC236}">
                    <a16:creationId xmlns:a16="http://schemas.microsoft.com/office/drawing/2014/main" id="{8503AAAC-2F22-4A66-924E-0A28A75D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59" name="Line 93">
                <a:extLst>
                  <a:ext uri="{FF2B5EF4-FFF2-40B4-BE49-F238E27FC236}">
                    <a16:creationId xmlns:a16="http://schemas.microsoft.com/office/drawing/2014/main" id="{DA18A0B6-B287-4AF7-8A4E-EC44F67BA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0" name="Arc 94">
                <a:extLst>
                  <a:ext uri="{FF2B5EF4-FFF2-40B4-BE49-F238E27FC236}">
                    <a16:creationId xmlns:a16="http://schemas.microsoft.com/office/drawing/2014/main" id="{A93DCF84-CE33-4D57-9D4E-82BF063773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1" name="Line 95">
                <a:extLst>
                  <a:ext uri="{FF2B5EF4-FFF2-40B4-BE49-F238E27FC236}">
                    <a16:creationId xmlns:a16="http://schemas.microsoft.com/office/drawing/2014/main" id="{966C292B-792B-433B-8FEF-0D929308F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2" name="Line 96">
                <a:extLst>
                  <a:ext uri="{FF2B5EF4-FFF2-40B4-BE49-F238E27FC236}">
                    <a16:creationId xmlns:a16="http://schemas.microsoft.com/office/drawing/2014/main" id="{54422873-10A5-4108-81DF-56A8E3FCA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3" name="Line 97">
                <a:extLst>
                  <a:ext uri="{FF2B5EF4-FFF2-40B4-BE49-F238E27FC236}">
                    <a16:creationId xmlns:a16="http://schemas.microsoft.com/office/drawing/2014/main" id="{B737E715-F24D-4470-8221-1043AF651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4" name="Line 98">
                <a:extLst>
                  <a:ext uri="{FF2B5EF4-FFF2-40B4-BE49-F238E27FC236}">
                    <a16:creationId xmlns:a16="http://schemas.microsoft.com/office/drawing/2014/main" id="{E51502B3-218E-4CAE-8EAC-EB4EDB162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5" name="Line 99">
                <a:extLst>
                  <a:ext uri="{FF2B5EF4-FFF2-40B4-BE49-F238E27FC236}">
                    <a16:creationId xmlns:a16="http://schemas.microsoft.com/office/drawing/2014/main" id="{50CB8764-7104-4ABB-B719-4B1CF39EC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6" name="Line 100">
                <a:extLst>
                  <a:ext uri="{FF2B5EF4-FFF2-40B4-BE49-F238E27FC236}">
                    <a16:creationId xmlns:a16="http://schemas.microsoft.com/office/drawing/2014/main" id="{59D10A38-2A7D-4C88-94F5-684DFE393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7" name="Arc 101">
                <a:extLst>
                  <a:ext uri="{FF2B5EF4-FFF2-40B4-BE49-F238E27FC236}">
                    <a16:creationId xmlns:a16="http://schemas.microsoft.com/office/drawing/2014/main" id="{C41503E2-845B-4ED3-A58B-9D9A67462D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68" name="Oval 102">
                <a:extLst>
                  <a:ext uri="{FF2B5EF4-FFF2-40B4-BE49-F238E27FC236}">
                    <a16:creationId xmlns:a16="http://schemas.microsoft.com/office/drawing/2014/main" id="{F0C18ED1-D9EE-4827-A1F3-9D16D67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57" name="Rectangle 103">
              <a:extLst>
                <a:ext uri="{FF2B5EF4-FFF2-40B4-BE49-F238E27FC236}">
                  <a16:creationId xmlns:a16="http://schemas.microsoft.com/office/drawing/2014/main" id="{AB60FCD6-519D-485B-B51B-20062BED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</p:grpSp>
      <p:grpSp>
        <p:nvGrpSpPr>
          <p:cNvPr id="10" name="Group 104">
            <a:extLst>
              <a:ext uri="{FF2B5EF4-FFF2-40B4-BE49-F238E27FC236}">
                <a16:creationId xmlns:a16="http://schemas.microsoft.com/office/drawing/2014/main" id="{631A98A7-CB05-4860-BA8E-5EDE5615E8AD}"/>
              </a:ext>
            </a:extLst>
          </p:cNvPr>
          <p:cNvGrpSpPr>
            <a:grpSpLocks/>
          </p:cNvGrpSpPr>
          <p:nvPr/>
        </p:nvGrpSpPr>
        <p:grpSpPr bwMode="auto">
          <a:xfrm>
            <a:off x="5677931" y="4768299"/>
            <a:ext cx="3607635" cy="1741891"/>
            <a:chOff x="3402" y="2640"/>
            <a:chExt cx="2272" cy="1097"/>
          </a:xfrm>
        </p:grpSpPr>
        <p:sp>
          <p:nvSpPr>
            <p:cNvPr id="45067" name="Rectangle 105">
              <a:extLst>
                <a:ext uri="{FF2B5EF4-FFF2-40B4-BE49-F238E27FC236}">
                  <a16:creationId xmlns:a16="http://schemas.microsoft.com/office/drawing/2014/main" id="{D2B2C5C7-F172-444B-B982-B94BDED2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3504"/>
              <a:ext cx="19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</a:rPr>
                <a:t>b.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两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多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通道排队系统</a:t>
              </a:r>
            </a:p>
          </p:txBody>
        </p:sp>
        <p:sp>
          <p:nvSpPr>
            <p:cNvPr id="45068" name="Line 106">
              <a:extLst>
                <a:ext uri="{FF2B5EF4-FFF2-40B4-BE49-F238E27FC236}">
                  <a16:creationId xmlns:a16="http://schemas.microsoft.com/office/drawing/2014/main" id="{0672FF63-BC04-4138-A9A4-C1615F8C3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" y="2913"/>
              <a:ext cx="24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069" name="Rectangle 107">
              <a:extLst>
                <a:ext uri="{FF2B5EF4-FFF2-40B4-BE49-F238E27FC236}">
                  <a16:creationId xmlns:a16="http://schemas.microsoft.com/office/drawing/2014/main" id="{5F4D5B1F-0652-4610-A3EC-A86DEA905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3216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到达</a:t>
              </a:r>
              <a:endParaRPr lang="zh-CN" altLang="en-US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070" name="Line 108">
              <a:extLst>
                <a:ext uri="{FF2B5EF4-FFF2-40B4-BE49-F238E27FC236}">
                  <a16:creationId xmlns:a16="http://schemas.microsoft.com/office/drawing/2014/main" id="{92CEC590-FD63-4CDD-915A-99CC429E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32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071" name="Rectangle 109">
              <a:extLst>
                <a:ext uri="{FF2B5EF4-FFF2-40B4-BE49-F238E27FC236}">
                  <a16:creationId xmlns:a16="http://schemas.microsoft.com/office/drawing/2014/main" id="{450C696F-7887-4A25-A042-3E41B5CF2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16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离去</a:t>
              </a:r>
            </a:p>
          </p:txBody>
        </p:sp>
        <p:sp>
          <p:nvSpPr>
            <p:cNvPr id="45072" name="AutoShape 110">
              <a:extLst>
                <a:ext uri="{FF2B5EF4-FFF2-40B4-BE49-F238E27FC236}">
                  <a16:creationId xmlns:a16="http://schemas.microsoft.com/office/drawing/2014/main" id="{EE9B4B75-D9B7-474C-BA39-7D4A1F8A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3109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8" tIns="36008" rIns="36008" bIns="72017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073" name="AutoShape 111">
              <a:extLst>
                <a:ext uri="{FF2B5EF4-FFF2-40B4-BE49-F238E27FC236}">
                  <a16:creationId xmlns:a16="http://schemas.microsoft.com/office/drawing/2014/main" id="{6EC8B153-75BB-4C85-9C15-B14CDAD2E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736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8" tIns="36008" rIns="36008" bIns="72017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074" name="Line 112">
              <a:extLst>
                <a:ext uri="{FF2B5EF4-FFF2-40B4-BE49-F238E27FC236}">
                  <a16:creationId xmlns:a16="http://schemas.microsoft.com/office/drawing/2014/main" id="{5D61157B-59C3-4AEF-8B18-C916EDC7A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88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075" name="Rectangle 113">
              <a:extLst>
                <a:ext uri="{FF2B5EF4-FFF2-40B4-BE49-F238E27FC236}">
                  <a16:creationId xmlns:a16="http://schemas.microsoft.com/office/drawing/2014/main" id="{5C256117-07F7-42D5-8C4A-9425F653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763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</a:rPr>
                <a:t>离去</a:t>
              </a:r>
            </a:p>
          </p:txBody>
        </p:sp>
        <p:grpSp>
          <p:nvGrpSpPr>
            <p:cNvPr id="45076" name="Group 114">
              <a:extLst>
                <a:ext uri="{FF2B5EF4-FFF2-40B4-BE49-F238E27FC236}">
                  <a16:creationId xmlns:a16="http://schemas.microsoft.com/office/drawing/2014/main" id="{B610404B-6DDA-44BC-9EE9-6A64CFCB5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688"/>
              <a:ext cx="204" cy="328"/>
              <a:chOff x="1696" y="1680"/>
              <a:chExt cx="204" cy="328"/>
            </a:xfrm>
          </p:grpSpPr>
          <p:sp>
            <p:nvSpPr>
              <p:cNvPr id="45127" name="Oval 115">
                <a:extLst>
                  <a:ext uri="{FF2B5EF4-FFF2-40B4-BE49-F238E27FC236}">
                    <a16:creationId xmlns:a16="http://schemas.microsoft.com/office/drawing/2014/main" id="{E880CCCB-E154-43EB-BE7A-C5F7447A7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28" name="Line 116">
                <a:extLst>
                  <a:ext uri="{FF2B5EF4-FFF2-40B4-BE49-F238E27FC236}">
                    <a16:creationId xmlns:a16="http://schemas.microsoft.com/office/drawing/2014/main" id="{6E80DB8E-BE7F-421E-B60A-BA663E5F7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9" name="Arc 117">
                <a:extLst>
                  <a:ext uri="{FF2B5EF4-FFF2-40B4-BE49-F238E27FC236}">
                    <a16:creationId xmlns:a16="http://schemas.microsoft.com/office/drawing/2014/main" id="{77438697-4A7B-4C9C-93C7-27A1DA77B7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0" name="Line 118">
                <a:extLst>
                  <a:ext uri="{FF2B5EF4-FFF2-40B4-BE49-F238E27FC236}">
                    <a16:creationId xmlns:a16="http://schemas.microsoft.com/office/drawing/2014/main" id="{08777E60-7892-4DB1-A2B9-22BD1CC35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1" name="Line 119">
                <a:extLst>
                  <a:ext uri="{FF2B5EF4-FFF2-40B4-BE49-F238E27FC236}">
                    <a16:creationId xmlns:a16="http://schemas.microsoft.com/office/drawing/2014/main" id="{1A3A57FE-0B0D-4F7B-9981-31BD5277B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2" name="Line 120">
                <a:extLst>
                  <a:ext uri="{FF2B5EF4-FFF2-40B4-BE49-F238E27FC236}">
                    <a16:creationId xmlns:a16="http://schemas.microsoft.com/office/drawing/2014/main" id="{6D0E5B03-9A28-4CA4-90A9-1E4C940F2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3" name="Line 121">
                <a:extLst>
                  <a:ext uri="{FF2B5EF4-FFF2-40B4-BE49-F238E27FC236}">
                    <a16:creationId xmlns:a16="http://schemas.microsoft.com/office/drawing/2014/main" id="{4276C460-875E-4157-8871-166F17E2F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4" name="Line 122">
                <a:extLst>
                  <a:ext uri="{FF2B5EF4-FFF2-40B4-BE49-F238E27FC236}">
                    <a16:creationId xmlns:a16="http://schemas.microsoft.com/office/drawing/2014/main" id="{544CD59C-953F-4710-A01A-7743314FC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5" name="Line 123">
                <a:extLst>
                  <a:ext uri="{FF2B5EF4-FFF2-40B4-BE49-F238E27FC236}">
                    <a16:creationId xmlns:a16="http://schemas.microsoft.com/office/drawing/2014/main" id="{E8F554C9-6DD4-4C71-B5CD-473C33B87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6" name="Arc 124">
                <a:extLst>
                  <a:ext uri="{FF2B5EF4-FFF2-40B4-BE49-F238E27FC236}">
                    <a16:creationId xmlns:a16="http://schemas.microsoft.com/office/drawing/2014/main" id="{0A5E696E-FD6D-4863-8E5F-988966DB9E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37" name="Oval 125">
                <a:extLst>
                  <a:ext uri="{FF2B5EF4-FFF2-40B4-BE49-F238E27FC236}">
                    <a16:creationId xmlns:a16="http://schemas.microsoft.com/office/drawing/2014/main" id="{77ECCA87-D242-4CA0-BE7F-52A9F16B9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7" name="Group 126">
              <a:extLst>
                <a:ext uri="{FF2B5EF4-FFF2-40B4-BE49-F238E27FC236}">
                  <a16:creationId xmlns:a16="http://schemas.microsoft.com/office/drawing/2014/main" id="{C1C0D092-0534-4E36-A121-D58EE1763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032"/>
              <a:ext cx="204" cy="328"/>
              <a:chOff x="1696" y="1680"/>
              <a:chExt cx="204" cy="328"/>
            </a:xfrm>
          </p:grpSpPr>
          <p:sp>
            <p:nvSpPr>
              <p:cNvPr id="45116" name="Oval 127">
                <a:extLst>
                  <a:ext uri="{FF2B5EF4-FFF2-40B4-BE49-F238E27FC236}">
                    <a16:creationId xmlns:a16="http://schemas.microsoft.com/office/drawing/2014/main" id="{0ADD4837-84CB-4378-91D0-B80C5A346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17" name="Line 128">
                <a:extLst>
                  <a:ext uri="{FF2B5EF4-FFF2-40B4-BE49-F238E27FC236}">
                    <a16:creationId xmlns:a16="http://schemas.microsoft.com/office/drawing/2014/main" id="{33B51AC3-3533-4AEB-8B3D-4368449E3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8" name="Arc 129">
                <a:extLst>
                  <a:ext uri="{FF2B5EF4-FFF2-40B4-BE49-F238E27FC236}">
                    <a16:creationId xmlns:a16="http://schemas.microsoft.com/office/drawing/2014/main" id="{BA06F2A0-F087-4589-8E29-5909F9B22B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9" name="Line 130">
                <a:extLst>
                  <a:ext uri="{FF2B5EF4-FFF2-40B4-BE49-F238E27FC236}">
                    <a16:creationId xmlns:a16="http://schemas.microsoft.com/office/drawing/2014/main" id="{2E7FF5DC-BD43-4653-9F82-2304472F2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0" name="Line 131">
                <a:extLst>
                  <a:ext uri="{FF2B5EF4-FFF2-40B4-BE49-F238E27FC236}">
                    <a16:creationId xmlns:a16="http://schemas.microsoft.com/office/drawing/2014/main" id="{5FBCD214-C578-4CD1-8246-D46B28EA5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1" name="Line 132">
                <a:extLst>
                  <a:ext uri="{FF2B5EF4-FFF2-40B4-BE49-F238E27FC236}">
                    <a16:creationId xmlns:a16="http://schemas.microsoft.com/office/drawing/2014/main" id="{1D3B03B7-4632-444C-8EA8-056A33AD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2" name="Line 133">
                <a:extLst>
                  <a:ext uri="{FF2B5EF4-FFF2-40B4-BE49-F238E27FC236}">
                    <a16:creationId xmlns:a16="http://schemas.microsoft.com/office/drawing/2014/main" id="{6913DCD1-2DB4-4F21-A520-67B4EA9D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3" name="Line 134">
                <a:extLst>
                  <a:ext uri="{FF2B5EF4-FFF2-40B4-BE49-F238E27FC236}">
                    <a16:creationId xmlns:a16="http://schemas.microsoft.com/office/drawing/2014/main" id="{F70069E6-88EE-4E2E-8121-E10FA4B1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4" name="Line 135">
                <a:extLst>
                  <a:ext uri="{FF2B5EF4-FFF2-40B4-BE49-F238E27FC236}">
                    <a16:creationId xmlns:a16="http://schemas.microsoft.com/office/drawing/2014/main" id="{800A39A9-2C5E-47B7-9FA1-B61919FDA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5" name="Arc 136">
                <a:extLst>
                  <a:ext uri="{FF2B5EF4-FFF2-40B4-BE49-F238E27FC236}">
                    <a16:creationId xmlns:a16="http://schemas.microsoft.com/office/drawing/2014/main" id="{4532A068-7010-44FE-B8F2-3ED58D7BCE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26" name="Oval 137">
                <a:extLst>
                  <a:ext uri="{FF2B5EF4-FFF2-40B4-BE49-F238E27FC236}">
                    <a16:creationId xmlns:a16="http://schemas.microsoft.com/office/drawing/2014/main" id="{0F444C25-3DBA-44A9-BE4C-E4630EC0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8" name="Group 138">
              <a:extLst>
                <a:ext uri="{FF2B5EF4-FFF2-40B4-BE49-F238E27FC236}">
                  <a16:creationId xmlns:a16="http://schemas.microsoft.com/office/drawing/2014/main" id="{E294FC83-DB8B-46F5-8E7B-B6C2E2C4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880"/>
              <a:ext cx="204" cy="328"/>
              <a:chOff x="1696" y="1680"/>
              <a:chExt cx="204" cy="328"/>
            </a:xfrm>
          </p:grpSpPr>
          <p:sp>
            <p:nvSpPr>
              <p:cNvPr id="45105" name="Oval 139">
                <a:extLst>
                  <a:ext uri="{FF2B5EF4-FFF2-40B4-BE49-F238E27FC236}">
                    <a16:creationId xmlns:a16="http://schemas.microsoft.com/office/drawing/2014/main" id="{146B1699-E76F-4B96-9F88-C7C2B3D55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06" name="Line 140">
                <a:extLst>
                  <a:ext uri="{FF2B5EF4-FFF2-40B4-BE49-F238E27FC236}">
                    <a16:creationId xmlns:a16="http://schemas.microsoft.com/office/drawing/2014/main" id="{4E281C28-049B-4F48-B2A0-1CD2E3C7A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7" name="Arc 141">
                <a:extLst>
                  <a:ext uri="{FF2B5EF4-FFF2-40B4-BE49-F238E27FC236}">
                    <a16:creationId xmlns:a16="http://schemas.microsoft.com/office/drawing/2014/main" id="{71516FE6-405A-4BE4-B84D-1C1E59A97E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8" name="Line 142">
                <a:extLst>
                  <a:ext uri="{FF2B5EF4-FFF2-40B4-BE49-F238E27FC236}">
                    <a16:creationId xmlns:a16="http://schemas.microsoft.com/office/drawing/2014/main" id="{95FD6235-5053-4188-871A-1737EA195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9" name="Line 143">
                <a:extLst>
                  <a:ext uri="{FF2B5EF4-FFF2-40B4-BE49-F238E27FC236}">
                    <a16:creationId xmlns:a16="http://schemas.microsoft.com/office/drawing/2014/main" id="{FC88E536-2BE7-41A8-9E67-E3C082FFB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0" name="Line 144">
                <a:extLst>
                  <a:ext uri="{FF2B5EF4-FFF2-40B4-BE49-F238E27FC236}">
                    <a16:creationId xmlns:a16="http://schemas.microsoft.com/office/drawing/2014/main" id="{75DABEC1-1B7B-41B9-BF0A-4FAD5742F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1" name="Line 145">
                <a:extLst>
                  <a:ext uri="{FF2B5EF4-FFF2-40B4-BE49-F238E27FC236}">
                    <a16:creationId xmlns:a16="http://schemas.microsoft.com/office/drawing/2014/main" id="{D66263D9-8E37-48A6-835B-4EF7F8E55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2" name="Line 146">
                <a:extLst>
                  <a:ext uri="{FF2B5EF4-FFF2-40B4-BE49-F238E27FC236}">
                    <a16:creationId xmlns:a16="http://schemas.microsoft.com/office/drawing/2014/main" id="{6BBD731B-47A0-4C2B-988F-9B7B14570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3" name="Line 147">
                <a:extLst>
                  <a:ext uri="{FF2B5EF4-FFF2-40B4-BE49-F238E27FC236}">
                    <a16:creationId xmlns:a16="http://schemas.microsoft.com/office/drawing/2014/main" id="{1D943EE5-71C3-4E90-AEFE-E81A481F8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4" name="Arc 148">
                <a:extLst>
                  <a:ext uri="{FF2B5EF4-FFF2-40B4-BE49-F238E27FC236}">
                    <a16:creationId xmlns:a16="http://schemas.microsoft.com/office/drawing/2014/main" id="{94B6B07F-C2A4-4A6F-BDB1-DC45ABD344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15" name="Oval 149">
                <a:extLst>
                  <a:ext uri="{FF2B5EF4-FFF2-40B4-BE49-F238E27FC236}">
                    <a16:creationId xmlns:a16="http://schemas.microsoft.com/office/drawing/2014/main" id="{435C997D-8CD8-491F-990C-F525B3AF8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9" name="Group 150">
              <a:extLst>
                <a:ext uri="{FF2B5EF4-FFF2-40B4-BE49-F238E27FC236}">
                  <a16:creationId xmlns:a16="http://schemas.microsoft.com/office/drawing/2014/main" id="{D73578CA-0EDD-4D41-8734-61F7A9972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2880"/>
              <a:ext cx="204" cy="328"/>
              <a:chOff x="1696" y="1680"/>
              <a:chExt cx="204" cy="328"/>
            </a:xfrm>
          </p:grpSpPr>
          <p:sp>
            <p:nvSpPr>
              <p:cNvPr id="45094" name="Oval 151">
                <a:extLst>
                  <a:ext uri="{FF2B5EF4-FFF2-40B4-BE49-F238E27FC236}">
                    <a16:creationId xmlns:a16="http://schemas.microsoft.com/office/drawing/2014/main" id="{78965590-3954-43D3-A569-BC4CED737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95" name="Line 152">
                <a:extLst>
                  <a:ext uri="{FF2B5EF4-FFF2-40B4-BE49-F238E27FC236}">
                    <a16:creationId xmlns:a16="http://schemas.microsoft.com/office/drawing/2014/main" id="{A6F5E671-3348-4774-A534-87FBE568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6" name="Arc 153">
                <a:extLst>
                  <a:ext uri="{FF2B5EF4-FFF2-40B4-BE49-F238E27FC236}">
                    <a16:creationId xmlns:a16="http://schemas.microsoft.com/office/drawing/2014/main" id="{9543B9DA-BB2B-46C1-B779-795FCCA31F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7" name="Line 154">
                <a:extLst>
                  <a:ext uri="{FF2B5EF4-FFF2-40B4-BE49-F238E27FC236}">
                    <a16:creationId xmlns:a16="http://schemas.microsoft.com/office/drawing/2014/main" id="{6FFDFA9B-3A9C-40B2-B4CA-70C3278F3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8" name="Line 155">
                <a:extLst>
                  <a:ext uri="{FF2B5EF4-FFF2-40B4-BE49-F238E27FC236}">
                    <a16:creationId xmlns:a16="http://schemas.microsoft.com/office/drawing/2014/main" id="{F9BC0C16-09FC-42E3-831E-E70DA4A64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9" name="Line 156">
                <a:extLst>
                  <a:ext uri="{FF2B5EF4-FFF2-40B4-BE49-F238E27FC236}">
                    <a16:creationId xmlns:a16="http://schemas.microsoft.com/office/drawing/2014/main" id="{DA463CDF-D199-4FAB-B69D-7D3E8276E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0" name="Line 157">
                <a:extLst>
                  <a:ext uri="{FF2B5EF4-FFF2-40B4-BE49-F238E27FC236}">
                    <a16:creationId xmlns:a16="http://schemas.microsoft.com/office/drawing/2014/main" id="{E5C561B1-FEEA-4D51-8B8E-9B39DE452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1" name="Line 158">
                <a:extLst>
                  <a:ext uri="{FF2B5EF4-FFF2-40B4-BE49-F238E27FC236}">
                    <a16:creationId xmlns:a16="http://schemas.microsoft.com/office/drawing/2014/main" id="{F8746D32-B0BD-491A-9B5B-3093C5DE6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2" name="Line 159">
                <a:extLst>
                  <a:ext uri="{FF2B5EF4-FFF2-40B4-BE49-F238E27FC236}">
                    <a16:creationId xmlns:a16="http://schemas.microsoft.com/office/drawing/2014/main" id="{4706BCD5-8E9E-4B49-933D-88844BAA1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3" name="Arc 160">
                <a:extLst>
                  <a:ext uri="{FF2B5EF4-FFF2-40B4-BE49-F238E27FC236}">
                    <a16:creationId xmlns:a16="http://schemas.microsoft.com/office/drawing/2014/main" id="{92569CB0-D3BF-4EF1-9106-1ED8A29B2A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104" name="Oval 161">
                <a:extLst>
                  <a:ext uri="{FF2B5EF4-FFF2-40B4-BE49-F238E27FC236}">
                    <a16:creationId xmlns:a16="http://schemas.microsoft.com/office/drawing/2014/main" id="{6DB86FC9-92F3-426C-9EDF-4B34851C7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80" name="Group 162">
              <a:extLst>
                <a:ext uri="{FF2B5EF4-FFF2-40B4-BE49-F238E27FC236}">
                  <a16:creationId xmlns:a16="http://schemas.microsoft.com/office/drawing/2014/main" id="{781B954E-4967-465A-87AB-812ACE7A9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80"/>
              <a:ext cx="204" cy="328"/>
              <a:chOff x="1696" y="1680"/>
              <a:chExt cx="204" cy="328"/>
            </a:xfrm>
          </p:grpSpPr>
          <p:sp>
            <p:nvSpPr>
              <p:cNvPr id="45083" name="Oval 163">
                <a:extLst>
                  <a:ext uri="{FF2B5EF4-FFF2-40B4-BE49-F238E27FC236}">
                    <a16:creationId xmlns:a16="http://schemas.microsoft.com/office/drawing/2014/main" id="{83A88E1A-9861-4848-986A-8B15726E7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84" name="Line 164">
                <a:extLst>
                  <a:ext uri="{FF2B5EF4-FFF2-40B4-BE49-F238E27FC236}">
                    <a16:creationId xmlns:a16="http://schemas.microsoft.com/office/drawing/2014/main" id="{9CDA98F1-3E0A-4D70-86BE-E2BF5646F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85" name="Arc 165">
                <a:extLst>
                  <a:ext uri="{FF2B5EF4-FFF2-40B4-BE49-F238E27FC236}">
                    <a16:creationId xmlns:a16="http://schemas.microsoft.com/office/drawing/2014/main" id="{E0CB5FF5-D064-4064-97CE-72044D9614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86" name="Line 166">
                <a:extLst>
                  <a:ext uri="{FF2B5EF4-FFF2-40B4-BE49-F238E27FC236}">
                    <a16:creationId xmlns:a16="http://schemas.microsoft.com/office/drawing/2014/main" id="{60A9E34A-7AF6-4701-8749-B509326C3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87" name="Line 167">
                <a:extLst>
                  <a:ext uri="{FF2B5EF4-FFF2-40B4-BE49-F238E27FC236}">
                    <a16:creationId xmlns:a16="http://schemas.microsoft.com/office/drawing/2014/main" id="{F6077963-95F3-499B-AE77-4D5C23605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88" name="Line 168">
                <a:extLst>
                  <a:ext uri="{FF2B5EF4-FFF2-40B4-BE49-F238E27FC236}">
                    <a16:creationId xmlns:a16="http://schemas.microsoft.com/office/drawing/2014/main" id="{2658F744-616F-4761-ACAA-3CC7DA352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89" name="Line 169">
                <a:extLst>
                  <a:ext uri="{FF2B5EF4-FFF2-40B4-BE49-F238E27FC236}">
                    <a16:creationId xmlns:a16="http://schemas.microsoft.com/office/drawing/2014/main" id="{50801AF1-5B44-4BBA-9E6A-DDCED21A8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0" name="Line 170">
                <a:extLst>
                  <a:ext uri="{FF2B5EF4-FFF2-40B4-BE49-F238E27FC236}">
                    <a16:creationId xmlns:a16="http://schemas.microsoft.com/office/drawing/2014/main" id="{66C14087-1FFC-4A32-82C5-B64F917C8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1" name="Line 171">
                <a:extLst>
                  <a:ext uri="{FF2B5EF4-FFF2-40B4-BE49-F238E27FC236}">
                    <a16:creationId xmlns:a16="http://schemas.microsoft.com/office/drawing/2014/main" id="{29F61D0A-6BF6-4480-9F20-C5B4A3898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2" name="Arc 172">
                <a:extLst>
                  <a:ext uri="{FF2B5EF4-FFF2-40B4-BE49-F238E27FC236}">
                    <a16:creationId xmlns:a16="http://schemas.microsoft.com/office/drawing/2014/main" id="{139295BB-ACFA-4DDA-B62E-22224B6075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093" name="Oval 173">
                <a:extLst>
                  <a:ext uri="{FF2B5EF4-FFF2-40B4-BE49-F238E27FC236}">
                    <a16:creationId xmlns:a16="http://schemas.microsoft.com/office/drawing/2014/main" id="{933F3580-9C8C-4A0D-B2E9-5CF9EEB7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81" name="Rectangle 174">
              <a:extLst>
                <a:ext uri="{FF2B5EF4-FFF2-40B4-BE49-F238E27FC236}">
                  <a16:creationId xmlns:a16="http://schemas.microsoft.com/office/drawing/2014/main" id="{15457118-5469-4661-8A9E-0F10A115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640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45082" name="Line 175">
              <a:extLst>
                <a:ext uri="{FF2B5EF4-FFF2-40B4-BE49-F238E27FC236}">
                  <a16:creationId xmlns:a16="http://schemas.microsoft.com/office/drawing/2014/main" id="{618FC514-CC35-46B5-942F-D4019730E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3072"/>
              <a:ext cx="24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DB1F6AB-5198-462D-9A13-0EE537435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解  </a:t>
            </a:r>
            <a:r>
              <a:rPr lang="en-US" altLang="zh-CN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0CF253E-CAB5-453F-92C8-CA78E0918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699" y="1219994"/>
            <a:ext cx="10277475" cy="1502123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实际上，这个系统分为两个独立的</a:t>
            </a:r>
            <a:r>
              <a:rPr lang="en-US" altLang="zh-CN" dirty="0">
                <a:cs typeface="Times New Roman" panose="02020603050405020304" pitchFamily="18" charset="0"/>
              </a:rPr>
              <a:t>M/M/1/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系统，每个系统顾客的到达均为参数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=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=4(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分钟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的泊松流，且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=4/5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，于是</a:t>
            </a:r>
          </a:p>
        </p:txBody>
      </p:sp>
      <p:graphicFrame>
        <p:nvGraphicFramePr>
          <p:cNvPr id="47110" name="Object 4">
            <a:extLst>
              <a:ext uri="{FF2B5EF4-FFF2-40B4-BE49-F238E27FC236}">
                <a16:creationId xmlns:a16="http://schemas.microsoft.com/office/drawing/2014/main" id="{57BCB38B-F618-4F57-810D-58853B8AD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26144"/>
              </p:ext>
            </p:extLst>
          </p:nvPr>
        </p:nvGraphicFramePr>
        <p:xfrm>
          <a:off x="1354272" y="2809450"/>
          <a:ext cx="6221265" cy="9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444500" progId="Equation.3">
                  <p:embed/>
                </p:oleObj>
              </mc:Choice>
              <mc:Fallback>
                <p:oleObj name="Equation" r:id="rId3" imgW="3009900" imgH="444500" progId="Equation.3">
                  <p:embed/>
                  <p:pic>
                    <p:nvPicPr>
                      <p:cNvPr id="47110" name="Object 4">
                        <a:extLst>
                          <a:ext uri="{FF2B5EF4-FFF2-40B4-BE49-F238E27FC236}">
                            <a16:creationId xmlns:a16="http://schemas.microsoft.com/office/drawing/2014/main" id="{57BCB38B-F618-4F57-810D-58853B8AD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272" y="2809450"/>
                        <a:ext cx="6221265" cy="9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5">
            <a:extLst>
              <a:ext uri="{FF2B5EF4-FFF2-40B4-BE49-F238E27FC236}">
                <a16:creationId xmlns:a16="http://schemas.microsoft.com/office/drawing/2014/main" id="{CC90EE00-32D9-42C2-AB5E-9C5908450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42058"/>
              </p:ext>
            </p:extLst>
          </p:nvPr>
        </p:nvGraphicFramePr>
        <p:xfrm>
          <a:off x="1354271" y="3824097"/>
          <a:ext cx="6432451" cy="89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11500" imgH="431800" progId="Equation.3">
                  <p:embed/>
                </p:oleObj>
              </mc:Choice>
              <mc:Fallback>
                <p:oleObj name="Equation" r:id="rId5" imgW="3111500" imgH="431800" progId="Equation.3">
                  <p:embed/>
                  <p:pic>
                    <p:nvPicPr>
                      <p:cNvPr id="47111" name="Object 5">
                        <a:extLst>
                          <a:ext uri="{FF2B5EF4-FFF2-40B4-BE49-F238E27FC236}">
                            <a16:creationId xmlns:a16="http://schemas.microsoft.com/office/drawing/2014/main" id="{CC90EE00-32D9-42C2-AB5E-9C5908450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271" y="3824097"/>
                        <a:ext cx="6432451" cy="89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6">
            <a:extLst>
              <a:ext uri="{FF2B5EF4-FFF2-40B4-BE49-F238E27FC236}">
                <a16:creationId xmlns:a16="http://schemas.microsoft.com/office/drawing/2014/main" id="{29077C55-30AE-473C-B68E-895F8C199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4" y="5035640"/>
            <a:ext cx="6221265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顾客需要等待的概率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P{N1}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DB46929-909C-4FDB-B8BE-9AA86A861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解  </a:t>
            </a:r>
            <a:r>
              <a:rPr lang="en-US" altLang="zh-CN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E6075F1F-B03A-44FC-8F06-E87892954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109662"/>
            <a:ext cx="7773352" cy="623314"/>
          </a:xfrm>
        </p:spPr>
        <p:txBody>
          <a:bodyPr>
            <a:normAutofit fontScale="92500"/>
          </a:bodyPr>
          <a:lstStyle/>
          <a:p>
            <a:pPr marL="457291" indent="-457291" algn="r">
              <a:buNone/>
            </a:pPr>
            <a:r>
              <a:rPr lang="zh-CN" altLang="en-US"/>
              <a:t>这个系统实际上为</a:t>
            </a:r>
            <a:r>
              <a:rPr lang="en-US" altLang="zh-CN"/>
              <a:t>M/M/2/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r>
              <a:rPr lang="zh-CN" altLang="en-US">
                <a:sym typeface="Symbol" panose="05050102010706020507" pitchFamily="18" charset="2"/>
              </a:rPr>
              <a:t>系统，</a:t>
            </a:r>
            <a:r>
              <a:rPr lang="en-US" altLang="zh-CN">
                <a:sym typeface="Symbol" panose="05050102010706020507" pitchFamily="18" charset="2"/>
              </a:rPr>
              <a:t>=8/5</a:t>
            </a:r>
            <a:r>
              <a:rPr lang="zh-CN" altLang="en-US">
                <a:sym typeface="Symbol" panose="05050102010706020507" pitchFamily="18" charset="2"/>
              </a:rPr>
              <a:t>，</a:t>
            </a:r>
            <a:r>
              <a:rPr lang="en-US" altLang="zh-CN" baseline="-25000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=4/5</a:t>
            </a:r>
            <a:r>
              <a:rPr lang="zh-CN" altLang="en-US">
                <a:sym typeface="Symbol" panose="05050102010706020507" pitchFamily="18" charset="2"/>
              </a:rPr>
              <a:t>，于是</a:t>
            </a:r>
          </a:p>
        </p:txBody>
      </p:sp>
      <p:graphicFrame>
        <p:nvGraphicFramePr>
          <p:cNvPr id="387077" name="Object 5">
            <a:extLst>
              <a:ext uri="{FF2B5EF4-FFF2-40B4-BE49-F238E27FC236}">
                <a16:creationId xmlns:a16="http://schemas.microsoft.com/office/drawing/2014/main" id="{36B58C80-4682-44CC-84C1-5316AD22E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80548"/>
              </p:ext>
            </p:extLst>
          </p:nvPr>
        </p:nvGraphicFramePr>
        <p:xfrm>
          <a:off x="1755775" y="1746473"/>
          <a:ext cx="6326064" cy="92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19640" imgH="927000" progId="Equation.3">
                  <p:embed/>
                </p:oleObj>
              </mc:Choice>
              <mc:Fallback>
                <p:oleObj name="Equation" r:id="rId3" imgW="7019640" imgH="927000" progId="Equation.3">
                  <p:embed/>
                  <p:pic>
                    <p:nvPicPr>
                      <p:cNvPr id="387077" name="Object 5">
                        <a:extLst>
                          <a:ext uri="{FF2B5EF4-FFF2-40B4-BE49-F238E27FC236}">
                            <a16:creationId xmlns:a16="http://schemas.microsoft.com/office/drawing/2014/main" id="{36B58C80-4682-44CC-84C1-5316AD22E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746473"/>
                        <a:ext cx="6326064" cy="924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>
            <a:extLst>
              <a:ext uri="{FF2B5EF4-FFF2-40B4-BE49-F238E27FC236}">
                <a16:creationId xmlns:a16="http://schemas.microsoft.com/office/drawing/2014/main" id="{9C6C0A21-7FB2-4485-8F2F-415B0F6AB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52034"/>
              </p:ext>
            </p:extLst>
          </p:nvPr>
        </p:nvGraphicFramePr>
        <p:xfrm>
          <a:off x="1755578" y="2772894"/>
          <a:ext cx="5811595" cy="84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444500" progId="Equation.DSMT4">
                  <p:embed/>
                </p:oleObj>
              </mc:Choice>
              <mc:Fallback>
                <p:oleObj name="Equation" r:id="rId5" imgW="3060700" imgH="444500" progId="Equation.DSMT4">
                  <p:embed/>
                  <p:pic>
                    <p:nvPicPr>
                      <p:cNvPr id="387078" name="Object 6">
                        <a:extLst>
                          <a:ext uri="{FF2B5EF4-FFF2-40B4-BE49-F238E27FC236}">
                            <a16:creationId xmlns:a16="http://schemas.microsoft.com/office/drawing/2014/main" id="{9C6C0A21-7FB2-4485-8F2F-415B0F6AB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578" y="2772894"/>
                        <a:ext cx="5811595" cy="843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>
            <a:extLst>
              <a:ext uri="{FF2B5EF4-FFF2-40B4-BE49-F238E27FC236}">
                <a16:creationId xmlns:a16="http://schemas.microsoft.com/office/drawing/2014/main" id="{73D8606C-E038-4C1A-BF00-9657241D5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98806"/>
              </p:ext>
            </p:extLst>
          </p:nvPr>
        </p:nvGraphicFramePr>
        <p:xfrm>
          <a:off x="1755578" y="4078097"/>
          <a:ext cx="4436502" cy="49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6300" imgH="241300" progId="Equation.3">
                  <p:embed/>
                </p:oleObj>
              </mc:Choice>
              <mc:Fallback>
                <p:oleObj name="Equation" r:id="rId7" imgW="2146300" imgH="241300" progId="Equation.3">
                  <p:embed/>
                  <p:pic>
                    <p:nvPicPr>
                      <p:cNvPr id="387079" name="Object 7">
                        <a:extLst>
                          <a:ext uri="{FF2B5EF4-FFF2-40B4-BE49-F238E27FC236}">
                            <a16:creationId xmlns:a16="http://schemas.microsoft.com/office/drawing/2014/main" id="{73D8606C-E038-4C1A-BF00-9657241D5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578" y="4078097"/>
                        <a:ext cx="4436502" cy="497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>
            <a:extLst>
              <a:ext uri="{FF2B5EF4-FFF2-40B4-BE49-F238E27FC236}">
                <a16:creationId xmlns:a16="http://schemas.microsoft.com/office/drawing/2014/main" id="{B47C6C41-59B4-4962-8CAA-5FDAF7CBA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0027"/>
              </p:ext>
            </p:extLst>
          </p:nvPr>
        </p:nvGraphicFramePr>
        <p:xfrm>
          <a:off x="6861175" y="3841497"/>
          <a:ext cx="4095111" cy="89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81200" imgH="431800" progId="Equation.3">
                  <p:embed/>
                </p:oleObj>
              </mc:Choice>
              <mc:Fallback>
                <p:oleObj name="Equation" r:id="rId9" imgW="1981200" imgH="431800" progId="Equation.3">
                  <p:embed/>
                  <p:pic>
                    <p:nvPicPr>
                      <p:cNvPr id="387080" name="Object 8">
                        <a:extLst>
                          <a:ext uri="{FF2B5EF4-FFF2-40B4-BE49-F238E27FC236}">
                            <a16:creationId xmlns:a16="http://schemas.microsoft.com/office/drawing/2014/main" id="{B47C6C41-59B4-4962-8CAA-5FDAF7CBA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841497"/>
                        <a:ext cx="4095111" cy="89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1" name="Object 9">
            <a:extLst>
              <a:ext uri="{FF2B5EF4-FFF2-40B4-BE49-F238E27FC236}">
                <a16:creationId xmlns:a16="http://schemas.microsoft.com/office/drawing/2014/main" id="{1E4678FB-19BB-420F-BC85-F6D2BEF5A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01244"/>
              </p:ext>
            </p:extLst>
          </p:nvPr>
        </p:nvGraphicFramePr>
        <p:xfrm>
          <a:off x="1755578" y="4833032"/>
          <a:ext cx="6246671" cy="86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89300" imgH="457200" progId="Equation.3">
                  <p:embed/>
                </p:oleObj>
              </mc:Choice>
              <mc:Fallback>
                <p:oleObj name="Equation" r:id="rId11" imgW="3289300" imgH="457200" progId="Equation.3">
                  <p:embed/>
                  <p:pic>
                    <p:nvPicPr>
                      <p:cNvPr id="387081" name="Object 9">
                        <a:extLst>
                          <a:ext uri="{FF2B5EF4-FFF2-40B4-BE49-F238E27FC236}">
                            <a16:creationId xmlns:a16="http://schemas.microsoft.com/office/drawing/2014/main" id="{1E4678FB-19BB-420F-BC85-F6D2BEF5A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578" y="4833032"/>
                        <a:ext cx="6246671" cy="86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2" name="Rectangle 10">
            <a:extLst>
              <a:ext uri="{FF2B5EF4-FFF2-40B4-BE49-F238E27FC236}">
                <a16:creationId xmlns:a16="http://schemas.microsoft.com/office/drawing/2014/main" id="{F449EE3C-1057-4430-89D7-8688D0DA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19" y="5700008"/>
            <a:ext cx="106680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上述结果表明，采用多服务员单队列的排队系统方案，其各项运行指标都优于多队列的排队系统。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D6CC81-9CFE-4A8E-82B8-828F994C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173" y="2952775"/>
            <a:ext cx="690723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914400" indent="-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91" indent="-457291" eaLnBrk="1" hangingPunct="1">
              <a:buNone/>
              <a:defRPr/>
            </a:pPr>
            <a:r>
              <a:rPr lang="en-US" altLang="zh-CN" sz="2400" kern="0" dirty="0">
                <a:latin typeface="+mn-ea"/>
                <a:ea typeface="+mn-ea"/>
              </a:rPr>
              <a:t>(</a:t>
            </a:r>
            <a:r>
              <a:rPr lang="zh-CN" altLang="en-US" sz="2400" kern="0" dirty="0">
                <a:latin typeface="+mn-ea"/>
                <a:ea typeface="+mn-ea"/>
              </a:rPr>
              <a:t>人</a:t>
            </a:r>
            <a:r>
              <a:rPr lang="en-US" altLang="zh-CN" sz="2400" kern="0" dirty="0">
                <a:latin typeface="+mn-ea"/>
                <a:ea typeface="+mn-ea"/>
              </a:rPr>
              <a:t>)</a:t>
            </a:r>
            <a:endParaRPr lang="zh-CN" altLang="en-US" sz="2400" kern="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 advAuto="0"/>
      <p:bldP spid="387082" grpId="0" autoUpdateAnimBg="0"/>
      <p:bldP spid="13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1499E5D-5585-4811-A51D-36EDB641D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CBD116CB-4FEE-42DD-AE7B-B8D592975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325" y="961008"/>
            <a:ext cx="10807700" cy="2216663"/>
          </a:xfrm>
        </p:spPr>
        <p:txBody>
          <a:bodyPr>
            <a:normAutofit fontScale="92500"/>
          </a:bodyPr>
          <a:lstStyle/>
          <a:p>
            <a:pPr marL="0" indent="648130" algn="just">
              <a:lnSpc>
                <a:spcPct val="160000"/>
              </a:lnSpc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M/M/c/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排队系统中，设、已知，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待定。假定每个服务设备单位时间的成本为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元，每个顾客留在系统逗留单位时间的损失费为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元，试确定最佳的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，使得单位时间内的平均总费用最小？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lnSpc>
                <a:spcPct val="160000"/>
              </a:lnSpc>
              <a:buNone/>
              <a:defRPr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 令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f(c)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表示单位时间内的平均总费用，则</a:t>
            </a:r>
          </a:p>
        </p:txBody>
      </p:sp>
      <p:graphicFrame>
        <p:nvGraphicFramePr>
          <p:cNvPr id="389126" name="Object 6">
            <a:extLst>
              <a:ext uri="{FF2B5EF4-FFF2-40B4-BE49-F238E27FC236}">
                <a16:creationId xmlns:a16="http://schemas.microsoft.com/office/drawing/2014/main" id="{511D9C19-411A-47CB-B82D-AD2920B21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39265"/>
              </p:ext>
            </p:extLst>
          </p:nvPr>
        </p:nvGraphicFramePr>
        <p:xfrm>
          <a:off x="1146175" y="3282427"/>
          <a:ext cx="5673451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283440" imgH="774720" progId="Equation.3">
                  <p:embed/>
                </p:oleObj>
              </mc:Choice>
              <mc:Fallback>
                <p:oleObj name="公式" r:id="rId3" imgW="6283440" imgH="774720" progId="Equation.3">
                  <p:embed/>
                  <p:pic>
                    <p:nvPicPr>
                      <p:cNvPr id="389126" name="Object 6">
                        <a:extLst>
                          <a:ext uri="{FF2B5EF4-FFF2-40B4-BE49-F238E27FC236}">
                            <a16:creationId xmlns:a16="http://schemas.microsoft.com/office/drawing/2014/main" id="{511D9C19-411A-47CB-B82D-AD2920B21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282427"/>
                        <a:ext cx="5673451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>
            <a:extLst>
              <a:ext uri="{FF2B5EF4-FFF2-40B4-BE49-F238E27FC236}">
                <a16:creationId xmlns:a16="http://schemas.microsoft.com/office/drawing/2014/main" id="{45B5B196-CF57-43E3-B327-EEF6D87FE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53114"/>
              </p:ext>
            </p:extLst>
          </p:nvPr>
        </p:nvGraphicFramePr>
        <p:xfrm>
          <a:off x="1581337" y="3950336"/>
          <a:ext cx="7105707" cy="115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49700" imgH="584200" progId="Equation.DSMT4">
                  <p:embed/>
                </p:oleObj>
              </mc:Choice>
              <mc:Fallback>
                <p:oleObj name="Equation" r:id="rId5" imgW="3949700" imgH="584200" progId="Equation.DSMT4">
                  <p:embed/>
                  <p:pic>
                    <p:nvPicPr>
                      <p:cNvPr id="389127" name="Object 7">
                        <a:extLst>
                          <a:ext uri="{FF2B5EF4-FFF2-40B4-BE49-F238E27FC236}">
                            <a16:creationId xmlns:a16="http://schemas.microsoft.com/office/drawing/2014/main" id="{45B5B196-CF57-43E3-B327-EEF6D87FE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337" y="3950336"/>
                        <a:ext cx="7105707" cy="1154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8" name="Object 8">
            <a:extLst>
              <a:ext uri="{FF2B5EF4-FFF2-40B4-BE49-F238E27FC236}">
                <a16:creationId xmlns:a16="http://schemas.microsoft.com/office/drawing/2014/main" id="{8132272F-3555-4C06-8099-21E06CD7A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28950"/>
              </p:ext>
            </p:extLst>
          </p:nvPr>
        </p:nvGraphicFramePr>
        <p:xfrm>
          <a:off x="8697476" y="4270240"/>
          <a:ext cx="1711721" cy="42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02520" imgH="355680" progId="Equation.3">
                  <p:embed/>
                </p:oleObj>
              </mc:Choice>
              <mc:Fallback>
                <p:oleObj name="Equation" r:id="rId7" imgW="1802520" imgH="355680" progId="Equation.3">
                  <p:embed/>
                  <p:pic>
                    <p:nvPicPr>
                      <p:cNvPr id="389128" name="Object 8">
                        <a:extLst>
                          <a:ext uri="{FF2B5EF4-FFF2-40B4-BE49-F238E27FC236}">
                            <a16:creationId xmlns:a16="http://schemas.microsoft.com/office/drawing/2014/main" id="{8132272F-3555-4C06-8099-21E06CD7A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476" y="4270240"/>
                        <a:ext cx="1711721" cy="42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9" name="Rectangle 9">
            <a:extLst>
              <a:ext uri="{FF2B5EF4-FFF2-40B4-BE49-F238E27FC236}">
                <a16:creationId xmlns:a16="http://schemas.microsoft.com/office/drawing/2014/main" id="{EFD349B3-24EB-415E-963D-6B3B9DF4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07" y="5674690"/>
            <a:ext cx="1067047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其中，</a:t>
            </a:r>
          </a:p>
        </p:txBody>
      </p:sp>
      <p:graphicFrame>
        <p:nvGraphicFramePr>
          <p:cNvPr id="389130" name="Object 10">
            <a:extLst>
              <a:ext uri="{FF2B5EF4-FFF2-40B4-BE49-F238E27FC236}">
                <a16:creationId xmlns:a16="http://schemas.microsoft.com/office/drawing/2014/main" id="{299967D0-7B0B-4660-8871-5FE036FF6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494636"/>
              </p:ext>
            </p:extLst>
          </p:nvPr>
        </p:nvGraphicFramePr>
        <p:xfrm>
          <a:off x="1894960" y="5390462"/>
          <a:ext cx="6216501" cy="101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54400" imgH="520700" progId="Equation.DSMT4">
                  <p:embed/>
                </p:oleObj>
              </mc:Choice>
              <mc:Fallback>
                <p:oleObj name="Equation" r:id="rId9" imgW="3454400" imgH="520700" progId="Equation.DSMT4">
                  <p:embed/>
                  <p:pic>
                    <p:nvPicPr>
                      <p:cNvPr id="389130" name="Object 10">
                        <a:extLst>
                          <a:ext uri="{FF2B5EF4-FFF2-40B4-BE49-F238E27FC236}">
                            <a16:creationId xmlns:a16="http://schemas.microsoft.com/office/drawing/2014/main" id="{299967D0-7B0B-4660-8871-5FE036FF6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60" y="5390462"/>
                        <a:ext cx="6216501" cy="1016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 advAuto="0"/>
      <p:bldP spid="3891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921EA17-0C39-4356-ACD1-33BA590EB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0FEE6EA9-23DA-45F2-B57D-A5C8D5FCA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254" y="983502"/>
            <a:ext cx="7778962" cy="78917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cs typeface="Times New Roman" panose="02020603050405020304" pitchFamily="18" charset="0"/>
              </a:rPr>
              <a:t>下面用边际分析法求最佳的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cs typeface="Times New Roman" panose="02020603050405020304" pitchFamily="18" charset="0"/>
              </a:rPr>
              <a:t>*</a:t>
            </a:r>
            <a:r>
              <a:rPr lang="zh-CN" altLang="en-US" dirty="0">
                <a:cs typeface="Times New Roman" panose="02020603050405020304" pitchFamily="18" charset="0"/>
              </a:rPr>
              <a:t>。因为</a:t>
            </a:r>
            <a:r>
              <a:rPr lang="en-US" altLang="zh-CN" dirty="0">
                <a:cs typeface="Times New Roman" panose="02020603050405020304" pitchFamily="18" charset="0"/>
              </a:rPr>
              <a:t>f(c</a:t>
            </a:r>
            <a:r>
              <a:rPr lang="en-US" altLang="zh-CN" baseline="30000" dirty="0">
                <a:cs typeface="Times New Roman" panose="02020603050405020304" pitchFamily="18" charset="0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为最小值，</a:t>
            </a:r>
          </a:p>
        </p:txBody>
      </p:sp>
      <p:sp>
        <p:nvSpPr>
          <p:cNvPr id="391172" name="Rectangle 4">
            <a:extLst>
              <a:ext uri="{FF2B5EF4-FFF2-40B4-BE49-F238E27FC236}">
                <a16:creationId xmlns:a16="http://schemas.microsoft.com/office/drawing/2014/main" id="{F54841F7-39F1-45F9-A6E4-3F226186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36" y="1785947"/>
            <a:ext cx="777419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所以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-1)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+1)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391173" name="Object 5">
            <a:extLst>
              <a:ext uri="{FF2B5EF4-FFF2-40B4-BE49-F238E27FC236}">
                <a16:creationId xmlns:a16="http://schemas.microsoft.com/office/drawing/2014/main" id="{B8C8C3A8-D2B4-4BB3-BA65-B10762CDC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40516"/>
              </p:ext>
            </p:extLst>
          </p:nvPr>
        </p:nvGraphicFramePr>
        <p:xfrm>
          <a:off x="2427444" y="3035209"/>
          <a:ext cx="2567581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79920" imgH="774720" progId="Equation.3">
                  <p:embed/>
                </p:oleObj>
              </mc:Choice>
              <mc:Fallback>
                <p:oleObj name="Equation" r:id="rId3" imgW="2779920" imgH="774720" progId="Equation.3">
                  <p:embed/>
                  <p:pic>
                    <p:nvPicPr>
                      <p:cNvPr id="391173" name="Object 5">
                        <a:extLst>
                          <a:ext uri="{FF2B5EF4-FFF2-40B4-BE49-F238E27FC236}">
                            <a16:creationId xmlns:a16="http://schemas.microsoft.com/office/drawing/2014/main" id="{B8C8C3A8-D2B4-4BB3-BA65-B10762CDC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444" y="3035209"/>
                        <a:ext cx="2567581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Rectangle 6">
            <a:extLst>
              <a:ext uri="{FF2B5EF4-FFF2-40B4-BE49-F238E27FC236}">
                <a16:creationId xmlns:a16="http://schemas.microsoft.com/office/drawing/2014/main" id="{B91CCB37-2F17-4D2D-8C68-BD8A880A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85" y="4065453"/>
            <a:ext cx="3734664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最佳的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应满足条件</a:t>
            </a:r>
          </a:p>
        </p:txBody>
      </p:sp>
      <p:graphicFrame>
        <p:nvGraphicFramePr>
          <p:cNvPr id="391175" name="Object 7">
            <a:extLst>
              <a:ext uri="{FF2B5EF4-FFF2-40B4-BE49-F238E27FC236}">
                <a16:creationId xmlns:a16="http://schemas.microsoft.com/office/drawing/2014/main" id="{713BB968-A0F5-40F8-8728-D1242D7EE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43575"/>
              </p:ext>
            </p:extLst>
          </p:nvPr>
        </p:nvGraphicFramePr>
        <p:xfrm>
          <a:off x="5794375" y="3035209"/>
          <a:ext cx="2567581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79920" imgH="774720" progId="Equation.3">
                  <p:embed/>
                </p:oleObj>
              </mc:Choice>
              <mc:Fallback>
                <p:oleObj name="Equation" r:id="rId5" imgW="2779920" imgH="774720" progId="Equation.3">
                  <p:embed/>
                  <p:pic>
                    <p:nvPicPr>
                      <p:cNvPr id="391175" name="Object 7">
                        <a:extLst>
                          <a:ext uri="{FF2B5EF4-FFF2-40B4-BE49-F238E27FC236}">
                            <a16:creationId xmlns:a16="http://schemas.microsoft.com/office/drawing/2014/main" id="{713BB968-A0F5-40F8-8728-D1242D7EE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3035209"/>
                        <a:ext cx="2567581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>
            <a:extLst>
              <a:ext uri="{FF2B5EF4-FFF2-40B4-BE49-F238E27FC236}">
                <a16:creationId xmlns:a16="http://schemas.microsoft.com/office/drawing/2014/main" id="{5A878FED-0760-4F6C-8925-630F2DDF0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348756"/>
              </p:ext>
            </p:extLst>
          </p:nvPr>
        </p:nvGraphicFramePr>
        <p:xfrm>
          <a:off x="4369705" y="3912287"/>
          <a:ext cx="4595288" cy="7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64840" imgH="774720" progId="Equation.3">
                  <p:embed/>
                </p:oleObj>
              </mc:Choice>
              <mc:Fallback>
                <p:oleObj name="Equation" r:id="rId7" imgW="5064840" imgH="774720" progId="Equation.3">
                  <p:embed/>
                  <p:pic>
                    <p:nvPicPr>
                      <p:cNvPr id="391176" name="Object 8">
                        <a:extLst>
                          <a:ext uri="{FF2B5EF4-FFF2-40B4-BE49-F238E27FC236}">
                            <a16:creationId xmlns:a16="http://schemas.microsoft.com/office/drawing/2014/main" id="{5A878FED-0760-4F6C-8925-630F2DDF0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705" y="3912287"/>
                        <a:ext cx="4595288" cy="7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7" name="Rectangle 9">
            <a:extLst>
              <a:ext uri="{FF2B5EF4-FFF2-40B4-BE49-F238E27FC236}">
                <a16:creationId xmlns:a16="http://schemas.microsoft.com/office/drawing/2014/main" id="{BC1E41BA-D065-4476-BE4E-47D2F46D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75" y="4981140"/>
            <a:ext cx="10542500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依次对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1, 2, 3, …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求出      的值，并计算两个之差。检查       落入上面不等式的哪个区间，从而可确定出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最佳的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91178" name="Object 10">
            <a:extLst>
              <a:ext uri="{FF2B5EF4-FFF2-40B4-BE49-F238E27FC236}">
                <a16:creationId xmlns:a16="http://schemas.microsoft.com/office/drawing/2014/main" id="{C39D02CA-F8FD-49D3-B1D7-A690D4BD1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416183"/>
              </p:ext>
            </p:extLst>
          </p:nvPr>
        </p:nvGraphicFramePr>
        <p:xfrm>
          <a:off x="4308473" y="5073776"/>
          <a:ext cx="541462" cy="42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00" imgH="355680" progId="Equation.3">
                  <p:embed/>
                </p:oleObj>
              </mc:Choice>
              <mc:Fallback>
                <p:oleObj name="Equation" r:id="rId9" imgW="495000" imgH="355680" progId="Equation.3">
                  <p:embed/>
                  <p:pic>
                    <p:nvPicPr>
                      <p:cNvPr id="391178" name="Object 10">
                        <a:extLst>
                          <a:ext uri="{FF2B5EF4-FFF2-40B4-BE49-F238E27FC236}">
                            <a16:creationId xmlns:a16="http://schemas.microsoft.com/office/drawing/2014/main" id="{C39D02CA-F8FD-49D3-B1D7-A690D4BD1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3" y="5073776"/>
                        <a:ext cx="541462" cy="42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9" name="Object 11">
            <a:extLst>
              <a:ext uri="{FF2B5EF4-FFF2-40B4-BE49-F238E27FC236}">
                <a16:creationId xmlns:a16="http://schemas.microsoft.com/office/drawing/2014/main" id="{0463336C-1D69-447A-9500-B5BCF1CAB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23680"/>
              </p:ext>
            </p:extLst>
          </p:nvPr>
        </p:nvGraphicFramePr>
        <p:xfrm>
          <a:off x="8918575" y="4938268"/>
          <a:ext cx="562105" cy="7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774720" progId="Equation.3">
                  <p:embed/>
                </p:oleObj>
              </mc:Choice>
              <mc:Fallback>
                <p:oleObj name="Equation" r:id="rId11" imgW="520560" imgH="774720" progId="Equation.3">
                  <p:embed/>
                  <p:pic>
                    <p:nvPicPr>
                      <p:cNvPr id="391179" name="Object 11">
                        <a:extLst>
                          <a:ext uri="{FF2B5EF4-FFF2-40B4-BE49-F238E27FC236}">
                            <a16:creationId xmlns:a16="http://schemas.microsoft.com/office/drawing/2014/main" id="{0463336C-1D69-447A-9500-B5BCF1CAB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575" y="4938268"/>
                        <a:ext cx="562105" cy="78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 advAuto="0"/>
      <p:bldP spid="391172" grpId="0" autoUpdateAnimBg="0"/>
      <p:bldP spid="391174" grpId="0" autoUpdateAnimBg="0"/>
      <p:bldP spid="39117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C61917E-509F-48C5-9E26-6392B2551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3D4974D-4ED2-49C4-84BC-598D38BEF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75" y="1600994"/>
            <a:ext cx="7545546" cy="3361515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M/M/c/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排队系统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问题的引入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队长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等待时间与逗留时间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输出过程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1D59F893-459B-485F-969A-8CB9EE54E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454" y="229394"/>
            <a:ext cx="7469329" cy="67802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6D9A2707-91BC-4B3F-91B3-7CB11F16C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0030" y="963889"/>
            <a:ext cx="11087945" cy="4599505"/>
          </a:xfrm>
        </p:spPr>
        <p:txBody>
          <a:bodyPr>
            <a:normAutofit/>
          </a:bodyPr>
          <a:lstStyle/>
          <a:p>
            <a:pPr marL="0" indent="0">
              <a:buClr>
                <a:srgbClr val="CC00CC"/>
              </a:buClr>
              <a:buNone/>
              <a:defRPr/>
            </a:pPr>
            <a:r>
              <a:rPr lang="zh-CN" altLang="en-US" dirty="0">
                <a:solidFill>
                  <a:srgbClr val="0000FF"/>
                </a:solidFill>
                <a:cs typeface="+mj-cs"/>
              </a:rPr>
              <a:t>具有可变输入率的</a:t>
            </a:r>
            <a:r>
              <a:rPr lang="en-US" altLang="zh-CN" dirty="0">
                <a:solidFill>
                  <a:srgbClr val="0000FF"/>
                </a:solidFill>
                <a:cs typeface="+mj-cs"/>
              </a:rPr>
              <a:t>M/M/2/</a:t>
            </a:r>
            <a:r>
              <a:rPr lang="en-US" altLang="zh-CN" dirty="0">
                <a:solidFill>
                  <a:srgbClr val="0000FF"/>
                </a:solidFill>
                <a:cs typeface="+mj-cs"/>
                <a:sym typeface="Symbol" panose="05050102010706020507" pitchFamily="18" charset="2"/>
              </a:rPr>
              <a:t>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顾客到达为参数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（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&gt;0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的泊松过程 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顾客到达看到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等待队长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时，进入系统的概率为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＜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→0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k→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），即排队越长进入的可能性越小（令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＝         ）；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顾客所需的服务时间序列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n≥1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独立、服从参数为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（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&gt;0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的负指数分布；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系统中有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个服务台独立并行服务；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容量为无穷大，而且到达过程与服务过程彼此独立。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5FF31A4-ED49-4473-8C19-DF9E58677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07214"/>
              </p:ext>
            </p:extLst>
          </p:nvPr>
        </p:nvGraphicFramePr>
        <p:xfrm>
          <a:off x="9985375" y="2565302"/>
          <a:ext cx="700249" cy="77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140" imgH="406224" progId="Equation.DSMT4">
                  <p:embed/>
                </p:oleObj>
              </mc:Choice>
              <mc:Fallback>
                <p:oleObj name="Equation" r:id="rId3" imgW="368140" imgH="406224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5FF31A4-ED49-4473-8C19-DF9E58677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75" y="2565302"/>
                        <a:ext cx="700249" cy="77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22FB56-ADA8-43B3-B5D4-8EFEB3C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1734" y="229394"/>
            <a:ext cx="7850417" cy="60974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§8.5  M/M/c/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排队系统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6F39FB3B-F917-4F8E-97A2-B08AD963D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5175" y="1296194"/>
            <a:ext cx="10668000" cy="3150329"/>
          </a:xfrm>
        </p:spPr>
        <p:txBody>
          <a:bodyPr/>
          <a:lstStyle/>
          <a:p>
            <a:pPr marL="0" indent="719282" algn="just">
              <a:buClr>
                <a:srgbClr val="CC00CC"/>
              </a:buClr>
              <a:buNone/>
            </a:pPr>
            <a:r>
              <a:rPr lang="zh-CN" altLang="en-US" dirty="0"/>
              <a:t>下面我们讨论系统中有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≥1</a:t>
            </a:r>
            <a:r>
              <a:rPr lang="zh-CN" altLang="en-US" dirty="0"/>
              <a:t>）个服务台独立并行服务的情形。当顾客到达时，若有空闲的服务台便立即接受服务。若系统中没有空闲的服务台，则排队等待，直到有空闲的服务台再接受服务。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C74849F1-E4B0-461A-BBB6-E05AFF87D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本节习题</a:t>
            </a: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8FB72B7C-668F-4465-96D6-FFE5477BE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375" y="1296194"/>
            <a:ext cx="10820400" cy="250406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rgbClr val="CC00CC"/>
              </a:buClr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一台计算机有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个终端，假定计算一个题目的时间服从负指数分布，平均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分钟。假定题目是以泊松流到达，平均每小时到达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个。求积压题目的概率及平均积压的题目数。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C28EEDC-EE03-4FD4-84D8-85246DD7C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6B264B9A-CABA-430E-9B8F-DC5C80BBC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372394"/>
            <a:ext cx="7850417" cy="295343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等待时间与逗留时间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715487-31F2-4898-B7A0-EEB69B50B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58422"/>
            <a:ext cx="7850417" cy="60974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1.</a:t>
            </a:r>
            <a:r>
              <a:rPr lang="zh-CN" altLang="en-US" dirty="0">
                <a:ea typeface="黑体" panose="02010609060101010101" pitchFamily="49" charset="-122"/>
              </a:rPr>
              <a:t>问题的叙述</a:t>
            </a:r>
            <a:endParaRPr lang="zh-CN" altLang="en-US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68DE8737-EDF2-46C9-B2B6-BAD527DBB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975" y="1505298"/>
            <a:ext cx="10210800" cy="3848991"/>
          </a:xfrm>
        </p:spPr>
        <p:txBody>
          <a:bodyPr/>
          <a:lstStyle/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顾客到达为参数</a:t>
            </a:r>
            <a:r>
              <a:rPr lang="zh-CN" altLang="en-US" dirty="0">
                <a:sym typeface="Symbol" panose="05050102010706020507" pitchFamily="18" charset="2"/>
              </a:rPr>
              <a:t>（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zh-CN" altLang="en-US" dirty="0"/>
              <a:t>的泊松过程 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顾客所需的服务时间序列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</a:t>
            </a:r>
            <a:r>
              <a:rPr lang="en-US" altLang="zh-CN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,n≥1</a:t>
            </a:r>
            <a:r>
              <a:rPr lang="en-US" altLang="zh-CN" dirty="0"/>
              <a:t>}</a:t>
            </a:r>
            <a:r>
              <a:rPr lang="zh-CN" altLang="en-US" dirty="0"/>
              <a:t>独立、服从参数为</a:t>
            </a:r>
            <a:r>
              <a:rPr lang="zh-CN" altLang="en-US" dirty="0">
                <a:sym typeface="Symbol" panose="05050102010706020507" pitchFamily="18" charset="2"/>
              </a:rPr>
              <a:t> （</a:t>
            </a:r>
            <a:r>
              <a:rPr lang="en-US" altLang="zh-CN" dirty="0">
                <a:sym typeface="Symbol" panose="05050102010706020507" pitchFamily="18" charset="2"/>
              </a:rPr>
              <a:t>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zh-CN" altLang="en-US" dirty="0"/>
              <a:t>的负指数分布；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系统中有</a:t>
            </a:r>
            <a:r>
              <a:rPr lang="en-US" altLang="zh-CN" dirty="0"/>
              <a:t>c</a:t>
            </a:r>
            <a:r>
              <a:rPr lang="zh-CN" altLang="en-US" dirty="0">
                <a:sym typeface="Symbol" panose="05050102010706020507" pitchFamily="18" charset="2"/>
              </a:rPr>
              <a:t> （</a:t>
            </a:r>
            <a:r>
              <a:rPr lang="en-US" altLang="zh-CN" dirty="0"/>
              <a:t>c</a:t>
            </a:r>
            <a:r>
              <a:rPr lang="zh-CN" altLang="en-US" dirty="0"/>
              <a:t>＞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zh-CN" altLang="en-US" dirty="0"/>
              <a:t>个服务台独立并行服务；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系统容量为无穷大，而且到达与服务是彼此独立的。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A71F8F-8894-4785-8607-3DC9393D4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7E2927C8-D9A5-4B90-8A86-02165900D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2149" y="983801"/>
            <a:ext cx="7774198" cy="567632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我们用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N(t)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表示在时刻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系统中的顾客数，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2E197068-88CE-44A2-B1AA-0E2D805E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81" y="1651383"/>
            <a:ext cx="7697982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(t)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P{N(t+t)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j|N(t)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DABB9557-2566-4E8A-9388-E7CC57AB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18" y="2387018"/>
            <a:ext cx="777419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则类似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§8.4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的分析，有</a:t>
            </a:r>
          </a:p>
        </p:txBody>
      </p:sp>
      <p:grpSp>
        <p:nvGrpSpPr>
          <p:cNvPr id="16396" name="组合 1">
            <a:extLst>
              <a:ext uri="{FF2B5EF4-FFF2-40B4-BE49-F238E27FC236}">
                <a16:creationId xmlns:a16="http://schemas.microsoft.com/office/drawing/2014/main" id="{6E124C6F-318E-435B-BAD7-5210C637ACFA}"/>
              </a:ext>
            </a:extLst>
          </p:cNvPr>
          <p:cNvGrpSpPr>
            <a:grpSpLocks/>
          </p:cNvGrpSpPr>
          <p:nvPr/>
        </p:nvGrpSpPr>
        <p:grpSpPr bwMode="auto">
          <a:xfrm>
            <a:off x="849544" y="2861374"/>
            <a:ext cx="11321578" cy="1980607"/>
            <a:chOff x="979512" y="1954715"/>
            <a:chExt cx="7772400" cy="1980215"/>
          </a:xfrm>
        </p:grpSpPr>
        <p:sp>
          <p:nvSpPr>
            <p:cNvPr id="16402" name="Rectangle 6">
              <a:extLst>
                <a:ext uri="{FF2B5EF4-FFF2-40B4-BE49-F238E27FC236}">
                  <a16:creationId xmlns:a16="http://schemas.microsoft.com/office/drawing/2014/main" id="{B27AA103-5FC9-44F9-B23A-FD1F611A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12" y="1954715"/>
              <a:ext cx="7772400" cy="19802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1)p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i,i+1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(t)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P{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在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内到达一个而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个正忙的服务台一个服务未完成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	   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          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{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在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内到达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个，且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个服务台共完成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j-1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P{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t 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2 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…,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        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{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+…+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t&lt;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+…+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j+1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，且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个服务台共完成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j-1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(1-e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-t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)(e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-t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o(t)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＝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o(t)		</a:t>
              </a:r>
              <a:r>
                <a:rPr lang="en-US" altLang="zh-CN" sz="20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0,1,2,…</a:t>
              </a:r>
            </a:p>
          </p:txBody>
        </p:sp>
        <p:graphicFrame>
          <p:nvGraphicFramePr>
            <p:cNvPr id="16403" name="Object 7">
              <a:extLst>
                <a:ext uri="{FF2B5EF4-FFF2-40B4-BE49-F238E27FC236}">
                  <a16:creationId xmlns:a16="http://schemas.microsoft.com/office/drawing/2014/main" id="{8F32AE0F-AD84-4DCD-9EB6-871341F444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388799"/>
                </p:ext>
              </p:extLst>
            </p:nvPr>
          </p:nvGraphicFramePr>
          <p:xfrm>
            <a:off x="2182693" y="2306270"/>
            <a:ext cx="359495" cy="483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3" imgW="330057" imgH="444307" progId="Equation.3">
                    <p:embed/>
                  </p:oleObj>
                </mc:Choice>
                <mc:Fallback>
                  <p:oleObj name="Microsoft Equation 3.0" r:id="rId3" imgW="330057" imgH="444307" progId="Equation.3">
                    <p:embed/>
                    <p:pic>
                      <p:nvPicPr>
                        <p:cNvPr id="16403" name="Object 7">
                          <a:extLst>
                            <a:ext uri="{FF2B5EF4-FFF2-40B4-BE49-F238E27FC236}">
                              <a16:creationId xmlns:a16="http://schemas.microsoft.com/office/drawing/2014/main" id="{8F32AE0F-AD84-4DCD-9EB6-871341F44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693" y="2306270"/>
                          <a:ext cx="359495" cy="4833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7">
              <a:extLst>
                <a:ext uri="{FF2B5EF4-FFF2-40B4-BE49-F238E27FC236}">
                  <a16:creationId xmlns:a16="http://schemas.microsoft.com/office/drawing/2014/main" id="{444743C3-A7AA-469F-A48E-CFD937C182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356847"/>
                </p:ext>
              </p:extLst>
            </p:nvPr>
          </p:nvGraphicFramePr>
          <p:xfrm>
            <a:off x="4538121" y="2708486"/>
            <a:ext cx="359495" cy="483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5" imgW="330057" imgH="444307" progId="Equation.3">
                    <p:embed/>
                  </p:oleObj>
                </mc:Choice>
                <mc:Fallback>
                  <p:oleObj name="Microsoft Equation 3.0" r:id="rId5" imgW="330057" imgH="444307" progId="Equation.3">
                    <p:embed/>
                    <p:pic>
                      <p:nvPicPr>
                        <p:cNvPr id="16404" name="Object 7">
                          <a:extLst>
                            <a:ext uri="{FF2B5EF4-FFF2-40B4-BE49-F238E27FC236}">
                              <a16:creationId xmlns:a16="http://schemas.microsoft.com/office/drawing/2014/main" id="{444743C3-A7AA-469F-A48E-CFD937C182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8121" y="2708486"/>
                          <a:ext cx="359495" cy="4833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CF17A4F5-3EC4-7857-771D-EB441DCA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086" y="4804465"/>
            <a:ext cx="7580752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(t)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P{N(t+t)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j|N(t)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7070E-B65D-29FA-865A-2D4C8186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23" y="5540100"/>
            <a:ext cx="765580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则类似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§8.4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的分析，有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ADBD1C-0AA4-D64C-8B08-884F63E43C63}"/>
              </a:ext>
            </a:extLst>
          </p:cNvPr>
          <p:cNvGrpSpPr>
            <a:grpSpLocks/>
          </p:cNvGrpSpPr>
          <p:nvPr/>
        </p:nvGrpSpPr>
        <p:grpSpPr bwMode="auto">
          <a:xfrm>
            <a:off x="849544" y="4841979"/>
            <a:ext cx="11321578" cy="1786899"/>
            <a:chOff x="1282221" y="1303996"/>
            <a:chExt cx="7772400" cy="17865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4B6857D-53ED-E9B2-5119-30550F0D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221" y="1303996"/>
              <a:ext cx="7772400" cy="17865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533400" indent="-5334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+mn-lt"/>
                  <a:ea typeface="黑体" pitchFamily="2" charset="-122"/>
                  <a:cs typeface="+mn-cs"/>
                </a:defRPr>
              </a:lvl1pPr>
              <a:lvl2pPr marL="914400" indent="-4572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2pPr>
              <a:lvl3pPr marL="13716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3pPr>
              <a:lvl4pPr marL="1752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4pPr>
              <a:lvl5pPr marL="22098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5pPr>
              <a:lvl6pPr marL="26670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1242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5814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40386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rgbClr val="CC00CC"/>
                </a:buClr>
                <a:buFontTx/>
                <a:buAutoNum type="arabicParenR" startAt="2"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p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i,i-1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(t)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P{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内未到达而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个正忙的服务台只完成一个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		       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      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内到达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j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个，</a:t>
              </a:r>
              <a:r>
                <a:rPr lang="zh-CN" altLang="en-US" sz="2000" dirty="0">
                  <a:sym typeface="Symbol" panose="05050102010706020507" pitchFamily="18" charset="2"/>
                </a:rPr>
                <a:t>且</a:t>
              </a:r>
              <a:r>
                <a:rPr lang="en-US" altLang="zh-CN" sz="2000" dirty="0" err="1">
                  <a:sym typeface="Symbol" panose="05050102010706020507" pitchFamily="18" charset="2"/>
                </a:rPr>
                <a:t>i</a:t>
              </a:r>
              <a:r>
                <a:rPr lang="zh-CN" altLang="en-US" sz="2000" dirty="0">
                  <a:sym typeface="Symbol" panose="05050102010706020507" pitchFamily="18" charset="2"/>
                </a:rPr>
                <a:t>个服务台共完成</a:t>
              </a:r>
              <a:r>
                <a:rPr lang="en-US" altLang="zh-CN" sz="2000" dirty="0">
                  <a:sym typeface="Symbol" panose="05050102010706020507" pitchFamily="18" charset="2"/>
                </a:rPr>
                <a:t>j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+1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       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{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&gt;t,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t,…,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&gt;t,…,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t}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＋    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内到达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j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个，</a:t>
              </a:r>
              <a:r>
                <a:rPr lang="zh-CN" altLang="en-US" sz="2000" dirty="0">
                  <a:sym typeface="Symbol" panose="05050102010706020507" pitchFamily="18" charset="2"/>
                </a:rPr>
                <a:t>且</a:t>
              </a:r>
              <a:r>
                <a:rPr lang="en-US" altLang="zh-CN" sz="2000" dirty="0"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ym typeface="Symbol" panose="05050102010706020507" pitchFamily="18" charset="2"/>
                </a:rPr>
                <a:t>个服务台共完成</a:t>
              </a:r>
              <a:r>
                <a:rPr lang="en-US" altLang="zh-CN" sz="2000" dirty="0">
                  <a:sym typeface="Symbol" panose="05050102010706020507" pitchFamily="18" charset="2"/>
                </a:rPr>
                <a:t>j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+1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i(1-e</a:t>
              </a:r>
              <a:r>
                <a:rPr lang="en-US" altLang="zh-CN" sz="2000" kern="0" baseline="30000" dirty="0">
                  <a:ea typeface="黑体" panose="02010609060101010101" pitchFamily="49" charset="-122"/>
                  <a:sym typeface="Symbol" panose="05050102010706020507" pitchFamily="18" charset="2"/>
                </a:rPr>
                <a:t>-t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)e</a:t>
              </a:r>
              <a:r>
                <a:rPr lang="en-US" altLang="zh-CN" sz="2000" kern="0" baseline="30000" dirty="0">
                  <a:ea typeface="黑体" panose="02010609060101010101" pitchFamily="49" charset="-122"/>
                  <a:sym typeface="Symbol" panose="05050102010706020507" pitchFamily="18" charset="2"/>
                </a:rPr>
                <a:t>-t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o(t)=</a:t>
              </a:r>
              <a:r>
                <a:rPr lang="en-US" altLang="zh-CN" sz="2000" kern="0" dirty="0" err="1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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o(t)		</a:t>
              </a:r>
              <a:r>
                <a:rPr lang="en-US" altLang="zh-CN" sz="2000" kern="0" dirty="0" err="1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1,2,3,…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4">
                  <a:extLst>
                    <a:ext uri="{FF2B5EF4-FFF2-40B4-BE49-F238E27FC236}">
                      <a16:creationId xmlns:a16="http://schemas.microsoft.com/office/drawing/2014/main" id="{C79ACED8-43B7-AED5-EFD4-18912C5EC42E}"/>
                    </a:ext>
                  </a:extLst>
                </p:cNvPr>
                <p:cNvSpPr txBox="1"/>
                <p:nvPr/>
              </p:nvSpPr>
              <p:spPr bwMode="auto">
                <a:xfrm>
                  <a:off x="5095405" y="2112931"/>
                  <a:ext cx="566671" cy="7618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Object 4">
                  <a:extLst>
                    <a:ext uri="{FF2B5EF4-FFF2-40B4-BE49-F238E27FC236}">
                      <a16:creationId xmlns:a16="http://schemas.microsoft.com/office/drawing/2014/main" id="{C79ACED8-43B7-AED5-EFD4-18912C5EC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5405" y="2112931"/>
                  <a:ext cx="566671" cy="7618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Object 4">
                  <a:extLst>
                    <a:ext uri="{FF2B5EF4-FFF2-40B4-BE49-F238E27FC236}">
                      <a16:creationId xmlns:a16="http://schemas.microsoft.com/office/drawing/2014/main" id="{5735B6CC-0889-8E22-1C81-3DEB59E92F1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8938888"/>
                    </p:ext>
                  </p:extLst>
                </p:nvPr>
              </p:nvGraphicFramePr>
              <p:xfrm>
                <a:off x="2699818" y="1655558"/>
                <a:ext cx="361950" cy="7491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317160" imgH="444240" progId="Equation.DSMT4">
                        <p:embed/>
                      </p:oleObj>
                    </mc:Choice>
                    <mc:Fallback>
                      <p:oleObj name="Equation" r:id="rId7" imgW="317160" imgH="444240" progId="Equation.DSMT4">
                        <p:embed/>
                        <p:pic>
                          <p:nvPicPr>
                            <p:cNvPr id="16400" name="Object 4">
                              <a:extLst>
                                <a:ext uri="{FF2B5EF4-FFF2-40B4-BE49-F238E27FC236}">
                                  <a16:creationId xmlns:a16="http://schemas.microsoft.com/office/drawing/2014/main" id="{DE9F0AB9-B508-425E-9248-B2A429C4FA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9818" y="1655558"/>
                              <a:ext cx="361950" cy="7491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Object 4">
                  <a:extLst>
                    <a:ext uri="{FF2B5EF4-FFF2-40B4-BE49-F238E27FC236}">
                      <a16:creationId xmlns:a16="http://schemas.microsoft.com/office/drawing/2014/main" id="{5735B6CC-0889-8E22-1C81-3DEB59E92F1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8938888"/>
                    </p:ext>
                  </p:extLst>
                </p:nvPr>
              </p:nvGraphicFramePr>
              <p:xfrm>
                <a:off x="2699818" y="1655558"/>
                <a:ext cx="361950" cy="7491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317160" imgH="444240" progId="Equation.DSMT4">
                        <p:embed/>
                      </p:oleObj>
                    </mc:Choice>
                    <mc:Fallback>
                      <p:oleObj name="Equation" r:id="rId9" imgW="317160" imgH="444240" progId="Equation.DSMT4">
                        <p:embed/>
                        <p:pic>
                          <p:nvPicPr>
                            <p:cNvPr id="16400" name="Object 4">
                              <a:extLst>
                                <a:ext uri="{FF2B5EF4-FFF2-40B4-BE49-F238E27FC236}">
                                  <a16:creationId xmlns:a16="http://schemas.microsoft.com/office/drawing/2014/main" id="{DE9F0AB9-B508-425E-9248-B2A429C4FA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9818" y="1655558"/>
                              <a:ext cx="361950" cy="7491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Object 4">
                  <a:extLst>
                    <a:ext uri="{FF2B5EF4-FFF2-40B4-BE49-F238E27FC236}">
                      <a16:creationId xmlns:a16="http://schemas.microsoft.com/office/drawing/2014/main" id="{60FF1FC4-5E2B-FB1C-A357-D2B17AA6C62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7833212"/>
                    </p:ext>
                  </p:extLst>
                </p:nvPr>
              </p:nvGraphicFramePr>
              <p:xfrm>
                <a:off x="1580105" y="2186941"/>
                <a:ext cx="409779" cy="59361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558720" imgH="799920" progId="Equation.DSMT4">
                        <p:embed/>
                      </p:oleObj>
                    </mc:Choice>
                    <mc:Fallback>
                      <p:oleObj name="Equation" r:id="rId11" imgW="558720" imgH="799920" progId="Equation.DSMT4">
                        <p:embed/>
                        <p:pic>
                          <p:nvPicPr>
                            <p:cNvPr id="16401" name="Object 4">
                              <a:extLst>
                                <a:ext uri="{FF2B5EF4-FFF2-40B4-BE49-F238E27FC236}">
                                  <a16:creationId xmlns:a16="http://schemas.microsoft.com/office/drawing/2014/main" id="{991341BD-003D-4832-823D-616824F42BF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0105" y="2186941"/>
                              <a:ext cx="409779" cy="593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Object 4">
                  <a:extLst>
                    <a:ext uri="{FF2B5EF4-FFF2-40B4-BE49-F238E27FC236}">
                      <a16:creationId xmlns:a16="http://schemas.microsoft.com/office/drawing/2014/main" id="{60FF1FC4-5E2B-FB1C-A357-D2B17AA6C62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7833212"/>
                    </p:ext>
                  </p:extLst>
                </p:nvPr>
              </p:nvGraphicFramePr>
              <p:xfrm>
                <a:off x="1580105" y="2186941"/>
                <a:ext cx="409779" cy="59361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558720" imgH="799920" progId="Equation.DSMT4">
                        <p:embed/>
                      </p:oleObj>
                    </mc:Choice>
                    <mc:Fallback>
                      <p:oleObj name="Equation" r:id="rId13" imgW="558720" imgH="799920" progId="Equation.DSMT4">
                        <p:embed/>
                        <p:pic>
                          <p:nvPicPr>
                            <p:cNvPr id="16401" name="Object 4">
                              <a:extLst>
                                <a:ext uri="{FF2B5EF4-FFF2-40B4-BE49-F238E27FC236}">
                                  <a16:creationId xmlns:a16="http://schemas.microsoft.com/office/drawing/2014/main" id="{991341BD-003D-4832-823D-616824F42BF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0105" y="2186941"/>
                              <a:ext cx="409779" cy="593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4590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 advAuto="0"/>
      <p:bldP spid="354308" grpId="0" build="p" autoUpdateAnimBg="0" advAuto="0"/>
      <p:bldP spid="354309" grpId="0" build="p" autoUpdateAnimBg="0"/>
      <p:bldP spid="3" grpId="0" build="p" autoUpdateAnimBg="0" advAuto="0"/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A71F8F-8894-4785-8607-3DC9393D4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7E2927C8-D9A5-4B90-8A86-02165900D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2149" y="983801"/>
            <a:ext cx="7774198" cy="567632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我们用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N(t)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表示在时刻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系统中的顾客数，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2E197068-88CE-44A2-B1AA-0E2D805E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381" y="1651383"/>
            <a:ext cx="7697982" cy="4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(t)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P{N(t+t)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j|N(t)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DABB9557-2566-4E8A-9388-E7CC57AB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18" y="2387018"/>
            <a:ext cx="777419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则类似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§8.4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的分析，有</a:t>
            </a:r>
          </a:p>
        </p:txBody>
      </p:sp>
      <p:graphicFrame>
        <p:nvGraphicFramePr>
          <p:cNvPr id="354310" name="Object 6">
            <a:extLst>
              <a:ext uri="{FF2B5EF4-FFF2-40B4-BE49-F238E27FC236}">
                <a16:creationId xmlns:a16="http://schemas.microsoft.com/office/drawing/2014/main" id="{44B630A5-5764-469D-AB7C-42E4EEEEB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27279"/>
              </p:ext>
            </p:extLst>
          </p:nvPr>
        </p:nvGraphicFramePr>
        <p:xfrm>
          <a:off x="2985146" y="2869365"/>
          <a:ext cx="6173629" cy="183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927100" progId="Equation.3">
                  <p:embed/>
                </p:oleObj>
              </mc:Choice>
              <mc:Fallback>
                <p:oleObj name="Equation" r:id="rId3" imgW="3111500" imgH="927100" progId="Equation.3">
                  <p:embed/>
                  <p:pic>
                    <p:nvPicPr>
                      <p:cNvPr id="354310" name="Object 6">
                        <a:extLst>
                          <a:ext uri="{FF2B5EF4-FFF2-40B4-BE49-F238E27FC236}">
                            <a16:creationId xmlns:a16="http://schemas.microsoft.com/office/drawing/2014/main" id="{44B630A5-5764-469D-AB7C-42E4EEEEB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146" y="2869365"/>
                        <a:ext cx="6173629" cy="183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>
            <a:extLst>
              <a:ext uri="{FF2B5EF4-FFF2-40B4-BE49-F238E27FC236}">
                <a16:creationId xmlns:a16="http://schemas.microsoft.com/office/drawing/2014/main" id="{9660F21D-FC23-40F7-8624-B9284631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737922"/>
            <a:ext cx="10887075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于是，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{N(t)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t0}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是可列无限状态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{0,1,2,…}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上的生灭过程，其参数为</a:t>
            </a:r>
          </a:p>
        </p:txBody>
      </p:sp>
      <p:graphicFrame>
        <p:nvGraphicFramePr>
          <p:cNvPr id="354312" name="Object 8">
            <a:extLst>
              <a:ext uri="{FF2B5EF4-FFF2-40B4-BE49-F238E27FC236}">
                <a16:creationId xmlns:a16="http://schemas.microsoft.com/office/drawing/2014/main" id="{62118B31-03C4-40A4-97C8-9EBC831BE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3243"/>
              </p:ext>
            </p:extLst>
          </p:nvPr>
        </p:nvGraphicFramePr>
        <p:xfrm>
          <a:off x="3248733" y="5378713"/>
          <a:ext cx="2823228" cy="143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672808" progId="Equation.3">
                  <p:embed/>
                </p:oleObj>
              </mc:Choice>
              <mc:Fallback>
                <p:oleObj name="Equation" r:id="rId5" imgW="1320227" imgH="672808" progId="Equation.3">
                  <p:embed/>
                  <p:pic>
                    <p:nvPicPr>
                      <p:cNvPr id="354312" name="Object 8">
                        <a:extLst>
                          <a:ext uri="{FF2B5EF4-FFF2-40B4-BE49-F238E27FC236}">
                            <a16:creationId xmlns:a16="http://schemas.microsoft.com/office/drawing/2014/main" id="{62118B31-03C4-40A4-97C8-9EBC831BE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733" y="5378713"/>
                        <a:ext cx="2823228" cy="143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 advAuto="0"/>
      <p:bldP spid="354308" grpId="0" build="p" autoUpdateAnimBg="0" advAuto="0"/>
      <p:bldP spid="354309" grpId="0" build="p" autoUpdateAnimBg="0"/>
      <p:bldP spid="3543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CFFF89C-BE7B-4105-AB63-960EADC1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6B215A5-9FA4-4E80-AC81-BF3F4FC84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5011" y="1069196"/>
            <a:ext cx="7697982" cy="42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令＝  ，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，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P{N((t)=j}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j≥0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A273C36A-D5E5-4967-B767-E74839477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3773" y="806064"/>
          <a:ext cx="349331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431613" progId="Equation.3">
                  <p:embed/>
                </p:oleObj>
              </mc:Choice>
              <mc:Fallback>
                <p:oleObj name="Equation" r:id="rId3" imgW="165028" imgH="431613" progId="Equation.3">
                  <p:embed/>
                  <p:pic>
                    <p:nvPicPr>
                      <p:cNvPr id="356356" name="Object 4">
                        <a:extLst>
                          <a:ext uri="{FF2B5EF4-FFF2-40B4-BE49-F238E27FC236}">
                            <a16:creationId xmlns:a16="http://schemas.microsoft.com/office/drawing/2014/main" id="{A273C36A-D5E5-4967-B767-E74839477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73" y="806064"/>
                        <a:ext cx="349331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>
            <a:extLst>
              <a:ext uri="{FF2B5EF4-FFF2-40B4-BE49-F238E27FC236}">
                <a16:creationId xmlns:a16="http://schemas.microsoft.com/office/drawing/2014/main" id="{B5130627-E8B9-4601-823C-5E553B825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372" y="868098"/>
          <a:ext cx="654201" cy="68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356357" name="Object 5">
                        <a:extLst>
                          <a:ext uri="{FF2B5EF4-FFF2-40B4-BE49-F238E27FC236}">
                            <a16:creationId xmlns:a16="http://schemas.microsoft.com/office/drawing/2014/main" id="{B5130627-E8B9-4601-823C-5E553B825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72" y="868098"/>
                        <a:ext cx="654201" cy="68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47C44C18-A1BA-49E8-B6FD-4396BA448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866" y="840544"/>
          <a:ext cx="482712" cy="91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501" imgH="431613" progId="Equation.3">
                  <p:embed/>
                </p:oleObj>
              </mc:Choice>
              <mc:Fallback>
                <p:oleObj name="Equation" r:id="rId7" imgW="228501" imgH="431613" progId="Equation.3">
                  <p:embed/>
                  <p:pic>
                    <p:nvPicPr>
                      <p:cNvPr id="356358" name="Object 6">
                        <a:extLst>
                          <a:ext uri="{FF2B5EF4-FFF2-40B4-BE49-F238E27FC236}">
                            <a16:creationId xmlns:a16="http://schemas.microsoft.com/office/drawing/2014/main" id="{47C44C18-A1BA-49E8-B6FD-4396BA448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866" y="840544"/>
                        <a:ext cx="482712" cy="911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Rectangle 7">
            <a:extLst>
              <a:ext uri="{FF2B5EF4-FFF2-40B4-BE49-F238E27FC236}">
                <a16:creationId xmlns:a16="http://schemas.microsoft.com/office/drawing/2014/main" id="{AA67A8C0-1CD2-4FD8-8374-54E00C22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9" y="1847670"/>
            <a:ext cx="7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则当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j0}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80E72B41-D1C8-46C5-AF70-EA62005DB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6046" y="2644361"/>
          <a:ext cx="3506011" cy="10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100" imgH="457200" progId="Equation.3">
                  <p:embed/>
                </p:oleObj>
              </mc:Choice>
              <mc:Fallback>
                <p:oleObj name="Equation" r:id="rId9" imgW="1562100" imgH="457200" progId="Equation.3">
                  <p:embed/>
                  <p:pic>
                    <p:nvPicPr>
                      <p:cNvPr id="356360" name="Object 8">
                        <a:extLst>
                          <a:ext uri="{FF2B5EF4-FFF2-40B4-BE49-F238E27FC236}">
                            <a16:creationId xmlns:a16="http://schemas.microsoft.com/office/drawing/2014/main" id="{80E72B41-D1C8-46C5-AF70-EA62005DB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2644361"/>
                        <a:ext cx="3506011" cy="102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>
            <a:extLst>
              <a:ext uri="{FF2B5EF4-FFF2-40B4-BE49-F238E27FC236}">
                <a16:creationId xmlns:a16="http://schemas.microsoft.com/office/drawing/2014/main" id="{3CFF4699-1C63-4D29-837F-B2E35C746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6046" y="3711408"/>
          <a:ext cx="4214200" cy="191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600" imgH="850900" progId="Equation.3">
                  <p:embed/>
                </p:oleObj>
              </mc:Choice>
              <mc:Fallback>
                <p:oleObj name="Equation" r:id="rId11" imgW="1879600" imgH="850900" progId="Equation.3">
                  <p:embed/>
                  <p:pic>
                    <p:nvPicPr>
                      <p:cNvPr id="356361" name="Object 9">
                        <a:extLst>
                          <a:ext uri="{FF2B5EF4-FFF2-40B4-BE49-F238E27FC236}">
                            <a16:creationId xmlns:a16="http://schemas.microsoft.com/office/drawing/2014/main" id="{3CFF4699-1C63-4D29-837F-B2E35C746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3711408"/>
                        <a:ext cx="4214200" cy="191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Rectangle 10">
            <a:extLst>
              <a:ext uri="{FF2B5EF4-FFF2-40B4-BE49-F238E27FC236}">
                <a16:creationId xmlns:a16="http://schemas.microsoft.com/office/drawing/2014/main" id="{61FFDAAE-CEFB-4029-821E-0EEEC1C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51" y="6043594"/>
            <a:ext cx="77741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利用生灭过程的极限定理即得。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6364" name="Rectangle 12">
            <a:extLst>
              <a:ext uri="{FF2B5EF4-FFF2-40B4-BE49-F238E27FC236}">
                <a16:creationId xmlns:a16="http://schemas.microsoft.com/office/drawing/2014/main" id="{21533236-7640-46A5-AB91-CB7B7122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422" y="5707357"/>
            <a:ext cx="370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16753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 advAuto="0"/>
      <p:bldP spid="356359" grpId="0" autoUpdateAnimBg="0"/>
      <p:bldP spid="356362" grpId="0" autoUpdateAnimBg="0"/>
      <p:bldP spid="3563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CFFF89C-BE7B-4105-AB63-960EADC1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6B215A5-9FA4-4E80-AC81-BF3F4FC84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5011" y="1069196"/>
            <a:ext cx="7697982" cy="42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令＝  ，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，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P{N((t)=j}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j≥0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A273C36A-D5E5-4967-B767-E74839477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77666"/>
              </p:ext>
            </p:extLst>
          </p:nvPr>
        </p:nvGraphicFramePr>
        <p:xfrm>
          <a:off x="1583773" y="806064"/>
          <a:ext cx="349331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431613" progId="Equation.3">
                  <p:embed/>
                </p:oleObj>
              </mc:Choice>
              <mc:Fallback>
                <p:oleObj name="Equation" r:id="rId3" imgW="165028" imgH="431613" progId="Equation.3">
                  <p:embed/>
                  <p:pic>
                    <p:nvPicPr>
                      <p:cNvPr id="356356" name="Object 4">
                        <a:extLst>
                          <a:ext uri="{FF2B5EF4-FFF2-40B4-BE49-F238E27FC236}">
                            <a16:creationId xmlns:a16="http://schemas.microsoft.com/office/drawing/2014/main" id="{A273C36A-D5E5-4967-B767-E74839477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73" y="806064"/>
                        <a:ext cx="349331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>
            <a:extLst>
              <a:ext uri="{FF2B5EF4-FFF2-40B4-BE49-F238E27FC236}">
                <a16:creationId xmlns:a16="http://schemas.microsoft.com/office/drawing/2014/main" id="{B5130627-E8B9-4601-823C-5E553B825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00602"/>
              </p:ext>
            </p:extLst>
          </p:nvPr>
        </p:nvGraphicFramePr>
        <p:xfrm>
          <a:off x="3838372" y="868098"/>
          <a:ext cx="654201" cy="68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356357" name="Object 5">
                        <a:extLst>
                          <a:ext uri="{FF2B5EF4-FFF2-40B4-BE49-F238E27FC236}">
                            <a16:creationId xmlns:a16="http://schemas.microsoft.com/office/drawing/2014/main" id="{B5130627-E8B9-4601-823C-5E553B825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72" y="868098"/>
                        <a:ext cx="654201" cy="68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47C44C18-A1BA-49E8-B6FD-4396BA448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19244"/>
              </p:ext>
            </p:extLst>
          </p:nvPr>
        </p:nvGraphicFramePr>
        <p:xfrm>
          <a:off x="2651866" y="840544"/>
          <a:ext cx="482712" cy="91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501" imgH="431613" progId="Equation.3">
                  <p:embed/>
                </p:oleObj>
              </mc:Choice>
              <mc:Fallback>
                <p:oleObj name="Equation" r:id="rId7" imgW="228501" imgH="431613" progId="Equation.3">
                  <p:embed/>
                  <p:pic>
                    <p:nvPicPr>
                      <p:cNvPr id="356358" name="Object 6">
                        <a:extLst>
                          <a:ext uri="{FF2B5EF4-FFF2-40B4-BE49-F238E27FC236}">
                            <a16:creationId xmlns:a16="http://schemas.microsoft.com/office/drawing/2014/main" id="{47C44C18-A1BA-49E8-B6FD-4396BA448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866" y="840544"/>
                        <a:ext cx="482712" cy="911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Rectangle 7">
            <a:extLst>
              <a:ext uri="{FF2B5EF4-FFF2-40B4-BE49-F238E27FC236}">
                <a16:creationId xmlns:a16="http://schemas.microsoft.com/office/drawing/2014/main" id="{AA67A8C0-1CD2-4FD8-8374-54E00C22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9" y="1847670"/>
            <a:ext cx="7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则当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j0}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80E72B41-D1C8-46C5-AF70-EA62005DB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73279"/>
              </p:ext>
            </p:extLst>
          </p:nvPr>
        </p:nvGraphicFramePr>
        <p:xfrm>
          <a:off x="1986046" y="2644361"/>
          <a:ext cx="3506011" cy="10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100" imgH="457200" progId="Equation.3">
                  <p:embed/>
                </p:oleObj>
              </mc:Choice>
              <mc:Fallback>
                <p:oleObj name="Equation" r:id="rId9" imgW="1562100" imgH="457200" progId="Equation.3">
                  <p:embed/>
                  <p:pic>
                    <p:nvPicPr>
                      <p:cNvPr id="356360" name="Object 8">
                        <a:extLst>
                          <a:ext uri="{FF2B5EF4-FFF2-40B4-BE49-F238E27FC236}">
                            <a16:creationId xmlns:a16="http://schemas.microsoft.com/office/drawing/2014/main" id="{80E72B41-D1C8-46C5-AF70-EA62005DB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2644361"/>
                        <a:ext cx="3506011" cy="102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>
            <a:extLst>
              <a:ext uri="{FF2B5EF4-FFF2-40B4-BE49-F238E27FC236}">
                <a16:creationId xmlns:a16="http://schemas.microsoft.com/office/drawing/2014/main" id="{3CFF4699-1C63-4D29-837F-B2E35C746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74679"/>
              </p:ext>
            </p:extLst>
          </p:nvPr>
        </p:nvGraphicFramePr>
        <p:xfrm>
          <a:off x="1986046" y="3711408"/>
          <a:ext cx="4214200" cy="191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600" imgH="850900" progId="Equation.3">
                  <p:embed/>
                </p:oleObj>
              </mc:Choice>
              <mc:Fallback>
                <p:oleObj name="Equation" r:id="rId11" imgW="1879600" imgH="850900" progId="Equation.3">
                  <p:embed/>
                  <p:pic>
                    <p:nvPicPr>
                      <p:cNvPr id="356361" name="Object 9">
                        <a:extLst>
                          <a:ext uri="{FF2B5EF4-FFF2-40B4-BE49-F238E27FC236}">
                            <a16:creationId xmlns:a16="http://schemas.microsoft.com/office/drawing/2014/main" id="{3CFF4699-1C63-4D29-837F-B2E35C746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3711408"/>
                        <a:ext cx="4214200" cy="191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Rectangle 10">
            <a:extLst>
              <a:ext uri="{FF2B5EF4-FFF2-40B4-BE49-F238E27FC236}">
                <a16:creationId xmlns:a16="http://schemas.microsoft.com/office/drawing/2014/main" id="{61FFDAAE-CEFB-4029-821E-0EEEC1C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51" y="6043594"/>
            <a:ext cx="77741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利用生灭过程的极限定理即得。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6364" name="Rectangle 12">
            <a:extLst>
              <a:ext uri="{FF2B5EF4-FFF2-40B4-BE49-F238E27FC236}">
                <a16:creationId xmlns:a16="http://schemas.microsoft.com/office/drawing/2014/main" id="{21533236-7640-46A5-AB91-CB7B7122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422" y="5707357"/>
            <a:ext cx="370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■</a:t>
            </a:r>
          </a:p>
        </p:txBody>
      </p:sp>
      <p:graphicFrame>
        <p:nvGraphicFramePr>
          <p:cNvPr id="356363" name="Object 11">
            <a:extLst>
              <a:ext uri="{FF2B5EF4-FFF2-40B4-BE49-F238E27FC236}">
                <a16:creationId xmlns:a16="http://schemas.microsoft.com/office/drawing/2014/main" id="{F093090B-9404-4EC9-958C-157AD194D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30274"/>
              </p:ext>
            </p:extLst>
          </p:nvPr>
        </p:nvGraphicFramePr>
        <p:xfrm>
          <a:off x="4737649" y="1296262"/>
          <a:ext cx="7250203" cy="536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38760" imgH="4889520" progId="Equation.DSMT4">
                  <p:embed/>
                </p:oleObj>
              </mc:Choice>
              <mc:Fallback>
                <p:oleObj name="Equation" r:id="rId13" imgW="6638760" imgH="4889520" progId="Equation.DSMT4">
                  <p:embed/>
                  <p:pic>
                    <p:nvPicPr>
                      <p:cNvPr id="356363" name="Object 11">
                        <a:extLst>
                          <a:ext uri="{FF2B5EF4-FFF2-40B4-BE49-F238E27FC236}">
                            <a16:creationId xmlns:a16="http://schemas.microsoft.com/office/drawing/2014/main" id="{F093090B-9404-4EC9-958C-157AD194D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649" y="1296262"/>
                        <a:ext cx="7250203" cy="536222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 advAuto="0"/>
      <p:bldP spid="356359" grpId="0" autoUpdateAnimBg="0"/>
      <p:bldP spid="356362" grpId="0" autoUpdateAnimBg="0"/>
      <p:bldP spid="356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CFFF89C-BE7B-4105-AB63-960EADC1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6B215A5-9FA4-4E80-AC81-BF3F4FC84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5011" y="1069196"/>
            <a:ext cx="7697982" cy="42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令＝  ，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，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  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P{N((t)=j}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j≥0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A273C36A-D5E5-4967-B767-E74839477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3773" y="806064"/>
          <a:ext cx="349331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431613" progId="Equation.3">
                  <p:embed/>
                </p:oleObj>
              </mc:Choice>
              <mc:Fallback>
                <p:oleObj name="Equation" r:id="rId3" imgW="165028" imgH="431613" progId="Equation.3">
                  <p:embed/>
                  <p:pic>
                    <p:nvPicPr>
                      <p:cNvPr id="356356" name="Object 4">
                        <a:extLst>
                          <a:ext uri="{FF2B5EF4-FFF2-40B4-BE49-F238E27FC236}">
                            <a16:creationId xmlns:a16="http://schemas.microsoft.com/office/drawing/2014/main" id="{A273C36A-D5E5-4967-B767-E74839477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73" y="806064"/>
                        <a:ext cx="349331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>
            <a:extLst>
              <a:ext uri="{FF2B5EF4-FFF2-40B4-BE49-F238E27FC236}">
                <a16:creationId xmlns:a16="http://schemas.microsoft.com/office/drawing/2014/main" id="{B5130627-E8B9-4601-823C-5E553B825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372" y="868098"/>
          <a:ext cx="654201" cy="68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356357" name="Object 5">
                        <a:extLst>
                          <a:ext uri="{FF2B5EF4-FFF2-40B4-BE49-F238E27FC236}">
                            <a16:creationId xmlns:a16="http://schemas.microsoft.com/office/drawing/2014/main" id="{B5130627-E8B9-4601-823C-5E553B825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72" y="868098"/>
                        <a:ext cx="654201" cy="68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47C44C18-A1BA-49E8-B6FD-4396BA448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866" y="840544"/>
          <a:ext cx="482712" cy="91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501" imgH="431613" progId="Equation.3">
                  <p:embed/>
                </p:oleObj>
              </mc:Choice>
              <mc:Fallback>
                <p:oleObj name="Equation" r:id="rId7" imgW="228501" imgH="431613" progId="Equation.3">
                  <p:embed/>
                  <p:pic>
                    <p:nvPicPr>
                      <p:cNvPr id="356358" name="Object 6">
                        <a:extLst>
                          <a:ext uri="{FF2B5EF4-FFF2-40B4-BE49-F238E27FC236}">
                            <a16:creationId xmlns:a16="http://schemas.microsoft.com/office/drawing/2014/main" id="{47C44C18-A1BA-49E8-B6FD-4396BA448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866" y="840544"/>
                        <a:ext cx="482712" cy="911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Rectangle 7">
            <a:extLst>
              <a:ext uri="{FF2B5EF4-FFF2-40B4-BE49-F238E27FC236}">
                <a16:creationId xmlns:a16="http://schemas.microsoft.com/office/drawing/2014/main" id="{AA67A8C0-1CD2-4FD8-8374-54E00C22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9" y="1847670"/>
            <a:ext cx="7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则当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j0}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80E72B41-D1C8-46C5-AF70-EA62005DB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6046" y="2644361"/>
          <a:ext cx="3506011" cy="10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100" imgH="457200" progId="Equation.3">
                  <p:embed/>
                </p:oleObj>
              </mc:Choice>
              <mc:Fallback>
                <p:oleObj name="Equation" r:id="rId9" imgW="1562100" imgH="457200" progId="Equation.3">
                  <p:embed/>
                  <p:pic>
                    <p:nvPicPr>
                      <p:cNvPr id="356360" name="Object 8">
                        <a:extLst>
                          <a:ext uri="{FF2B5EF4-FFF2-40B4-BE49-F238E27FC236}">
                            <a16:creationId xmlns:a16="http://schemas.microsoft.com/office/drawing/2014/main" id="{80E72B41-D1C8-46C5-AF70-EA62005DB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2644361"/>
                        <a:ext cx="3506011" cy="102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>
            <a:extLst>
              <a:ext uri="{FF2B5EF4-FFF2-40B4-BE49-F238E27FC236}">
                <a16:creationId xmlns:a16="http://schemas.microsoft.com/office/drawing/2014/main" id="{3CFF4699-1C63-4D29-837F-B2E35C746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6046" y="3711408"/>
          <a:ext cx="4214200" cy="191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600" imgH="850900" progId="Equation.3">
                  <p:embed/>
                </p:oleObj>
              </mc:Choice>
              <mc:Fallback>
                <p:oleObj name="Equation" r:id="rId11" imgW="1879600" imgH="850900" progId="Equation.3">
                  <p:embed/>
                  <p:pic>
                    <p:nvPicPr>
                      <p:cNvPr id="356361" name="Object 9">
                        <a:extLst>
                          <a:ext uri="{FF2B5EF4-FFF2-40B4-BE49-F238E27FC236}">
                            <a16:creationId xmlns:a16="http://schemas.microsoft.com/office/drawing/2014/main" id="{3CFF4699-1C63-4D29-837F-B2E35C746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46" y="3711408"/>
                        <a:ext cx="4214200" cy="1910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Rectangle 10">
            <a:extLst>
              <a:ext uri="{FF2B5EF4-FFF2-40B4-BE49-F238E27FC236}">
                <a16:creationId xmlns:a16="http://schemas.microsoft.com/office/drawing/2014/main" id="{61FFDAAE-CEFB-4029-821E-0EEEC1C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51" y="6043594"/>
            <a:ext cx="77741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利用生灭过程的极限定理即得。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6364" name="Rectangle 12">
            <a:extLst>
              <a:ext uri="{FF2B5EF4-FFF2-40B4-BE49-F238E27FC236}">
                <a16:creationId xmlns:a16="http://schemas.microsoft.com/office/drawing/2014/main" id="{21533236-7640-46A5-AB91-CB7B7122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422" y="5707357"/>
            <a:ext cx="370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■</a:t>
            </a:r>
          </a:p>
        </p:txBody>
      </p:sp>
      <p:graphicFrame>
        <p:nvGraphicFramePr>
          <p:cNvPr id="356365" name="Object 13">
            <a:extLst>
              <a:ext uri="{FF2B5EF4-FFF2-40B4-BE49-F238E27FC236}">
                <a16:creationId xmlns:a16="http://schemas.microsoft.com/office/drawing/2014/main" id="{43736462-18C7-44F8-81F0-198E7A36E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64859"/>
              </p:ext>
            </p:extLst>
          </p:nvPr>
        </p:nvGraphicFramePr>
        <p:xfrm>
          <a:off x="1069975" y="2276010"/>
          <a:ext cx="8101300" cy="386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984440" imgH="3746520" progId="Equation.DSMT4">
                  <p:embed/>
                </p:oleObj>
              </mc:Choice>
              <mc:Fallback>
                <p:oleObj name="Equation" r:id="rId13" imgW="7984440" imgH="3746520" progId="Equation.DSMT4">
                  <p:embed/>
                  <p:pic>
                    <p:nvPicPr>
                      <p:cNvPr id="356365" name="Object 13">
                        <a:extLst>
                          <a:ext uri="{FF2B5EF4-FFF2-40B4-BE49-F238E27FC236}">
                            <a16:creationId xmlns:a16="http://schemas.microsoft.com/office/drawing/2014/main" id="{43736462-18C7-44F8-81F0-198E7A36E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276010"/>
                        <a:ext cx="8101300" cy="386010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 advAuto="0"/>
      <p:bldP spid="356359" grpId="0" autoUpdateAnimBg="0"/>
      <p:bldP spid="356362" grpId="0" autoUpdateAnimBg="0"/>
      <p:bldP spid="35636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2256</Words>
  <Application>Microsoft Office PowerPoint</Application>
  <PresentationFormat>自定义</PresentationFormat>
  <Paragraphs>198</Paragraphs>
  <Slides>32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等线</vt:lpstr>
      <vt:lpstr>黑体</vt:lpstr>
      <vt:lpstr>华文行楷</vt:lpstr>
      <vt:lpstr>微软雅黑</vt:lpstr>
      <vt:lpstr>Arial</vt:lpstr>
      <vt:lpstr>Cambria Math</vt:lpstr>
      <vt:lpstr>Symbol</vt:lpstr>
      <vt:lpstr>Times New Roman</vt:lpstr>
      <vt:lpstr>Wingdings</vt:lpstr>
      <vt:lpstr>Office Theme</vt:lpstr>
      <vt:lpstr>Microsoft Equation 3.0</vt:lpstr>
      <vt:lpstr>Equation</vt:lpstr>
      <vt:lpstr>MathType 6.0 Equation</vt:lpstr>
      <vt:lpstr>公式</vt:lpstr>
      <vt:lpstr>PowerPoint 演示文稿</vt:lpstr>
      <vt:lpstr>本讲主要内容</vt:lpstr>
      <vt:lpstr>§8.5  M/M/c/排队系统</vt:lpstr>
      <vt:lpstr>1.问题的叙述</vt:lpstr>
      <vt:lpstr>2.队长</vt:lpstr>
      <vt:lpstr>2.队长</vt:lpstr>
      <vt:lpstr>定理</vt:lpstr>
      <vt:lpstr>定理</vt:lpstr>
      <vt:lpstr>定理</vt:lpstr>
      <vt:lpstr>等待队长Nq</vt:lpstr>
      <vt:lpstr>Nc</vt:lpstr>
      <vt:lpstr>平均队长</vt:lpstr>
      <vt:lpstr>3.等待时间与逗留时间</vt:lpstr>
      <vt:lpstr>定理</vt:lpstr>
      <vt:lpstr>证明</vt:lpstr>
      <vt:lpstr>证明(续1)</vt:lpstr>
      <vt:lpstr>证明(续2)</vt:lpstr>
      <vt:lpstr>逗留时间</vt:lpstr>
      <vt:lpstr>逗留时间（详细计算过程）</vt:lpstr>
      <vt:lpstr>5.输出过程</vt:lpstr>
      <vt:lpstr>输出过程(续1)</vt:lpstr>
      <vt:lpstr>输出过程(续2)</vt:lpstr>
      <vt:lpstr>例1</vt:lpstr>
      <vt:lpstr>解  1)</vt:lpstr>
      <vt:lpstr>解  2)</vt:lpstr>
      <vt:lpstr>例2</vt:lpstr>
      <vt:lpstr>例2(续)</vt:lpstr>
      <vt:lpstr>本讲主要内容</vt:lpstr>
      <vt:lpstr>思考题</vt:lpstr>
      <vt:lpstr>本节习题</vt:lpstr>
      <vt:lpstr>下一讲内容预告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1303</cp:revision>
  <cp:lastPrinted>2022-01-15T12:13:00Z</cp:lastPrinted>
  <dcterms:created xsi:type="dcterms:W3CDTF">2006-08-16T00:00:00Z</dcterms:created>
  <dcterms:modified xsi:type="dcterms:W3CDTF">2024-11-14T07:09:38Z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