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>
  <p:sldMasterIdLst>
    <p:sldMasterId id="2147483648" r:id="rId1"/>
  </p:sldMasterIdLst>
  <p:notesMasterIdLst>
    <p:notesMasterId r:id="rId28"/>
  </p:notesMasterIdLst>
  <p:sldIdLst>
    <p:sldId id="256" r:id="rId2"/>
    <p:sldId id="287" r:id="rId3"/>
    <p:sldId id="310" r:id="rId4"/>
    <p:sldId id="291" r:id="rId5"/>
    <p:sldId id="292" r:id="rId6"/>
    <p:sldId id="313" r:id="rId7"/>
    <p:sldId id="293" r:id="rId8"/>
    <p:sldId id="294" r:id="rId9"/>
    <p:sldId id="309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259" r:id="rId24"/>
    <p:sldId id="311" r:id="rId25"/>
    <p:sldId id="283" r:id="rId26"/>
    <p:sldId id="268" r:id="rId27"/>
  </p:sldIdLst>
  <p:sldSz cx="12198350" cy="6859588"/>
  <p:notesSz cx="9144000" cy="6858000"/>
  <p:defaultTextStyle>
    <a:defPPr>
      <a:defRPr lang="en-US"/>
    </a:defPPr>
    <a:lvl1pPr marL="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83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3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3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27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7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47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70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22">
          <p15:clr>
            <a:srgbClr val="A4A3A4"/>
          </p15:clr>
        </p15:guide>
        <p15:guide id="3" orient="horz" pos="2878">
          <p15:clr>
            <a:srgbClr val="A4A3A4"/>
          </p15:clr>
        </p15:guide>
        <p15:guide id="4" pos="38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990033"/>
    <a:srgbClr val="0000FF"/>
    <a:srgbClr val="92D050"/>
    <a:srgbClr val="CC00CC"/>
    <a:srgbClr val="BD9B53"/>
    <a:srgbClr val="009900"/>
    <a:srgbClr val="F4FA12"/>
    <a:srgbClr val="1157AB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35" autoAdjust="0"/>
    <p:restoredTop sz="92526" autoAdjust="0"/>
  </p:normalViewPr>
  <p:slideViewPr>
    <p:cSldViewPr>
      <p:cViewPr varScale="1">
        <p:scale>
          <a:sx n="80" d="100"/>
          <a:sy n="80" d="100"/>
        </p:scale>
        <p:origin x="319" y="48"/>
      </p:cViewPr>
      <p:guideLst>
        <p:guide orient="horz" pos="2160"/>
        <p:guide pos="2822"/>
        <p:guide orient="horz" pos="2878"/>
        <p:guide pos="384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4042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5.xml"/><Relationship Id="rId18" Type="http://schemas.openxmlformats.org/officeDocument/2006/relationships/slide" Target="slides/slide20.xml"/><Relationship Id="rId3" Type="http://schemas.openxmlformats.org/officeDocument/2006/relationships/slide" Target="slides/slide4.xml"/><Relationship Id="rId21" Type="http://schemas.openxmlformats.org/officeDocument/2006/relationships/slide" Target="slides/slide23.xml"/><Relationship Id="rId7" Type="http://schemas.openxmlformats.org/officeDocument/2006/relationships/slide" Target="slides/slide8.xml"/><Relationship Id="rId12" Type="http://schemas.openxmlformats.org/officeDocument/2006/relationships/slide" Target="slides/slide14.xml"/><Relationship Id="rId17" Type="http://schemas.openxmlformats.org/officeDocument/2006/relationships/slide" Target="slides/slide19.xml"/><Relationship Id="rId2" Type="http://schemas.openxmlformats.org/officeDocument/2006/relationships/slide" Target="slides/slide3.xml"/><Relationship Id="rId16" Type="http://schemas.openxmlformats.org/officeDocument/2006/relationships/slide" Target="slides/slide18.xml"/><Relationship Id="rId20" Type="http://schemas.openxmlformats.org/officeDocument/2006/relationships/slide" Target="slides/slide22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5" Type="http://schemas.openxmlformats.org/officeDocument/2006/relationships/slide" Target="slides/slide6.xml"/><Relationship Id="rId15" Type="http://schemas.openxmlformats.org/officeDocument/2006/relationships/slide" Target="slides/slide17.xml"/><Relationship Id="rId23" Type="http://schemas.openxmlformats.org/officeDocument/2006/relationships/slide" Target="slides/slide25.xml"/><Relationship Id="rId10" Type="http://schemas.openxmlformats.org/officeDocument/2006/relationships/slide" Target="slides/slide11.xml"/><Relationship Id="rId19" Type="http://schemas.openxmlformats.org/officeDocument/2006/relationships/slide" Target="slides/slide21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6.xml"/><Relationship Id="rId22" Type="http://schemas.openxmlformats.org/officeDocument/2006/relationships/slide" Target="slides/slide2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81824-7EDF-4B1D-9D44-4D7461D95900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2A367-4377-4BC9-85D6-558F91AD7B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2A367-4377-4BC9-85D6-558F91AD7B7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74F8A24B-37FA-4178-AE11-9ACCE5075D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2F40757-7690-498E-9848-ABA602A7B586}" type="slidenum">
              <a:rPr lang="en-US" altLang="zh-CN" smtClean="0"/>
              <a:pPr>
                <a:spcBef>
                  <a:spcPct val="0"/>
                </a:spcBef>
              </a:pPr>
              <a:t>10</a:t>
            </a:fld>
            <a:endParaRPr lang="en-US" altLang="zh-CN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7859E63F-CE79-49DC-93EA-9B71AF0583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2E3F4849-3845-4D5C-9573-6E854D04E2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EAFB29B2-15BD-4F59-A1D9-2B2CD2E3AF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05CDFBB-A068-40A6-935E-2A0E7F3BFE14}" type="slidenum">
              <a:rPr lang="en-US" altLang="zh-CN" smtClean="0"/>
              <a:pPr>
                <a:spcBef>
                  <a:spcPct val="0"/>
                </a:spcBef>
              </a:pPr>
              <a:t>11</a:t>
            </a:fld>
            <a:endParaRPr lang="en-US" altLang="zh-CN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0BA05A3F-6DFC-4975-924B-620A1A8CCB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4A5D7F59-220A-4B30-88F6-545C29BD8D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BAEED9EE-11CE-4D3D-84E6-161DD19775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1B10927-73A4-43BB-979B-CA3A65185A73}" type="slidenum">
              <a:rPr lang="en-US" altLang="zh-CN" smtClean="0"/>
              <a:pPr>
                <a:spcBef>
                  <a:spcPct val="0"/>
                </a:spcBef>
              </a:pPr>
              <a:t>12</a:t>
            </a:fld>
            <a:endParaRPr lang="en-US" altLang="zh-CN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AF016E8A-EF3D-47A9-B822-976697DF4B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9DB5C18A-BA50-478B-9648-8EC48CCCDB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7548CA81-77CF-4375-82C0-5906F328C7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C6F0EEC-EB0F-4BA1-9CB6-B2673C738E4D}" type="slidenum">
              <a:rPr lang="en-US" altLang="zh-CN" smtClean="0"/>
              <a:pPr>
                <a:spcBef>
                  <a:spcPct val="0"/>
                </a:spcBef>
              </a:pPr>
              <a:t>13</a:t>
            </a:fld>
            <a:endParaRPr lang="en-US" altLang="zh-CN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C194DF7C-D4C8-46CE-9320-2DACBBFA59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D0B47E15-3C8E-41FF-A2E6-EEB4DF0FF2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502DEDB6-36E7-4783-BB9D-CD1A6FB113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2C73475-88D7-4860-AF93-48C67C04A1C4}" type="slidenum">
              <a:rPr lang="en-US" altLang="zh-CN" smtClean="0"/>
              <a:pPr>
                <a:spcBef>
                  <a:spcPct val="0"/>
                </a:spcBef>
              </a:pPr>
              <a:t>14</a:t>
            </a:fld>
            <a:endParaRPr lang="en-US" altLang="zh-CN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7B68BD04-2CB5-43A6-A174-423398F434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55A33ABA-74E5-45D0-82F6-1BE61F2F70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A47EF023-AA3A-4402-B313-FB5DE627A7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3C146C7-2116-4138-AFE4-BE2E9D1D3EEB}" type="slidenum">
              <a:rPr lang="en-US" altLang="zh-CN" smtClean="0"/>
              <a:pPr>
                <a:spcBef>
                  <a:spcPct val="0"/>
                </a:spcBef>
              </a:pPr>
              <a:t>15</a:t>
            </a:fld>
            <a:endParaRPr lang="en-US" altLang="zh-CN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B62526B7-4223-46CE-992C-E6A0DCDC0A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F153D39D-8EB8-404B-B579-1BA1E0C217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DF6A9D71-D898-46BE-A1BB-4E3044AAB5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9E982C9-26B4-4AA7-BDBE-1C2228E77B86}" type="slidenum">
              <a:rPr lang="en-US" altLang="zh-CN" smtClean="0"/>
              <a:pPr>
                <a:spcBef>
                  <a:spcPct val="0"/>
                </a:spcBef>
              </a:pPr>
              <a:t>16</a:t>
            </a:fld>
            <a:endParaRPr lang="en-US" altLang="zh-CN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1A507635-4D12-4A6C-9962-BF77A2F689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6A72D069-326B-4626-A44F-C06D064222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804D5C14-0C47-4490-830B-D66BF045A4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B81424B-DDB9-4ECC-9B2E-672901FFA9E9}" type="slidenum">
              <a:rPr lang="en-US" altLang="zh-CN" smtClean="0"/>
              <a:pPr>
                <a:spcBef>
                  <a:spcPct val="0"/>
                </a:spcBef>
              </a:pPr>
              <a:t>17</a:t>
            </a:fld>
            <a:endParaRPr lang="en-US" altLang="zh-CN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45A5D86C-2F08-45B9-9E13-DEDE8C6EA7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ED9A0F7E-6792-4E9F-96BD-14B1B7B4BC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8AD8A612-8E08-4831-8825-5412234698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B5DB308-C918-467F-9B4E-EF16B8A30053}" type="slidenum">
              <a:rPr lang="en-US" altLang="zh-CN" smtClean="0"/>
              <a:pPr>
                <a:spcBef>
                  <a:spcPct val="0"/>
                </a:spcBef>
              </a:pPr>
              <a:t>18</a:t>
            </a:fld>
            <a:endParaRPr lang="en-US" altLang="zh-CN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2455A7D9-5A44-476B-8A53-80C5817EAB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247EC431-DD4D-42A0-9C07-69D1D344AB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DB7B2FF2-78F8-4A9E-8D1C-FCB485DE7C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C45D827-B1CB-4B79-A24F-F0B0746B58E8}" type="slidenum">
              <a:rPr lang="en-US" altLang="zh-CN" smtClean="0"/>
              <a:pPr>
                <a:spcBef>
                  <a:spcPct val="0"/>
                </a:spcBef>
              </a:pPr>
              <a:t>19</a:t>
            </a:fld>
            <a:endParaRPr lang="en-US" altLang="zh-CN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4E307C3E-D471-4C74-9A8A-79C7ED2C61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B7CC4B30-2DE4-49F8-921B-7346041981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EDD7035C-33D9-4A4F-91AB-7512DCD358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83AC615-68E2-46AD-B023-369D365C3808}" type="slidenum">
              <a:rPr lang="en-US" altLang="zh-CN" smtClean="0"/>
              <a:pPr>
                <a:spcBef>
                  <a:spcPct val="0"/>
                </a:spcBef>
              </a:pPr>
              <a:t>2</a:t>
            </a:fld>
            <a:endParaRPr lang="en-US" altLang="zh-CN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34136D93-A007-4789-B3AA-DE117AEB7B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86947D49-6C03-4A34-90E8-43CEBE4075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47221272-9D43-4F74-A122-BAC474D30C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A53CB98-CC42-42F3-9090-3DB98D418C20}" type="slidenum">
              <a:rPr lang="en-US" altLang="zh-CN" smtClean="0"/>
              <a:pPr>
                <a:spcBef>
                  <a:spcPct val="0"/>
                </a:spcBef>
              </a:pPr>
              <a:t>20</a:t>
            </a:fld>
            <a:endParaRPr lang="en-US" altLang="zh-CN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35B3605D-20B7-42C4-8920-9B9901DE0F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76A1C9FC-E4D2-40BE-9150-E6458C7FBE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1FBCE5EA-C1E9-4632-8FD5-1B6EA01005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73A66DF-1E3A-4F76-9338-DD46C1B498B4}" type="slidenum">
              <a:rPr lang="en-US" altLang="zh-CN" smtClean="0"/>
              <a:pPr>
                <a:spcBef>
                  <a:spcPct val="0"/>
                </a:spcBef>
              </a:pPr>
              <a:t>21</a:t>
            </a:fld>
            <a:endParaRPr lang="en-US" altLang="zh-CN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3125A06B-2B47-4E68-BE47-37AC585E43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B983FD42-53AB-4A93-AC8B-F5D82F30F4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AC322123-C951-45C0-B6AC-6C886E730D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56741F2-1C0D-494D-B102-37CA55FFAC54}" type="slidenum">
              <a:rPr lang="en-US" altLang="zh-CN" smtClean="0"/>
              <a:pPr>
                <a:spcBef>
                  <a:spcPct val="0"/>
                </a:spcBef>
              </a:pPr>
              <a:t>22</a:t>
            </a:fld>
            <a:endParaRPr lang="en-US" altLang="zh-CN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DE46C9B1-D0A7-47DB-B65A-6841087172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0D66129A-0C8C-441D-BD3F-1D0C8CECEE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46D5E0E9-D479-4CBA-923B-84A56BE95E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4FBAB82-B951-4E31-BF99-70D3D633D0D4}" type="slidenum">
              <a:rPr lang="en-US" altLang="zh-CN" smtClean="0"/>
              <a:pPr>
                <a:spcBef>
                  <a:spcPct val="0"/>
                </a:spcBef>
              </a:pPr>
              <a:t>23</a:t>
            </a:fld>
            <a:endParaRPr lang="en-US" altLang="zh-CN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E812F278-A142-49C9-B1E0-0A2E20685C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4C29DD01-71B9-445A-B183-7D3F53F3D1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41C89DFF-13A1-467F-B974-061C34F57B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26CB185-D4D8-4775-A607-09D900468836}" type="slidenum">
              <a:rPr lang="en-US" altLang="zh-CN" smtClean="0"/>
              <a:pPr>
                <a:spcBef>
                  <a:spcPct val="0"/>
                </a:spcBef>
              </a:pPr>
              <a:t>24</a:t>
            </a:fld>
            <a:endParaRPr lang="en-US" altLang="zh-CN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05D02E2A-937A-49F3-9F96-50B3D76157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98D96898-CB2A-42A5-97D6-0947D83206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B5E23CB2-015F-469D-8360-52336126CA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B2AF39A-60CD-482C-825A-25F733F4CB55}" type="slidenum">
              <a:rPr lang="en-US" altLang="zh-CN" smtClean="0"/>
              <a:pPr>
                <a:spcBef>
                  <a:spcPct val="0"/>
                </a:spcBef>
              </a:pPr>
              <a:t>25</a:t>
            </a:fld>
            <a:endParaRPr lang="en-US" altLang="zh-CN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6914AB4C-996C-4BA4-A039-543006C536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1753CAF7-AC2A-4D85-AB3C-15126CB7B0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87750A97-1683-45BE-8F4F-77BF028F9B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4497D24-C924-4C1E-B1C0-D1D7A479ABEC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A33AC79C-DDF8-4AD7-9CE1-8432AD12CA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561476BE-9211-42D9-ABC6-259566262E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22B67983-D3BD-4E63-B633-A6BCE5FE90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7482C85-6524-4877-B8B2-4B178E827C52}" type="slidenum">
              <a:rPr lang="en-US" altLang="zh-CN" smtClean="0"/>
              <a:pPr>
                <a:spcBef>
                  <a:spcPct val="0"/>
                </a:spcBef>
              </a:pPr>
              <a:t>4</a:t>
            </a:fld>
            <a:endParaRPr lang="en-US" altLang="zh-CN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5749F4D1-B1FB-4581-963C-8014306731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8604AEAF-0E93-426C-9E3E-9170053207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D84D1510-CE43-40EC-B276-FC7A922249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9D85D12-73AF-4E67-9CEE-DCA506E5A8E2}" type="slidenum">
              <a:rPr lang="en-US" altLang="zh-CN" smtClean="0"/>
              <a:pPr>
                <a:spcBef>
                  <a:spcPct val="0"/>
                </a:spcBef>
              </a:pPr>
              <a:t>5</a:t>
            </a:fld>
            <a:endParaRPr lang="en-US" altLang="zh-CN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4818C03-5CDA-46D5-B8C9-6937D63681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759F289E-C5AE-4627-A15D-4D3E501242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D84D1510-CE43-40EC-B276-FC7A922249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9D85D12-73AF-4E67-9CEE-DCA506E5A8E2}" type="slidenum">
              <a:rPr lang="en-US" altLang="zh-CN" smtClean="0"/>
              <a:pPr>
                <a:spcBef>
                  <a:spcPct val="0"/>
                </a:spcBef>
              </a:pPr>
              <a:t>6</a:t>
            </a:fld>
            <a:endParaRPr lang="en-US" altLang="zh-CN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4818C03-5CDA-46D5-B8C9-6937D63681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759F289E-C5AE-4627-A15D-4D3E501242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65397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134F999A-33B6-471D-9439-A94390DE8F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2E1E3D7-E029-44D6-99A7-C39E6AC60AEE}" type="slidenum">
              <a:rPr lang="en-US" altLang="zh-CN" smtClean="0"/>
              <a:pPr>
                <a:spcBef>
                  <a:spcPct val="0"/>
                </a:spcBef>
              </a:pPr>
              <a:t>7</a:t>
            </a:fld>
            <a:endParaRPr lang="en-US" altLang="zh-CN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BCB91D7C-185C-4757-87C4-F3B0592843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F2D4A839-7263-496A-AC9B-EDDB17B1C1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F627C56C-D865-457E-AA92-F2C558F275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5CDAD83-AC76-495C-8D68-FED1ABAB11E3}" type="slidenum">
              <a:rPr lang="en-US" altLang="zh-CN" smtClean="0"/>
              <a:pPr>
                <a:spcBef>
                  <a:spcPct val="0"/>
                </a:spcBef>
              </a:pPr>
              <a:t>8</a:t>
            </a:fld>
            <a:endParaRPr lang="en-US" altLang="zh-CN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2564D3DB-0375-4C44-BFDD-7FC4871126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68C5E440-11D7-444F-AB5D-F527776532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F8D0E9CC-5C93-4A74-9CBA-C2A6A32E6A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FBF8D67-4A3C-4C64-9F27-73F68CEB0447}" type="slidenum">
              <a:rPr lang="en-US" altLang="zh-CN" smtClean="0"/>
              <a:pPr>
                <a:spcBef>
                  <a:spcPct val="0"/>
                </a:spcBef>
              </a:pPr>
              <a:t>9</a:t>
            </a:fld>
            <a:endParaRPr lang="en-US" altLang="zh-CN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B03BCFAE-0C61-4DE9-915C-0F7B41B2B0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7092C700-2A0B-4A4D-8039-0F7A4E474F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876" y="2841225"/>
            <a:ext cx="10368598" cy="196048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753" y="5182800"/>
            <a:ext cx="8538845" cy="233734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9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918" y="2134095"/>
            <a:ext cx="10978515" cy="603601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3804" y="366269"/>
            <a:ext cx="2744629" cy="780384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918" y="366269"/>
            <a:ext cx="8030580" cy="780384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一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52424"/>
            <a:ext cx="5334000" cy="42941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143795"/>
            <a:ext cx="10978515" cy="5029200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>
              <a:lnSpc>
                <a:spcPct val="15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ea"/>
                <a:ea typeface="+mn-ea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ea"/>
                <a:ea typeface="+mn-ea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ea"/>
                <a:ea typeface="+mn-ea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ea"/>
                <a:ea typeface="+mn-ea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两级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6581775" cy="400050"/>
          </a:xfrm>
          <a:prstGeom prst="rect">
            <a:avLst/>
          </a:prstGeom>
        </p:spPr>
        <p:txBody>
          <a:bodyPr/>
          <a:lstStyle>
            <a:lvl1pPr>
              <a:defRPr sz="2400" b="1">
                <a:latin typeface="+mn-ea"/>
                <a:ea typeface="+mn-e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600994"/>
            <a:ext cx="10978515" cy="45720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30000"/>
              </a:lnSpc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ea"/>
                <a:ea typeface="+mn-ea"/>
              </a:defRPr>
            </a:lvl1pPr>
            <a:lvl2pPr>
              <a:lnSpc>
                <a:spcPct val="130000"/>
              </a:lnSpc>
              <a:defRPr sz="2400" b="1">
                <a:solidFill>
                  <a:schemeClr val="tx1"/>
                </a:solidFill>
                <a:latin typeface="+mn-ea"/>
                <a:ea typeface="+mn-ea"/>
              </a:defRPr>
            </a:lvl2pPr>
            <a:lvl3pPr>
              <a:lnSpc>
                <a:spcPct val="130000"/>
              </a:lnSpc>
              <a:defRPr sz="2400" b="1">
                <a:solidFill>
                  <a:schemeClr val="tx1"/>
                </a:solidFill>
                <a:latin typeface="+mn-ea"/>
                <a:ea typeface="+mn-ea"/>
              </a:defRPr>
            </a:lvl3pPr>
            <a:lvl4pPr>
              <a:lnSpc>
                <a:spcPct val="130000"/>
              </a:lnSpc>
              <a:defRPr sz="2400" b="1">
                <a:solidFill>
                  <a:schemeClr val="tx1"/>
                </a:solidFill>
                <a:latin typeface="+mn-ea"/>
                <a:ea typeface="+mn-ea"/>
              </a:defRPr>
            </a:lvl4pPr>
            <a:lvl5pPr>
              <a:lnSpc>
                <a:spcPct val="130000"/>
              </a:lnSpc>
              <a:defRPr sz="2400" b="1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841375" y="984137"/>
            <a:ext cx="10747058" cy="4644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SzPct val="80000"/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"/>
          <p:cNvSpPr/>
          <p:nvPr userDrawn="1"/>
        </p:nvSpPr>
        <p:spPr>
          <a:xfrm>
            <a:off x="-73026" y="0"/>
            <a:ext cx="12271375" cy="6859588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ECEC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17" y="2134095"/>
            <a:ext cx="5387605" cy="6036015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828" y="2134095"/>
            <a:ext cx="5387605" cy="6036015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18" y="2047291"/>
            <a:ext cx="5389723" cy="8532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835" indent="0">
              <a:buNone/>
              <a:defRPr sz="2400" b="1"/>
            </a:lvl3pPr>
            <a:lvl4pPr marL="1829435" indent="0">
              <a:buNone/>
              <a:defRPr sz="2100" b="1"/>
            </a:lvl4pPr>
            <a:lvl5pPr marL="2439035" indent="0">
              <a:buNone/>
              <a:defRPr sz="2100" b="1"/>
            </a:lvl5pPr>
            <a:lvl6pPr marL="3049270" indent="0">
              <a:buNone/>
              <a:defRPr sz="2100" b="1"/>
            </a:lvl6pPr>
            <a:lvl7pPr marL="3658870" indent="0">
              <a:buNone/>
              <a:defRPr sz="2100" b="1"/>
            </a:lvl7pPr>
            <a:lvl8pPr marL="4268470" indent="0">
              <a:buNone/>
              <a:defRPr sz="2100" b="1"/>
            </a:lvl8pPr>
            <a:lvl9pPr marL="487870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918" y="2900505"/>
            <a:ext cx="5389723" cy="52696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593" y="2047291"/>
            <a:ext cx="5391840" cy="8532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835" indent="0">
              <a:buNone/>
              <a:defRPr sz="2400" b="1"/>
            </a:lvl3pPr>
            <a:lvl4pPr marL="1829435" indent="0">
              <a:buNone/>
              <a:defRPr sz="2100" b="1"/>
            </a:lvl4pPr>
            <a:lvl5pPr marL="2439035" indent="0">
              <a:buNone/>
              <a:defRPr sz="2100" b="1"/>
            </a:lvl5pPr>
            <a:lvl6pPr marL="3049270" indent="0">
              <a:buNone/>
              <a:defRPr sz="2100" b="1"/>
            </a:lvl6pPr>
            <a:lvl7pPr marL="3658870" indent="0">
              <a:buNone/>
              <a:defRPr sz="2100" b="1"/>
            </a:lvl7pPr>
            <a:lvl8pPr marL="4268470" indent="0">
              <a:buNone/>
              <a:defRPr sz="2100" b="1"/>
            </a:lvl8pPr>
            <a:lvl9pPr marL="487870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593" y="2900505"/>
            <a:ext cx="5391840" cy="52696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4151"/>
            <a:ext cx="4013173" cy="1549759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9216" y="364152"/>
            <a:ext cx="6819216" cy="7805958"/>
          </a:xfrm>
          <a:prstGeom prst="rect">
            <a:avLst/>
          </a:prstGeo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918" y="1913910"/>
            <a:ext cx="4013173" cy="62561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62" y="6402282"/>
            <a:ext cx="7319010" cy="755826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962" y="817223"/>
            <a:ext cx="7319010" cy="548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300"/>
            </a:lvl1pPr>
            <a:lvl2pPr marL="609600" indent="0">
              <a:buNone/>
              <a:defRPr sz="3700"/>
            </a:lvl2pPr>
            <a:lvl3pPr marL="1219835" indent="0">
              <a:buNone/>
              <a:defRPr sz="3200"/>
            </a:lvl3pPr>
            <a:lvl4pPr marL="1829435" indent="0">
              <a:buNone/>
              <a:defRPr sz="2700"/>
            </a:lvl4pPr>
            <a:lvl5pPr marL="2439035" indent="0">
              <a:buNone/>
              <a:defRPr sz="2700"/>
            </a:lvl5pPr>
            <a:lvl6pPr marL="3049270" indent="0">
              <a:buNone/>
              <a:defRPr sz="2700"/>
            </a:lvl6pPr>
            <a:lvl7pPr marL="3658870" indent="0">
              <a:buNone/>
              <a:defRPr sz="2700"/>
            </a:lvl7pPr>
            <a:lvl8pPr marL="4268470" indent="0">
              <a:buNone/>
              <a:defRPr sz="2700"/>
            </a:lvl8pPr>
            <a:lvl9pPr marL="4878705" indent="0">
              <a:buNone/>
              <a:defRPr sz="27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962" y="7158108"/>
            <a:ext cx="7319010" cy="10733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917" y="8477096"/>
            <a:ext cx="2846282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7770" y="8477096"/>
            <a:ext cx="3862811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151" y="8477096"/>
            <a:ext cx="2846282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609521" y="1143794"/>
            <a:ext cx="10971372" cy="5000369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矩形 23"/>
          <p:cNvSpPr/>
          <p:nvPr userDrawn="1"/>
        </p:nvSpPr>
        <p:spPr>
          <a:xfrm>
            <a:off x="0" y="332656"/>
            <a:ext cx="12198350" cy="432048"/>
          </a:xfrm>
          <a:prstGeom prst="rect">
            <a:avLst/>
          </a:prstGeom>
          <a:solidFill>
            <a:srgbClr val="3A4187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矩形 24"/>
          <p:cNvSpPr/>
          <p:nvPr userDrawn="1"/>
        </p:nvSpPr>
        <p:spPr>
          <a:xfrm>
            <a:off x="0" y="764704"/>
            <a:ext cx="1219835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280775" y="330107"/>
            <a:ext cx="485233" cy="4852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15"/>
          <p:cNvSpPr txBox="1"/>
          <p:nvPr userDrawn="1"/>
        </p:nvSpPr>
        <p:spPr>
          <a:xfrm>
            <a:off x="11283362" y="442092"/>
            <a:ext cx="48339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r>
              <a:rPr lang="zh-CN" altLang="en-US" sz="16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8030581" y="332656"/>
            <a:ext cx="3173994" cy="4320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0" rtlCol="0" anchor="ctr"/>
          <a:lstStyle/>
          <a:p>
            <a:pPr marL="0" marR="0" lvl="0" indent="0" algn="ctr" defTabSz="1219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zh-CN" altLang="en-US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排队论</a:t>
            </a:r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772942" y="362834"/>
            <a:ext cx="5305686" cy="39996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0" name="等腰三角形 39">
            <a:hlinkClick r:id="" action="ppaction://hlinkshowjump?jump=previousslide"/>
          </p:cNvPr>
          <p:cNvSpPr/>
          <p:nvPr userDrawn="1"/>
        </p:nvSpPr>
        <p:spPr>
          <a:xfrm rot="5400000" flipH="1">
            <a:off x="3854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41" name="等腰三角形 40">
            <a:hlinkClick r:id="" action="ppaction://hlinkshowjump?jump=previousslide"/>
          </p:cNvPr>
          <p:cNvSpPr/>
          <p:nvPr userDrawn="1"/>
        </p:nvSpPr>
        <p:spPr>
          <a:xfrm rot="5400000" flipH="1">
            <a:off x="5251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42" name="等腰三角形 41">
            <a:hlinkClick r:id="" action="ppaction://hlinkshowjump?jump=previousslide"/>
          </p:cNvPr>
          <p:cNvSpPr/>
          <p:nvPr userDrawn="1"/>
        </p:nvSpPr>
        <p:spPr>
          <a:xfrm rot="5400000" flipH="1">
            <a:off x="65846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9835" rtl="0" eaLnBrk="1" latinLnBrk="0" hangingPunct="1"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835" rtl="0" eaLnBrk="1" latinLnBrk="0" hangingPunct="1">
        <a:lnSpc>
          <a:spcPct val="150000"/>
        </a:lnSpc>
        <a:spcBef>
          <a:spcPct val="20000"/>
        </a:spcBef>
        <a:buSzPct val="80000"/>
        <a:buFont typeface="Wingdings" panose="05000000000000000000" pitchFamily="2" charset="2"/>
        <a:buChar char="l"/>
        <a:defRPr sz="24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991235" indent="-381000" algn="l" defTabSz="1219835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–"/>
        <a:defRPr sz="2400" b="1" kern="1200">
          <a:solidFill>
            <a:schemeClr val="tx1"/>
          </a:solidFill>
          <a:latin typeface="+mn-ea"/>
          <a:ea typeface="+mn-ea"/>
          <a:cs typeface="+mn-cs"/>
        </a:defRPr>
      </a:lvl2pPr>
      <a:lvl3pPr marL="1524635" indent="-304800" algn="l" defTabSz="1219835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n-ea"/>
          <a:ea typeface="+mn-ea"/>
          <a:cs typeface="+mn-cs"/>
        </a:defRPr>
      </a:lvl3pPr>
      <a:lvl4pPr marL="2134235" indent="-304800" algn="l" defTabSz="1219835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–"/>
        <a:defRPr sz="2400" b="1" kern="1200">
          <a:solidFill>
            <a:schemeClr val="tx1"/>
          </a:solidFill>
          <a:latin typeface="+mn-ea"/>
          <a:ea typeface="+mn-ea"/>
          <a:cs typeface="+mn-cs"/>
        </a:defRPr>
      </a:lvl4pPr>
      <a:lvl5pPr marL="2744470" indent="-304800" algn="l" defTabSz="1219835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»"/>
        <a:defRPr sz="2400" b="1" kern="1200">
          <a:solidFill>
            <a:schemeClr val="tx1"/>
          </a:solidFill>
          <a:latin typeface="+mn-ea"/>
          <a:ea typeface="+mn-ea"/>
          <a:cs typeface="+mn-cs"/>
        </a:defRPr>
      </a:lvl5pPr>
      <a:lvl6pPr marL="3354070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670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905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505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8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2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4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70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5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2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39.bin"/><Relationship Id="rId18" Type="http://schemas.openxmlformats.org/officeDocument/2006/relationships/image" Target="../media/image38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6.wmf"/><Relationship Id="rId17" Type="http://schemas.openxmlformats.org/officeDocument/2006/relationships/oleObject" Target="../embeddings/oleObject41.bin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3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41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45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e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e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46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6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9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4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0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350" cy="685958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901096" y="2310557"/>
            <a:ext cx="4560279" cy="430930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             《</a:t>
            </a:r>
            <a:r>
              <a:rPr lang="zh-CN" altLang="en-US" sz="20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随机过程与排队论</a:t>
            </a:r>
            <a:r>
              <a:rPr lang="en-US" altLang="zh-CN" sz="2000" dirty="0">
                <a:solidFill>
                  <a:schemeClr val="bg1"/>
                </a:solidFill>
              </a:rPr>
              <a:t>》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17975" y="1116654"/>
            <a:ext cx="2076056" cy="861817"/>
          </a:xfrm>
          <a:prstGeom prst="rect">
            <a:avLst/>
          </a:prstGeom>
          <a:solidFill>
            <a:srgbClr val="28A7E1"/>
          </a:solidFill>
        </p:spPr>
        <p:txBody>
          <a:bodyPr wrap="square" lIns="121963" tIns="60981" rIns="121963" bIns="60981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第</a:t>
            </a:r>
            <a:r>
              <a:rPr lang="en-US" altLang="zh-CN" sz="4800" dirty="0">
                <a:solidFill>
                  <a:schemeClr val="bg1"/>
                </a:solidFill>
              </a:rPr>
              <a:t>8</a:t>
            </a:r>
            <a:r>
              <a:rPr lang="zh-CN" altLang="en-US" sz="4800" dirty="0">
                <a:solidFill>
                  <a:schemeClr val="bg1"/>
                </a:solidFill>
              </a:rPr>
              <a:t>章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54536" y="1368889"/>
            <a:ext cx="4057469" cy="615596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排队论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21135" y="3519164"/>
            <a:ext cx="4854640" cy="430930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ea typeface="华文行楷" panose="02010800040101010101" pitchFamily="2" charset="-122"/>
              </a:rPr>
              <a:t>Email</a:t>
            </a:r>
            <a:r>
              <a:rPr lang="zh-CN" altLang="en-US" sz="2000" dirty="0">
                <a:solidFill>
                  <a:schemeClr val="bg1"/>
                </a:solidFill>
                <a:ea typeface="华文行楷" panose="02010800040101010101" pitchFamily="2" charset="-122"/>
              </a:rPr>
              <a:t>：</a:t>
            </a:r>
            <a:r>
              <a:rPr lang="en-US" altLang="zh-CN" sz="2000" dirty="0">
                <a:solidFill>
                  <a:schemeClr val="bg1"/>
                </a:solidFill>
                <a:ea typeface="华文行楷" panose="02010800040101010101" pitchFamily="2" charset="-122"/>
              </a:rPr>
              <a:t>qxwang@uestc.edu.cn</a:t>
            </a:r>
          </a:p>
        </p:txBody>
      </p:sp>
      <p:sp>
        <p:nvSpPr>
          <p:cNvPr id="22" name="矩形 21"/>
          <p:cNvSpPr/>
          <p:nvPr/>
        </p:nvSpPr>
        <p:spPr>
          <a:xfrm>
            <a:off x="2258147" y="2210312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258147" y="4025019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94375" y="2900778"/>
            <a:ext cx="1754309" cy="430930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王庆先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98775" y="2900930"/>
            <a:ext cx="3078481" cy="430930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eaLnBrk="1" hangingPunct="1"/>
            <a:r>
              <a:rPr lang="zh-CN" altLang="en-US" sz="20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信息与软件工程学院</a:t>
            </a:r>
          </a:p>
        </p:txBody>
      </p:sp>
      <p:sp>
        <p:nvSpPr>
          <p:cNvPr id="2" name="矩形 1"/>
          <p:cNvSpPr/>
          <p:nvPr/>
        </p:nvSpPr>
        <p:spPr>
          <a:xfrm>
            <a:off x="5748656" y="2975515"/>
            <a:ext cx="45719" cy="3217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>
            <a:extLst>
              <a:ext uri="{FF2B5EF4-FFF2-40B4-BE49-F238E27FC236}">
                <a16:creationId xmlns:a16="http://schemas.microsoft.com/office/drawing/2014/main" id="{19659086-54CF-4149-BFAE-2885FF72C4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平均队长</a:t>
            </a:r>
          </a:p>
        </p:txBody>
      </p:sp>
      <p:sp>
        <p:nvSpPr>
          <p:cNvPr id="300035" name="Rectangle 3">
            <a:extLst>
              <a:ext uri="{FF2B5EF4-FFF2-40B4-BE49-F238E27FC236}">
                <a16:creationId xmlns:a16="http://schemas.microsoft.com/office/drawing/2014/main" id="{5D8CAA77-93ED-40A0-99CE-3D6F9B33F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4700" y="919159"/>
            <a:ext cx="6960757" cy="731803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令</a:t>
            </a:r>
            <a:r>
              <a:rPr lang="en-US" altLang="zh-CN" dirty="0"/>
              <a:t>N</a:t>
            </a:r>
            <a:r>
              <a:rPr lang="en-US" altLang="zh-CN" baseline="-25000" dirty="0"/>
              <a:t>c</a:t>
            </a:r>
            <a:r>
              <a:rPr lang="zh-CN" altLang="en-US" dirty="0"/>
              <a:t>表示平衡时正在被服务的顾客数，则</a:t>
            </a:r>
          </a:p>
        </p:txBody>
      </p:sp>
      <p:graphicFrame>
        <p:nvGraphicFramePr>
          <p:cNvPr id="300036" name="Object 2">
            <a:extLst>
              <a:ext uri="{FF2B5EF4-FFF2-40B4-BE49-F238E27FC236}">
                <a16:creationId xmlns:a16="http://schemas.microsoft.com/office/drawing/2014/main" id="{4FEFDA37-EED0-4213-A56F-37E7552DEA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033395"/>
              </p:ext>
            </p:extLst>
          </p:nvPr>
        </p:nvGraphicFramePr>
        <p:xfrm>
          <a:off x="1226526" y="1506311"/>
          <a:ext cx="6931042" cy="878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492500" imgH="444500" progId="Equation.DSMT4">
                  <p:embed/>
                </p:oleObj>
              </mc:Choice>
              <mc:Fallback>
                <p:oleObj name="Equation" r:id="rId3" imgW="3492500" imgH="444500" progId="Equation.DSMT4">
                  <p:embed/>
                  <p:pic>
                    <p:nvPicPr>
                      <p:cNvPr id="300036" name="Object 2">
                        <a:extLst>
                          <a:ext uri="{FF2B5EF4-FFF2-40B4-BE49-F238E27FC236}">
                            <a16:creationId xmlns:a16="http://schemas.microsoft.com/office/drawing/2014/main" id="{4FEFDA37-EED0-4213-A56F-37E7552DEA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6526" y="1506311"/>
                        <a:ext cx="6931042" cy="8780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0037" name="Rectangle 5">
            <a:extLst>
              <a:ext uri="{FF2B5EF4-FFF2-40B4-BE49-F238E27FC236}">
                <a16:creationId xmlns:a16="http://schemas.microsoft.com/office/drawing/2014/main" id="{066CBEFB-9690-49AB-8DDF-83F5140ED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558" y="2503134"/>
            <a:ext cx="7774199" cy="369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正在被服务的平均顾客数为：</a:t>
            </a:r>
          </a:p>
        </p:txBody>
      </p:sp>
      <p:graphicFrame>
        <p:nvGraphicFramePr>
          <p:cNvPr id="300038" name="Object 3">
            <a:extLst>
              <a:ext uri="{FF2B5EF4-FFF2-40B4-BE49-F238E27FC236}">
                <a16:creationId xmlns:a16="http://schemas.microsoft.com/office/drawing/2014/main" id="{CD8DBEE9-1D6A-4590-BF0B-42BBFC4023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6152039"/>
              </p:ext>
            </p:extLst>
          </p:nvPr>
        </p:nvGraphicFramePr>
        <p:xfrm>
          <a:off x="981819" y="3040032"/>
          <a:ext cx="7886938" cy="901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975100" imgH="457200" progId="Equation.DSMT4">
                  <p:embed/>
                </p:oleObj>
              </mc:Choice>
              <mc:Fallback>
                <p:oleObj name="Equation" r:id="rId5" imgW="3975100" imgH="457200" progId="Equation.DSMT4">
                  <p:embed/>
                  <p:pic>
                    <p:nvPicPr>
                      <p:cNvPr id="300038" name="Object 3">
                        <a:extLst>
                          <a:ext uri="{FF2B5EF4-FFF2-40B4-BE49-F238E27FC236}">
                            <a16:creationId xmlns:a16="http://schemas.microsoft.com/office/drawing/2014/main" id="{CD8DBEE9-1D6A-4590-BF0B-42BBFC4023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819" y="3040032"/>
                        <a:ext cx="7886938" cy="9019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039" name="Object 4">
            <a:extLst>
              <a:ext uri="{FF2B5EF4-FFF2-40B4-BE49-F238E27FC236}">
                <a16:creationId xmlns:a16="http://schemas.microsoft.com/office/drawing/2014/main" id="{4B91B2EC-2066-40FA-8CB6-66DD52F6C5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0905071"/>
              </p:ext>
            </p:extLst>
          </p:nvPr>
        </p:nvGraphicFramePr>
        <p:xfrm>
          <a:off x="1431186" y="3927650"/>
          <a:ext cx="5292362" cy="97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667000" imgH="495300" progId="Equation.3">
                  <p:embed/>
                </p:oleObj>
              </mc:Choice>
              <mc:Fallback>
                <p:oleObj name="Equation" r:id="rId7" imgW="2667000" imgH="495300" progId="Equation.3">
                  <p:embed/>
                  <p:pic>
                    <p:nvPicPr>
                      <p:cNvPr id="300039" name="Object 4">
                        <a:extLst>
                          <a:ext uri="{FF2B5EF4-FFF2-40B4-BE49-F238E27FC236}">
                            <a16:creationId xmlns:a16="http://schemas.microsoft.com/office/drawing/2014/main" id="{4B91B2EC-2066-40FA-8CB6-66DD52F6C5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186" y="3927650"/>
                        <a:ext cx="5292362" cy="97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040" name="Object 5">
            <a:extLst>
              <a:ext uri="{FF2B5EF4-FFF2-40B4-BE49-F238E27FC236}">
                <a16:creationId xmlns:a16="http://schemas.microsoft.com/office/drawing/2014/main" id="{E6C6BE87-0C73-4745-87C3-3A6F0CA577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2057951"/>
              </p:ext>
            </p:extLst>
          </p:nvPr>
        </p:nvGraphicFramePr>
        <p:xfrm>
          <a:off x="1431186" y="4889898"/>
          <a:ext cx="4914449" cy="97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476500" imgH="495300" progId="Equation.DSMT4">
                  <p:embed/>
                </p:oleObj>
              </mc:Choice>
              <mc:Fallback>
                <p:oleObj name="Equation" r:id="rId9" imgW="2476500" imgH="495300" progId="Equation.DSMT4">
                  <p:embed/>
                  <p:pic>
                    <p:nvPicPr>
                      <p:cNvPr id="300040" name="Object 5">
                        <a:extLst>
                          <a:ext uri="{FF2B5EF4-FFF2-40B4-BE49-F238E27FC236}">
                            <a16:creationId xmlns:a16="http://schemas.microsoft.com/office/drawing/2014/main" id="{E6C6BE87-0C73-4745-87C3-3A6F0CA577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186" y="4889898"/>
                        <a:ext cx="4914449" cy="97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0041" name="Rectangle 9">
            <a:extLst>
              <a:ext uri="{FF2B5EF4-FFF2-40B4-BE49-F238E27FC236}">
                <a16:creationId xmlns:a16="http://schemas.microsoft.com/office/drawing/2014/main" id="{EE64404C-CA25-4E0C-B911-A2C9F699C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980" y="6116309"/>
            <a:ext cx="1612156" cy="369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平均队长：</a:t>
            </a:r>
          </a:p>
        </p:txBody>
      </p:sp>
      <p:graphicFrame>
        <p:nvGraphicFramePr>
          <p:cNvPr id="300042" name="Object 6">
            <a:extLst>
              <a:ext uri="{FF2B5EF4-FFF2-40B4-BE49-F238E27FC236}">
                <a16:creationId xmlns:a16="http://schemas.microsoft.com/office/drawing/2014/main" id="{9842E60B-C3D0-4B05-AFAC-98B45BF392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601092"/>
              </p:ext>
            </p:extLst>
          </p:nvPr>
        </p:nvGraphicFramePr>
        <p:xfrm>
          <a:off x="2593976" y="6104147"/>
          <a:ext cx="3704494" cy="476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866900" imgH="241300" progId="Equation.DSMT4">
                  <p:embed/>
                </p:oleObj>
              </mc:Choice>
              <mc:Fallback>
                <p:oleObj name="Equation" r:id="rId11" imgW="1866900" imgH="241300" progId="Equation.DSMT4">
                  <p:embed/>
                  <p:pic>
                    <p:nvPicPr>
                      <p:cNvPr id="300042" name="Object 6">
                        <a:extLst>
                          <a:ext uri="{FF2B5EF4-FFF2-40B4-BE49-F238E27FC236}">
                            <a16:creationId xmlns:a16="http://schemas.microsoft.com/office/drawing/2014/main" id="{9842E60B-C3D0-4B05-AFAC-98B45BF392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3976" y="6104147"/>
                        <a:ext cx="3704494" cy="476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0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0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0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0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0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0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0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0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00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5" grpId="0" build="p" autoUpdateAnimBg="0" advAuto="0"/>
      <p:bldP spid="300037" grpId="0" autoUpdateAnimBg="0"/>
      <p:bldP spid="30004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>
            <a:extLst>
              <a:ext uri="{FF2B5EF4-FFF2-40B4-BE49-F238E27FC236}">
                <a16:creationId xmlns:a16="http://schemas.microsoft.com/office/drawing/2014/main" id="{B3F7C8C2-94AC-4596-9A0E-4F48982C45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>
                <a:ea typeface="黑体" panose="02010609060101010101" pitchFamily="49" charset="-122"/>
                <a:cs typeface="Times New Roman" panose="02020603050405020304" pitchFamily="18" charset="0"/>
              </a:rPr>
              <a:t>等待时间与逗留时间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339DCF50-0241-40EA-80E5-F06229CF25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4699" y="1036401"/>
            <a:ext cx="11039475" cy="2843871"/>
          </a:xfrm>
        </p:spPr>
        <p:txBody>
          <a:bodyPr/>
          <a:lstStyle/>
          <a:p>
            <a:pPr marL="0" indent="719282">
              <a:buNone/>
            </a:pPr>
            <a:r>
              <a:rPr lang="zh-CN" altLang="en-US" dirty="0">
                <a:cs typeface="Times New Roman" panose="02020603050405020304" pitchFamily="18" charset="0"/>
              </a:rPr>
              <a:t>假定顾客是先到先服务。设</a:t>
            </a:r>
            <a:r>
              <a:rPr lang="en-US" altLang="zh-CN" dirty="0" err="1">
                <a:cs typeface="Times New Roman" panose="02020603050405020304" pitchFamily="18" charset="0"/>
              </a:rPr>
              <a:t>p</a:t>
            </a:r>
            <a:r>
              <a:rPr lang="en-US" altLang="zh-CN" baseline="-25000" dirty="0" err="1">
                <a:cs typeface="Times New Roman" panose="02020603050405020304" pitchFamily="18" charset="0"/>
              </a:rPr>
              <a:t>j</a:t>
            </a:r>
            <a:r>
              <a:rPr lang="en-US" altLang="zh-CN" baseline="30000" dirty="0">
                <a:cs typeface="Times New Roman" panose="02020603050405020304" pitchFamily="18" charset="0"/>
              </a:rPr>
              <a:t>-</a:t>
            </a:r>
            <a:r>
              <a:rPr lang="zh-CN" altLang="en-US" dirty="0">
                <a:cs typeface="Times New Roman" panose="02020603050405020304" pitchFamily="18" charset="0"/>
              </a:rPr>
              <a:t>表示到达的顾客看到系统中有</a:t>
            </a:r>
            <a:r>
              <a:rPr lang="en-US" altLang="zh-CN" dirty="0">
                <a:cs typeface="Times New Roman" panose="02020603050405020304" pitchFamily="18" charset="0"/>
              </a:rPr>
              <a:t>j</a:t>
            </a:r>
            <a:r>
              <a:rPr lang="zh-CN" altLang="en-US" dirty="0">
                <a:cs typeface="Times New Roman" panose="02020603050405020304" pitchFamily="18" charset="0"/>
              </a:rPr>
              <a:t>个顾客的平稳概率，则有</a:t>
            </a:r>
            <a:endParaRPr lang="zh-CN" altLang="en-US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719282" algn="ctr">
              <a:buNone/>
            </a:pPr>
            <a:r>
              <a:rPr lang="en-US" altLang="zh-CN" dirty="0" err="1">
                <a:cs typeface="Times New Roman" panose="02020603050405020304" pitchFamily="18" charset="0"/>
              </a:rPr>
              <a:t>p</a:t>
            </a:r>
            <a:r>
              <a:rPr lang="en-US" altLang="zh-CN" baseline="-25000" dirty="0" err="1">
                <a:cs typeface="Times New Roman" panose="02020603050405020304" pitchFamily="18" charset="0"/>
              </a:rPr>
              <a:t>j</a:t>
            </a:r>
            <a:r>
              <a:rPr lang="en-US" altLang="zh-CN" baseline="30000" dirty="0">
                <a:cs typeface="Times New Roman" panose="02020603050405020304" pitchFamily="18" charset="0"/>
              </a:rPr>
              <a:t>-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dirty="0" err="1">
                <a:cs typeface="Times New Roman" panose="02020603050405020304" pitchFamily="18" charset="0"/>
              </a:rPr>
              <a:t>p</a:t>
            </a:r>
            <a:r>
              <a:rPr lang="en-US" altLang="zh-CN" baseline="-25000" dirty="0" err="1">
                <a:cs typeface="Times New Roman" panose="02020603050405020304" pitchFamily="18" charset="0"/>
              </a:rPr>
              <a:t>j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j=0,1,2,…</a:t>
            </a:r>
          </a:p>
          <a:p>
            <a:pPr marL="0" indent="719282">
              <a:buNone/>
            </a:pPr>
            <a:r>
              <a:rPr lang="zh-CN" altLang="en-US" dirty="0">
                <a:cs typeface="Times New Roman" panose="02020603050405020304" pitchFamily="18" charset="0"/>
              </a:rPr>
              <a:t>但是，此处到达的顾客不一定进入系统，因此令</a:t>
            </a:r>
            <a:r>
              <a:rPr lang="en-US" altLang="zh-CN" dirty="0" err="1">
                <a:cs typeface="Times New Roman" panose="02020603050405020304" pitchFamily="18" charset="0"/>
              </a:rPr>
              <a:t>q</a:t>
            </a:r>
            <a:r>
              <a:rPr lang="en-US" altLang="zh-CN" baseline="-25000" dirty="0" err="1">
                <a:cs typeface="Times New Roman" panose="02020603050405020304" pitchFamily="18" charset="0"/>
              </a:rPr>
              <a:t>j</a:t>
            </a:r>
            <a:r>
              <a:rPr lang="zh-CN" altLang="en-US" dirty="0">
                <a:cs typeface="Times New Roman" panose="02020603050405020304" pitchFamily="18" charset="0"/>
              </a:rPr>
              <a:t>表示到达且进入系统系统的顾客看到有</a:t>
            </a:r>
            <a:r>
              <a:rPr lang="en-US" altLang="zh-CN" dirty="0">
                <a:cs typeface="Times New Roman" panose="02020603050405020304" pitchFamily="18" charset="0"/>
              </a:rPr>
              <a:t>j</a:t>
            </a:r>
            <a:r>
              <a:rPr lang="zh-CN" altLang="en-US" dirty="0">
                <a:cs typeface="Times New Roman" panose="02020603050405020304" pitchFamily="18" charset="0"/>
              </a:rPr>
              <a:t>个顾客的平稳概率，则</a:t>
            </a:r>
          </a:p>
        </p:txBody>
      </p:sp>
      <p:graphicFrame>
        <p:nvGraphicFramePr>
          <p:cNvPr id="301061" name="Object 2">
            <a:extLst>
              <a:ext uri="{FF2B5EF4-FFF2-40B4-BE49-F238E27FC236}">
                <a16:creationId xmlns:a16="http://schemas.microsoft.com/office/drawing/2014/main" id="{3F368D00-634A-44B8-AD67-297579AF87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419993"/>
              </p:ext>
            </p:extLst>
          </p:nvPr>
        </p:nvGraphicFramePr>
        <p:xfrm>
          <a:off x="792388" y="4333056"/>
          <a:ext cx="5009722" cy="562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60600" imgH="254000" progId="Equation.DSMT4">
                  <p:embed/>
                </p:oleObj>
              </mc:Choice>
              <mc:Fallback>
                <p:oleObj name="Equation" r:id="rId3" imgW="2260600" imgH="254000" progId="Equation.DSMT4">
                  <p:embed/>
                  <p:pic>
                    <p:nvPicPr>
                      <p:cNvPr id="301061" name="Object 2">
                        <a:extLst>
                          <a:ext uri="{FF2B5EF4-FFF2-40B4-BE49-F238E27FC236}">
                            <a16:creationId xmlns:a16="http://schemas.microsoft.com/office/drawing/2014/main" id="{3F368D00-634A-44B8-AD67-297579AF87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388" y="4333056"/>
                        <a:ext cx="5009722" cy="5621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2" name="Object 3">
            <a:extLst>
              <a:ext uri="{FF2B5EF4-FFF2-40B4-BE49-F238E27FC236}">
                <a16:creationId xmlns:a16="http://schemas.microsoft.com/office/drawing/2014/main" id="{9C95B846-2F63-434F-B8E4-73E9A1C2E6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9690378"/>
              </p:ext>
            </p:extLst>
          </p:nvPr>
        </p:nvGraphicFramePr>
        <p:xfrm>
          <a:off x="1160773" y="4946186"/>
          <a:ext cx="6189507" cy="986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794000" imgH="444500" progId="Equation.3">
                  <p:embed/>
                </p:oleObj>
              </mc:Choice>
              <mc:Fallback>
                <p:oleObj name="Equation" r:id="rId5" imgW="2794000" imgH="444500" progId="Equation.3">
                  <p:embed/>
                  <p:pic>
                    <p:nvPicPr>
                      <p:cNvPr id="301062" name="Object 3">
                        <a:extLst>
                          <a:ext uri="{FF2B5EF4-FFF2-40B4-BE49-F238E27FC236}">
                            <a16:creationId xmlns:a16="http://schemas.microsoft.com/office/drawing/2014/main" id="{9C95B846-2F63-434F-B8E4-73E9A1C2E6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773" y="4946186"/>
                        <a:ext cx="6189507" cy="9860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3" name="Object 4">
            <a:extLst>
              <a:ext uri="{FF2B5EF4-FFF2-40B4-BE49-F238E27FC236}">
                <a16:creationId xmlns:a16="http://schemas.microsoft.com/office/drawing/2014/main" id="{7C34D973-2551-472C-9F7A-E0885191D0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2188159"/>
              </p:ext>
            </p:extLst>
          </p:nvPr>
        </p:nvGraphicFramePr>
        <p:xfrm>
          <a:off x="7347105" y="4917603"/>
          <a:ext cx="4469847" cy="1014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019300" imgH="457200" progId="Equation.DSMT4">
                  <p:embed/>
                </p:oleObj>
              </mc:Choice>
              <mc:Fallback>
                <p:oleObj name="Equation" r:id="rId7" imgW="2019300" imgH="457200" progId="Equation.DSMT4">
                  <p:embed/>
                  <p:pic>
                    <p:nvPicPr>
                      <p:cNvPr id="301063" name="Object 4">
                        <a:extLst>
                          <a:ext uri="{FF2B5EF4-FFF2-40B4-BE49-F238E27FC236}">
                            <a16:creationId xmlns:a16="http://schemas.microsoft.com/office/drawing/2014/main" id="{7C34D973-2551-472C-9F7A-E0885191D0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7105" y="4917603"/>
                        <a:ext cx="4469847" cy="10146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1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1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1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1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>
            <a:extLst>
              <a:ext uri="{FF2B5EF4-FFF2-40B4-BE49-F238E27FC236}">
                <a16:creationId xmlns:a16="http://schemas.microsoft.com/office/drawing/2014/main" id="{0A1D4759-00C2-4EC0-8331-2B47ED85CB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宋体" panose="02010600030101010101" pitchFamily="2" charset="-122"/>
                <a:ea typeface="黑体" panose="02010609060101010101" pitchFamily="49" charset="-122"/>
              </a:rPr>
              <a:t>结论</a:t>
            </a:r>
          </a:p>
        </p:txBody>
      </p:sp>
      <p:sp>
        <p:nvSpPr>
          <p:cNvPr id="302083" name="Rectangle 3">
            <a:extLst>
              <a:ext uri="{FF2B5EF4-FFF2-40B4-BE49-F238E27FC236}">
                <a16:creationId xmlns:a16="http://schemas.microsoft.com/office/drawing/2014/main" id="{942DCA26-CB09-4121-A721-C7B2276912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8509" y="4617031"/>
            <a:ext cx="2896270" cy="512882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平均等待时间为：</a:t>
            </a:r>
          </a:p>
        </p:txBody>
      </p:sp>
      <p:sp>
        <p:nvSpPr>
          <p:cNvPr id="302084" name="Rectangle 4">
            <a:extLst>
              <a:ext uri="{FF2B5EF4-FFF2-40B4-BE49-F238E27FC236}">
                <a16:creationId xmlns:a16="http://schemas.microsoft.com/office/drawing/2014/main" id="{7577F819-D707-4E15-B42D-D06405C46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1233271"/>
            <a:ext cx="10055101" cy="49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400" dirty="0">
                <a:solidFill>
                  <a:srgbClr val="FF9900"/>
                </a:solidFill>
                <a:latin typeface="+mn-ea"/>
                <a:ea typeface="+mn-ea"/>
              </a:rPr>
              <a:t>    </a:t>
            </a:r>
            <a:r>
              <a:rPr lang="zh-CN" altLang="en-US" sz="2400" dirty="0">
                <a:latin typeface="+mn-ea"/>
                <a:ea typeface="+mn-ea"/>
              </a:rPr>
              <a:t>在统计平衡下，进入系统接受服务的顾客的等待时间分布函数为：</a:t>
            </a:r>
          </a:p>
        </p:txBody>
      </p:sp>
      <p:graphicFrame>
        <p:nvGraphicFramePr>
          <p:cNvPr id="302085" name="Object 2">
            <a:extLst>
              <a:ext uri="{FF2B5EF4-FFF2-40B4-BE49-F238E27FC236}">
                <a16:creationId xmlns:a16="http://schemas.microsoft.com/office/drawing/2014/main" id="{82BD47A7-8296-4634-B318-3E1F12FDCB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901934"/>
              </p:ext>
            </p:extLst>
          </p:nvPr>
        </p:nvGraphicFramePr>
        <p:xfrm>
          <a:off x="974102" y="2164028"/>
          <a:ext cx="7967919" cy="1880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102100" imgH="965200" progId="Equation.DSMT4">
                  <p:embed/>
                </p:oleObj>
              </mc:Choice>
              <mc:Fallback>
                <p:oleObj name="Equation" r:id="rId3" imgW="4102100" imgH="965200" progId="Equation.DSMT4">
                  <p:embed/>
                  <p:pic>
                    <p:nvPicPr>
                      <p:cNvPr id="302085" name="Object 2">
                        <a:extLst>
                          <a:ext uri="{FF2B5EF4-FFF2-40B4-BE49-F238E27FC236}">
                            <a16:creationId xmlns:a16="http://schemas.microsoft.com/office/drawing/2014/main" id="{82BD47A7-8296-4634-B318-3E1F12FDCB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102" y="2164028"/>
                        <a:ext cx="7967919" cy="18800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086" name="Object 3">
            <a:extLst>
              <a:ext uri="{FF2B5EF4-FFF2-40B4-BE49-F238E27FC236}">
                <a16:creationId xmlns:a16="http://schemas.microsoft.com/office/drawing/2014/main" id="{E0A3A882-F72D-42C5-89A4-D59A488D21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2972822"/>
              </p:ext>
            </p:extLst>
          </p:nvPr>
        </p:nvGraphicFramePr>
        <p:xfrm>
          <a:off x="3677447" y="4532874"/>
          <a:ext cx="2561230" cy="86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20227" imgH="444307" progId="Equation.DSMT4">
                  <p:embed/>
                </p:oleObj>
              </mc:Choice>
              <mc:Fallback>
                <p:oleObj name="Equation" r:id="rId5" imgW="1320227" imgH="444307" progId="Equation.DSMT4">
                  <p:embed/>
                  <p:pic>
                    <p:nvPicPr>
                      <p:cNvPr id="302086" name="Object 3">
                        <a:extLst>
                          <a:ext uri="{FF2B5EF4-FFF2-40B4-BE49-F238E27FC236}">
                            <a16:creationId xmlns:a16="http://schemas.microsoft.com/office/drawing/2014/main" id="{E0A3A882-F72D-42C5-89A4-D59A488D21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7447" y="4532874"/>
                        <a:ext cx="2561230" cy="862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2087" name="Rectangle 7">
            <a:extLst>
              <a:ext uri="{FF2B5EF4-FFF2-40B4-BE49-F238E27FC236}">
                <a16:creationId xmlns:a16="http://schemas.microsoft.com/office/drawing/2014/main" id="{AC27F061-A99F-4CF6-BE3E-966F5A3C4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102" y="5762729"/>
            <a:ext cx="2993131" cy="405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</a:rPr>
              <a:t>平均逗留时间为：</a:t>
            </a:r>
          </a:p>
        </p:txBody>
      </p:sp>
      <p:graphicFrame>
        <p:nvGraphicFramePr>
          <p:cNvPr id="302088" name="Object 4">
            <a:extLst>
              <a:ext uri="{FF2B5EF4-FFF2-40B4-BE49-F238E27FC236}">
                <a16:creationId xmlns:a16="http://schemas.microsoft.com/office/drawing/2014/main" id="{DBF4A9B8-CC65-413A-A3BD-A5CA5606BF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367606"/>
              </p:ext>
            </p:extLst>
          </p:nvPr>
        </p:nvGraphicFramePr>
        <p:xfrm>
          <a:off x="3677447" y="5685666"/>
          <a:ext cx="1649794" cy="836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50531" imgH="431613" progId="Equation.DSMT4">
                  <p:embed/>
                </p:oleObj>
              </mc:Choice>
              <mc:Fallback>
                <p:oleObj name="Equation" r:id="rId7" imgW="850531" imgH="431613" progId="Equation.DSMT4">
                  <p:embed/>
                  <p:pic>
                    <p:nvPicPr>
                      <p:cNvPr id="302088" name="Object 4">
                        <a:extLst>
                          <a:ext uri="{FF2B5EF4-FFF2-40B4-BE49-F238E27FC236}">
                            <a16:creationId xmlns:a16="http://schemas.microsoft.com/office/drawing/2014/main" id="{DBF4A9B8-CC65-413A-A3BD-A5CA5606BF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7447" y="5685666"/>
                        <a:ext cx="1649794" cy="8368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2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2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2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2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2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2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2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2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3" grpId="0" build="p" autoUpdateAnimBg="0"/>
      <p:bldP spid="302084" grpId="0" autoUpdateAnimBg="0"/>
      <p:bldP spid="30208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>
            <a:extLst>
              <a:ext uri="{FF2B5EF4-FFF2-40B4-BE49-F238E27FC236}">
                <a16:creationId xmlns:a16="http://schemas.microsoft.com/office/drawing/2014/main" id="{38C4A636-DF34-46EE-8246-DD130A7DFC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黑体" panose="02010609060101010101" pitchFamily="49" charset="-122"/>
              </a:rPr>
              <a:t>M/M/1/K</a:t>
            </a:r>
          </a:p>
        </p:txBody>
      </p:sp>
      <p:graphicFrame>
        <p:nvGraphicFramePr>
          <p:cNvPr id="303107" name="Object 2">
            <a:extLst>
              <a:ext uri="{FF2B5EF4-FFF2-40B4-BE49-F238E27FC236}">
                <a16:creationId xmlns:a16="http://schemas.microsoft.com/office/drawing/2014/main" id="{B21BA3CD-98AB-4744-9865-410DEFA1B4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3738235"/>
              </p:ext>
            </p:extLst>
          </p:nvPr>
        </p:nvGraphicFramePr>
        <p:xfrm>
          <a:off x="774700" y="1081532"/>
          <a:ext cx="4228491" cy="1592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62200" imgH="889000" progId="Equation.DSMT4">
                  <p:embed/>
                </p:oleObj>
              </mc:Choice>
              <mc:Fallback>
                <p:oleObj name="Equation" r:id="rId3" imgW="2362200" imgH="889000" progId="Equation.DSMT4">
                  <p:embed/>
                  <p:pic>
                    <p:nvPicPr>
                      <p:cNvPr id="303107" name="Object 2">
                        <a:extLst>
                          <a:ext uri="{FF2B5EF4-FFF2-40B4-BE49-F238E27FC236}">
                            <a16:creationId xmlns:a16="http://schemas.microsoft.com/office/drawing/2014/main" id="{B21BA3CD-98AB-4744-9865-410DEFA1B4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1081532"/>
                        <a:ext cx="4228491" cy="15926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08" name="Object 3">
            <a:extLst>
              <a:ext uri="{FF2B5EF4-FFF2-40B4-BE49-F238E27FC236}">
                <a16:creationId xmlns:a16="http://schemas.microsoft.com/office/drawing/2014/main" id="{86F2B12E-E00F-44C4-9522-80B8D8D85C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8611977"/>
              </p:ext>
            </p:extLst>
          </p:nvPr>
        </p:nvGraphicFramePr>
        <p:xfrm>
          <a:off x="774700" y="2782139"/>
          <a:ext cx="3682264" cy="1502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057400" imgH="838200" progId="Equation.DSMT4">
                  <p:embed/>
                </p:oleObj>
              </mc:Choice>
              <mc:Fallback>
                <p:oleObj name="Equation" r:id="rId5" imgW="2057400" imgH="838200" progId="Equation.DSMT4">
                  <p:embed/>
                  <p:pic>
                    <p:nvPicPr>
                      <p:cNvPr id="303108" name="Object 3">
                        <a:extLst>
                          <a:ext uri="{FF2B5EF4-FFF2-40B4-BE49-F238E27FC236}">
                            <a16:creationId xmlns:a16="http://schemas.microsoft.com/office/drawing/2014/main" id="{86F2B12E-E00F-44C4-9522-80B8D8D85C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2782139"/>
                        <a:ext cx="3682264" cy="1502123"/>
                      </a:xfrm>
                      <a:prstGeom prst="rect">
                        <a:avLst/>
                      </a:prstGeom>
                      <a:solidFill>
                        <a:srgbClr val="47FFD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10" name="Object 5">
            <a:extLst>
              <a:ext uri="{FF2B5EF4-FFF2-40B4-BE49-F238E27FC236}">
                <a16:creationId xmlns:a16="http://schemas.microsoft.com/office/drawing/2014/main" id="{51A4D95F-DF0E-4BE5-8B55-FFF7541B66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4019429"/>
              </p:ext>
            </p:extLst>
          </p:nvPr>
        </p:nvGraphicFramePr>
        <p:xfrm>
          <a:off x="774700" y="4438284"/>
          <a:ext cx="5628990" cy="1127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429000" imgH="685800" progId="Equation.DSMT4">
                  <p:embed/>
                </p:oleObj>
              </mc:Choice>
              <mc:Fallback>
                <p:oleObj name="Equation" r:id="rId7" imgW="3429000" imgH="685800" progId="Equation.DSMT4">
                  <p:embed/>
                  <p:pic>
                    <p:nvPicPr>
                      <p:cNvPr id="303110" name="Object 5">
                        <a:extLst>
                          <a:ext uri="{FF2B5EF4-FFF2-40B4-BE49-F238E27FC236}">
                            <a16:creationId xmlns:a16="http://schemas.microsoft.com/office/drawing/2014/main" id="{51A4D95F-DF0E-4BE5-8B55-FFF7541B66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4438284"/>
                        <a:ext cx="5628990" cy="11273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12" name="Object 6">
            <a:extLst>
              <a:ext uri="{FF2B5EF4-FFF2-40B4-BE49-F238E27FC236}">
                <a16:creationId xmlns:a16="http://schemas.microsoft.com/office/drawing/2014/main" id="{C2E32609-AFBD-4580-9163-B0C45F0514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5720285"/>
              </p:ext>
            </p:extLst>
          </p:nvPr>
        </p:nvGraphicFramePr>
        <p:xfrm>
          <a:off x="774700" y="5721281"/>
          <a:ext cx="4420623" cy="793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692400" imgH="482600" progId="Equation.3">
                  <p:embed/>
                </p:oleObj>
              </mc:Choice>
              <mc:Fallback>
                <p:oleObj name="Equation" r:id="rId9" imgW="2692400" imgH="482600" progId="Equation.3">
                  <p:embed/>
                  <p:pic>
                    <p:nvPicPr>
                      <p:cNvPr id="303112" name="Object 6">
                        <a:extLst>
                          <a:ext uri="{FF2B5EF4-FFF2-40B4-BE49-F238E27FC236}">
                            <a16:creationId xmlns:a16="http://schemas.microsoft.com/office/drawing/2014/main" id="{C2E32609-AFBD-4580-9163-B0C45F0514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5721281"/>
                        <a:ext cx="4420623" cy="7939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>
            <a:extLst>
              <a:ext uri="{FF2B5EF4-FFF2-40B4-BE49-F238E27FC236}">
                <a16:creationId xmlns:a16="http://schemas.microsoft.com/office/drawing/2014/main" id="{D45B5741-22D5-465C-8ACC-5996C995AC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332719"/>
              </p:ext>
            </p:extLst>
          </p:nvPr>
        </p:nvGraphicFramePr>
        <p:xfrm>
          <a:off x="7169307" y="1268949"/>
          <a:ext cx="3741016" cy="286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892300" imgH="1447800" progId="Equation.DSMT4">
                  <p:embed/>
                </p:oleObj>
              </mc:Choice>
              <mc:Fallback>
                <p:oleObj name="Equation" r:id="rId11" imgW="1892300" imgH="1447800" progId="Equation.DSMT4">
                  <p:embed/>
                  <p:pic>
                    <p:nvPicPr>
                      <p:cNvPr id="12" name="Object 4">
                        <a:extLst>
                          <a:ext uri="{FF2B5EF4-FFF2-40B4-BE49-F238E27FC236}">
                            <a16:creationId xmlns:a16="http://schemas.microsoft.com/office/drawing/2014/main" id="{D45B5741-22D5-465C-8ACC-5996C995AC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9307" y="1268949"/>
                        <a:ext cx="3741016" cy="286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">
            <a:extLst>
              <a:ext uri="{FF2B5EF4-FFF2-40B4-BE49-F238E27FC236}">
                <a16:creationId xmlns:a16="http://schemas.microsoft.com/office/drawing/2014/main" id="{38898661-19B2-47D9-BC66-4E6C1A90A4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06419"/>
              </p:ext>
            </p:extLst>
          </p:nvPr>
        </p:nvGraphicFramePr>
        <p:xfrm>
          <a:off x="7562039" y="4639519"/>
          <a:ext cx="1957840" cy="771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193800" imgH="469900" progId="Equation.DSMT4">
                  <p:embed/>
                </p:oleObj>
              </mc:Choice>
              <mc:Fallback>
                <p:oleObj name="Equation" r:id="rId13" imgW="1193800" imgH="469900" progId="Equation.DSMT4">
                  <p:embed/>
                  <p:pic>
                    <p:nvPicPr>
                      <p:cNvPr id="13" name="Object 3">
                        <a:extLst>
                          <a:ext uri="{FF2B5EF4-FFF2-40B4-BE49-F238E27FC236}">
                            <a16:creationId xmlns:a16="http://schemas.microsoft.com/office/drawing/2014/main" id="{38898661-19B2-47D9-BC66-4E6C1A90A4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2039" y="4639519"/>
                        <a:ext cx="1957840" cy="7717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">
            <a:extLst>
              <a:ext uri="{FF2B5EF4-FFF2-40B4-BE49-F238E27FC236}">
                <a16:creationId xmlns:a16="http://schemas.microsoft.com/office/drawing/2014/main" id="{5F7572CA-6757-4D60-B1F7-106CABEBBF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8818515"/>
              </p:ext>
            </p:extLst>
          </p:nvPr>
        </p:nvGraphicFramePr>
        <p:xfrm>
          <a:off x="8124143" y="5787548"/>
          <a:ext cx="1395735" cy="708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850531" imgH="431613" progId="Equation.DSMT4">
                  <p:embed/>
                </p:oleObj>
              </mc:Choice>
              <mc:Fallback>
                <p:oleObj name="Equation" r:id="rId15" imgW="850531" imgH="431613" progId="Equation.DSMT4">
                  <p:embed/>
                  <p:pic>
                    <p:nvPicPr>
                      <p:cNvPr id="14" name="Object 4">
                        <a:extLst>
                          <a:ext uri="{FF2B5EF4-FFF2-40B4-BE49-F238E27FC236}">
                            <a16:creationId xmlns:a16="http://schemas.microsoft.com/office/drawing/2014/main" id="{5F7572CA-6757-4D60-B1F7-106CABEBBF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4143" y="5787548"/>
                        <a:ext cx="1395735" cy="7081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09" name="Object 4">
            <a:extLst>
              <a:ext uri="{FF2B5EF4-FFF2-40B4-BE49-F238E27FC236}">
                <a16:creationId xmlns:a16="http://schemas.microsoft.com/office/drawing/2014/main" id="{F556E7A2-BDE6-434B-A55A-9545BAEE56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957072"/>
              </p:ext>
            </p:extLst>
          </p:nvPr>
        </p:nvGraphicFramePr>
        <p:xfrm>
          <a:off x="7169307" y="2829178"/>
          <a:ext cx="3842639" cy="1546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145369" imgH="863225" progId="Equation.3">
                  <p:embed/>
                </p:oleObj>
              </mc:Choice>
              <mc:Fallback>
                <p:oleObj name="Equation" r:id="rId17" imgW="2145369" imgH="863225" progId="Equation.3">
                  <p:embed/>
                  <p:pic>
                    <p:nvPicPr>
                      <p:cNvPr id="303109" name="Object 4">
                        <a:extLst>
                          <a:ext uri="{FF2B5EF4-FFF2-40B4-BE49-F238E27FC236}">
                            <a16:creationId xmlns:a16="http://schemas.microsoft.com/office/drawing/2014/main" id="{F556E7A2-BDE6-434B-A55A-9545BAEE56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9307" y="2829178"/>
                        <a:ext cx="3842639" cy="154658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0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0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3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3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3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3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4">
            <a:extLst>
              <a:ext uri="{FF2B5EF4-FFF2-40B4-BE49-F238E27FC236}">
                <a16:creationId xmlns:a16="http://schemas.microsoft.com/office/drawing/2014/main" id="{908DE12D-2D37-4293-9644-6FDEF485C5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669978"/>
              </p:ext>
            </p:extLst>
          </p:nvPr>
        </p:nvGraphicFramePr>
        <p:xfrm>
          <a:off x="591321" y="3220644"/>
          <a:ext cx="3741016" cy="286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92300" imgH="1447800" progId="Equation.DSMT4">
                  <p:embed/>
                </p:oleObj>
              </mc:Choice>
              <mc:Fallback>
                <p:oleObj name="Equation" r:id="rId3" imgW="1892300" imgH="1447800" progId="Equation.DSMT4">
                  <p:embed/>
                  <p:pic>
                    <p:nvPicPr>
                      <p:cNvPr id="13" name="Object 4">
                        <a:extLst>
                          <a:ext uri="{FF2B5EF4-FFF2-40B4-BE49-F238E27FC236}">
                            <a16:creationId xmlns:a16="http://schemas.microsoft.com/office/drawing/2014/main" id="{908DE12D-2D37-4293-9644-6FDEF485C5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321" y="3220644"/>
                        <a:ext cx="3741016" cy="286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Rectangle 2">
            <a:extLst>
              <a:ext uri="{FF2B5EF4-FFF2-40B4-BE49-F238E27FC236}">
                <a16:creationId xmlns:a16="http://schemas.microsoft.com/office/drawing/2014/main" id="{D9BEA041-AA97-41BE-BE7C-718A540804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黑体" panose="02010609060101010101" pitchFamily="49" charset="-122"/>
              </a:rPr>
              <a:t>M/M/c/c</a:t>
            </a:r>
          </a:p>
        </p:txBody>
      </p:sp>
      <p:graphicFrame>
        <p:nvGraphicFramePr>
          <p:cNvPr id="304131" name="Object 2">
            <a:extLst>
              <a:ext uri="{FF2B5EF4-FFF2-40B4-BE49-F238E27FC236}">
                <a16:creationId xmlns:a16="http://schemas.microsoft.com/office/drawing/2014/main" id="{5439A7F5-FEFF-4A8D-9E78-F137F2325A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2193823"/>
              </p:ext>
            </p:extLst>
          </p:nvPr>
        </p:nvGraphicFramePr>
        <p:xfrm>
          <a:off x="587239" y="2013103"/>
          <a:ext cx="4215789" cy="879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33600" imgH="444500" progId="Equation.3">
                  <p:embed/>
                </p:oleObj>
              </mc:Choice>
              <mc:Fallback>
                <p:oleObj name="Equation" r:id="rId5" imgW="2133600" imgH="444500" progId="Equation.3">
                  <p:embed/>
                  <p:pic>
                    <p:nvPicPr>
                      <p:cNvPr id="304131" name="Object 2">
                        <a:extLst>
                          <a:ext uri="{FF2B5EF4-FFF2-40B4-BE49-F238E27FC236}">
                            <a16:creationId xmlns:a16="http://schemas.microsoft.com/office/drawing/2014/main" id="{5439A7F5-FEFF-4A8D-9E78-F137F2325A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239" y="2013103"/>
                        <a:ext cx="4215789" cy="8796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4132" name="Rectangle 4">
            <a:extLst>
              <a:ext uri="{FF2B5EF4-FFF2-40B4-BE49-F238E27FC236}">
                <a16:creationId xmlns:a16="http://schemas.microsoft.com/office/drawing/2014/main" id="{EBD157CD-4053-4481-AF5F-90B7EBC991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6718" y="1109705"/>
            <a:ext cx="3109481" cy="746208"/>
          </a:xfrm>
        </p:spPr>
        <p:txBody>
          <a:bodyPr>
            <a:normAutofit/>
          </a:bodyPr>
          <a:lstStyle/>
          <a:p>
            <a:pPr marL="457291" indent="-457291">
              <a:buFont typeface="Wingdings" panose="05000000000000000000" pitchFamily="2" charset="2"/>
              <a:buAutoNum type="arabicParenR"/>
            </a:pPr>
            <a:r>
              <a:rPr lang="zh-CN" altLang="en-US" dirty="0">
                <a:solidFill>
                  <a:srgbClr val="0000FF"/>
                </a:solidFill>
              </a:rPr>
              <a:t>爱尔朗公式</a:t>
            </a:r>
          </a:p>
        </p:txBody>
      </p:sp>
      <p:sp>
        <p:nvSpPr>
          <p:cNvPr id="304133" name="Rectangle 5">
            <a:extLst>
              <a:ext uri="{FF2B5EF4-FFF2-40B4-BE49-F238E27FC236}">
                <a16:creationId xmlns:a16="http://schemas.microsoft.com/office/drawing/2014/main" id="{B854CB40-E879-48C5-8A94-881141A9C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8003" y="1192459"/>
            <a:ext cx="6173629" cy="405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AutoNum type="arabicParenR" startAt="2"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顾客损失（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c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个服务台均忙）的概率</a:t>
            </a:r>
          </a:p>
        </p:txBody>
      </p:sp>
      <p:graphicFrame>
        <p:nvGraphicFramePr>
          <p:cNvPr id="304134" name="Object 3">
            <a:extLst>
              <a:ext uri="{FF2B5EF4-FFF2-40B4-BE49-F238E27FC236}">
                <a16:creationId xmlns:a16="http://schemas.microsoft.com/office/drawing/2014/main" id="{5C41FB3C-3652-4950-99B2-F8831BB88C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812232"/>
              </p:ext>
            </p:extLst>
          </p:nvPr>
        </p:nvGraphicFramePr>
        <p:xfrm>
          <a:off x="6108700" y="2043000"/>
          <a:ext cx="1957841" cy="879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90170" imgH="444307" progId="Equation.3">
                  <p:embed/>
                </p:oleObj>
              </mc:Choice>
              <mc:Fallback>
                <p:oleObj name="Equation" r:id="rId7" imgW="990170" imgH="444307" progId="Equation.3">
                  <p:embed/>
                  <p:pic>
                    <p:nvPicPr>
                      <p:cNvPr id="304134" name="Object 3">
                        <a:extLst>
                          <a:ext uri="{FF2B5EF4-FFF2-40B4-BE49-F238E27FC236}">
                            <a16:creationId xmlns:a16="http://schemas.microsoft.com/office/drawing/2014/main" id="{5C41FB3C-3652-4950-99B2-F8831BB88C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700" y="2043000"/>
                        <a:ext cx="1957841" cy="8796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4135" name="Rectangle 7">
            <a:extLst>
              <a:ext uri="{FF2B5EF4-FFF2-40B4-BE49-F238E27FC236}">
                <a16:creationId xmlns:a16="http://schemas.microsoft.com/office/drawing/2014/main" id="{76E25005-296A-4401-94C9-18FECAE18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7132" y="3536107"/>
            <a:ext cx="4745854" cy="405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AutoNum type="arabicParenR" startAt="3"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由于不允许排队，所以</a:t>
            </a:r>
          </a:p>
        </p:txBody>
      </p:sp>
      <p:graphicFrame>
        <p:nvGraphicFramePr>
          <p:cNvPr id="304136" name="Object 4">
            <a:extLst>
              <a:ext uri="{FF2B5EF4-FFF2-40B4-BE49-F238E27FC236}">
                <a16:creationId xmlns:a16="http://schemas.microsoft.com/office/drawing/2014/main" id="{A85B31AF-3059-4D43-91FF-F14DD873DC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5366223"/>
              </p:ext>
            </p:extLst>
          </p:nvPr>
        </p:nvGraphicFramePr>
        <p:xfrm>
          <a:off x="5933580" y="4555159"/>
          <a:ext cx="3864869" cy="1356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955800" imgH="685800" progId="Equation.3">
                  <p:embed/>
                </p:oleObj>
              </mc:Choice>
              <mc:Fallback>
                <p:oleObj name="Equation" r:id="rId9" imgW="1955800" imgH="685800" progId="Equation.3">
                  <p:embed/>
                  <p:pic>
                    <p:nvPicPr>
                      <p:cNvPr id="304136" name="Object 4">
                        <a:extLst>
                          <a:ext uri="{FF2B5EF4-FFF2-40B4-BE49-F238E27FC236}">
                            <a16:creationId xmlns:a16="http://schemas.microsoft.com/office/drawing/2014/main" id="{A85B31AF-3059-4D43-91FF-F14DD873DC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3580" y="4555159"/>
                        <a:ext cx="3864869" cy="13560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4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4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0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04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2" grpId="0" build="p" autoUpdateAnimBg="0" advAuto="0"/>
      <p:bldP spid="304133" grpId="0" autoUpdateAnimBg="0"/>
      <p:bldP spid="30413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>
            <a:extLst>
              <a:ext uri="{FF2B5EF4-FFF2-40B4-BE49-F238E27FC236}">
                <a16:creationId xmlns:a16="http://schemas.microsoft.com/office/drawing/2014/main" id="{28A43A77-DFE9-4D1A-ACD0-3D1C68CB1A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说明</a:t>
            </a:r>
          </a:p>
        </p:txBody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54AC0A3C-DB6C-42ED-B2D0-56CDB96D17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4700" y="1448594"/>
            <a:ext cx="7697982" cy="2861337"/>
          </a:xfrm>
        </p:spPr>
        <p:txBody>
          <a:bodyPr>
            <a:normAutofit/>
          </a:bodyPr>
          <a:lstStyle/>
          <a:p>
            <a:pPr marL="0" indent="0" algn="just">
              <a:buNone/>
              <a:defRPr/>
            </a:pPr>
            <a:r>
              <a:rPr lang="zh-CN" altLang="en-US" dirty="0">
                <a:cs typeface="Times New Roman" panose="02020603050405020304" pitchFamily="18" charset="0"/>
              </a:rPr>
              <a:t>对于</a:t>
            </a:r>
            <a:r>
              <a:rPr lang="en-US" altLang="zh-CN" dirty="0">
                <a:cs typeface="Times New Roman" panose="02020603050405020304" pitchFamily="18" charset="0"/>
              </a:rPr>
              <a:t>M/M/c/K</a:t>
            </a:r>
            <a:r>
              <a:rPr lang="zh-CN" altLang="en-US" dirty="0">
                <a:cs typeface="Times New Roman" panose="02020603050405020304" pitchFamily="18" charset="0"/>
              </a:rPr>
              <a:t>系统：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0000FF"/>
                </a:solidFill>
                <a:cs typeface="Times New Roman" panose="02020603050405020304" pitchFamily="18" charset="0"/>
              </a:rPr>
              <a:t>令</a:t>
            </a:r>
            <a:r>
              <a:rPr lang="en-US" altLang="zh-CN" dirty="0">
                <a:solidFill>
                  <a:srgbClr val="0000FF"/>
                </a:solidFill>
                <a:cs typeface="Times New Roman" panose="02020603050405020304" pitchFamily="18" charset="0"/>
              </a:rPr>
              <a:t>K</a:t>
            </a:r>
            <a:r>
              <a:rPr lang="en-US" altLang="zh-CN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→</a:t>
            </a:r>
            <a:r>
              <a:rPr lang="zh-CN" altLang="en-US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，即为</a:t>
            </a:r>
            <a:r>
              <a:rPr lang="en-US" altLang="zh-CN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M/M/c/</a:t>
            </a:r>
            <a:r>
              <a:rPr lang="zh-CN" altLang="en-US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系统；</a:t>
            </a:r>
          </a:p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令</a:t>
            </a:r>
            <a:r>
              <a:rPr lang="en-US" altLang="zh-CN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zh-CN" altLang="en-US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K→</a:t>
            </a:r>
            <a:r>
              <a:rPr lang="zh-CN" altLang="en-US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，即为</a:t>
            </a:r>
            <a:r>
              <a:rPr lang="en-US" altLang="zh-CN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M/M/1/</a:t>
            </a:r>
            <a:r>
              <a:rPr lang="zh-CN" altLang="en-US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系统；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令</a:t>
            </a:r>
            <a:r>
              <a:rPr lang="en-US" altLang="zh-CN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c→</a:t>
            </a:r>
            <a:r>
              <a:rPr lang="zh-CN" altLang="en-US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，即为</a:t>
            </a:r>
            <a:r>
              <a:rPr lang="en-US" altLang="zh-CN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M/M/</a:t>
            </a:r>
            <a:r>
              <a:rPr lang="zh-CN" altLang="en-US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系统。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>
            <a:extLst>
              <a:ext uri="{FF2B5EF4-FFF2-40B4-BE49-F238E27FC236}">
                <a16:creationId xmlns:a16="http://schemas.microsoft.com/office/drawing/2014/main" id="{186D6BEA-E695-4215-A107-39EA02EFDA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>
                <a:ea typeface="黑体" panose="02010609060101010101" pitchFamily="49" charset="-122"/>
              </a:rPr>
              <a:t>例</a:t>
            </a:r>
            <a:r>
              <a:rPr lang="en-US" altLang="zh-CN"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90F0AB26-8803-4091-94F9-C34C030873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4863" y="1258094"/>
            <a:ext cx="10391718" cy="4343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zh-CN" altLang="en-US" dirty="0"/>
              <a:t>     设有一个信息交换中心，信息流为泊松流，</a:t>
            </a:r>
            <a:r>
              <a:rPr lang="zh-CN" altLang="en-US" dirty="0">
                <a:cs typeface="Times New Roman" panose="02020603050405020304" pitchFamily="18" charset="0"/>
              </a:rPr>
              <a:t>每分钟到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达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240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份，线路输出率为每秒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800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个字符，信息长度（包括控制字符）近似负指数分布，平均长度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176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个字符。要使在任何瞬间缓冲器充满的概率不超过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0.005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，问缓冲器的容量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至少应取多大？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zh-CN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>
            <a:extLst>
              <a:ext uri="{FF2B5EF4-FFF2-40B4-BE49-F238E27FC236}">
                <a16:creationId xmlns:a16="http://schemas.microsoft.com/office/drawing/2014/main" id="{CE2334BE-F564-4606-BC2B-DC5D9D2D1E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dirty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解</a:t>
            </a:r>
            <a:endParaRPr lang="zh-CN" altLang="en-US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1989" name="Rectangle 3">
            <a:extLst>
              <a:ext uri="{FF2B5EF4-FFF2-40B4-BE49-F238E27FC236}">
                <a16:creationId xmlns:a16="http://schemas.microsoft.com/office/drawing/2014/main" id="{A75612D3-5E43-420A-B278-B65C665157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1127" y="1067594"/>
            <a:ext cx="10462048" cy="1621213"/>
          </a:xfrm>
        </p:spPr>
        <p:txBody>
          <a:bodyPr/>
          <a:lstStyle/>
          <a:p>
            <a:pPr marL="0" indent="719282">
              <a:buNone/>
            </a:pP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按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M/M/1/K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系统处理，信息平均到达率＝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240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份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/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分＝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份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/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秒，＝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800/176 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4.546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份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/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秒，＝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/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0.88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。缓冲器充满的概率</a:t>
            </a:r>
            <a:r>
              <a:rPr lang="en-US" altLang="zh-CN" dirty="0" err="1"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baseline="-25000" dirty="0" err="1"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应满足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graphicFrame>
        <p:nvGraphicFramePr>
          <p:cNvPr id="310278" name="Object 2">
            <a:extLst>
              <a:ext uri="{FF2B5EF4-FFF2-40B4-BE49-F238E27FC236}">
                <a16:creationId xmlns:a16="http://schemas.microsoft.com/office/drawing/2014/main" id="{18088768-443C-42BE-9404-272620A224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9603855"/>
              </p:ext>
            </p:extLst>
          </p:nvPr>
        </p:nvGraphicFramePr>
        <p:xfrm>
          <a:off x="3203575" y="2423568"/>
          <a:ext cx="3582229" cy="1101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47172" imgH="444307" progId="Equation.3">
                  <p:embed/>
                </p:oleObj>
              </mc:Choice>
              <mc:Fallback>
                <p:oleObj name="Equation" r:id="rId3" imgW="1447172" imgH="444307" progId="Equation.3">
                  <p:embed/>
                  <p:pic>
                    <p:nvPicPr>
                      <p:cNvPr id="310278" name="Object 2">
                        <a:extLst>
                          <a:ext uri="{FF2B5EF4-FFF2-40B4-BE49-F238E27FC236}">
                            <a16:creationId xmlns:a16="http://schemas.microsoft.com/office/drawing/2014/main" id="{18088768-443C-42BE-9404-272620A224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423568"/>
                        <a:ext cx="3582229" cy="11019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279" name="Rectangle 7">
            <a:extLst>
              <a:ext uri="{FF2B5EF4-FFF2-40B4-BE49-F238E27FC236}">
                <a16:creationId xmlns:a16="http://schemas.microsoft.com/office/drawing/2014/main" id="{79DFB134-6E44-48A1-8655-68A950B45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909" y="4044846"/>
            <a:ext cx="7850417" cy="493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经计算有：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25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0.009045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26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0.004464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310280" name="Rectangle 8">
            <a:extLst>
              <a:ext uri="{FF2B5EF4-FFF2-40B4-BE49-F238E27FC236}">
                <a16:creationId xmlns:a16="http://schemas.microsoft.com/office/drawing/2014/main" id="{1B0C013F-0052-4BAA-8471-28DAA1C1D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909" y="4883240"/>
            <a:ext cx="7850417" cy="493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所以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K≥26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，即缓冲器的容量至少应为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26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个单位。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0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0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0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0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 build="p"/>
      <p:bldP spid="310279" grpId="0" autoUpdateAnimBg="0"/>
      <p:bldP spid="310280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>
            <a:extLst>
              <a:ext uri="{FF2B5EF4-FFF2-40B4-BE49-F238E27FC236}">
                <a16:creationId xmlns:a16="http://schemas.microsoft.com/office/drawing/2014/main" id="{4385E0D8-7A08-4BB4-8410-D7E9AF00A9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07203" name="Rectangle 3">
            <a:extLst>
              <a:ext uri="{FF2B5EF4-FFF2-40B4-BE49-F238E27FC236}">
                <a16:creationId xmlns:a16="http://schemas.microsoft.com/office/drawing/2014/main" id="{ACE62A36-00C6-4661-A907-3EA2D1B0E5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0532" y="1479140"/>
            <a:ext cx="10777901" cy="3150329"/>
          </a:xfrm>
        </p:spPr>
        <p:txBody>
          <a:bodyPr/>
          <a:lstStyle/>
          <a:p>
            <a:pPr marL="0" indent="719282" algn="just">
              <a:buNone/>
            </a:pPr>
            <a:r>
              <a:rPr lang="zh-CN" altLang="en-US" dirty="0"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cs typeface="Times New Roman" panose="02020603050405020304" pitchFamily="18" charset="0"/>
              </a:rPr>
              <a:t>M/M/1/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排队系统中，设服务率为（未知），单位时间内单位服务成本为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元，每服务一个顾客获得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元，在到达率已知的条件下，求最佳服务率</a:t>
            </a:r>
            <a:r>
              <a:rPr lang="zh-CN" altLang="en-US" baseline="30000" dirty="0"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，使得单位时间内纯收入达到最大？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3" grpId="0" build="p" autoUpdateAnimBg="0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>
            <a:extLst>
              <a:ext uri="{FF2B5EF4-FFF2-40B4-BE49-F238E27FC236}">
                <a16:creationId xmlns:a16="http://schemas.microsoft.com/office/drawing/2014/main" id="{5BDC70DC-CD6F-432F-9B86-0F382729C6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1375" y="247974"/>
            <a:ext cx="7469329" cy="609741"/>
          </a:xfrm>
        </p:spPr>
        <p:txBody>
          <a:bodyPr/>
          <a:lstStyle/>
          <a:p>
            <a:pPr algn="l" eaLnBrk="1" hangingPunct="1"/>
            <a:r>
              <a:rPr lang="zh-CN" altLang="en-US" dirty="0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解：</a:t>
            </a:r>
            <a:endParaRPr lang="zh-CN" altLang="en-US" sz="6001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11299" name="Rectangle 3">
            <a:extLst>
              <a:ext uri="{FF2B5EF4-FFF2-40B4-BE49-F238E27FC236}">
                <a16:creationId xmlns:a16="http://schemas.microsoft.com/office/drawing/2014/main" id="{8B1A884B-DE63-4B85-8557-680F3A249B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3178" y="968333"/>
            <a:ext cx="7939413" cy="781761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令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f()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表示单位时间内的纯收入，则</a:t>
            </a:r>
          </a:p>
        </p:txBody>
      </p:sp>
      <p:graphicFrame>
        <p:nvGraphicFramePr>
          <p:cNvPr id="311302" name="Object 2">
            <a:extLst>
              <a:ext uri="{FF2B5EF4-FFF2-40B4-BE49-F238E27FC236}">
                <a16:creationId xmlns:a16="http://schemas.microsoft.com/office/drawing/2014/main" id="{BCB63149-0B4A-4301-BD63-7EF1F78E0B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2889250"/>
              </p:ext>
            </p:extLst>
          </p:nvPr>
        </p:nvGraphicFramePr>
        <p:xfrm>
          <a:off x="1537308" y="1944079"/>
          <a:ext cx="6151399" cy="933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775480" imgH="800280" progId="Equation.3">
                  <p:embed/>
                </p:oleObj>
              </mc:Choice>
              <mc:Fallback>
                <p:oleObj name="Equation" r:id="rId3" imgW="5775480" imgH="800280" progId="Equation.3">
                  <p:embed/>
                  <p:pic>
                    <p:nvPicPr>
                      <p:cNvPr id="311302" name="Object 2">
                        <a:extLst>
                          <a:ext uri="{FF2B5EF4-FFF2-40B4-BE49-F238E27FC236}">
                            <a16:creationId xmlns:a16="http://schemas.microsoft.com/office/drawing/2014/main" id="{BCB63149-0B4A-4301-BD63-7EF1F78E0B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7308" y="1944079"/>
                        <a:ext cx="6151399" cy="9336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303" name="Rectangle 7">
            <a:extLst>
              <a:ext uri="{FF2B5EF4-FFF2-40B4-BE49-F238E27FC236}">
                <a16:creationId xmlns:a16="http://schemas.microsoft.com/office/drawing/2014/main" id="{D7C0FEED-7B59-4673-ADA2-C0AA93262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606" y="3155004"/>
            <a:ext cx="7559838" cy="10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因为、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已知，＝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/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，所以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f()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只是的函数。</a:t>
            </a:r>
          </a:p>
        </p:txBody>
      </p:sp>
      <p:graphicFrame>
        <p:nvGraphicFramePr>
          <p:cNvPr id="311304" name="Object 3">
            <a:extLst>
              <a:ext uri="{FF2B5EF4-FFF2-40B4-BE49-F238E27FC236}">
                <a16:creationId xmlns:a16="http://schemas.microsoft.com/office/drawing/2014/main" id="{3DEC1906-A105-474B-AF5C-80AB5F24DA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230200"/>
              </p:ext>
            </p:extLst>
          </p:nvPr>
        </p:nvGraphicFramePr>
        <p:xfrm>
          <a:off x="1175275" y="4494195"/>
          <a:ext cx="1972131" cy="905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64360" imgH="749160" progId="Equation.DSMT4">
                  <p:embed/>
                </p:oleObj>
              </mc:Choice>
              <mc:Fallback>
                <p:oleObj name="Equation" r:id="rId5" imgW="1764360" imgH="749160" progId="Equation.DSMT4">
                  <p:embed/>
                  <p:pic>
                    <p:nvPicPr>
                      <p:cNvPr id="311304" name="Object 3">
                        <a:extLst>
                          <a:ext uri="{FF2B5EF4-FFF2-40B4-BE49-F238E27FC236}">
                            <a16:creationId xmlns:a16="http://schemas.microsoft.com/office/drawing/2014/main" id="{3DEC1906-A105-474B-AF5C-80AB5F24DA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5275" y="4494195"/>
                        <a:ext cx="1972131" cy="9050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5" name="Object 4">
            <a:extLst>
              <a:ext uri="{FF2B5EF4-FFF2-40B4-BE49-F238E27FC236}">
                <a16:creationId xmlns:a16="http://schemas.microsoft.com/office/drawing/2014/main" id="{46E9FC19-18AE-42BB-80F3-AA195FE538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8785742"/>
              </p:ext>
            </p:extLst>
          </p:nvPr>
        </p:nvGraphicFramePr>
        <p:xfrm>
          <a:off x="3614238" y="4479903"/>
          <a:ext cx="3628278" cy="935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338280" imgH="800280" progId="Equation.3">
                  <p:embed/>
                </p:oleObj>
              </mc:Choice>
              <mc:Fallback>
                <p:oleObj name="Equation" r:id="rId7" imgW="3338280" imgH="800280" progId="Equation.3">
                  <p:embed/>
                  <p:pic>
                    <p:nvPicPr>
                      <p:cNvPr id="311305" name="Object 4">
                        <a:extLst>
                          <a:ext uri="{FF2B5EF4-FFF2-40B4-BE49-F238E27FC236}">
                            <a16:creationId xmlns:a16="http://schemas.microsoft.com/office/drawing/2014/main" id="{46E9FC19-18AE-42BB-80F3-AA195FE538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238" y="4479903"/>
                        <a:ext cx="3628278" cy="9352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306" name="Rectangle 10">
            <a:extLst>
              <a:ext uri="{FF2B5EF4-FFF2-40B4-BE49-F238E27FC236}">
                <a16:creationId xmlns:a16="http://schemas.microsoft.com/office/drawing/2014/main" id="{1CFD9993-3FCC-4614-969E-F807CA33D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75" y="5997554"/>
            <a:ext cx="7774199" cy="4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由上式可得</a:t>
            </a:r>
            <a:r>
              <a:rPr lang="zh-CN" altLang="en-US" sz="2400" baseline="300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＝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/</a:t>
            </a:r>
            <a:r>
              <a:rPr lang="en-US" altLang="zh-CN" sz="2400" baseline="300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，于是可得服务率</a:t>
            </a:r>
            <a:r>
              <a:rPr lang="zh-CN" altLang="en-US" sz="2400" baseline="300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＝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/</a:t>
            </a:r>
            <a:r>
              <a:rPr lang="en-US" altLang="zh-CN" sz="2400" baseline="300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1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1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1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1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1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1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1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1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9" grpId="0" build="p" autoUpdateAnimBg="0" advAuto="0"/>
      <p:bldP spid="311303" grpId="0" autoUpdateAnimBg="0"/>
      <p:bldP spid="31130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>
            <a:extLst>
              <a:ext uri="{FF2B5EF4-FFF2-40B4-BE49-F238E27FC236}">
                <a16:creationId xmlns:a16="http://schemas.microsoft.com/office/drawing/2014/main" id="{75FAA826-1B87-48C2-B25C-C9577C3974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本讲主要内容</a:t>
            </a:r>
          </a:p>
        </p:txBody>
      </p:sp>
      <p:sp>
        <p:nvSpPr>
          <p:cNvPr id="330755" name="Rectangle 3">
            <a:extLst>
              <a:ext uri="{FF2B5EF4-FFF2-40B4-BE49-F238E27FC236}">
                <a16:creationId xmlns:a16="http://schemas.microsoft.com/office/drawing/2014/main" id="{CA3C9CE8-D079-4785-A623-6C4E9D5EC4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7606" y="1219994"/>
            <a:ext cx="7634467" cy="3047118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FF"/>
                </a:solidFill>
                <a:cs typeface="Times New Roman" panose="02020603050405020304" pitchFamily="18" charset="0"/>
              </a:rPr>
              <a:t>M/M/c/</a:t>
            </a:r>
            <a:r>
              <a:rPr lang="en-US" altLang="zh-CN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zh-CN" altLang="en-US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混合制排队系统</a:t>
            </a:r>
          </a:p>
          <a:p>
            <a:pPr lvl="1" eaLnBrk="1" hangingPunct="1">
              <a:lnSpc>
                <a:spcPct val="150000"/>
              </a:lnSpc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  <a:cs typeface="Times New Roman" panose="02020603050405020304" pitchFamily="18" charset="0"/>
              </a:rPr>
              <a:t>问题的引入</a:t>
            </a:r>
          </a:p>
          <a:p>
            <a:pPr lvl="1" eaLnBrk="1" hangingPunct="1">
              <a:lnSpc>
                <a:spcPct val="150000"/>
              </a:lnSpc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  <a:cs typeface="Times New Roman" panose="02020603050405020304" pitchFamily="18" charset="0"/>
              </a:rPr>
              <a:t>队长</a:t>
            </a:r>
          </a:p>
          <a:p>
            <a:pPr lvl="1" eaLnBrk="1" hangingPunct="1">
              <a:lnSpc>
                <a:spcPct val="150000"/>
              </a:lnSpc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  <a:cs typeface="Times New Roman" panose="02020603050405020304" pitchFamily="18" charset="0"/>
              </a:rPr>
              <a:t>等待时间与逗留时间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>
            <a:extLst>
              <a:ext uri="{FF2B5EF4-FFF2-40B4-BE49-F238E27FC236}">
                <a16:creationId xmlns:a16="http://schemas.microsoft.com/office/drawing/2014/main" id="{5A4C6E94-18EE-44C1-AAFD-41556D513C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>
                <a:ea typeface="黑体" panose="02010609060101010101" pitchFamily="49" charset="-122"/>
                <a:cs typeface="Times New Roman" panose="02020603050405020304" pitchFamily="18" charset="0"/>
              </a:rPr>
              <a:t>2(</a:t>
            </a:r>
            <a:r>
              <a:rPr lang="zh-CN" altLang="en-US">
                <a:ea typeface="黑体" panose="02010609060101010101" pitchFamily="49" charset="-122"/>
                <a:cs typeface="Times New Roman" panose="02020603050405020304" pitchFamily="18" charset="0"/>
              </a:rPr>
              <a:t>续</a:t>
            </a:r>
            <a:r>
              <a:rPr lang="en-US" altLang="zh-CN"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08227" name="Rectangle 3">
            <a:extLst>
              <a:ext uri="{FF2B5EF4-FFF2-40B4-BE49-F238E27FC236}">
                <a16:creationId xmlns:a16="http://schemas.microsoft.com/office/drawing/2014/main" id="{D7A08EAD-59F8-4A4B-9647-27863CBD72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4659" y="994574"/>
            <a:ext cx="10978516" cy="24352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            </a:t>
            </a:r>
            <a:r>
              <a:rPr lang="zh-CN" altLang="en-US" dirty="0">
                <a:cs typeface="Times New Roman" panose="02020603050405020304" pitchFamily="18" charset="0"/>
              </a:rPr>
              <a:t>现有一个</a:t>
            </a:r>
            <a:r>
              <a:rPr lang="en-US" altLang="zh-CN" dirty="0">
                <a:cs typeface="Times New Roman" panose="02020603050405020304" pitchFamily="18" charset="0"/>
              </a:rPr>
              <a:t>M/M/1/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3 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排队系统，其顾客到达率＝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3.6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人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/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小时，每个顾客所需的平均服务时间为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分钟，服务一个顾客收入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元，服务机构运行单位时间的费用为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元。对于这样一个系统，其单位时间内的纯收入为</a:t>
            </a:r>
          </a:p>
          <a:p>
            <a:pPr>
              <a:buNone/>
            </a:pP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     f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＝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g(1-p</a:t>
            </a:r>
            <a:r>
              <a:rPr lang="en-US" altLang="zh-CN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)-e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0.46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（元）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308229" name="Rectangle 5">
            <a:extLst>
              <a:ext uri="{FF2B5EF4-FFF2-40B4-BE49-F238E27FC236}">
                <a16:creationId xmlns:a16="http://schemas.microsoft.com/office/drawing/2014/main" id="{AD634C6F-2814-49D9-96B1-85E95CFDC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371" y="3502646"/>
            <a:ext cx="10777901" cy="1042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但是，按照前面的最优方案定出</a:t>
            </a:r>
            <a:r>
              <a:rPr lang="zh-CN" altLang="en-US" sz="2400" baseline="300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1.21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，从而确定出最佳服务率</a:t>
            </a:r>
            <a:r>
              <a:rPr lang="zh-CN" altLang="en-US" sz="2400" baseline="300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＝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/</a:t>
            </a:r>
            <a:r>
              <a:rPr lang="en-US" altLang="zh-CN" sz="2400" baseline="300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（人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/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小时），在这样的服务率下，其单位时间内的纯收入为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400" baseline="300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1.86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（元）。</a:t>
            </a:r>
          </a:p>
        </p:txBody>
      </p:sp>
      <p:sp>
        <p:nvSpPr>
          <p:cNvPr id="308230" name="Rectangle 6">
            <a:extLst>
              <a:ext uri="{FF2B5EF4-FFF2-40B4-BE49-F238E27FC236}">
                <a16:creationId xmlns:a16="http://schemas.microsoft.com/office/drawing/2014/main" id="{D08064BB-701C-4F50-833E-616F1E6AD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659" y="5106194"/>
            <a:ext cx="10564773" cy="487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zh-CN" altLang="en-US" sz="240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因此，在给定的服务率＝</a:t>
            </a:r>
            <a:r>
              <a:rPr lang="en-US" altLang="zh-CN" sz="240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lang="zh-CN" altLang="en-US" sz="240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（人</a:t>
            </a:r>
            <a:r>
              <a:rPr lang="en-US" altLang="zh-CN" sz="240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/</a:t>
            </a:r>
            <a:r>
              <a:rPr lang="zh-CN" altLang="en-US" sz="240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小时）下未必是最优的的运营策略。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8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8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8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8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7" grpId="0" build="p" autoUpdateAnimBg="0" advAuto="0"/>
      <p:bldP spid="308229" grpId="0" autoUpdateAnimBg="0"/>
      <p:bldP spid="30823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>
            <a:extLst>
              <a:ext uri="{FF2B5EF4-FFF2-40B4-BE49-F238E27FC236}">
                <a16:creationId xmlns:a16="http://schemas.microsoft.com/office/drawing/2014/main" id="{65AE5CF1-C8D3-465D-816C-5A31396A21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>
                <a:ea typeface="黑体" panose="02010609060101010101" pitchFamily="49" charset="-122"/>
              </a:rPr>
              <a:t>例</a:t>
            </a:r>
            <a:r>
              <a:rPr lang="en-US" altLang="zh-CN"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309251" name="Rectangle 3">
            <a:extLst>
              <a:ext uri="{FF2B5EF4-FFF2-40B4-BE49-F238E27FC236}">
                <a16:creationId xmlns:a16="http://schemas.microsoft.com/office/drawing/2014/main" id="{5CC37F9F-1C0B-46B4-A1A7-A9A075FB33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3775" y="1296194"/>
            <a:ext cx="10972800" cy="4525422"/>
          </a:xfrm>
        </p:spPr>
        <p:txBody>
          <a:bodyPr/>
          <a:lstStyle/>
          <a:p>
            <a:pPr marL="0" indent="719282" algn="just">
              <a:buNone/>
            </a:pPr>
            <a:r>
              <a:rPr lang="zh-CN" altLang="en-US" dirty="0"/>
              <a:t>设某计算机有</a:t>
            </a:r>
            <a:r>
              <a:rPr lang="en-US" altLang="zh-CN" dirty="0"/>
              <a:t>4</a:t>
            </a:r>
            <a:r>
              <a:rPr lang="zh-CN" altLang="en-US" dirty="0"/>
              <a:t>个终端，用户按泊松流到达，平均每</a:t>
            </a:r>
            <a:r>
              <a:rPr lang="en-US" altLang="zh-CN" dirty="0"/>
              <a:t>10</a:t>
            </a:r>
            <a:r>
              <a:rPr lang="zh-CN" altLang="en-US" dirty="0"/>
              <a:t>分钟到达</a:t>
            </a:r>
            <a:r>
              <a:rPr lang="en-US" altLang="zh-CN" dirty="0"/>
              <a:t>1.5</a:t>
            </a:r>
            <a:r>
              <a:rPr lang="zh-CN" altLang="en-US" dirty="0"/>
              <a:t>个用户。假定每个用户平均用机时间为</a:t>
            </a:r>
            <a:r>
              <a:rPr lang="en-US" altLang="zh-CN" dirty="0"/>
              <a:t>20</a:t>
            </a:r>
            <a:r>
              <a:rPr lang="zh-CN" altLang="en-US" dirty="0"/>
              <a:t>分钟，用机时间服从负指数分布，如果</a:t>
            </a:r>
            <a:r>
              <a:rPr lang="en-US" altLang="zh-CN" dirty="0"/>
              <a:t>4</a:t>
            </a:r>
            <a:r>
              <a:rPr lang="zh-CN" altLang="en-US" dirty="0"/>
              <a:t>个终端被占用，则用户到其它计算机处接受服务，求此系统的各项指标（</a:t>
            </a:r>
            <a:r>
              <a:rPr lang="zh-CN" altLang="en-US" dirty="0">
                <a:sym typeface="Symbol" panose="05050102010706020507" pitchFamily="18" charset="2"/>
              </a:rPr>
              <a:t>顾客损失的概率、单位时间内实际进入系统的平均顾客数、平均忙的终端数</a:t>
            </a:r>
            <a:r>
              <a:rPr lang="zh-CN" altLang="en-US" dirty="0"/>
              <a:t>）。</a:t>
            </a:r>
            <a:endParaRPr lang="zh-CN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build="p" autoUpdateAnimBg="0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>
            <a:extLst>
              <a:ext uri="{FF2B5EF4-FFF2-40B4-BE49-F238E27FC236}">
                <a16:creationId xmlns:a16="http://schemas.microsoft.com/office/drawing/2014/main" id="{C9098BFE-1D9C-4324-A97C-26C6DB0066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dirty="0">
                <a:ea typeface="黑体" panose="02010609060101010101" pitchFamily="49" charset="-122"/>
                <a:sym typeface="Symbol" panose="05050102010706020507" pitchFamily="18" charset="2"/>
              </a:rPr>
              <a:t>解：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312323" name="Rectangle 3">
            <a:extLst>
              <a:ext uri="{FF2B5EF4-FFF2-40B4-BE49-F238E27FC236}">
                <a16:creationId xmlns:a16="http://schemas.microsoft.com/office/drawing/2014/main" id="{A19BD708-671C-4E7A-BC9A-4DD6D20C55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-77253" y="1034999"/>
            <a:ext cx="7925752" cy="809514"/>
          </a:xfrm>
        </p:spPr>
        <p:txBody>
          <a:bodyPr>
            <a:normAutofit/>
          </a:bodyPr>
          <a:lstStyle/>
          <a:p>
            <a:pPr algn="r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这是</a:t>
            </a:r>
            <a:r>
              <a:rPr lang="en-US" altLang="zh-CN" dirty="0">
                <a:sym typeface="Symbol" panose="05050102010706020507" pitchFamily="18" charset="2"/>
              </a:rPr>
              <a:t>M/M/4/4</a:t>
            </a:r>
            <a:r>
              <a:rPr lang="zh-CN" altLang="en-US" dirty="0">
                <a:sym typeface="Symbol" panose="05050102010706020507" pitchFamily="18" charset="2"/>
              </a:rPr>
              <a:t>损失制系统，＝</a:t>
            </a:r>
            <a:r>
              <a:rPr lang="en-US" altLang="zh-CN" dirty="0">
                <a:sym typeface="Symbol" panose="05050102010706020507" pitchFamily="18" charset="2"/>
              </a:rPr>
              <a:t>9</a:t>
            </a:r>
            <a:r>
              <a:rPr lang="zh-CN" altLang="en-US" dirty="0">
                <a:sym typeface="Symbol" panose="05050102010706020507" pitchFamily="18" charset="2"/>
              </a:rPr>
              <a:t>（人</a:t>
            </a:r>
            <a:r>
              <a:rPr lang="en-US" altLang="zh-CN" dirty="0">
                <a:sym typeface="Symbol" panose="05050102010706020507" pitchFamily="18" charset="2"/>
              </a:rPr>
              <a:t>/</a:t>
            </a:r>
            <a:r>
              <a:rPr lang="zh-CN" altLang="en-US" dirty="0">
                <a:sym typeface="Symbol" panose="05050102010706020507" pitchFamily="18" charset="2"/>
              </a:rPr>
              <a:t>小时），</a:t>
            </a:r>
            <a:endParaRPr lang="zh-CN" altLang="en-US" dirty="0"/>
          </a:p>
        </p:txBody>
      </p:sp>
      <p:sp>
        <p:nvSpPr>
          <p:cNvPr id="312325" name="Rectangle 5">
            <a:extLst>
              <a:ext uri="{FF2B5EF4-FFF2-40B4-BE49-F238E27FC236}">
                <a16:creationId xmlns:a16="http://schemas.microsoft.com/office/drawing/2014/main" id="{B887B5E1-1947-42D0-8597-C4AEADC98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775" y="1795661"/>
            <a:ext cx="7774199" cy="404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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＝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3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（人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/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小时）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,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＝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/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＝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3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。</a:t>
            </a:r>
          </a:p>
        </p:txBody>
      </p:sp>
      <p:graphicFrame>
        <p:nvGraphicFramePr>
          <p:cNvPr id="312326" name="Object 2">
            <a:extLst>
              <a:ext uri="{FF2B5EF4-FFF2-40B4-BE49-F238E27FC236}">
                <a16:creationId xmlns:a16="http://schemas.microsoft.com/office/drawing/2014/main" id="{A97E02EC-24B5-49A1-A6C0-9C42C38C03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4849442"/>
              </p:ext>
            </p:extLst>
          </p:nvPr>
        </p:nvGraphicFramePr>
        <p:xfrm>
          <a:off x="4448352" y="2342052"/>
          <a:ext cx="6165690" cy="1049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811040" imgH="749160" progId="Equation.3">
                  <p:embed/>
                </p:oleObj>
              </mc:Choice>
              <mc:Fallback>
                <p:oleObj name="Equation" r:id="rId3" imgW="4811040" imgH="749160" progId="Equation.3">
                  <p:embed/>
                  <p:pic>
                    <p:nvPicPr>
                      <p:cNvPr id="312326" name="Object 2">
                        <a:extLst>
                          <a:ext uri="{FF2B5EF4-FFF2-40B4-BE49-F238E27FC236}">
                            <a16:creationId xmlns:a16="http://schemas.microsoft.com/office/drawing/2014/main" id="{A97E02EC-24B5-49A1-A6C0-9C42C38C03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8352" y="2342052"/>
                        <a:ext cx="6165690" cy="10495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2327" name="Rectangle 7">
            <a:extLst>
              <a:ext uri="{FF2B5EF4-FFF2-40B4-BE49-F238E27FC236}">
                <a16:creationId xmlns:a16="http://schemas.microsoft.com/office/drawing/2014/main" id="{4C918C7C-F7A5-43F9-B325-8504175B5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123" y="2775686"/>
            <a:ext cx="7164458" cy="405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顾客损失的概率为：</a:t>
            </a:r>
          </a:p>
        </p:txBody>
      </p:sp>
      <p:sp>
        <p:nvSpPr>
          <p:cNvPr id="312328" name="Rectangle 8">
            <a:extLst>
              <a:ext uri="{FF2B5EF4-FFF2-40B4-BE49-F238E27FC236}">
                <a16:creationId xmlns:a16="http://schemas.microsoft.com/office/drawing/2014/main" id="{3A8B287F-2836-4733-9AFC-575A4A62B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123" y="3778808"/>
            <a:ext cx="7164458" cy="405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单位时间内实际进入系统的平均顾客数为：</a:t>
            </a:r>
          </a:p>
        </p:txBody>
      </p:sp>
      <p:graphicFrame>
        <p:nvGraphicFramePr>
          <p:cNvPr id="312329" name="Object 3">
            <a:extLst>
              <a:ext uri="{FF2B5EF4-FFF2-40B4-BE49-F238E27FC236}">
                <a16:creationId xmlns:a16="http://schemas.microsoft.com/office/drawing/2014/main" id="{D1D3F937-FA2A-4663-BF1B-66A35194E8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758410"/>
              </p:ext>
            </p:extLst>
          </p:nvPr>
        </p:nvGraphicFramePr>
        <p:xfrm>
          <a:off x="1374775" y="4456854"/>
          <a:ext cx="7620177" cy="571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991480" imgH="355680" progId="Equation.3">
                  <p:embed/>
                </p:oleObj>
              </mc:Choice>
              <mc:Fallback>
                <p:oleObj name="Equation" r:id="rId5" imgW="5991480" imgH="355680" progId="Equation.3">
                  <p:embed/>
                  <p:pic>
                    <p:nvPicPr>
                      <p:cNvPr id="312329" name="Object 3">
                        <a:extLst>
                          <a:ext uri="{FF2B5EF4-FFF2-40B4-BE49-F238E27FC236}">
                            <a16:creationId xmlns:a16="http://schemas.microsoft.com/office/drawing/2014/main" id="{D1D3F937-FA2A-4663-BF1B-66A35194E8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4456854"/>
                        <a:ext cx="7620177" cy="5716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2330" name="Rectangle 10">
            <a:extLst>
              <a:ext uri="{FF2B5EF4-FFF2-40B4-BE49-F238E27FC236}">
                <a16:creationId xmlns:a16="http://schemas.microsoft.com/office/drawing/2014/main" id="{4F3F6C09-91BE-4F4F-A95E-64A2E9185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927" y="5300908"/>
            <a:ext cx="7164458" cy="405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平均忙的终端数为：</a:t>
            </a:r>
          </a:p>
        </p:txBody>
      </p:sp>
      <p:graphicFrame>
        <p:nvGraphicFramePr>
          <p:cNvPr id="312331" name="Object 4">
            <a:extLst>
              <a:ext uri="{FF2B5EF4-FFF2-40B4-BE49-F238E27FC236}">
                <a16:creationId xmlns:a16="http://schemas.microsoft.com/office/drawing/2014/main" id="{6B3B5787-A4A1-442D-B726-F23C14F3C8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487838"/>
              </p:ext>
            </p:extLst>
          </p:nvPr>
        </p:nvGraphicFramePr>
        <p:xfrm>
          <a:off x="2213170" y="5943170"/>
          <a:ext cx="6324405" cy="570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242680" imgH="368280" progId="Equation.3">
                  <p:embed/>
                </p:oleObj>
              </mc:Choice>
              <mc:Fallback>
                <p:oleObj name="Equation" r:id="rId7" imgW="5242680" imgH="368280" progId="Equation.3">
                  <p:embed/>
                  <p:pic>
                    <p:nvPicPr>
                      <p:cNvPr id="312331" name="Object 4">
                        <a:extLst>
                          <a:ext uri="{FF2B5EF4-FFF2-40B4-BE49-F238E27FC236}">
                            <a16:creationId xmlns:a16="http://schemas.microsoft.com/office/drawing/2014/main" id="{6B3B5787-A4A1-442D-B726-F23C14F3C8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3170" y="5943170"/>
                        <a:ext cx="6324405" cy="5701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2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2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2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2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2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2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2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2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2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2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3" grpId="0" build="p" autoUpdateAnimBg="0" advAuto="0"/>
      <p:bldP spid="312325" grpId="0" autoUpdateAnimBg="0"/>
      <p:bldP spid="312327" grpId="0" autoUpdateAnimBg="0"/>
      <p:bldP spid="312328" grpId="0" autoUpdateAnimBg="0"/>
      <p:bldP spid="31233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B41DFED-99A1-4206-B823-FC68B486A3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1321" y="1218688"/>
            <a:ext cx="11146654" cy="4422211"/>
          </a:xfrm>
        </p:spPr>
        <p:txBody>
          <a:bodyPr/>
          <a:lstStyle/>
          <a:p>
            <a:pPr marL="466818" indent="-466818" algn="just">
              <a:buClr>
                <a:srgbClr val="CC00CC"/>
              </a:buClr>
              <a:buNone/>
            </a:pPr>
            <a:r>
              <a:rPr lang="en-US" altLang="zh-CN" dirty="0">
                <a:solidFill>
                  <a:srgbClr val="FF0000"/>
                </a:solidFill>
              </a:rPr>
              <a:t>1. </a:t>
            </a:r>
            <a:r>
              <a:rPr lang="zh-CN" altLang="en-US" dirty="0">
                <a:solidFill>
                  <a:srgbClr val="000000"/>
                </a:solidFill>
              </a:rPr>
              <a:t>考虑一个</a:t>
            </a:r>
            <a:r>
              <a:rPr lang="en-US" altLang="zh-CN" dirty="0">
                <a:solidFill>
                  <a:srgbClr val="000000"/>
                </a:solidFill>
              </a:rPr>
              <a:t>M/M/1/K</a:t>
            </a:r>
            <a:r>
              <a:rPr lang="zh-CN" altLang="en-US" dirty="0">
                <a:solidFill>
                  <a:srgbClr val="000000"/>
                </a:solidFill>
              </a:rPr>
              <a:t>排队系统，</a:t>
            </a:r>
            <a:r>
              <a:rPr lang="en-US" altLang="zh-CN" dirty="0">
                <a:solidFill>
                  <a:srgbClr val="000000"/>
                </a:solidFill>
              </a:rPr>
              <a:t>λ</a:t>
            </a:r>
            <a:r>
              <a:rPr lang="zh-CN" altLang="en-US" dirty="0">
                <a:solidFill>
                  <a:srgbClr val="000000"/>
                </a:solidFill>
              </a:rPr>
              <a:t>＝</a:t>
            </a:r>
            <a:r>
              <a:rPr lang="en-US" altLang="zh-CN" dirty="0">
                <a:solidFill>
                  <a:srgbClr val="000000"/>
                </a:solidFill>
              </a:rPr>
              <a:t>10</a:t>
            </a:r>
            <a:r>
              <a:rPr lang="zh-CN" altLang="en-US" dirty="0">
                <a:solidFill>
                  <a:srgbClr val="000000"/>
                </a:solidFill>
              </a:rPr>
              <a:t>人</a:t>
            </a:r>
            <a:r>
              <a:rPr lang="en-US" altLang="zh-CN" dirty="0">
                <a:solidFill>
                  <a:srgbClr val="000000"/>
                </a:solidFill>
              </a:rPr>
              <a:t>/</a:t>
            </a:r>
            <a:r>
              <a:rPr lang="zh-CN" altLang="en-US" dirty="0">
                <a:solidFill>
                  <a:srgbClr val="000000"/>
                </a:solidFill>
              </a:rPr>
              <a:t>小时，</a:t>
            </a:r>
            <a:r>
              <a:rPr lang="en-US" altLang="zh-CN" dirty="0">
                <a:solidFill>
                  <a:srgbClr val="000000"/>
                </a:solidFill>
              </a:rPr>
              <a:t>μ</a:t>
            </a:r>
            <a:r>
              <a:rPr lang="zh-CN" altLang="en-US" dirty="0">
                <a:solidFill>
                  <a:srgbClr val="000000"/>
                </a:solidFill>
              </a:rPr>
              <a:t>＝</a:t>
            </a:r>
            <a:r>
              <a:rPr lang="en-US" altLang="zh-CN" dirty="0">
                <a:solidFill>
                  <a:srgbClr val="000000"/>
                </a:solidFill>
              </a:rPr>
              <a:t>30</a:t>
            </a:r>
            <a:r>
              <a:rPr lang="zh-CN" altLang="en-US" dirty="0">
                <a:solidFill>
                  <a:srgbClr val="000000"/>
                </a:solidFill>
              </a:rPr>
              <a:t>人</a:t>
            </a:r>
            <a:r>
              <a:rPr lang="en-US" altLang="zh-CN" dirty="0">
                <a:solidFill>
                  <a:srgbClr val="000000"/>
                </a:solidFill>
              </a:rPr>
              <a:t>/</a:t>
            </a:r>
            <a:r>
              <a:rPr lang="zh-CN" altLang="en-US" dirty="0">
                <a:solidFill>
                  <a:srgbClr val="000000"/>
                </a:solidFill>
              </a:rPr>
              <a:t>小时，</a:t>
            </a:r>
            <a:r>
              <a:rPr lang="en-US" altLang="zh-CN" dirty="0">
                <a:solidFill>
                  <a:srgbClr val="000000"/>
                </a:solidFill>
              </a:rPr>
              <a:t>K</a:t>
            </a:r>
            <a:r>
              <a:rPr lang="zh-CN" altLang="en-US" dirty="0">
                <a:solidFill>
                  <a:srgbClr val="000000"/>
                </a:solidFill>
              </a:rPr>
              <a:t>＝</a:t>
            </a:r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zh-CN" altLang="en-US" dirty="0">
                <a:solidFill>
                  <a:srgbClr val="000000"/>
                </a:solidFill>
              </a:rPr>
              <a:t>。管理者想改进服务机构，提出了两个方案。方案</a:t>
            </a:r>
            <a:r>
              <a:rPr lang="en-US" altLang="zh-CN" dirty="0">
                <a:solidFill>
                  <a:srgbClr val="000000"/>
                </a:solidFill>
              </a:rPr>
              <a:t>I</a:t>
            </a:r>
            <a:r>
              <a:rPr lang="zh-CN" altLang="en-US" dirty="0">
                <a:solidFill>
                  <a:srgbClr val="000000"/>
                </a:solidFill>
              </a:rPr>
              <a:t>：增加等待空间，</a:t>
            </a:r>
            <a:r>
              <a:rPr lang="en-US" altLang="zh-CN" dirty="0">
                <a:solidFill>
                  <a:srgbClr val="000000"/>
                </a:solidFill>
              </a:rPr>
              <a:t>K</a:t>
            </a:r>
            <a:r>
              <a:rPr lang="zh-CN" altLang="en-US" dirty="0">
                <a:solidFill>
                  <a:srgbClr val="000000"/>
                </a:solidFill>
              </a:rPr>
              <a:t>＝</a:t>
            </a:r>
            <a:r>
              <a:rPr lang="en-US" altLang="zh-CN" dirty="0">
                <a:solidFill>
                  <a:srgbClr val="000000"/>
                </a:solidFill>
              </a:rPr>
              <a:t>3</a:t>
            </a:r>
            <a:r>
              <a:rPr lang="zh-CN" altLang="en-US" dirty="0">
                <a:solidFill>
                  <a:srgbClr val="000000"/>
                </a:solidFill>
              </a:rPr>
              <a:t>；方案</a:t>
            </a:r>
            <a:r>
              <a:rPr lang="en-US" altLang="zh-CN" dirty="0">
                <a:solidFill>
                  <a:srgbClr val="000000"/>
                </a:solidFill>
              </a:rPr>
              <a:t>II</a:t>
            </a:r>
            <a:r>
              <a:rPr lang="zh-CN" altLang="en-US" dirty="0">
                <a:solidFill>
                  <a:srgbClr val="000000"/>
                </a:solidFill>
              </a:rPr>
              <a:t>：提高服务率，</a:t>
            </a:r>
            <a:r>
              <a:rPr lang="en-US" altLang="zh-CN" dirty="0">
                <a:solidFill>
                  <a:srgbClr val="000000"/>
                </a:solidFill>
              </a:rPr>
              <a:t>μ</a:t>
            </a:r>
            <a:r>
              <a:rPr lang="zh-CN" altLang="en-US" dirty="0">
                <a:solidFill>
                  <a:srgbClr val="000000"/>
                </a:solidFill>
              </a:rPr>
              <a:t>＝</a:t>
            </a:r>
            <a:r>
              <a:rPr lang="en-US" altLang="zh-CN" dirty="0">
                <a:solidFill>
                  <a:srgbClr val="000000"/>
                </a:solidFill>
              </a:rPr>
              <a:t>40</a:t>
            </a:r>
            <a:r>
              <a:rPr lang="zh-CN" altLang="en-US" dirty="0">
                <a:solidFill>
                  <a:srgbClr val="000000"/>
                </a:solidFill>
              </a:rPr>
              <a:t>人</a:t>
            </a:r>
            <a:r>
              <a:rPr lang="en-US" altLang="zh-CN" dirty="0">
                <a:solidFill>
                  <a:srgbClr val="000000"/>
                </a:solidFill>
              </a:rPr>
              <a:t>/</a:t>
            </a:r>
            <a:r>
              <a:rPr lang="zh-CN" altLang="en-US" dirty="0">
                <a:solidFill>
                  <a:srgbClr val="000000"/>
                </a:solidFill>
              </a:rPr>
              <a:t>小时。假设在单位时间内单位服务成本</a:t>
            </a:r>
            <a:r>
              <a:rPr lang="en-US" altLang="zh-CN" dirty="0">
                <a:solidFill>
                  <a:srgbClr val="000000"/>
                </a:solidFill>
              </a:rPr>
              <a:t>5</a:t>
            </a:r>
            <a:r>
              <a:rPr lang="zh-CN" altLang="en-US" dirty="0">
                <a:solidFill>
                  <a:srgbClr val="000000"/>
                </a:solidFill>
              </a:rPr>
              <a:t>元和每服务一个顾客收益</a:t>
            </a:r>
            <a:r>
              <a:rPr lang="en-US" altLang="zh-CN" dirty="0">
                <a:solidFill>
                  <a:srgbClr val="000000"/>
                </a:solidFill>
              </a:rPr>
              <a:t>8</a:t>
            </a:r>
            <a:r>
              <a:rPr lang="zh-CN" altLang="en-US" dirty="0">
                <a:solidFill>
                  <a:srgbClr val="000000"/>
                </a:solidFill>
              </a:rPr>
              <a:t>元不变得情况下，哪个方案获得更大的收益？当</a:t>
            </a:r>
            <a:r>
              <a:rPr lang="en-US" altLang="zh-CN" dirty="0">
                <a:solidFill>
                  <a:srgbClr val="000000"/>
                </a:solidFill>
              </a:rPr>
              <a:t>λ</a:t>
            </a:r>
            <a:r>
              <a:rPr lang="zh-CN" altLang="en-US" dirty="0">
                <a:solidFill>
                  <a:srgbClr val="000000"/>
                </a:solidFill>
              </a:rPr>
              <a:t>＝</a:t>
            </a:r>
            <a:r>
              <a:rPr lang="en-US" altLang="zh-CN" dirty="0">
                <a:solidFill>
                  <a:srgbClr val="000000"/>
                </a:solidFill>
              </a:rPr>
              <a:t>30</a:t>
            </a:r>
            <a:r>
              <a:rPr lang="zh-CN" altLang="en-US" dirty="0">
                <a:solidFill>
                  <a:srgbClr val="000000"/>
                </a:solidFill>
              </a:rPr>
              <a:t>人</a:t>
            </a:r>
            <a:r>
              <a:rPr lang="en-US" altLang="zh-CN" dirty="0">
                <a:solidFill>
                  <a:srgbClr val="000000"/>
                </a:solidFill>
              </a:rPr>
              <a:t>/</a:t>
            </a:r>
            <a:r>
              <a:rPr lang="zh-CN" altLang="en-US" dirty="0">
                <a:solidFill>
                  <a:srgbClr val="000000"/>
                </a:solidFill>
              </a:rPr>
              <a:t>小时，又有什么结果？</a:t>
            </a:r>
          </a:p>
        </p:txBody>
      </p:sp>
      <p:sp>
        <p:nvSpPr>
          <p:cNvPr id="53253" name="Rectangle 3">
            <a:extLst>
              <a:ext uri="{FF2B5EF4-FFF2-40B4-BE49-F238E27FC236}">
                <a16:creationId xmlns:a16="http://schemas.microsoft.com/office/drawing/2014/main" id="{F73360E7-A2E9-4838-BFDD-F312E3553A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7833" y="287450"/>
            <a:ext cx="7469329" cy="516056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</a:rPr>
              <a:t>本节习题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build="p" autoUpdateAnimBg="0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>
            <a:extLst>
              <a:ext uri="{FF2B5EF4-FFF2-40B4-BE49-F238E27FC236}">
                <a16:creationId xmlns:a16="http://schemas.microsoft.com/office/drawing/2014/main" id="{EC972A4B-48CF-4D83-B74A-47D3012A60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本讲主要内容</a:t>
            </a:r>
          </a:p>
        </p:txBody>
      </p:sp>
      <p:sp>
        <p:nvSpPr>
          <p:cNvPr id="330755" name="Rectangle 3">
            <a:extLst>
              <a:ext uri="{FF2B5EF4-FFF2-40B4-BE49-F238E27FC236}">
                <a16:creationId xmlns:a16="http://schemas.microsoft.com/office/drawing/2014/main" id="{2317E9E4-EA1F-4001-BAD0-74AC8570E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4700" y="1296194"/>
            <a:ext cx="7634467" cy="3047118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Clr>
                <a:srgbClr val="CC00CC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FF"/>
                </a:solidFill>
                <a:cs typeface="Times New Roman" panose="02020603050405020304" pitchFamily="18" charset="0"/>
              </a:rPr>
              <a:t>M/M/c/</a:t>
            </a:r>
            <a:r>
              <a:rPr lang="en-US" altLang="zh-CN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zh-CN" altLang="en-US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混合制排队系统</a:t>
            </a:r>
          </a:p>
          <a:p>
            <a:pPr lvl="1" eaLnBrk="1" hangingPunct="1">
              <a:lnSpc>
                <a:spcPct val="150000"/>
              </a:lnSpc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  <a:cs typeface="Times New Roman" panose="02020603050405020304" pitchFamily="18" charset="0"/>
              </a:rPr>
              <a:t>问题的引入</a:t>
            </a:r>
          </a:p>
          <a:p>
            <a:pPr lvl="1" eaLnBrk="1" hangingPunct="1">
              <a:lnSpc>
                <a:spcPct val="150000"/>
              </a:lnSpc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  <a:cs typeface="Times New Roman" panose="02020603050405020304" pitchFamily="18" charset="0"/>
              </a:rPr>
              <a:t>队长</a:t>
            </a:r>
          </a:p>
          <a:p>
            <a:pPr lvl="1" eaLnBrk="1" hangingPunct="1">
              <a:lnSpc>
                <a:spcPct val="150000"/>
              </a:lnSpc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  <a:cs typeface="Times New Roman" panose="02020603050405020304" pitchFamily="18" charset="0"/>
              </a:rPr>
              <a:t>等待时间与逗留时间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>
            <a:extLst>
              <a:ext uri="{FF2B5EF4-FFF2-40B4-BE49-F238E27FC236}">
                <a16:creationId xmlns:a16="http://schemas.microsoft.com/office/drawing/2014/main" id="{B05F5C13-20C4-4790-AF30-CEEACC7AEB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下一讲内容预告</a:t>
            </a:r>
          </a:p>
        </p:txBody>
      </p:sp>
      <p:sp>
        <p:nvSpPr>
          <p:cNvPr id="322563" name="Rectangle 3">
            <a:extLst>
              <a:ext uri="{FF2B5EF4-FFF2-40B4-BE49-F238E27FC236}">
                <a16:creationId xmlns:a16="http://schemas.microsoft.com/office/drawing/2014/main" id="{62E1F5FE-9ED5-4D64-93E5-DFFC7AA8BF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81504" y="991394"/>
            <a:ext cx="9508671" cy="57150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  <a:cs typeface="Times New Roman" panose="02020603050405020304" pitchFamily="18" charset="0"/>
              </a:rPr>
              <a:t>有限源的简单排队系统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FF"/>
                </a:solidFill>
                <a:cs typeface="Times New Roman" panose="02020603050405020304" pitchFamily="18" charset="0"/>
              </a:rPr>
              <a:t>M/M/c/m/m</a:t>
            </a:r>
            <a:r>
              <a:rPr lang="zh-CN" altLang="en-US" dirty="0">
                <a:solidFill>
                  <a:srgbClr val="0000FF"/>
                </a:solidFill>
                <a:cs typeface="Times New Roman" panose="02020603050405020304" pitchFamily="18" charset="0"/>
              </a:rPr>
              <a:t>系统</a:t>
            </a:r>
            <a:endParaRPr lang="zh-CN" altLang="en-US" dirty="0">
              <a:solidFill>
                <a:srgbClr val="0000FF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  <a:cs typeface="Times New Roman" panose="02020603050405020304" pitchFamily="18" charset="0"/>
              </a:rPr>
              <a:t>问题的引入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  <a:cs typeface="Times New Roman" panose="02020603050405020304" pitchFamily="18" charset="0"/>
              </a:rPr>
              <a:t>队长</a:t>
            </a:r>
            <a:r>
              <a:rPr lang="en-US" altLang="zh-CN" dirty="0">
                <a:solidFill>
                  <a:srgbClr val="CC00CC"/>
                </a:solidFill>
                <a:cs typeface="Times New Roman" panose="02020603050405020304" pitchFamily="18" charset="0"/>
              </a:rPr>
              <a:t>——</a:t>
            </a:r>
            <a:r>
              <a:rPr lang="zh-CN" altLang="en-US" dirty="0">
                <a:solidFill>
                  <a:srgbClr val="CC00CC"/>
                </a:solidFill>
                <a:cs typeface="Times New Roman" panose="02020603050405020304" pitchFamily="18" charset="0"/>
              </a:rPr>
              <a:t>故障的机器数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  <a:cs typeface="Times New Roman" panose="02020603050405020304" pitchFamily="18" charset="0"/>
              </a:rPr>
              <a:t>等待时间与逗留时间</a:t>
            </a:r>
            <a:r>
              <a:rPr lang="en-US" altLang="zh-CN" dirty="0">
                <a:solidFill>
                  <a:srgbClr val="CC00CC"/>
                </a:solidFill>
                <a:cs typeface="Times New Roman" panose="02020603050405020304" pitchFamily="18" charset="0"/>
              </a:rPr>
              <a:t>——</a:t>
            </a:r>
            <a:r>
              <a:rPr lang="zh-CN" altLang="en-US" dirty="0">
                <a:solidFill>
                  <a:srgbClr val="CC00CC"/>
                </a:solidFill>
                <a:cs typeface="Times New Roman" panose="02020603050405020304" pitchFamily="18" charset="0"/>
              </a:rPr>
              <a:t>故障机器等待维修的时间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  <a:cs typeface="Times New Roman" panose="02020603050405020304" pitchFamily="18" charset="0"/>
              </a:rPr>
              <a:t>其它重要指标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FF"/>
                </a:solidFill>
                <a:cs typeface="Times New Roman" panose="02020603050405020304" pitchFamily="18" charset="0"/>
              </a:rPr>
              <a:t>M/M/c/m/m</a:t>
            </a:r>
            <a:r>
              <a:rPr lang="zh-CN" altLang="en-US" dirty="0">
                <a:solidFill>
                  <a:srgbClr val="0000FF"/>
                </a:solidFill>
                <a:cs typeface="Times New Roman" panose="02020603050405020304" pitchFamily="18" charset="0"/>
              </a:rPr>
              <a:t>损失制系统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  <a:cs typeface="Times New Roman" panose="02020603050405020304" pitchFamily="18" charset="0"/>
              </a:rPr>
              <a:t>问题的引入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  <a:cs typeface="Times New Roman" panose="02020603050405020304" pitchFamily="18" charset="0"/>
              </a:rPr>
              <a:t>队长</a:t>
            </a:r>
            <a:r>
              <a:rPr lang="en-US" altLang="zh-CN" dirty="0">
                <a:solidFill>
                  <a:srgbClr val="CC00CC"/>
                </a:solidFill>
                <a:cs typeface="Times New Roman" panose="02020603050405020304" pitchFamily="18" charset="0"/>
              </a:rPr>
              <a:t>——</a:t>
            </a:r>
            <a:r>
              <a:rPr lang="zh-CN" altLang="en-US" dirty="0">
                <a:solidFill>
                  <a:srgbClr val="CC00CC"/>
                </a:solidFill>
                <a:cs typeface="Times New Roman" panose="02020603050405020304" pitchFamily="18" charset="0"/>
              </a:rPr>
              <a:t>故障的机器数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  <a:cs typeface="Times New Roman" panose="02020603050405020304" pitchFamily="18" charset="0"/>
              </a:rPr>
              <a:t>有备用品的</a:t>
            </a:r>
            <a:r>
              <a:rPr lang="en-US" altLang="zh-CN" dirty="0">
                <a:solidFill>
                  <a:srgbClr val="0000FF"/>
                </a:solidFill>
                <a:cs typeface="Times New Roman" panose="02020603050405020304" pitchFamily="18" charset="0"/>
              </a:rPr>
              <a:t>M/M/c/</a:t>
            </a:r>
            <a:r>
              <a:rPr lang="en-US" altLang="zh-CN" dirty="0" err="1">
                <a:solidFill>
                  <a:srgbClr val="0000FF"/>
                </a:solidFill>
                <a:cs typeface="Times New Roman" panose="02020603050405020304" pitchFamily="18" charset="0"/>
              </a:rPr>
              <a:t>m+K</a:t>
            </a:r>
            <a:r>
              <a:rPr lang="en-US" altLang="zh-CN" dirty="0">
                <a:solidFill>
                  <a:srgbClr val="0000FF"/>
                </a:solidFill>
                <a:cs typeface="Times New Roman" panose="02020603050405020304" pitchFamily="18" charset="0"/>
              </a:rPr>
              <a:t>/m</a:t>
            </a:r>
            <a:r>
              <a:rPr lang="zh-CN" altLang="en-US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系统</a:t>
            </a:r>
            <a:endParaRPr lang="zh-CN" altLang="en-US" dirty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  <a:cs typeface="Times New Roman" panose="02020603050405020304" pitchFamily="18" charset="0"/>
              </a:rPr>
              <a:t>问题的引入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  <a:cs typeface="Times New Roman" panose="02020603050405020304" pitchFamily="18" charset="0"/>
              </a:rPr>
              <a:t>故障的机器数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2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2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2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2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2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2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2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2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2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2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2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2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225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225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350" cy="685958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258147" y="2210312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258147" y="4025019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0095121" y="2480346"/>
            <a:ext cx="203200" cy="203200"/>
          </a:xfrm>
          <a:prstGeom prst="ellipse">
            <a:avLst/>
          </a:prstGeom>
          <a:solidFill>
            <a:srgbClr val="3E5C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0095121" y="2727996"/>
            <a:ext cx="203200" cy="203200"/>
          </a:xfrm>
          <a:prstGeom prst="ellipse">
            <a:avLst/>
          </a:pr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0095121" y="2975646"/>
            <a:ext cx="203200" cy="203200"/>
          </a:xfrm>
          <a:prstGeom prst="ellipse">
            <a:avLst/>
          </a:prstGeom>
          <a:solidFill>
            <a:srgbClr val="F08E3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"/>
          <p:cNvSpPr txBox="1"/>
          <p:nvPr/>
        </p:nvSpPr>
        <p:spPr>
          <a:xfrm>
            <a:off x="2611437" y="2134394"/>
            <a:ext cx="70064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1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6AB49F7E-10C6-449A-BE7D-57F9427672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7606" y="305594"/>
            <a:ext cx="7850417" cy="609741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黑体" panose="02010609060101010101" pitchFamily="49" charset="-122"/>
              </a:rPr>
              <a:t>§8.6  M/M/c/</a:t>
            </a:r>
            <a:r>
              <a:rPr lang="en-US" altLang="zh-CN" dirty="0">
                <a:ea typeface="黑体" panose="02010609060101010101" pitchFamily="49" charset="-122"/>
                <a:sym typeface="Symbol" panose="05050102010706020507" pitchFamily="18" charset="2"/>
              </a:rPr>
              <a:t>K</a:t>
            </a:r>
            <a:r>
              <a:rPr lang="zh-CN" altLang="en-US" dirty="0">
                <a:ea typeface="黑体" panose="02010609060101010101" pitchFamily="49" charset="-122"/>
                <a:sym typeface="Symbol" panose="05050102010706020507" pitchFamily="18" charset="2"/>
              </a:rPr>
              <a:t>混合制排队系统</a:t>
            </a:r>
          </a:p>
        </p:txBody>
      </p:sp>
      <p:sp>
        <p:nvSpPr>
          <p:cNvPr id="294915" name="Rectangle 3">
            <a:extLst>
              <a:ext uri="{FF2B5EF4-FFF2-40B4-BE49-F238E27FC236}">
                <a16:creationId xmlns:a16="http://schemas.microsoft.com/office/drawing/2014/main" id="{608F626D-CA4F-47C5-82BF-53DE86393A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72101" y="1296194"/>
            <a:ext cx="10889674" cy="3150329"/>
          </a:xfrm>
        </p:spPr>
        <p:txBody>
          <a:bodyPr/>
          <a:lstStyle/>
          <a:p>
            <a:pPr marL="0" indent="719282" algn="just">
              <a:buClr>
                <a:srgbClr val="CC00CC"/>
              </a:buClr>
              <a:buNone/>
            </a:pPr>
            <a:r>
              <a:rPr lang="zh-CN" altLang="en-US" dirty="0"/>
              <a:t>下面我们讨论一种混合制排队系统，系统中有</a:t>
            </a:r>
            <a:r>
              <a:rPr lang="en-US" altLang="zh-CN" dirty="0">
                <a:solidFill>
                  <a:srgbClr val="000000"/>
                </a:solidFill>
              </a:rPr>
              <a:t>K</a:t>
            </a:r>
            <a:r>
              <a:rPr lang="zh-CN" altLang="en-US" dirty="0">
                <a:solidFill>
                  <a:srgbClr val="000000"/>
                </a:solidFill>
              </a:rPr>
              <a:t>个位置，</a:t>
            </a:r>
            <a:r>
              <a:rPr lang="en-US" altLang="zh-CN" dirty="0">
                <a:solidFill>
                  <a:srgbClr val="000000"/>
                </a:solidFill>
              </a:rPr>
              <a:t>c</a:t>
            </a:r>
            <a:r>
              <a:rPr lang="zh-CN" altLang="en-US" dirty="0">
                <a:solidFill>
                  <a:srgbClr val="000000"/>
                </a:solidFill>
              </a:rPr>
              <a:t>个服务台独立并行服务，</a:t>
            </a:r>
            <a:r>
              <a:rPr lang="en-US" altLang="zh-CN" dirty="0" err="1">
                <a:solidFill>
                  <a:srgbClr val="000000"/>
                </a:solidFill>
              </a:rPr>
              <a:t>c≤</a:t>
            </a:r>
            <a:r>
              <a:rPr lang="en-US" altLang="zh-CN" dirty="0" err="1">
                <a:solidFill>
                  <a:srgbClr val="000000"/>
                </a:solidFill>
                <a:sym typeface="Symbol" panose="05050102010706020507" pitchFamily="18" charset="2"/>
              </a:rPr>
              <a:t>K</a:t>
            </a:r>
            <a:r>
              <a:rPr lang="zh-CN" altLang="en-US" dirty="0">
                <a:solidFill>
                  <a:srgbClr val="000000"/>
                </a:solidFill>
              </a:rPr>
              <a:t>。当</a:t>
            </a:r>
            <a:r>
              <a:rPr lang="en-US" altLang="zh-CN" dirty="0">
                <a:solidFill>
                  <a:srgbClr val="000000"/>
                </a:solidFill>
              </a:rPr>
              <a:t>K</a:t>
            </a:r>
            <a:r>
              <a:rPr lang="zh-CN" altLang="en-US" dirty="0">
                <a:solidFill>
                  <a:srgbClr val="000000"/>
                </a:solidFill>
              </a:rPr>
              <a:t>个位置已被顾客占用时，新到的顾客就自动离开，当系统中有空位置时，新到的顾客就进入系统排队等待服务。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build="p" autoUpdateAnimBg="0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>
            <a:extLst>
              <a:ext uri="{FF2B5EF4-FFF2-40B4-BE49-F238E27FC236}">
                <a16:creationId xmlns:a16="http://schemas.microsoft.com/office/drawing/2014/main" id="{73C7DCCF-50C8-4873-B5A7-AF167601B1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黑体" panose="02010609060101010101" pitchFamily="49" charset="-122"/>
              </a:rPr>
              <a:t>1.</a:t>
            </a:r>
            <a:r>
              <a:rPr lang="zh-CN" altLang="en-US">
                <a:ea typeface="黑体" panose="02010609060101010101" pitchFamily="49" charset="-122"/>
              </a:rPr>
              <a:t>问题的叙述</a:t>
            </a:r>
            <a:endParaRPr lang="zh-CN" altLang="en-US"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A393E191-EDC9-4DFB-A378-5916081E2E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6989" y="1127580"/>
            <a:ext cx="10821444" cy="5387635"/>
          </a:xfrm>
        </p:spPr>
        <p:txBody>
          <a:bodyPr/>
          <a:lstStyle/>
          <a:p>
            <a:pPr marL="457291" indent="-457291">
              <a:buClr>
                <a:srgbClr val="CC00CC"/>
              </a:buClr>
              <a:buFont typeface="Wingdings" panose="05000000000000000000" pitchFamily="2" charset="2"/>
              <a:buChar char="v"/>
            </a:pPr>
            <a:r>
              <a:rPr lang="zh-CN" altLang="en-US" dirty="0"/>
              <a:t>顾客到达为参数</a:t>
            </a:r>
            <a:r>
              <a:rPr lang="zh-CN" altLang="en-US" dirty="0">
                <a:sym typeface="Symbol" panose="05050102010706020507" pitchFamily="18" charset="2"/>
              </a:rPr>
              <a:t></a:t>
            </a:r>
            <a:r>
              <a:rPr lang="en-US" altLang="zh-CN" dirty="0">
                <a:sym typeface="Symbol" panose="05050102010706020507" pitchFamily="18" charset="2"/>
              </a:rPr>
              <a:t>(</a:t>
            </a:r>
            <a:r>
              <a:rPr lang="zh-CN" altLang="en-US" dirty="0">
                <a:sym typeface="Symbol" panose="05050102010706020507" pitchFamily="18" charset="2"/>
              </a:rPr>
              <a:t>＞</a:t>
            </a:r>
            <a:r>
              <a:rPr lang="en-US" altLang="zh-CN" dirty="0">
                <a:sym typeface="Symbol" panose="05050102010706020507" pitchFamily="18" charset="2"/>
              </a:rPr>
              <a:t>0)</a:t>
            </a:r>
            <a:r>
              <a:rPr lang="zh-CN" altLang="en-US" dirty="0"/>
              <a:t>的泊松过程；</a:t>
            </a:r>
          </a:p>
          <a:p>
            <a:pPr marL="457291" indent="-457291">
              <a:buClr>
                <a:srgbClr val="CC00CC"/>
              </a:buClr>
              <a:buFont typeface="Wingdings" panose="05000000000000000000" pitchFamily="2" charset="2"/>
              <a:buChar char="v"/>
            </a:pPr>
            <a:r>
              <a:rPr lang="zh-CN" altLang="en-US" dirty="0"/>
              <a:t>每个顾客所需的服务时间独立、服从参数为</a:t>
            </a:r>
            <a:r>
              <a:rPr lang="zh-CN" altLang="en-US" dirty="0">
                <a:sym typeface="Symbol" panose="05050102010706020507" pitchFamily="18" charset="2"/>
              </a:rPr>
              <a:t></a:t>
            </a:r>
            <a:r>
              <a:rPr lang="en-US" altLang="zh-CN" dirty="0">
                <a:sym typeface="Symbol" panose="05050102010706020507" pitchFamily="18" charset="2"/>
              </a:rPr>
              <a:t>(</a:t>
            </a:r>
            <a:r>
              <a:rPr lang="zh-CN" altLang="en-US" dirty="0">
                <a:sym typeface="Symbol" panose="05050102010706020507" pitchFamily="18" charset="2"/>
              </a:rPr>
              <a:t>＞</a:t>
            </a:r>
            <a:r>
              <a:rPr lang="en-US" altLang="zh-CN" dirty="0">
                <a:sym typeface="Symbol" panose="05050102010706020507" pitchFamily="18" charset="2"/>
              </a:rPr>
              <a:t>0)</a:t>
            </a:r>
            <a:r>
              <a:rPr lang="zh-CN" altLang="en-US" dirty="0"/>
              <a:t>的负指数分布，且到达过程与服务过程彼此独立；</a:t>
            </a:r>
          </a:p>
          <a:p>
            <a:pPr marL="457291" indent="-457291">
              <a:buClr>
                <a:srgbClr val="CC00CC"/>
              </a:buClr>
              <a:buFont typeface="Wingdings" panose="05000000000000000000" pitchFamily="2" charset="2"/>
              <a:buChar char="v"/>
            </a:pPr>
            <a:r>
              <a:rPr lang="zh-CN" altLang="en-US" dirty="0"/>
              <a:t>容量为</a:t>
            </a:r>
            <a:r>
              <a:rPr lang="en-US" altLang="zh-CN" dirty="0"/>
              <a:t>K</a:t>
            </a:r>
            <a:r>
              <a:rPr lang="zh-CN" altLang="en-US" dirty="0"/>
              <a:t>，即系统中有</a:t>
            </a:r>
            <a:r>
              <a:rPr lang="en-US" altLang="zh-CN" dirty="0"/>
              <a:t>K</a:t>
            </a:r>
            <a:r>
              <a:rPr lang="zh-CN" altLang="en-US" dirty="0"/>
              <a:t>个位置；</a:t>
            </a:r>
          </a:p>
          <a:p>
            <a:pPr marL="457291" indent="-457291">
              <a:buClr>
                <a:srgbClr val="CC00CC"/>
              </a:buClr>
              <a:buFont typeface="Wingdings" panose="05000000000000000000" pitchFamily="2" charset="2"/>
              <a:buChar char="v"/>
            </a:pPr>
            <a:r>
              <a:rPr lang="zh-CN" altLang="en-US" dirty="0"/>
              <a:t>系统中有</a:t>
            </a:r>
            <a:r>
              <a:rPr lang="en-US" altLang="zh-CN" dirty="0"/>
              <a:t>c</a:t>
            </a:r>
            <a:r>
              <a:rPr lang="zh-CN" altLang="en-US" dirty="0"/>
              <a:t>个服务台独立地平行工作，</a:t>
            </a:r>
            <a:r>
              <a:rPr lang="en-US" altLang="zh-CN" dirty="0" err="1"/>
              <a:t>c</a:t>
            </a:r>
            <a:r>
              <a:rPr lang="en-US" altLang="zh-CN" dirty="0" err="1">
                <a:sym typeface="Symbol" panose="05050102010706020507" pitchFamily="18" charset="2"/>
              </a:rPr>
              <a:t>≤K</a:t>
            </a:r>
            <a:r>
              <a:rPr lang="zh-CN" altLang="en-US" dirty="0"/>
              <a:t>；</a:t>
            </a:r>
          </a:p>
          <a:p>
            <a:pPr marL="457291" indent="-457291">
              <a:buClr>
                <a:srgbClr val="CC00CC"/>
              </a:buClr>
              <a:buFont typeface="Wingdings" panose="05000000000000000000" pitchFamily="2" charset="2"/>
              <a:buChar char="v"/>
            </a:pPr>
            <a:r>
              <a:rPr lang="zh-CN" altLang="en-US" dirty="0"/>
              <a:t>当</a:t>
            </a:r>
            <a:r>
              <a:rPr lang="en-US" altLang="zh-CN" dirty="0"/>
              <a:t>K</a:t>
            </a:r>
            <a:r>
              <a:rPr lang="zh-CN" altLang="en-US" dirty="0"/>
              <a:t>个位置已被顾客占用时，新到的顾客就自动离开，当系统中有空位置时，新到的顾客就进入系统排队等待服务。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>
            <a:extLst>
              <a:ext uri="{FF2B5EF4-FFF2-40B4-BE49-F238E27FC236}">
                <a16:creationId xmlns:a16="http://schemas.microsoft.com/office/drawing/2014/main" id="{25D4AF43-886C-4528-B263-1D6231BE23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黑体" panose="02010609060101010101" pitchFamily="49" charset="-122"/>
              </a:rPr>
              <a:t>2.</a:t>
            </a:r>
            <a:r>
              <a:rPr lang="zh-CN" altLang="en-US">
                <a:ea typeface="黑体" panose="02010609060101010101" pitchFamily="49" charset="-122"/>
              </a:rPr>
              <a:t>队长与等待队长</a:t>
            </a:r>
          </a:p>
        </p:txBody>
      </p:sp>
      <p:sp>
        <p:nvSpPr>
          <p:cNvPr id="296963" name="Rectangle 3">
            <a:extLst>
              <a:ext uri="{FF2B5EF4-FFF2-40B4-BE49-F238E27FC236}">
                <a16:creationId xmlns:a16="http://schemas.microsoft.com/office/drawing/2014/main" id="{C1CA8B62-F307-47B4-968F-07112D437A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1724" y="952933"/>
            <a:ext cx="7239970" cy="667166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我们用</a:t>
            </a:r>
            <a:r>
              <a:rPr lang="en-US" altLang="zh-CN" dirty="0"/>
              <a:t>N(t)</a:t>
            </a:r>
            <a:r>
              <a:rPr lang="zh-CN" altLang="en-US" dirty="0"/>
              <a:t>表示在时刻</a:t>
            </a:r>
            <a:r>
              <a:rPr lang="en-US" altLang="zh-CN" dirty="0"/>
              <a:t>t</a:t>
            </a:r>
            <a:r>
              <a:rPr lang="zh-CN" altLang="en-US" dirty="0"/>
              <a:t>系统中的顾客数，</a:t>
            </a:r>
            <a:r>
              <a:rPr lang="zh-CN" altLang="en-US" dirty="0">
                <a:sym typeface="Symbol" panose="05050102010706020507" pitchFamily="18" charset="2"/>
              </a:rPr>
              <a:t>令</a:t>
            </a:r>
            <a:endParaRPr lang="zh-CN" altLang="en-US" dirty="0"/>
          </a:p>
        </p:txBody>
      </p:sp>
      <p:sp>
        <p:nvSpPr>
          <p:cNvPr id="296964" name="Rectangle 4">
            <a:extLst>
              <a:ext uri="{FF2B5EF4-FFF2-40B4-BE49-F238E27FC236}">
                <a16:creationId xmlns:a16="http://schemas.microsoft.com/office/drawing/2014/main" id="{D5456D64-C6B5-406B-8F1A-2812CEBCB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155" y="1631525"/>
            <a:ext cx="7697982" cy="404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20000"/>
              </a:lnSpc>
              <a:defRPr/>
            </a:pPr>
            <a:r>
              <a:rPr lang="en-US" altLang="zh-CN" b="1" dirty="0" err="1">
                <a:latin typeface="+mn-ea"/>
                <a:ea typeface="+mn-ea"/>
                <a:sym typeface="Symbol" panose="05050102010706020507" pitchFamily="18" charset="2"/>
              </a:rPr>
              <a:t>p</a:t>
            </a:r>
            <a:r>
              <a:rPr lang="en-US" altLang="zh-CN" b="1" baseline="-25000" dirty="0" err="1">
                <a:latin typeface="+mn-ea"/>
                <a:ea typeface="+mn-ea"/>
                <a:sym typeface="Symbol" panose="05050102010706020507" pitchFamily="18" charset="2"/>
              </a:rPr>
              <a:t>ij</a:t>
            </a:r>
            <a:r>
              <a:rPr lang="en-US" altLang="zh-CN" b="1" dirty="0">
                <a:latin typeface="+mn-ea"/>
                <a:ea typeface="+mn-ea"/>
                <a:sym typeface="Symbol" panose="05050102010706020507" pitchFamily="18" charset="2"/>
              </a:rPr>
              <a:t>(t)</a:t>
            </a:r>
            <a:r>
              <a:rPr lang="zh-CN" altLang="en-US" b="1" dirty="0">
                <a:latin typeface="+mn-ea"/>
                <a:ea typeface="+mn-ea"/>
                <a:sym typeface="Symbol" panose="05050102010706020507" pitchFamily="18" charset="2"/>
              </a:rPr>
              <a:t>＝</a:t>
            </a:r>
            <a:r>
              <a:rPr lang="en-US" altLang="zh-CN" b="1" dirty="0">
                <a:latin typeface="+mn-ea"/>
                <a:ea typeface="+mn-ea"/>
                <a:sym typeface="Symbol" panose="05050102010706020507" pitchFamily="18" charset="2"/>
              </a:rPr>
              <a:t>P{N(t+t)</a:t>
            </a:r>
            <a:r>
              <a:rPr lang="zh-CN" altLang="en-US" b="1" dirty="0">
                <a:latin typeface="+mn-ea"/>
                <a:ea typeface="+mn-ea"/>
                <a:sym typeface="Symbol" panose="05050102010706020507" pitchFamily="18" charset="2"/>
              </a:rPr>
              <a:t>＝</a:t>
            </a:r>
            <a:r>
              <a:rPr lang="en-US" altLang="zh-CN" b="1" dirty="0" err="1">
                <a:latin typeface="+mn-ea"/>
                <a:ea typeface="+mn-ea"/>
                <a:sym typeface="Symbol" panose="05050102010706020507" pitchFamily="18" charset="2"/>
              </a:rPr>
              <a:t>j|N</a:t>
            </a:r>
            <a:r>
              <a:rPr lang="en-US" altLang="zh-CN" b="1" dirty="0">
                <a:latin typeface="+mn-ea"/>
                <a:ea typeface="+mn-ea"/>
                <a:sym typeface="Symbol" panose="05050102010706020507" pitchFamily="18" charset="2"/>
              </a:rPr>
              <a:t>(t)</a:t>
            </a:r>
            <a:r>
              <a:rPr lang="zh-CN" altLang="en-US" b="1" dirty="0">
                <a:latin typeface="+mn-ea"/>
                <a:ea typeface="+mn-ea"/>
                <a:sym typeface="Symbol" panose="05050102010706020507" pitchFamily="18" charset="2"/>
              </a:rPr>
              <a:t>＝</a:t>
            </a:r>
            <a:r>
              <a:rPr lang="en-US" altLang="zh-CN" b="1" dirty="0" err="1">
                <a:latin typeface="+mn-ea"/>
                <a:ea typeface="+mn-ea"/>
                <a:sym typeface="Symbol" panose="05050102010706020507" pitchFamily="18" charset="2"/>
              </a:rPr>
              <a:t>i</a:t>
            </a:r>
            <a:r>
              <a:rPr lang="en-US" altLang="zh-CN" b="1" dirty="0">
                <a:latin typeface="+mn-ea"/>
                <a:ea typeface="+mn-ea"/>
                <a:sym typeface="Symbol" panose="05050102010706020507" pitchFamily="18" charset="2"/>
              </a:rPr>
              <a:t>}</a:t>
            </a:r>
            <a:r>
              <a:rPr lang="zh-CN" altLang="en-US" b="1" dirty="0">
                <a:latin typeface="+mn-ea"/>
                <a:ea typeface="+mn-ea"/>
                <a:sym typeface="Symbol" panose="05050102010706020507" pitchFamily="18" charset="2"/>
              </a:rPr>
              <a:t>，</a:t>
            </a:r>
            <a:r>
              <a:rPr lang="en-US" altLang="zh-CN" b="1" dirty="0" err="1">
                <a:latin typeface="+mn-ea"/>
                <a:ea typeface="+mn-ea"/>
                <a:sym typeface="Symbol" panose="05050102010706020507" pitchFamily="18" charset="2"/>
              </a:rPr>
              <a:t>i,j</a:t>
            </a:r>
            <a:r>
              <a:rPr lang="zh-CN" altLang="en-US" b="1" dirty="0">
                <a:latin typeface="+mn-ea"/>
                <a:ea typeface="+mn-ea"/>
                <a:sym typeface="Symbol" panose="05050102010706020507" pitchFamily="18" charset="2"/>
              </a:rPr>
              <a:t>＝</a:t>
            </a:r>
            <a:r>
              <a:rPr lang="en-US" altLang="zh-CN" b="1" dirty="0">
                <a:latin typeface="+mn-ea"/>
                <a:ea typeface="+mn-ea"/>
                <a:sym typeface="Symbol" panose="05050102010706020507" pitchFamily="18" charset="2"/>
              </a:rPr>
              <a:t>0,1,2,…</a:t>
            </a:r>
          </a:p>
        </p:txBody>
      </p:sp>
      <p:sp>
        <p:nvSpPr>
          <p:cNvPr id="296965" name="Rectangle 5">
            <a:extLst>
              <a:ext uri="{FF2B5EF4-FFF2-40B4-BE49-F238E27FC236}">
                <a16:creationId xmlns:a16="http://schemas.microsoft.com/office/drawing/2014/main" id="{C63A7597-DC8A-424E-AD12-A11D0A3EF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244" y="2282343"/>
            <a:ext cx="7774199" cy="369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latin typeface="+mn-ea"/>
                <a:ea typeface="+mn-ea"/>
                <a:sym typeface="Symbol" panose="05050102010706020507" pitchFamily="18" charset="2"/>
              </a:rPr>
              <a:t>则类似</a:t>
            </a:r>
            <a:r>
              <a:rPr lang="en-US" altLang="zh-CN" b="1" dirty="0">
                <a:latin typeface="+mn-ea"/>
                <a:ea typeface="+mn-ea"/>
                <a:sym typeface="Symbol" panose="05050102010706020507" pitchFamily="18" charset="2"/>
              </a:rPr>
              <a:t>§8.5</a:t>
            </a:r>
            <a:r>
              <a:rPr lang="zh-CN" altLang="en-US" b="1" dirty="0">
                <a:latin typeface="+mn-ea"/>
                <a:ea typeface="+mn-ea"/>
                <a:sym typeface="Symbol" panose="05050102010706020507" pitchFamily="18" charset="2"/>
              </a:rPr>
              <a:t>的分析，有</a:t>
            </a:r>
          </a:p>
        </p:txBody>
      </p:sp>
      <p:graphicFrame>
        <p:nvGraphicFramePr>
          <p:cNvPr id="296966" name="Object 2">
            <a:extLst>
              <a:ext uri="{FF2B5EF4-FFF2-40B4-BE49-F238E27FC236}">
                <a16:creationId xmlns:a16="http://schemas.microsoft.com/office/drawing/2014/main" id="{397D47D1-998F-43EC-88C4-B80D4A40D6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0415168"/>
              </p:ext>
            </p:extLst>
          </p:nvPr>
        </p:nvGraphicFramePr>
        <p:xfrm>
          <a:off x="1635995" y="2781414"/>
          <a:ext cx="7080302" cy="1832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568700" imgH="927100" progId="Equation.3">
                  <p:embed/>
                </p:oleObj>
              </mc:Choice>
              <mc:Fallback>
                <p:oleObj name="Equation" r:id="rId3" imgW="3568700" imgH="927100" progId="Equation.3">
                  <p:embed/>
                  <p:pic>
                    <p:nvPicPr>
                      <p:cNvPr id="296966" name="Object 2">
                        <a:extLst>
                          <a:ext uri="{FF2B5EF4-FFF2-40B4-BE49-F238E27FC236}">
                            <a16:creationId xmlns:a16="http://schemas.microsoft.com/office/drawing/2014/main" id="{397D47D1-998F-43EC-88C4-B80D4A40D6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995" y="2781414"/>
                        <a:ext cx="7080302" cy="18323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67" name="Rectangle 7">
            <a:extLst>
              <a:ext uri="{FF2B5EF4-FFF2-40B4-BE49-F238E27FC236}">
                <a16:creationId xmlns:a16="http://schemas.microsoft.com/office/drawing/2014/main" id="{ADF80D39-E909-4E15-97E5-4EB914DDB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504" y="4707208"/>
            <a:ext cx="10241358" cy="468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defRPr/>
            </a:pPr>
            <a:r>
              <a:rPr lang="zh-CN" altLang="en-US" b="1" dirty="0">
                <a:latin typeface="+mn-ea"/>
                <a:ea typeface="+mn-ea"/>
                <a:sym typeface="Symbol" panose="05050102010706020507" pitchFamily="18" charset="2"/>
              </a:rPr>
              <a:t>于是，</a:t>
            </a:r>
            <a:r>
              <a:rPr lang="en-US" altLang="zh-CN" b="1" dirty="0">
                <a:latin typeface="+mn-ea"/>
                <a:ea typeface="+mn-ea"/>
                <a:sym typeface="Symbol" panose="05050102010706020507" pitchFamily="18" charset="2"/>
              </a:rPr>
              <a:t>{N(t)</a:t>
            </a:r>
            <a:r>
              <a:rPr lang="zh-CN" altLang="en-US" b="1" dirty="0">
                <a:latin typeface="+mn-ea"/>
                <a:ea typeface="+mn-ea"/>
                <a:sym typeface="Symbol" panose="05050102010706020507" pitchFamily="18" charset="2"/>
              </a:rPr>
              <a:t>，</a:t>
            </a:r>
            <a:r>
              <a:rPr lang="en-US" altLang="zh-CN" b="1" dirty="0">
                <a:latin typeface="+mn-ea"/>
                <a:ea typeface="+mn-ea"/>
                <a:sym typeface="Symbol" panose="05050102010706020507" pitchFamily="18" charset="2"/>
              </a:rPr>
              <a:t>t0}</a:t>
            </a:r>
            <a:r>
              <a:rPr lang="zh-CN" altLang="en-US" b="1" dirty="0">
                <a:latin typeface="+mn-ea"/>
                <a:ea typeface="+mn-ea"/>
                <a:sym typeface="Symbol" panose="05050102010706020507" pitchFamily="18" charset="2"/>
              </a:rPr>
              <a:t>是状态空间</a:t>
            </a:r>
            <a:r>
              <a:rPr lang="en-US" altLang="zh-CN" b="1" dirty="0">
                <a:latin typeface="+mn-ea"/>
                <a:ea typeface="+mn-ea"/>
                <a:sym typeface="Symbol" panose="05050102010706020507" pitchFamily="18" charset="2"/>
              </a:rPr>
              <a:t>E</a:t>
            </a:r>
            <a:r>
              <a:rPr lang="zh-CN" altLang="en-US" b="1" dirty="0">
                <a:latin typeface="+mn-ea"/>
                <a:ea typeface="+mn-ea"/>
                <a:sym typeface="Symbol" panose="05050102010706020507" pitchFamily="18" charset="2"/>
              </a:rPr>
              <a:t>＝</a:t>
            </a:r>
            <a:r>
              <a:rPr lang="en-US" altLang="zh-CN" b="1" dirty="0">
                <a:latin typeface="+mn-ea"/>
                <a:ea typeface="+mn-ea"/>
                <a:sym typeface="Symbol" panose="05050102010706020507" pitchFamily="18" charset="2"/>
              </a:rPr>
              <a:t>{0,1,2,…,K}</a:t>
            </a:r>
            <a:r>
              <a:rPr lang="zh-CN" altLang="en-US" b="1" dirty="0">
                <a:latin typeface="+mn-ea"/>
                <a:ea typeface="+mn-ea"/>
                <a:sym typeface="Symbol" panose="05050102010706020507" pitchFamily="18" charset="2"/>
              </a:rPr>
              <a:t>上的生灭过程，其参数为</a:t>
            </a:r>
          </a:p>
        </p:txBody>
      </p:sp>
      <p:graphicFrame>
        <p:nvGraphicFramePr>
          <p:cNvPr id="296968" name="Object 3">
            <a:extLst>
              <a:ext uri="{FF2B5EF4-FFF2-40B4-BE49-F238E27FC236}">
                <a16:creationId xmlns:a16="http://schemas.microsoft.com/office/drawing/2014/main" id="{597A9EE9-1762-4FE2-900C-BE38F11101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997974"/>
              </p:ext>
            </p:extLst>
          </p:nvPr>
        </p:nvGraphicFramePr>
        <p:xfrm>
          <a:off x="3481145" y="5422567"/>
          <a:ext cx="4099874" cy="1437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16868" imgH="672808" progId="Equation.3">
                  <p:embed/>
                </p:oleObj>
              </mc:Choice>
              <mc:Fallback>
                <p:oleObj name="Equation" r:id="rId5" imgW="1916868" imgH="672808" progId="Equation.3">
                  <p:embed/>
                  <p:pic>
                    <p:nvPicPr>
                      <p:cNvPr id="296968" name="Object 3">
                        <a:extLst>
                          <a:ext uri="{FF2B5EF4-FFF2-40B4-BE49-F238E27FC236}">
                            <a16:creationId xmlns:a16="http://schemas.microsoft.com/office/drawing/2014/main" id="{597A9EE9-1762-4FE2-900C-BE38F11101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1145" y="5422567"/>
                        <a:ext cx="4099874" cy="14370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6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6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6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96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96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96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3" grpId="0" build="p" autoUpdateAnimBg="0" advAuto="0"/>
      <p:bldP spid="296964" grpId="0" build="p" autoUpdateAnimBg="0" advAuto="0"/>
      <p:bldP spid="296965" grpId="0" build="p" autoUpdateAnimBg="0"/>
      <p:bldP spid="29696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>
            <a:extLst>
              <a:ext uri="{FF2B5EF4-FFF2-40B4-BE49-F238E27FC236}">
                <a16:creationId xmlns:a16="http://schemas.microsoft.com/office/drawing/2014/main" id="{25D4AF43-886C-4528-B263-1D6231BE23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黑体" panose="02010609060101010101" pitchFamily="49" charset="-122"/>
              </a:rPr>
              <a:t>2.</a:t>
            </a:r>
            <a:r>
              <a:rPr lang="zh-CN" altLang="en-US">
                <a:ea typeface="黑体" panose="02010609060101010101" pitchFamily="49" charset="-122"/>
              </a:rPr>
              <a:t>队长与等待队长</a:t>
            </a:r>
          </a:p>
        </p:txBody>
      </p:sp>
      <p:sp>
        <p:nvSpPr>
          <p:cNvPr id="296964" name="Rectangle 4">
            <a:extLst>
              <a:ext uri="{FF2B5EF4-FFF2-40B4-BE49-F238E27FC236}">
                <a16:creationId xmlns:a16="http://schemas.microsoft.com/office/drawing/2014/main" id="{D5456D64-C6B5-406B-8F1A-2812CEBCB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1323" y="1384496"/>
            <a:ext cx="7697982" cy="404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20000"/>
              </a:lnSpc>
              <a:defRPr/>
            </a:pPr>
            <a:r>
              <a:rPr lang="en-US" altLang="zh-CN" b="1" dirty="0" err="1">
                <a:latin typeface="+mn-ea"/>
                <a:ea typeface="+mn-ea"/>
                <a:sym typeface="Symbol" panose="05050102010706020507" pitchFamily="18" charset="2"/>
              </a:rPr>
              <a:t>p</a:t>
            </a:r>
            <a:r>
              <a:rPr lang="en-US" altLang="zh-CN" b="1" baseline="-25000" dirty="0" err="1">
                <a:latin typeface="+mn-ea"/>
                <a:ea typeface="+mn-ea"/>
                <a:sym typeface="Symbol" panose="05050102010706020507" pitchFamily="18" charset="2"/>
              </a:rPr>
              <a:t>ij</a:t>
            </a:r>
            <a:r>
              <a:rPr lang="en-US" altLang="zh-CN" b="1" dirty="0">
                <a:latin typeface="+mn-ea"/>
                <a:ea typeface="+mn-ea"/>
                <a:sym typeface="Symbol" panose="05050102010706020507" pitchFamily="18" charset="2"/>
              </a:rPr>
              <a:t>(t)</a:t>
            </a:r>
            <a:r>
              <a:rPr lang="zh-CN" altLang="en-US" b="1" dirty="0">
                <a:latin typeface="+mn-ea"/>
                <a:ea typeface="+mn-ea"/>
                <a:sym typeface="Symbol" panose="05050102010706020507" pitchFamily="18" charset="2"/>
              </a:rPr>
              <a:t>＝</a:t>
            </a:r>
            <a:r>
              <a:rPr lang="en-US" altLang="zh-CN" b="1" dirty="0">
                <a:latin typeface="+mn-ea"/>
                <a:ea typeface="+mn-ea"/>
                <a:sym typeface="Symbol" panose="05050102010706020507" pitchFamily="18" charset="2"/>
              </a:rPr>
              <a:t>P{N(t+t)</a:t>
            </a:r>
            <a:r>
              <a:rPr lang="zh-CN" altLang="en-US" b="1" dirty="0">
                <a:latin typeface="+mn-ea"/>
                <a:ea typeface="+mn-ea"/>
                <a:sym typeface="Symbol" panose="05050102010706020507" pitchFamily="18" charset="2"/>
              </a:rPr>
              <a:t>＝</a:t>
            </a:r>
            <a:r>
              <a:rPr lang="en-US" altLang="zh-CN" b="1" dirty="0" err="1">
                <a:latin typeface="+mn-ea"/>
                <a:ea typeface="+mn-ea"/>
                <a:sym typeface="Symbol" panose="05050102010706020507" pitchFamily="18" charset="2"/>
              </a:rPr>
              <a:t>j|N</a:t>
            </a:r>
            <a:r>
              <a:rPr lang="en-US" altLang="zh-CN" b="1" dirty="0">
                <a:latin typeface="+mn-ea"/>
                <a:ea typeface="+mn-ea"/>
                <a:sym typeface="Symbol" panose="05050102010706020507" pitchFamily="18" charset="2"/>
              </a:rPr>
              <a:t>(t)</a:t>
            </a:r>
            <a:r>
              <a:rPr lang="zh-CN" altLang="en-US" b="1" dirty="0">
                <a:latin typeface="+mn-ea"/>
                <a:ea typeface="+mn-ea"/>
                <a:sym typeface="Symbol" panose="05050102010706020507" pitchFamily="18" charset="2"/>
              </a:rPr>
              <a:t>＝</a:t>
            </a:r>
            <a:r>
              <a:rPr lang="en-US" altLang="zh-CN" b="1" dirty="0" err="1">
                <a:latin typeface="+mn-ea"/>
                <a:ea typeface="+mn-ea"/>
                <a:sym typeface="Symbol" panose="05050102010706020507" pitchFamily="18" charset="2"/>
              </a:rPr>
              <a:t>i</a:t>
            </a:r>
            <a:r>
              <a:rPr lang="en-US" altLang="zh-CN" b="1" dirty="0">
                <a:latin typeface="+mn-ea"/>
                <a:ea typeface="+mn-ea"/>
                <a:sym typeface="Symbol" panose="05050102010706020507" pitchFamily="18" charset="2"/>
              </a:rPr>
              <a:t>}</a:t>
            </a:r>
            <a:r>
              <a:rPr lang="zh-CN" altLang="en-US" b="1" dirty="0">
                <a:latin typeface="+mn-ea"/>
                <a:ea typeface="+mn-ea"/>
                <a:sym typeface="Symbol" panose="05050102010706020507" pitchFamily="18" charset="2"/>
              </a:rPr>
              <a:t>，</a:t>
            </a:r>
            <a:r>
              <a:rPr lang="en-US" altLang="zh-CN" b="1" dirty="0" err="1">
                <a:latin typeface="+mn-ea"/>
                <a:ea typeface="+mn-ea"/>
                <a:sym typeface="Symbol" panose="05050102010706020507" pitchFamily="18" charset="2"/>
              </a:rPr>
              <a:t>i,j</a:t>
            </a:r>
            <a:r>
              <a:rPr lang="zh-CN" altLang="en-US" b="1" dirty="0">
                <a:latin typeface="+mn-ea"/>
                <a:ea typeface="+mn-ea"/>
                <a:sym typeface="Symbol" panose="05050102010706020507" pitchFamily="18" charset="2"/>
              </a:rPr>
              <a:t>＝</a:t>
            </a:r>
            <a:r>
              <a:rPr lang="en-US" altLang="zh-CN" b="1" dirty="0">
                <a:latin typeface="+mn-ea"/>
                <a:ea typeface="+mn-ea"/>
                <a:sym typeface="Symbol" panose="05050102010706020507" pitchFamily="18" charset="2"/>
              </a:rPr>
              <a:t>0,1,2,…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4BBED38-6A6C-4F91-8FE4-E49BC08E8A13}"/>
              </a:ext>
            </a:extLst>
          </p:cNvPr>
          <p:cNvGrpSpPr/>
          <p:nvPr/>
        </p:nvGrpSpPr>
        <p:grpSpPr>
          <a:xfrm>
            <a:off x="1635995" y="887876"/>
            <a:ext cx="7774199" cy="2843039"/>
            <a:chOff x="1679575" y="1779206"/>
            <a:chExt cx="7774199" cy="2843039"/>
          </a:xfrm>
        </p:grpSpPr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B876D055-C29B-42E0-88D8-A1B896FE2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9575" y="1779206"/>
              <a:ext cx="7774199" cy="28430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CC00CC"/>
                </a:buClr>
                <a:buAutoNum type="arabicParenR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1)p</a:t>
              </a:r>
              <a:r>
                <a:rPr lang="en-US" altLang="zh-CN" sz="2000" baseline="-25000" dirty="0">
                  <a:solidFill>
                    <a:schemeClr val="bg1"/>
                  </a:solidFill>
                  <a:sym typeface="Symbol" panose="05050102010706020507" pitchFamily="18" charset="2"/>
                </a:rPr>
                <a:t>i,i+1</a:t>
              </a:r>
              <a:r>
                <a:rPr lang="en-US" altLang="zh-CN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(t)</a:t>
              </a:r>
              <a:r>
                <a:rPr lang="zh-CN" altLang="en-US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＝</a:t>
              </a:r>
              <a:r>
                <a:rPr lang="en-US" altLang="zh-CN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P{</a:t>
              </a:r>
              <a:r>
                <a:rPr lang="zh-CN" altLang="en-US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在</a:t>
              </a:r>
              <a:r>
                <a:rPr lang="en-US" altLang="zh-CN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t</a:t>
              </a:r>
              <a:r>
                <a:rPr lang="zh-CN" altLang="en-US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内到达且进入一个而正忙的服务台一个服务未完成</a:t>
              </a:r>
              <a:r>
                <a:rPr lang="en-US" altLang="zh-CN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}</a:t>
              </a:r>
            </a:p>
            <a:p>
              <a:pPr eaLnBrk="1" hangingPunct="1">
                <a:lnSpc>
                  <a:spcPct val="140000"/>
                </a:lnSpc>
                <a:buClrTx/>
                <a:buFontTx/>
                <a:buNone/>
              </a:pPr>
              <a:r>
                <a:rPr lang="en-US" altLang="zh-CN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	   </a:t>
              </a:r>
              <a:r>
                <a:rPr lang="zh-CN" altLang="en-US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＋        </a:t>
              </a:r>
              <a:r>
                <a:rPr lang="en-US" altLang="zh-CN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{</a:t>
              </a:r>
              <a:r>
                <a:rPr lang="zh-CN" altLang="en-US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在</a:t>
              </a:r>
              <a:r>
                <a:rPr lang="en-US" altLang="zh-CN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t</a:t>
              </a:r>
              <a:r>
                <a:rPr lang="zh-CN" altLang="en-US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内到达</a:t>
              </a:r>
              <a:r>
                <a:rPr lang="en-US" altLang="zh-CN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j</a:t>
              </a:r>
              <a:r>
                <a:rPr lang="zh-CN" altLang="en-US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个，且正忙的服务台共完成</a:t>
              </a:r>
              <a:r>
                <a:rPr lang="en-US" altLang="zh-CN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j-1</a:t>
              </a:r>
              <a:r>
                <a:rPr lang="zh-CN" altLang="en-US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个</a:t>
              </a:r>
              <a:r>
                <a:rPr lang="en-US" altLang="zh-CN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}</a:t>
              </a:r>
            </a:p>
            <a:p>
              <a:pPr eaLnBrk="1" hangingPunct="1">
                <a:lnSpc>
                  <a:spcPct val="140000"/>
                </a:lnSpc>
                <a:buClrTx/>
                <a:buFontTx/>
                <a:buNone/>
              </a:pPr>
              <a:r>
                <a:rPr lang="en-US" altLang="zh-CN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  </a:t>
              </a:r>
              <a:r>
                <a:rPr lang="zh-CN" altLang="en-US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＝</a:t>
              </a:r>
              <a:r>
                <a:rPr lang="en-US" altLang="zh-CN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P{</a:t>
              </a:r>
              <a:r>
                <a:rPr lang="en-US" altLang="zh-CN" sz="2000" baseline="-25000" dirty="0">
                  <a:solidFill>
                    <a:schemeClr val="bg1"/>
                  </a:solidFill>
                  <a:sym typeface="Symbol" panose="05050102010706020507" pitchFamily="18" charset="2"/>
                </a:rPr>
                <a:t>1</a:t>
              </a:r>
              <a:r>
                <a:rPr lang="en-US" altLang="zh-CN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t</a:t>
              </a:r>
              <a:r>
                <a:rPr lang="zh-CN" altLang="en-US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，</a:t>
              </a:r>
              <a:r>
                <a:rPr lang="en-US" altLang="zh-CN" sz="2000" baseline="-25000" dirty="0">
                  <a:solidFill>
                    <a:schemeClr val="bg1"/>
                  </a:solidFill>
                  <a:sym typeface="Symbol" panose="05050102010706020507" pitchFamily="18" charset="2"/>
                </a:rPr>
                <a:t>1</a:t>
              </a:r>
              <a:r>
                <a:rPr lang="en-US" altLang="zh-CN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&gt;t</a:t>
              </a:r>
              <a:r>
                <a:rPr lang="zh-CN" altLang="en-US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， </a:t>
              </a:r>
              <a:r>
                <a:rPr lang="en-US" altLang="zh-CN" sz="2000" baseline="-25000" dirty="0">
                  <a:solidFill>
                    <a:schemeClr val="bg1"/>
                  </a:solidFill>
                  <a:sym typeface="Symbol" panose="05050102010706020507" pitchFamily="18" charset="2"/>
                </a:rPr>
                <a:t>2</a:t>
              </a:r>
              <a:r>
                <a:rPr lang="en-US" altLang="zh-CN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&gt;t</a:t>
              </a:r>
              <a:r>
                <a:rPr lang="zh-CN" altLang="en-US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，</a:t>
              </a:r>
              <a:r>
                <a:rPr lang="en-US" altLang="zh-CN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…,</a:t>
              </a:r>
              <a:r>
                <a:rPr lang="zh-CN" altLang="en-US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 </a:t>
              </a:r>
              <a:r>
                <a:rPr lang="en-US" altLang="zh-CN" sz="2000" baseline="-25000" dirty="0">
                  <a:solidFill>
                    <a:schemeClr val="bg1"/>
                  </a:solidFill>
                  <a:sym typeface="Symbol" panose="05050102010706020507" pitchFamily="18" charset="2"/>
                </a:rPr>
                <a:t>c</a:t>
              </a:r>
              <a:r>
                <a:rPr lang="en-US" altLang="zh-CN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&gt;t</a:t>
              </a:r>
              <a:r>
                <a:rPr lang="zh-CN" altLang="en-US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，</a:t>
              </a:r>
              <a:r>
                <a:rPr lang="en-US" altLang="zh-CN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}</a:t>
              </a:r>
            </a:p>
            <a:p>
              <a:pPr eaLnBrk="1" hangingPunct="1">
                <a:lnSpc>
                  <a:spcPct val="140000"/>
                </a:lnSpc>
                <a:buClrTx/>
                <a:buFontTx/>
                <a:buNone/>
              </a:pPr>
              <a:r>
                <a:rPr lang="en-US" altLang="zh-CN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	</a:t>
              </a:r>
              <a:r>
                <a:rPr lang="zh-CN" altLang="en-US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＋        </a:t>
              </a:r>
              <a:r>
                <a:rPr lang="en-US" altLang="zh-CN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{</a:t>
              </a:r>
              <a:r>
                <a:rPr lang="en-US" altLang="zh-CN" sz="2000" baseline="-25000" dirty="0">
                  <a:solidFill>
                    <a:schemeClr val="bg1"/>
                  </a:solidFill>
                  <a:sym typeface="Symbol" panose="05050102010706020507" pitchFamily="18" charset="2"/>
                </a:rPr>
                <a:t>1</a:t>
              </a:r>
              <a:r>
                <a:rPr lang="en-US" altLang="zh-CN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+…+</a:t>
              </a:r>
              <a:r>
                <a:rPr lang="en-US" altLang="zh-CN" sz="2000" baseline="-25000" dirty="0">
                  <a:solidFill>
                    <a:schemeClr val="bg1"/>
                  </a:solidFill>
                  <a:sym typeface="Symbol" panose="05050102010706020507" pitchFamily="18" charset="2"/>
                </a:rPr>
                <a:t>j</a:t>
              </a:r>
              <a:r>
                <a:rPr lang="en-US" altLang="zh-CN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t&lt;</a:t>
              </a:r>
              <a:r>
                <a:rPr lang="en-US" altLang="zh-CN" sz="2000" baseline="-25000" dirty="0">
                  <a:solidFill>
                    <a:schemeClr val="bg1"/>
                  </a:solidFill>
                  <a:sym typeface="Symbol" panose="05050102010706020507" pitchFamily="18" charset="2"/>
                </a:rPr>
                <a:t>1</a:t>
              </a:r>
              <a:r>
                <a:rPr lang="en-US" altLang="zh-CN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+…+</a:t>
              </a:r>
              <a:r>
                <a:rPr lang="en-US" altLang="zh-CN" sz="2000" baseline="-25000" dirty="0">
                  <a:solidFill>
                    <a:schemeClr val="bg1"/>
                  </a:solidFill>
                  <a:sym typeface="Symbol" panose="05050102010706020507" pitchFamily="18" charset="2"/>
                </a:rPr>
                <a:t>j+1</a:t>
              </a:r>
              <a:r>
                <a:rPr lang="zh-CN" altLang="en-US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，且正忙的服务台共完成</a:t>
              </a:r>
              <a:r>
                <a:rPr lang="en-US" altLang="zh-CN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j-1</a:t>
              </a:r>
              <a:r>
                <a:rPr lang="zh-CN" altLang="en-US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个</a:t>
              </a:r>
              <a:r>
                <a:rPr lang="en-US" altLang="zh-CN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}</a:t>
              </a:r>
            </a:p>
            <a:p>
              <a:pPr eaLnBrk="1" hangingPunct="1">
                <a:lnSpc>
                  <a:spcPct val="140000"/>
                </a:lnSpc>
                <a:buClrTx/>
                <a:buFontTx/>
                <a:buNone/>
              </a:pPr>
              <a:r>
                <a:rPr lang="zh-CN" altLang="en-US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＝</a:t>
              </a:r>
              <a:r>
                <a:rPr lang="en-US" altLang="zh-CN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(1-e</a:t>
              </a:r>
              <a:r>
                <a:rPr lang="en-US" altLang="zh-CN" sz="2000" baseline="30000" dirty="0">
                  <a:solidFill>
                    <a:schemeClr val="bg1"/>
                  </a:solidFill>
                  <a:sym typeface="Symbol" panose="05050102010706020507" pitchFamily="18" charset="2"/>
                </a:rPr>
                <a:t>-t</a:t>
              </a:r>
              <a:r>
                <a:rPr lang="en-US" altLang="zh-CN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)(e</a:t>
              </a:r>
              <a:r>
                <a:rPr lang="en-US" altLang="zh-CN" sz="2000" baseline="30000" dirty="0">
                  <a:solidFill>
                    <a:schemeClr val="bg1"/>
                  </a:solidFill>
                  <a:sym typeface="Symbol" panose="05050102010706020507" pitchFamily="18" charset="2"/>
                </a:rPr>
                <a:t>-t</a:t>
              </a:r>
              <a:r>
                <a:rPr lang="en-US" altLang="zh-CN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)</a:t>
              </a:r>
              <a:r>
                <a:rPr lang="en-US" altLang="zh-CN" sz="2000" baseline="30000" dirty="0">
                  <a:solidFill>
                    <a:schemeClr val="bg1"/>
                  </a:solidFill>
                  <a:sym typeface="Symbol" panose="05050102010706020507" pitchFamily="18" charset="2"/>
                </a:rPr>
                <a:t>min</a:t>
              </a:r>
              <a:r>
                <a:rPr lang="zh-CN" altLang="en-US" sz="2000" baseline="30000" dirty="0">
                  <a:solidFill>
                    <a:schemeClr val="bg1"/>
                  </a:solidFill>
                  <a:sym typeface="Symbol" panose="05050102010706020507" pitchFamily="18" charset="2"/>
                </a:rPr>
                <a:t>（</a:t>
              </a:r>
              <a:r>
                <a:rPr lang="en-US" altLang="zh-CN" sz="2000" baseline="30000" dirty="0" err="1">
                  <a:solidFill>
                    <a:schemeClr val="bg1"/>
                  </a:solidFill>
                  <a:sym typeface="Symbol" panose="05050102010706020507" pitchFamily="18" charset="2"/>
                </a:rPr>
                <a:t>i</a:t>
              </a:r>
              <a:r>
                <a:rPr lang="zh-CN" altLang="en-US" sz="2000" baseline="30000" dirty="0">
                  <a:solidFill>
                    <a:schemeClr val="bg1"/>
                  </a:solidFill>
                  <a:sym typeface="Symbol" panose="05050102010706020507" pitchFamily="18" charset="2"/>
                </a:rPr>
                <a:t>，</a:t>
              </a:r>
              <a:r>
                <a:rPr lang="en-US" altLang="zh-CN" sz="2000" baseline="30000" dirty="0">
                  <a:solidFill>
                    <a:schemeClr val="bg1"/>
                  </a:solidFill>
                  <a:sym typeface="Symbol" panose="05050102010706020507" pitchFamily="18" charset="2"/>
                </a:rPr>
                <a:t>c</a:t>
              </a:r>
              <a:r>
                <a:rPr lang="zh-CN" altLang="en-US" sz="2000" baseline="30000" dirty="0">
                  <a:solidFill>
                    <a:schemeClr val="bg1"/>
                  </a:solidFill>
                  <a:sym typeface="Symbol" panose="05050102010706020507" pitchFamily="18" charset="2"/>
                </a:rPr>
                <a:t>）</a:t>
              </a:r>
              <a:r>
                <a:rPr lang="zh-CN" altLang="en-US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＋</a:t>
              </a:r>
              <a:r>
                <a:rPr lang="en-US" altLang="zh-CN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o(t)</a:t>
              </a:r>
            </a:p>
            <a:p>
              <a:pPr eaLnBrk="1" hangingPunct="1">
                <a:lnSpc>
                  <a:spcPct val="140000"/>
                </a:lnSpc>
                <a:buClrTx/>
                <a:buFontTx/>
                <a:buNone/>
              </a:pPr>
              <a:r>
                <a:rPr lang="zh-CN" altLang="en-US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＝</a:t>
              </a:r>
              <a:r>
                <a:rPr lang="en-US" altLang="zh-CN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t</a:t>
              </a:r>
              <a:r>
                <a:rPr lang="zh-CN" altLang="en-US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＋</a:t>
              </a:r>
              <a:r>
                <a:rPr lang="en-US" altLang="zh-CN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o(t)		</a:t>
              </a:r>
              <a:r>
                <a:rPr lang="en-US" altLang="zh-CN" sz="2000" dirty="0" err="1">
                  <a:solidFill>
                    <a:schemeClr val="bg1"/>
                  </a:solidFill>
                  <a:sym typeface="Symbol" panose="05050102010706020507" pitchFamily="18" charset="2"/>
                </a:rPr>
                <a:t>i</a:t>
              </a:r>
              <a:r>
                <a:rPr lang="zh-CN" altLang="en-US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＝</a:t>
              </a:r>
              <a:r>
                <a:rPr lang="en-US" altLang="zh-CN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0,1,2,…</a:t>
              </a:r>
            </a:p>
          </p:txBody>
        </p:sp>
        <p:graphicFrame>
          <p:nvGraphicFramePr>
            <p:cNvPr id="17" name="Object 7">
              <a:extLst>
                <a:ext uri="{FF2B5EF4-FFF2-40B4-BE49-F238E27FC236}">
                  <a16:creationId xmlns:a16="http://schemas.microsoft.com/office/drawing/2014/main" id="{C957A51F-0781-492C-B6E6-D695EF1D07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6579" y="2091352"/>
            <a:ext cx="358858" cy="482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icrosoft Equation 3.0" r:id="rId3" imgW="330057" imgH="444307" progId="Equation.3">
                    <p:embed/>
                  </p:oleObj>
                </mc:Choice>
                <mc:Fallback>
                  <p:oleObj name="Microsoft Equation 3.0" r:id="rId3" imgW="330057" imgH="444307" progId="Equation.3">
                    <p:embed/>
                    <p:pic>
                      <p:nvPicPr>
                        <p:cNvPr id="17" name="Object 7">
                          <a:extLst>
                            <a:ext uri="{FF2B5EF4-FFF2-40B4-BE49-F238E27FC236}">
                              <a16:creationId xmlns:a16="http://schemas.microsoft.com/office/drawing/2014/main" id="{C957A51F-0781-492C-B6E6-D695EF1D07E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6579" y="2091352"/>
                          <a:ext cx="358858" cy="48271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7">
              <a:extLst>
                <a:ext uri="{FF2B5EF4-FFF2-40B4-BE49-F238E27FC236}">
                  <a16:creationId xmlns:a16="http://schemas.microsoft.com/office/drawing/2014/main" id="{6EE8EE6C-F735-46C0-BBF1-775DE3835B8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27150" y="2917043"/>
            <a:ext cx="358858" cy="484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icrosoft Equation 3.0" r:id="rId5" imgW="330057" imgH="444307" progId="Equation.3">
                    <p:embed/>
                  </p:oleObj>
                </mc:Choice>
                <mc:Fallback>
                  <p:oleObj name="Microsoft Equation 3.0" r:id="rId5" imgW="330057" imgH="444307" progId="Equation.3">
                    <p:embed/>
                    <p:pic>
                      <p:nvPicPr>
                        <p:cNvPr id="18" name="Object 7">
                          <a:extLst>
                            <a:ext uri="{FF2B5EF4-FFF2-40B4-BE49-F238E27FC236}">
                              <a16:creationId xmlns:a16="http://schemas.microsoft.com/office/drawing/2014/main" id="{6EE8EE6C-F735-46C0-BBF1-775DE3835B8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7150" y="2917043"/>
                          <a:ext cx="358858" cy="4843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8BA68AD-B132-4270-ABBE-DB2D2EA6C0E9}"/>
              </a:ext>
            </a:extLst>
          </p:cNvPr>
          <p:cNvGrpSpPr/>
          <p:nvPr/>
        </p:nvGrpSpPr>
        <p:grpSpPr>
          <a:xfrm>
            <a:off x="1671827" y="3880237"/>
            <a:ext cx="7774199" cy="2712078"/>
            <a:chOff x="2669381" y="1143265"/>
            <a:chExt cx="7774199" cy="2712078"/>
          </a:xfrm>
        </p:grpSpPr>
        <p:sp>
          <p:nvSpPr>
            <p:cNvPr id="20" name="Rectangle 3">
              <a:extLst>
                <a:ext uri="{FF2B5EF4-FFF2-40B4-BE49-F238E27FC236}">
                  <a16:creationId xmlns:a16="http://schemas.microsoft.com/office/drawing/2014/main" id="{FE61E022-6DA0-4B12-B881-36BD8C8BD7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9381" y="1143265"/>
              <a:ext cx="7774199" cy="27120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0" tIns="0" rIns="0" bIns="0">
              <a:spAutoFit/>
            </a:bodyPr>
            <a:lstStyle>
              <a:lvl1pPr marL="533400" indent="-5334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+mn-lt"/>
                  <a:ea typeface="黑体" pitchFamily="2" charset="-122"/>
                  <a:cs typeface="+mn-cs"/>
                </a:defRPr>
              </a:lvl1pPr>
              <a:lvl2pPr marL="914400" indent="-4572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00CC"/>
                </a:buClr>
                <a:buAutoNum type="arabicParenR"/>
                <a:defRPr kumimoji="1" sz="2400" b="1">
                  <a:solidFill>
                    <a:schemeClr val="tx1"/>
                  </a:solidFill>
                  <a:latin typeface="+mn-lt"/>
                  <a:ea typeface="黑体" pitchFamily="2" charset="-122"/>
                </a:defRPr>
              </a:lvl2pPr>
              <a:lvl3pPr marL="1371600" indent="-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黑体" pitchFamily="2" charset="-122"/>
                </a:defRPr>
              </a:lvl3pPr>
              <a:lvl4pPr marL="1752600" indent="-3810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黑体" pitchFamily="2" charset="-122"/>
                </a:defRPr>
              </a:lvl4pPr>
              <a:lvl5pPr marL="2209800" indent="-3810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黑体" pitchFamily="2" charset="-122"/>
                </a:defRPr>
              </a:lvl5pPr>
              <a:lvl6pPr marL="2667000" indent="-3810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3124200" indent="-3810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581400" indent="-3810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4038600" indent="-3810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eaLnBrk="1" hangingPunct="1">
                <a:lnSpc>
                  <a:spcPct val="150000"/>
                </a:lnSpc>
                <a:buClr>
                  <a:srgbClr val="CC00CC"/>
                </a:buClr>
                <a:buFontTx/>
                <a:buAutoNum type="arabicParenR" startAt="2"/>
                <a:defRPr/>
              </a:pPr>
              <a:r>
                <a:rPr lang="en-US" altLang="zh-CN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p</a:t>
              </a:r>
              <a:r>
                <a:rPr lang="en-US" altLang="zh-CN" sz="2000" kern="0" baseline="-25000" dirty="0">
                  <a:ea typeface="黑体" panose="02010609060101010101" pitchFamily="49" charset="-122"/>
                  <a:sym typeface="Symbol" panose="05050102010706020507" pitchFamily="18" charset="2"/>
                </a:rPr>
                <a:t>i,i-1</a:t>
              </a:r>
              <a:r>
                <a:rPr lang="en-US" altLang="zh-CN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(t)</a:t>
              </a:r>
              <a:r>
                <a:rPr lang="zh-CN" altLang="en-US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＝</a:t>
              </a:r>
              <a:r>
                <a:rPr lang="en-US" altLang="zh-CN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P{</a:t>
              </a:r>
              <a:r>
                <a:rPr lang="zh-CN" altLang="en-US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在</a:t>
              </a:r>
              <a:r>
                <a:rPr lang="en-US" altLang="zh-CN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t</a:t>
              </a:r>
              <a:r>
                <a:rPr lang="zh-CN" altLang="en-US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内未到达而正忙的服务台只完成一个</a:t>
              </a:r>
              <a:r>
                <a:rPr lang="en-US" altLang="zh-CN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}</a:t>
              </a:r>
            </a:p>
            <a:p>
              <a:pPr eaLnBrk="1" hangingPunct="1">
                <a:lnSpc>
                  <a:spcPct val="150000"/>
                </a:lnSpc>
                <a:buClrTx/>
                <a:buFontTx/>
                <a:buNone/>
                <a:defRPr/>
              </a:pPr>
              <a:r>
                <a:rPr lang="en-US" altLang="zh-CN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		         </a:t>
              </a:r>
              <a:r>
                <a:rPr lang="zh-CN" altLang="en-US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＋       </a:t>
              </a:r>
              <a:r>
                <a:rPr lang="en-US" altLang="zh-CN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{</a:t>
              </a:r>
              <a:r>
                <a:rPr lang="zh-CN" altLang="en-US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在</a:t>
              </a:r>
              <a:r>
                <a:rPr lang="en-US" altLang="zh-CN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t</a:t>
              </a:r>
              <a:r>
                <a:rPr lang="zh-CN" altLang="en-US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内到达</a:t>
              </a:r>
              <a:r>
                <a:rPr lang="en-US" altLang="zh-CN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j</a:t>
              </a:r>
              <a:r>
                <a:rPr lang="zh-CN" altLang="en-US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个，</a:t>
              </a:r>
              <a:r>
                <a:rPr lang="zh-CN" altLang="en-US" sz="2000" dirty="0">
                  <a:sym typeface="Symbol" panose="05050102010706020507" pitchFamily="18" charset="2"/>
                </a:rPr>
                <a:t>且正忙的服务台共完成</a:t>
              </a:r>
              <a:r>
                <a:rPr lang="en-US" altLang="zh-CN" sz="2000" dirty="0">
                  <a:sym typeface="Symbol" panose="05050102010706020507" pitchFamily="18" charset="2"/>
                </a:rPr>
                <a:t>j</a:t>
              </a:r>
              <a:r>
                <a:rPr lang="en-US" altLang="zh-CN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+1</a:t>
              </a:r>
              <a:r>
                <a:rPr lang="zh-CN" altLang="en-US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个</a:t>
              </a:r>
              <a:r>
                <a:rPr lang="en-US" altLang="zh-CN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}</a:t>
              </a:r>
            </a:p>
            <a:p>
              <a:pPr eaLnBrk="1" hangingPunct="1">
                <a:lnSpc>
                  <a:spcPct val="150000"/>
                </a:lnSpc>
                <a:buClrTx/>
                <a:buFontTx/>
                <a:buNone/>
                <a:defRPr/>
              </a:pPr>
              <a:r>
                <a:rPr lang="en-US" altLang="zh-CN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  </a:t>
              </a:r>
              <a:r>
                <a:rPr lang="zh-CN" altLang="en-US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＝  </a:t>
              </a:r>
              <a:r>
                <a:rPr lang="en-US" altLang="zh-CN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P{</a:t>
              </a:r>
              <a:r>
                <a:rPr lang="en-US" altLang="zh-CN" sz="2000" kern="0" baseline="-25000" dirty="0">
                  <a:ea typeface="黑体" panose="02010609060101010101" pitchFamily="49" charset="-122"/>
                  <a:sym typeface="Symbol" panose="05050102010706020507" pitchFamily="18" charset="2"/>
                </a:rPr>
                <a:t>1</a:t>
              </a:r>
              <a:r>
                <a:rPr lang="en-US" altLang="zh-CN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&gt;t,</a:t>
              </a:r>
              <a:r>
                <a:rPr lang="zh-CN" altLang="en-US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 </a:t>
              </a:r>
              <a:r>
                <a:rPr lang="en-US" altLang="zh-CN" sz="2000" kern="0" baseline="-25000" dirty="0">
                  <a:ea typeface="黑体" panose="02010609060101010101" pitchFamily="49" charset="-122"/>
                  <a:sym typeface="Symbol" panose="05050102010706020507" pitchFamily="18" charset="2"/>
                </a:rPr>
                <a:t>1</a:t>
              </a:r>
              <a:r>
                <a:rPr lang="en-US" altLang="zh-CN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t, </a:t>
              </a:r>
              <a:r>
                <a:rPr lang="zh-CN" altLang="en-US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</a:t>
              </a:r>
              <a:r>
                <a:rPr lang="en-US" altLang="zh-CN" sz="2000" kern="0" baseline="-25000" dirty="0">
                  <a:ea typeface="黑体" panose="02010609060101010101" pitchFamily="49" charset="-122"/>
                  <a:sym typeface="Symbol" panose="05050102010706020507" pitchFamily="18" charset="2"/>
                </a:rPr>
                <a:t>2</a:t>
              </a:r>
              <a:r>
                <a:rPr lang="en-US" altLang="zh-CN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t,…, </a:t>
              </a:r>
              <a:r>
                <a:rPr lang="zh-CN" altLang="en-US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</a:t>
              </a:r>
              <a:r>
                <a:rPr lang="en-US" altLang="zh-CN" sz="2000" kern="0" baseline="-25000" dirty="0">
                  <a:ea typeface="黑体" panose="02010609060101010101" pitchFamily="49" charset="-122"/>
                  <a:sym typeface="Symbol" panose="05050102010706020507" pitchFamily="18" charset="2"/>
                </a:rPr>
                <a:t>k</a:t>
              </a:r>
              <a:r>
                <a:rPr lang="en-US" altLang="zh-CN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&gt;t,…, </a:t>
              </a:r>
              <a:r>
                <a:rPr lang="zh-CN" altLang="en-US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</a:t>
              </a:r>
              <a:r>
                <a:rPr lang="en-US" altLang="zh-CN" sz="2000" kern="0" baseline="-25000" dirty="0">
                  <a:ea typeface="黑体" panose="02010609060101010101" pitchFamily="49" charset="-122"/>
                  <a:sym typeface="Symbol" panose="05050102010706020507" pitchFamily="18" charset="2"/>
                </a:rPr>
                <a:t>c</a:t>
              </a:r>
              <a:r>
                <a:rPr lang="en-US" altLang="zh-CN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t}</a:t>
              </a:r>
            </a:p>
            <a:p>
              <a:pPr eaLnBrk="1" hangingPunct="1">
                <a:lnSpc>
                  <a:spcPct val="150000"/>
                </a:lnSpc>
                <a:buClrTx/>
                <a:buFontTx/>
                <a:buNone/>
                <a:defRPr/>
              </a:pPr>
              <a:r>
                <a:rPr lang="en-US" altLang="zh-CN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	</a:t>
              </a:r>
              <a:r>
                <a:rPr lang="zh-CN" altLang="en-US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 ＋       </a:t>
              </a:r>
              <a:r>
                <a:rPr lang="en-US" altLang="zh-CN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{</a:t>
              </a:r>
              <a:r>
                <a:rPr lang="zh-CN" altLang="en-US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在</a:t>
              </a:r>
              <a:r>
                <a:rPr lang="en-US" altLang="zh-CN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t</a:t>
              </a:r>
              <a:r>
                <a:rPr lang="zh-CN" altLang="en-US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内到达</a:t>
              </a:r>
              <a:r>
                <a:rPr lang="en-US" altLang="zh-CN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j</a:t>
              </a:r>
              <a:r>
                <a:rPr lang="zh-CN" altLang="en-US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个，</a:t>
              </a:r>
              <a:r>
                <a:rPr lang="zh-CN" altLang="en-US" sz="2000" dirty="0">
                  <a:sym typeface="Symbol" panose="05050102010706020507" pitchFamily="18" charset="2"/>
                </a:rPr>
                <a:t>且</a:t>
              </a:r>
              <a:r>
                <a:rPr lang="en-US" altLang="zh-CN" sz="2000" dirty="0">
                  <a:sym typeface="Symbol" panose="05050102010706020507" pitchFamily="18" charset="2"/>
                </a:rPr>
                <a:t>c</a:t>
              </a:r>
              <a:r>
                <a:rPr lang="zh-CN" altLang="en-US" sz="2000" dirty="0">
                  <a:sym typeface="Symbol" panose="05050102010706020507" pitchFamily="18" charset="2"/>
                </a:rPr>
                <a:t>个服务台共完成</a:t>
              </a:r>
              <a:r>
                <a:rPr lang="en-US" altLang="zh-CN" sz="2000" dirty="0">
                  <a:sym typeface="Symbol" panose="05050102010706020507" pitchFamily="18" charset="2"/>
                </a:rPr>
                <a:t>j</a:t>
              </a:r>
              <a:r>
                <a:rPr lang="en-US" altLang="zh-CN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+1</a:t>
              </a:r>
              <a:r>
                <a:rPr lang="zh-CN" altLang="en-US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个</a:t>
              </a:r>
              <a:r>
                <a:rPr lang="en-US" altLang="zh-CN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}</a:t>
              </a:r>
            </a:p>
            <a:p>
              <a:pPr eaLnBrk="1" hangingPunct="1">
                <a:lnSpc>
                  <a:spcPct val="150000"/>
                </a:lnSpc>
                <a:buClrTx/>
                <a:buFontTx/>
                <a:buNone/>
                <a:defRPr/>
              </a:pPr>
              <a:r>
                <a:rPr lang="en-US" altLang="zh-CN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   </a:t>
              </a:r>
              <a:r>
                <a:rPr lang="zh-CN" altLang="en-US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＝</a:t>
              </a:r>
              <a:r>
                <a:rPr lang="en-US" altLang="zh-CN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i(1-e</a:t>
              </a:r>
              <a:r>
                <a:rPr lang="en-US" altLang="zh-CN" sz="2000" kern="0" baseline="30000" dirty="0">
                  <a:ea typeface="黑体" panose="02010609060101010101" pitchFamily="49" charset="-122"/>
                  <a:sym typeface="Symbol" panose="05050102010706020507" pitchFamily="18" charset="2"/>
                </a:rPr>
                <a:t>-t</a:t>
              </a:r>
              <a:r>
                <a:rPr lang="en-US" altLang="zh-CN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)e</a:t>
              </a:r>
              <a:r>
                <a:rPr lang="en-US" altLang="zh-CN" sz="2000" kern="0" baseline="30000" dirty="0">
                  <a:ea typeface="黑体" panose="02010609060101010101" pitchFamily="49" charset="-122"/>
                  <a:sym typeface="Symbol" panose="05050102010706020507" pitchFamily="18" charset="2"/>
                </a:rPr>
                <a:t>-t</a:t>
              </a:r>
              <a:r>
                <a:rPr lang="zh-CN" altLang="en-US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＋</a:t>
              </a:r>
              <a:r>
                <a:rPr lang="en-US" altLang="zh-CN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o(t)</a:t>
              </a:r>
            </a:p>
            <a:p>
              <a:pPr eaLnBrk="1" hangingPunct="1">
                <a:lnSpc>
                  <a:spcPct val="150000"/>
                </a:lnSpc>
                <a:buClrTx/>
                <a:buFontTx/>
                <a:buNone/>
                <a:defRPr/>
              </a:pPr>
              <a:r>
                <a:rPr lang="zh-CN" altLang="en-US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＝</a:t>
              </a:r>
              <a:r>
                <a:rPr lang="en-US" altLang="zh-CN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i</a:t>
              </a:r>
              <a:r>
                <a:rPr lang="zh-CN" altLang="en-US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</a:t>
              </a:r>
              <a:r>
                <a:rPr lang="en-US" altLang="zh-CN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t</a:t>
              </a:r>
              <a:r>
                <a:rPr lang="zh-CN" altLang="en-US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＋</a:t>
              </a:r>
              <a:r>
                <a:rPr lang="en-US" altLang="zh-CN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o(t)		</a:t>
              </a:r>
              <a:r>
                <a:rPr lang="en-US" altLang="zh-CN" sz="2000" kern="0" dirty="0" err="1">
                  <a:ea typeface="黑体" panose="02010609060101010101" pitchFamily="49" charset="-122"/>
                  <a:sym typeface="Symbol" panose="05050102010706020507" pitchFamily="18" charset="2"/>
                </a:rPr>
                <a:t>i</a:t>
              </a:r>
              <a:r>
                <a:rPr lang="zh-CN" altLang="en-US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＝</a:t>
              </a:r>
              <a:r>
                <a:rPr lang="en-US" altLang="zh-CN" sz="2000" kern="0" dirty="0">
                  <a:ea typeface="黑体" panose="02010609060101010101" pitchFamily="49" charset="-122"/>
                  <a:sym typeface="Symbol" panose="05050102010706020507" pitchFamily="18" charset="2"/>
                </a:rPr>
                <a:t>1,2,3,…</a:t>
              </a:r>
            </a:p>
          </p:txBody>
        </p:sp>
        <p:graphicFrame>
          <p:nvGraphicFramePr>
            <p:cNvPr id="21" name="Object 7">
              <a:extLst>
                <a:ext uri="{FF2B5EF4-FFF2-40B4-BE49-F238E27FC236}">
                  <a16:creationId xmlns:a16="http://schemas.microsoft.com/office/drawing/2014/main" id="{F1F7887E-51CB-442E-B544-EBF8854A0A0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3775" y="1600994"/>
            <a:ext cx="358858" cy="482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icrosoft Equation 3.0" r:id="rId6" imgW="330057" imgH="444307" progId="Equation.3">
                    <p:embed/>
                  </p:oleObj>
                </mc:Choice>
                <mc:Fallback>
                  <p:oleObj name="Microsoft Equation 3.0" r:id="rId6" imgW="330057" imgH="444307" progId="Equation.3">
                    <p:embed/>
                    <p:pic>
                      <p:nvPicPr>
                        <p:cNvPr id="21" name="Object 7">
                          <a:extLst>
                            <a:ext uri="{FF2B5EF4-FFF2-40B4-BE49-F238E27FC236}">
                              <a16:creationId xmlns:a16="http://schemas.microsoft.com/office/drawing/2014/main" id="{F1F7887E-51CB-442E-B544-EBF8854A0A0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3775" y="1600994"/>
                          <a:ext cx="358858" cy="48271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7">
              <a:extLst>
                <a:ext uri="{FF2B5EF4-FFF2-40B4-BE49-F238E27FC236}">
                  <a16:creationId xmlns:a16="http://schemas.microsoft.com/office/drawing/2014/main" id="{9D5C7B0E-2BBF-4F9F-945D-AB93191F72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60775" y="2500098"/>
            <a:ext cx="358858" cy="484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icrosoft Equation 3.0" r:id="rId7" imgW="330057" imgH="444307" progId="Equation.3">
                    <p:embed/>
                  </p:oleObj>
                </mc:Choice>
                <mc:Fallback>
                  <p:oleObj name="Microsoft Equation 3.0" r:id="rId7" imgW="330057" imgH="444307" progId="Equation.3">
                    <p:embed/>
                    <p:pic>
                      <p:nvPicPr>
                        <p:cNvPr id="22" name="Object 7">
                          <a:extLst>
                            <a:ext uri="{FF2B5EF4-FFF2-40B4-BE49-F238E27FC236}">
                              <a16:creationId xmlns:a16="http://schemas.microsoft.com/office/drawing/2014/main" id="{9D5C7B0E-2BBF-4F9F-945D-AB93191F727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0775" y="2500098"/>
                          <a:ext cx="358858" cy="48429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281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4" grpId="0" build="p" autoUpdateAnimBg="0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>
            <a:extLst>
              <a:ext uri="{FF2B5EF4-FFF2-40B4-BE49-F238E27FC236}">
                <a16:creationId xmlns:a16="http://schemas.microsoft.com/office/drawing/2014/main" id="{09C2669E-F386-4F64-BF39-6FB7F2EF00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zh-CN" altLang="en-US">
                <a:ea typeface="黑体" panose="02010609060101010101" pitchFamily="49" charset="-122"/>
                <a:sym typeface="Symbol" panose="05050102010706020507" pitchFamily="18" charset="2"/>
              </a:rPr>
              <a:t>定理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297987" name="Rectangle 3">
            <a:extLst>
              <a:ext uri="{FF2B5EF4-FFF2-40B4-BE49-F238E27FC236}">
                <a16:creationId xmlns:a16="http://schemas.microsoft.com/office/drawing/2014/main" id="{FBD022E7-2033-49BB-90E8-69880F4255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6377" y="913721"/>
            <a:ext cx="10211823" cy="184584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r>
              <a:rPr lang="zh-CN" altLang="en-US" dirty="0">
                <a:sym typeface="Symbol" panose="05050102010706020507" pitchFamily="18" charset="2"/>
              </a:rPr>
              <a:t>令＝    ，</a:t>
            </a:r>
            <a:r>
              <a:rPr lang="en-US" altLang="zh-CN" dirty="0" err="1">
                <a:sym typeface="Symbol" panose="05050102010706020507" pitchFamily="18" charset="2"/>
              </a:rPr>
              <a:t>p</a:t>
            </a:r>
            <a:r>
              <a:rPr lang="en-US" altLang="zh-CN" baseline="-25000" dirty="0" err="1">
                <a:sym typeface="Symbol" panose="05050102010706020507" pitchFamily="18" charset="2"/>
              </a:rPr>
              <a:t>j</a:t>
            </a:r>
            <a:r>
              <a:rPr lang="zh-CN" altLang="en-US" dirty="0">
                <a:sym typeface="Symbol" panose="05050102010706020507" pitchFamily="18" charset="2"/>
              </a:rPr>
              <a:t>＝        </a:t>
            </a:r>
            <a:r>
              <a:rPr lang="en-US" altLang="zh-CN" dirty="0">
                <a:sym typeface="Symbol" panose="05050102010706020507" pitchFamily="18" charset="2"/>
              </a:rPr>
              <a:t>P{N((t)=j}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  <a:r>
              <a:rPr lang="en-US" altLang="zh-CN" dirty="0">
                <a:sym typeface="Symbol" panose="05050102010706020507" pitchFamily="18" charset="2"/>
              </a:rPr>
              <a:t>j≥0</a:t>
            </a:r>
            <a:r>
              <a:rPr lang="zh-CN" altLang="en-US" dirty="0">
                <a:sym typeface="Symbol" panose="05050102010706020507" pitchFamily="18" charset="2"/>
              </a:rPr>
              <a:t>，则对一切，有</a:t>
            </a:r>
            <a:r>
              <a:rPr lang="en-US" altLang="zh-CN" dirty="0">
                <a:sym typeface="Symbol" panose="05050102010706020507" pitchFamily="18" charset="2"/>
              </a:rPr>
              <a:t>{</a:t>
            </a:r>
            <a:r>
              <a:rPr lang="en-US" altLang="zh-CN" dirty="0" err="1">
                <a:sym typeface="Symbol" panose="05050102010706020507" pitchFamily="18" charset="2"/>
              </a:rPr>
              <a:t>p</a:t>
            </a:r>
            <a:r>
              <a:rPr lang="en-US" altLang="zh-CN" baseline="-25000" dirty="0" err="1">
                <a:sym typeface="Symbol" panose="05050102010706020507" pitchFamily="18" charset="2"/>
              </a:rPr>
              <a:t>j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  <a:r>
              <a:rPr lang="en-US" altLang="zh-CN" dirty="0">
                <a:sym typeface="Symbol" panose="05050102010706020507" pitchFamily="18" charset="2"/>
              </a:rPr>
              <a:t>j≥0}</a:t>
            </a:r>
            <a:r>
              <a:rPr lang="zh-CN" altLang="en-US" dirty="0">
                <a:sym typeface="Symbol" panose="05050102010706020507" pitchFamily="18" charset="2"/>
              </a:rPr>
              <a:t>存在，与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lnSpc>
                <a:spcPct val="200000"/>
              </a:lnSpc>
              <a:buNone/>
            </a:pPr>
            <a:r>
              <a:rPr lang="zh-CN" altLang="en-US" dirty="0">
                <a:sym typeface="Symbol" panose="05050102010706020507" pitchFamily="18" charset="2"/>
              </a:rPr>
              <a:t>初始条件无关，且</a:t>
            </a:r>
          </a:p>
          <a:p>
            <a:pPr eaLnBrk="1" hangingPunct="1">
              <a:buClrTx/>
              <a:buFontTx/>
              <a:buNone/>
            </a:pPr>
            <a:endParaRPr lang="zh-CN" altLang="en-US" dirty="0">
              <a:sym typeface="Symbol" panose="05050102010706020507" pitchFamily="18" charset="2"/>
            </a:endParaRPr>
          </a:p>
        </p:txBody>
      </p:sp>
      <p:graphicFrame>
        <p:nvGraphicFramePr>
          <p:cNvPr id="297988" name="Object 2">
            <a:extLst>
              <a:ext uri="{FF2B5EF4-FFF2-40B4-BE49-F238E27FC236}">
                <a16:creationId xmlns:a16="http://schemas.microsoft.com/office/drawing/2014/main" id="{2E50EF24-83E7-4858-BDC7-08AD5A6DB9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370867"/>
              </p:ext>
            </p:extLst>
          </p:nvPr>
        </p:nvGraphicFramePr>
        <p:xfrm>
          <a:off x="1430150" y="883534"/>
          <a:ext cx="323925" cy="846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5028" imgH="431613" progId="Equation.3">
                  <p:embed/>
                </p:oleObj>
              </mc:Choice>
              <mc:Fallback>
                <p:oleObj name="Equation" r:id="rId3" imgW="165028" imgH="431613" progId="Equation.3">
                  <p:embed/>
                  <p:pic>
                    <p:nvPicPr>
                      <p:cNvPr id="297988" name="Object 2">
                        <a:extLst>
                          <a:ext uri="{FF2B5EF4-FFF2-40B4-BE49-F238E27FC236}">
                            <a16:creationId xmlns:a16="http://schemas.microsoft.com/office/drawing/2014/main" id="{2E50EF24-83E7-4858-BDC7-08AD5A6DB9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150" y="883534"/>
                        <a:ext cx="323925" cy="8463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989" name="Object 3">
            <a:extLst>
              <a:ext uri="{FF2B5EF4-FFF2-40B4-BE49-F238E27FC236}">
                <a16:creationId xmlns:a16="http://schemas.microsoft.com/office/drawing/2014/main" id="{96F6639F-4A76-4321-9012-F29B7DA707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2843950"/>
              </p:ext>
            </p:extLst>
          </p:nvPr>
        </p:nvGraphicFramePr>
        <p:xfrm>
          <a:off x="2722397" y="918543"/>
          <a:ext cx="719303" cy="75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66584" imgH="279279" progId="Equation.3">
                  <p:embed/>
                </p:oleObj>
              </mc:Choice>
              <mc:Fallback>
                <p:oleObj name="Equation" r:id="rId5" imgW="266584" imgH="279279" progId="Equation.3">
                  <p:embed/>
                  <p:pic>
                    <p:nvPicPr>
                      <p:cNvPr id="297989" name="Object 3">
                        <a:extLst>
                          <a:ext uri="{FF2B5EF4-FFF2-40B4-BE49-F238E27FC236}">
                            <a16:creationId xmlns:a16="http://schemas.microsoft.com/office/drawing/2014/main" id="{96F6639F-4A76-4321-9012-F29B7DA707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2397" y="918543"/>
                        <a:ext cx="719303" cy="75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991" name="Object 4">
            <a:extLst>
              <a:ext uri="{FF2B5EF4-FFF2-40B4-BE49-F238E27FC236}">
                <a16:creationId xmlns:a16="http://schemas.microsoft.com/office/drawing/2014/main" id="{F25A7020-63BF-4CBC-8ACD-4BD3949F00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5214132"/>
              </p:ext>
            </p:extLst>
          </p:nvPr>
        </p:nvGraphicFramePr>
        <p:xfrm>
          <a:off x="975277" y="2399269"/>
          <a:ext cx="3213844" cy="103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25600" imgH="520700" progId="Equation.DSMT4">
                  <p:embed/>
                </p:oleObj>
              </mc:Choice>
              <mc:Fallback>
                <p:oleObj name="Equation" r:id="rId7" imgW="1625600" imgH="520700" progId="Equation.DSMT4">
                  <p:embed/>
                  <p:pic>
                    <p:nvPicPr>
                      <p:cNvPr id="297991" name="Object 4">
                        <a:extLst>
                          <a:ext uri="{FF2B5EF4-FFF2-40B4-BE49-F238E27FC236}">
                            <a16:creationId xmlns:a16="http://schemas.microsoft.com/office/drawing/2014/main" id="{F25A7020-63BF-4CBC-8ACD-4BD3949F00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277" y="2399269"/>
                        <a:ext cx="3213844" cy="103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992" name="Object 5">
            <a:extLst>
              <a:ext uri="{FF2B5EF4-FFF2-40B4-BE49-F238E27FC236}">
                <a16:creationId xmlns:a16="http://schemas.microsoft.com/office/drawing/2014/main" id="{D78C25A7-D6E2-4449-A9C3-5C0BF2AC99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2067096"/>
              </p:ext>
            </p:extLst>
          </p:nvPr>
        </p:nvGraphicFramePr>
        <p:xfrm>
          <a:off x="1055010" y="3660481"/>
          <a:ext cx="3712434" cy="1683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879600" imgH="850900" progId="Equation.DSMT4">
                  <p:embed/>
                </p:oleObj>
              </mc:Choice>
              <mc:Fallback>
                <p:oleObj name="Equation" r:id="rId9" imgW="1879600" imgH="850900" progId="Equation.DSMT4">
                  <p:embed/>
                  <p:pic>
                    <p:nvPicPr>
                      <p:cNvPr id="297992" name="Object 5">
                        <a:extLst>
                          <a:ext uri="{FF2B5EF4-FFF2-40B4-BE49-F238E27FC236}">
                            <a16:creationId xmlns:a16="http://schemas.microsoft.com/office/drawing/2014/main" id="{D78C25A7-D6E2-4449-A9C3-5C0BF2AC99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010" y="3660481"/>
                        <a:ext cx="3712434" cy="16831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993" name="Rectangle 9">
            <a:extLst>
              <a:ext uri="{FF2B5EF4-FFF2-40B4-BE49-F238E27FC236}">
                <a16:creationId xmlns:a16="http://schemas.microsoft.com/office/drawing/2014/main" id="{2A797A17-C2FC-4203-9F39-EDAA19C89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700" y="5569511"/>
            <a:ext cx="7774199" cy="377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defRPr/>
            </a:pPr>
            <a:r>
              <a:rPr lang="zh-CN" altLang="en-US" b="1" dirty="0">
                <a:solidFill>
                  <a:srgbClr val="C00000"/>
                </a:solidFill>
                <a:latin typeface="+mn-ea"/>
                <a:ea typeface="+mn-ea"/>
                <a:sym typeface="Symbol" panose="05050102010706020507" pitchFamily="18" charset="2"/>
              </a:rPr>
              <a:t>证明 </a:t>
            </a:r>
            <a:r>
              <a:rPr lang="zh-CN" altLang="en-US" b="1" dirty="0">
                <a:latin typeface="+mn-ea"/>
                <a:ea typeface="+mn-ea"/>
                <a:sym typeface="Symbol" panose="05050102010706020507" pitchFamily="18" charset="2"/>
              </a:rPr>
              <a:t> 利用生灭过程的极限定理即得。</a:t>
            </a:r>
            <a:endParaRPr lang="zh-CN" altLang="en-US" sz="2000" b="1" dirty="0">
              <a:latin typeface="+mn-ea"/>
              <a:ea typeface="+mn-ea"/>
            </a:endParaRPr>
          </a:p>
        </p:txBody>
      </p:sp>
      <p:graphicFrame>
        <p:nvGraphicFramePr>
          <p:cNvPr id="297994" name="Object 6">
            <a:extLst>
              <a:ext uri="{FF2B5EF4-FFF2-40B4-BE49-F238E27FC236}">
                <a16:creationId xmlns:a16="http://schemas.microsoft.com/office/drawing/2014/main" id="{98AF90DC-B028-4DA4-A1C7-E7571A951E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744972"/>
              </p:ext>
            </p:extLst>
          </p:nvPr>
        </p:nvGraphicFramePr>
        <p:xfrm>
          <a:off x="5707302" y="3421560"/>
          <a:ext cx="6324600" cy="1721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626100" imgH="1498600" progId="Equation.DSMT4">
                  <p:embed/>
                </p:oleObj>
              </mc:Choice>
              <mc:Fallback>
                <p:oleObj name="Equation" r:id="rId11" imgW="5626100" imgH="1498600" progId="Equation.DSMT4">
                  <p:embed/>
                  <p:pic>
                    <p:nvPicPr>
                      <p:cNvPr id="297994" name="Object 6">
                        <a:extLst>
                          <a:ext uri="{FF2B5EF4-FFF2-40B4-BE49-F238E27FC236}">
                            <a16:creationId xmlns:a16="http://schemas.microsoft.com/office/drawing/2014/main" id="{98AF90DC-B028-4DA4-A1C7-E7571A951E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7302" y="3421560"/>
                        <a:ext cx="6324600" cy="1721395"/>
                      </a:xfrm>
                      <a:prstGeom prst="rect">
                        <a:avLst/>
                      </a:prstGeom>
                      <a:solidFill>
                        <a:srgbClr val="96FF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995" name="Rectangle 11">
            <a:extLst>
              <a:ext uri="{FF2B5EF4-FFF2-40B4-BE49-F238E27FC236}">
                <a16:creationId xmlns:a16="http://schemas.microsoft.com/office/drawing/2014/main" id="{B1C4C772-2617-42EC-A939-06355D264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1115" y="5399278"/>
            <a:ext cx="3706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dirty="0">
                <a:latin typeface="+mn-ea"/>
                <a:ea typeface="+mn-ea"/>
              </a:rPr>
              <a:t>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9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97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97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97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97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97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979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7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7" grpId="0" build="p" autoUpdateAnimBg="0" advAuto="0"/>
      <p:bldP spid="297993" grpId="0" autoUpdateAnimBg="0"/>
      <p:bldP spid="29799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>
            <a:extLst>
              <a:ext uri="{FF2B5EF4-FFF2-40B4-BE49-F238E27FC236}">
                <a16:creationId xmlns:a16="http://schemas.microsoft.com/office/drawing/2014/main" id="{C91EB5CA-58A0-4AA6-9D52-211F92D308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平均等待队长</a:t>
            </a:r>
          </a:p>
        </p:txBody>
      </p:sp>
      <p:sp>
        <p:nvSpPr>
          <p:cNvPr id="299011" name="Rectangle 3">
            <a:extLst>
              <a:ext uri="{FF2B5EF4-FFF2-40B4-BE49-F238E27FC236}">
                <a16:creationId xmlns:a16="http://schemas.microsoft.com/office/drawing/2014/main" id="{2AA98D47-495B-4F2F-BDDB-83FDD85C8E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917" y="945276"/>
            <a:ext cx="7280463" cy="793934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ea typeface="黑体" panose="02010609060101010101" pitchFamily="49" charset="-122"/>
              </a:rPr>
              <a:t>由于</a:t>
            </a:r>
            <a:r>
              <a:rPr lang="en-US" altLang="zh-CN" dirty="0">
                <a:ea typeface="黑体" panose="02010609060101010101" pitchFamily="49" charset="-122"/>
              </a:rPr>
              <a:t>M/M/c/K</a:t>
            </a:r>
            <a:r>
              <a:rPr lang="zh-CN" altLang="en-US" dirty="0">
                <a:ea typeface="黑体" panose="02010609060101010101" pitchFamily="49" charset="-122"/>
              </a:rPr>
              <a:t>是损失制，损失的概率为：</a:t>
            </a:r>
          </a:p>
        </p:txBody>
      </p:sp>
      <p:graphicFrame>
        <p:nvGraphicFramePr>
          <p:cNvPr id="299012" name="Object 2">
            <a:extLst>
              <a:ext uri="{FF2B5EF4-FFF2-40B4-BE49-F238E27FC236}">
                <a16:creationId xmlns:a16="http://schemas.microsoft.com/office/drawing/2014/main" id="{B8BFE89E-9A4E-4A75-A6ED-859C890952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992793"/>
              </p:ext>
            </p:extLst>
          </p:nvPr>
        </p:nvGraphicFramePr>
        <p:xfrm>
          <a:off x="6373053" y="870874"/>
          <a:ext cx="2369098" cy="827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93800" imgH="419100" progId="Equation.3">
                  <p:embed/>
                </p:oleObj>
              </mc:Choice>
              <mc:Fallback>
                <p:oleObj name="Equation" r:id="rId3" imgW="1193800" imgH="419100" progId="Equation.3">
                  <p:embed/>
                  <p:pic>
                    <p:nvPicPr>
                      <p:cNvPr id="299012" name="Object 2">
                        <a:extLst>
                          <a:ext uri="{FF2B5EF4-FFF2-40B4-BE49-F238E27FC236}">
                            <a16:creationId xmlns:a16="http://schemas.microsoft.com/office/drawing/2014/main" id="{B8BFE89E-9A4E-4A75-A6ED-859C890952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3053" y="870874"/>
                        <a:ext cx="2369098" cy="8272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9013" name="Rectangle 5">
            <a:extLst>
              <a:ext uri="{FF2B5EF4-FFF2-40B4-BE49-F238E27FC236}">
                <a16:creationId xmlns:a16="http://schemas.microsoft.com/office/drawing/2014/main" id="{D8BB6C9A-3126-4C95-A9A4-5BEF2D4E9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618" y="1829568"/>
            <a:ext cx="7774199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latin typeface="+mn-lt"/>
                <a:sym typeface="Symbol" panose="05050102010706020507" pitchFamily="18" charset="2"/>
              </a:rPr>
              <a:t>单位时间内平均损失的顾客数为：</a:t>
            </a:r>
          </a:p>
        </p:txBody>
      </p:sp>
      <p:graphicFrame>
        <p:nvGraphicFramePr>
          <p:cNvPr id="299014" name="Object 3">
            <a:extLst>
              <a:ext uri="{FF2B5EF4-FFF2-40B4-BE49-F238E27FC236}">
                <a16:creationId xmlns:a16="http://schemas.microsoft.com/office/drawing/2014/main" id="{FEE4DAA5-79FF-47F8-A453-C1EAF128E1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067133"/>
              </p:ext>
            </p:extLst>
          </p:nvPr>
        </p:nvGraphicFramePr>
        <p:xfrm>
          <a:off x="5425113" y="1745208"/>
          <a:ext cx="1302051" cy="514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09336" imgH="241195" progId="Equation.3">
                  <p:embed/>
                </p:oleObj>
              </mc:Choice>
              <mc:Fallback>
                <p:oleObj name="Equation" r:id="rId5" imgW="609336" imgH="241195" progId="Equation.3">
                  <p:embed/>
                  <p:pic>
                    <p:nvPicPr>
                      <p:cNvPr id="299014" name="Object 3">
                        <a:extLst>
                          <a:ext uri="{FF2B5EF4-FFF2-40B4-BE49-F238E27FC236}">
                            <a16:creationId xmlns:a16="http://schemas.microsoft.com/office/drawing/2014/main" id="{FEE4DAA5-79FF-47F8-A453-C1EAF128E1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5113" y="1745208"/>
                        <a:ext cx="1302051" cy="5144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9015" name="Rectangle 7">
            <a:extLst>
              <a:ext uri="{FF2B5EF4-FFF2-40B4-BE49-F238E27FC236}">
                <a16:creationId xmlns:a16="http://schemas.microsoft.com/office/drawing/2014/main" id="{20257755-6F16-406A-9539-02CD3A6D9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618" y="2461580"/>
            <a:ext cx="7774199" cy="369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latin typeface="+mn-lt"/>
                <a:sym typeface="Symbol" panose="05050102010706020507" pitchFamily="18" charset="2"/>
              </a:rPr>
              <a:t>单位时间内平均进入系统的顾客数为：</a:t>
            </a:r>
          </a:p>
        </p:txBody>
      </p:sp>
      <p:graphicFrame>
        <p:nvGraphicFramePr>
          <p:cNvPr id="299016" name="Object 4">
            <a:extLst>
              <a:ext uri="{FF2B5EF4-FFF2-40B4-BE49-F238E27FC236}">
                <a16:creationId xmlns:a16="http://schemas.microsoft.com/office/drawing/2014/main" id="{FB303F6C-D70B-4A81-B798-9608E4CFF4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3259309"/>
              </p:ext>
            </p:extLst>
          </p:nvPr>
        </p:nvGraphicFramePr>
        <p:xfrm>
          <a:off x="6007569" y="2458223"/>
          <a:ext cx="1980070" cy="4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27100" imgH="228600" progId="Equation.DSMT4">
                  <p:embed/>
                </p:oleObj>
              </mc:Choice>
              <mc:Fallback>
                <p:oleObj name="Equation" r:id="rId7" imgW="927100" imgH="228600" progId="Equation.DSMT4">
                  <p:embed/>
                  <p:pic>
                    <p:nvPicPr>
                      <p:cNvPr id="299016" name="Object 4">
                        <a:extLst>
                          <a:ext uri="{FF2B5EF4-FFF2-40B4-BE49-F238E27FC236}">
                            <a16:creationId xmlns:a16="http://schemas.microsoft.com/office/drawing/2014/main" id="{FB303F6C-D70B-4A81-B798-9608E4CFF4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569" y="2458223"/>
                        <a:ext cx="1980070" cy="487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9017" name="Rectangle 9">
            <a:extLst>
              <a:ext uri="{FF2B5EF4-FFF2-40B4-BE49-F238E27FC236}">
                <a16:creationId xmlns:a16="http://schemas.microsoft.com/office/drawing/2014/main" id="{8621C046-640D-4409-8C07-E100C7A09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357" y="3199812"/>
            <a:ext cx="2365058" cy="1036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latin typeface="+mn-lt"/>
                <a:sym typeface="Symbol" panose="05050102010706020507" pitchFamily="18" charset="2"/>
              </a:rPr>
              <a:t>平均等待队长为（ </a:t>
            </a:r>
            <a:r>
              <a:rPr lang="en-US" altLang="zh-CN" b="1" baseline="-25000" dirty="0">
                <a:latin typeface="+mn-lt"/>
                <a:sym typeface="Symbol" panose="05050102010706020507" pitchFamily="18" charset="2"/>
              </a:rPr>
              <a:t>c</a:t>
            </a:r>
            <a:r>
              <a:rPr lang="zh-CN" altLang="en-US" b="1" dirty="0">
                <a:latin typeface="+mn-lt"/>
                <a:sym typeface="Symbol" panose="05050102010706020507" pitchFamily="18" charset="2"/>
              </a:rPr>
              <a:t>＝</a:t>
            </a:r>
            <a:r>
              <a:rPr lang="en-US" altLang="zh-CN" b="1" dirty="0">
                <a:latin typeface="+mn-lt"/>
                <a:sym typeface="Symbol" panose="05050102010706020507" pitchFamily="18" charset="2"/>
              </a:rPr>
              <a:t>/c</a:t>
            </a:r>
            <a:r>
              <a:rPr lang="zh-CN" altLang="en-US" b="1" dirty="0">
                <a:latin typeface="+mn-lt"/>
                <a:sym typeface="Symbol" panose="05050102010706020507" pitchFamily="18" charset="2"/>
              </a:rPr>
              <a:t>）</a:t>
            </a:r>
          </a:p>
        </p:txBody>
      </p:sp>
      <p:graphicFrame>
        <p:nvGraphicFramePr>
          <p:cNvPr id="299018" name="Object 5">
            <a:extLst>
              <a:ext uri="{FF2B5EF4-FFF2-40B4-BE49-F238E27FC236}">
                <a16:creationId xmlns:a16="http://schemas.microsoft.com/office/drawing/2014/main" id="{B9AD00F7-9A08-4CC8-BF01-ADCD954CA3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075529"/>
              </p:ext>
            </p:extLst>
          </p:nvPr>
        </p:nvGraphicFramePr>
        <p:xfrm>
          <a:off x="3337067" y="3093591"/>
          <a:ext cx="6780194" cy="901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416300" imgH="457200" progId="Equation.DSMT4">
                  <p:embed/>
                </p:oleObj>
              </mc:Choice>
              <mc:Fallback>
                <p:oleObj name="Equation" r:id="rId9" imgW="3416300" imgH="457200" progId="Equation.DSMT4">
                  <p:embed/>
                  <p:pic>
                    <p:nvPicPr>
                      <p:cNvPr id="299018" name="Object 5">
                        <a:extLst>
                          <a:ext uri="{FF2B5EF4-FFF2-40B4-BE49-F238E27FC236}">
                            <a16:creationId xmlns:a16="http://schemas.microsoft.com/office/drawing/2014/main" id="{B9AD00F7-9A08-4CC8-BF01-ADCD954CA3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7067" y="3093591"/>
                        <a:ext cx="6780194" cy="9019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019" name="Object 6">
            <a:extLst>
              <a:ext uri="{FF2B5EF4-FFF2-40B4-BE49-F238E27FC236}">
                <a16:creationId xmlns:a16="http://schemas.microsoft.com/office/drawing/2014/main" id="{BA8B768B-B99D-41E4-9C02-2FD7C805F4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257179"/>
              </p:ext>
            </p:extLst>
          </p:nvPr>
        </p:nvGraphicFramePr>
        <p:xfrm>
          <a:off x="3736975" y="3913059"/>
          <a:ext cx="5644868" cy="901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844800" imgH="457200" progId="Equation.DSMT4">
                  <p:embed/>
                </p:oleObj>
              </mc:Choice>
              <mc:Fallback>
                <p:oleObj name="Equation" r:id="rId11" imgW="2844800" imgH="457200" progId="Equation.DSMT4">
                  <p:embed/>
                  <p:pic>
                    <p:nvPicPr>
                      <p:cNvPr id="299019" name="Object 6">
                        <a:extLst>
                          <a:ext uri="{FF2B5EF4-FFF2-40B4-BE49-F238E27FC236}">
                            <a16:creationId xmlns:a16="http://schemas.microsoft.com/office/drawing/2014/main" id="{BA8B768B-B99D-41E4-9C02-2FD7C805F4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6975" y="3913059"/>
                        <a:ext cx="5644868" cy="9019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7">
            <a:extLst>
              <a:ext uri="{FF2B5EF4-FFF2-40B4-BE49-F238E27FC236}">
                <a16:creationId xmlns:a16="http://schemas.microsoft.com/office/drawing/2014/main" id="{1F3DC0E2-36F0-4D67-B8A4-9C9F5E4264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2148114"/>
              </p:ext>
            </p:extLst>
          </p:nvPr>
        </p:nvGraphicFramePr>
        <p:xfrm>
          <a:off x="3470260" y="4875237"/>
          <a:ext cx="7408990" cy="1803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733800" imgH="914400" progId="Equation.DSMT4">
                  <p:embed/>
                </p:oleObj>
              </mc:Choice>
              <mc:Fallback>
                <p:oleObj name="Equation" r:id="rId13" imgW="3733800" imgH="914400" progId="Equation.DSMT4">
                  <p:embed/>
                  <p:pic>
                    <p:nvPicPr>
                      <p:cNvPr id="2" name="Object 7">
                        <a:extLst>
                          <a:ext uri="{FF2B5EF4-FFF2-40B4-BE49-F238E27FC236}">
                            <a16:creationId xmlns:a16="http://schemas.microsoft.com/office/drawing/2014/main" id="{1F3DC0E2-36F0-4D67-B8A4-9C9F5E4264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0260" y="4875237"/>
                        <a:ext cx="7408990" cy="18038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9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9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9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9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9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9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9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9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9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9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99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1" grpId="0" build="p" autoUpdateAnimBg="0" advAuto="0"/>
      <p:bldP spid="299013" grpId="0" autoUpdateAnimBg="0"/>
      <p:bldP spid="299015" grpId="0" autoUpdateAnimBg="0"/>
      <p:bldP spid="29901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>
            <a:extLst>
              <a:ext uri="{FF2B5EF4-FFF2-40B4-BE49-F238E27FC236}">
                <a16:creationId xmlns:a16="http://schemas.microsoft.com/office/drawing/2014/main" id="{F22EC8BF-7096-4249-9CEC-AAD1C3E9C7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平均等待队长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（ </a:t>
            </a:r>
            <a:r>
              <a:rPr lang="en-US" altLang="zh-CN" baseline="-2500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c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≠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）</a:t>
            </a:r>
            <a:endParaRPr lang="zh-CN" altLang="en-US">
              <a:ea typeface="黑体" panose="02010609060101010101" pitchFamily="49" charset="-122"/>
            </a:endParaRPr>
          </a:p>
        </p:txBody>
      </p:sp>
      <p:graphicFrame>
        <p:nvGraphicFramePr>
          <p:cNvPr id="299020" name="Object 7">
            <a:extLst>
              <a:ext uri="{FF2B5EF4-FFF2-40B4-BE49-F238E27FC236}">
                <a16:creationId xmlns:a16="http://schemas.microsoft.com/office/drawing/2014/main" id="{8D022730-0FAD-4A74-9503-A05B2AB684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993056"/>
              </p:ext>
            </p:extLst>
          </p:nvPr>
        </p:nvGraphicFramePr>
        <p:xfrm>
          <a:off x="1555845" y="5716852"/>
          <a:ext cx="6195859" cy="91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98800" imgH="457200" progId="Equation.DSMT4">
                  <p:embed/>
                </p:oleObj>
              </mc:Choice>
              <mc:Fallback>
                <p:oleObj name="Equation" r:id="rId3" imgW="3098800" imgH="457200" progId="Equation.DSMT4">
                  <p:embed/>
                  <p:pic>
                    <p:nvPicPr>
                      <p:cNvPr id="299020" name="Object 7">
                        <a:extLst>
                          <a:ext uri="{FF2B5EF4-FFF2-40B4-BE49-F238E27FC236}">
                            <a16:creationId xmlns:a16="http://schemas.microsoft.com/office/drawing/2014/main" id="{8D022730-0FAD-4A74-9503-A05B2AB684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845" y="5716852"/>
                        <a:ext cx="6195859" cy="914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9">
            <a:extLst>
              <a:ext uri="{FF2B5EF4-FFF2-40B4-BE49-F238E27FC236}">
                <a16:creationId xmlns:a16="http://schemas.microsoft.com/office/drawing/2014/main" id="{C95FE2FE-FDE6-4CB3-B93C-2B565F9226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5789682"/>
              </p:ext>
            </p:extLst>
          </p:nvPr>
        </p:nvGraphicFramePr>
        <p:xfrm>
          <a:off x="1555845" y="3430324"/>
          <a:ext cx="6045012" cy="965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022600" imgH="482600" progId="Equation.DSMT4">
                  <p:embed/>
                </p:oleObj>
              </mc:Choice>
              <mc:Fallback>
                <p:oleObj name="Equation" r:id="rId5" imgW="3022600" imgH="482600" progId="Equation.DSMT4">
                  <p:embed/>
                  <p:pic>
                    <p:nvPicPr>
                      <p:cNvPr id="3" name="Object 9">
                        <a:extLst>
                          <a:ext uri="{FF2B5EF4-FFF2-40B4-BE49-F238E27FC236}">
                            <a16:creationId xmlns:a16="http://schemas.microsoft.com/office/drawing/2014/main" id="{C95FE2FE-FDE6-4CB3-B93C-2B565F9226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845" y="3430324"/>
                        <a:ext cx="6045012" cy="9654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">
            <a:extLst>
              <a:ext uri="{FF2B5EF4-FFF2-40B4-BE49-F238E27FC236}">
                <a16:creationId xmlns:a16="http://schemas.microsoft.com/office/drawing/2014/main" id="{1D6F0EB3-57B2-437D-83F2-BC17B02093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9765693"/>
              </p:ext>
            </p:extLst>
          </p:nvPr>
        </p:nvGraphicFramePr>
        <p:xfrm>
          <a:off x="1555845" y="4598994"/>
          <a:ext cx="5765547" cy="91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882900" imgH="457200" progId="Equation.DSMT4">
                  <p:embed/>
                </p:oleObj>
              </mc:Choice>
              <mc:Fallback>
                <p:oleObj name="Equation" r:id="rId7" imgW="2882900" imgH="457200" progId="Equation.DSMT4">
                  <p:embed/>
                  <p:pic>
                    <p:nvPicPr>
                      <p:cNvPr id="4" name="Object 10">
                        <a:extLst>
                          <a:ext uri="{FF2B5EF4-FFF2-40B4-BE49-F238E27FC236}">
                            <a16:creationId xmlns:a16="http://schemas.microsoft.com/office/drawing/2014/main" id="{1D6F0EB3-57B2-437D-83F2-BC17B02093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845" y="4598994"/>
                        <a:ext cx="5765547" cy="914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1">
            <a:extLst>
              <a:ext uri="{FF2B5EF4-FFF2-40B4-BE49-F238E27FC236}">
                <a16:creationId xmlns:a16="http://schemas.microsoft.com/office/drawing/2014/main" id="{C2CC80D6-C11F-4BCF-B326-82DCC4F254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8014412"/>
              </p:ext>
            </p:extLst>
          </p:nvPr>
        </p:nvGraphicFramePr>
        <p:xfrm>
          <a:off x="1146175" y="1143794"/>
          <a:ext cx="5587706" cy="91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794000" imgH="457200" progId="Equation.DSMT4">
                  <p:embed/>
                </p:oleObj>
              </mc:Choice>
              <mc:Fallback>
                <p:oleObj name="Equation" r:id="rId9" imgW="2794000" imgH="457200" progId="Equation.DSMT4">
                  <p:embed/>
                  <p:pic>
                    <p:nvPicPr>
                      <p:cNvPr id="5" name="Object 11">
                        <a:extLst>
                          <a:ext uri="{FF2B5EF4-FFF2-40B4-BE49-F238E27FC236}">
                            <a16:creationId xmlns:a16="http://schemas.microsoft.com/office/drawing/2014/main" id="{C2CC80D6-C11F-4BCF-B326-82DCC4F254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175" y="1143794"/>
                        <a:ext cx="5587706" cy="914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>
            <a:extLst>
              <a:ext uri="{FF2B5EF4-FFF2-40B4-BE49-F238E27FC236}">
                <a16:creationId xmlns:a16="http://schemas.microsoft.com/office/drawing/2014/main" id="{4C1635BB-EA6E-4A29-A8F1-8ABA7387BC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2967153"/>
              </p:ext>
            </p:extLst>
          </p:nvPr>
        </p:nvGraphicFramePr>
        <p:xfrm>
          <a:off x="1555845" y="2261653"/>
          <a:ext cx="2996306" cy="965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497950" imgH="482391" progId="Equation.DSMT4">
                  <p:embed/>
                </p:oleObj>
              </mc:Choice>
              <mc:Fallback>
                <p:oleObj name="Equation" r:id="rId11" imgW="1497950" imgH="482391" progId="Equation.DSMT4">
                  <p:embed/>
                  <p:pic>
                    <p:nvPicPr>
                      <p:cNvPr id="6" name="Object 12">
                        <a:extLst>
                          <a:ext uri="{FF2B5EF4-FFF2-40B4-BE49-F238E27FC236}">
                            <a16:creationId xmlns:a16="http://schemas.microsoft.com/office/drawing/2014/main" id="{4C1635BB-EA6E-4A29-A8F1-8ABA7387BC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845" y="2261653"/>
                        <a:ext cx="2996306" cy="9654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9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1637</TotalTime>
  <Words>1821</Words>
  <Application>Microsoft Office PowerPoint</Application>
  <PresentationFormat>自定义</PresentationFormat>
  <Paragraphs>142</Paragraphs>
  <Slides>26</Slides>
  <Notes>25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9" baseType="lpstr">
      <vt:lpstr>Arial Unicode MS</vt:lpstr>
      <vt:lpstr>等线</vt:lpstr>
      <vt:lpstr>华文行楷</vt:lpstr>
      <vt:lpstr>宋体</vt:lpstr>
      <vt:lpstr>Arial</vt:lpstr>
      <vt:lpstr>Symbol</vt:lpstr>
      <vt:lpstr>Times New Roman</vt:lpstr>
      <vt:lpstr>Wingdings</vt:lpstr>
      <vt:lpstr>黑体</vt:lpstr>
      <vt:lpstr>微软雅黑</vt:lpstr>
      <vt:lpstr>Office Theme</vt:lpstr>
      <vt:lpstr>Equation</vt:lpstr>
      <vt:lpstr>Microsoft Equation 3.0</vt:lpstr>
      <vt:lpstr>PowerPoint 演示文稿</vt:lpstr>
      <vt:lpstr>本讲主要内容</vt:lpstr>
      <vt:lpstr>§8.6  M/M/c/K混合制排队系统</vt:lpstr>
      <vt:lpstr>1.问题的叙述</vt:lpstr>
      <vt:lpstr>2.队长与等待队长</vt:lpstr>
      <vt:lpstr>2.队长与等待队长</vt:lpstr>
      <vt:lpstr>定理</vt:lpstr>
      <vt:lpstr>平均等待队长</vt:lpstr>
      <vt:lpstr>平均等待队长（ c≠1）</vt:lpstr>
      <vt:lpstr>平均队长</vt:lpstr>
      <vt:lpstr>3.等待时间与逗留时间</vt:lpstr>
      <vt:lpstr>结论</vt:lpstr>
      <vt:lpstr>M/M/1/K</vt:lpstr>
      <vt:lpstr>M/M/c/c</vt:lpstr>
      <vt:lpstr>说明</vt:lpstr>
      <vt:lpstr>例1</vt:lpstr>
      <vt:lpstr>解</vt:lpstr>
      <vt:lpstr>例2</vt:lpstr>
      <vt:lpstr>解：</vt:lpstr>
      <vt:lpstr>例2(续)</vt:lpstr>
      <vt:lpstr>例3</vt:lpstr>
      <vt:lpstr>解：</vt:lpstr>
      <vt:lpstr>本节习题</vt:lpstr>
      <vt:lpstr>本讲主要内容</vt:lpstr>
      <vt:lpstr>下一讲内容预告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siri</dc:creator>
  <cp:lastModifiedBy>明生 尚</cp:lastModifiedBy>
  <cp:revision>1305</cp:revision>
  <cp:lastPrinted>2022-01-15T12:13:00Z</cp:lastPrinted>
  <dcterms:created xsi:type="dcterms:W3CDTF">2006-08-16T00:00:00Z</dcterms:created>
  <dcterms:modified xsi:type="dcterms:W3CDTF">2024-06-24T12:13:03Z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E98F3E2A8F6D4B7EBE46F1C3936A5CEF</vt:lpwstr>
  </property>
  <property fmtid="{D5CDD505-2E9C-101B-9397-08002B2CF9AE}" pid="3" name="KSOProductBuildVer">
    <vt:lpwstr>2052-11.1.0.11579</vt:lpwstr>
  </property>
</Properties>
</file>